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sldIdLst>
    <p:sldId id="539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544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545" r:id="rId34"/>
    <p:sldId id="546" r:id="rId35"/>
    <p:sldId id="547" r:id="rId36"/>
    <p:sldId id="548" r:id="rId37"/>
    <p:sldId id="457" r:id="rId38"/>
    <p:sldId id="549" r:id="rId39"/>
    <p:sldId id="550" r:id="rId40"/>
    <p:sldId id="540" r:id="rId41"/>
    <p:sldId id="461" r:id="rId42"/>
    <p:sldId id="541" r:id="rId43"/>
    <p:sldId id="542" r:id="rId44"/>
    <p:sldId id="543" r:id="rId45"/>
    <p:sldId id="465" r:id="rId46"/>
    <p:sldId id="466" r:id="rId47"/>
    <p:sldId id="551" r:id="rId48"/>
    <p:sldId id="552" r:id="rId49"/>
    <p:sldId id="553" r:id="rId50"/>
    <p:sldId id="470" r:id="rId51"/>
    <p:sldId id="554" r:id="rId52"/>
    <p:sldId id="472" r:id="rId53"/>
    <p:sldId id="555" r:id="rId54"/>
    <p:sldId id="556" r:id="rId55"/>
    <p:sldId id="557" r:id="rId56"/>
    <p:sldId id="476" r:id="rId57"/>
    <p:sldId id="477" r:id="rId58"/>
    <p:sldId id="478" r:id="rId59"/>
    <p:sldId id="479" r:id="rId60"/>
    <p:sldId id="480" r:id="rId61"/>
    <p:sldId id="481" r:id="rId62"/>
    <p:sldId id="538" r:id="rId63"/>
    <p:sldId id="564" r:id="rId64"/>
    <p:sldId id="565" r:id="rId65"/>
    <p:sldId id="566" r:id="rId66"/>
    <p:sldId id="567" r:id="rId67"/>
    <p:sldId id="523" r:id="rId68"/>
    <p:sldId id="568" r:id="rId69"/>
    <p:sldId id="569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96" r:id="rId79"/>
    <p:sldId id="497" r:id="rId80"/>
    <p:sldId id="558" r:id="rId81"/>
    <p:sldId id="559" r:id="rId82"/>
    <p:sldId id="500" r:id="rId83"/>
    <p:sldId id="501" r:id="rId84"/>
    <p:sldId id="502" r:id="rId85"/>
    <p:sldId id="503" r:id="rId86"/>
    <p:sldId id="504" r:id="rId87"/>
    <p:sldId id="505" r:id="rId88"/>
    <p:sldId id="506" r:id="rId89"/>
    <p:sldId id="507" r:id="rId90"/>
    <p:sldId id="508" r:id="rId91"/>
    <p:sldId id="509" r:id="rId92"/>
    <p:sldId id="510" r:id="rId93"/>
    <p:sldId id="511" r:id="rId94"/>
    <p:sldId id="512" r:id="rId95"/>
    <p:sldId id="513" r:id="rId96"/>
    <p:sldId id="514" r:id="rId97"/>
    <p:sldId id="515" r:id="rId98"/>
    <p:sldId id="516" r:id="rId99"/>
    <p:sldId id="527" r:id="rId100"/>
    <p:sldId id="528" r:id="rId101"/>
    <p:sldId id="529" r:id="rId102"/>
    <p:sldId id="526" r:id="rId103"/>
    <p:sldId id="560" r:id="rId104"/>
    <p:sldId id="561" r:id="rId105"/>
    <p:sldId id="562" r:id="rId106"/>
    <p:sldId id="563" r:id="rId107"/>
    <p:sldId id="534" r:id="rId108"/>
    <p:sldId id="535" r:id="rId109"/>
    <p:sldId id="536" r:id="rId110"/>
    <p:sldId id="517" r:id="rId111"/>
    <p:sldId id="518" r:id="rId1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D8"/>
    <a:srgbClr val="806E60"/>
    <a:srgbClr val="D3CAB5"/>
    <a:srgbClr val="6E8246"/>
    <a:srgbClr val="336600"/>
    <a:srgbClr val="CC9900"/>
    <a:srgbClr val="6699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 snapToGrid="0">
      <p:cViewPr>
        <p:scale>
          <a:sx n="68" d="100"/>
          <a:sy n="68" d="100"/>
        </p:scale>
        <p:origin x="-354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1.xml"/><Relationship Id="rId18" Type="http://schemas.openxmlformats.org/officeDocument/2006/relationships/slide" Target="slides/slide29.xml"/><Relationship Id="rId26" Type="http://schemas.openxmlformats.org/officeDocument/2006/relationships/slide" Target="slides/slide39.xml"/><Relationship Id="rId39" Type="http://schemas.openxmlformats.org/officeDocument/2006/relationships/slide" Target="slides/slide55.xml"/><Relationship Id="rId21" Type="http://schemas.openxmlformats.org/officeDocument/2006/relationships/slide" Target="slides/slide33.xml"/><Relationship Id="rId34" Type="http://schemas.openxmlformats.org/officeDocument/2006/relationships/slide" Target="slides/slide50.xml"/><Relationship Id="rId42" Type="http://schemas.openxmlformats.org/officeDocument/2006/relationships/slide" Target="slides/slide58.xml"/><Relationship Id="rId47" Type="http://schemas.openxmlformats.org/officeDocument/2006/relationships/slide" Target="slides/slide63.xml"/><Relationship Id="rId50" Type="http://schemas.openxmlformats.org/officeDocument/2006/relationships/slide" Target="slides/slide66.xml"/><Relationship Id="rId55" Type="http://schemas.openxmlformats.org/officeDocument/2006/relationships/slide" Target="slides/slide74.xml"/><Relationship Id="rId63" Type="http://schemas.openxmlformats.org/officeDocument/2006/relationships/slide" Target="slides/slide84.xml"/><Relationship Id="rId68" Type="http://schemas.openxmlformats.org/officeDocument/2006/relationships/slide" Target="slides/slide95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6" Type="http://schemas.openxmlformats.org/officeDocument/2006/relationships/slide" Target="slides/slide24.xml"/><Relationship Id="rId29" Type="http://schemas.openxmlformats.org/officeDocument/2006/relationships/slide" Target="slides/slide43.xml"/><Relationship Id="rId1" Type="http://schemas.openxmlformats.org/officeDocument/2006/relationships/slide" Target="slides/slide4.xml"/><Relationship Id="rId6" Type="http://schemas.openxmlformats.org/officeDocument/2006/relationships/slide" Target="slides/slide11.xml"/><Relationship Id="rId11" Type="http://schemas.openxmlformats.org/officeDocument/2006/relationships/slide" Target="slides/slide19.xml"/><Relationship Id="rId24" Type="http://schemas.openxmlformats.org/officeDocument/2006/relationships/slide" Target="slides/slide36.xml"/><Relationship Id="rId32" Type="http://schemas.openxmlformats.org/officeDocument/2006/relationships/slide" Target="slides/slide48.xml"/><Relationship Id="rId37" Type="http://schemas.openxmlformats.org/officeDocument/2006/relationships/slide" Target="slides/slide53.xml"/><Relationship Id="rId40" Type="http://schemas.openxmlformats.org/officeDocument/2006/relationships/slide" Target="slides/slide56.xml"/><Relationship Id="rId45" Type="http://schemas.openxmlformats.org/officeDocument/2006/relationships/slide" Target="slides/slide61.xml"/><Relationship Id="rId53" Type="http://schemas.openxmlformats.org/officeDocument/2006/relationships/slide" Target="slides/slide72.xml"/><Relationship Id="rId58" Type="http://schemas.openxmlformats.org/officeDocument/2006/relationships/slide" Target="slides/slide77.xml"/><Relationship Id="rId66" Type="http://schemas.openxmlformats.org/officeDocument/2006/relationships/slide" Target="slides/slide93.xml"/><Relationship Id="rId5" Type="http://schemas.openxmlformats.org/officeDocument/2006/relationships/slide" Target="slides/slide10.xml"/><Relationship Id="rId15" Type="http://schemas.openxmlformats.org/officeDocument/2006/relationships/slide" Target="slides/slide23.xml"/><Relationship Id="rId23" Type="http://schemas.openxmlformats.org/officeDocument/2006/relationships/slide" Target="slides/slide35.xml"/><Relationship Id="rId28" Type="http://schemas.openxmlformats.org/officeDocument/2006/relationships/slide" Target="slides/slide42.xml"/><Relationship Id="rId36" Type="http://schemas.openxmlformats.org/officeDocument/2006/relationships/slide" Target="slides/slide52.xml"/><Relationship Id="rId49" Type="http://schemas.openxmlformats.org/officeDocument/2006/relationships/slide" Target="slides/slide65.xml"/><Relationship Id="rId57" Type="http://schemas.openxmlformats.org/officeDocument/2006/relationships/slide" Target="slides/slide76.xml"/><Relationship Id="rId61" Type="http://schemas.openxmlformats.org/officeDocument/2006/relationships/slide" Target="slides/slide82.xml"/><Relationship Id="rId10" Type="http://schemas.openxmlformats.org/officeDocument/2006/relationships/slide" Target="slides/slide16.xml"/><Relationship Id="rId19" Type="http://schemas.openxmlformats.org/officeDocument/2006/relationships/slide" Target="slides/slide30.xml"/><Relationship Id="rId31" Type="http://schemas.openxmlformats.org/officeDocument/2006/relationships/slide" Target="slides/slide47.xml"/><Relationship Id="rId44" Type="http://schemas.openxmlformats.org/officeDocument/2006/relationships/slide" Target="slides/slide60.xml"/><Relationship Id="rId52" Type="http://schemas.openxmlformats.org/officeDocument/2006/relationships/slide" Target="slides/slide69.xml"/><Relationship Id="rId60" Type="http://schemas.openxmlformats.org/officeDocument/2006/relationships/slide" Target="slides/slide79.xml"/><Relationship Id="rId65" Type="http://schemas.openxmlformats.org/officeDocument/2006/relationships/slide" Target="slides/slide86.xml"/><Relationship Id="rId4" Type="http://schemas.openxmlformats.org/officeDocument/2006/relationships/slide" Target="slides/slide9.xml"/><Relationship Id="rId9" Type="http://schemas.openxmlformats.org/officeDocument/2006/relationships/slide" Target="slides/slide15.xml"/><Relationship Id="rId14" Type="http://schemas.openxmlformats.org/officeDocument/2006/relationships/slide" Target="slides/slide22.xml"/><Relationship Id="rId22" Type="http://schemas.openxmlformats.org/officeDocument/2006/relationships/slide" Target="slides/slide34.xml"/><Relationship Id="rId27" Type="http://schemas.openxmlformats.org/officeDocument/2006/relationships/slide" Target="slides/slide41.xml"/><Relationship Id="rId30" Type="http://schemas.openxmlformats.org/officeDocument/2006/relationships/slide" Target="slides/slide44.xml"/><Relationship Id="rId35" Type="http://schemas.openxmlformats.org/officeDocument/2006/relationships/slide" Target="slides/slide51.xml"/><Relationship Id="rId43" Type="http://schemas.openxmlformats.org/officeDocument/2006/relationships/slide" Target="slides/slide59.xml"/><Relationship Id="rId48" Type="http://schemas.openxmlformats.org/officeDocument/2006/relationships/slide" Target="slides/slide64.xml"/><Relationship Id="rId56" Type="http://schemas.openxmlformats.org/officeDocument/2006/relationships/slide" Target="slides/slide75.xml"/><Relationship Id="rId64" Type="http://schemas.openxmlformats.org/officeDocument/2006/relationships/slide" Target="slides/slide85.xml"/><Relationship Id="rId69" Type="http://schemas.openxmlformats.org/officeDocument/2006/relationships/slide" Target="slides/slide102.xml"/><Relationship Id="rId8" Type="http://schemas.openxmlformats.org/officeDocument/2006/relationships/slide" Target="slides/slide13.xml"/><Relationship Id="rId51" Type="http://schemas.openxmlformats.org/officeDocument/2006/relationships/slide" Target="slides/slide68.xml"/><Relationship Id="rId3" Type="http://schemas.openxmlformats.org/officeDocument/2006/relationships/slide" Target="slides/slide8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5" Type="http://schemas.openxmlformats.org/officeDocument/2006/relationships/slide" Target="slides/slide38.xml"/><Relationship Id="rId33" Type="http://schemas.openxmlformats.org/officeDocument/2006/relationships/slide" Target="slides/slide49.xml"/><Relationship Id="rId38" Type="http://schemas.openxmlformats.org/officeDocument/2006/relationships/slide" Target="slides/slide54.xml"/><Relationship Id="rId46" Type="http://schemas.openxmlformats.org/officeDocument/2006/relationships/slide" Target="slides/slide62.xml"/><Relationship Id="rId59" Type="http://schemas.openxmlformats.org/officeDocument/2006/relationships/slide" Target="slides/slide78.xml"/><Relationship Id="rId67" Type="http://schemas.openxmlformats.org/officeDocument/2006/relationships/slide" Target="slides/slide94.xml"/><Relationship Id="rId20" Type="http://schemas.openxmlformats.org/officeDocument/2006/relationships/slide" Target="slides/slide31.xml"/><Relationship Id="rId41" Type="http://schemas.openxmlformats.org/officeDocument/2006/relationships/slide" Target="slides/slide57.xml"/><Relationship Id="rId54" Type="http://schemas.openxmlformats.org/officeDocument/2006/relationships/slide" Target="slides/slide73.xml"/><Relationship Id="rId62" Type="http://schemas.openxmlformats.org/officeDocument/2006/relationships/slide" Target="slides/slide83.xml"/><Relationship Id="rId70" Type="http://schemas.openxmlformats.org/officeDocument/2006/relationships/slide" Target="slides/slide10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0AB874-DCE8-4137-B30D-3989235C44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3D2FA-AE8F-4960-9447-43F5EB6D704C}" type="slidenum">
              <a:rPr lang="en-GB"/>
              <a:pPr/>
              <a:t>1</a:t>
            </a:fld>
            <a:endParaRPr lang="en-GB"/>
          </a:p>
        </p:txBody>
      </p:sp>
      <p:sp>
        <p:nvSpPr>
          <p:cNvPr id="6246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A762D0-CE53-403C-9A7B-EEFD869D553F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6246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46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A1819-2F3C-49B5-B922-573527D12DA4}" type="slidenum">
              <a:rPr lang="en-GB"/>
              <a:pPr/>
              <a:t>10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BC8E8-8B06-40DE-936B-30CACC743038}" type="slidenum">
              <a:rPr lang="en-GB"/>
              <a:pPr/>
              <a:t>100</a:t>
            </a:fld>
            <a:endParaRPr lang="en-GB"/>
          </a:p>
        </p:txBody>
      </p:sp>
      <p:sp>
        <p:nvSpPr>
          <p:cNvPr id="60211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67F07DCF-2767-4C93-A122-1944F2301815}" type="slidenum">
              <a:rPr lang="en-GB" altLang="en-US" sz="1000" i="1"/>
              <a:pPr algn="r" defTabSz="762000"/>
              <a:t>100</a:t>
            </a:fld>
            <a:endParaRPr lang="en-GB" altLang="en-US" sz="1000" i="1"/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E3B0-37CE-4D1D-9DC1-849AB3A10E21}" type="slidenum">
              <a:rPr lang="en-GB"/>
              <a:pPr/>
              <a:t>101</a:t>
            </a:fld>
            <a:endParaRPr lang="en-GB"/>
          </a:p>
        </p:txBody>
      </p:sp>
      <p:sp>
        <p:nvSpPr>
          <p:cNvPr id="604162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553B60AB-EDC3-4C06-9950-E10DA612003B}" type="slidenum">
              <a:rPr lang="en-GB" altLang="en-US" sz="1000" i="1"/>
              <a:pPr algn="r" defTabSz="762000"/>
              <a:t>101</a:t>
            </a:fld>
            <a:endParaRPr lang="en-GB" altLang="en-US" sz="1000" i="1"/>
          </a:p>
        </p:txBody>
      </p:sp>
      <p:sp>
        <p:nvSpPr>
          <p:cNvPr id="604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40883-E201-467C-B682-2536F2E550B7}" type="slidenum">
              <a:rPr lang="en-GB"/>
              <a:pPr/>
              <a:t>102</a:t>
            </a:fld>
            <a:endParaRPr lang="en-GB"/>
          </a:p>
        </p:txBody>
      </p:sp>
      <p:sp>
        <p:nvSpPr>
          <p:cNvPr id="598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7C7879E-1F96-4C8E-A941-C4B01F67BFC3}" type="slidenum">
              <a:rPr lang="en-GB" altLang="en-US" sz="1200"/>
              <a:pPr algn="r"/>
              <a:t>102</a:t>
            </a:fld>
            <a:endParaRPr lang="en-GB" altLang="en-US" sz="1200"/>
          </a:p>
        </p:txBody>
      </p:sp>
      <p:sp>
        <p:nvSpPr>
          <p:cNvPr id="598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CCD98-3015-4C41-9FB3-7541C756994D}" type="slidenum">
              <a:rPr lang="en-GB" altLang="en-US" sz="1200"/>
              <a:pPr algn="r"/>
              <a:t>102</a:t>
            </a:fld>
            <a:endParaRPr lang="en-GB" altLang="en-US" sz="1200"/>
          </a:p>
        </p:txBody>
      </p:sp>
      <p:sp>
        <p:nvSpPr>
          <p:cNvPr id="59802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9802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59802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9802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980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9802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97223-72B9-4C6F-BB4A-515F3A6BCAE2}" type="slidenum">
              <a:rPr lang="en-GB"/>
              <a:pPr/>
              <a:t>103</a:t>
            </a:fld>
            <a:endParaRPr lang="en-GB"/>
          </a:p>
        </p:txBody>
      </p:sp>
      <p:sp>
        <p:nvSpPr>
          <p:cNvPr id="669698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76D2D4B2-FAF0-4FA5-9164-7EB463000F52}" type="slidenum">
              <a:rPr lang="en-GB" altLang="en-US" sz="1000" i="1"/>
              <a:pPr algn="r" defTabSz="762000"/>
              <a:t>103</a:t>
            </a:fld>
            <a:endParaRPr lang="en-GB" altLang="en-US" sz="1000" i="1"/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15106-7F6B-4476-88C2-D5D85DF71139}" type="slidenum">
              <a:rPr lang="en-GB"/>
              <a:pPr/>
              <a:t>104</a:t>
            </a:fld>
            <a:endParaRPr lang="en-GB"/>
          </a:p>
        </p:txBody>
      </p:sp>
      <p:sp>
        <p:nvSpPr>
          <p:cNvPr id="67174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E0569212-8A52-4E37-83C8-C8FD3265787B}" type="slidenum">
              <a:rPr lang="en-GB" altLang="en-US" sz="1000" i="1"/>
              <a:pPr algn="r" defTabSz="762000"/>
              <a:t>104</a:t>
            </a:fld>
            <a:endParaRPr lang="en-GB" altLang="en-US" sz="1000" i="1"/>
          </a:p>
        </p:txBody>
      </p:sp>
      <p:sp>
        <p:nvSpPr>
          <p:cNvPr id="67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4D9A6-913C-4EDE-A9BA-91E24E587A7B}" type="slidenum">
              <a:rPr lang="en-GB"/>
              <a:pPr/>
              <a:t>105</a:t>
            </a:fld>
            <a:endParaRPr lang="en-GB"/>
          </a:p>
        </p:txBody>
      </p:sp>
      <p:sp>
        <p:nvSpPr>
          <p:cNvPr id="67379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F82EDDE3-52ED-42DD-B26A-4948E042FEB8}" type="slidenum">
              <a:rPr lang="en-GB" altLang="en-US" sz="1000" i="1"/>
              <a:pPr algn="r" defTabSz="762000"/>
              <a:t>105</a:t>
            </a:fld>
            <a:endParaRPr lang="en-GB" altLang="en-US" sz="1000" i="1"/>
          </a:p>
        </p:txBody>
      </p:sp>
      <p:sp>
        <p:nvSpPr>
          <p:cNvPr id="67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4307-8366-4E7C-A34C-006AD49044F2}" type="slidenum">
              <a:rPr lang="en-GB"/>
              <a:pPr/>
              <a:t>106</a:t>
            </a:fld>
            <a:endParaRPr lang="en-GB"/>
          </a:p>
        </p:txBody>
      </p:sp>
      <p:sp>
        <p:nvSpPr>
          <p:cNvPr id="675842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49AAE832-83E7-4904-8120-3C08287A3126}" type="slidenum">
              <a:rPr lang="en-GB" altLang="en-US" sz="1000" i="1"/>
              <a:pPr algn="r" defTabSz="762000"/>
              <a:t>106</a:t>
            </a:fld>
            <a:endParaRPr lang="en-GB" altLang="en-US" sz="1000" i="1"/>
          </a:p>
        </p:txBody>
      </p:sp>
      <p:sp>
        <p:nvSpPr>
          <p:cNvPr id="67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9F9C4-E6C9-4C10-9367-C158587DC1AB}" type="slidenum">
              <a:rPr lang="en-GB"/>
              <a:pPr/>
              <a:t>107</a:t>
            </a:fld>
            <a:endParaRPr lang="en-GB"/>
          </a:p>
        </p:txBody>
      </p:sp>
      <p:sp>
        <p:nvSpPr>
          <p:cNvPr id="614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9EA648-72E0-4C37-A540-827EEC96508B}" type="slidenum">
              <a:rPr lang="en-GB" altLang="en-US" sz="1200"/>
              <a:pPr algn="r"/>
              <a:t>107</a:t>
            </a:fld>
            <a:endParaRPr lang="en-GB" altLang="en-US" sz="1200"/>
          </a:p>
        </p:txBody>
      </p:sp>
      <p:sp>
        <p:nvSpPr>
          <p:cNvPr id="614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7EB81C-9E1B-46AF-A0C6-69AFCFC98DA3}" type="slidenum">
              <a:rPr lang="en-GB" altLang="en-US" sz="1200"/>
              <a:pPr algn="r"/>
              <a:t>107</a:t>
            </a:fld>
            <a:endParaRPr lang="en-GB" altLang="en-US" sz="1200"/>
          </a:p>
        </p:txBody>
      </p:sp>
      <p:sp>
        <p:nvSpPr>
          <p:cNvPr id="61440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1440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61440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1440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1440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1440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92C02-DB43-4224-B372-7C28A5CAB860}" type="slidenum">
              <a:rPr lang="en-GB"/>
              <a:pPr/>
              <a:t>108</a:t>
            </a:fld>
            <a:endParaRPr lang="en-GB"/>
          </a:p>
        </p:txBody>
      </p:sp>
      <p:sp>
        <p:nvSpPr>
          <p:cNvPr id="61645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6BC6899D-683D-4B30-AB58-E0C23EEFBEED}" type="slidenum">
              <a:rPr lang="en-GB" altLang="en-US" sz="1000" i="1"/>
              <a:pPr algn="r" defTabSz="762000"/>
              <a:t>108</a:t>
            </a:fld>
            <a:endParaRPr lang="en-GB" altLang="en-US" sz="1000" i="1"/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5BEA8-BDB9-4E97-ADC6-CCC35951C8E5}" type="slidenum">
              <a:rPr lang="en-GB"/>
              <a:pPr/>
              <a:t>109</a:t>
            </a:fld>
            <a:endParaRPr lang="en-GB"/>
          </a:p>
        </p:txBody>
      </p:sp>
      <p:sp>
        <p:nvSpPr>
          <p:cNvPr id="618498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5554ABFD-6084-4E1B-93C7-F8C9A6B6CE76}" type="slidenum">
              <a:rPr lang="en-GB" altLang="en-US" sz="1000" i="1"/>
              <a:pPr algn="r" defTabSz="762000"/>
              <a:t>109</a:t>
            </a:fld>
            <a:endParaRPr lang="en-GB" altLang="en-US" sz="1000" i="1"/>
          </a:p>
        </p:txBody>
      </p:sp>
      <p:sp>
        <p:nvSpPr>
          <p:cNvPr id="618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8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65734-B791-4F89-80F4-E0231E0AD24D}" type="slidenum">
              <a:rPr lang="en-GB"/>
              <a:pPr/>
              <a:t>11</a:t>
            </a:fld>
            <a:endParaRPr lang="en-GB"/>
          </a:p>
        </p:txBody>
      </p:sp>
      <p:sp>
        <p:nvSpPr>
          <p:cNvPr id="634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4C77AC5-4860-4A23-B81D-DABDC53D29CB}" type="slidenum">
              <a:rPr lang="en-GB" altLang="en-US" sz="1200"/>
              <a:pPr algn="r"/>
              <a:t>11</a:t>
            </a:fld>
            <a:endParaRPr lang="en-GB" altLang="en-US" sz="1200"/>
          </a:p>
        </p:txBody>
      </p:sp>
      <p:sp>
        <p:nvSpPr>
          <p:cNvPr id="634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34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5FCC6-9374-4BC6-B0AE-5D686BCF8DA4}" type="slidenum">
              <a:rPr lang="en-GB"/>
              <a:pPr/>
              <a:t>110</a:t>
            </a:fld>
            <a:endParaRPr lang="en-GB"/>
          </a:p>
        </p:txBody>
      </p:sp>
      <p:sp>
        <p:nvSpPr>
          <p:cNvPr id="579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81DFAAA-51AE-4107-A91F-4B2D800BA1E3}" type="slidenum">
              <a:rPr lang="en-GB" altLang="en-US" sz="1200"/>
              <a:pPr algn="r"/>
              <a:t>110</a:t>
            </a:fld>
            <a:endParaRPr lang="en-GB" altLang="en-US" sz="1200"/>
          </a:p>
        </p:txBody>
      </p:sp>
      <p:sp>
        <p:nvSpPr>
          <p:cNvPr id="579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7B062-C3FD-4904-8CFD-99E60CBBC512}" type="slidenum">
              <a:rPr lang="en-GB"/>
              <a:pPr/>
              <a:t>111</a:t>
            </a:fld>
            <a:endParaRPr lang="en-GB"/>
          </a:p>
        </p:txBody>
      </p:sp>
      <p:sp>
        <p:nvSpPr>
          <p:cNvPr id="581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70FE2B0-47CC-4493-BB20-EB1E9ED1D632}" type="slidenum">
              <a:rPr lang="en-GB" altLang="en-US" sz="1200"/>
              <a:pPr algn="r"/>
              <a:t>111</a:t>
            </a:fld>
            <a:endParaRPr lang="en-GB" altLang="en-US" sz="1200"/>
          </a:p>
        </p:txBody>
      </p:sp>
      <p:sp>
        <p:nvSpPr>
          <p:cNvPr id="581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CC892-99B3-4346-97DA-22427D0016BA}" type="slidenum">
              <a:rPr lang="en-GB"/>
              <a:pPr/>
              <a:t>12</a:t>
            </a:fld>
            <a:endParaRPr lang="en-GB"/>
          </a:p>
        </p:txBody>
      </p:sp>
      <p:sp>
        <p:nvSpPr>
          <p:cNvPr id="405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61CCB7-51F7-4AE2-85C8-D1765D67E8A8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405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05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55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1A0D6-F5D1-4909-B236-E460A06C97C1}" type="slidenum">
              <a:rPr lang="en-GB"/>
              <a:pPr/>
              <a:t>13</a:t>
            </a:fld>
            <a:endParaRPr lang="en-GB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1C232-FD91-4A94-919A-B332B684CF40}" type="slidenum">
              <a:rPr lang="en-GB"/>
              <a:pPr/>
              <a:t>14</a:t>
            </a:fld>
            <a:endParaRPr lang="en-GB"/>
          </a:p>
        </p:txBody>
      </p:sp>
      <p:sp>
        <p:nvSpPr>
          <p:cNvPr id="409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68BF19-8C0B-4327-99A2-7DD8C6A99364}" type="slidenum">
              <a:rPr lang="en-GB" sz="1200"/>
              <a:pPr algn="r"/>
              <a:t>14</a:t>
            </a:fld>
            <a:endParaRPr lang="en-GB" sz="1200"/>
          </a:p>
        </p:txBody>
      </p:sp>
      <p:sp>
        <p:nvSpPr>
          <p:cNvPr id="409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096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96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5E4BD-5A5D-412B-8917-91341E65887F}" type="slidenum">
              <a:rPr lang="en-GB"/>
              <a:pPr/>
              <a:t>15</a:t>
            </a:fld>
            <a:endParaRPr lang="en-GB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AACB6-C508-4A61-91EF-6A645E8392AF}" type="slidenum">
              <a:rPr lang="en-GB"/>
              <a:pPr/>
              <a:t>16</a:t>
            </a:fld>
            <a:endParaRPr lang="en-GB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A4FE6-03FF-467F-8D05-786215DD9A76}" type="slidenum">
              <a:rPr lang="en-GB"/>
              <a:pPr/>
              <a:t>17</a:t>
            </a:fld>
            <a:endParaRPr lang="en-GB"/>
          </a:p>
        </p:txBody>
      </p:sp>
      <p:sp>
        <p:nvSpPr>
          <p:cNvPr id="415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36F3EC-EB49-4C50-8B07-2316CE655C82}" type="slidenum">
              <a:rPr lang="en-GB" sz="1200"/>
              <a:pPr algn="r"/>
              <a:t>17</a:t>
            </a:fld>
            <a:endParaRPr lang="en-GB" sz="1200"/>
          </a:p>
        </p:txBody>
      </p:sp>
      <p:sp>
        <p:nvSpPr>
          <p:cNvPr id="4157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157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57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6F6B6-1B4F-461A-AE54-2594ADFE50B2}" type="slidenum">
              <a:rPr lang="en-GB"/>
              <a:pPr/>
              <a:t>18</a:t>
            </a:fld>
            <a:endParaRPr lang="en-GB"/>
          </a:p>
        </p:txBody>
      </p:sp>
      <p:sp>
        <p:nvSpPr>
          <p:cNvPr id="417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23F27-4043-4587-A8E4-890E0060040D}" type="slidenum">
              <a:rPr lang="en-GB" sz="1200"/>
              <a:pPr algn="r"/>
              <a:t>18</a:t>
            </a:fld>
            <a:endParaRPr lang="en-GB" sz="1200"/>
          </a:p>
        </p:txBody>
      </p:sp>
      <p:sp>
        <p:nvSpPr>
          <p:cNvPr id="4177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77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177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77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77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78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23B00-26FD-4068-92FB-A303768C874F}" type="slidenum">
              <a:rPr lang="en-GB"/>
              <a:pPr/>
              <a:t>19</a:t>
            </a:fld>
            <a:endParaRPr lang="en-GB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9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5A76E-2458-4A0C-998E-23B111E2C3FB}" type="slidenum">
              <a:rPr lang="en-GB"/>
              <a:pPr/>
              <a:t>2</a:t>
            </a:fld>
            <a:endParaRPr lang="en-GB"/>
          </a:p>
        </p:txBody>
      </p:sp>
      <p:sp>
        <p:nvSpPr>
          <p:cNvPr id="385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8EA15CB-69FD-4E15-802A-20812C36FE8A}" type="slidenum">
              <a:rPr lang="en-GB" altLang="en-US" sz="1200"/>
              <a:pPr algn="r"/>
              <a:t>2</a:t>
            </a:fld>
            <a:endParaRPr lang="en-GB" altLang="en-US" sz="120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33CF6-5A0A-4ED7-BA5B-804FCC988A7F}" type="slidenum">
              <a:rPr lang="en-GB"/>
              <a:pPr/>
              <a:t>20</a:t>
            </a:fld>
            <a:endParaRPr lang="en-GB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1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A2024-8325-4E12-848B-D04D2A084B3D}" type="slidenum">
              <a:rPr lang="en-GB"/>
              <a:pPr/>
              <a:t>21</a:t>
            </a:fld>
            <a:endParaRPr lang="en-GB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3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82C82-612C-468A-AE28-80A0EE42AFD8}" type="slidenum">
              <a:rPr lang="en-GB"/>
              <a:pPr/>
              <a:t>22</a:t>
            </a:fld>
            <a:endParaRPr lang="en-GB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5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36DA0-5B89-4470-81A9-A37A38351A3C}" type="slidenum">
              <a:rPr lang="en-GB"/>
              <a:pPr/>
              <a:t>23</a:t>
            </a:fld>
            <a:endParaRPr lang="en-GB"/>
          </a:p>
        </p:txBody>
      </p:sp>
      <p:sp>
        <p:nvSpPr>
          <p:cNvPr id="428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065261-BE44-47A9-A453-94E433224211}" type="slidenum">
              <a:rPr lang="en-GB" sz="1200"/>
              <a:pPr algn="r"/>
              <a:t>23</a:t>
            </a:fld>
            <a:endParaRPr lang="en-GB" sz="1200"/>
          </a:p>
        </p:txBody>
      </p:sp>
      <p:sp>
        <p:nvSpPr>
          <p:cNvPr id="428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28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80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468D6-6DA9-4B28-B284-8B94067AF983}" type="slidenum">
              <a:rPr lang="en-GB"/>
              <a:pPr/>
              <a:t>24</a:t>
            </a:fld>
            <a:endParaRPr lang="en-GB"/>
          </a:p>
        </p:txBody>
      </p:sp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39CA0E-B3BA-43E3-B2C2-3AA9CE0A2566}" type="slidenum">
              <a:rPr lang="en-GB" sz="1200"/>
              <a:pPr algn="r"/>
              <a:t>24</a:t>
            </a:fld>
            <a:endParaRPr lang="en-GB" sz="1200"/>
          </a:p>
        </p:txBody>
      </p:sp>
      <p:sp>
        <p:nvSpPr>
          <p:cNvPr id="4300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00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EC572-7E06-433C-B111-831BB40994C5}" type="slidenum">
              <a:rPr lang="en-GB"/>
              <a:pPr/>
              <a:t>25</a:t>
            </a:fld>
            <a:endParaRPr lang="en-GB"/>
          </a:p>
        </p:txBody>
      </p:sp>
      <p:sp>
        <p:nvSpPr>
          <p:cNvPr id="432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9BBE86-5B50-4092-8B15-6EBE7777F24B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432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321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213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E8770-0E08-4F0A-A268-BF6474549E1C}" type="slidenum">
              <a:rPr lang="en-GB"/>
              <a:pPr/>
              <a:t>26</a:t>
            </a:fld>
            <a:endParaRPr lang="en-GB"/>
          </a:p>
        </p:txBody>
      </p:sp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2798FE-32C0-4B6B-BB91-D695EEF07A64}" type="slidenum">
              <a:rPr lang="en-GB" sz="1200"/>
              <a:pPr algn="r"/>
              <a:t>26</a:t>
            </a:fld>
            <a:endParaRPr lang="en-GB" sz="1200"/>
          </a:p>
        </p:txBody>
      </p:sp>
      <p:sp>
        <p:nvSpPr>
          <p:cNvPr id="4341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341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41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0F1A1-0AB5-4EDD-B474-CA62196971C6}" type="slidenum">
              <a:rPr lang="en-GB"/>
              <a:pPr/>
              <a:t>27</a:t>
            </a:fld>
            <a:endParaRPr lang="en-GB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6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104F7-53E4-4FFF-9385-D21D8E220C1D}" type="slidenum">
              <a:rPr lang="en-GB"/>
              <a:pPr/>
              <a:t>28</a:t>
            </a:fld>
            <a:endParaRPr lang="en-GB"/>
          </a:p>
        </p:txBody>
      </p:sp>
      <p:sp>
        <p:nvSpPr>
          <p:cNvPr id="438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FAA01A-180A-483A-B4B0-959D82568A30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4382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382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82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247EC-91EA-42D5-ACE7-6FCD6A1F675B}" type="slidenum">
              <a:rPr lang="en-GB"/>
              <a:pPr/>
              <a:t>29</a:t>
            </a:fld>
            <a:endParaRPr lang="en-GB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0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1850B-0D3D-41E7-BBE8-65294BAE3216}" type="slidenum">
              <a:rPr lang="en-GB"/>
              <a:pPr/>
              <a:t>3</a:t>
            </a:fld>
            <a:endParaRPr lang="en-GB"/>
          </a:p>
        </p:txBody>
      </p:sp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3B20B-ED5C-43E3-98E9-386A84A851DD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3870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70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870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70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70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70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9AABE-ADA2-4041-A512-6803FC967384}" type="slidenum">
              <a:rPr lang="en-GB"/>
              <a:pPr/>
              <a:t>30</a:t>
            </a:fld>
            <a:endParaRPr lang="en-GB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2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017B5-DB4B-4978-BB1B-500C048FE0BB}" type="slidenum">
              <a:rPr lang="en-GB"/>
              <a:pPr/>
              <a:t>31</a:t>
            </a:fld>
            <a:endParaRPr lang="en-GB"/>
          </a:p>
        </p:txBody>
      </p:sp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3658DD-4FD2-434F-9FD6-195A3EE9A55E}" type="slidenum">
              <a:rPr lang="en-GB" sz="1200"/>
              <a:pPr algn="r"/>
              <a:t>31</a:t>
            </a:fld>
            <a:endParaRPr lang="en-GB" sz="1200"/>
          </a:p>
        </p:txBody>
      </p:sp>
      <p:sp>
        <p:nvSpPr>
          <p:cNvPr id="4444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44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4444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44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44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44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97CC2-A8A5-49AF-868F-A4697B75C648}" type="slidenum">
              <a:rPr lang="en-GB"/>
              <a:pPr/>
              <a:t>32</a:t>
            </a:fld>
            <a:endParaRPr lang="en-GB"/>
          </a:p>
        </p:txBody>
      </p:sp>
      <p:sp>
        <p:nvSpPr>
          <p:cNvPr id="446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3F6171-BF9F-462B-9C2D-792D84DCBD2D}" type="slidenum">
              <a:rPr lang="en-GB" sz="1200"/>
              <a:pPr algn="r"/>
              <a:t>32</a:t>
            </a:fld>
            <a:endParaRPr lang="en-GB" sz="1200"/>
          </a:p>
        </p:txBody>
      </p:sp>
      <p:sp>
        <p:nvSpPr>
          <p:cNvPr id="446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446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64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22F53-9673-469C-9845-78CC58A29087}" type="slidenum">
              <a:rPr lang="en-GB"/>
              <a:pPr/>
              <a:t>33</a:t>
            </a:fld>
            <a:endParaRPr lang="en-GB"/>
          </a:p>
        </p:txBody>
      </p:sp>
      <p:sp>
        <p:nvSpPr>
          <p:cNvPr id="636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FA4E238-5BE2-4CE1-BBDA-8CFA22D56E71}" type="slidenum">
              <a:rPr lang="en-GB" altLang="en-US" sz="1200"/>
              <a:pPr algn="r"/>
              <a:t>33</a:t>
            </a:fld>
            <a:endParaRPr lang="en-GB" altLang="en-US" sz="1200"/>
          </a:p>
        </p:txBody>
      </p:sp>
      <p:sp>
        <p:nvSpPr>
          <p:cNvPr id="6369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369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A2657-40E3-41DE-96FF-579CF315F866}" type="slidenum">
              <a:rPr lang="en-GB"/>
              <a:pPr/>
              <a:t>34</a:t>
            </a:fld>
            <a:endParaRPr lang="en-GB"/>
          </a:p>
        </p:txBody>
      </p:sp>
      <p:sp>
        <p:nvSpPr>
          <p:cNvPr id="638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043C194-BB11-447F-BE50-95F4D283285C}" type="slidenum">
              <a:rPr lang="en-GB" altLang="en-US" sz="1200"/>
              <a:pPr algn="r"/>
              <a:t>34</a:t>
            </a:fld>
            <a:endParaRPr lang="en-GB" altLang="en-US" sz="1200"/>
          </a:p>
        </p:txBody>
      </p:sp>
      <p:sp>
        <p:nvSpPr>
          <p:cNvPr id="63897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389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E9FEE-44E9-4CE8-B2C6-854912D4B3EA}" type="slidenum">
              <a:rPr lang="en-GB"/>
              <a:pPr/>
              <a:t>35</a:t>
            </a:fld>
            <a:endParaRPr lang="en-GB"/>
          </a:p>
        </p:txBody>
      </p:sp>
      <p:sp>
        <p:nvSpPr>
          <p:cNvPr id="641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EE114EE-E0B3-44C5-BF34-C68CC3F871AE}" type="slidenum">
              <a:rPr lang="en-GB" altLang="en-US" sz="1200"/>
              <a:pPr algn="r"/>
              <a:t>35</a:t>
            </a:fld>
            <a:endParaRPr lang="en-GB" altLang="en-US" sz="1200"/>
          </a:p>
        </p:txBody>
      </p:sp>
      <p:sp>
        <p:nvSpPr>
          <p:cNvPr id="64102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410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B0230-2178-42A5-B6D4-794965F37007}" type="slidenum">
              <a:rPr lang="en-GB"/>
              <a:pPr/>
              <a:t>36</a:t>
            </a:fld>
            <a:endParaRPr lang="en-GB"/>
          </a:p>
        </p:txBody>
      </p:sp>
      <p:sp>
        <p:nvSpPr>
          <p:cNvPr id="643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3C701E7-AE01-42A2-9AD1-040F01BD1B5D}" type="slidenum">
              <a:rPr lang="en-GB" altLang="en-US" sz="1200"/>
              <a:pPr algn="r"/>
              <a:t>36</a:t>
            </a:fld>
            <a:endParaRPr lang="en-GB" altLang="en-US" sz="1200"/>
          </a:p>
        </p:txBody>
      </p:sp>
      <p:sp>
        <p:nvSpPr>
          <p:cNvPr id="64307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430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CF9D3-EE93-4FCD-9B2A-771CD21065D9}" type="slidenum">
              <a:rPr lang="en-GB"/>
              <a:pPr/>
              <a:t>37</a:t>
            </a:fld>
            <a:endParaRPr lang="en-GB"/>
          </a:p>
        </p:txBody>
      </p:sp>
      <p:sp>
        <p:nvSpPr>
          <p:cNvPr id="456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4D3C43-15DB-4EA0-B798-77869009EEA7}" type="slidenum">
              <a:rPr lang="en-GB" sz="1200"/>
              <a:pPr algn="r"/>
              <a:t>37</a:t>
            </a:fld>
            <a:endParaRPr lang="en-GB" sz="1200"/>
          </a:p>
        </p:txBody>
      </p:sp>
      <p:sp>
        <p:nvSpPr>
          <p:cNvPr id="456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6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456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6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67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567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6149D-8B41-440D-8CC1-B980C61A9CED}" type="slidenum">
              <a:rPr lang="en-GB"/>
              <a:pPr/>
              <a:t>38</a:t>
            </a:fld>
            <a:endParaRPr lang="en-GB"/>
          </a:p>
        </p:txBody>
      </p:sp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CD099C5-2258-4F4A-9EA2-BA94CBD7F50D}" type="slidenum">
              <a:rPr lang="en-GB" altLang="en-US" sz="1200"/>
              <a:pPr algn="r"/>
              <a:t>38</a:t>
            </a:fld>
            <a:endParaRPr lang="en-GB" altLang="en-US" sz="1200"/>
          </a:p>
        </p:txBody>
      </p:sp>
      <p:sp>
        <p:nvSpPr>
          <p:cNvPr id="6451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451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D91B2-E5EC-4DD5-8CF8-FF87690326D4}" type="slidenum">
              <a:rPr lang="en-GB"/>
              <a:pPr/>
              <a:t>39</a:t>
            </a:fld>
            <a:endParaRPr lang="en-GB"/>
          </a:p>
        </p:txBody>
      </p:sp>
      <p:sp>
        <p:nvSpPr>
          <p:cNvPr id="64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C1C8BB9-0151-4F86-8E58-1F44D3B4CCD2}" type="slidenum">
              <a:rPr lang="en-GB" altLang="en-US" sz="1200"/>
              <a:pPr algn="r"/>
              <a:t>39</a:t>
            </a:fld>
            <a:endParaRPr lang="en-GB" altLang="en-US" sz="1200"/>
          </a:p>
        </p:txBody>
      </p:sp>
      <p:sp>
        <p:nvSpPr>
          <p:cNvPr id="64717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6471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3A8C0-BF1E-4A2A-AF4C-997AFAF9B2A1}" type="slidenum">
              <a:rPr lang="en-GB"/>
              <a:pPr/>
              <a:t>4</a:t>
            </a:fld>
            <a:endParaRPr lang="en-GB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9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A509-E47E-4DE7-A416-ABEBBCA62810}" type="slidenum">
              <a:rPr lang="en-GB"/>
              <a:pPr/>
              <a:t>40</a:t>
            </a:fld>
            <a:endParaRPr lang="en-GB"/>
          </a:p>
        </p:txBody>
      </p:sp>
      <p:sp>
        <p:nvSpPr>
          <p:cNvPr id="626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29FD66-3677-4DFF-A74E-5E430F90D8EE}" type="slidenum">
              <a:rPr lang="en-GB" altLang="en-US" sz="1200"/>
              <a:pPr algn="r"/>
              <a:t>40</a:t>
            </a:fld>
            <a:endParaRPr lang="en-GB" altLang="en-US" sz="1200"/>
          </a:p>
        </p:txBody>
      </p:sp>
      <p:sp>
        <p:nvSpPr>
          <p:cNvPr id="626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AC315B6-2599-431D-B528-4662B6F84AA0}" type="slidenum">
              <a:rPr lang="en-GB" altLang="en-US" sz="1200"/>
              <a:pPr algn="r" eaLnBrk="1" hangingPunct="1"/>
              <a:t>40</a:t>
            </a:fld>
            <a:endParaRPr lang="en-GB" altLang="en-US" sz="1200"/>
          </a:p>
        </p:txBody>
      </p:sp>
      <p:sp>
        <p:nvSpPr>
          <p:cNvPr id="626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7C1F7-A807-4CD4-A9DE-EFB714D93553}" type="slidenum">
              <a:rPr lang="en-GB"/>
              <a:pPr/>
              <a:t>41</a:t>
            </a:fld>
            <a:endParaRPr lang="en-GB"/>
          </a:p>
        </p:txBody>
      </p:sp>
      <p:sp>
        <p:nvSpPr>
          <p:cNvPr id="464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F6A8BD-3316-4C10-AE72-FBED1E57ABC5}" type="slidenum">
              <a:rPr lang="en-GB" sz="1200"/>
              <a:pPr algn="r"/>
              <a:t>41</a:t>
            </a:fld>
            <a:endParaRPr lang="en-GB" sz="1200"/>
          </a:p>
        </p:txBody>
      </p:sp>
      <p:sp>
        <p:nvSpPr>
          <p:cNvPr id="4648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49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4649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49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49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49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22CF-E3D2-4B9D-B386-306B326F0720}" type="slidenum">
              <a:rPr lang="en-GB"/>
              <a:pPr/>
              <a:t>42</a:t>
            </a:fld>
            <a:endParaRPr lang="en-GB"/>
          </a:p>
        </p:txBody>
      </p:sp>
      <p:sp>
        <p:nvSpPr>
          <p:cNvPr id="628738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6F7BA00E-EEB4-4B24-AE3E-2E5B5FD7A876}" type="slidenum">
              <a:rPr lang="en-GB" altLang="en-US" sz="1000" i="1"/>
              <a:pPr algn="r" defTabSz="762000"/>
              <a:t>42</a:t>
            </a:fld>
            <a:endParaRPr lang="en-GB" altLang="en-US" sz="1000" i="1"/>
          </a:p>
        </p:txBody>
      </p:sp>
      <p:sp>
        <p:nvSpPr>
          <p:cNvPr id="6287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endParaRPr lang="el-GR" altLang="en-US" noProof="1"/>
          </a:p>
        </p:txBody>
      </p:sp>
      <p:sp>
        <p:nvSpPr>
          <p:cNvPr id="6287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5EFB-348E-46F3-BC1B-30565D8DBAE9}" type="slidenum">
              <a:rPr lang="en-GB"/>
              <a:pPr/>
              <a:t>43</a:t>
            </a:fld>
            <a:endParaRPr lang="en-GB"/>
          </a:p>
        </p:txBody>
      </p:sp>
      <p:sp>
        <p:nvSpPr>
          <p:cNvPr id="63078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A448CB54-1C5A-415A-95FA-485C3223B1F9}" type="slidenum">
              <a:rPr lang="en-GB" altLang="en-US" sz="1000" i="1"/>
              <a:pPr algn="r" defTabSz="762000"/>
              <a:t>43</a:t>
            </a:fld>
            <a:endParaRPr lang="en-GB" altLang="en-US" sz="1000" i="1"/>
          </a:p>
        </p:txBody>
      </p:sp>
      <p:sp>
        <p:nvSpPr>
          <p:cNvPr id="6307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endParaRPr lang="el-GR" altLang="en-US" noProof="1"/>
          </a:p>
        </p:txBody>
      </p:sp>
      <p:sp>
        <p:nvSpPr>
          <p:cNvPr id="6307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3991F-7F1A-416F-99FE-61F8736B410D}" type="slidenum">
              <a:rPr lang="en-GB"/>
              <a:pPr/>
              <a:t>44</a:t>
            </a:fld>
            <a:endParaRPr lang="en-GB"/>
          </a:p>
        </p:txBody>
      </p:sp>
      <p:sp>
        <p:nvSpPr>
          <p:cNvPr id="63283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DC4E947B-3F67-407E-BA4D-AE1B285637B2}" type="slidenum">
              <a:rPr lang="en-GB" altLang="en-US" sz="1000" i="1"/>
              <a:pPr algn="r" defTabSz="762000"/>
              <a:t>44</a:t>
            </a:fld>
            <a:endParaRPr lang="en-GB" altLang="en-US" sz="1000" i="1"/>
          </a:p>
        </p:txBody>
      </p:sp>
      <p:sp>
        <p:nvSpPr>
          <p:cNvPr id="6328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endParaRPr lang="el-GR" altLang="en-US" noProof="1"/>
          </a:p>
        </p:txBody>
      </p:sp>
      <p:sp>
        <p:nvSpPr>
          <p:cNvPr id="6328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12F76-55E2-44E1-BC0E-EC2D8D20B349}" type="slidenum">
              <a:rPr lang="en-GB"/>
              <a:pPr/>
              <a:t>45</a:t>
            </a:fld>
            <a:endParaRPr lang="en-GB"/>
          </a:p>
        </p:txBody>
      </p:sp>
      <p:sp>
        <p:nvSpPr>
          <p:cNvPr id="473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53FD6C4-5B7F-4DBF-B340-3358469C0074}" type="slidenum">
              <a:rPr lang="en-GB" altLang="en-US" sz="1200"/>
              <a:pPr algn="r"/>
              <a:t>45</a:t>
            </a:fld>
            <a:endParaRPr lang="en-GB" altLang="en-US" sz="1200"/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41553-9AA6-40D2-9838-DFFC42082962}" type="slidenum">
              <a:rPr lang="en-GB"/>
              <a:pPr/>
              <a:t>46</a:t>
            </a:fld>
            <a:endParaRPr lang="en-GB"/>
          </a:p>
        </p:txBody>
      </p:sp>
      <p:sp>
        <p:nvSpPr>
          <p:cNvPr id="475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CB8878-8B30-4096-9C69-2A6AB58E4B77}" type="slidenum">
              <a:rPr lang="en-GB" sz="1200"/>
              <a:pPr algn="r"/>
              <a:t>46</a:t>
            </a:fld>
            <a:endParaRPr lang="en-GB" sz="1200"/>
          </a:p>
        </p:txBody>
      </p:sp>
      <p:sp>
        <p:nvSpPr>
          <p:cNvPr id="4751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5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751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51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51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51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216E7-DEC6-4406-837D-5939C56404CD}" type="slidenum">
              <a:rPr lang="en-GB"/>
              <a:pPr/>
              <a:t>47</a:t>
            </a:fld>
            <a:endParaRPr lang="en-GB"/>
          </a:p>
        </p:txBody>
      </p:sp>
      <p:sp>
        <p:nvSpPr>
          <p:cNvPr id="65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6856762F-65B2-4BD4-BE85-C336E4223EE7}" type="slidenum">
              <a:rPr lang="en-GB" altLang="en-US" sz="1200"/>
              <a:pPr algn="r"/>
              <a:t>47</a:t>
            </a:fld>
            <a:endParaRPr lang="en-GB" altLang="en-US" sz="1200"/>
          </a:p>
        </p:txBody>
      </p:sp>
      <p:sp>
        <p:nvSpPr>
          <p:cNvPr id="65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512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C281E-FBC6-4D8D-ADCE-7770B76C5EA4}" type="slidenum">
              <a:rPr lang="en-GB"/>
              <a:pPr/>
              <a:t>48</a:t>
            </a:fld>
            <a:endParaRPr lang="en-GB"/>
          </a:p>
        </p:txBody>
      </p:sp>
      <p:sp>
        <p:nvSpPr>
          <p:cNvPr id="65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2CD95C8-12F2-461F-8501-E14EF87DFE4D}" type="slidenum">
              <a:rPr lang="en-GB" altLang="en-US" sz="1200"/>
              <a:pPr algn="r"/>
              <a:t>48</a:t>
            </a:fld>
            <a:endParaRPr lang="en-GB" altLang="en-US" sz="1200"/>
          </a:p>
        </p:txBody>
      </p:sp>
      <p:sp>
        <p:nvSpPr>
          <p:cNvPr id="65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5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E691F-B090-4805-A9E9-7F1ACC5042C7}" type="slidenum">
              <a:rPr lang="en-GB"/>
              <a:pPr/>
              <a:t>49</a:t>
            </a:fld>
            <a:endParaRPr lang="en-GB"/>
          </a:p>
        </p:txBody>
      </p:sp>
      <p:sp>
        <p:nvSpPr>
          <p:cNvPr id="65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19BBBB3-2ECB-4B4D-BC6B-FF75BCAD6004}" type="slidenum">
              <a:rPr lang="en-GB" altLang="en-US" sz="1200"/>
              <a:pPr algn="r"/>
              <a:t>49</a:t>
            </a:fld>
            <a:endParaRPr lang="en-GB" altLang="en-US" sz="1200"/>
          </a:p>
        </p:txBody>
      </p:sp>
      <p:sp>
        <p:nvSpPr>
          <p:cNvPr id="65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l-GR" altLang="en-US" b="1" baseline="0" noProof="1" smtClean="0"/>
              <a:t> Ο ΠΙΝΑΚΑΣ 7.1 ΕΙΝΑΙ ΜΕΤΑΦΡΑΣΜΕΝΟΣ ΣΤΗ ΣΕΛΙΔΑ 361.</a:t>
            </a:r>
            <a:endParaRPr lang="el-GR" altLang="en-US" b="1" noProof="1"/>
          </a:p>
        </p:txBody>
      </p:sp>
      <p:sp>
        <p:nvSpPr>
          <p:cNvPr id="65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A748E-9741-4E2E-ACD6-F05FA1D00348}" type="slidenum">
              <a:rPr lang="en-GB"/>
              <a:pPr/>
              <a:t>5</a:t>
            </a:fld>
            <a:endParaRPr lang="en-GB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1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7F798-12C4-4C33-8711-BE801E415AFC}" type="slidenum">
              <a:rPr lang="en-GB"/>
              <a:pPr/>
              <a:t>50</a:t>
            </a:fld>
            <a:endParaRPr lang="en-GB"/>
          </a:p>
        </p:txBody>
      </p:sp>
      <p:sp>
        <p:nvSpPr>
          <p:cNvPr id="483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74109E-449F-4B39-B677-7C3C53B97D0C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483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3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83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3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33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333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6967-E3B8-4310-8A48-F06FC9B4F67F}" type="slidenum">
              <a:rPr lang="en-GB"/>
              <a:pPr/>
              <a:t>51</a:t>
            </a:fld>
            <a:endParaRPr lang="en-GB"/>
          </a:p>
        </p:txBody>
      </p:sp>
      <p:sp>
        <p:nvSpPr>
          <p:cNvPr id="65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9C3E0CB-F2EF-488D-BFA6-D65FFAFEA0D7}" type="slidenum">
              <a:rPr lang="en-GB" altLang="en-US" sz="1200"/>
              <a:pPr algn="r"/>
              <a:t>51</a:t>
            </a:fld>
            <a:endParaRPr lang="en-GB" altLang="en-US" sz="1200"/>
          </a:p>
        </p:txBody>
      </p:sp>
      <p:sp>
        <p:nvSpPr>
          <p:cNvPr id="65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57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D1421-8094-4A3F-B8A9-3BD8E2E9929A}" type="slidenum">
              <a:rPr lang="en-GB"/>
              <a:pPr/>
              <a:t>52</a:t>
            </a:fld>
            <a:endParaRPr lang="en-GB"/>
          </a:p>
        </p:txBody>
      </p:sp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57D0CB-5021-4BB8-84C6-80A535ED9DF1}" type="slidenum">
              <a:rPr lang="en-GB" sz="1200"/>
              <a:pPr algn="r"/>
              <a:t>52</a:t>
            </a:fld>
            <a:endParaRPr lang="en-GB" sz="1200"/>
          </a:p>
        </p:txBody>
      </p:sp>
      <p:sp>
        <p:nvSpPr>
          <p:cNvPr id="4874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874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74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903DF-ECFB-4DFE-A4A6-58EFADF56408}" type="slidenum">
              <a:rPr lang="en-GB"/>
              <a:pPr/>
              <a:t>53</a:t>
            </a:fld>
            <a:endParaRPr lang="en-GB"/>
          </a:p>
        </p:txBody>
      </p:sp>
      <p:sp>
        <p:nvSpPr>
          <p:cNvPr id="65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274BFB8-CDE5-4C80-ADAC-652A66031C89}" type="slidenum">
              <a:rPr lang="en-GB" altLang="en-US" sz="1200"/>
              <a:pPr algn="r"/>
              <a:t>53</a:t>
            </a:fld>
            <a:endParaRPr lang="en-GB" altLang="en-US" sz="1200"/>
          </a:p>
        </p:txBody>
      </p:sp>
      <p:sp>
        <p:nvSpPr>
          <p:cNvPr id="6594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59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59BFA-0964-4354-91AA-5F075DD13EA8}" type="slidenum">
              <a:rPr lang="en-GB"/>
              <a:pPr/>
              <a:t>54</a:t>
            </a:fld>
            <a:endParaRPr lang="en-GB"/>
          </a:p>
        </p:txBody>
      </p:sp>
      <p:sp>
        <p:nvSpPr>
          <p:cNvPr id="66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E5BC5D3-C317-4E30-BD35-E0AC567679EF}" type="slidenum">
              <a:rPr lang="en-GB" altLang="en-US" sz="1200"/>
              <a:pPr algn="r"/>
              <a:t>54</a:t>
            </a:fld>
            <a:endParaRPr lang="en-GB" altLang="en-US" sz="1200"/>
          </a:p>
        </p:txBody>
      </p:sp>
      <p:sp>
        <p:nvSpPr>
          <p:cNvPr id="6615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6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18AB1-122E-437F-954D-85ECB2161875}" type="slidenum">
              <a:rPr lang="en-GB"/>
              <a:pPr/>
              <a:t>55</a:t>
            </a:fld>
            <a:endParaRPr lang="en-GB"/>
          </a:p>
        </p:txBody>
      </p:sp>
      <p:sp>
        <p:nvSpPr>
          <p:cNvPr id="66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74D4185-D459-498F-9FCE-A5C5E68A8C14}" type="slidenum">
              <a:rPr lang="en-GB" altLang="en-US" sz="1200"/>
              <a:pPr algn="r"/>
              <a:t>55</a:t>
            </a:fld>
            <a:endParaRPr lang="en-GB" altLang="en-US" sz="1200"/>
          </a:p>
        </p:txBody>
      </p:sp>
      <p:sp>
        <p:nvSpPr>
          <p:cNvPr id="6635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663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2ED94-00DC-4484-99CC-A9B2D0F3B8B5}" type="slidenum">
              <a:rPr lang="en-GB"/>
              <a:pPr/>
              <a:t>56</a:t>
            </a:fld>
            <a:endParaRPr lang="en-GB"/>
          </a:p>
        </p:txBody>
      </p:sp>
      <p:sp>
        <p:nvSpPr>
          <p:cNvPr id="495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5C4671-0AE6-4F2C-BB33-D1F20102CEA7}" type="slidenum">
              <a:rPr lang="en-GB" sz="1200"/>
              <a:pPr algn="r"/>
              <a:t>56</a:t>
            </a:fld>
            <a:endParaRPr lang="en-GB" sz="1200"/>
          </a:p>
        </p:txBody>
      </p:sp>
      <p:sp>
        <p:nvSpPr>
          <p:cNvPr id="4956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956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56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1C4B3-D17C-4D21-A070-7E0E63655456}" type="slidenum">
              <a:rPr lang="en-GB"/>
              <a:pPr/>
              <a:t>57</a:t>
            </a:fld>
            <a:endParaRPr lang="en-GB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7.14 ΕΙΝΑΙ ΜΕΤΑΦΡΑΣΜΕΝΟ ΣΤΗ ΣΕΛΙΔΑ 364.</a:t>
            </a:r>
            <a:endParaRPr lang="el-GR" b="1" noProof="1"/>
          </a:p>
        </p:txBody>
      </p:sp>
      <p:sp>
        <p:nvSpPr>
          <p:cNvPr id="497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62A6D-5679-4DAD-8B7B-EAAA2A64206F}" type="slidenum">
              <a:rPr lang="en-GB"/>
              <a:pPr/>
              <a:t>58</a:t>
            </a:fld>
            <a:endParaRPr lang="en-GB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7.14 ΕΙΝΑΙ ΜΕΤΑΦΡΑΣΜΕΝΟ ΣΤΗ ΣΕΛΙΔΑ 364.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99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E8867-DA1D-4C60-B880-ABF58E4F582B}" type="slidenum">
              <a:rPr lang="en-GB"/>
              <a:pPr/>
              <a:t>59</a:t>
            </a:fld>
            <a:endParaRPr lang="en-GB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7.14 ΕΙΝΑΙ ΜΕΤΑΦΡΑΣΜΕΝΟ ΣΤΗ ΣΕΛΙΔΑ 364.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01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D3A00-E6F3-4E5F-AAA1-4FEEAD46A447}" type="slidenum">
              <a:rPr lang="en-GB"/>
              <a:pPr/>
              <a:t>6</a:t>
            </a:fld>
            <a:endParaRPr lang="en-GB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3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18DF0-A31B-4BB0-8D90-23DBDA3805EC}" type="slidenum">
              <a:rPr lang="en-GB"/>
              <a:pPr/>
              <a:t>60</a:t>
            </a:fld>
            <a:endParaRPr lang="en-GB"/>
          </a:p>
        </p:txBody>
      </p:sp>
      <p:sp>
        <p:nvSpPr>
          <p:cNvPr id="503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988D70-7409-4281-8F32-CFF2A5BCEEC5}" type="slidenum">
              <a:rPr lang="en-GB" sz="1200"/>
              <a:pPr algn="r"/>
              <a:t>60</a:t>
            </a:fld>
            <a:endParaRPr lang="en-GB" sz="1200"/>
          </a:p>
        </p:txBody>
      </p:sp>
      <p:sp>
        <p:nvSpPr>
          <p:cNvPr id="5038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5038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8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381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3106B-05BA-4ACF-A018-C2640BA760AE}" type="slidenum">
              <a:rPr lang="en-GB"/>
              <a:pPr/>
              <a:t>61</a:t>
            </a:fld>
            <a:endParaRPr lang="en-GB"/>
          </a:p>
        </p:txBody>
      </p:sp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519F4A-7601-4733-AA87-3CF191EDF98F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5058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5058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58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4D104-8101-4E04-9E88-AF0D515B7623}" type="slidenum">
              <a:rPr lang="en-GB"/>
              <a:pPr/>
              <a:t>62</a:t>
            </a:fld>
            <a:endParaRPr lang="en-GB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7.15 ΕΙΝΑΙ ΜΕΤΑΦΡΑΣΜΕΝΟ ΣΤΗ ΣΕΛΙΔΑ 365.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9A3A-15D9-4652-BF7C-B192B6D6C77A}" type="slidenum">
              <a:rPr lang="en-GB"/>
              <a:pPr/>
              <a:t>63</a:t>
            </a:fld>
            <a:endParaRPr lang="en-GB"/>
          </a:p>
        </p:txBody>
      </p:sp>
      <p:sp>
        <p:nvSpPr>
          <p:cNvPr id="677890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AF3A0215-64DB-4A46-A750-DCE80CBB6AB6}" type="slidenum">
              <a:rPr lang="en-GB" altLang="en-US" sz="1000" i="1"/>
              <a:pPr algn="r" defTabSz="762000"/>
              <a:t>63</a:t>
            </a:fld>
            <a:endParaRPr lang="en-GB" altLang="en-US" sz="1000" i="1"/>
          </a:p>
        </p:txBody>
      </p:sp>
      <p:sp>
        <p:nvSpPr>
          <p:cNvPr id="67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7.15 ΕΙΝΑΙ ΜΕΤΑΦΡΑΣΜΕΝΟ ΣΤΗ ΣΕΛΙΔΑ 365.</a:t>
            </a:r>
            <a:endParaRPr lang="el-GR" b="1" noProof="1" smtClean="0"/>
          </a:p>
          <a:p>
            <a:pPr defTabSz="762000"/>
            <a:endParaRPr lang="en-US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B899E-9550-4C8F-98A4-E76E37ED0BD0}" type="slidenum">
              <a:rPr lang="en-GB"/>
              <a:pPr/>
              <a:t>64</a:t>
            </a:fld>
            <a:endParaRPr lang="en-GB"/>
          </a:p>
        </p:txBody>
      </p:sp>
      <p:sp>
        <p:nvSpPr>
          <p:cNvPr id="679938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5D430F2F-BC2D-4E2B-842B-014106F0DA82}" type="slidenum">
              <a:rPr lang="en-GB" altLang="en-US" sz="1000" i="1"/>
              <a:pPr algn="r" defTabSz="762000"/>
              <a:t>64</a:t>
            </a:fld>
            <a:endParaRPr lang="en-GB" altLang="en-US" sz="1000" i="1"/>
          </a:p>
        </p:txBody>
      </p:sp>
      <p:sp>
        <p:nvSpPr>
          <p:cNvPr id="67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99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7.15 ΕΙΝΑΙ ΜΕΤΑΦΡΑΣΜΕΝΟ ΣΤΗ ΣΕΛΙΔΑ 365.</a:t>
            </a:r>
            <a:endParaRPr lang="el-GR" b="1" noProof="1" smtClean="0"/>
          </a:p>
          <a:p>
            <a:pPr defTabSz="762000"/>
            <a:endParaRPr lang="en-US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45D2E-68A6-498F-9110-409C6A89A333}" type="slidenum">
              <a:rPr lang="en-GB"/>
              <a:pPr/>
              <a:t>65</a:t>
            </a:fld>
            <a:endParaRPr lang="en-GB"/>
          </a:p>
        </p:txBody>
      </p:sp>
      <p:sp>
        <p:nvSpPr>
          <p:cNvPr id="68198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63F579E9-77FD-426E-9B59-414F5D1E8E30}" type="slidenum">
              <a:rPr lang="en-GB" altLang="en-US" sz="1000" i="1"/>
              <a:pPr algn="r" defTabSz="762000"/>
              <a:t>65</a:t>
            </a:fld>
            <a:endParaRPr lang="en-GB" altLang="en-US" sz="1000" i="1"/>
          </a:p>
        </p:txBody>
      </p:sp>
      <p:sp>
        <p:nvSpPr>
          <p:cNvPr id="68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19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7.15 ΕΙΝΑΙ ΜΕΤΑΦΡΑΣΜΕΝΟ ΣΤΗ ΣΕΛΙΔΑ 365.</a:t>
            </a:r>
            <a:endParaRPr lang="el-GR" b="1" noProof="1" smtClean="0"/>
          </a:p>
          <a:p>
            <a:pPr defTabSz="762000"/>
            <a:endParaRPr lang="en-US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303B4-660E-48EC-9EAB-1D8819DD8B4C}" type="slidenum">
              <a:rPr lang="en-GB"/>
              <a:pPr/>
              <a:t>66</a:t>
            </a:fld>
            <a:endParaRPr lang="en-GB"/>
          </a:p>
        </p:txBody>
      </p:sp>
      <p:sp>
        <p:nvSpPr>
          <p:cNvPr id="68403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BD69C08C-236C-4169-9FD9-E69DEB33E3FA}" type="slidenum">
              <a:rPr lang="en-GB" altLang="en-US" sz="1000" i="1"/>
              <a:pPr algn="r" defTabSz="762000"/>
              <a:t>66</a:t>
            </a:fld>
            <a:endParaRPr lang="en-GB" altLang="en-US" sz="1000" i="1"/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7.15 ΕΙΝΑΙ ΜΕΤΑΦΡΑΣΜΕΝΟ ΣΤΗ ΣΕΛΙΔΑ 365.</a:t>
            </a:r>
            <a:endParaRPr lang="el-GR" b="1" noProof="1" smtClean="0"/>
          </a:p>
          <a:p>
            <a:pPr defTabSz="762000"/>
            <a:endParaRPr lang="en-US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6C7A9-7BCD-45C5-93BF-4B197F7D20E0}" type="slidenum">
              <a:rPr lang="en-GB"/>
              <a:pPr/>
              <a:t>67</a:t>
            </a:fld>
            <a:endParaRPr lang="en-GB"/>
          </a:p>
        </p:txBody>
      </p:sp>
      <p:sp>
        <p:nvSpPr>
          <p:cNvPr id="591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B87A94-8381-4A6C-983F-705ABAC9CB0C}" type="slidenum">
              <a:rPr lang="en-GB" altLang="en-US" sz="1200"/>
              <a:pPr algn="r"/>
              <a:t>67</a:t>
            </a:fld>
            <a:endParaRPr lang="en-GB" altLang="en-US" sz="1200"/>
          </a:p>
        </p:txBody>
      </p:sp>
      <p:sp>
        <p:nvSpPr>
          <p:cNvPr id="591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noProof="1" smtClean="0"/>
              <a:t>ΤΟ</a:t>
            </a:r>
            <a:r>
              <a:rPr lang="el-GR" sz="2400" b="1" baseline="0" noProof="1" smtClean="0"/>
              <a:t> ΔΙΑΓΡΑΜΜΑ 7.16 ΕΙΝΑΙ ΜΕΤΑΦΡΑΣΜΕΝΟ ΣΤΗ ΣΕΛΙΔΑ 366.</a:t>
            </a:r>
            <a:endParaRPr lang="el-GR" sz="2400" b="1" noProof="1" smtClean="0"/>
          </a:p>
          <a:p>
            <a:pPr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C3B87-3260-4F36-A8C0-BC397ABF8127}" type="slidenum">
              <a:rPr lang="en-GB"/>
              <a:pPr/>
              <a:t>68</a:t>
            </a:fld>
            <a:endParaRPr lang="en-GB"/>
          </a:p>
        </p:txBody>
      </p:sp>
      <p:sp>
        <p:nvSpPr>
          <p:cNvPr id="68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6C3C5E-894F-44DC-9925-A05088F9666A}" type="slidenum">
              <a:rPr lang="en-GB" altLang="en-US" sz="1200"/>
              <a:pPr algn="r"/>
              <a:t>68</a:t>
            </a:fld>
            <a:endParaRPr lang="en-GB" altLang="en-US" sz="1200"/>
          </a:p>
        </p:txBody>
      </p:sp>
      <p:sp>
        <p:nvSpPr>
          <p:cNvPr id="68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noProof="1" smtClean="0"/>
              <a:t>ΤΟ</a:t>
            </a:r>
            <a:r>
              <a:rPr lang="el-GR" sz="1200" b="1" baseline="0" noProof="1" smtClean="0"/>
              <a:t> ΔΙΑΓΡΑΜΜΑ 7.17 ΕΙΝΑΙ ΜΕΤΑΦΡΑΣΜΕΝΟ ΣΤΗ ΣΕΛΙΔΑ 367.</a:t>
            </a:r>
            <a:endParaRPr lang="el-GR" sz="1200" b="1" noProof="1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7E42D-5CB7-4150-9F82-AC4D121740C4}" type="slidenum">
              <a:rPr lang="en-GB"/>
              <a:pPr/>
              <a:t>69</a:t>
            </a:fld>
            <a:endParaRPr lang="en-GB"/>
          </a:p>
        </p:txBody>
      </p:sp>
      <p:sp>
        <p:nvSpPr>
          <p:cNvPr id="68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76779E-E409-4475-986F-213F54DD8A6E}" type="slidenum">
              <a:rPr lang="en-GB" altLang="en-US" sz="1200"/>
              <a:pPr algn="r"/>
              <a:t>69</a:t>
            </a:fld>
            <a:endParaRPr lang="en-GB" altLang="en-US" sz="1200"/>
          </a:p>
        </p:txBody>
      </p:sp>
      <p:sp>
        <p:nvSpPr>
          <p:cNvPr id="68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noProof="1" smtClean="0"/>
              <a:t>ΤΟ</a:t>
            </a:r>
            <a:r>
              <a:rPr lang="el-GR" sz="1200" b="1" baseline="0" noProof="1" smtClean="0"/>
              <a:t> ΔΙΑΓΡΑΜΜΑ 7.17 ΕΙΝΑΙ ΜΕΤΑΦΡΑΣΜΕΝΟ ΣΤΗ ΣΕΛΙΔΑ 367.</a:t>
            </a:r>
            <a:endParaRPr lang="el-GR" sz="1200" b="1" noProof="1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C95F-BCCC-4A0E-86C1-BEEFFB50ACDA}" type="slidenum">
              <a:rPr lang="en-GB"/>
              <a:pPr/>
              <a:t>7</a:t>
            </a:fld>
            <a:endParaRPr lang="en-GB"/>
          </a:p>
        </p:txBody>
      </p:sp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EFBD96-380F-42BE-AF07-C028C26D1223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395267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68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95269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70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71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5272" name="Rectangle 103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1AABE-8163-447A-BACB-7CC5DD547829}" type="slidenum">
              <a:rPr lang="en-GB"/>
              <a:pPr/>
              <a:t>70</a:t>
            </a:fld>
            <a:endParaRPr lang="en-GB"/>
          </a:p>
        </p:txBody>
      </p:sp>
      <p:sp>
        <p:nvSpPr>
          <p:cNvPr id="520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6395950-CB08-43EE-869E-609367601B15}" type="slidenum">
              <a:rPr lang="en-GB" altLang="en-US" sz="1200"/>
              <a:pPr algn="r"/>
              <a:t>70</a:t>
            </a:fld>
            <a:endParaRPr lang="en-GB" altLang="en-US" sz="1200"/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EC395-611D-4984-B6D5-1674D54CCCAB}" type="slidenum">
              <a:rPr lang="en-GB"/>
              <a:pPr/>
              <a:t>71</a:t>
            </a:fld>
            <a:endParaRPr lang="en-GB"/>
          </a:p>
        </p:txBody>
      </p:sp>
      <p:sp>
        <p:nvSpPr>
          <p:cNvPr id="522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8835AC7-2B8E-44E7-8403-7A6BEF4D27F2}" type="slidenum">
              <a:rPr lang="en-GB" altLang="en-US" sz="1200"/>
              <a:pPr algn="r"/>
              <a:t>71</a:t>
            </a:fld>
            <a:endParaRPr lang="en-GB" altLang="en-US" sz="1200"/>
          </a:p>
        </p:txBody>
      </p:sp>
      <p:sp>
        <p:nvSpPr>
          <p:cNvPr id="5222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932758-A7BC-4311-BE33-A176D08C5DC3}" type="slidenum">
              <a:rPr lang="en-GB" altLang="en-US" sz="1200"/>
              <a:pPr algn="r"/>
              <a:t>71</a:t>
            </a:fld>
            <a:endParaRPr lang="en-GB" altLang="en-US" sz="1200"/>
          </a:p>
        </p:txBody>
      </p:sp>
      <p:sp>
        <p:nvSpPr>
          <p:cNvPr id="52224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2224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7</a:t>
            </a:r>
          </a:p>
        </p:txBody>
      </p:sp>
      <p:sp>
        <p:nvSpPr>
          <p:cNvPr id="52224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2224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222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2224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05BF2-E4AF-427E-9F79-A0E06A019396}" type="slidenum">
              <a:rPr lang="en-GB"/>
              <a:pPr/>
              <a:t>72</a:t>
            </a:fld>
            <a:endParaRPr lang="en-GB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/>
          </a:p>
        </p:txBody>
      </p:sp>
      <p:sp>
        <p:nvSpPr>
          <p:cNvPr id="524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63F1F-8BBE-450A-8DF6-452583D16DB0}" type="slidenum">
              <a:rPr lang="en-GB"/>
              <a:pPr/>
              <a:t>73</a:t>
            </a:fld>
            <a:endParaRPr lang="en-GB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26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66FDE-89C4-4144-AA57-73415CFDEECA}" type="slidenum">
              <a:rPr lang="en-GB"/>
              <a:pPr/>
              <a:t>74</a:t>
            </a:fld>
            <a:endParaRPr lang="en-GB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28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7F336-59F2-41CC-98BD-A9CC5B9311F7}" type="slidenum">
              <a:rPr lang="en-GB"/>
              <a:pPr/>
              <a:t>75</a:t>
            </a:fld>
            <a:endParaRPr lang="en-GB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30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3C7AA-5EE9-478A-B0C3-389DDE89B651}" type="slidenum">
              <a:rPr lang="en-GB"/>
              <a:pPr/>
              <a:t>76</a:t>
            </a:fld>
            <a:endParaRPr lang="en-GB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32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9AFF-8E3C-4B68-9BF0-D94118A9F0A7}" type="slidenum">
              <a:rPr lang="en-GB"/>
              <a:pPr/>
              <a:t>77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7.18 ΕΙΝΑΙ ΜΕΤΑΦΡΑΣΜΕΝΟ ΣΤΗ ΣΕΛΙΔΑ 373.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34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43870-B092-4079-822C-D25E3C4922FB}" type="slidenum">
              <a:rPr lang="en-GB"/>
              <a:pPr/>
              <a:t>78</a:t>
            </a:fld>
            <a:endParaRPr lang="en-GB"/>
          </a:p>
        </p:txBody>
      </p:sp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CBC0D27B-B6CC-4771-ADB9-953767C177CE}" type="slidenum">
              <a:rPr lang="en-GB" altLang="en-US" sz="1200"/>
              <a:pPr algn="r"/>
              <a:t>78</a:t>
            </a:fld>
            <a:endParaRPr lang="en-GB" altLang="en-US" sz="1200"/>
          </a:p>
        </p:txBody>
      </p:sp>
      <p:sp>
        <p:nvSpPr>
          <p:cNvPr id="536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E2509A-6A28-4F79-BD77-74BE429BE215}" type="slidenum">
              <a:rPr lang="en-GB" altLang="en-US" sz="1200"/>
              <a:pPr algn="r"/>
              <a:t>78</a:t>
            </a:fld>
            <a:endParaRPr lang="en-GB" altLang="en-US" sz="1200"/>
          </a:p>
        </p:txBody>
      </p:sp>
      <p:sp>
        <p:nvSpPr>
          <p:cNvPr id="53658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3658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7</a:t>
            </a:r>
          </a:p>
        </p:txBody>
      </p:sp>
      <p:sp>
        <p:nvSpPr>
          <p:cNvPr id="53658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3658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3658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3658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8C734-DA1C-4CCB-9BD3-A8BCA2D70255}" type="slidenum">
              <a:rPr lang="en-GB"/>
              <a:pPr/>
              <a:t>79</a:t>
            </a:fld>
            <a:endParaRPr lang="en-GB"/>
          </a:p>
        </p:txBody>
      </p:sp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2B6EDE-0EC1-4412-8E00-7D3EE5AE387B}" type="slidenum">
              <a:rPr lang="en-GB" sz="1200"/>
              <a:pPr algn="r"/>
              <a:t>79</a:t>
            </a:fld>
            <a:endParaRPr lang="en-GB" sz="1200"/>
          </a:p>
        </p:txBody>
      </p:sp>
      <p:sp>
        <p:nvSpPr>
          <p:cNvPr id="5386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386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86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2594A-6E07-4A30-A262-0E9CAF7F3EE9}" type="slidenum">
              <a:rPr lang="en-GB"/>
              <a:pPr/>
              <a:t>8</a:t>
            </a:fld>
            <a:endParaRPr lang="en-GB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631A5-AF36-42AC-A9D4-1DA02E49B4F7}" type="slidenum">
              <a:rPr lang="en-GB"/>
              <a:pPr/>
              <a:t>80</a:t>
            </a:fld>
            <a:endParaRPr lang="en-GB"/>
          </a:p>
        </p:txBody>
      </p:sp>
      <p:sp>
        <p:nvSpPr>
          <p:cNvPr id="66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970287-9065-4542-A64E-3D62B8EA10F4}" type="slidenum">
              <a:rPr lang="en-GB" sz="1200"/>
              <a:pPr algn="r"/>
              <a:t>80</a:t>
            </a:fld>
            <a:endParaRPr lang="en-GB" sz="1200"/>
          </a:p>
        </p:txBody>
      </p:sp>
      <p:sp>
        <p:nvSpPr>
          <p:cNvPr id="66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6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DB1A2-785C-4219-9E0A-DB0846480663}" type="slidenum">
              <a:rPr lang="en-GB"/>
              <a:pPr/>
              <a:t>81</a:t>
            </a:fld>
            <a:endParaRPr lang="en-GB"/>
          </a:p>
        </p:txBody>
      </p:sp>
      <p:sp>
        <p:nvSpPr>
          <p:cNvPr id="66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B407E9-5789-49CA-BE9B-51C3A48B24E0}" type="slidenum">
              <a:rPr lang="en-GB" sz="1200"/>
              <a:pPr algn="r"/>
              <a:t>81</a:t>
            </a:fld>
            <a:endParaRPr lang="en-GB" sz="1200"/>
          </a:p>
        </p:txBody>
      </p:sp>
      <p:sp>
        <p:nvSpPr>
          <p:cNvPr id="66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676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D7A47-75E9-4C81-AF01-434D3285A529}" type="slidenum">
              <a:rPr lang="en-GB"/>
              <a:pPr/>
              <a:t>82</a:t>
            </a:fld>
            <a:endParaRPr lang="en-GB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64AC2B-B1D3-4C95-8CBF-FA6CDADFA093}" type="slidenum">
              <a:rPr lang="en-GB" sz="1200"/>
              <a:pPr algn="r"/>
              <a:t>82</a:t>
            </a:fld>
            <a:endParaRPr lang="en-GB" sz="1200"/>
          </a:p>
        </p:txBody>
      </p:sp>
      <p:sp>
        <p:nvSpPr>
          <p:cNvPr id="5447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447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47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F546D-F913-4B04-A683-5EE0E7DF932A}" type="slidenum">
              <a:rPr lang="en-GB"/>
              <a:pPr/>
              <a:t>83</a:t>
            </a:fld>
            <a:endParaRPr lang="en-GB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6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30979-F847-454A-AB29-9EEA3FDE18CD}" type="slidenum">
              <a:rPr lang="en-GB"/>
              <a:pPr/>
              <a:t>84</a:t>
            </a:fld>
            <a:endParaRPr lang="en-GB"/>
          </a:p>
        </p:txBody>
      </p:sp>
      <p:sp>
        <p:nvSpPr>
          <p:cNvPr id="548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238BE-E4AC-4AAE-AB76-7D9767A16A80}" type="slidenum">
              <a:rPr lang="en-GB" sz="1200"/>
              <a:pPr algn="r"/>
              <a:t>84</a:t>
            </a:fld>
            <a:endParaRPr lang="en-GB" sz="1200"/>
          </a:p>
        </p:txBody>
      </p:sp>
      <p:sp>
        <p:nvSpPr>
          <p:cNvPr id="548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48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88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63FB-6F8E-4B70-AFCA-7D8996648E1D}" type="slidenum">
              <a:rPr lang="en-GB"/>
              <a:pPr/>
              <a:t>85</a:t>
            </a:fld>
            <a:endParaRPr lang="en-GB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0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D31BD-B1C5-4CE1-815C-E1B9651449A3}" type="slidenum">
              <a:rPr lang="en-GB"/>
              <a:pPr/>
              <a:t>86</a:t>
            </a:fld>
            <a:endParaRPr lang="en-GB"/>
          </a:p>
        </p:txBody>
      </p:sp>
      <p:sp>
        <p:nvSpPr>
          <p:cNvPr id="552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14CEB76-F3F5-479B-84ED-DF7EB69635FF}" type="slidenum">
              <a:rPr lang="en-GB" altLang="en-US" sz="1200"/>
              <a:pPr algn="r"/>
              <a:t>86</a:t>
            </a:fld>
            <a:endParaRPr lang="en-GB" altLang="en-US" sz="1200"/>
          </a:p>
        </p:txBody>
      </p:sp>
      <p:sp>
        <p:nvSpPr>
          <p:cNvPr id="552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BAB1E2-34E0-408B-A36E-F494FD76D1B9}" type="slidenum">
              <a:rPr lang="en-GB" altLang="en-US" sz="1200"/>
              <a:pPr algn="r"/>
              <a:t>86</a:t>
            </a:fld>
            <a:endParaRPr lang="en-GB" altLang="en-US" sz="1200"/>
          </a:p>
        </p:txBody>
      </p:sp>
      <p:sp>
        <p:nvSpPr>
          <p:cNvPr id="55296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296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8</a:t>
            </a:r>
          </a:p>
        </p:txBody>
      </p:sp>
      <p:sp>
        <p:nvSpPr>
          <p:cNvPr id="55296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296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29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5296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5821F-DFE5-4524-90F9-4B4CCBF6BCB2}" type="slidenum">
              <a:rPr lang="en-GB"/>
              <a:pPr/>
              <a:t>87</a:t>
            </a:fld>
            <a:endParaRPr lang="en-GB"/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8DCB355B-BE5B-476E-9386-1FB4D66061FF}" type="slidenum">
              <a:rPr lang="en-GB" altLang="en-US" sz="1200"/>
              <a:pPr algn="r"/>
              <a:t>87</a:t>
            </a:fld>
            <a:endParaRPr lang="en-GB" altLang="en-US" sz="1200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EE552-7853-44BD-AA0D-7BF792C6609A}" type="slidenum">
              <a:rPr lang="en-GB"/>
              <a:pPr/>
              <a:t>88</a:t>
            </a:fld>
            <a:endParaRPr lang="en-GB"/>
          </a:p>
        </p:txBody>
      </p:sp>
      <p:sp>
        <p:nvSpPr>
          <p:cNvPr id="557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35241FEB-8D08-49CF-947F-38DF552EDC32}" type="slidenum">
              <a:rPr lang="en-GB" altLang="en-US" sz="1200"/>
              <a:pPr algn="r"/>
              <a:t>88</a:t>
            </a:fld>
            <a:endParaRPr lang="en-GB" altLang="en-US" sz="1200"/>
          </a:p>
        </p:txBody>
      </p:sp>
      <p:sp>
        <p:nvSpPr>
          <p:cNvPr id="557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359796-0CC6-4BD0-B1E4-7AA2892D734A}" type="slidenum">
              <a:rPr lang="en-GB" altLang="en-US" sz="1200"/>
              <a:pPr algn="r"/>
              <a:t>88</a:t>
            </a:fld>
            <a:endParaRPr lang="en-GB" altLang="en-US" sz="1200"/>
          </a:p>
        </p:txBody>
      </p:sp>
      <p:sp>
        <p:nvSpPr>
          <p:cNvPr id="55706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706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55706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706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706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5706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7F487-7F08-4D94-A7B5-3718C82FAA16}" type="slidenum">
              <a:rPr lang="en-GB"/>
              <a:pPr/>
              <a:t>89</a:t>
            </a:fld>
            <a:endParaRPr lang="en-GB"/>
          </a:p>
        </p:txBody>
      </p:sp>
      <p:sp>
        <p:nvSpPr>
          <p:cNvPr id="559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CF8873-0C1E-468A-B6AB-2ED9BC6E1795}" type="slidenum">
              <a:rPr lang="en-GB" sz="1200"/>
              <a:pPr algn="r"/>
              <a:t>89</a:t>
            </a:fld>
            <a:endParaRPr lang="en-GB" sz="1200"/>
          </a:p>
        </p:txBody>
      </p:sp>
      <p:sp>
        <p:nvSpPr>
          <p:cNvPr id="559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9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59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9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91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91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9CDA-350E-42F1-AD90-F5DBBCFFE9E0}" type="slidenum">
              <a:rPr lang="en-GB"/>
              <a:pPr/>
              <a:t>9</a:t>
            </a:fld>
            <a:endParaRPr lang="en-GB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7C4A8-9930-42F1-ACD5-489BC1BB14AF}" type="slidenum">
              <a:rPr lang="en-GB"/>
              <a:pPr/>
              <a:t>90</a:t>
            </a:fld>
            <a:endParaRPr lang="en-GB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1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0ECF7-643D-4B6A-81F9-2B161E2D9D74}" type="slidenum">
              <a:rPr lang="en-GB"/>
              <a:pPr/>
              <a:t>91</a:t>
            </a:fld>
            <a:endParaRPr lang="en-GB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3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FDC9A-40F1-469E-96A1-DEC311A2FABB}" type="slidenum">
              <a:rPr lang="en-GB"/>
              <a:pPr/>
              <a:t>92</a:t>
            </a:fld>
            <a:endParaRPr lang="en-GB"/>
          </a:p>
        </p:txBody>
      </p:sp>
      <p:sp>
        <p:nvSpPr>
          <p:cNvPr id="565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8B9187-85C0-4E36-8713-4F1F6D9F3A44}" type="slidenum">
              <a:rPr lang="en-GB" sz="1200"/>
              <a:pPr algn="r"/>
              <a:t>92</a:t>
            </a:fld>
            <a:endParaRPr lang="en-GB" sz="1200"/>
          </a:p>
        </p:txBody>
      </p:sp>
      <p:sp>
        <p:nvSpPr>
          <p:cNvPr id="5652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652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52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DE63-83DB-468C-94F7-EC9A1FD50B11}" type="slidenum">
              <a:rPr lang="en-GB"/>
              <a:pPr/>
              <a:t>93</a:t>
            </a:fld>
            <a:endParaRPr lang="en-GB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7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DF8F4-BD2D-4FAC-9A3C-9B6D3C9C0052}" type="slidenum">
              <a:rPr lang="en-GB"/>
              <a:pPr/>
              <a:t>94</a:t>
            </a:fld>
            <a:endParaRPr lang="en-GB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9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12CA8-1106-415A-AF5F-B292374E9BFB}" type="slidenum">
              <a:rPr lang="en-GB"/>
              <a:pPr/>
              <a:t>95</a:t>
            </a:fld>
            <a:endParaRPr lang="en-GB"/>
          </a:p>
        </p:txBody>
      </p:sp>
      <p:sp>
        <p:nvSpPr>
          <p:cNvPr id="571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E1405D-6FF5-40F0-8D35-271780CF7CD8}" type="slidenum">
              <a:rPr lang="en-GB" sz="1200"/>
              <a:pPr algn="r"/>
              <a:t>95</a:t>
            </a:fld>
            <a:endParaRPr lang="en-GB" sz="1200"/>
          </a:p>
        </p:txBody>
      </p:sp>
      <p:sp>
        <p:nvSpPr>
          <p:cNvPr id="5713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13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713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13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13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14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A22A8-D1C4-4D8E-8C17-E44B3A509807}" type="slidenum">
              <a:rPr lang="en-GB"/>
              <a:pPr/>
              <a:t>96</a:t>
            </a:fld>
            <a:endParaRPr lang="en-GB"/>
          </a:p>
        </p:txBody>
      </p:sp>
      <p:sp>
        <p:nvSpPr>
          <p:cNvPr id="573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B1201EF8-0EB8-41C6-9086-5BC471A99FA8}" type="slidenum">
              <a:rPr lang="en-GB" altLang="en-US" sz="1200"/>
              <a:pPr algn="r"/>
              <a:t>96</a:t>
            </a:fld>
            <a:endParaRPr lang="en-GB" altLang="en-US" sz="1200"/>
          </a:p>
        </p:txBody>
      </p:sp>
      <p:sp>
        <p:nvSpPr>
          <p:cNvPr id="573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3DB3F-68D6-4F34-9F0E-2CE6507F07C4}" type="slidenum">
              <a:rPr lang="en-GB"/>
              <a:pPr/>
              <a:t>97</a:t>
            </a:fld>
            <a:endParaRPr lang="en-GB"/>
          </a:p>
        </p:txBody>
      </p:sp>
      <p:sp>
        <p:nvSpPr>
          <p:cNvPr id="575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FF3719B-08DA-47E5-9872-ED908AF8A000}" type="slidenum">
              <a:rPr lang="en-GB" altLang="en-US" sz="1200"/>
              <a:pPr algn="r"/>
              <a:t>97</a:t>
            </a:fld>
            <a:endParaRPr lang="en-GB" altLang="en-US" sz="1200"/>
          </a:p>
        </p:txBody>
      </p:sp>
      <p:sp>
        <p:nvSpPr>
          <p:cNvPr id="575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E63BC1-7BB5-4B2F-8C5B-D1ECCE3DDE8E}" type="slidenum">
              <a:rPr lang="en-GB" altLang="en-US" sz="1200"/>
              <a:pPr algn="r"/>
              <a:t>97</a:t>
            </a:fld>
            <a:endParaRPr lang="en-GB" altLang="en-US" sz="1200"/>
          </a:p>
        </p:txBody>
      </p:sp>
      <p:sp>
        <p:nvSpPr>
          <p:cNvPr id="57549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549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57549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549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54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7549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742E8-32A6-4240-91E9-C60F9ABE5494}" type="slidenum">
              <a:rPr lang="en-GB"/>
              <a:pPr/>
              <a:t>98</a:t>
            </a:fld>
            <a:endParaRPr lang="en-GB"/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8A680F2-EDEA-4E7A-BA8D-4AA9FC7A4E4E}" type="slidenum">
              <a:rPr lang="en-GB" altLang="en-US" sz="1200"/>
              <a:pPr algn="r"/>
              <a:t>98</a:t>
            </a:fld>
            <a:endParaRPr lang="en-GB" altLang="en-US" sz="1200"/>
          </a:p>
        </p:txBody>
      </p:sp>
      <p:sp>
        <p:nvSpPr>
          <p:cNvPr id="577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9FE9B7-FD0B-4115-8AE4-910E210B4815}" type="slidenum">
              <a:rPr lang="en-GB" altLang="en-US" sz="1200"/>
              <a:pPr algn="r"/>
              <a:t>98</a:t>
            </a:fld>
            <a:endParaRPr lang="en-GB" altLang="en-US" sz="1200"/>
          </a:p>
        </p:txBody>
      </p:sp>
      <p:sp>
        <p:nvSpPr>
          <p:cNvPr id="57754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754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9</a:t>
            </a:r>
          </a:p>
        </p:txBody>
      </p:sp>
      <p:sp>
        <p:nvSpPr>
          <p:cNvPr id="57754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754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754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57754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119E1-FD0E-42C6-99D6-E91E26F82323}" type="slidenum">
              <a:rPr lang="en-GB"/>
              <a:pPr/>
              <a:t>99</a:t>
            </a:fld>
            <a:endParaRPr lang="en-GB"/>
          </a:p>
        </p:txBody>
      </p:sp>
      <p:sp>
        <p:nvSpPr>
          <p:cNvPr id="60006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9B9BF880-336D-489B-A41D-0805E376E98A}" type="slidenum">
              <a:rPr lang="en-GB" altLang="en-US" sz="1000" i="1"/>
              <a:pPr algn="r" defTabSz="762000"/>
              <a:t>99</a:t>
            </a:fld>
            <a:endParaRPr lang="en-GB" altLang="en-US" sz="1000" i="1"/>
          </a:p>
        </p:txBody>
      </p:sp>
      <p:sp>
        <p:nvSpPr>
          <p:cNvPr id="600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0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3C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AE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796925"/>
          </a:xfrm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4623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824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E824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ED7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E824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824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62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9900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Microsoft_Word_97_-_2003_Document1.doc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 descr="C:\Econ9MEL\Images\Chapter 20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0" y="4911725"/>
            <a:ext cx="9144000" cy="1946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l-GR" sz="5400" b="1" dirty="0" smtClean="0">
                <a:solidFill>
                  <a:srgbClr val="3A698E"/>
                </a:solidFill>
                <a:latin typeface="Arial Narrow" pitchFamily="34" charset="0"/>
              </a:rPr>
              <a:t>Συναθροιστική Προσφορά</a:t>
            </a:r>
            <a:r>
              <a:rPr lang="en-GB" sz="5400" b="1" dirty="0" smtClean="0">
                <a:solidFill>
                  <a:srgbClr val="3A698E"/>
                </a:solidFill>
                <a:latin typeface="Arial Narrow" pitchFamily="34" charset="0"/>
              </a:rPr>
              <a:t>,</a:t>
            </a:r>
            <a:r>
              <a:rPr lang="en-GB" sz="5400" b="1" dirty="0">
                <a:solidFill>
                  <a:srgbClr val="3A698E"/>
                </a:solidFill>
                <a:latin typeface="Arial Narrow" pitchFamily="34" charset="0"/>
              </a:rPr>
              <a:t/>
            </a:r>
            <a:br>
              <a:rPr lang="en-GB" sz="5400" b="1" dirty="0">
                <a:solidFill>
                  <a:srgbClr val="3A698E"/>
                </a:solidFill>
                <a:latin typeface="Arial Narrow" pitchFamily="34" charset="0"/>
              </a:rPr>
            </a:br>
            <a:r>
              <a:rPr lang="el-GR" sz="5400" b="1" dirty="0" smtClean="0">
                <a:solidFill>
                  <a:srgbClr val="3A698E"/>
                </a:solidFill>
                <a:latin typeface="Arial Narrow" pitchFamily="34" charset="0"/>
              </a:rPr>
              <a:t>Ανεργία και Πληθωρισμός </a:t>
            </a:r>
            <a:endParaRPr lang="en-GB" sz="5400" dirty="0">
              <a:solidFill>
                <a:srgbClr val="3A698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1219200" y="731838"/>
            <a:ext cx="6629400" cy="528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87" name="Line 3"/>
          <p:cNvSpPr>
            <a:spLocks noChangeShapeType="1"/>
          </p:cNvSpPr>
          <p:nvPr/>
        </p:nvSpPr>
        <p:spPr bwMode="auto">
          <a:xfrm>
            <a:off x="1219200" y="701675"/>
            <a:ext cx="0" cy="531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88" name="Line 4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>
            <a:off x="1219200" y="1600200"/>
            <a:ext cx="5562600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1219200" y="1600200"/>
            <a:ext cx="30480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1" name="Arc 7"/>
          <p:cNvSpPr>
            <a:spLocks/>
          </p:cNvSpPr>
          <p:nvPr/>
        </p:nvSpPr>
        <p:spPr bwMode="auto">
          <a:xfrm rot="600000">
            <a:off x="1871663" y="1200150"/>
            <a:ext cx="4449762" cy="4040188"/>
          </a:xfrm>
          <a:custGeom>
            <a:avLst/>
            <a:gdLst>
              <a:gd name="G0" fmla="+- 2638 0 0"/>
              <a:gd name="G1" fmla="+- 8 0 0"/>
              <a:gd name="G2" fmla="+- 21600 0 0"/>
              <a:gd name="T0" fmla="*/ 24238 w 24238"/>
              <a:gd name="T1" fmla="*/ 0 h 21608"/>
              <a:gd name="T2" fmla="*/ 0 w 24238"/>
              <a:gd name="T3" fmla="*/ 21446 h 21608"/>
              <a:gd name="T4" fmla="*/ 2638 w 24238"/>
              <a:gd name="T5" fmla="*/ 8 h 2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38" h="21608" fill="none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</a:path>
              <a:path w="24238" h="21608" stroke="0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  <a:lnTo>
                  <a:pt x="2638" y="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6842125" y="52117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AR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130675" y="6338888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MR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0394" name="Line 10"/>
          <p:cNvSpPr>
            <a:spLocks noChangeShapeType="1"/>
          </p:cNvSpPr>
          <p:nvPr/>
        </p:nvSpPr>
        <p:spPr bwMode="auto">
          <a:xfrm>
            <a:off x="3355975" y="3079750"/>
            <a:ext cx="0" cy="292576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5" name="Line 11"/>
          <p:cNvSpPr>
            <a:spLocks noChangeShapeType="1"/>
          </p:cNvSpPr>
          <p:nvPr/>
        </p:nvSpPr>
        <p:spPr bwMode="auto">
          <a:xfrm flipH="1">
            <a:off x="1203325" y="3063875"/>
            <a:ext cx="21653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3305175" y="4859338"/>
            <a:ext cx="95250" cy="95250"/>
          </a:xfrm>
          <a:prstGeom prst="ellipse">
            <a:avLst/>
          </a:prstGeom>
          <a:solidFill>
            <a:srgbClr val="CCE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3305175" y="3014663"/>
            <a:ext cx="95250" cy="95250"/>
          </a:xfrm>
          <a:prstGeom prst="ellipse">
            <a:avLst/>
          </a:prstGeom>
          <a:solidFill>
            <a:srgbClr val="FFCCCC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742950" y="28336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0399" name="Rectangle 15"/>
          <p:cNvSpPr>
            <a:spLocks noChangeArrowheads="1"/>
          </p:cNvSpPr>
          <p:nvPr/>
        </p:nvSpPr>
        <p:spPr bwMode="auto">
          <a:xfrm>
            <a:off x="3132138" y="60198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>
            <a:off x="1235075" y="960438"/>
            <a:ext cx="6053138" cy="41449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1235075" y="960438"/>
            <a:ext cx="3336925" cy="5172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402" name="Rectangle 18"/>
          <p:cNvSpPr>
            <a:spLocks noChangeArrowheads="1"/>
          </p:cNvSpPr>
          <p:nvPr/>
        </p:nvSpPr>
        <p:spPr bwMode="auto">
          <a:xfrm>
            <a:off x="7362825" y="49085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AR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400403" name="Rectangle 19"/>
          <p:cNvSpPr>
            <a:spLocks noChangeArrowheads="1"/>
          </p:cNvSpPr>
          <p:nvPr/>
        </p:nvSpPr>
        <p:spPr bwMode="auto">
          <a:xfrm>
            <a:off x="4618038" y="6018213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hlink"/>
                </a:solidFill>
                <a:latin typeface="Arial" charset="0"/>
              </a:rPr>
              <a:t>MR</a:t>
            </a:r>
            <a:r>
              <a:rPr lang="en-GB" sz="2400" baseline="-25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grpSp>
        <p:nvGrpSpPr>
          <p:cNvPr id="400404" name="Group 20"/>
          <p:cNvGrpSpPr>
            <a:grpSpLocks/>
          </p:cNvGrpSpPr>
          <p:nvPr/>
        </p:nvGrpSpPr>
        <p:grpSpPr bwMode="auto">
          <a:xfrm>
            <a:off x="3497263" y="2698750"/>
            <a:ext cx="473075" cy="3717925"/>
            <a:chOff x="2203" y="1700"/>
            <a:chExt cx="298" cy="2342"/>
          </a:xfrm>
        </p:grpSpPr>
        <p:sp>
          <p:nvSpPr>
            <p:cNvPr id="400405" name="Line 21"/>
            <p:cNvSpPr>
              <a:spLocks noChangeShapeType="1"/>
            </p:cNvSpPr>
            <p:nvPr/>
          </p:nvSpPr>
          <p:spPr bwMode="auto">
            <a:xfrm>
              <a:off x="2343" y="1700"/>
              <a:ext cx="0" cy="209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0406" name="Rectangle 22"/>
            <p:cNvSpPr>
              <a:spLocks noChangeArrowheads="1"/>
            </p:cNvSpPr>
            <p:nvPr/>
          </p:nvSpPr>
          <p:spPr bwMode="auto">
            <a:xfrm>
              <a:off x="2203" y="3792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00407" name="Oval 23"/>
          <p:cNvSpPr>
            <a:spLocks noChangeArrowheads="1"/>
          </p:cNvSpPr>
          <p:nvPr/>
        </p:nvSpPr>
        <p:spPr bwMode="auto">
          <a:xfrm>
            <a:off x="3670300" y="4783138"/>
            <a:ext cx="95250" cy="952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 flipH="1">
            <a:off x="1235075" y="2682875"/>
            <a:ext cx="246856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409" name="Rectangle 25"/>
          <p:cNvSpPr>
            <a:spLocks noChangeArrowheads="1"/>
          </p:cNvSpPr>
          <p:nvPr/>
        </p:nvSpPr>
        <p:spPr bwMode="auto">
          <a:xfrm>
            <a:off x="742950" y="24526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2000" i="1" baseline="-25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400410" name="Oval 26"/>
          <p:cNvSpPr>
            <a:spLocks noChangeArrowheads="1"/>
          </p:cNvSpPr>
          <p:nvPr/>
        </p:nvSpPr>
        <p:spPr bwMode="auto">
          <a:xfrm>
            <a:off x="3668713" y="2633663"/>
            <a:ext cx="95250" cy="95250"/>
          </a:xfrm>
          <a:prstGeom prst="ellipse">
            <a:avLst/>
          </a:prstGeom>
          <a:solidFill>
            <a:srgbClr val="CCC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0411" name="Rectangle 27"/>
          <p:cNvSpPr>
            <a:spLocks noChangeArrowheads="1"/>
          </p:cNvSpPr>
          <p:nvPr/>
        </p:nvSpPr>
        <p:spPr bwMode="auto">
          <a:xfrm>
            <a:off x="754063" y="5778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>
                <a:latin typeface="Arial" charset="0"/>
              </a:rPr>
              <a:t>£</a:t>
            </a:r>
          </a:p>
        </p:txBody>
      </p:sp>
      <p:sp>
        <p:nvSpPr>
          <p:cNvPr id="400412" name="Rectangle 28"/>
          <p:cNvSpPr>
            <a:spLocks noChangeArrowheads="1"/>
          </p:cNvSpPr>
          <p:nvPr/>
        </p:nvSpPr>
        <p:spPr bwMode="auto">
          <a:xfrm>
            <a:off x="7564438" y="60499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400413" name="Rectangle 29"/>
          <p:cNvSpPr>
            <a:spLocks noChangeArrowheads="1"/>
          </p:cNvSpPr>
          <p:nvPr/>
        </p:nvSpPr>
        <p:spPr bwMode="auto">
          <a:xfrm>
            <a:off x="6324600" y="11430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MC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400" b="1" dirty="0" smtClean="0">
                <a:solidFill>
                  <a:srgbClr val="1D593B"/>
                </a:solidFill>
                <a:latin typeface="Arial" charset="0"/>
              </a:rPr>
              <a:t>Βραχυχρόνια αντίδραση μιας επιχείρησης που μεγιστοποιεί τα κέρδη σε μια αύξηση της ζήτησης</a:t>
            </a:r>
            <a:endParaRPr lang="en-GB" sz="2400" b="1" dirty="0" smtClean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2054225" y="722313"/>
            <a:ext cx="5659438" cy="25781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2028825" y="3822700"/>
            <a:ext cx="5695950" cy="256063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1092" name="Arc 84"/>
          <p:cNvSpPr>
            <a:spLocks/>
          </p:cNvSpPr>
          <p:nvPr/>
        </p:nvSpPr>
        <p:spPr bwMode="auto">
          <a:xfrm rot="21534119" flipV="1">
            <a:off x="2335213" y="3246438"/>
            <a:ext cx="3535362" cy="2790825"/>
          </a:xfrm>
          <a:custGeom>
            <a:avLst/>
            <a:gdLst>
              <a:gd name="T0" fmla="*/ 35579628 w 20617"/>
              <a:gd name="T1" fmla="*/ 0 h 21566"/>
              <a:gd name="T2" fmla="*/ 606236818 w 20617"/>
              <a:gd name="T3" fmla="*/ 253258504 h 21566"/>
              <a:gd name="T4" fmla="*/ 0 w 20617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17" h="21566" fill="none" extrusionOk="0">
                <a:moveTo>
                  <a:pt x="1210" y="-1"/>
                </a:moveTo>
                <a:cubicBezTo>
                  <a:pt x="10198" y="504"/>
                  <a:pt x="17931" y="6530"/>
                  <a:pt x="20616" y="15123"/>
                </a:cubicBezTo>
              </a:path>
              <a:path w="20617" h="21566" stroke="0" extrusionOk="0">
                <a:moveTo>
                  <a:pt x="1210" y="-1"/>
                </a:moveTo>
                <a:cubicBezTo>
                  <a:pt x="10198" y="504"/>
                  <a:pt x="17931" y="6530"/>
                  <a:pt x="20616" y="15123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093" name="Arc 83"/>
          <p:cNvSpPr>
            <a:spLocks/>
          </p:cNvSpPr>
          <p:nvPr/>
        </p:nvSpPr>
        <p:spPr bwMode="auto">
          <a:xfrm rot="21454649" flipV="1">
            <a:off x="2278063" y="87313"/>
            <a:ext cx="3589337" cy="2790825"/>
          </a:xfrm>
          <a:custGeom>
            <a:avLst/>
            <a:gdLst>
              <a:gd name="T0" fmla="*/ 35592543 w 20928"/>
              <a:gd name="T1" fmla="*/ 0 h 21566"/>
              <a:gd name="T2" fmla="*/ 615603025 w 20928"/>
              <a:gd name="T3" fmla="*/ 271646167 h 21566"/>
              <a:gd name="T4" fmla="*/ 0 w 20928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8" h="21566" fill="none" extrusionOk="0">
                <a:moveTo>
                  <a:pt x="1210" y="-1"/>
                </a:moveTo>
                <a:cubicBezTo>
                  <a:pt x="10617" y="527"/>
                  <a:pt x="18596" y="7092"/>
                  <a:pt x="20928" y="16220"/>
                </a:cubicBezTo>
              </a:path>
              <a:path w="20928" h="21566" stroke="0" extrusionOk="0">
                <a:moveTo>
                  <a:pt x="1210" y="-1"/>
                </a:moveTo>
                <a:cubicBezTo>
                  <a:pt x="10617" y="527"/>
                  <a:pt x="18596" y="7092"/>
                  <a:pt x="20928" y="16220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094" name="Line 67"/>
          <p:cNvSpPr>
            <a:spLocks noChangeShapeType="1"/>
          </p:cNvSpPr>
          <p:nvPr/>
        </p:nvSpPr>
        <p:spPr bwMode="auto">
          <a:xfrm flipV="1">
            <a:off x="4222750" y="3735388"/>
            <a:ext cx="0" cy="26574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1095" name="Line 66"/>
          <p:cNvSpPr>
            <a:spLocks noChangeShapeType="1"/>
          </p:cNvSpPr>
          <p:nvPr/>
        </p:nvSpPr>
        <p:spPr bwMode="auto">
          <a:xfrm flipV="1">
            <a:off x="4232275" y="2466975"/>
            <a:ext cx="0" cy="82708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01096" name="Group 8"/>
          <p:cNvGrpSpPr>
            <a:grpSpLocks/>
          </p:cNvGrpSpPr>
          <p:nvPr/>
        </p:nvGrpSpPr>
        <p:grpSpPr bwMode="auto">
          <a:xfrm>
            <a:off x="3519488" y="4152900"/>
            <a:ext cx="2730500" cy="1787525"/>
            <a:chOff x="2217" y="2616"/>
            <a:chExt cx="1720" cy="1126"/>
          </a:xfrm>
        </p:grpSpPr>
        <p:cxnSp>
          <p:nvCxnSpPr>
            <p:cNvPr id="601097" name="Straight Connector 3"/>
            <p:cNvCxnSpPr>
              <a:cxnSpLocks noChangeShapeType="1"/>
            </p:cNvCxnSpPr>
            <p:nvPr/>
          </p:nvCxnSpPr>
          <p:spPr bwMode="auto">
            <a:xfrm>
              <a:off x="2217" y="2616"/>
              <a:ext cx="1252" cy="922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1098" name="Text Box 16"/>
            <p:cNvSpPr txBox="1">
              <a:spLocks noChangeArrowheads="1"/>
            </p:cNvSpPr>
            <p:nvPr/>
          </p:nvSpPr>
          <p:spPr bwMode="auto">
            <a:xfrm>
              <a:off x="3461" y="3473"/>
              <a:ext cx="4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ADI</a:t>
              </a:r>
              <a:r>
                <a:rPr lang="en-GB" altLang="en-US" sz="22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200" i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cxnSp>
        <p:nvCxnSpPr>
          <p:cNvPr id="601099" name="Straight Connector 3"/>
          <p:cNvCxnSpPr>
            <a:cxnSpLocks noChangeShapeType="1"/>
          </p:cNvCxnSpPr>
          <p:nvPr/>
        </p:nvCxnSpPr>
        <p:spPr bwMode="auto">
          <a:xfrm>
            <a:off x="3001963" y="4730750"/>
            <a:ext cx="1987550" cy="14636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1100" name="Line 4"/>
          <p:cNvSpPr>
            <a:spLocks noChangeShapeType="1"/>
          </p:cNvSpPr>
          <p:nvPr/>
        </p:nvSpPr>
        <p:spPr bwMode="auto">
          <a:xfrm>
            <a:off x="2025650" y="3813175"/>
            <a:ext cx="1588" cy="258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01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02" name="Text Box 6"/>
          <p:cNvSpPr txBox="1">
            <a:spLocks noChangeArrowheads="1"/>
          </p:cNvSpPr>
          <p:nvPr/>
        </p:nvSpPr>
        <p:spPr bwMode="auto">
          <a:xfrm rot="-5400000">
            <a:off x="266764" y="1686997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1103" name="Text Box 7"/>
          <p:cNvSpPr txBox="1">
            <a:spLocks noChangeArrowheads="1"/>
          </p:cNvSpPr>
          <p:nvPr/>
        </p:nvSpPr>
        <p:spPr bwMode="auto">
          <a:xfrm rot="-5400000">
            <a:off x="518766" y="4927878"/>
            <a:ext cx="2008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 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1104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 </a:t>
            </a:r>
            <a:r>
              <a:rPr lang="en-GB" altLang="en-US" sz="1800" dirty="0" smtClean="0">
                <a:latin typeface="Arial" charset="0"/>
              </a:rPr>
              <a:t>(</a:t>
            </a:r>
            <a:r>
              <a:rPr lang="en-GB" altLang="en-US" sz="1800" i="1" dirty="0" smtClean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1105" name="Line 13"/>
          <p:cNvSpPr>
            <a:spLocks noChangeShapeType="1"/>
          </p:cNvSpPr>
          <p:nvPr/>
        </p:nvSpPr>
        <p:spPr bwMode="auto">
          <a:xfrm flipH="1" flipV="1">
            <a:off x="2024063" y="2471738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06" name="Line 14"/>
          <p:cNvSpPr>
            <a:spLocks noChangeShapeType="1"/>
          </p:cNvSpPr>
          <p:nvPr/>
        </p:nvSpPr>
        <p:spPr bwMode="auto">
          <a:xfrm flipH="1">
            <a:off x="2025650" y="5637213"/>
            <a:ext cx="2217738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07" name="Text Box 17"/>
          <p:cNvSpPr txBox="1">
            <a:spLocks noChangeArrowheads="1"/>
          </p:cNvSpPr>
          <p:nvPr/>
        </p:nvSpPr>
        <p:spPr bwMode="auto">
          <a:xfrm>
            <a:off x="3994150" y="63849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1108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1109" name="Text Box 19"/>
          <p:cNvSpPr txBox="1">
            <a:spLocks noChangeArrowheads="1"/>
          </p:cNvSpPr>
          <p:nvPr/>
        </p:nvSpPr>
        <p:spPr bwMode="auto">
          <a:xfrm>
            <a:off x="1663700" y="227012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1110" name="Text Box 20"/>
          <p:cNvSpPr txBox="1">
            <a:spLocks noChangeArrowheads="1"/>
          </p:cNvSpPr>
          <p:nvPr/>
        </p:nvSpPr>
        <p:spPr bwMode="auto">
          <a:xfrm>
            <a:off x="1135063" y="5405438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1111" name="Text Box 22"/>
          <p:cNvSpPr txBox="1">
            <a:spLocks noChangeArrowheads="1"/>
          </p:cNvSpPr>
          <p:nvPr/>
        </p:nvSpPr>
        <p:spPr bwMode="auto">
          <a:xfrm>
            <a:off x="4316413" y="54244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01112" name="Oval 25"/>
          <p:cNvSpPr>
            <a:spLocks noChangeArrowheads="1"/>
          </p:cNvSpPr>
          <p:nvPr/>
        </p:nvSpPr>
        <p:spPr bwMode="auto">
          <a:xfrm>
            <a:off x="4171950" y="558958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01113" name="Straight Connector 8"/>
          <p:cNvCxnSpPr>
            <a:cxnSpLocks noChangeShapeType="1"/>
          </p:cNvCxnSpPr>
          <p:nvPr/>
        </p:nvCxnSpPr>
        <p:spPr bwMode="auto">
          <a:xfrm>
            <a:off x="3001963" y="1538288"/>
            <a:ext cx="2103437" cy="1550987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1114" name="Oval 26"/>
          <p:cNvSpPr>
            <a:spLocks noChangeArrowheads="1"/>
          </p:cNvSpPr>
          <p:nvPr/>
        </p:nvSpPr>
        <p:spPr bwMode="auto">
          <a:xfrm>
            <a:off x="4186238" y="2417763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1115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grpSp>
        <p:nvGrpSpPr>
          <p:cNvPr id="601116" name="Group 28"/>
          <p:cNvGrpSpPr>
            <a:grpSpLocks/>
          </p:cNvGrpSpPr>
          <p:nvPr/>
        </p:nvGrpSpPr>
        <p:grpSpPr bwMode="auto">
          <a:xfrm>
            <a:off x="3738563" y="1077913"/>
            <a:ext cx="2693987" cy="1790700"/>
            <a:chOff x="2355" y="679"/>
            <a:chExt cx="1697" cy="1128"/>
          </a:xfrm>
        </p:grpSpPr>
        <p:cxnSp>
          <p:nvCxnSpPr>
            <p:cNvPr id="601117" name="Straight Connector 27"/>
            <p:cNvCxnSpPr>
              <a:cxnSpLocks noChangeShapeType="1"/>
            </p:cNvCxnSpPr>
            <p:nvPr/>
          </p:nvCxnSpPr>
          <p:spPr bwMode="auto">
            <a:xfrm>
              <a:off x="2355" y="679"/>
              <a:ext cx="1326" cy="9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1118" name="Text Box 16"/>
            <p:cNvSpPr txBox="1">
              <a:spLocks noChangeArrowheads="1"/>
            </p:cNvSpPr>
            <p:nvPr/>
          </p:nvSpPr>
          <p:spPr bwMode="auto">
            <a:xfrm>
              <a:off x="3703" y="1538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altLang="en-US" sz="22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01119" name="Text Box 21"/>
          <p:cNvSpPr txBox="1">
            <a:spLocks noChangeArrowheads="1"/>
          </p:cNvSpPr>
          <p:nvPr/>
        </p:nvSpPr>
        <p:spPr bwMode="auto">
          <a:xfrm>
            <a:off x="5843588" y="3973513"/>
            <a:ext cx="790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</a:p>
        </p:txBody>
      </p:sp>
      <p:sp>
        <p:nvSpPr>
          <p:cNvPr id="601120" name="Text Box 16"/>
          <p:cNvSpPr txBox="1">
            <a:spLocks noChangeArrowheads="1"/>
          </p:cNvSpPr>
          <p:nvPr/>
        </p:nvSpPr>
        <p:spPr bwMode="auto">
          <a:xfrm>
            <a:off x="5056188" y="286226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1121" name="Text Box 30"/>
          <p:cNvSpPr txBox="1">
            <a:spLocks noChangeArrowheads="1"/>
          </p:cNvSpPr>
          <p:nvPr/>
        </p:nvSpPr>
        <p:spPr bwMode="auto">
          <a:xfrm>
            <a:off x="4298950" y="2211388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01122" name="Text Box 30"/>
          <p:cNvSpPr txBox="1">
            <a:spLocks noChangeArrowheads="1"/>
          </p:cNvSpPr>
          <p:nvPr/>
        </p:nvSpPr>
        <p:spPr bwMode="auto">
          <a:xfrm>
            <a:off x="5086350" y="173196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b'</a:t>
            </a:r>
          </a:p>
        </p:txBody>
      </p:sp>
      <p:sp>
        <p:nvSpPr>
          <p:cNvPr id="601123" name="Text Box 16"/>
          <p:cNvSpPr txBox="1">
            <a:spLocks noChangeArrowheads="1"/>
          </p:cNvSpPr>
          <p:nvPr/>
        </p:nvSpPr>
        <p:spPr bwMode="auto">
          <a:xfrm>
            <a:off x="4941888" y="5881688"/>
            <a:ext cx="755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 i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601124" name="Group 36"/>
          <p:cNvGrpSpPr>
            <a:grpSpLocks/>
          </p:cNvGrpSpPr>
          <p:nvPr/>
        </p:nvGrpSpPr>
        <p:grpSpPr bwMode="auto">
          <a:xfrm>
            <a:off x="1665288" y="1800225"/>
            <a:ext cx="3278187" cy="396875"/>
            <a:chOff x="1049" y="1134"/>
            <a:chExt cx="2065" cy="250"/>
          </a:xfrm>
        </p:grpSpPr>
        <p:sp>
          <p:nvSpPr>
            <p:cNvPr id="601125" name="Line 13"/>
            <p:cNvSpPr>
              <a:spLocks noChangeShapeType="1"/>
            </p:cNvSpPr>
            <p:nvPr/>
          </p:nvSpPr>
          <p:spPr bwMode="auto">
            <a:xfrm flipH="1" flipV="1">
              <a:off x="1280" y="1250"/>
              <a:ext cx="1834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1126" name="Text Box 19"/>
            <p:cNvSpPr txBox="1">
              <a:spLocks noChangeArrowheads="1"/>
            </p:cNvSpPr>
            <p:nvPr/>
          </p:nvSpPr>
          <p:spPr bwMode="auto">
            <a:xfrm>
              <a:off x="1049" y="1134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altLang="en-US" sz="20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601127" name="Group 39"/>
          <p:cNvGrpSpPr>
            <a:grpSpLocks/>
          </p:cNvGrpSpPr>
          <p:nvPr/>
        </p:nvGrpSpPr>
        <p:grpSpPr bwMode="auto">
          <a:xfrm>
            <a:off x="1376363" y="5016500"/>
            <a:ext cx="3589337" cy="396875"/>
            <a:chOff x="867" y="3160"/>
            <a:chExt cx="2261" cy="250"/>
          </a:xfrm>
        </p:grpSpPr>
        <p:sp>
          <p:nvSpPr>
            <p:cNvPr id="601128" name="Line 13"/>
            <p:cNvSpPr>
              <a:spLocks noChangeShapeType="1"/>
            </p:cNvSpPr>
            <p:nvPr/>
          </p:nvSpPr>
          <p:spPr bwMode="auto">
            <a:xfrm flipH="1" flipV="1">
              <a:off x="1275" y="3289"/>
              <a:ext cx="1853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1129" name="Text Box 20"/>
            <p:cNvSpPr txBox="1">
              <a:spLocks noChangeArrowheads="1"/>
            </p:cNvSpPr>
            <p:nvPr/>
          </p:nvSpPr>
          <p:spPr bwMode="auto">
            <a:xfrm>
              <a:off x="867" y="3160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altLang="en-US" sz="2000" i="1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GB" altLang="en-US" sz="2000" i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GB" altLang="en-US" sz="20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601130" name="Text Box 16"/>
          <p:cNvSpPr txBox="1">
            <a:spLocks noChangeArrowheads="1"/>
          </p:cNvSpPr>
          <p:nvPr/>
        </p:nvSpPr>
        <p:spPr bwMode="auto">
          <a:xfrm>
            <a:off x="5815013" y="679450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endParaRPr lang="en-GB" altLang="en-US" sz="22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01131" name="Line 5"/>
          <p:cNvSpPr>
            <a:spLocks noChangeShapeType="1"/>
          </p:cNvSpPr>
          <p:nvPr/>
        </p:nvSpPr>
        <p:spPr bwMode="auto">
          <a:xfrm>
            <a:off x="2019300" y="3297238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32" name="Line 4"/>
          <p:cNvSpPr>
            <a:spLocks noChangeShapeType="1"/>
          </p:cNvSpPr>
          <p:nvPr/>
        </p:nvSpPr>
        <p:spPr bwMode="auto">
          <a:xfrm>
            <a:off x="2027238" y="709613"/>
            <a:ext cx="1587" cy="258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1133" name="Text Box 22"/>
          <p:cNvSpPr txBox="1">
            <a:spLocks noChangeArrowheads="1"/>
          </p:cNvSpPr>
          <p:nvPr/>
        </p:nvSpPr>
        <p:spPr bwMode="auto">
          <a:xfrm>
            <a:off x="5053013" y="500221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grpSp>
        <p:nvGrpSpPr>
          <p:cNvPr id="601134" name="Group 46"/>
          <p:cNvGrpSpPr>
            <a:grpSpLocks/>
          </p:cNvGrpSpPr>
          <p:nvPr/>
        </p:nvGrpSpPr>
        <p:grpSpPr bwMode="auto">
          <a:xfrm>
            <a:off x="4735513" y="1981200"/>
            <a:ext cx="465137" cy="4810125"/>
            <a:chOff x="2983" y="1248"/>
            <a:chExt cx="293" cy="3030"/>
          </a:xfrm>
        </p:grpSpPr>
        <p:sp>
          <p:nvSpPr>
            <p:cNvPr id="601135" name="Line 65"/>
            <p:cNvSpPr>
              <a:spLocks noChangeShapeType="1"/>
            </p:cNvSpPr>
            <p:nvPr/>
          </p:nvSpPr>
          <p:spPr bwMode="auto">
            <a:xfrm>
              <a:off x="3133" y="2336"/>
              <a:ext cx="0" cy="1679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01136" name="Text Box 17"/>
            <p:cNvSpPr txBox="1">
              <a:spLocks noChangeArrowheads="1"/>
            </p:cNvSpPr>
            <p:nvPr/>
          </p:nvSpPr>
          <p:spPr bwMode="auto">
            <a:xfrm>
              <a:off x="2995" y="402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000" i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01137" name="Text Box 17"/>
            <p:cNvSpPr txBox="1">
              <a:spLocks noChangeArrowheads="1"/>
            </p:cNvSpPr>
            <p:nvPr/>
          </p:nvSpPr>
          <p:spPr bwMode="auto">
            <a:xfrm>
              <a:off x="2983" y="207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000" i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01138" name="Line 69"/>
            <p:cNvSpPr>
              <a:spLocks noChangeShapeType="1"/>
            </p:cNvSpPr>
            <p:nvPr/>
          </p:nvSpPr>
          <p:spPr bwMode="auto">
            <a:xfrm flipV="1">
              <a:off x="3122" y="1248"/>
              <a:ext cx="0" cy="828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01139" name="Oval 26"/>
          <p:cNvSpPr>
            <a:spLocks noChangeArrowheads="1"/>
          </p:cNvSpPr>
          <p:nvPr/>
        </p:nvSpPr>
        <p:spPr bwMode="auto">
          <a:xfrm>
            <a:off x="4910138" y="1938338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1140" name="AutoShape 52"/>
          <p:cNvSpPr>
            <a:spLocks noChangeArrowheads="1"/>
          </p:cNvSpPr>
          <p:nvPr/>
        </p:nvSpPr>
        <p:spPr bwMode="auto">
          <a:xfrm>
            <a:off x="6002338" y="1071998"/>
            <a:ext cx="2957512" cy="1556466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Υποθέστε αύξηση της συνολικής ζήτησης. Οι καμπύλες IS και ADI μετατοπίζονται προς τα δεξιά.</a:t>
            </a:r>
            <a:endParaRPr lang="en-GB" sz="18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1141" name="Title 1"/>
          <p:cNvSpPr txBox="1">
            <a:spLocks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600" b="1" dirty="0" smtClean="0">
                <a:solidFill>
                  <a:srgbClr val="990033"/>
                </a:solidFill>
                <a:latin typeface="Arial" charset="0"/>
              </a:rPr>
              <a:t>Η επίδραση μιας αύξησης της πραγματικής συναθροιστικής ζήτησης</a:t>
            </a:r>
            <a:endParaRPr lang="en-GB" altLang="en-US" sz="2600" b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01142" name="Oval 25"/>
          <p:cNvSpPr>
            <a:spLocks noChangeArrowheads="1"/>
          </p:cNvSpPr>
          <p:nvPr/>
        </p:nvSpPr>
        <p:spPr bwMode="auto">
          <a:xfrm>
            <a:off x="4913313" y="5157788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22" grpId="0" autoUpdateAnimBg="0"/>
      <p:bldP spid="601133" grpId="0" autoUpdateAnimBg="0"/>
      <p:bldP spid="601139" grpId="0" animBg="1" autoUpdateAnimBg="0"/>
      <p:bldP spid="601140" grpId="0" animBg="1" autoUpdateAnimBg="0"/>
      <p:bldP spid="601142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2046288" y="3717925"/>
            <a:ext cx="5678487" cy="2665413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39" name="Rectangle 3"/>
          <p:cNvSpPr>
            <a:spLocks noChangeArrowheads="1"/>
          </p:cNvSpPr>
          <p:nvPr/>
        </p:nvSpPr>
        <p:spPr bwMode="auto">
          <a:xfrm>
            <a:off x="2028825" y="739775"/>
            <a:ext cx="5695950" cy="2552700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40" name="Line 66"/>
          <p:cNvSpPr>
            <a:spLocks noChangeShapeType="1"/>
          </p:cNvSpPr>
          <p:nvPr/>
        </p:nvSpPr>
        <p:spPr bwMode="auto">
          <a:xfrm flipV="1">
            <a:off x="4235450" y="1600200"/>
            <a:ext cx="0" cy="1001713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41" name="Line 66"/>
          <p:cNvSpPr>
            <a:spLocks noChangeShapeType="1"/>
          </p:cNvSpPr>
          <p:nvPr/>
        </p:nvSpPr>
        <p:spPr bwMode="auto">
          <a:xfrm flipV="1">
            <a:off x="4232275" y="2589213"/>
            <a:ext cx="0" cy="70485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03142" name="Group 6"/>
          <p:cNvGrpSpPr>
            <a:grpSpLocks/>
          </p:cNvGrpSpPr>
          <p:nvPr/>
        </p:nvGrpSpPr>
        <p:grpSpPr bwMode="auto">
          <a:xfrm>
            <a:off x="4194175" y="3662363"/>
            <a:ext cx="877888" cy="2730500"/>
            <a:chOff x="2642" y="2307"/>
            <a:chExt cx="553" cy="1720"/>
          </a:xfrm>
        </p:grpSpPr>
        <p:sp>
          <p:nvSpPr>
            <p:cNvPr id="603143" name="Line 67"/>
            <p:cNvSpPr>
              <a:spLocks noChangeShapeType="1"/>
            </p:cNvSpPr>
            <p:nvPr/>
          </p:nvSpPr>
          <p:spPr bwMode="auto">
            <a:xfrm flipV="1">
              <a:off x="2660" y="2353"/>
              <a:ext cx="0" cy="167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03144" name="Text Box 21"/>
            <p:cNvSpPr txBox="1">
              <a:spLocks noChangeArrowheads="1"/>
            </p:cNvSpPr>
            <p:nvPr/>
          </p:nvSpPr>
          <p:spPr bwMode="auto">
            <a:xfrm>
              <a:off x="2642" y="2307"/>
              <a:ext cx="5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rgbClr val="008000"/>
                  </a:solidFill>
                  <a:latin typeface="Arial" charset="0"/>
                </a:rPr>
                <a:t>ASI</a:t>
              </a:r>
              <a:r>
                <a:rPr lang="en-GB" altLang="en-US" sz="2200" i="1" baseline="-25000">
                  <a:solidFill>
                    <a:srgbClr val="008000"/>
                  </a:solidFill>
                  <a:latin typeface="Arial" charset="0"/>
                </a:rPr>
                <a:t>LR</a:t>
              </a:r>
              <a:endParaRPr lang="en-GB" altLang="en-US" sz="2200" i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603145" name="Line 67"/>
          <p:cNvSpPr>
            <a:spLocks noChangeShapeType="1"/>
          </p:cNvSpPr>
          <p:nvPr/>
        </p:nvSpPr>
        <p:spPr bwMode="auto">
          <a:xfrm flipV="1">
            <a:off x="4224338" y="3713163"/>
            <a:ext cx="0" cy="265747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46" name="Text Box 17"/>
          <p:cNvSpPr txBox="1">
            <a:spLocks noChangeArrowheads="1"/>
          </p:cNvSpPr>
          <p:nvPr/>
        </p:nvSpPr>
        <p:spPr bwMode="auto">
          <a:xfrm>
            <a:off x="3994150" y="63849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3147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3148" name="Arc 81"/>
          <p:cNvSpPr>
            <a:spLocks/>
          </p:cNvSpPr>
          <p:nvPr/>
        </p:nvSpPr>
        <p:spPr bwMode="auto">
          <a:xfrm rot="21534119" flipV="1">
            <a:off x="2335213" y="3287713"/>
            <a:ext cx="3382962" cy="2790825"/>
          </a:xfrm>
          <a:custGeom>
            <a:avLst/>
            <a:gdLst>
              <a:gd name="T0" fmla="*/ 207512 w 19726"/>
              <a:gd name="T1" fmla="*/ 0 h 21566"/>
              <a:gd name="T2" fmla="*/ 3382962 w 19726"/>
              <a:gd name="T3" fmla="*/ 1652030 h 21566"/>
              <a:gd name="T4" fmla="*/ 0 w 19726"/>
              <a:gd name="T5" fmla="*/ 2790825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26" h="21566" fill="none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</a:path>
              <a:path w="19726" h="21566" stroke="0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49" name="Arc 82"/>
          <p:cNvSpPr>
            <a:spLocks/>
          </p:cNvSpPr>
          <p:nvPr/>
        </p:nvSpPr>
        <p:spPr bwMode="auto">
          <a:xfrm rot="21454649" flipV="1">
            <a:off x="2278063" y="217488"/>
            <a:ext cx="3459162" cy="2790825"/>
          </a:xfrm>
          <a:custGeom>
            <a:avLst/>
            <a:gdLst>
              <a:gd name="T0" fmla="*/ 207557 w 20166"/>
              <a:gd name="T1" fmla="*/ 0 h 21566"/>
              <a:gd name="T2" fmla="*/ 3459162 w 20166"/>
              <a:gd name="T3" fmla="*/ 1789332 h 21566"/>
              <a:gd name="T4" fmla="*/ 0 w 20166"/>
              <a:gd name="T5" fmla="*/ 2790825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6" h="21566" fill="none" extrusionOk="0">
                <a:moveTo>
                  <a:pt x="1210" y="-1"/>
                </a:moveTo>
                <a:cubicBezTo>
                  <a:pt x="9699" y="476"/>
                  <a:pt x="17119" y="5888"/>
                  <a:pt x="20166" y="13826"/>
                </a:cubicBezTo>
              </a:path>
              <a:path w="20166" h="21566" stroke="0" extrusionOk="0">
                <a:moveTo>
                  <a:pt x="1210" y="-1"/>
                </a:moveTo>
                <a:cubicBezTo>
                  <a:pt x="9699" y="476"/>
                  <a:pt x="17119" y="5888"/>
                  <a:pt x="20166" y="13826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50" name="Line 65"/>
          <p:cNvSpPr>
            <a:spLocks noChangeShapeType="1"/>
          </p:cNvSpPr>
          <p:nvPr/>
        </p:nvSpPr>
        <p:spPr bwMode="auto">
          <a:xfrm>
            <a:off x="4973638" y="3716338"/>
            <a:ext cx="0" cy="266541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51" name="Line 13"/>
          <p:cNvSpPr>
            <a:spLocks noChangeShapeType="1"/>
          </p:cNvSpPr>
          <p:nvPr/>
        </p:nvSpPr>
        <p:spPr bwMode="auto">
          <a:xfrm flipH="1" flipV="1">
            <a:off x="2024063" y="5256213"/>
            <a:ext cx="2941637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3152" name="Straight Connector 3"/>
          <p:cNvCxnSpPr>
            <a:cxnSpLocks noChangeShapeType="1"/>
          </p:cNvCxnSpPr>
          <p:nvPr/>
        </p:nvCxnSpPr>
        <p:spPr bwMode="auto">
          <a:xfrm>
            <a:off x="3544888" y="4208463"/>
            <a:ext cx="2187575" cy="16113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3153" name="Text Box 16"/>
          <p:cNvSpPr txBox="1">
            <a:spLocks noChangeArrowheads="1"/>
          </p:cNvSpPr>
          <p:nvPr/>
        </p:nvSpPr>
        <p:spPr bwMode="auto">
          <a:xfrm>
            <a:off x="5710238" y="548005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ADI</a:t>
            </a:r>
            <a:r>
              <a:rPr lang="en-GB" altLang="en-US" sz="22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200" i="1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03154" name="Straight Connector 3"/>
          <p:cNvCxnSpPr>
            <a:cxnSpLocks noChangeShapeType="1"/>
          </p:cNvCxnSpPr>
          <p:nvPr/>
        </p:nvCxnSpPr>
        <p:spPr bwMode="auto">
          <a:xfrm>
            <a:off x="3001963" y="4786313"/>
            <a:ext cx="2052637" cy="1512887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3155" name="Line 4"/>
          <p:cNvSpPr>
            <a:spLocks noChangeShapeType="1"/>
          </p:cNvSpPr>
          <p:nvPr/>
        </p:nvSpPr>
        <p:spPr bwMode="auto">
          <a:xfrm>
            <a:off x="2025650" y="3690938"/>
            <a:ext cx="1588" cy="2706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56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57" name="Text Box 6"/>
          <p:cNvSpPr txBox="1">
            <a:spLocks noChangeArrowheads="1"/>
          </p:cNvSpPr>
          <p:nvPr/>
        </p:nvSpPr>
        <p:spPr bwMode="auto">
          <a:xfrm rot="-5400000">
            <a:off x="234702" y="1686997"/>
            <a:ext cx="2605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3158" name="Text Box 7"/>
          <p:cNvSpPr txBox="1">
            <a:spLocks noChangeArrowheads="1"/>
          </p:cNvSpPr>
          <p:nvPr/>
        </p:nvSpPr>
        <p:spPr bwMode="auto">
          <a:xfrm rot="-5400000">
            <a:off x="550826" y="4927878"/>
            <a:ext cx="1944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3159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0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(</a:t>
            </a:r>
            <a:r>
              <a:rPr lang="en-GB" altLang="en-US" sz="1800" i="1" dirty="0" smtClean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03160" name="Line 13"/>
          <p:cNvSpPr>
            <a:spLocks noChangeShapeType="1"/>
          </p:cNvSpPr>
          <p:nvPr/>
        </p:nvSpPr>
        <p:spPr bwMode="auto">
          <a:xfrm flipH="1" flipV="1">
            <a:off x="2024063" y="2590800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61" name="Line 14"/>
          <p:cNvSpPr>
            <a:spLocks noChangeShapeType="1"/>
          </p:cNvSpPr>
          <p:nvPr/>
        </p:nvSpPr>
        <p:spPr bwMode="auto">
          <a:xfrm flipH="1">
            <a:off x="2025650" y="5692775"/>
            <a:ext cx="2217738" cy="1588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62" name="Text Box 19"/>
          <p:cNvSpPr txBox="1">
            <a:spLocks noChangeArrowheads="1"/>
          </p:cNvSpPr>
          <p:nvPr/>
        </p:nvSpPr>
        <p:spPr bwMode="auto">
          <a:xfrm>
            <a:off x="1663700" y="238918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3163" name="Text Box 20"/>
          <p:cNvSpPr txBox="1">
            <a:spLocks noChangeArrowheads="1"/>
          </p:cNvSpPr>
          <p:nvPr/>
        </p:nvSpPr>
        <p:spPr bwMode="auto">
          <a:xfrm>
            <a:off x="1135063" y="5468938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3164" name="Text Box 22"/>
          <p:cNvSpPr txBox="1">
            <a:spLocks noChangeArrowheads="1"/>
          </p:cNvSpPr>
          <p:nvPr/>
        </p:nvSpPr>
        <p:spPr bwMode="auto">
          <a:xfrm>
            <a:off x="4316413" y="54800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03165" name="Oval 25"/>
          <p:cNvSpPr>
            <a:spLocks noChangeArrowheads="1"/>
          </p:cNvSpPr>
          <p:nvPr/>
        </p:nvSpPr>
        <p:spPr bwMode="auto">
          <a:xfrm>
            <a:off x="4171950" y="5645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03166" name="Straight Connector 8"/>
          <p:cNvCxnSpPr>
            <a:cxnSpLocks noChangeShapeType="1"/>
          </p:cNvCxnSpPr>
          <p:nvPr/>
        </p:nvCxnSpPr>
        <p:spPr bwMode="auto">
          <a:xfrm>
            <a:off x="2657475" y="1454150"/>
            <a:ext cx="2333625" cy="16891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3167" name="Oval 26"/>
          <p:cNvSpPr>
            <a:spLocks noChangeArrowheads="1"/>
          </p:cNvSpPr>
          <p:nvPr/>
        </p:nvSpPr>
        <p:spPr bwMode="auto">
          <a:xfrm>
            <a:off x="4179888" y="2536825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3168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cxnSp>
        <p:nvCxnSpPr>
          <p:cNvPr id="603169" name="Straight Connector 27"/>
          <p:cNvCxnSpPr>
            <a:cxnSpLocks noChangeShapeType="1"/>
          </p:cNvCxnSpPr>
          <p:nvPr/>
        </p:nvCxnSpPr>
        <p:spPr bwMode="auto">
          <a:xfrm>
            <a:off x="3455988" y="1036638"/>
            <a:ext cx="2535237" cy="1855787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03170" name="Text Box 16"/>
          <p:cNvSpPr txBox="1">
            <a:spLocks noChangeArrowheads="1"/>
          </p:cNvSpPr>
          <p:nvPr/>
        </p:nvSpPr>
        <p:spPr bwMode="auto">
          <a:xfrm>
            <a:off x="5956300" y="2544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altLang="en-US" sz="22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03171" name="Text Box 21"/>
          <p:cNvSpPr txBox="1">
            <a:spLocks noChangeArrowheads="1"/>
          </p:cNvSpPr>
          <p:nvPr/>
        </p:nvSpPr>
        <p:spPr bwMode="auto">
          <a:xfrm>
            <a:off x="5641975" y="4365625"/>
            <a:ext cx="2149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  <a:r>
              <a:rPr lang="en-US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03172" name="Text Box 16"/>
          <p:cNvSpPr txBox="1">
            <a:spLocks noChangeArrowheads="1"/>
          </p:cNvSpPr>
          <p:nvPr/>
        </p:nvSpPr>
        <p:spPr bwMode="auto">
          <a:xfrm>
            <a:off x="4951413" y="2844800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3173" name="Text Box 17"/>
          <p:cNvSpPr txBox="1">
            <a:spLocks noChangeArrowheads="1"/>
          </p:cNvSpPr>
          <p:nvPr/>
        </p:nvSpPr>
        <p:spPr bwMode="auto">
          <a:xfrm>
            <a:off x="4754563" y="63944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3174" name="Text Box 17"/>
          <p:cNvSpPr txBox="1">
            <a:spLocks noChangeArrowheads="1"/>
          </p:cNvSpPr>
          <p:nvPr/>
        </p:nvSpPr>
        <p:spPr bwMode="auto">
          <a:xfrm>
            <a:off x="4735513" y="330041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3175" name="Text Box 30"/>
          <p:cNvSpPr txBox="1">
            <a:spLocks noChangeArrowheads="1"/>
          </p:cNvSpPr>
          <p:nvPr/>
        </p:nvSpPr>
        <p:spPr bwMode="auto">
          <a:xfrm>
            <a:off x="4335463" y="2363788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03176" name="Text Box 30"/>
          <p:cNvSpPr txBox="1">
            <a:spLocks noChangeArrowheads="1"/>
          </p:cNvSpPr>
          <p:nvPr/>
        </p:nvSpPr>
        <p:spPr bwMode="auto">
          <a:xfrm>
            <a:off x="5022850" y="18907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b'</a:t>
            </a:r>
          </a:p>
        </p:txBody>
      </p:sp>
      <p:sp>
        <p:nvSpPr>
          <p:cNvPr id="603177" name="Oval 25"/>
          <p:cNvSpPr>
            <a:spLocks noChangeArrowheads="1"/>
          </p:cNvSpPr>
          <p:nvPr/>
        </p:nvSpPr>
        <p:spPr bwMode="auto">
          <a:xfrm>
            <a:off x="4922838" y="520065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3178" name="Text Box 16"/>
          <p:cNvSpPr txBox="1">
            <a:spLocks noChangeArrowheads="1"/>
          </p:cNvSpPr>
          <p:nvPr/>
        </p:nvSpPr>
        <p:spPr bwMode="auto">
          <a:xfrm>
            <a:off x="4973638" y="5915025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03179" name="Line 13"/>
          <p:cNvSpPr>
            <a:spLocks noChangeShapeType="1"/>
          </p:cNvSpPr>
          <p:nvPr/>
        </p:nvSpPr>
        <p:spPr bwMode="auto">
          <a:xfrm flipH="1" flipV="1">
            <a:off x="2032000" y="2119313"/>
            <a:ext cx="29114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80" name="Text Box 19"/>
          <p:cNvSpPr txBox="1">
            <a:spLocks noChangeArrowheads="1"/>
          </p:cNvSpPr>
          <p:nvPr/>
        </p:nvSpPr>
        <p:spPr bwMode="auto">
          <a:xfrm>
            <a:off x="1665288" y="1960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03181" name="Text Box 20"/>
          <p:cNvSpPr txBox="1">
            <a:spLocks noChangeArrowheads="1"/>
          </p:cNvSpPr>
          <p:nvPr/>
        </p:nvSpPr>
        <p:spPr bwMode="auto">
          <a:xfrm>
            <a:off x="1376363" y="50165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altLang="en-US" sz="2000" i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3182" name="Text Box 16"/>
          <p:cNvSpPr txBox="1">
            <a:spLocks noChangeArrowheads="1"/>
          </p:cNvSpPr>
          <p:nvPr/>
        </p:nvSpPr>
        <p:spPr bwMode="auto">
          <a:xfrm>
            <a:off x="5659438" y="1168400"/>
            <a:ext cx="709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03183" name="Line 5"/>
          <p:cNvSpPr>
            <a:spLocks noChangeShapeType="1"/>
          </p:cNvSpPr>
          <p:nvPr/>
        </p:nvSpPr>
        <p:spPr bwMode="auto">
          <a:xfrm>
            <a:off x="2019300" y="3297238"/>
            <a:ext cx="57261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84" name="Line 4"/>
          <p:cNvSpPr>
            <a:spLocks noChangeShapeType="1"/>
          </p:cNvSpPr>
          <p:nvPr/>
        </p:nvSpPr>
        <p:spPr bwMode="auto">
          <a:xfrm>
            <a:off x="2027238" y="709613"/>
            <a:ext cx="1587" cy="258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3185" name="Text Box 22"/>
          <p:cNvSpPr txBox="1">
            <a:spLocks noChangeArrowheads="1"/>
          </p:cNvSpPr>
          <p:nvPr/>
        </p:nvSpPr>
        <p:spPr bwMode="auto">
          <a:xfrm>
            <a:off x="5060950" y="50180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03186" name="Line 69"/>
          <p:cNvSpPr>
            <a:spLocks noChangeShapeType="1"/>
          </p:cNvSpPr>
          <p:nvPr/>
        </p:nvSpPr>
        <p:spPr bwMode="auto">
          <a:xfrm flipV="1">
            <a:off x="4956175" y="2155825"/>
            <a:ext cx="0" cy="1147763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03187" name="Oval 26"/>
          <p:cNvSpPr>
            <a:spLocks noChangeArrowheads="1"/>
          </p:cNvSpPr>
          <p:nvPr/>
        </p:nvSpPr>
        <p:spPr bwMode="auto">
          <a:xfrm>
            <a:off x="4906963" y="207010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3188" name="Text Box 22"/>
          <p:cNvSpPr txBox="1">
            <a:spLocks noChangeArrowheads="1"/>
          </p:cNvSpPr>
          <p:nvPr/>
        </p:nvSpPr>
        <p:spPr bwMode="auto">
          <a:xfrm>
            <a:off x="4322763" y="1368425"/>
            <a:ext cx="377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800080"/>
                </a:solidFill>
                <a:latin typeface="Arial" charset="0"/>
              </a:rPr>
              <a:t>c'</a:t>
            </a:r>
          </a:p>
        </p:txBody>
      </p:sp>
      <p:grpSp>
        <p:nvGrpSpPr>
          <p:cNvPr id="603189" name="Group 53"/>
          <p:cNvGrpSpPr>
            <a:grpSpLocks/>
          </p:cNvGrpSpPr>
          <p:nvPr/>
        </p:nvGrpSpPr>
        <p:grpSpPr bwMode="auto">
          <a:xfrm>
            <a:off x="1681163" y="1389063"/>
            <a:ext cx="2560637" cy="396875"/>
            <a:chOff x="1059" y="875"/>
            <a:chExt cx="1613" cy="250"/>
          </a:xfrm>
        </p:grpSpPr>
        <p:sp>
          <p:nvSpPr>
            <p:cNvPr id="603190" name="Line 79"/>
            <p:cNvSpPr>
              <a:spLocks noChangeShapeType="1"/>
            </p:cNvSpPr>
            <p:nvPr/>
          </p:nvSpPr>
          <p:spPr bwMode="auto">
            <a:xfrm flipH="1">
              <a:off x="1284" y="1012"/>
              <a:ext cx="1388" cy="0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03191" name="Text Box 19"/>
            <p:cNvSpPr txBox="1">
              <a:spLocks noChangeArrowheads="1"/>
            </p:cNvSpPr>
            <p:nvPr/>
          </p:nvSpPr>
          <p:spPr bwMode="auto">
            <a:xfrm>
              <a:off x="1059" y="875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 i="1">
                  <a:solidFill>
                    <a:srgbClr val="800080"/>
                  </a:solidFill>
                  <a:latin typeface="Arial" charset="0"/>
                </a:rPr>
                <a:t>i</a:t>
              </a:r>
              <a:r>
                <a:rPr lang="en-GB" altLang="en-US" sz="2000" i="1" baseline="-25000">
                  <a:solidFill>
                    <a:srgbClr val="80008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603192" name="Group 56"/>
          <p:cNvGrpSpPr>
            <a:grpSpLocks/>
          </p:cNvGrpSpPr>
          <p:nvPr/>
        </p:nvGrpSpPr>
        <p:grpSpPr bwMode="auto">
          <a:xfrm>
            <a:off x="2051050" y="-635000"/>
            <a:ext cx="3808413" cy="2790825"/>
            <a:chOff x="1292" y="-400"/>
            <a:chExt cx="2399" cy="1758"/>
          </a:xfrm>
        </p:grpSpPr>
        <p:sp>
          <p:nvSpPr>
            <p:cNvPr id="603193" name="Line 73"/>
            <p:cNvSpPr>
              <a:spLocks noChangeShapeType="1"/>
            </p:cNvSpPr>
            <p:nvPr/>
          </p:nvSpPr>
          <p:spPr bwMode="auto">
            <a:xfrm flipV="1">
              <a:off x="3321" y="726"/>
              <a:ext cx="0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03194" name="Text Box 16"/>
            <p:cNvSpPr txBox="1">
              <a:spLocks noChangeArrowheads="1"/>
            </p:cNvSpPr>
            <p:nvPr/>
          </p:nvSpPr>
          <p:spPr bwMode="auto">
            <a:xfrm>
              <a:off x="3244" y="403"/>
              <a:ext cx="4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rgbClr val="800080"/>
                  </a:solidFill>
                  <a:latin typeface="Arial" charset="0"/>
                </a:rPr>
                <a:t>MP</a:t>
              </a:r>
              <a:r>
                <a:rPr lang="en-GB" altLang="en-US" sz="2200" i="1" baseline="-25000">
                  <a:solidFill>
                    <a:srgbClr val="800080"/>
                  </a:solidFill>
                  <a:latin typeface="Arial" charset="0"/>
                </a:rPr>
                <a:t>2</a:t>
              </a:r>
              <a:endParaRPr lang="en-GB" altLang="en-US" sz="2200">
                <a:solidFill>
                  <a:srgbClr val="80008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603195" name="Arc 84"/>
            <p:cNvSpPr>
              <a:spLocks/>
            </p:cNvSpPr>
            <p:nvPr/>
          </p:nvSpPr>
          <p:spPr bwMode="auto">
            <a:xfrm rot="21346521" flipV="1">
              <a:off x="1292" y="-400"/>
              <a:ext cx="1979" cy="1758"/>
            </a:xfrm>
            <a:custGeom>
              <a:avLst/>
              <a:gdLst>
                <a:gd name="T0" fmla="*/ 207546 w 18316"/>
                <a:gd name="T1" fmla="*/ 0 h 21566"/>
                <a:gd name="T2" fmla="*/ 3141663 w 18316"/>
                <a:gd name="T3" fmla="*/ 1309226 h 21566"/>
                <a:gd name="T4" fmla="*/ 0 w 18316"/>
                <a:gd name="T5" fmla="*/ 2790825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16" h="21566" fill="none" extrusionOk="0">
                  <a:moveTo>
                    <a:pt x="1210" y="-1"/>
                  </a:moveTo>
                  <a:cubicBezTo>
                    <a:pt x="8216" y="393"/>
                    <a:pt x="14596" y="4165"/>
                    <a:pt x="18316" y="10116"/>
                  </a:cubicBezTo>
                </a:path>
                <a:path w="18316" h="21566" stroke="0" extrusionOk="0">
                  <a:moveTo>
                    <a:pt x="1210" y="-1"/>
                  </a:moveTo>
                  <a:cubicBezTo>
                    <a:pt x="8216" y="393"/>
                    <a:pt x="14596" y="4165"/>
                    <a:pt x="18316" y="10116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03196" name="Oval 25"/>
          <p:cNvSpPr>
            <a:spLocks noChangeArrowheads="1"/>
          </p:cNvSpPr>
          <p:nvPr/>
        </p:nvSpPr>
        <p:spPr bwMode="auto">
          <a:xfrm>
            <a:off x="4184650" y="1554163"/>
            <a:ext cx="101600" cy="101600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3197" name="Title 1"/>
          <p:cNvSpPr txBox="1">
            <a:spLocks/>
          </p:cNvSpPr>
          <p:nvPr/>
        </p:nvSpPr>
        <p:spPr bwMode="auto">
          <a:xfrm>
            <a:off x="0" y="-1"/>
            <a:ext cx="9144000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600" b="1" dirty="0" smtClean="0">
                <a:solidFill>
                  <a:srgbClr val="990033"/>
                </a:solidFill>
                <a:latin typeface="Arial" charset="0"/>
              </a:rPr>
              <a:t>Η επίδραση μιας αύξησης της πραγματικής συναθροιστικής ζήτησης</a:t>
            </a:r>
            <a:endParaRPr lang="en-GB" altLang="en-US" sz="2600" b="1" dirty="0" smtClean="0">
              <a:solidFill>
                <a:srgbClr val="990033"/>
              </a:solidFill>
              <a:latin typeface="Arial" charset="0"/>
            </a:endParaRPr>
          </a:p>
          <a:p>
            <a:pPr algn="ctr" defTabSz="762000"/>
            <a:endParaRPr lang="en-GB" altLang="en-US" sz="2600" b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6723063" y="4314825"/>
            <a:ext cx="2082800" cy="1870075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n-GB" sz="18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But equilibrium at point </a:t>
            </a:r>
            <a:r>
              <a:rPr lang="en-GB" sz="1800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b</a:t>
            </a:r>
            <a:r>
              <a:rPr lang="en-GB" sz="18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gives an inflation rate (</a:t>
            </a:r>
            <a:r>
              <a:rPr lang="en-GB" sz="1800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π</a:t>
            </a:r>
            <a:r>
              <a:rPr lang="en-GB" sz="1800" baseline="-300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sz="18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) which is above the target rate of inflation (</a:t>
            </a:r>
            <a:r>
              <a:rPr lang="en-GB" sz="1800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π</a:t>
            </a:r>
            <a:r>
              <a:rPr lang="en-GB" sz="18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*). </a:t>
            </a:r>
          </a:p>
        </p:txBody>
      </p:sp>
      <p:sp>
        <p:nvSpPr>
          <p:cNvPr id="603199" name="AutoShape 63"/>
          <p:cNvSpPr>
            <a:spLocks noChangeArrowheads="1"/>
          </p:cNvSpPr>
          <p:nvPr/>
        </p:nvSpPr>
        <p:spPr bwMode="auto">
          <a:xfrm>
            <a:off x="6578600" y="367756"/>
            <a:ext cx="2408238" cy="165862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Μία αυστηρότερη νομισματική πολιτική υιοθετείται.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Η κεντρική τράπεζα αυξάνει το πραγματικό επιτόκιο πάνω από το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GB" sz="1600" baseline="-25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sz="16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. </a:t>
            </a:r>
          </a:p>
        </p:txBody>
      </p:sp>
      <p:sp>
        <p:nvSpPr>
          <p:cNvPr id="603200" name="AutoShape 64"/>
          <p:cNvSpPr>
            <a:spLocks noChangeArrowheads="1"/>
          </p:cNvSpPr>
          <p:nvPr/>
        </p:nvSpPr>
        <p:spPr bwMode="auto">
          <a:xfrm>
            <a:off x="6546850" y="1985073"/>
            <a:ext cx="2382838" cy="1386206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Η καμπύλη MP πρέπει να αλλάξει σε MP2 για να επιστρέψει το εθνικό εισόδημα στο δυνητικό επίπεδο.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60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6584950" y="4389438"/>
            <a:ext cx="2386013" cy="1260475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n-GB" sz="18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This gives a vertical long-run </a:t>
            </a:r>
            <a:r>
              <a:rPr lang="en-GB" sz="18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ASI</a:t>
            </a:r>
            <a:r>
              <a:rPr lang="en-GB" sz="18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curve at the potential level of national income (</a:t>
            </a:r>
            <a:r>
              <a:rPr lang="en-GB" sz="18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Y</a:t>
            </a:r>
            <a:r>
              <a:rPr lang="en-GB" sz="1800" baseline="-25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p</a:t>
            </a:r>
            <a:r>
              <a:rPr lang="en-GB" sz="18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) </a:t>
            </a:r>
          </a:p>
        </p:txBody>
      </p:sp>
      <p:grpSp>
        <p:nvGrpSpPr>
          <p:cNvPr id="603202" name="Group 66"/>
          <p:cNvGrpSpPr>
            <a:grpSpLocks/>
          </p:cNvGrpSpPr>
          <p:nvPr/>
        </p:nvGrpSpPr>
        <p:grpSpPr bwMode="auto">
          <a:xfrm>
            <a:off x="1785938" y="5259388"/>
            <a:ext cx="2951162" cy="331787"/>
            <a:chOff x="1125" y="3313"/>
            <a:chExt cx="1859" cy="209"/>
          </a:xfrm>
        </p:grpSpPr>
        <p:sp>
          <p:nvSpPr>
            <p:cNvPr id="603203" name="Line 67"/>
            <p:cNvSpPr>
              <a:spLocks noChangeShapeType="1"/>
            </p:cNvSpPr>
            <p:nvPr/>
          </p:nvSpPr>
          <p:spPr bwMode="auto">
            <a:xfrm flipH="1">
              <a:off x="2710" y="3313"/>
              <a:ext cx="274" cy="19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03204" name="Line 68"/>
            <p:cNvSpPr>
              <a:spLocks noChangeShapeType="1"/>
            </p:cNvSpPr>
            <p:nvPr/>
          </p:nvSpPr>
          <p:spPr bwMode="auto">
            <a:xfrm>
              <a:off x="1125" y="3385"/>
              <a:ext cx="0" cy="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6481763" y="4074318"/>
            <a:ext cx="2670175" cy="220345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Η καμπύλη ADI θα μετατεθεί στο ADI1 και η ισορροπία θα αποκατασταθεί στο σημείο α στο δυνητικό εθνικό εισόδημα με τον πληθωρισμό στο στοχευόμενο ρυθμό</a:t>
            </a:r>
            <a:endParaRPr lang="en-GB" sz="160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0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0" grpId="0" animBg="1"/>
      <p:bldP spid="603188" grpId="0" autoUpdateAnimBg="0"/>
      <p:bldP spid="603196" grpId="0" animBg="1" autoUpdateAnimBg="0"/>
      <p:bldP spid="603198" grpId="0" animBg="1" autoUpdateAnimBg="0"/>
      <p:bldP spid="603199" grpId="0" animBg="1" autoUpdateAnimBg="0"/>
      <p:bldP spid="603200" grpId="0" animBg="1" autoUpdateAnimBg="0"/>
      <p:bldP spid="603201" grpId="0" animBg="1" autoUpdateAnimBg="0"/>
      <p:bldP spid="603205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96996" name="Rectang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dirty="0" smtClean="0"/>
              <a:t>Ένα ολοκληρωμένο υπόδειγμα</a:t>
            </a:r>
            <a:endParaRPr lang="en-GB" altLang="en-US" dirty="0"/>
          </a:p>
        </p:txBody>
      </p:sp>
      <p:sp>
        <p:nvSpPr>
          <p:cNvPr id="418821" name="Rectangle 5"/>
          <p:cNvSpPr>
            <a:spLocks noGrp="1"/>
          </p:cNvSpPr>
          <p:nvPr>
            <p:ph type="body" idx="1"/>
          </p:nvPr>
        </p:nvSpPr>
        <p:spPr>
          <a:xfrm>
            <a:off x="301625" y="1524001"/>
            <a:ext cx="8534400" cy="15990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Η απεικόνιση της αύξησης της </a:t>
            </a:r>
            <a:r>
              <a:rPr lang="en-GB" altLang="en-US" i="1" dirty="0" smtClean="0">
                <a:solidFill>
                  <a:srgbClr val="806E60"/>
                </a:solidFill>
              </a:rPr>
              <a:t>A</a:t>
            </a:r>
            <a:r>
              <a:rPr lang="en-US" altLang="en-US" i="1" dirty="0" smtClean="0">
                <a:solidFill>
                  <a:srgbClr val="806E60"/>
                </a:solidFill>
              </a:rPr>
              <a:t>D</a:t>
            </a:r>
            <a:br>
              <a:rPr lang="en-US" altLang="en-US" i="1" dirty="0" smtClean="0">
                <a:solidFill>
                  <a:srgbClr val="806E60"/>
                </a:solidFill>
              </a:rPr>
            </a:br>
            <a:r>
              <a:rPr lang="en-US" altLang="en-US" dirty="0" smtClean="0">
                <a:solidFill>
                  <a:srgbClr val="806E60"/>
                </a:solidFill>
              </a:rPr>
              <a:t>(</a:t>
            </a:r>
            <a:r>
              <a:rPr lang="el-GR" altLang="en-US" sz="2800" dirty="0" smtClean="0">
                <a:solidFill>
                  <a:srgbClr val="806E60"/>
                </a:solidFill>
              </a:rPr>
              <a:t>π.χ</a:t>
            </a:r>
            <a:r>
              <a:rPr lang="en-GB" altLang="en-US" sz="2800" dirty="0" smtClean="0">
                <a:solidFill>
                  <a:srgbClr val="806E60"/>
                </a:solidFill>
              </a:rPr>
              <a:t> </a:t>
            </a:r>
            <a:r>
              <a:rPr lang="el-GR" altLang="en-US" sz="2800" dirty="0" smtClean="0">
                <a:solidFill>
                  <a:srgbClr val="806E60"/>
                </a:solidFill>
              </a:rPr>
              <a:t>η αύξηση των κρατικών αγορών)</a:t>
            </a:r>
            <a:endParaRPr lang="en-GB" altLang="en-US" sz="28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/>
              <a:t>με σταθερές προσδοκίες για τον πληθωρισμό</a:t>
            </a:r>
            <a:endParaRPr lang="en-GB" altLang="en-US" dirty="0" smtClean="0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1625" y="3221502"/>
            <a:ext cx="8534400" cy="319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όταν προσαρμοστούν οι προσδοκίες για τον πληθωρισμό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2028825" y="3762375"/>
            <a:ext cx="5713413" cy="2620963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2028825" y="601663"/>
            <a:ext cx="5695950" cy="2708275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68676" name="Group 4"/>
          <p:cNvGrpSpPr>
            <a:grpSpLocks/>
          </p:cNvGrpSpPr>
          <p:nvPr/>
        </p:nvGrpSpPr>
        <p:grpSpPr bwMode="auto">
          <a:xfrm>
            <a:off x="1525588" y="1403350"/>
            <a:ext cx="2060575" cy="396875"/>
            <a:chOff x="961" y="884"/>
            <a:chExt cx="1298" cy="250"/>
          </a:xfrm>
        </p:grpSpPr>
        <p:sp>
          <p:nvSpPr>
            <p:cNvPr id="668677" name="Line 99"/>
            <p:cNvSpPr>
              <a:spLocks noChangeShapeType="1"/>
            </p:cNvSpPr>
            <p:nvPr/>
          </p:nvSpPr>
          <p:spPr bwMode="auto">
            <a:xfrm flipH="1">
              <a:off x="1301" y="1009"/>
              <a:ext cx="958" cy="0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68678" name="Text Box 20"/>
            <p:cNvSpPr txBox="1">
              <a:spLocks noChangeArrowheads="1"/>
            </p:cNvSpPr>
            <p:nvPr/>
          </p:nvSpPr>
          <p:spPr bwMode="auto">
            <a:xfrm>
              <a:off x="961" y="884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en-US" sz="2000" i="1">
                  <a:solidFill>
                    <a:srgbClr val="7C3E00"/>
                  </a:solidFill>
                  <a:latin typeface="Arial" charset="0"/>
                </a:rPr>
                <a:t>i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</p:grpSp>
      <p:sp>
        <p:nvSpPr>
          <p:cNvPr id="668679" name="Arc 81"/>
          <p:cNvSpPr>
            <a:spLocks/>
          </p:cNvSpPr>
          <p:nvPr/>
        </p:nvSpPr>
        <p:spPr bwMode="auto">
          <a:xfrm rot="21311953" flipV="1">
            <a:off x="2335213" y="3255963"/>
            <a:ext cx="3382962" cy="2790825"/>
          </a:xfrm>
          <a:custGeom>
            <a:avLst/>
            <a:gdLst>
              <a:gd name="T0" fmla="*/ 35587814 w 19726"/>
              <a:gd name="T1" fmla="*/ 0 h 21566"/>
              <a:gd name="T2" fmla="*/ 580169923 w 19726"/>
              <a:gd name="T3" fmla="*/ 213786823 h 21566"/>
              <a:gd name="T4" fmla="*/ 0 w 19726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26" h="21566" fill="none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</a:path>
              <a:path w="19726" h="21566" stroke="0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80" name="Arc 82"/>
          <p:cNvSpPr>
            <a:spLocks/>
          </p:cNvSpPr>
          <p:nvPr/>
        </p:nvSpPr>
        <p:spPr bwMode="auto">
          <a:xfrm rot="21454649" flipV="1">
            <a:off x="2278063" y="377825"/>
            <a:ext cx="3349625" cy="2790825"/>
          </a:xfrm>
          <a:custGeom>
            <a:avLst/>
            <a:gdLst>
              <a:gd name="T0" fmla="*/ 35593668 w 19530"/>
              <a:gd name="T1" fmla="*/ 0 h 21566"/>
              <a:gd name="T2" fmla="*/ 574500135 w 19530"/>
              <a:gd name="T3" fmla="*/ 206635965 h 21566"/>
              <a:gd name="T4" fmla="*/ 0 w 19530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30" h="21566" fill="none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</a:path>
              <a:path w="19530" h="21566" stroke="0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81" name="Line 67"/>
          <p:cNvSpPr>
            <a:spLocks noChangeShapeType="1"/>
          </p:cNvSpPr>
          <p:nvPr/>
        </p:nvSpPr>
        <p:spPr bwMode="auto">
          <a:xfrm flipV="1">
            <a:off x="4222750" y="3735388"/>
            <a:ext cx="0" cy="2657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682" name="Line 66"/>
          <p:cNvSpPr>
            <a:spLocks noChangeShapeType="1"/>
          </p:cNvSpPr>
          <p:nvPr/>
        </p:nvSpPr>
        <p:spPr bwMode="auto">
          <a:xfrm flipV="1">
            <a:off x="4232275" y="855663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683" name="Line 65"/>
          <p:cNvSpPr>
            <a:spLocks noChangeShapeType="1"/>
          </p:cNvSpPr>
          <p:nvPr/>
        </p:nvSpPr>
        <p:spPr bwMode="auto">
          <a:xfrm>
            <a:off x="4800600" y="3716338"/>
            <a:ext cx="0" cy="266541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684" name="Line 13"/>
          <p:cNvSpPr>
            <a:spLocks noChangeShapeType="1"/>
          </p:cNvSpPr>
          <p:nvPr/>
        </p:nvSpPr>
        <p:spPr bwMode="auto">
          <a:xfrm flipH="1" flipV="1">
            <a:off x="2022475" y="5318125"/>
            <a:ext cx="2789238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8685" name="Straight Connector 3"/>
          <p:cNvCxnSpPr>
            <a:cxnSpLocks noChangeShapeType="1"/>
          </p:cNvCxnSpPr>
          <p:nvPr/>
        </p:nvCxnSpPr>
        <p:spPr bwMode="auto">
          <a:xfrm>
            <a:off x="3200400" y="4160838"/>
            <a:ext cx="2187575" cy="16113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68686" name="Text Box 16"/>
          <p:cNvSpPr txBox="1">
            <a:spLocks noChangeArrowheads="1"/>
          </p:cNvSpPr>
          <p:nvPr/>
        </p:nvSpPr>
        <p:spPr bwMode="auto">
          <a:xfrm>
            <a:off x="5354638" y="546735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20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68687" name="Straight Connector 3"/>
          <p:cNvCxnSpPr>
            <a:cxnSpLocks noChangeShapeType="1"/>
          </p:cNvCxnSpPr>
          <p:nvPr/>
        </p:nvCxnSpPr>
        <p:spPr bwMode="auto">
          <a:xfrm>
            <a:off x="2692400" y="4556125"/>
            <a:ext cx="2209800" cy="15906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68688" name="Line 4"/>
          <p:cNvSpPr>
            <a:spLocks noChangeShapeType="1"/>
          </p:cNvSpPr>
          <p:nvPr/>
        </p:nvSpPr>
        <p:spPr bwMode="auto">
          <a:xfrm>
            <a:off x="2025650" y="3770313"/>
            <a:ext cx="1588" cy="262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89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90" name="Text Box 6"/>
          <p:cNvSpPr txBox="1">
            <a:spLocks noChangeArrowheads="1"/>
          </p:cNvSpPr>
          <p:nvPr/>
        </p:nvSpPr>
        <p:spPr bwMode="auto">
          <a:xfrm rot="-5400000">
            <a:off x="234704" y="1686997"/>
            <a:ext cx="2605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 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68691" name="Text Box 7"/>
          <p:cNvSpPr txBox="1">
            <a:spLocks noChangeArrowheads="1"/>
          </p:cNvSpPr>
          <p:nvPr/>
        </p:nvSpPr>
        <p:spPr bwMode="auto">
          <a:xfrm rot="-5400000">
            <a:off x="518766" y="4927878"/>
            <a:ext cx="2008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 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68692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68693" name="Line 13"/>
          <p:cNvSpPr>
            <a:spLocks noChangeShapeType="1"/>
          </p:cNvSpPr>
          <p:nvPr/>
        </p:nvSpPr>
        <p:spPr bwMode="auto">
          <a:xfrm flipH="1" flipV="1">
            <a:off x="2024063" y="2741613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94" name="Line 14"/>
          <p:cNvSpPr>
            <a:spLocks noChangeShapeType="1"/>
          </p:cNvSpPr>
          <p:nvPr/>
        </p:nvSpPr>
        <p:spPr bwMode="auto">
          <a:xfrm flipH="1">
            <a:off x="2025650" y="5692775"/>
            <a:ext cx="2217738" cy="1588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695" name="Text Box 17"/>
          <p:cNvSpPr txBox="1">
            <a:spLocks noChangeArrowheads="1"/>
          </p:cNvSpPr>
          <p:nvPr/>
        </p:nvSpPr>
        <p:spPr bwMode="auto">
          <a:xfrm>
            <a:off x="4002088" y="63817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8696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rgbClr val="008000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rgbClr val="008000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68697" name="Text Box 19"/>
          <p:cNvSpPr txBox="1">
            <a:spLocks noChangeArrowheads="1"/>
          </p:cNvSpPr>
          <p:nvPr/>
        </p:nvSpPr>
        <p:spPr bwMode="auto">
          <a:xfrm>
            <a:off x="1682750" y="2540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8698" name="Text Box 20"/>
          <p:cNvSpPr txBox="1">
            <a:spLocks noChangeArrowheads="1"/>
          </p:cNvSpPr>
          <p:nvPr/>
        </p:nvSpPr>
        <p:spPr bwMode="auto">
          <a:xfrm>
            <a:off x="1570038" y="550545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8699" name="Text Box 22"/>
          <p:cNvSpPr txBox="1">
            <a:spLocks noChangeArrowheads="1"/>
          </p:cNvSpPr>
          <p:nvPr/>
        </p:nvSpPr>
        <p:spPr bwMode="auto">
          <a:xfrm>
            <a:off x="4316413" y="54800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68700" name="Oval 25"/>
          <p:cNvSpPr>
            <a:spLocks noChangeArrowheads="1"/>
          </p:cNvSpPr>
          <p:nvPr/>
        </p:nvSpPr>
        <p:spPr bwMode="auto">
          <a:xfrm>
            <a:off x="4171950" y="5645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68701" name="Straight Connector 8"/>
          <p:cNvCxnSpPr>
            <a:cxnSpLocks noChangeShapeType="1"/>
          </p:cNvCxnSpPr>
          <p:nvPr/>
        </p:nvCxnSpPr>
        <p:spPr bwMode="auto">
          <a:xfrm>
            <a:off x="2435225" y="1460500"/>
            <a:ext cx="2460625" cy="1752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68702" name="Oval 26"/>
          <p:cNvSpPr>
            <a:spLocks noChangeArrowheads="1"/>
          </p:cNvSpPr>
          <p:nvPr/>
        </p:nvSpPr>
        <p:spPr bwMode="auto">
          <a:xfrm>
            <a:off x="4179888" y="268763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8703" name="Title 1"/>
          <p:cNvSpPr txBox="1">
            <a:spLocks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Ενσωματώνοντας τις προσδοκίες στα υποδείγματα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>
                <a:solidFill>
                  <a:srgbClr val="660066"/>
                </a:solidFill>
                <a:latin typeface="Arial" charset="0"/>
              </a:rPr>
              <a:t>IS/MP</a:t>
            </a:r>
            <a:r>
              <a:rPr lang="en-US" altLang="en-US" sz="24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ADI/ASI</a:t>
            </a:r>
            <a:endParaRPr lang="en-GB" altLang="en-US" sz="24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68704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68705" name="Text Box 21"/>
          <p:cNvSpPr txBox="1">
            <a:spLocks noChangeArrowheads="1"/>
          </p:cNvSpPr>
          <p:nvPr/>
        </p:nvSpPr>
        <p:spPr bwMode="auto">
          <a:xfrm>
            <a:off x="4194175" y="3662363"/>
            <a:ext cx="877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008000"/>
                </a:solidFill>
                <a:latin typeface="Arial" charset="0"/>
              </a:rPr>
              <a:t>ASI</a:t>
            </a:r>
            <a:r>
              <a:rPr lang="en-GB" altLang="en-US" sz="2200" baseline="-25000">
                <a:solidFill>
                  <a:srgbClr val="008000"/>
                </a:solidFill>
                <a:latin typeface="Arial" charset="0"/>
              </a:rPr>
              <a:t>LR</a:t>
            </a:r>
            <a:endParaRPr lang="en-GB" altLang="en-US" sz="220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668706" name="Straight Connector 27"/>
          <p:cNvCxnSpPr>
            <a:cxnSpLocks noChangeShapeType="1"/>
          </p:cNvCxnSpPr>
          <p:nvPr/>
        </p:nvCxnSpPr>
        <p:spPr bwMode="auto">
          <a:xfrm>
            <a:off x="2943225" y="1157288"/>
            <a:ext cx="2636838" cy="1824037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68707" name="Text Box 16"/>
          <p:cNvSpPr txBox="1">
            <a:spLocks noChangeArrowheads="1"/>
          </p:cNvSpPr>
          <p:nvPr/>
        </p:nvSpPr>
        <p:spPr bwMode="auto">
          <a:xfrm>
            <a:off x="5549900" y="267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68708" name="Text Box 21"/>
          <p:cNvSpPr txBox="1">
            <a:spLocks noChangeArrowheads="1"/>
          </p:cNvSpPr>
          <p:nvPr/>
        </p:nvSpPr>
        <p:spPr bwMode="auto">
          <a:xfrm>
            <a:off x="5641975" y="4206875"/>
            <a:ext cx="2149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  <a:r>
              <a:rPr lang="en-US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18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1800" i="1" baseline="30000">
                <a:solidFill>
                  <a:schemeClr val="tx2"/>
                </a:solidFill>
                <a:latin typeface="Arial" charset="0"/>
              </a:rPr>
              <a:t>e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68709" name="Text Box 16"/>
          <p:cNvSpPr txBox="1">
            <a:spLocks noChangeArrowheads="1"/>
          </p:cNvSpPr>
          <p:nvPr/>
        </p:nvSpPr>
        <p:spPr bwMode="auto">
          <a:xfrm>
            <a:off x="4840288" y="28717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68710" name="Text Box 17"/>
          <p:cNvSpPr txBox="1">
            <a:spLocks noChangeArrowheads="1"/>
          </p:cNvSpPr>
          <p:nvPr/>
        </p:nvSpPr>
        <p:spPr bwMode="auto">
          <a:xfrm>
            <a:off x="4575175" y="63817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8711" name="Text Box 17"/>
          <p:cNvSpPr txBox="1">
            <a:spLocks noChangeArrowheads="1"/>
          </p:cNvSpPr>
          <p:nvPr/>
        </p:nvSpPr>
        <p:spPr bwMode="auto">
          <a:xfrm>
            <a:off x="4573588" y="330041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8712" name="Text Box 30"/>
          <p:cNvSpPr txBox="1">
            <a:spLocks noChangeArrowheads="1"/>
          </p:cNvSpPr>
          <p:nvPr/>
        </p:nvSpPr>
        <p:spPr bwMode="auto">
          <a:xfrm>
            <a:off x="4308475" y="25384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68713" name="Text Box 30"/>
          <p:cNvSpPr txBox="1">
            <a:spLocks noChangeArrowheads="1"/>
          </p:cNvSpPr>
          <p:nvPr/>
        </p:nvSpPr>
        <p:spPr bwMode="auto">
          <a:xfrm>
            <a:off x="4845050" y="21955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b'</a:t>
            </a:r>
          </a:p>
        </p:txBody>
      </p:sp>
      <p:sp>
        <p:nvSpPr>
          <p:cNvPr id="668714" name="Oval 25"/>
          <p:cNvSpPr>
            <a:spLocks noChangeArrowheads="1"/>
          </p:cNvSpPr>
          <p:nvPr/>
        </p:nvSpPr>
        <p:spPr bwMode="auto">
          <a:xfrm>
            <a:off x="4752975" y="52673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8715" name="Text Box 16"/>
          <p:cNvSpPr txBox="1">
            <a:spLocks noChangeArrowheads="1"/>
          </p:cNvSpPr>
          <p:nvPr/>
        </p:nvSpPr>
        <p:spPr bwMode="auto">
          <a:xfrm>
            <a:off x="4821238" y="576580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8716" name="Line 13"/>
          <p:cNvSpPr>
            <a:spLocks noChangeShapeType="1"/>
          </p:cNvSpPr>
          <p:nvPr/>
        </p:nvSpPr>
        <p:spPr bwMode="auto">
          <a:xfrm flipH="1" flipV="1">
            <a:off x="2032000" y="2436813"/>
            <a:ext cx="26955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717" name="Text Box 19"/>
          <p:cNvSpPr txBox="1">
            <a:spLocks noChangeArrowheads="1"/>
          </p:cNvSpPr>
          <p:nvPr/>
        </p:nvSpPr>
        <p:spPr bwMode="auto">
          <a:xfrm>
            <a:off x="1684338" y="223361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68718" name="Text Box 20"/>
          <p:cNvSpPr txBox="1">
            <a:spLocks noChangeArrowheads="1"/>
          </p:cNvSpPr>
          <p:nvPr/>
        </p:nvSpPr>
        <p:spPr bwMode="auto">
          <a:xfrm>
            <a:off x="1392238" y="4964113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altLang="en-US" sz="2000" i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68719" name="Text Box 16"/>
          <p:cNvSpPr txBox="1">
            <a:spLocks noChangeArrowheads="1"/>
          </p:cNvSpPr>
          <p:nvPr/>
        </p:nvSpPr>
        <p:spPr bwMode="auto">
          <a:xfrm>
            <a:off x="5527675" y="14366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tx2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68720" name="Line 5"/>
          <p:cNvSpPr>
            <a:spLocks noChangeShapeType="1"/>
          </p:cNvSpPr>
          <p:nvPr/>
        </p:nvSpPr>
        <p:spPr bwMode="auto">
          <a:xfrm>
            <a:off x="2019300" y="3297238"/>
            <a:ext cx="57181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721" name="Line 4"/>
          <p:cNvSpPr>
            <a:spLocks noChangeShapeType="1"/>
          </p:cNvSpPr>
          <p:nvPr/>
        </p:nvSpPr>
        <p:spPr bwMode="auto">
          <a:xfrm>
            <a:off x="2027238" y="604838"/>
            <a:ext cx="1587" cy="267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722" name="Text Box 22"/>
          <p:cNvSpPr txBox="1">
            <a:spLocks noChangeArrowheads="1"/>
          </p:cNvSpPr>
          <p:nvPr/>
        </p:nvSpPr>
        <p:spPr bwMode="auto">
          <a:xfrm>
            <a:off x="4918075" y="511810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68723" name="Line 69"/>
          <p:cNvSpPr>
            <a:spLocks noChangeShapeType="1"/>
          </p:cNvSpPr>
          <p:nvPr/>
        </p:nvSpPr>
        <p:spPr bwMode="auto">
          <a:xfrm flipV="1">
            <a:off x="4795838" y="2466975"/>
            <a:ext cx="0" cy="836613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724" name="Line 73"/>
          <p:cNvSpPr>
            <a:spLocks noChangeShapeType="1"/>
          </p:cNvSpPr>
          <p:nvPr/>
        </p:nvSpPr>
        <p:spPr bwMode="auto">
          <a:xfrm flipV="1">
            <a:off x="5272088" y="1333500"/>
            <a:ext cx="0" cy="6223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725" name="Text Box 16"/>
          <p:cNvSpPr txBox="1">
            <a:spLocks noChangeArrowheads="1"/>
          </p:cNvSpPr>
          <p:nvPr/>
        </p:nvSpPr>
        <p:spPr bwMode="auto">
          <a:xfrm>
            <a:off x="5287963" y="9667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68726" name="Oval 26"/>
          <p:cNvSpPr>
            <a:spLocks noChangeArrowheads="1"/>
          </p:cNvSpPr>
          <p:nvPr/>
        </p:nvSpPr>
        <p:spPr bwMode="auto">
          <a:xfrm>
            <a:off x="4748213" y="238760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8727" name="Line 79"/>
          <p:cNvSpPr>
            <a:spLocks noChangeShapeType="1"/>
          </p:cNvSpPr>
          <p:nvPr/>
        </p:nvSpPr>
        <p:spPr bwMode="auto">
          <a:xfrm flipH="1">
            <a:off x="2038350" y="2066925"/>
            <a:ext cx="2203450" cy="0"/>
          </a:xfrm>
          <a:prstGeom prst="line">
            <a:avLst/>
          </a:prstGeom>
          <a:noFill/>
          <a:ln w="15875">
            <a:solidFill>
              <a:srgbClr val="8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68728" name="Text Box 19"/>
          <p:cNvSpPr txBox="1">
            <a:spLocks noChangeArrowheads="1"/>
          </p:cNvSpPr>
          <p:nvPr/>
        </p:nvSpPr>
        <p:spPr bwMode="auto">
          <a:xfrm>
            <a:off x="1687513" y="18462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rgbClr val="800080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rgbClr val="800080"/>
                </a:solidFill>
                <a:latin typeface="Arial" charset="0"/>
              </a:rPr>
              <a:t>3</a:t>
            </a:r>
          </a:p>
        </p:txBody>
      </p:sp>
      <p:sp>
        <p:nvSpPr>
          <p:cNvPr id="668729" name="Arc 84"/>
          <p:cNvSpPr>
            <a:spLocks/>
          </p:cNvSpPr>
          <p:nvPr/>
        </p:nvSpPr>
        <p:spPr bwMode="auto">
          <a:xfrm rot="21497240" flipV="1">
            <a:off x="2049463" y="-195263"/>
            <a:ext cx="3298825" cy="2790826"/>
          </a:xfrm>
          <a:custGeom>
            <a:avLst/>
            <a:gdLst>
              <a:gd name="T0" fmla="*/ 35592974 w 19234"/>
              <a:gd name="T1" fmla="*/ 0 h 21566"/>
              <a:gd name="T2" fmla="*/ 565781760 w 19234"/>
              <a:gd name="T3" fmla="*/ 196554720 h 21566"/>
              <a:gd name="T4" fmla="*/ 0 w 19234"/>
              <a:gd name="T5" fmla="*/ 361156903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34" h="21566" fill="none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</a:path>
              <a:path w="19234" h="21566" stroke="0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8730" name="Text Box 22"/>
          <p:cNvSpPr txBox="1">
            <a:spLocks noChangeArrowheads="1"/>
          </p:cNvSpPr>
          <p:nvPr/>
        </p:nvSpPr>
        <p:spPr bwMode="auto">
          <a:xfrm>
            <a:off x="4144963" y="1663700"/>
            <a:ext cx="377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c'</a:t>
            </a:r>
          </a:p>
        </p:txBody>
      </p:sp>
      <p:grpSp>
        <p:nvGrpSpPr>
          <p:cNvPr id="668731" name="Group 59"/>
          <p:cNvGrpSpPr>
            <a:grpSpLocks/>
          </p:cNvGrpSpPr>
          <p:nvPr/>
        </p:nvGrpSpPr>
        <p:grpSpPr bwMode="auto">
          <a:xfrm>
            <a:off x="3321050" y="1631950"/>
            <a:ext cx="446088" cy="2055813"/>
            <a:chOff x="2092" y="1028"/>
            <a:chExt cx="281" cy="1295"/>
          </a:xfrm>
        </p:grpSpPr>
        <p:sp>
          <p:nvSpPr>
            <p:cNvPr id="668732" name="Text Box 17"/>
            <p:cNvSpPr txBox="1">
              <a:spLocks noChangeArrowheads="1"/>
            </p:cNvSpPr>
            <p:nvPr/>
          </p:nvSpPr>
          <p:spPr bwMode="auto">
            <a:xfrm>
              <a:off x="2092" y="207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rgbClr val="7C3E00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  <p:sp>
          <p:nvSpPr>
            <p:cNvPr id="668733" name="Line 104"/>
            <p:cNvSpPr>
              <a:spLocks noChangeShapeType="1"/>
            </p:cNvSpPr>
            <p:nvPr/>
          </p:nvSpPr>
          <p:spPr bwMode="auto">
            <a:xfrm flipV="1">
              <a:off x="2240" y="1028"/>
              <a:ext cx="0" cy="1048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68734" name="Group 62"/>
          <p:cNvGrpSpPr>
            <a:grpSpLocks/>
          </p:cNvGrpSpPr>
          <p:nvPr/>
        </p:nvGrpSpPr>
        <p:grpSpPr bwMode="auto">
          <a:xfrm>
            <a:off x="2276475" y="-1092200"/>
            <a:ext cx="4664075" cy="2790825"/>
            <a:chOff x="1434" y="-688"/>
            <a:chExt cx="2938" cy="1758"/>
          </a:xfrm>
        </p:grpSpPr>
        <p:sp>
          <p:nvSpPr>
            <p:cNvPr id="668735" name="Arc 102"/>
            <p:cNvSpPr>
              <a:spLocks/>
            </p:cNvSpPr>
            <p:nvPr/>
          </p:nvSpPr>
          <p:spPr bwMode="auto">
            <a:xfrm rot="21211840" flipV="1">
              <a:off x="1434" y="-688"/>
              <a:ext cx="1738" cy="1758"/>
            </a:xfrm>
            <a:custGeom>
              <a:avLst/>
              <a:gdLst>
                <a:gd name="T0" fmla="*/ 35592874 w 16087"/>
                <a:gd name="T1" fmla="*/ 0 h 21566"/>
                <a:gd name="T2" fmla="*/ 473207861 w 16087"/>
                <a:gd name="T3" fmla="*/ 119754811 h 21566"/>
                <a:gd name="T4" fmla="*/ 0 w 16087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87" h="21566" fill="none" extrusionOk="0">
                  <a:moveTo>
                    <a:pt x="1210" y="-1"/>
                  </a:moveTo>
                  <a:cubicBezTo>
                    <a:pt x="6920" y="320"/>
                    <a:pt x="12270" y="2892"/>
                    <a:pt x="16086" y="7151"/>
                  </a:cubicBezTo>
                </a:path>
                <a:path w="16087" h="21566" stroke="0" extrusionOk="0">
                  <a:moveTo>
                    <a:pt x="1210" y="-1"/>
                  </a:moveTo>
                  <a:cubicBezTo>
                    <a:pt x="6920" y="320"/>
                    <a:pt x="12270" y="2892"/>
                    <a:pt x="16086" y="7151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rgbClr val="915A0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8736" name="Text Box 21"/>
            <p:cNvSpPr txBox="1">
              <a:spLocks noChangeArrowheads="1"/>
            </p:cNvSpPr>
            <p:nvPr/>
          </p:nvSpPr>
          <p:spPr bwMode="auto">
            <a:xfrm>
              <a:off x="3170" y="327"/>
              <a:ext cx="12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MP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</a:rPr>
                <a:t>(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altLang="en-US" sz="1800" baseline="30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e</a:t>
              </a:r>
              <a:r>
                <a:rPr lang="en-US" altLang="en-US" sz="1800" baseline="-25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&gt;</a:t>
              </a:r>
              <a:r>
                <a:rPr lang="en-US" altLang="en-US" sz="9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*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GB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668737" name="Line 105"/>
            <p:cNvSpPr>
              <a:spLocks noChangeShapeType="1"/>
            </p:cNvSpPr>
            <p:nvPr/>
          </p:nvSpPr>
          <p:spPr bwMode="auto">
            <a:xfrm flipV="1">
              <a:off x="3122" y="527"/>
              <a:ext cx="0" cy="414"/>
            </a:xfrm>
            <a:prstGeom prst="line">
              <a:avLst/>
            </a:prstGeom>
            <a:noFill/>
            <a:ln w="38100">
              <a:solidFill>
                <a:srgbClr val="915A0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68738" name="Oval 25"/>
          <p:cNvSpPr>
            <a:spLocks noChangeArrowheads="1"/>
          </p:cNvSpPr>
          <p:nvPr/>
        </p:nvSpPr>
        <p:spPr bwMode="auto">
          <a:xfrm>
            <a:off x="4186238" y="2016125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8739" name="Text Box 22"/>
          <p:cNvSpPr txBox="1">
            <a:spLocks noChangeArrowheads="1"/>
          </p:cNvSpPr>
          <p:nvPr/>
        </p:nvSpPr>
        <p:spPr bwMode="auto">
          <a:xfrm>
            <a:off x="3365500" y="1136650"/>
            <a:ext cx="393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7C3E00"/>
                </a:solidFill>
                <a:latin typeface="Arial" charset="0"/>
              </a:rPr>
              <a:t>d'</a:t>
            </a:r>
          </a:p>
        </p:txBody>
      </p:sp>
      <p:sp>
        <p:nvSpPr>
          <p:cNvPr id="668740" name="AutoShape 68"/>
          <p:cNvSpPr>
            <a:spLocks noChangeArrowheads="1"/>
          </p:cNvSpPr>
          <p:nvPr/>
        </p:nvSpPr>
        <p:spPr bwMode="auto">
          <a:xfrm>
            <a:off x="6063175" y="5409985"/>
            <a:ext cx="3080825" cy="111379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Κάθε καμπύλη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MP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και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ADI</a:t>
            </a:r>
            <a:r>
              <a:rPr lang="en-GB" sz="16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βασίζεται σε ένα συγκεκριμένο αναμενόμενο ποσοστό πληθωρισμού.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60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68741" name="AutoShape 69"/>
          <p:cNvSpPr>
            <a:spLocks noChangeArrowheads="1"/>
          </p:cNvSpPr>
          <p:nvPr/>
        </p:nvSpPr>
        <p:spPr bwMode="auto">
          <a:xfrm>
            <a:off x="6105378" y="4598902"/>
            <a:ext cx="3038621" cy="841376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Μετά από μία καθυστέρηση θα αυξήσει το αναμενόμενο ποσοστό πληθωρισμού</a:t>
            </a:r>
            <a:endParaRPr lang="en-GB" sz="160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68742" name="AutoShape 70"/>
          <p:cNvSpPr>
            <a:spLocks noChangeArrowheads="1"/>
          </p:cNvSpPr>
          <p:nvPr/>
        </p:nvSpPr>
        <p:spPr bwMode="auto">
          <a:xfrm>
            <a:off x="7076049" y="3760582"/>
            <a:ext cx="2067951" cy="841376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Οι καμπύλες θα στραφούν σε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ASI</a:t>
            </a:r>
            <a:r>
              <a:rPr lang="en-GB" sz="1600" baseline="-250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και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MP</a:t>
            </a:r>
            <a:r>
              <a:rPr lang="en-GB" sz="1600" baseline="-25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en-GB" sz="16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αντίστοιχα</a:t>
            </a:r>
            <a:endParaRPr lang="en-GB" sz="160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668743" name="Group 71"/>
          <p:cNvGrpSpPr>
            <a:grpSpLocks/>
          </p:cNvGrpSpPr>
          <p:nvPr/>
        </p:nvGrpSpPr>
        <p:grpSpPr bwMode="auto">
          <a:xfrm>
            <a:off x="2124075" y="2892425"/>
            <a:ext cx="4960938" cy="2790825"/>
            <a:chOff x="1338" y="1822"/>
            <a:chExt cx="3125" cy="1758"/>
          </a:xfrm>
        </p:grpSpPr>
        <p:sp>
          <p:nvSpPr>
            <p:cNvPr id="668744" name="Arc 83"/>
            <p:cNvSpPr>
              <a:spLocks/>
            </p:cNvSpPr>
            <p:nvPr/>
          </p:nvSpPr>
          <p:spPr bwMode="auto">
            <a:xfrm rot="21224104" flipV="1">
              <a:off x="1338" y="1822"/>
              <a:ext cx="2018" cy="1758"/>
            </a:xfrm>
            <a:custGeom>
              <a:avLst/>
              <a:gdLst>
                <a:gd name="T0" fmla="*/ 35595392 w 18678"/>
                <a:gd name="T1" fmla="*/ 0 h 21566"/>
                <a:gd name="T2" fmla="*/ 549464224 w 18678"/>
                <a:gd name="T3" fmla="*/ 179489802 h 21566"/>
                <a:gd name="T4" fmla="*/ 0 w 18678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78" h="21566" fill="none" extrusionOk="0">
                  <a:moveTo>
                    <a:pt x="1210" y="-1"/>
                  </a:moveTo>
                  <a:cubicBezTo>
                    <a:pt x="8464" y="406"/>
                    <a:pt x="15028" y="4434"/>
                    <a:pt x="18678" y="10717"/>
                  </a:cubicBezTo>
                </a:path>
                <a:path w="18678" h="21566" stroke="0" extrusionOk="0">
                  <a:moveTo>
                    <a:pt x="1210" y="-1"/>
                  </a:moveTo>
                  <a:cubicBezTo>
                    <a:pt x="8464" y="406"/>
                    <a:pt x="15028" y="4434"/>
                    <a:pt x="18678" y="10717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rgbClr val="915A0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8745" name="Text Box 21"/>
            <p:cNvSpPr txBox="1">
              <a:spLocks noChangeArrowheads="1"/>
            </p:cNvSpPr>
            <p:nvPr/>
          </p:nvSpPr>
          <p:spPr bwMode="auto">
            <a:xfrm>
              <a:off x="3261" y="2378"/>
              <a:ext cx="12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ASI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2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</a:rPr>
                <a:t>(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altLang="en-US" sz="1800" baseline="30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e</a:t>
              </a:r>
              <a:r>
                <a:rPr lang="en-US" altLang="en-US" sz="1800" baseline="-25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&gt;</a:t>
              </a:r>
              <a:r>
                <a:rPr lang="en-US" altLang="en-US" sz="9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*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GB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668746" name="Line 74"/>
            <p:cNvSpPr>
              <a:spLocks noChangeShapeType="1"/>
            </p:cNvSpPr>
            <p:nvPr/>
          </p:nvSpPr>
          <p:spPr bwMode="auto">
            <a:xfrm flipV="1">
              <a:off x="3215" y="2853"/>
              <a:ext cx="0" cy="312"/>
            </a:xfrm>
            <a:prstGeom prst="line">
              <a:avLst/>
            </a:prstGeom>
            <a:noFill/>
            <a:ln w="38100">
              <a:solidFill>
                <a:srgbClr val="915A0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68747" name="Oval 25"/>
          <p:cNvSpPr>
            <a:spLocks noChangeArrowheads="1"/>
          </p:cNvSpPr>
          <p:nvPr/>
        </p:nvSpPr>
        <p:spPr bwMode="auto">
          <a:xfrm>
            <a:off x="3494088" y="1535113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8748" name="AutoShape 76"/>
          <p:cNvSpPr>
            <a:spLocks noChangeArrowheads="1"/>
          </p:cNvSpPr>
          <p:nvPr/>
        </p:nvSpPr>
        <p:spPr bwMode="auto">
          <a:xfrm>
            <a:off x="6364288" y="2109788"/>
            <a:ext cx="2341562" cy="841376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Η βραχυχρόνια ισορροπία κινείται προς το σημείο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GB" altLang="en-US" sz="1600" i="1" dirty="0">
                <a:solidFill>
                  <a:schemeClr val="hlink"/>
                </a:solidFill>
                <a:latin typeface="Arial" charset="0"/>
                <a:cs typeface="Arial" charset="0"/>
              </a:rPr>
              <a:t>'.</a:t>
            </a:r>
            <a:r>
              <a:rPr lang="en-GB" altLang="en-US" sz="1600" dirty="0">
                <a:solidFill>
                  <a:schemeClr val="hlink"/>
                </a:solidFill>
                <a:latin typeface="Arial" charset="0"/>
              </a:rPr>
              <a:t> </a:t>
            </a:r>
            <a:endParaRPr lang="en-GB" sz="1600" i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6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39" grpId="0" autoUpdateAnimBg="0"/>
      <p:bldP spid="668740" grpId="0" animBg="1" autoUpdateAnimBg="0"/>
      <p:bldP spid="668741" grpId="0" animBg="1" autoUpdateAnimBg="0"/>
      <p:bldP spid="668742" grpId="0" animBg="1" autoUpdateAnimBg="0"/>
      <p:bldP spid="668747" grpId="0" animBg="1" autoUpdateAnimBg="0"/>
      <p:bldP spid="668748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2028825" y="3762375"/>
            <a:ext cx="5713413" cy="2620963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028825" y="601663"/>
            <a:ext cx="5695950" cy="2708275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70724" name="Group 4"/>
          <p:cNvGrpSpPr>
            <a:grpSpLocks/>
          </p:cNvGrpSpPr>
          <p:nvPr/>
        </p:nvGrpSpPr>
        <p:grpSpPr bwMode="auto">
          <a:xfrm>
            <a:off x="1525588" y="1403350"/>
            <a:ext cx="2060575" cy="396875"/>
            <a:chOff x="961" y="884"/>
            <a:chExt cx="1298" cy="250"/>
          </a:xfrm>
        </p:grpSpPr>
        <p:sp>
          <p:nvSpPr>
            <p:cNvPr id="670725" name="Line 99"/>
            <p:cNvSpPr>
              <a:spLocks noChangeShapeType="1"/>
            </p:cNvSpPr>
            <p:nvPr/>
          </p:nvSpPr>
          <p:spPr bwMode="auto">
            <a:xfrm flipH="1">
              <a:off x="1301" y="1009"/>
              <a:ext cx="958" cy="0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70726" name="Text Box 20"/>
            <p:cNvSpPr txBox="1">
              <a:spLocks noChangeArrowheads="1"/>
            </p:cNvSpPr>
            <p:nvPr/>
          </p:nvSpPr>
          <p:spPr bwMode="auto">
            <a:xfrm>
              <a:off x="961" y="884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en-US" sz="2000" i="1">
                  <a:solidFill>
                    <a:srgbClr val="7C3E00"/>
                  </a:solidFill>
                  <a:latin typeface="Arial" charset="0"/>
                </a:rPr>
                <a:t>i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</p:grpSp>
      <p:sp>
        <p:nvSpPr>
          <p:cNvPr id="670727" name="Arc 81"/>
          <p:cNvSpPr>
            <a:spLocks/>
          </p:cNvSpPr>
          <p:nvPr/>
        </p:nvSpPr>
        <p:spPr bwMode="auto">
          <a:xfrm rot="21311953" flipV="1">
            <a:off x="2335213" y="3255963"/>
            <a:ext cx="3382962" cy="2790825"/>
          </a:xfrm>
          <a:custGeom>
            <a:avLst/>
            <a:gdLst>
              <a:gd name="T0" fmla="*/ 35587814 w 19726"/>
              <a:gd name="T1" fmla="*/ 0 h 21566"/>
              <a:gd name="T2" fmla="*/ 580169923 w 19726"/>
              <a:gd name="T3" fmla="*/ 213786823 h 21566"/>
              <a:gd name="T4" fmla="*/ 0 w 19726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26" h="21566" fill="none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</a:path>
              <a:path w="19726" h="21566" stroke="0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28" name="Arc 82"/>
          <p:cNvSpPr>
            <a:spLocks/>
          </p:cNvSpPr>
          <p:nvPr/>
        </p:nvSpPr>
        <p:spPr bwMode="auto">
          <a:xfrm rot="21454649" flipV="1">
            <a:off x="2278063" y="377825"/>
            <a:ext cx="3349625" cy="2790825"/>
          </a:xfrm>
          <a:custGeom>
            <a:avLst/>
            <a:gdLst>
              <a:gd name="T0" fmla="*/ 35593668 w 19530"/>
              <a:gd name="T1" fmla="*/ 0 h 21566"/>
              <a:gd name="T2" fmla="*/ 574500135 w 19530"/>
              <a:gd name="T3" fmla="*/ 206635965 h 21566"/>
              <a:gd name="T4" fmla="*/ 0 w 19530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30" h="21566" fill="none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</a:path>
              <a:path w="19530" h="21566" stroke="0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29" name="Line 67"/>
          <p:cNvSpPr>
            <a:spLocks noChangeShapeType="1"/>
          </p:cNvSpPr>
          <p:nvPr/>
        </p:nvSpPr>
        <p:spPr bwMode="auto">
          <a:xfrm flipV="1">
            <a:off x="4222750" y="3735388"/>
            <a:ext cx="0" cy="2657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30" name="Line 66"/>
          <p:cNvSpPr>
            <a:spLocks noChangeShapeType="1"/>
          </p:cNvSpPr>
          <p:nvPr/>
        </p:nvSpPr>
        <p:spPr bwMode="auto">
          <a:xfrm flipV="1">
            <a:off x="4232275" y="855663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31" name="Line 65"/>
          <p:cNvSpPr>
            <a:spLocks noChangeShapeType="1"/>
          </p:cNvSpPr>
          <p:nvPr/>
        </p:nvSpPr>
        <p:spPr bwMode="auto">
          <a:xfrm>
            <a:off x="4800600" y="3716338"/>
            <a:ext cx="0" cy="266541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32" name="Line 13"/>
          <p:cNvSpPr>
            <a:spLocks noChangeShapeType="1"/>
          </p:cNvSpPr>
          <p:nvPr/>
        </p:nvSpPr>
        <p:spPr bwMode="auto">
          <a:xfrm flipH="1" flipV="1">
            <a:off x="2022475" y="5318125"/>
            <a:ext cx="2789238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70733" name="Straight Connector 3"/>
          <p:cNvCxnSpPr>
            <a:cxnSpLocks noChangeShapeType="1"/>
          </p:cNvCxnSpPr>
          <p:nvPr/>
        </p:nvCxnSpPr>
        <p:spPr bwMode="auto">
          <a:xfrm>
            <a:off x="3200400" y="4160838"/>
            <a:ext cx="2187575" cy="16113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0734" name="Text Box 16"/>
          <p:cNvSpPr txBox="1">
            <a:spLocks noChangeArrowheads="1"/>
          </p:cNvSpPr>
          <p:nvPr/>
        </p:nvSpPr>
        <p:spPr bwMode="auto">
          <a:xfrm>
            <a:off x="5354638" y="546735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20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70735" name="Straight Connector 3"/>
          <p:cNvCxnSpPr>
            <a:cxnSpLocks noChangeShapeType="1"/>
          </p:cNvCxnSpPr>
          <p:nvPr/>
        </p:nvCxnSpPr>
        <p:spPr bwMode="auto">
          <a:xfrm>
            <a:off x="2692400" y="4556125"/>
            <a:ext cx="2209800" cy="15906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0736" name="Line 4"/>
          <p:cNvSpPr>
            <a:spLocks noChangeShapeType="1"/>
          </p:cNvSpPr>
          <p:nvPr/>
        </p:nvSpPr>
        <p:spPr bwMode="auto">
          <a:xfrm>
            <a:off x="2025650" y="3770313"/>
            <a:ext cx="1588" cy="262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37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38" name="Text Box 6"/>
          <p:cNvSpPr txBox="1">
            <a:spLocks noChangeArrowheads="1"/>
          </p:cNvSpPr>
          <p:nvPr/>
        </p:nvSpPr>
        <p:spPr bwMode="auto">
          <a:xfrm rot="-5400000">
            <a:off x="266764" y="1686997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0739" name="Text Box 7"/>
          <p:cNvSpPr txBox="1">
            <a:spLocks noChangeArrowheads="1"/>
          </p:cNvSpPr>
          <p:nvPr/>
        </p:nvSpPr>
        <p:spPr bwMode="auto">
          <a:xfrm rot="-5400000">
            <a:off x="518766" y="4927878"/>
            <a:ext cx="2008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 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0740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0741" name="Line 13"/>
          <p:cNvSpPr>
            <a:spLocks noChangeShapeType="1"/>
          </p:cNvSpPr>
          <p:nvPr/>
        </p:nvSpPr>
        <p:spPr bwMode="auto">
          <a:xfrm flipH="1" flipV="1">
            <a:off x="2024063" y="2741613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42" name="Line 14"/>
          <p:cNvSpPr>
            <a:spLocks noChangeShapeType="1"/>
          </p:cNvSpPr>
          <p:nvPr/>
        </p:nvSpPr>
        <p:spPr bwMode="auto">
          <a:xfrm flipH="1">
            <a:off x="2025650" y="5692775"/>
            <a:ext cx="2217738" cy="1588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43" name="Text Box 17"/>
          <p:cNvSpPr txBox="1">
            <a:spLocks noChangeArrowheads="1"/>
          </p:cNvSpPr>
          <p:nvPr/>
        </p:nvSpPr>
        <p:spPr bwMode="auto">
          <a:xfrm>
            <a:off x="4002088" y="63817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0744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rgbClr val="008000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rgbClr val="008000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0745" name="Text Box 19"/>
          <p:cNvSpPr txBox="1">
            <a:spLocks noChangeArrowheads="1"/>
          </p:cNvSpPr>
          <p:nvPr/>
        </p:nvSpPr>
        <p:spPr bwMode="auto">
          <a:xfrm>
            <a:off x="1682750" y="2540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0746" name="Text Box 20"/>
          <p:cNvSpPr txBox="1">
            <a:spLocks noChangeArrowheads="1"/>
          </p:cNvSpPr>
          <p:nvPr/>
        </p:nvSpPr>
        <p:spPr bwMode="auto">
          <a:xfrm>
            <a:off x="1570038" y="550545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0747" name="Text Box 22"/>
          <p:cNvSpPr txBox="1">
            <a:spLocks noChangeArrowheads="1"/>
          </p:cNvSpPr>
          <p:nvPr/>
        </p:nvSpPr>
        <p:spPr bwMode="auto">
          <a:xfrm>
            <a:off x="4316413" y="54800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70748" name="Oval 25"/>
          <p:cNvSpPr>
            <a:spLocks noChangeArrowheads="1"/>
          </p:cNvSpPr>
          <p:nvPr/>
        </p:nvSpPr>
        <p:spPr bwMode="auto">
          <a:xfrm>
            <a:off x="4171950" y="5645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70749" name="Straight Connector 8"/>
          <p:cNvCxnSpPr>
            <a:cxnSpLocks noChangeShapeType="1"/>
          </p:cNvCxnSpPr>
          <p:nvPr/>
        </p:nvCxnSpPr>
        <p:spPr bwMode="auto">
          <a:xfrm>
            <a:off x="2435225" y="1460500"/>
            <a:ext cx="2460625" cy="1752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0750" name="Oval 26"/>
          <p:cNvSpPr>
            <a:spLocks noChangeArrowheads="1"/>
          </p:cNvSpPr>
          <p:nvPr/>
        </p:nvSpPr>
        <p:spPr bwMode="auto">
          <a:xfrm>
            <a:off x="4179888" y="268763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751" name="Title 1"/>
          <p:cNvSpPr txBox="1">
            <a:spLocks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Ενσωματώνοντας τις προσδοκίες στα υποδείγματα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IS/MP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ADI/ASI</a:t>
            </a:r>
            <a:endParaRPr lang="en-GB" altLang="en-US" sz="2400" b="1" dirty="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70752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0753" name="Text Box 21"/>
          <p:cNvSpPr txBox="1">
            <a:spLocks noChangeArrowheads="1"/>
          </p:cNvSpPr>
          <p:nvPr/>
        </p:nvSpPr>
        <p:spPr bwMode="auto">
          <a:xfrm>
            <a:off x="4194175" y="3662363"/>
            <a:ext cx="877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008000"/>
                </a:solidFill>
                <a:latin typeface="Arial" charset="0"/>
              </a:rPr>
              <a:t>ASI</a:t>
            </a:r>
            <a:r>
              <a:rPr lang="en-GB" altLang="en-US" sz="2200" baseline="-25000">
                <a:solidFill>
                  <a:srgbClr val="008000"/>
                </a:solidFill>
                <a:latin typeface="Arial" charset="0"/>
              </a:rPr>
              <a:t>LR</a:t>
            </a:r>
            <a:endParaRPr lang="en-GB" altLang="en-US" sz="220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670754" name="Straight Connector 27"/>
          <p:cNvCxnSpPr>
            <a:cxnSpLocks noChangeShapeType="1"/>
          </p:cNvCxnSpPr>
          <p:nvPr/>
        </p:nvCxnSpPr>
        <p:spPr bwMode="auto">
          <a:xfrm>
            <a:off x="2943225" y="1157288"/>
            <a:ext cx="2636838" cy="1824037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0755" name="Text Box 16"/>
          <p:cNvSpPr txBox="1">
            <a:spLocks noChangeArrowheads="1"/>
          </p:cNvSpPr>
          <p:nvPr/>
        </p:nvSpPr>
        <p:spPr bwMode="auto">
          <a:xfrm>
            <a:off x="5549900" y="267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70756" name="Text Box 21"/>
          <p:cNvSpPr txBox="1">
            <a:spLocks noChangeArrowheads="1"/>
          </p:cNvSpPr>
          <p:nvPr/>
        </p:nvSpPr>
        <p:spPr bwMode="auto">
          <a:xfrm>
            <a:off x="5641975" y="4206875"/>
            <a:ext cx="2149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  <a:r>
              <a:rPr lang="en-US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18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1800" i="1" baseline="30000">
                <a:solidFill>
                  <a:schemeClr val="tx2"/>
                </a:solidFill>
                <a:latin typeface="Arial" charset="0"/>
              </a:rPr>
              <a:t>e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0757" name="Text Box 16"/>
          <p:cNvSpPr txBox="1">
            <a:spLocks noChangeArrowheads="1"/>
          </p:cNvSpPr>
          <p:nvPr/>
        </p:nvSpPr>
        <p:spPr bwMode="auto">
          <a:xfrm>
            <a:off x="4840288" y="28717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70758" name="Text Box 17"/>
          <p:cNvSpPr txBox="1">
            <a:spLocks noChangeArrowheads="1"/>
          </p:cNvSpPr>
          <p:nvPr/>
        </p:nvSpPr>
        <p:spPr bwMode="auto">
          <a:xfrm>
            <a:off x="4575175" y="63817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70759" name="Text Box 17"/>
          <p:cNvSpPr txBox="1">
            <a:spLocks noChangeArrowheads="1"/>
          </p:cNvSpPr>
          <p:nvPr/>
        </p:nvSpPr>
        <p:spPr bwMode="auto">
          <a:xfrm>
            <a:off x="4573588" y="330041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70760" name="Text Box 30"/>
          <p:cNvSpPr txBox="1">
            <a:spLocks noChangeArrowheads="1"/>
          </p:cNvSpPr>
          <p:nvPr/>
        </p:nvSpPr>
        <p:spPr bwMode="auto">
          <a:xfrm>
            <a:off x="4308475" y="25384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70761" name="Text Box 30"/>
          <p:cNvSpPr txBox="1">
            <a:spLocks noChangeArrowheads="1"/>
          </p:cNvSpPr>
          <p:nvPr/>
        </p:nvSpPr>
        <p:spPr bwMode="auto">
          <a:xfrm>
            <a:off x="4845050" y="21955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b'</a:t>
            </a:r>
          </a:p>
        </p:txBody>
      </p:sp>
      <p:sp>
        <p:nvSpPr>
          <p:cNvPr id="670762" name="Oval 25"/>
          <p:cNvSpPr>
            <a:spLocks noChangeArrowheads="1"/>
          </p:cNvSpPr>
          <p:nvPr/>
        </p:nvSpPr>
        <p:spPr bwMode="auto">
          <a:xfrm>
            <a:off x="4752975" y="52673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763" name="Text Box 16"/>
          <p:cNvSpPr txBox="1">
            <a:spLocks noChangeArrowheads="1"/>
          </p:cNvSpPr>
          <p:nvPr/>
        </p:nvSpPr>
        <p:spPr bwMode="auto">
          <a:xfrm>
            <a:off x="4821238" y="576580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0764" name="Line 13"/>
          <p:cNvSpPr>
            <a:spLocks noChangeShapeType="1"/>
          </p:cNvSpPr>
          <p:nvPr/>
        </p:nvSpPr>
        <p:spPr bwMode="auto">
          <a:xfrm flipH="1" flipV="1">
            <a:off x="2032000" y="2436813"/>
            <a:ext cx="26955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65" name="Text Box 19"/>
          <p:cNvSpPr txBox="1">
            <a:spLocks noChangeArrowheads="1"/>
          </p:cNvSpPr>
          <p:nvPr/>
        </p:nvSpPr>
        <p:spPr bwMode="auto">
          <a:xfrm>
            <a:off x="1684338" y="223361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70766" name="Text Box 20"/>
          <p:cNvSpPr txBox="1">
            <a:spLocks noChangeArrowheads="1"/>
          </p:cNvSpPr>
          <p:nvPr/>
        </p:nvSpPr>
        <p:spPr bwMode="auto">
          <a:xfrm>
            <a:off x="1392238" y="4964113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altLang="en-US" sz="2000" i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70767" name="Text Box 16"/>
          <p:cNvSpPr txBox="1">
            <a:spLocks noChangeArrowheads="1"/>
          </p:cNvSpPr>
          <p:nvPr/>
        </p:nvSpPr>
        <p:spPr bwMode="auto">
          <a:xfrm>
            <a:off x="5527675" y="14366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tx2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0768" name="Line 5"/>
          <p:cNvSpPr>
            <a:spLocks noChangeShapeType="1"/>
          </p:cNvSpPr>
          <p:nvPr/>
        </p:nvSpPr>
        <p:spPr bwMode="auto">
          <a:xfrm>
            <a:off x="2019300" y="3297238"/>
            <a:ext cx="57181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69" name="Line 4"/>
          <p:cNvSpPr>
            <a:spLocks noChangeShapeType="1"/>
          </p:cNvSpPr>
          <p:nvPr/>
        </p:nvSpPr>
        <p:spPr bwMode="auto">
          <a:xfrm>
            <a:off x="2027238" y="604838"/>
            <a:ext cx="1587" cy="267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0770" name="Text Box 22"/>
          <p:cNvSpPr txBox="1">
            <a:spLocks noChangeArrowheads="1"/>
          </p:cNvSpPr>
          <p:nvPr/>
        </p:nvSpPr>
        <p:spPr bwMode="auto">
          <a:xfrm>
            <a:off x="4918075" y="511810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70771" name="Line 69"/>
          <p:cNvSpPr>
            <a:spLocks noChangeShapeType="1"/>
          </p:cNvSpPr>
          <p:nvPr/>
        </p:nvSpPr>
        <p:spPr bwMode="auto">
          <a:xfrm flipV="1">
            <a:off x="4795838" y="2466975"/>
            <a:ext cx="0" cy="836613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72" name="Line 73"/>
          <p:cNvSpPr>
            <a:spLocks noChangeShapeType="1"/>
          </p:cNvSpPr>
          <p:nvPr/>
        </p:nvSpPr>
        <p:spPr bwMode="auto">
          <a:xfrm flipV="1">
            <a:off x="5272088" y="1333500"/>
            <a:ext cx="0" cy="6223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73" name="Text Box 16"/>
          <p:cNvSpPr txBox="1">
            <a:spLocks noChangeArrowheads="1"/>
          </p:cNvSpPr>
          <p:nvPr/>
        </p:nvSpPr>
        <p:spPr bwMode="auto">
          <a:xfrm>
            <a:off x="5287963" y="9667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0774" name="Oval 26"/>
          <p:cNvSpPr>
            <a:spLocks noChangeArrowheads="1"/>
          </p:cNvSpPr>
          <p:nvPr/>
        </p:nvSpPr>
        <p:spPr bwMode="auto">
          <a:xfrm>
            <a:off x="4748213" y="238760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775" name="Line 79"/>
          <p:cNvSpPr>
            <a:spLocks noChangeShapeType="1"/>
          </p:cNvSpPr>
          <p:nvPr/>
        </p:nvSpPr>
        <p:spPr bwMode="auto">
          <a:xfrm flipH="1">
            <a:off x="2038350" y="2066925"/>
            <a:ext cx="2203450" cy="0"/>
          </a:xfrm>
          <a:prstGeom prst="line">
            <a:avLst/>
          </a:prstGeom>
          <a:noFill/>
          <a:ln w="15875">
            <a:solidFill>
              <a:srgbClr val="8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0776" name="Text Box 19"/>
          <p:cNvSpPr txBox="1">
            <a:spLocks noChangeArrowheads="1"/>
          </p:cNvSpPr>
          <p:nvPr/>
        </p:nvSpPr>
        <p:spPr bwMode="auto">
          <a:xfrm>
            <a:off x="1687513" y="18462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rgbClr val="800080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rgbClr val="800080"/>
                </a:solidFill>
                <a:latin typeface="Arial" charset="0"/>
              </a:rPr>
              <a:t>3</a:t>
            </a:r>
          </a:p>
        </p:txBody>
      </p:sp>
      <p:sp>
        <p:nvSpPr>
          <p:cNvPr id="670777" name="Arc 84"/>
          <p:cNvSpPr>
            <a:spLocks/>
          </p:cNvSpPr>
          <p:nvPr/>
        </p:nvSpPr>
        <p:spPr bwMode="auto">
          <a:xfrm rot="21497240" flipV="1">
            <a:off x="2049463" y="-195263"/>
            <a:ext cx="3298825" cy="2790826"/>
          </a:xfrm>
          <a:custGeom>
            <a:avLst/>
            <a:gdLst>
              <a:gd name="T0" fmla="*/ 35592974 w 19234"/>
              <a:gd name="T1" fmla="*/ 0 h 21566"/>
              <a:gd name="T2" fmla="*/ 565781760 w 19234"/>
              <a:gd name="T3" fmla="*/ 196554720 h 21566"/>
              <a:gd name="T4" fmla="*/ 0 w 19234"/>
              <a:gd name="T5" fmla="*/ 361156903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34" h="21566" fill="none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</a:path>
              <a:path w="19234" h="21566" stroke="0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70778" name="Group 58"/>
          <p:cNvGrpSpPr>
            <a:grpSpLocks/>
          </p:cNvGrpSpPr>
          <p:nvPr/>
        </p:nvGrpSpPr>
        <p:grpSpPr bwMode="auto">
          <a:xfrm>
            <a:off x="3314700" y="3784600"/>
            <a:ext cx="446088" cy="2986088"/>
            <a:chOff x="2088" y="2384"/>
            <a:chExt cx="281" cy="1881"/>
          </a:xfrm>
        </p:grpSpPr>
        <p:sp>
          <p:nvSpPr>
            <p:cNvPr id="670779" name="Line 91"/>
            <p:cNvSpPr>
              <a:spLocks noChangeShapeType="1"/>
            </p:cNvSpPr>
            <p:nvPr/>
          </p:nvSpPr>
          <p:spPr bwMode="auto">
            <a:xfrm>
              <a:off x="2233" y="2384"/>
              <a:ext cx="0" cy="1628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70780" name="Text Box 17"/>
            <p:cNvSpPr txBox="1">
              <a:spLocks noChangeArrowheads="1"/>
            </p:cNvSpPr>
            <p:nvPr/>
          </p:nvSpPr>
          <p:spPr bwMode="auto">
            <a:xfrm>
              <a:off x="2088" y="401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rgbClr val="7C3E00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</p:grpSp>
      <p:sp>
        <p:nvSpPr>
          <p:cNvPr id="670781" name="Text Box 22"/>
          <p:cNvSpPr txBox="1">
            <a:spLocks noChangeArrowheads="1"/>
          </p:cNvSpPr>
          <p:nvPr/>
        </p:nvSpPr>
        <p:spPr bwMode="auto">
          <a:xfrm>
            <a:off x="3617913" y="52974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7C3E00"/>
                </a:solidFill>
                <a:latin typeface="Arial" charset="0"/>
              </a:rPr>
              <a:t>d</a:t>
            </a:r>
          </a:p>
        </p:txBody>
      </p:sp>
      <p:sp>
        <p:nvSpPr>
          <p:cNvPr id="670782" name="Text Box 22"/>
          <p:cNvSpPr txBox="1">
            <a:spLocks noChangeArrowheads="1"/>
          </p:cNvSpPr>
          <p:nvPr/>
        </p:nvSpPr>
        <p:spPr bwMode="auto">
          <a:xfrm>
            <a:off x="4144963" y="1663700"/>
            <a:ext cx="377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c'</a:t>
            </a:r>
          </a:p>
        </p:txBody>
      </p:sp>
      <p:grpSp>
        <p:nvGrpSpPr>
          <p:cNvPr id="670783" name="Group 63"/>
          <p:cNvGrpSpPr>
            <a:grpSpLocks/>
          </p:cNvGrpSpPr>
          <p:nvPr/>
        </p:nvGrpSpPr>
        <p:grpSpPr bwMode="auto">
          <a:xfrm>
            <a:off x="1390650" y="5241925"/>
            <a:ext cx="2160588" cy="396875"/>
            <a:chOff x="876" y="3302"/>
            <a:chExt cx="1361" cy="250"/>
          </a:xfrm>
        </p:grpSpPr>
        <p:sp>
          <p:nvSpPr>
            <p:cNvPr id="670784" name="Text Box 20"/>
            <p:cNvSpPr txBox="1">
              <a:spLocks noChangeArrowheads="1"/>
            </p:cNvSpPr>
            <p:nvPr/>
          </p:nvSpPr>
          <p:spPr bwMode="auto">
            <a:xfrm>
              <a:off x="876" y="3302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altLang="en-US" sz="2000" i="1">
                  <a:solidFill>
                    <a:srgbClr val="9D4B01"/>
                  </a:solidFill>
                  <a:latin typeface="Symbol" pitchFamily="18" charset="2"/>
                </a:rPr>
                <a:t>p</a:t>
              </a:r>
              <a:r>
                <a:rPr lang="en-GB" altLang="en-US" sz="2000" i="1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endParaRPr lang="en-GB" altLang="en-US" sz="2000" i="1">
                <a:solidFill>
                  <a:srgbClr val="9D4B01"/>
                </a:solidFill>
                <a:latin typeface="Arial" charset="0"/>
              </a:endParaRPr>
            </a:p>
          </p:txBody>
        </p:sp>
        <p:sp>
          <p:nvSpPr>
            <p:cNvPr id="670785" name="Line 101"/>
            <p:cNvSpPr>
              <a:spLocks noChangeShapeType="1"/>
            </p:cNvSpPr>
            <p:nvPr/>
          </p:nvSpPr>
          <p:spPr bwMode="auto">
            <a:xfrm flipH="1">
              <a:off x="1276" y="3484"/>
              <a:ext cx="961" cy="0"/>
            </a:xfrm>
            <a:prstGeom prst="line">
              <a:avLst/>
            </a:prstGeom>
            <a:noFill/>
            <a:ln w="15875">
              <a:solidFill>
                <a:srgbClr val="9D4B01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70786" name="Group 66"/>
          <p:cNvGrpSpPr>
            <a:grpSpLocks/>
          </p:cNvGrpSpPr>
          <p:nvPr/>
        </p:nvGrpSpPr>
        <p:grpSpPr bwMode="auto">
          <a:xfrm>
            <a:off x="3321050" y="1631950"/>
            <a:ext cx="446088" cy="2055813"/>
            <a:chOff x="2092" y="1028"/>
            <a:chExt cx="281" cy="1295"/>
          </a:xfrm>
        </p:grpSpPr>
        <p:sp>
          <p:nvSpPr>
            <p:cNvPr id="670787" name="Text Box 17"/>
            <p:cNvSpPr txBox="1">
              <a:spLocks noChangeArrowheads="1"/>
            </p:cNvSpPr>
            <p:nvPr/>
          </p:nvSpPr>
          <p:spPr bwMode="auto">
            <a:xfrm>
              <a:off x="2092" y="207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rgbClr val="7C3E00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  <p:sp>
          <p:nvSpPr>
            <p:cNvPr id="670788" name="Line 104"/>
            <p:cNvSpPr>
              <a:spLocks noChangeShapeType="1"/>
            </p:cNvSpPr>
            <p:nvPr/>
          </p:nvSpPr>
          <p:spPr bwMode="auto">
            <a:xfrm flipV="1">
              <a:off x="2240" y="1028"/>
              <a:ext cx="0" cy="1048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70789" name="Group 69"/>
          <p:cNvGrpSpPr>
            <a:grpSpLocks/>
          </p:cNvGrpSpPr>
          <p:nvPr/>
        </p:nvGrpSpPr>
        <p:grpSpPr bwMode="auto">
          <a:xfrm>
            <a:off x="2276475" y="-1092200"/>
            <a:ext cx="4664075" cy="2790825"/>
            <a:chOff x="1434" y="-688"/>
            <a:chExt cx="2938" cy="1758"/>
          </a:xfrm>
        </p:grpSpPr>
        <p:sp>
          <p:nvSpPr>
            <p:cNvPr id="670790" name="Arc 102"/>
            <p:cNvSpPr>
              <a:spLocks/>
            </p:cNvSpPr>
            <p:nvPr/>
          </p:nvSpPr>
          <p:spPr bwMode="auto">
            <a:xfrm rot="21211840" flipV="1">
              <a:off x="1434" y="-688"/>
              <a:ext cx="1738" cy="1758"/>
            </a:xfrm>
            <a:custGeom>
              <a:avLst/>
              <a:gdLst>
                <a:gd name="T0" fmla="*/ 35592874 w 16087"/>
                <a:gd name="T1" fmla="*/ 0 h 21566"/>
                <a:gd name="T2" fmla="*/ 473207861 w 16087"/>
                <a:gd name="T3" fmla="*/ 119754811 h 21566"/>
                <a:gd name="T4" fmla="*/ 0 w 16087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87" h="21566" fill="none" extrusionOk="0">
                  <a:moveTo>
                    <a:pt x="1210" y="-1"/>
                  </a:moveTo>
                  <a:cubicBezTo>
                    <a:pt x="6920" y="320"/>
                    <a:pt x="12270" y="2892"/>
                    <a:pt x="16086" y="7151"/>
                  </a:cubicBezTo>
                </a:path>
                <a:path w="16087" h="21566" stroke="0" extrusionOk="0">
                  <a:moveTo>
                    <a:pt x="1210" y="-1"/>
                  </a:moveTo>
                  <a:cubicBezTo>
                    <a:pt x="6920" y="320"/>
                    <a:pt x="12270" y="2892"/>
                    <a:pt x="16086" y="7151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rgbClr val="915A0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0791" name="Text Box 21"/>
            <p:cNvSpPr txBox="1">
              <a:spLocks noChangeArrowheads="1"/>
            </p:cNvSpPr>
            <p:nvPr/>
          </p:nvSpPr>
          <p:spPr bwMode="auto">
            <a:xfrm>
              <a:off x="3170" y="327"/>
              <a:ext cx="12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MP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</a:rPr>
                <a:t>(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altLang="en-US" sz="1800" baseline="30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e</a:t>
              </a:r>
              <a:r>
                <a:rPr lang="en-US" altLang="en-US" sz="1800" baseline="-25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&gt;</a:t>
              </a:r>
              <a:r>
                <a:rPr lang="en-US" altLang="en-US" sz="9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*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GB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670792" name="Line 105"/>
            <p:cNvSpPr>
              <a:spLocks noChangeShapeType="1"/>
            </p:cNvSpPr>
            <p:nvPr/>
          </p:nvSpPr>
          <p:spPr bwMode="auto">
            <a:xfrm flipV="1">
              <a:off x="3122" y="527"/>
              <a:ext cx="0" cy="414"/>
            </a:xfrm>
            <a:prstGeom prst="line">
              <a:avLst/>
            </a:prstGeom>
            <a:noFill/>
            <a:ln w="38100">
              <a:solidFill>
                <a:srgbClr val="915A0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70793" name="Oval 25"/>
          <p:cNvSpPr>
            <a:spLocks noChangeArrowheads="1"/>
          </p:cNvSpPr>
          <p:nvPr/>
        </p:nvSpPr>
        <p:spPr bwMode="auto">
          <a:xfrm>
            <a:off x="4186238" y="2016125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794" name="Text Box 22"/>
          <p:cNvSpPr txBox="1">
            <a:spLocks noChangeArrowheads="1"/>
          </p:cNvSpPr>
          <p:nvPr/>
        </p:nvSpPr>
        <p:spPr bwMode="auto">
          <a:xfrm>
            <a:off x="3365500" y="1136650"/>
            <a:ext cx="393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7C3E00"/>
                </a:solidFill>
                <a:latin typeface="Arial" charset="0"/>
              </a:rPr>
              <a:t>d'</a:t>
            </a:r>
          </a:p>
        </p:txBody>
      </p:sp>
      <p:grpSp>
        <p:nvGrpSpPr>
          <p:cNvPr id="670795" name="Group 75"/>
          <p:cNvGrpSpPr>
            <a:grpSpLocks/>
          </p:cNvGrpSpPr>
          <p:nvPr/>
        </p:nvGrpSpPr>
        <p:grpSpPr bwMode="auto">
          <a:xfrm>
            <a:off x="2439988" y="4716463"/>
            <a:ext cx="2455862" cy="1668462"/>
            <a:chOff x="1537" y="2971"/>
            <a:chExt cx="1547" cy="1051"/>
          </a:xfrm>
        </p:grpSpPr>
        <p:cxnSp>
          <p:nvCxnSpPr>
            <p:cNvPr id="670796" name="Straight Connector 3"/>
            <p:cNvCxnSpPr>
              <a:cxnSpLocks noChangeShapeType="1"/>
            </p:cNvCxnSpPr>
            <p:nvPr/>
          </p:nvCxnSpPr>
          <p:spPr bwMode="auto">
            <a:xfrm>
              <a:off x="1537" y="2971"/>
              <a:ext cx="1166" cy="859"/>
            </a:xfrm>
            <a:prstGeom prst="line">
              <a:avLst/>
            </a:prstGeom>
            <a:noFill/>
            <a:ln w="38100" algn="ctr">
              <a:solidFill>
                <a:srgbClr val="9D4B01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70797" name="Text Box 16"/>
            <p:cNvSpPr txBox="1">
              <a:spLocks noChangeArrowheads="1"/>
            </p:cNvSpPr>
            <p:nvPr/>
          </p:nvSpPr>
          <p:spPr bwMode="auto">
            <a:xfrm>
              <a:off x="2608" y="3753"/>
              <a:ext cx="4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ADI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endParaRPr lang="en-GB" altLang="en-US" sz="2200">
                <a:solidFill>
                  <a:srgbClr val="9D4B01"/>
                </a:solidFill>
                <a:latin typeface="Arial" charset="0"/>
              </a:endParaRPr>
            </a:p>
          </p:txBody>
        </p:sp>
      </p:grpSp>
      <p:grpSp>
        <p:nvGrpSpPr>
          <p:cNvPr id="670798" name="Group 78"/>
          <p:cNvGrpSpPr>
            <a:grpSpLocks/>
          </p:cNvGrpSpPr>
          <p:nvPr/>
        </p:nvGrpSpPr>
        <p:grpSpPr bwMode="auto">
          <a:xfrm>
            <a:off x="2124075" y="2892425"/>
            <a:ext cx="4960938" cy="2790825"/>
            <a:chOff x="1338" y="1822"/>
            <a:chExt cx="3125" cy="1758"/>
          </a:xfrm>
        </p:grpSpPr>
        <p:sp>
          <p:nvSpPr>
            <p:cNvPr id="670799" name="Arc 83"/>
            <p:cNvSpPr>
              <a:spLocks/>
            </p:cNvSpPr>
            <p:nvPr/>
          </p:nvSpPr>
          <p:spPr bwMode="auto">
            <a:xfrm rot="21224104" flipV="1">
              <a:off x="1338" y="1822"/>
              <a:ext cx="2018" cy="1758"/>
            </a:xfrm>
            <a:custGeom>
              <a:avLst/>
              <a:gdLst>
                <a:gd name="T0" fmla="*/ 35595392 w 18678"/>
                <a:gd name="T1" fmla="*/ 0 h 21566"/>
                <a:gd name="T2" fmla="*/ 549464224 w 18678"/>
                <a:gd name="T3" fmla="*/ 179489802 h 21566"/>
                <a:gd name="T4" fmla="*/ 0 w 18678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78" h="21566" fill="none" extrusionOk="0">
                  <a:moveTo>
                    <a:pt x="1210" y="-1"/>
                  </a:moveTo>
                  <a:cubicBezTo>
                    <a:pt x="8464" y="406"/>
                    <a:pt x="15028" y="4434"/>
                    <a:pt x="18678" y="10717"/>
                  </a:cubicBezTo>
                </a:path>
                <a:path w="18678" h="21566" stroke="0" extrusionOk="0">
                  <a:moveTo>
                    <a:pt x="1210" y="-1"/>
                  </a:moveTo>
                  <a:cubicBezTo>
                    <a:pt x="8464" y="406"/>
                    <a:pt x="15028" y="4434"/>
                    <a:pt x="18678" y="10717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rgbClr val="915A0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0800" name="Text Box 21"/>
            <p:cNvSpPr txBox="1">
              <a:spLocks noChangeArrowheads="1"/>
            </p:cNvSpPr>
            <p:nvPr/>
          </p:nvSpPr>
          <p:spPr bwMode="auto">
            <a:xfrm>
              <a:off x="3261" y="2378"/>
              <a:ext cx="12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ASI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2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</a:rPr>
                <a:t>(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altLang="en-US" sz="1800" baseline="30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e</a:t>
              </a:r>
              <a:r>
                <a:rPr lang="en-US" altLang="en-US" sz="1800" baseline="-250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&gt;</a:t>
              </a:r>
              <a:r>
                <a:rPr lang="en-US" altLang="en-US" sz="9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altLang="en-US" sz="1800" i="1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*</a:t>
              </a:r>
              <a:r>
                <a:rPr lang="en-US" altLang="en-US" sz="1800">
                  <a:solidFill>
                    <a:srgbClr val="9D4B01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GB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670801" name="Line 81"/>
            <p:cNvSpPr>
              <a:spLocks noChangeShapeType="1"/>
            </p:cNvSpPr>
            <p:nvPr/>
          </p:nvSpPr>
          <p:spPr bwMode="auto">
            <a:xfrm flipV="1">
              <a:off x="3215" y="2853"/>
              <a:ext cx="0" cy="312"/>
            </a:xfrm>
            <a:prstGeom prst="line">
              <a:avLst/>
            </a:prstGeom>
            <a:noFill/>
            <a:ln w="38100">
              <a:solidFill>
                <a:srgbClr val="915A0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70802" name="Oval 25"/>
          <p:cNvSpPr>
            <a:spLocks noChangeArrowheads="1"/>
          </p:cNvSpPr>
          <p:nvPr/>
        </p:nvSpPr>
        <p:spPr bwMode="auto">
          <a:xfrm>
            <a:off x="3494088" y="1535113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803" name="Oval 25"/>
          <p:cNvSpPr>
            <a:spLocks noChangeArrowheads="1"/>
          </p:cNvSpPr>
          <p:nvPr/>
        </p:nvSpPr>
        <p:spPr bwMode="auto">
          <a:xfrm>
            <a:off x="3503613" y="5476875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0804" name="AutoShape 84"/>
          <p:cNvSpPr>
            <a:spLocks noChangeArrowheads="1"/>
          </p:cNvSpPr>
          <p:nvPr/>
        </p:nvSpPr>
        <p:spPr bwMode="auto">
          <a:xfrm>
            <a:off x="6217920" y="5103426"/>
            <a:ext cx="2700997" cy="111379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Η καμπύλη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ADI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μετατοπίζεται περαιτέρω προς τα αριστερά έως το 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ADI</a:t>
            </a:r>
            <a:r>
              <a:rPr lang="en-GB" sz="1600" baseline="-25000" dirty="0" smtClean="0">
                <a:solidFill>
                  <a:schemeClr val="hlink"/>
                </a:solidFill>
                <a:latin typeface="Arial" charset="0"/>
              </a:rPr>
              <a:t>3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  <p:sp>
        <p:nvSpPr>
          <p:cNvPr id="670805" name="AutoShape 85"/>
          <p:cNvSpPr>
            <a:spLocks noChangeArrowheads="1"/>
          </p:cNvSpPr>
          <p:nvPr/>
        </p:nvSpPr>
        <p:spPr bwMode="auto">
          <a:xfrm>
            <a:off x="7202658" y="3802715"/>
            <a:ext cx="1941342" cy="111379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Αυτό δίνει μια νέα βραχυχρόνια ισορροπία στο σημείο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d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.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0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0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81" grpId="0" autoUpdateAnimBg="0"/>
      <p:bldP spid="670803" grpId="0" animBg="1" autoUpdateAnimBg="0"/>
      <p:bldP spid="670804" grpId="0" animBg="1" autoUpdateAnimBg="0"/>
      <p:bldP spid="670805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2028825" y="3762375"/>
            <a:ext cx="5713413" cy="2620963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2028825" y="601663"/>
            <a:ext cx="5695950" cy="2708275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72772" name="Group 4"/>
          <p:cNvGrpSpPr>
            <a:grpSpLocks/>
          </p:cNvGrpSpPr>
          <p:nvPr/>
        </p:nvGrpSpPr>
        <p:grpSpPr bwMode="auto">
          <a:xfrm>
            <a:off x="1525588" y="1403350"/>
            <a:ext cx="2060575" cy="396875"/>
            <a:chOff x="961" y="884"/>
            <a:chExt cx="1298" cy="250"/>
          </a:xfrm>
        </p:grpSpPr>
        <p:sp>
          <p:nvSpPr>
            <p:cNvPr id="672773" name="Line 99"/>
            <p:cNvSpPr>
              <a:spLocks noChangeShapeType="1"/>
            </p:cNvSpPr>
            <p:nvPr/>
          </p:nvSpPr>
          <p:spPr bwMode="auto">
            <a:xfrm flipH="1">
              <a:off x="1301" y="1009"/>
              <a:ext cx="958" cy="0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72774" name="Text Box 20"/>
            <p:cNvSpPr txBox="1">
              <a:spLocks noChangeArrowheads="1"/>
            </p:cNvSpPr>
            <p:nvPr/>
          </p:nvSpPr>
          <p:spPr bwMode="auto">
            <a:xfrm>
              <a:off x="961" y="884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en-US" sz="2000" i="1">
                  <a:solidFill>
                    <a:srgbClr val="7C3E00"/>
                  </a:solidFill>
                  <a:latin typeface="Arial" charset="0"/>
                </a:rPr>
                <a:t>i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</p:grpSp>
      <p:sp>
        <p:nvSpPr>
          <p:cNvPr id="672775" name="Arc 81"/>
          <p:cNvSpPr>
            <a:spLocks/>
          </p:cNvSpPr>
          <p:nvPr/>
        </p:nvSpPr>
        <p:spPr bwMode="auto">
          <a:xfrm rot="21311953" flipV="1">
            <a:off x="2335213" y="3255963"/>
            <a:ext cx="3382962" cy="2790825"/>
          </a:xfrm>
          <a:custGeom>
            <a:avLst/>
            <a:gdLst>
              <a:gd name="T0" fmla="*/ 35587814 w 19726"/>
              <a:gd name="T1" fmla="*/ 0 h 21566"/>
              <a:gd name="T2" fmla="*/ 580169923 w 19726"/>
              <a:gd name="T3" fmla="*/ 213786823 h 21566"/>
              <a:gd name="T4" fmla="*/ 0 w 19726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26" h="21566" fill="none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</a:path>
              <a:path w="19726" h="21566" stroke="0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76" name="Arc 82"/>
          <p:cNvSpPr>
            <a:spLocks/>
          </p:cNvSpPr>
          <p:nvPr/>
        </p:nvSpPr>
        <p:spPr bwMode="auto">
          <a:xfrm rot="21454649" flipV="1">
            <a:off x="2278063" y="377825"/>
            <a:ext cx="3349625" cy="2790825"/>
          </a:xfrm>
          <a:custGeom>
            <a:avLst/>
            <a:gdLst>
              <a:gd name="T0" fmla="*/ 35593668 w 19530"/>
              <a:gd name="T1" fmla="*/ 0 h 21566"/>
              <a:gd name="T2" fmla="*/ 574500135 w 19530"/>
              <a:gd name="T3" fmla="*/ 206635965 h 21566"/>
              <a:gd name="T4" fmla="*/ 0 w 19530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30" h="21566" fill="none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</a:path>
              <a:path w="19530" h="21566" stroke="0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77" name="Line 67"/>
          <p:cNvSpPr>
            <a:spLocks noChangeShapeType="1"/>
          </p:cNvSpPr>
          <p:nvPr/>
        </p:nvSpPr>
        <p:spPr bwMode="auto">
          <a:xfrm flipV="1">
            <a:off x="4222750" y="3735388"/>
            <a:ext cx="0" cy="2657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778" name="Line 66"/>
          <p:cNvSpPr>
            <a:spLocks noChangeShapeType="1"/>
          </p:cNvSpPr>
          <p:nvPr/>
        </p:nvSpPr>
        <p:spPr bwMode="auto">
          <a:xfrm flipV="1">
            <a:off x="4232275" y="855663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779" name="Line 65"/>
          <p:cNvSpPr>
            <a:spLocks noChangeShapeType="1"/>
          </p:cNvSpPr>
          <p:nvPr/>
        </p:nvSpPr>
        <p:spPr bwMode="auto">
          <a:xfrm>
            <a:off x="4800600" y="3716338"/>
            <a:ext cx="0" cy="2665412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780" name="Line 13"/>
          <p:cNvSpPr>
            <a:spLocks noChangeShapeType="1"/>
          </p:cNvSpPr>
          <p:nvPr/>
        </p:nvSpPr>
        <p:spPr bwMode="auto">
          <a:xfrm flipH="1" flipV="1">
            <a:off x="2022475" y="5318125"/>
            <a:ext cx="2789238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72781" name="Straight Connector 3"/>
          <p:cNvCxnSpPr>
            <a:cxnSpLocks noChangeShapeType="1"/>
          </p:cNvCxnSpPr>
          <p:nvPr/>
        </p:nvCxnSpPr>
        <p:spPr bwMode="auto">
          <a:xfrm>
            <a:off x="3200400" y="4160838"/>
            <a:ext cx="2187575" cy="16113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2782" name="Text Box 16"/>
          <p:cNvSpPr txBox="1">
            <a:spLocks noChangeArrowheads="1"/>
          </p:cNvSpPr>
          <p:nvPr/>
        </p:nvSpPr>
        <p:spPr bwMode="auto">
          <a:xfrm>
            <a:off x="5354638" y="546735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20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72783" name="Straight Connector 3"/>
          <p:cNvCxnSpPr>
            <a:cxnSpLocks noChangeShapeType="1"/>
          </p:cNvCxnSpPr>
          <p:nvPr/>
        </p:nvCxnSpPr>
        <p:spPr bwMode="auto">
          <a:xfrm>
            <a:off x="2692400" y="4556125"/>
            <a:ext cx="2209800" cy="15906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2784" name="Line 4"/>
          <p:cNvSpPr>
            <a:spLocks noChangeShapeType="1"/>
          </p:cNvSpPr>
          <p:nvPr/>
        </p:nvSpPr>
        <p:spPr bwMode="auto">
          <a:xfrm>
            <a:off x="2025650" y="3770313"/>
            <a:ext cx="1588" cy="262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85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86" name="Text Box 6"/>
          <p:cNvSpPr txBox="1">
            <a:spLocks noChangeArrowheads="1"/>
          </p:cNvSpPr>
          <p:nvPr/>
        </p:nvSpPr>
        <p:spPr bwMode="auto">
          <a:xfrm rot="-5400000">
            <a:off x="266764" y="1686997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2787" name="Text Box 7"/>
          <p:cNvSpPr txBox="1">
            <a:spLocks noChangeArrowheads="1"/>
          </p:cNvSpPr>
          <p:nvPr/>
        </p:nvSpPr>
        <p:spPr bwMode="auto">
          <a:xfrm rot="-5400000">
            <a:off x="550826" y="4927878"/>
            <a:ext cx="1944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2788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2789" name="Line 13"/>
          <p:cNvSpPr>
            <a:spLocks noChangeShapeType="1"/>
          </p:cNvSpPr>
          <p:nvPr/>
        </p:nvSpPr>
        <p:spPr bwMode="auto">
          <a:xfrm flipH="1" flipV="1">
            <a:off x="2024063" y="2741613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90" name="Line 14"/>
          <p:cNvSpPr>
            <a:spLocks noChangeShapeType="1"/>
          </p:cNvSpPr>
          <p:nvPr/>
        </p:nvSpPr>
        <p:spPr bwMode="auto">
          <a:xfrm flipH="1">
            <a:off x="2025650" y="5692775"/>
            <a:ext cx="2217738" cy="1588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791" name="Text Box 17"/>
          <p:cNvSpPr txBox="1">
            <a:spLocks noChangeArrowheads="1"/>
          </p:cNvSpPr>
          <p:nvPr/>
        </p:nvSpPr>
        <p:spPr bwMode="auto">
          <a:xfrm>
            <a:off x="4002088" y="63817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2792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rgbClr val="008000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rgbClr val="008000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2793" name="Text Box 19"/>
          <p:cNvSpPr txBox="1">
            <a:spLocks noChangeArrowheads="1"/>
          </p:cNvSpPr>
          <p:nvPr/>
        </p:nvSpPr>
        <p:spPr bwMode="auto">
          <a:xfrm>
            <a:off x="1682750" y="2540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2794" name="Text Box 20"/>
          <p:cNvSpPr txBox="1">
            <a:spLocks noChangeArrowheads="1"/>
          </p:cNvSpPr>
          <p:nvPr/>
        </p:nvSpPr>
        <p:spPr bwMode="auto">
          <a:xfrm>
            <a:off x="1570038" y="550545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2795" name="Text Box 22"/>
          <p:cNvSpPr txBox="1">
            <a:spLocks noChangeArrowheads="1"/>
          </p:cNvSpPr>
          <p:nvPr/>
        </p:nvSpPr>
        <p:spPr bwMode="auto">
          <a:xfrm>
            <a:off x="4316413" y="54800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72796" name="Oval 25"/>
          <p:cNvSpPr>
            <a:spLocks noChangeArrowheads="1"/>
          </p:cNvSpPr>
          <p:nvPr/>
        </p:nvSpPr>
        <p:spPr bwMode="auto">
          <a:xfrm>
            <a:off x="4171950" y="5645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72797" name="Straight Connector 8"/>
          <p:cNvCxnSpPr>
            <a:cxnSpLocks noChangeShapeType="1"/>
          </p:cNvCxnSpPr>
          <p:nvPr/>
        </p:nvCxnSpPr>
        <p:spPr bwMode="auto">
          <a:xfrm>
            <a:off x="2435225" y="1460500"/>
            <a:ext cx="2460625" cy="1752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2798" name="Oval 26"/>
          <p:cNvSpPr>
            <a:spLocks noChangeArrowheads="1"/>
          </p:cNvSpPr>
          <p:nvPr/>
        </p:nvSpPr>
        <p:spPr bwMode="auto">
          <a:xfrm>
            <a:off x="4179888" y="268763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799" name="Title 1"/>
          <p:cNvSpPr txBox="1">
            <a:spLocks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Ενσωματώνοντας τις προσδοκίες στα υποδείγματα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IS/MP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ADI/ASI</a:t>
            </a:r>
            <a:endParaRPr lang="en-GB" altLang="en-US" sz="2400" b="1" dirty="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72800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2801" name="Text Box 21"/>
          <p:cNvSpPr txBox="1">
            <a:spLocks noChangeArrowheads="1"/>
          </p:cNvSpPr>
          <p:nvPr/>
        </p:nvSpPr>
        <p:spPr bwMode="auto">
          <a:xfrm>
            <a:off x="4194175" y="3662363"/>
            <a:ext cx="877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008000"/>
                </a:solidFill>
                <a:latin typeface="Arial" charset="0"/>
              </a:rPr>
              <a:t>ASI</a:t>
            </a:r>
            <a:r>
              <a:rPr lang="en-GB" altLang="en-US" sz="2200" baseline="-25000">
                <a:solidFill>
                  <a:srgbClr val="008000"/>
                </a:solidFill>
                <a:latin typeface="Arial" charset="0"/>
              </a:rPr>
              <a:t>LR</a:t>
            </a:r>
            <a:endParaRPr lang="en-GB" altLang="en-US" sz="220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672802" name="Straight Connector 27"/>
          <p:cNvCxnSpPr>
            <a:cxnSpLocks noChangeShapeType="1"/>
          </p:cNvCxnSpPr>
          <p:nvPr/>
        </p:nvCxnSpPr>
        <p:spPr bwMode="auto">
          <a:xfrm>
            <a:off x="2943225" y="1157288"/>
            <a:ext cx="2636838" cy="1824037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2803" name="Text Box 16"/>
          <p:cNvSpPr txBox="1">
            <a:spLocks noChangeArrowheads="1"/>
          </p:cNvSpPr>
          <p:nvPr/>
        </p:nvSpPr>
        <p:spPr bwMode="auto">
          <a:xfrm>
            <a:off x="5549900" y="267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72804" name="Text Box 21"/>
          <p:cNvSpPr txBox="1">
            <a:spLocks noChangeArrowheads="1"/>
          </p:cNvSpPr>
          <p:nvPr/>
        </p:nvSpPr>
        <p:spPr bwMode="auto">
          <a:xfrm>
            <a:off x="5641975" y="4206875"/>
            <a:ext cx="2149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  <a:r>
              <a:rPr lang="en-US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18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1800" i="1" baseline="30000">
                <a:solidFill>
                  <a:schemeClr val="tx2"/>
                </a:solidFill>
                <a:latin typeface="Arial" charset="0"/>
              </a:rPr>
              <a:t>e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2805" name="Text Box 16"/>
          <p:cNvSpPr txBox="1">
            <a:spLocks noChangeArrowheads="1"/>
          </p:cNvSpPr>
          <p:nvPr/>
        </p:nvSpPr>
        <p:spPr bwMode="auto">
          <a:xfrm>
            <a:off x="4840288" y="28717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72806" name="Text Box 17"/>
          <p:cNvSpPr txBox="1">
            <a:spLocks noChangeArrowheads="1"/>
          </p:cNvSpPr>
          <p:nvPr/>
        </p:nvSpPr>
        <p:spPr bwMode="auto">
          <a:xfrm>
            <a:off x="4575175" y="63817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72807" name="Text Box 17"/>
          <p:cNvSpPr txBox="1">
            <a:spLocks noChangeArrowheads="1"/>
          </p:cNvSpPr>
          <p:nvPr/>
        </p:nvSpPr>
        <p:spPr bwMode="auto">
          <a:xfrm>
            <a:off x="4573588" y="330041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72808" name="Text Box 30"/>
          <p:cNvSpPr txBox="1">
            <a:spLocks noChangeArrowheads="1"/>
          </p:cNvSpPr>
          <p:nvPr/>
        </p:nvSpPr>
        <p:spPr bwMode="auto">
          <a:xfrm>
            <a:off x="4308475" y="25384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72809" name="Text Box 30"/>
          <p:cNvSpPr txBox="1">
            <a:spLocks noChangeArrowheads="1"/>
          </p:cNvSpPr>
          <p:nvPr/>
        </p:nvSpPr>
        <p:spPr bwMode="auto">
          <a:xfrm>
            <a:off x="4845050" y="21955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b'</a:t>
            </a:r>
          </a:p>
        </p:txBody>
      </p:sp>
      <p:sp>
        <p:nvSpPr>
          <p:cNvPr id="672810" name="Oval 25"/>
          <p:cNvSpPr>
            <a:spLocks noChangeArrowheads="1"/>
          </p:cNvSpPr>
          <p:nvPr/>
        </p:nvSpPr>
        <p:spPr bwMode="auto">
          <a:xfrm>
            <a:off x="4752975" y="526732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811" name="Text Box 16"/>
          <p:cNvSpPr txBox="1">
            <a:spLocks noChangeArrowheads="1"/>
          </p:cNvSpPr>
          <p:nvPr/>
        </p:nvSpPr>
        <p:spPr bwMode="auto">
          <a:xfrm>
            <a:off x="4821238" y="576580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2812" name="Line 13"/>
          <p:cNvSpPr>
            <a:spLocks noChangeShapeType="1"/>
          </p:cNvSpPr>
          <p:nvPr/>
        </p:nvSpPr>
        <p:spPr bwMode="auto">
          <a:xfrm flipH="1" flipV="1">
            <a:off x="2032000" y="2436813"/>
            <a:ext cx="2695575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813" name="Text Box 19"/>
          <p:cNvSpPr txBox="1">
            <a:spLocks noChangeArrowheads="1"/>
          </p:cNvSpPr>
          <p:nvPr/>
        </p:nvSpPr>
        <p:spPr bwMode="auto">
          <a:xfrm>
            <a:off x="1684338" y="223361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72814" name="Text Box 20"/>
          <p:cNvSpPr txBox="1">
            <a:spLocks noChangeArrowheads="1"/>
          </p:cNvSpPr>
          <p:nvPr/>
        </p:nvSpPr>
        <p:spPr bwMode="auto">
          <a:xfrm>
            <a:off x="1392238" y="4964113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altLang="en-US" sz="2000" i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sz="20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72815" name="Text Box 16"/>
          <p:cNvSpPr txBox="1">
            <a:spLocks noChangeArrowheads="1"/>
          </p:cNvSpPr>
          <p:nvPr/>
        </p:nvSpPr>
        <p:spPr bwMode="auto">
          <a:xfrm>
            <a:off x="5527675" y="14366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tx2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2816" name="Line 5"/>
          <p:cNvSpPr>
            <a:spLocks noChangeShapeType="1"/>
          </p:cNvSpPr>
          <p:nvPr/>
        </p:nvSpPr>
        <p:spPr bwMode="auto">
          <a:xfrm>
            <a:off x="2019300" y="3297238"/>
            <a:ext cx="57181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817" name="Line 4"/>
          <p:cNvSpPr>
            <a:spLocks noChangeShapeType="1"/>
          </p:cNvSpPr>
          <p:nvPr/>
        </p:nvSpPr>
        <p:spPr bwMode="auto">
          <a:xfrm>
            <a:off x="2027238" y="604838"/>
            <a:ext cx="1587" cy="267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818" name="Text Box 22"/>
          <p:cNvSpPr txBox="1">
            <a:spLocks noChangeArrowheads="1"/>
          </p:cNvSpPr>
          <p:nvPr/>
        </p:nvSpPr>
        <p:spPr bwMode="auto">
          <a:xfrm>
            <a:off x="4918075" y="511810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72819" name="Line 69"/>
          <p:cNvSpPr>
            <a:spLocks noChangeShapeType="1"/>
          </p:cNvSpPr>
          <p:nvPr/>
        </p:nvSpPr>
        <p:spPr bwMode="auto">
          <a:xfrm flipV="1">
            <a:off x="4795838" y="2466975"/>
            <a:ext cx="0" cy="836613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820" name="Line 73"/>
          <p:cNvSpPr>
            <a:spLocks noChangeShapeType="1"/>
          </p:cNvSpPr>
          <p:nvPr/>
        </p:nvSpPr>
        <p:spPr bwMode="auto">
          <a:xfrm flipV="1">
            <a:off x="5272088" y="1333500"/>
            <a:ext cx="0" cy="6223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821" name="Text Box 16"/>
          <p:cNvSpPr txBox="1">
            <a:spLocks noChangeArrowheads="1"/>
          </p:cNvSpPr>
          <p:nvPr/>
        </p:nvSpPr>
        <p:spPr bwMode="auto">
          <a:xfrm>
            <a:off x="5287963" y="9667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2822" name="Oval 26"/>
          <p:cNvSpPr>
            <a:spLocks noChangeArrowheads="1"/>
          </p:cNvSpPr>
          <p:nvPr/>
        </p:nvSpPr>
        <p:spPr bwMode="auto">
          <a:xfrm>
            <a:off x="4748213" y="238760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823" name="Line 79"/>
          <p:cNvSpPr>
            <a:spLocks noChangeShapeType="1"/>
          </p:cNvSpPr>
          <p:nvPr/>
        </p:nvSpPr>
        <p:spPr bwMode="auto">
          <a:xfrm flipH="1">
            <a:off x="2038350" y="2066925"/>
            <a:ext cx="2203450" cy="0"/>
          </a:xfrm>
          <a:prstGeom prst="line">
            <a:avLst/>
          </a:prstGeom>
          <a:noFill/>
          <a:ln w="15875">
            <a:solidFill>
              <a:srgbClr val="8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824" name="Text Box 19"/>
          <p:cNvSpPr txBox="1">
            <a:spLocks noChangeArrowheads="1"/>
          </p:cNvSpPr>
          <p:nvPr/>
        </p:nvSpPr>
        <p:spPr bwMode="auto">
          <a:xfrm>
            <a:off x="1687513" y="18462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rgbClr val="800080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rgbClr val="800080"/>
                </a:solidFill>
                <a:latin typeface="Arial" charset="0"/>
              </a:rPr>
              <a:t>3</a:t>
            </a:r>
          </a:p>
        </p:txBody>
      </p:sp>
      <p:sp>
        <p:nvSpPr>
          <p:cNvPr id="672825" name="Arc 84"/>
          <p:cNvSpPr>
            <a:spLocks/>
          </p:cNvSpPr>
          <p:nvPr/>
        </p:nvSpPr>
        <p:spPr bwMode="auto">
          <a:xfrm rot="21497240" flipV="1">
            <a:off x="2049463" y="-195263"/>
            <a:ext cx="3298825" cy="2790826"/>
          </a:xfrm>
          <a:custGeom>
            <a:avLst/>
            <a:gdLst>
              <a:gd name="T0" fmla="*/ 35592974 w 19234"/>
              <a:gd name="T1" fmla="*/ 0 h 21566"/>
              <a:gd name="T2" fmla="*/ 565781760 w 19234"/>
              <a:gd name="T3" fmla="*/ 196554720 h 21566"/>
              <a:gd name="T4" fmla="*/ 0 w 19234"/>
              <a:gd name="T5" fmla="*/ 361156903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34" h="21566" fill="none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</a:path>
              <a:path w="19234" h="21566" stroke="0" extrusionOk="0">
                <a:moveTo>
                  <a:pt x="1210" y="-1"/>
                </a:moveTo>
                <a:cubicBezTo>
                  <a:pt x="8877" y="430"/>
                  <a:pt x="15739" y="4898"/>
                  <a:pt x="19234" y="11736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72826" name="Group 58"/>
          <p:cNvGrpSpPr>
            <a:grpSpLocks/>
          </p:cNvGrpSpPr>
          <p:nvPr/>
        </p:nvGrpSpPr>
        <p:grpSpPr bwMode="auto">
          <a:xfrm>
            <a:off x="3314700" y="3784600"/>
            <a:ext cx="446088" cy="2986088"/>
            <a:chOff x="2088" y="2384"/>
            <a:chExt cx="281" cy="1881"/>
          </a:xfrm>
        </p:grpSpPr>
        <p:sp>
          <p:nvSpPr>
            <p:cNvPr id="672827" name="Line 91"/>
            <p:cNvSpPr>
              <a:spLocks noChangeShapeType="1"/>
            </p:cNvSpPr>
            <p:nvPr/>
          </p:nvSpPr>
          <p:spPr bwMode="auto">
            <a:xfrm>
              <a:off x="2233" y="2384"/>
              <a:ext cx="0" cy="1628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72828" name="Text Box 17"/>
            <p:cNvSpPr txBox="1">
              <a:spLocks noChangeArrowheads="1"/>
            </p:cNvSpPr>
            <p:nvPr/>
          </p:nvSpPr>
          <p:spPr bwMode="auto">
            <a:xfrm>
              <a:off x="2088" y="401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rgbClr val="7C3E00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</p:grpSp>
      <p:sp>
        <p:nvSpPr>
          <p:cNvPr id="672829" name="Text Box 22"/>
          <p:cNvSpPr txBox="1">
            <a:spLocks noChangeArrowheads="1"/>
          </p:cNvSpPr>
          <p:nvPr/>
        </p:nvSpPr>
        <p:spPr bwMode="auto">
          <a:xfrm>
            <a:off x="3617913" y="52974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7C3E00"/>
                </a:solidFill>
                <a:latin typeface="Arial" charset="0"/>
              </a:rPr>
              <a:t>d</a:t>
            </a:r>
          </a:p>
        </p:txBody>
      </p:sp>
      <p:sp>
        <p:nvSpPr>
          <p:cNvPr id="672830" name="Text Box 22"/>
          <p:cNvSpPr txBox="1">
            <a:spLocks noChangeArrowheads="1"/>
          </p:cNvSpPr>
          <p:nvPr/>
        </p:nvSpPr>
        <p:spPr bwMode="auto">
          <a:xfrm>
            <a:off x="4144963" y="1663700"/>
            <a:ext cx="377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hlink"/>
                </a:solidFill>
                <a:latin typeface="Arial" charset="0"/>
              </a:rPr>
              <a:t>c'</a:t>
            </a:r>
          </a:p>
        </p:txBody>
      </p:sp>
      <p:grpSp>
        <p:nvGrpSpPr>
          <p:cNvPr id="672831" name="Group 63"/>
          <p:cNvGrpSpPr>
            <a:grpSpLocks/>
          </p:cNvGrpSpPr>
          <p:nvPr/>
        </p:nvGrpSpPr>
        <p:grpSpPr bwMode="auto">
          <a:xfrm>
            <a:off x="1390650" y="5241925"/>
            <a:ext cx="2160588" cy="396875"/>
            <a:chOff x="876" y="3302"/>
            <a:chExt cx="1361" cy="250"/>
          </a:xfrm>
        </p:grpSpPr>
        <p:sp>
          <p:nvSpPr>
            <p:cNvPr id="672832" name="Text Box 20"/>
            <p:cNvSpPr txBox="1">
              <a:spLocks noChangeArrowheads="1"/>
            </p:cNvSpPr>
            <p:nvPr/>
          </p:nvSpPr>
          <p:spPr bwMode="auto">
            <a:xfrm>
              <a:off x="876" y="3302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altLang="en-US" sz="2000" i="1">
                  <a:solidFill>
                    <a:srgbClr val="9D4B01"/>
                  </a:solidFill>
                  <a:latin typeface="Symbol" pitchFamily="18" charset="2"/>
                </a:rPr>
                <a:t>p</a:t>
              </a:r>
              <a:r>
                <a:rPr lang="en-GB" altLang="en-US" sz="2000" i="1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endParaRPr lang="en-GB" altLang="en-US" sz="2000" i="1">
                <a:solidFill>
                  <a:srgbClr val="9D4B01"/>
                </a:solidFill>
                <a:latin typeface="Arial" charset="0"/>
              </a:endParaRPr>
            </a:p>
          </p:txBody>
        </p:sp>
        <p:sp>
          <p:nvSpPr>
            <p:cNvPr id="672833" name="Line 101"/>
            <p:cNvSpPr>
              <a:spLocks noChangeShapeType="1"/>
            </p:cNvSpPr>
            <p:nvPr/>
          </p:nvSpPr>
          <p:spPr bwMode="auto">
            <a:xfrm flipH="1">
              <a:off x="1276" y="3484"/>
              <a:ext cx="961" cy="0"/>
            </a:xfrm>
            <a:prstGeom prst="line">
              <a:avLst/>
            </a:prstGeom>
            <a:noFill/>
            <a:ln w="15875">
              <a:solidFill>
                <a:srgbClr val="9D4B01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72834" name="Group 66"/>
          <p:cNvGrpSpPr>
            <a:grpSpLocks/>
          </p:cNvGrpSpPr>
          <p:nvPr/>
        </p:nvGrpSpPr>
        <p:grpSpPr bwMode="auto">
          <a:xfrm>
            <a:off x="3321050" y="1631950"/>
            <a:ext cx="446088" cy="2055813"/>
            <a:chOff x="2092" y="1028"/>
            <a:chExt cx="281" cy="1295"/>
          </a:xfrm>
        </p:grpSpPr>
        <p:sp>
          <p:nvSpPr>
            <p:cNvPr id="672835" name="Text Box 17"/>
            <p:cNvSpPr txBox="1">
              <a:spLocks noChangeArrowheads="1"/>
            </p:cNvSpPr>
            <p:nvPr/>
          </p:nvSpPr>
          <p:spPr bwMode="auto">
            <a:xfrm>
              <a:off x="2092" y="207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rgbClr val="7C3E00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rgbClr val="7C3E00"/>
                  </a:solidFill>
                  <a:latin typeface="Arial" charset="0"/>
                </a:rPr>
                <a:t>4</a:t>
              </a:r>
              <a:endParaRPr lang="en-GB" altLang="en-US" sz="2000" i="1">
                <a:solidFill>
                  <a:srgbClr val="7C3E00"/>
                </a:solidFill>
                <a:latin typeface="Arial" charset="0"/>
              </a:endParaRPr>
            </a:p>
          </p:txBody>
        </p:sp>
        <p:sp>
          <p:nvSpPr>
            <p:cNvPr id="672836" name="Line 104"/>
            <p:cNvSpPr>
              <a:spLocks noChangeShapeType="1"/>
            </p:cNvSpPr>
            <p:nvPr/>
          </p:nvSpPr>
          <p:spPr bwMode="auto">
            <a:xfrm flipV="1">
              <a:off x="2240" y="1028"/>
              <a:ext cx="0" cy="1048"/>
            </a:xfrm>
            <a:prstGeom prst="line">
              <a:avLst/>
            </a:prstGeom>
            <a:noFill/>
            <a:ln w="15875">
              <a:solidFill>
                <a:srgbClr val="7C3E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72837" name="Arc 102"/>
          <p:cNvSpPr>
            <a:spLocks/>
          </p:cNvSpPr>
          <p:nvPr/>
        </p:nvSpPr>
        <p:spPr bwMode="auto">
          <a:xfrm rot="21211840" flipV="1">
            <a:off x="2276475" y="-1092200"/>
            <a:ext cx="2759075" cy="2790825"/>
          </a:xfrm>
          <a:custGeom>
            <a:avLst/>
            <a:gdLst>
              <a:gd name="T0" fmla="*/ 35592874 w 16087"/>
              <a:gd name="T1" fmla="*/ 0 h 21566"/>
              <a:gd name="T2" fmla="*/ 473207861 w 16087"/>
              <a:gd name="T3" fmla="*/ 119754811 h 21566"/>
              <a:gd name="T4" fmla="*/ 0 w 16087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87" h="21566" fill="none" extrusionOk="0">
                <a:moveTo>
                  <a:pt x="1210" y="-1"/>
                </a:moveTo>
                <a:cubicBezTo>
                  <a:pt x="6920" y="320"/>
                  <a:pt x="12270" y="2892"/>
                  <a:pt x="16086" y="7151"/>
                </a:cubicBezTo>
              </a:path>
              <a:path w="16087" h="21566" stroke="0" extrusionOk="0">
                <a:moveTo>
                  <a:pt x="1210" y="-1"/>
                </a:moveTo>
                <a:cubicBezTo>
                  <a:pt x="6920" y="320"/>
                  <a:pt x="12270" y="2892"/>
                  <a:pt x="16086" y="7151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rgbClr val="915A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838" name="Text Box 21"/>
          <p:cNvSpPr txBox="1">
            <a:spLocks noChangeArrowheads="1"/>
          </p:cNvSpPr>
          <p:nvPr/>
        </p:nvSpPr>
        <p:spPr bwMode="auto">
          <a:xfrm>
            <a:off x="5032375" y="519113"/>
            <a:ext cx="1908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9D4B01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rgbClr val="9D4B01"/>
                </a:solidFill>
                <a:latin typeface="Arial" charset="0"/>
              </a:rPr>
              <a:t>3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rgbClr val="9D4B01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e</a:t>
            </a:r>
            <a:r>
              <a:rPr lang="en-US" altLang="en-US" sz="1800" baseline="-250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2 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&gt;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rgbClr val="9D4B01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rgbClr val="9D4B0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2839" name="Line 105"/>
          <p:cNvSpPr>
            <a:spLocks noChangeShapeType="1"/>
          </p:cNvSpPr>
          <p:nvPr/>
        </p:nvSpPr>
        <p:spPr bwMode="auto">
          <a:xfrm flipV="1">
            <a:off x="4956175" y="836613"/>
            <a:ext cx="0" cy="657225"/>
          </a:xfrm>
          <a:prstGeom prst="line">
            <a:avLst/>
          </a:prstGeom>
          <a:noFill/>
          <a:ln w="38100">
            <a:solidFill>
              <a:srgbClr val="915A01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840" name="Oval 25"/>
          <p:cNvSpPr>
            <a:spLocks noChangeArrowheads="1"/>
          </p:cNvSpPr>
          <p:nvPr/>
        </p:nvSpPr>
        <p:spPr bwMode="auto">
          <a:xfrm>
            <a:off x="4186238" y="2016125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841" name="Text Box 22"/>
          <p:cNvSpPr txBox="1">
            <a:spLocks noChangeArrowheads="1"/>
          </p:cNvSpPr>
          <p:nvPr/>
        </p:nvSpPr>
        <p:spPr bwMode="auto">
          <a:xfrm>
            <a:off x="3365500" y="1136650"/>
            <a:ext cx="393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rgbClr val="7C3E00"/>
                </a:solidFill>
                <a:latin typeface="Arial" charset="0"/>
              </a:rPr>
              <a:t>d'</a:t>
            </a:r>
          </a:p>
        </p:txBody>
      </p:sp>
      <p:grpSp>
        <p:nvGrpSpPr>
          <p:cNvPr id="672842" name="Group 74"/>
          <p:cNvGrpSpPr>
            <a:grpSpLocks/>
          </p:cNvGrpSpPr>
          <p:nvPr/>
        </p:nvGrpSpPr>
        <p:grpSpPr bwMode="auto">
          <a:xfrm>
            <a:off x="2439988" y="4716463"/>
            <a:ext cx="2455862" cy="1668462"/>
            <a:chOff x="1537" y="2971"/>
            <a:chExt cx="1547" cy="1051"/>
          </a:xfrm>
        </p:grpSpPr>
        <p:cxnSp>
          <p:nvCxnSpPr>
            <p:cNvPr id="672843" name="Straight Connector 3"/>
            <p:cNvCxnSpPr>
              <a:cxnSpLocks noChangeShapeType="1"/>
            </p:cNvCxnSpPr>
            <p:nvPr/>
          </p:nvCxnSpPr>
          <p:spPr bwMode="auto">
            <a:xfrm>
              <a:off x="1537" y="2971"/>
              <a:ext cx="1166" cy="859"/>
            </a:xfrm>
            <a:prstGeom prst="line">
              <a:avLst/>
            </a:prstGeom>
            <a:noFill/>
            <a:ln w="38100" algn="ctr">
              <a:solidFill>
                <a:srgbClr val="9D4B01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72844" name="Text Box 16"/>
            <p:cNvSpPr txBox="1">
              <a:spLocks noChangeArrowheads="1"/>
            </p:cNvSpPr>
            <p:nvPr/>
          </p:nvSpPr>
          <p:spPr bwMode="auto">
            <a:xfrm>
              <a:off x="2608" y="3753"/>
              <a:ext cx="4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rgbClr val="9D4B01"/>
                  </a:solidFill>
                  <a:latin typeface="Arial" charset="0"/>
                </a:rPr>
                <a:t>ADI</a:t>
              </a:r>
              <a:r>
                <a:rPr lang="en-GB" altLang="en-US" sz="2200" baseline="-25000">
                  <a:solidFill>
                    <a:srgbClr val="9D4B01"/>
                  </a:solidFill>
                  <a:latin typeface="Arial" charset="0"/>
                </a:rPr>
                <a:t>3</a:t>
              </a:r>
              <a:endParaRPr lang="en-GB" altLang="en-US" sz="2200">
                <a:solidFill>
                  <a:srgbClr val="9D4B01"/>
                </a:solidFill>
                <a:latin typeface="Arial" charset="0"/>
              </a:endParaRPr>
            </a:p>
          </p:txBody>
        </p:sp>
      </p:grpSp>
      <p:sp>
        <p:nvSpPr>
          <p:cNvPr id="672845" name="Arc 83"/>
          <p:cNvSpPr>
            <a:spLocks/>
          </p:cNvSpPr>
          <p:nvPr/>
        </p:nvSpPr>
        <p:spPr bwMode="auto">
          <a:xfrm rot="21224104" flipV="1">
            <a:off x="2124075" y="2892425"/>
            <a:ext cx="3203575" cy="2790825"/>
          </a:xfrm>
          <a:custGeom>
            <a:avLst/>
            <a:gdLst>
              <a:gd name="T0" fmla="*/ 35595392 w 18678"/>
              <a:gd name="T1" fmla="*/ 0 h 21566"/>
              <a:gd name="T2" fmla="*/ 549464224 w 18678"/>
              <a:gd name="T3" fmla="*/ 179489802 h 21566"/>
              <a:gd name="T4" fmla="*/ 0 w 18678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78" h="21566" fill="none" extrusionOk="0">
                <a:moveTo>
                  <a:pt x="1210" y="-1"/>
                </a:moveTo>
                <a:cubicBezTo>
                  <a:pt x="8464" y="406"/>
                  <a:pt x="15028" y="4434"/>
                  <a:pt x="18678" y="10717"/>
                </a:cubicBezTo>
              </a:path>
              <a:path w="18678" h="21566" stroke="0" extrusionOk="0">
                <a:moveTo>
                  <a:pt x="1210" y="-1"/>
                </a:moveTo>
                <a:cubicBezTo>
                  <a:pt x="8464" y="406"/>
                  <a:pt x="15028" y="4434"/>
                  <a:pt x="18678" y="10717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rgbClr val="915A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2846" name="Text Box 21"/>
          <p:cNvSpPr txBox="1">
            <a:spLocks noChangeArrowheads="1"/>
          </p:cNvSpPr>
          <p:nvPr/>
        </p:nvSpPr>
        <p:spPr bwMode="auto">
          <a:xfrm>
            <a:off x="5176838" y="3775075"/>
            <a:ext cx="1908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9D4B01"/>
                </a:solidFill>
                <a:latin typeface="Arial" charset="0"/>
              </a:rPr>
              <a:t>ASI</a:t>
            </a:r>
            <a:r>
              <a:rPr lang="en-GB" altLang="en-US" sz="2200" baseline="-25000">
                <a:solidFill>
                  <a:srgbClr val="9D4B01"/>
                </a:solidFill>
                <a:latin typeface="Arial" charset="0"/>
              </a:rPr>
              <a:t>2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rgbClr val="9D4B01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e</a:t>
            </a:r>
            <a:r>
              <a:rPr lang="en-US" altLang="en-US" sz="1800" baseline="-250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2 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&gt;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rgbClr val="9D4B01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rgbClr val="9D4B0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2847" name="Line 79"/>
          <p:cNvSpPr>
            <a:spLocks noChangeShapeType="1"/>
          </p:cNvSpPr>
          <p:nvPr/>
        </p:nvSpPr>
        <p:spPr bwMode="auto">
          <a:xfrm flipV="1">
            <a:off x="5103813" y="4529138"/>
            <a:ext cx="0" cy="495300"/>
          </a:xfrm>
          <a:prstGeom prst="line">
            <a:avLst/>
          </a:prstGeom>
          <a:noFill/>
          <a:ln w="38100">
            <a:solidFill>
              <a:srgbClr val="915A01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2848" name="Oval 25"/>
          <p:cNvSpPr>
            <a:spLocks noChangeArrowheads="1"/>
          </p:cNvSpPr>
          <p:nvPr/>
        </p:nvSpPr>
        <p:spPr bwMode="auto">
          <a:xfrm>
            <a:off x="3494088" y="1535113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849" name="Oval 25"/>
          <p:cNvSpPr>
            <a:spLocks noChangeArrowheads="1"/>
          </p:cNvSpPr>
          <p:nvPr/>
        </p:nvSpPr>
        <p:spPr bwMode="auto">
          <a:xfrm>
            <a:off x="3503613" y="5476875"/>
            <a:ext cx="101600" cy="101600"/>
          </a:xfrm>
          <a:prstGeom prst="ellipse">
            <a:avLst/>
          </a:prstGeom>
          <a:solidFill>
            <a:srgbClr val="FFDE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2850" name="AutoShape 82"/>
          <p:cNvSpPr>
            <a:spLocks noChangeArrowheads="1"/>
          </p:cNvSpPr>
          <p:nvPr/>
        </p:nvSpPr>
        <p:spPr bwMode="auto">
          <a:xfrm>
            <a:off x="7076050" y="3793361"/>
            <a:ext cx="2067950" cy="267621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Καθώς ο πληθωρισμός μειώνεται, ο αναμενόμενος πληθωρισμός θα μειωθεί επίσης. Οι καμπύλες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ASI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και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l-GR" sz="1600" i="1" dirty="0" smtClean="0">
                <a:solidFill>
                  <a:schemeClr val="hlink"/>
                </a:solidFill>
                <a:latin typeface="Arial" charset="0"/>
              </a:rPr>
              <a:t> θα μετατοπιστούν  προς τα κάτω ξανά.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2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2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20" grpId="0" animBg="1"/>
      <p:bldP spid="672839" grpId="0" animBg="1"/>
      <p:bldP spid="672847" grpId="0" animBg="1"/>
      <p:bldP spid="672850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2028825" y="3762375"/>
            <a:ext cx="5713413" cy="2620963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2028825" y="601663"/>
            <a:ext cx="5695950" cy="2708275"/>
          </a:xfrm>
          <a:prstGeom prst="rect">
            <a:avLst/>
          </a:prstGeom>
          <a:solidFill>
            <a:schemeClr val="bg1"/>
          </a:solidFill>
          <a:ln w="15875">
            <a:noFill/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4820" name="Arc 81"/>
          <p:cNvSpPr>
            <a:spLocks/>
          </p:cNvSpPr>
          <p:nvPr/>
        </p:nvSpPr>
        <p:spPr bwMode="auto">
          <a:xfrm rot="21311953" flipV="1">
            <a:off x="2335213" y="3255963"/>
            <a:ext cx="3382962" cy="2790825"/>
          </a:xfrm>
          <a:custGeom>
            <a:avLst/>
            <a:gdLst>
              <a:gd name="T0" fmla="*/ 35587814 w 19726"/>
              <a:gd name="T1" fmla="*/ 0 h 21566"/>
              <a:gd name="T2" fmla="*/ 580169923 w 19726"/>
              <a:gd name="T3" fmla="*/ 213786823 h 21566"/>
              <a:gd name="T4" fmla="*/ 0 w 19726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26" h="21566" fill="none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</a:path>
              <a:path w="19726" h="21566" stroke="0" extrusionOk="0">
                <a:moveTo>
                  <a:pt x="1210" y="-1"/>
                </a:moveTo>
                <a:cubicBezTo>
                  <a:pt x="9285" y="453"/>
                  <a:pt x="16430" y="5379"/>
                  <a:pt x="19726" y="12765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21" name="Arc 82"/>
          <p:cNvSpPr>
            <a:spLocks/>
          </p:cNvSpPr>
          <p:nvPr/>
        </p:nvSpPr>
        <p:spPr bwMode="auto">
          <a:xfrm rot="21454649" flipV="1">
            <a:off x="2278063" y="377825"/>
            <a:ext cx="3349625" cy="2790825"/>
          </a:xfrm>
          <a:custGeom>
            <a:avLst/>
            <a:gdLst>
              <a:gd name="T0" fmla="*/ 35593668 w 19530"/>
              <a:gd name="T1" fmla="*/ 0 h 21566"/>
              <a:gd name="T2" fmla="*/ 574500135 w 19530"/>
              <a:gd name="T3" fmla="*/ 206635965 h 21566"/>
              <a:gd name="T4" fmla="*/ 0 w 19530"/>
              <a:gd name="T5" fmla="*/ 361156644 h 215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30" h="21566" fill="none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</a:path>
              <a:path w="19530" h="21566" stroke="0" extrusionOk="0">
                <a:moveTo>
                  <a:pt x="1210" y="-1"/>
                </a:moveTo>
                <a:cubicBezTo>
                  <a:pt x="9116" y="443"/>
                  <a:pt x="16147" y="5178"/>
                  <a:pt x="19530" y="12338"/>
                </a:cubicBezTo>
                <a:lnTo>
                  <a:pt x="0" y="21566"/>
                </a:lnTo>
                <a:lnTo>
                  <a:pt x="1210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22" name="Line 67"/>
          <p:cNvSpPr>
            <a:spLocks noChangeShapeType="1"/>
          </p:cNvSpPr>
          <p:nvPr/>
        </p:nvSpPr>
        <p:spPr bwMode="auto">
          <a:xfrm flipV="1">
            <a:off x="4222750" y="3735388"/>
            <a:ext cx="0" cy="2657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4823" name="Line 66"/>
          <p:cNvSpPr>
            <a:spLocks noChangeShapeType="1"/>
          </p:cNvSpPr>
          <p:nvPr/>
        </p:nvSpPr>
        <p:spPr bwMode="auto">
          <a:xfrm flipV="1">
            <a:off x="4232275" y="855663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cxnSp>
        <p:nvCxnSpPr>
          <p:cNvPr id="674824" name="Straight Connector 3"/>
          <p:cNvCxnSpPr>
            <a:cxnSpLocks noChangeShapeType="1"/>
          </p:cNvCxnSpPr>
          <p:nvPr/>
        </p:nvCxnSpPr>
        <p:spPr bwMode="auto">
          <a:xfrm>
            <a:off x="2692400" y="4556125"/>
            <a:ext cx="2209800" cy="15906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4825" name="Line 4"/>
          <p:cNvSpPr>
            <a:spLocks noChangeShapeType="1"/>
          </p:cNvSpPr>
          <p:nvPr/>
        </p:nvSpPr>
        <p:spPr bwMode="auto">
          <a:xfrm>
            <a:off x="2025650" y="3770313"/>
            <a:ext cx="1588" cy="262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26" name="Line 5"/>
          <p:cNvSpPr>
            <a:spLocks noChangeShapeType="1"/>
          </p:cNvSpPr>
          <p:nvPr/>
        </p:nvSpPr>
        <p:spPr bwMode="auto">
          <a:xfrm>
            <a:off x="2041525" y="6380163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27" name="Text Box 6"/>
          <p:cNvSpPr txBox="1">
            <a:spLocks noChangeArrowheads="1"/>
          </p:cNvSpPr>
          <p:nvPr/>
        </p:nvSpPr>
        <p:spPr bwMode="auto">
          <a:xfrm rot="-5400000">
            <a:off x="266764" y="1686997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4828" name="Text Box 7"/>
          <p:cNvSpPr txBox="1">
            <a:spLocks noChangeArrowheads="1"/>
          </p:cNvSpPr>
          <p:nvPr/>
        </p:nvSpPr>
        <p:spPr bwMode="auto">
          <a:xfrm rot="-5400000">
            <a:off x="550826" y="4927878"/>
            <a:ext cx="1944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Πληθωρισμός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Symbol" pitchFamily="18" charset="2"/>
              </a:rPr>
              <a:t>p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4829" name="Text Box 9"/>
          <p:cNvSpPr txBox="1">
            <a:spLocks noChangeArrowheads="1"/>
          </p:cNvSpPr>
          <p:nvPr/>
        </p:nvSpPr>
        <p:spPr bwMode="auto">
          <a:xfrm>
            <a:off x="5178425" y="6450013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4830" name="Line 13"/>
          <p:cNvSpPr>
            <a:spLocks noChangeShapeType="1"/>
          </p:cNvSpPr>
          <p:nvPr/>
        </p:nvSpPr>
        <p:spPr bwMode="auto">
          <a:xfrm flipH="1" flipV="1">
            <a:off x="2024063" y="2741613"/>
            <a:ext cx="222726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31" name="Line 14"/>
          <p:cNvSpPr>
            <a:spLocks noChangeShapeType="1"/>
          </p:cNvSpPr>
          <p:nvPr/>
        </p:nvSpPr>
        <p:spPr bwMode="auto">
          <a:xfrm flipH="1">
            <a:off x="2025650" y="5692775"/>
            <a:ext cx="2217738" cy="1588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32" name="Text Box 17"/>
          <p:cNvSpPr txBox="1">
            <a:spLocks noChangeArrowheads="1"/>
          </p:cNvSpPr>
          <p:nvPr/>
        </p:nvSpPr>
        <p:spPr bwMode="auto">
          <a:xfrm>
            <a:off x="4002088" y="63817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4833" name="Text Box 18"/>
          <p:cNvSpPr txBox="1">
            <a:spLocks noChangeArrowheads="1"/>
          </p:cNvSpPr>
          <p:nvPr/>
        </p:nvSpPr>
        <p:spPr bwMode="auto">
          <a:xfrm>
            <a:off x="4008438" y="329406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rgbClr val="008000"/>
                </a:solidFill>
                <a:latin typeface="Arial" charset="0"/>
              </a:rPr>
              <a:t>Y</a:t>
            </a:r>
            <a:r>
              <a:rPr lang="en-GB" altLang="en-US" sz="2000" i="1" baseline="-25000" dirty="0">
                <a:solidFill>
                  <a:srgbClr val="008000"/>
                </a:solidFill>
                <a:latin typeface="Arial" charset="0"/>
              </a:rPr>
              <a:t>p</a:t>
            </a:r>
            <a:endParaRPr lang="en-GB" altLang="en-US" sz="2000" i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4834" name="Text Box 19"/>
          <p:cNvSpPr txBox="1">
            <a:spLocks noChangeArrowheads="1"/>
          </p:cNvSpPr>
          <p:nvPr/>
        </p:nvSpPr>
        <p:spPr bwMode="auto">
          <a:xfrm>
            <a:off x="1682750" y="2540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4835" name="Text Box 20"/>
          <p:cNvSpPr txBox="1">
            <a:spLocks noChangeArrowheads="1"/>
          </p:cNvSpPr>
          <p:nvPr/>
        </p:nvSpPr>
        <p:spPr bwMode="auto">
          <a:xfrm>
            <a:off x="1570038" y="550545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en-US" sz="2000" i="1">
                <a:solidFill>
                  <a:schemeClr val="tx2"/>
                </a:solidFill>
                <a:latin typeface="Arial" charset="0"/>
              </a:rPr>
              <a:t>*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4836" name="Text Box 22"/>
          <p:cNvSpPr txBox="1">
            <a:spLocks noChangeArrowheads="1"/>
          </p:cNvSpPr>
          <p:nvPr/>
        </p:nvSpPr>
        <p:spPr bwMode="auto">
          <a:xfrm>
            <a:off x="4316413" y="54800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74837" name="Oval 25"/>
          <p:cNvSpPr>
            <a:spLocks noChangeArrowheads="1"/>
          </p:cNvSpPr>
          <p:nvPr/>
        </p:nvSpPr>
        <p:spPr bwMode="auto">
          <a:xfrm>
            <a:off x="4171950" y="5645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674838" name="Straight Connector 8"/>
          <p:cNvCxnSpPr>
            <a:cxnSpLocks noChangeShapeType="1"/>
          </p:cNvCxnSpPr>
          <p:nvPr/>
        </p:nvCxnSpPr>
        <p:spPr bwMode="auto">
          <a:xfrm>
            <a:off x="2435225" y="1460500"/>
            <a:ext cx="2460625" cy="1752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674839" name="Oval 26"/>
          <p:cNvSpPr>
            <a:spLocks noChangeArrowheads="1"/>
          </p:cNvSpPr>
          <p:nvPr/>
        </p:nvSpPr>
        <p:spPr bwMode="auto">
          <a:xfrm>
            <a:off x="4179888" y="268763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74840" name="Title 1"/>
          <p:cNvSpPr txBox="1">
            <a:spLocks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Ενσωματώνοντας τις προσδοκίες στα υποδείγματα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IS/MP</a:t>
            </a:r>
            <a:r>
              <a:rPr lang="en-US" altLang="en-US" sz="24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altLang="en-US" sz="2400" b="1" i="1" dirty="0" smtClean="0">
                <a:solidFill>
                  <a:srgbClr val="660066"/>
                </a:solidFill>
                <a:latin typeface="Arial" charset="0"/>
              </a:rPr>
              <a:t>ADI/ASI</a:t>
            </a:r>
            <a:endParaRPr lang="en-GB" altLang="en-US" sz="2400" b="1" dirty="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74841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74842" name="Text Box 21"/>
          <p:cNvSpPr txBox="1">
            <a:spLocks noChangeArrowheads="1"/>
          </p:cNvSpPr>
          <p:nvPr/>
        </p:nvSpPr>
        <p:spPr bwMode="auto">
          <a:xfrm>
            <a:off x="4194175" y="3662363"/>
            <a:ext cx="877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rgbClr val="008000"/>
                </a:solidFill>
                <a:latin typeface="Arial" charset="0"/>
              </a:rPr>
              <a:t>ASI</a:t>
            </a:r>
            <a:r>
              <a:rPr lang="en-GB" altLang="en-US" sz="2200" baseline="-25000">
                <a:solidFill>
                  <a:srgbClr val="008000"/>
                </a:solidFill>
                <a:latin typeface="Arial" charset="0"/>
              </a:rPr>
              <a:t>LR</a:t>
            </a:r>
            <a:endParaRPr lang="en-GB" altLang="en-US" sz="2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4843" name="Text Box 21"/>
          <p:cNvSpPr txBox="1">
            <a:spLocks noChangeArrowheads="1"/>
          </p:cNvSpPr>
          <p:nvPr/>
        </p:nvSpPr>
        <p:spPr bwMode="auto">
          <a:xfrm>
            <a:off x="5641975" y="4206875"/>
            <a:ext cx="2149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ASI</a:t>
            </a:r>
            <a:r>
              <a:rPr lang="en-US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18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1800" i="1" baseline="30000">
                <a:solidFill>
                  <a:schemeClr val="tx2"/>
                </a:solidFill>
                <a:latin typeface="Arial" charset="0"/>
              </a:rPr>
              <a:t>e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4844" name="Text Box 16"/>
          <p:cNvSpPr txBox="1">
            <a:spLocks noChangeArrowheads="1"/>
          </p:cNvSpPr>
          <p:nvPr/>
        </p:nvSpPr>
        <p:spPr bwMode="auto">
          <a:xfrm>
            <a:off x="4840288" y="28717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74845" name="Text Box 30"/>
          <p:cNvSpPr txBox="1">
            <a:spLocks noChangeArrowheads="1"/>
          </p:cNvSpPr>
          <p:nvPr/>
        </p:nvSpPr>
        <p:spPr bwMode="auto">
          <a:xfrm>
            <a:off x="4308475" y="25384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sp>
        <p:nvSpPr>
          <p:cNvPr id="674846" name="Text Box 16"/>
          <p:cNvSpPr txBox="1">
            <a:spLocks noChangeArrowheads="1"/>
          </p:cNvSpPr>
          <p:nvPr/>
        </p:nvSpPr>
        <p:spPr bwMode="auto">
          <a:xfrm>
            <a:off x="4821238" y="5765800"/>
            <a:ext cx="755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4847" name="Text Box 16"/>
          <p:cNvSpPr txBox="1">
            <a:spLocks noChangeArrowheads="1"/>
          </p:cNvSpPr>
          <p:nvPr/>
        </p:nvSpPr>
        <p:spPr bwMode="auto">
          <a:xfrm>
            <a:off x="5527675" y="143668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ADI</a:t>
            </a:r>
            <a:r>
              <a:rPr lang="en-US" altLang="en-US" sz="18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chemeClr val="tx2"/>
                </a:solidFill>
                <a:latin typeface="Arial" charset="0"/>
                <a:sym typeface="Symbol" pitchFamily="18" charset="2"/>
              </a:rPr>
              <a:t>e 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altLang="en-US" sz="900">
                <a:solidFill>
                  <a:srgbClr val="9D4B0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*</a:t>
            </a:r>
            <a:r>
              <a:rPr lang="en-US" altLang="en-US" sz="1800">
                <a:solidFill>
                  <a:schemeClr val="tx2"/>
                </a:solidFill>
                <a:latin typeface="Arial" charset="0"/>
                <a:sym typeface="Symbol" pitchFamily="18" charset="2"/>
              </a:rPr>
              <a:t>)</a:t>
            </a:r>
            <a:endParaRPr lang="en-GB" altLang="en-US" sz="18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74848" name="Line 5"/>
          <p:cNvSpPr>
            <a:spLocks noChangeShapeType="1"/>
          </p:cNvSpPr>
          <p:nvPr/>
        </p:nvSpPr>
        <p:spPr bwMode="auto">
          <a:xfrm>
            <a:off x="2019300" y="3297238"/>
            <a:ext cx="57181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49" name="Line 4"/>
          <p:cNvSpPr>
            <a:spLocks noChangeShapeType="1"/>
          </p:cNvSpPr>
          <p:nvPr/>
        </p:nvSpPr>
        <p:spPr bwMode="auto">
          <a:xfrm>
            <a:off x="2027238" y="604838"/>
            <a:ext cx="1587" cy="267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4850" name="AutoShape 34"/>
          <p:cNvSpPr>
            <a:spLocks noChangeArrowheads="1"/>
          </p:cNvSpPr>
          <p:nvPr/>
        </p:nvSpPr>
        <p:spPr bwMode="auto">
          <a:xfrm>
            <a:off x="5664200" y="4998561"/>
            <a:ext cx="3305175" cy="1113791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Η μακροχρόνια ισορροπία θα αποκατασταθεί στα σημεία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Arial" charset="0"/>
              </a:rPr>
              <a:t>'</a:t>
            </a:r>
            <a:r>
              <a:rPr lang="en-GB" sz="1600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και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  <a:cs typeface="Arial" charset="0"/>
              </a:rPr>
              <a:t>a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,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 με εισόδημα στο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600" baseline="-25000" dirty="0" smtClean="0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και πληθωρισμό στο επιδιωκόμενο </a:t>
            </a:r>
            <a:r>
              <a:rPr lang="en-GB" altLang="en-US" sz="1600" i="1" dirty="0" smtClean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en-US" sz="1600" i="1" dirty="0">
                <a:solidFill>
                  <a:srgbClr val="660066"/>
                </a:solidFill>
                <a:latin typeface="Arial" charset="0"/>
              </a:rPr>
              <a:t>*.</a:t>
            </a:r>
            <a:r>
              <a:rPr lang="en-GB" sz="1600" dirty="0">
                <a:solidFill>
                  <a:srgbClr val="80008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50" grpId="0" animBg="1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613380" name="Rectang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dirty="0" smtClean="0"/>
              <a:t>Ένα ολοκληρωμένο υπόδειγμα</a:t>
            </a:r>
            <a:endParaRPr lang="en-GB" altLang="en-US" dirty="0"/>
          </a:p>
        </p:txBody>
      </p:sp>
      <p:sp>
        <p:nvSpPr>
          <p:cNvPr id="418821" name="Rectangle 5"/>
          <p:cNvSpPr>
            <a:spLocks noGrp="1"/>
          </p:cNvSpPr>
          <p:nvPr>
            <p:ph type="body" idx="1"/>
          </p:nvPr>
        </p:nvSpPr>
        <p:spPr>
          <a:xfrm>
            <a:off x="343828" y="1481797"/>
            <a:ext cx="8534400" cy="23733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Η απεικόνιση της αύξησης της </a:t>
            </a:r>
            <a:r>
              <a:rPr lang="en-GB" altLang="en-US" i="1" dirty="0" smtClean="0">
                <a:solidFill>
                  <a:srgbClr val="806E60"/>
                </a:solidFill>
              </a:rPr>
              <a:t>A</a:t>
            </a:r>
            <a:r>
              <a:rPr lang="en-US" altLang="en-US" i="1" dirty="0" smtClean="0">
                <a:solidFill>
                  <a:srgbClr val="806E60"/>
                </a:solidFill>
              </a:rPr>
              <a:t>D</a:t>
            </a:r>
            <a:br>
              <a:rPr lang="en-US" altLang="en-US" i="1" dirty="0" smtClean="0">
                <a:solidFill>
                  <a:srgbClr val="806E60"/>
                </a:solidFill>
              </a:rPr>
            </a:br>
            <a:r>
              <a:rPr lang="en-US" altLang="en-US" dirty="0" smtClean="0">
                <a:solidFill>
                  <a:srgbClr val="806E60"/>
                </a:solidFill>
              </a:rPr>
              <a:t>(</a:t>
            </a:r>
            <a:r>
              <a:rPr lang="el-GR" altLang="en-US" sz="2800" dirty="0" smtClean="0">
                <a:solidFill>
                  <a:srgbClr val="806E60"/>
                </a:solidFill>
              </a:rPr>
              <a:t>π.χ μια αύξηση τις κρατικές αγορές</a:t>
            </a:r>
            <a:r>
              <a:rPr lang="en-GB" altLang="en-US" sz="2800" dirty="0" smtClean="0">
                <a:solidFill>
                  <a:srgbClr val="806E60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με σταθερές προσδοκίες για τον πληθωρισμό</a:t>
            </a:r>
            <a:endParaRPr lang="en-GB" altLang="en-US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όταν προσαρμοστούν οι προσδοκίες για τον πληθωρισμό</a:t>
            </a:r>
            <a:endParaRPr lang="en-GB" altLang="en-US" dirty="0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1625" y="4051495"/>
            <a:ext cx="8534400" cy="23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υποθέσεις σχετικά με το δυνητικό εθνικό εισόδημα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εναλλακτικές αρμοδιότητες της κεντρικής τράπεζας 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Ανάλυση της τραπεζικής κρίσης του </a:t>
            </a:r>
            <a:r>
              <a:rPr lang="en-GB" altLang="en-US" sz="3000" dirty="0" smtClean="0">
                <a:latin typeface="Arial" charset="0"/>
              </a:rPr>
              <a:t>2008/9 </a:t>
            </a:r>
            <a:r>
              <a:rPr lang="el-GR" altLang="en-US" sz="3000" dirty="0" smtClean="0">
                <a:latin typeface="Arial" charset="0"/>
              </a:rPr>
              <a:t>και της επικείμενης ύφεσης και αργής ανάκαμψης </a:t>
            </a:r>
            <a:endParaRPr lang="en-GB" altLang="en-US" sz="30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1646238" y="836613"/>
            <a:ext cx="6643687" cy="5589587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5427" name="Arc 82"/>
          <p:cNvSpPr>
            <a:spLocks/>
          </p:cNvSpPr>
          <p:nvPr/>
        </p:nvSpPr>
        <p:spPr bwMode="auto">
          <a:xfrm rot="21454649" flipV="1">
            <a:off x="3363913" y="1181100"/>
            <a:ext cx="3024187" cy="3538538"/>
          </a:xfrm>
          <a:custGeom>
            <a:avLst/>
            <a:gdLst>
              <a:gd name="T0" fmla="*/ 0 w 21291"/>
              <a:gd name="T1" fmla="*/ 0 h 21600"/>
              <a:gd name="T2" fmla="*/ 3024187 w 21291"/>
              <a:gd name="T3" fmla="*/ 2885711 h 21600"/>
              <a:gd name="T4" fmla="*/ 8807 w 21291"/>
              <a:gd name="T5" fmla="*/ 35385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91" h="21600" fill="none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0454" y="0"/>
                  <a:pt x="19373" y="7400"/>
                  <a:pt x="21291" y="17614"/>
                </a:cubicBezTo>
              </a:path>
              <a:path w="21291" h="21600" stroke="0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0454" y="0"/>
                  <a:pt x="19373" y="7400"/>
                  <a:pt x="21291" y="17614"/>
                </a:cubicBezTo>
                <a:lnTo>
                  <a:pt x="62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28" name="Text Box 6"/>
          <p:cNvSpPr txBox="1">
            <a:spLocks noChangeArrowheads="1"/>
          </p:cNvSpPr>
          <p:nvPr/>
        </p:nvSpPr>
        <p:spPr bwMode="auto">
          <a:xfrm rot="-5400000">
            <a:off x="-122173" y="3361809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15429" name="Line 13"/>
          <p:cNvSpPr>
            <a:spLocks noChangeShapeType="1"/>
          </p:cNvSpPr>
          <p:nvPr/>
        </p:nvSpPr>
        <p:spPr bwMode="auto">
          <a:xfrm flipH="1" flipV="1">
            <a:off x="1625600" y="2792413"/>
            <a:ext cx="441325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30" name="Text Box 19"/>
          <p:cNvSpPr txBox="1">
            <a:spLocks noChangeArrowheads="1"/>
          </p:cNvSpPr>
          <p:nvPr/>
        </p:nvSpPr>
        <p:spPr bwMode="auto">
          <a:xfrm>
            <a:off x="1292225" y="259873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5431" name="Title 1"/>
          <p:cNvSpPr txBox="1">
            <a:spLocks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Μοντελοποίηση της οικονομικής κρίσης και ύφεσης</a:t>
            </a:r>
            <a:endParaRPr lang="en-GB" altLang="en-US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15432" name="Text Box 9"/>
          <p:cNvSpPr txBox="1">
            <a:spLocks noChangeArrowheads="1"/>
          </p:cNvSpPr>
          <p:nvPr/>
        </p:nvSpPr>
        <p:spPr bwMode="auto">
          <a:xfrm>
            <a:off x="6027429" y="4343400"/>
            <a:ext cx="2257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altLang="en-US" sz="1800" dirty="0" smtClean="0">
                <a:latin typeface="Arial" charset="0"/>
              </a:rPr>
              <a:t>Πραγματικό</a:t>
            </a:r>
          </a:p>
          <a:p>
            <a:pPr algn="r"/>
            <a:r>
              <a:rPr lang="el-GR" altLang="en-US" sz="1800" dirty="0" smtClean="0">
                <a:latin typeface="Arial" charset="0"/>
              </a:rPr>
              <a:t>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cxnSp>
        <p:nvCxnSpPr>
          <p:cNvPr id="615433" name="Straight Connector 27"/>
          <p:cNvCxnSpPr>
            <a:cxnSpLocks noChangeShapeType="1"/>
          </p:cNvCxnSpPr>
          <p:nvPr/>
        </p:nvCxnSpPr>
        <p:spPr bwMode="auto">
          <a:xfrm>
            <a:off x="4479925" y="1611313"/>
            <a:ext cx="2903538" cy="2125662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grpSp>
        <p:nvGrpSpPr>
          <p:cNvPr id="615434" name="Group 10"/>
          <p:cNvGrpSpPr>
            <a:grpSpLocks/>
          </p:cNvGrpSpPr>
          <p:nvPr/>
        </p:nvGrpSpPr>
        <p:grpSpPr bwMode="auto">
          <a:xfrm>
            <a:off x="1816100" y="4087813"/>
            <a:ext cx="2959100" cy="1962150"/>
            <a:chOff x="1144" y="2575"/>
            <a:chExt cx="1864" cy="1236"/>
          </a:xfrm>
        </p:grpSpPr>
        <p:cxnSp>
          <p:nvCxnSpPr>
            <p:cNvPr id="615435" name="Straight Connector 8"/>
            <p:cNvCxnSpPr>
              <a:cxnSpLocks noChangeShapeType="1"/>
            </p:cNvCxnSpPr>
            <p:nvPr/>
          </p:nvCxnSpPr>
          <p:spPr bwMode="auto">
            <a:xfrm>
              <a:off x="1144" y="2575"/>
              <a:ext cx="1487" cy="10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15436" name="Text Box 16"/>
            <p:cNvSpPr txBox="1">
              <a:spLocks noChangeArrowheads="1"/>
            </p:cNvSpPr>
            <p:nvPr/>
          </p:nvSpPr>
          <p:spPr bwMode="auto">
            <a:xfrm>
              <a:off x="2659" y="3542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altLang="en-US" sz="22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15437" name="Text Box 16"/>
          <p:cNvSpPr txBox="1">
            <a:spLocks noChangeArrowheads="1"/>
          </p:cNvSpPr>
          <p:nvPr/>
        </p:nvSpPr>
        <p:spPr bwMode="auto">
          <a:xfrm>
            <a:off x="7435850" y="352901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5438" name="Text Box 30"/>
          <p:cNvSpPr txBox="1">
            <a:spLocks noChangeArrowheads="1"/>
          </p:cNvSpPr>
          <p:nvPr/>
        </p:nvSpPr>
        <p:spPr bwMode="auto">
          <a:xfrm>
            <a:off x="6084888" y="246062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15439" name="Text Box 30"/>
          <p:cNvSpPr txBox="1">
            <a:spLocks noChangeArrowheads="1"/>
          </p:cNvSpPr>
          <p:nvPr/>
        </p:nvSpPr>
        <p:spPr bwMode="auto">
          <a:xfrm>
            <a:off x="2406650" y="478631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15440" name="Text Box 19"/>
          <p:cNvSpPr txBox="1">
            <a:spLocks noChangeArrowheads="1"/>
          </p:cNvSpPr>
          <p:nvPr/>
        </p:nvSpPr>
        <p:spPr bwMode="auto">
          <a:xfrm>
            <a:off x="1293813" y="454501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15441" name="Text Box 16"/>
          <p:cNvSpPr txBox="1">
            <a:spLocks noChangeArrowheads="1"/>
          </p:cNvSpPr>
          <p:nvPr/>
        </p:nvSpPr>
        <p:spPr bwMode="auto">
          <a:xfrm>
            <a:off x="6289675" y="1568450"/>
            <a:ext cx="709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15442" name="Line 5"/>
          <p:cNvSpPr>
            <a:spLocks noChangeShapeType="1"/>
          </p:cNvSpPr>
          <p:nvPr/>
        </p:nvSpPr>
        <p:spPr bwMode="auto">
          <a:xfrm>
            <a:off x="1630363" y="4281488"/>
            <a:ext cx="66849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443" name="Line 4"/>
          <p:cNvSpPr>
            <a:spLocks noChangeShapeType="1"/>
          </p:cNvSpPr>
          <p:nvPr/>
        </p:nvSpPr>
        <p:spPr bwMode="auto">
          <a:xfrm>
            <a:off x="1638300" y="838200"/>
            <a:ext cx="1588" cy="556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5444" name="Group 20"/>
          <p:cNvGrpSpPr>
            <a:grpSpLocks/>
          </p:cNvGrpSpPr>
          <p:nvPr/>
        </p:nvGrpSpPr>
        <p:grpSpPr bwMode="auto">
          <a:xfrm>
            <a:off x="2644775" y="4249738"/>
            <a:ext cx="446088" cy="527050"/>
            <a:chOff x="1666" y="2677"/>
            <a:chExt cx="281" cy="332"/>
          </a:xfrm>
        </p:grpSpPr>
        <p:sp>
          <p:nvSpPr>
            <p:cNvPr id="615445" name="Text Box 17"/>
            <p:cNvSpPr txBox="1">
              <a:spLocks noChangeArrowheads="1"/>
            </p:cNvSpPr>
            <p:nvPr/>
          </p:nvSpPr>
          <p:spPr bwMode="auto">
            <a:xfrm>
              <a:off x="1666" y="2677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000" i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15446" name="Line 69"/>
            <p:cNvSpPr>
              <a:spLocks noChangeShapeType="1"/>
            </p:cNvSpPr>
            <p:nvPr/>
          </p:nvSpPr>
          <p:spPr bwMode="auto">
            <a:xfrm flipV="1">
              <a:off x="1715" y="2697"/>
              <a:ext cx="0" cy="31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15447" name="Line 101"/>
          <p:cNvSpPr>
            <a:spLocks noChangeShapeType="1"/>
          </p:cNvSpPr>
          <p:nvPr/>
        </p:nvSpPr>
        <p:spPr bwMode="auto">
          <a:xfrm flipH="1">
            <a:off x="1646238" y="4784725"/>
            <a:ext cx="1844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5448" name="Line 102"/>
          <p:cNvSpPr>
            <a:spLocks noChangeShapeType="1"/>
          </p:cNvSpPr>
          <p:nvPr/>
        </p:nvSpPr>
        <p:spPr bwMode="auto">
          <a:xfrm>
            <a:off x="6081713" y="2786063"/>
            <a:ext cx="0" cy="15001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5449" name="Oval 26"/>
          <p:cNvSpPr>
            <a:spLocks noChangeArrowheads="1"/>
          </p:cNvSpPr>
          <p:nvPr/>
        </p:nvSpPr>
        <p:spPr bwMode="auto">
          <a:xfrm>
            <a:off x="2671763" y="471487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450" name="Oval 26"/>
          <p:cNvSpPr>
            <a:spLocks noChangeArrowheads="1"/>
          </p:cNvSpPr>
          <p:nvPr/>
        </p:nvSpPr>
        <p:spPr bwMode="auto">
          <a:xfrm>
            <a:off x="6024563" y="2724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451" name="Text Box 17"/>
          <p:cNvSpPr txBox="1">
            <a:spLocks noChangeArrowheads="1"/>
          </p:cNvSpPr>
          <p:nvPr/>
        </p:nvSpPr>
        <p:spPr bwMode="auto">
          <a:xfrm>
            <a:off x="5588000" y="4291013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2000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5452" name="Text Box 9"/>
          <p:cNvSpPr txBox="1">
            <a:spLocks noChangeArrowheads="1"/>
          </p:cNvSpPr>
          <p:nvPr/>
        </p:nvSpPr>
        <p:spPr bwMode="auto">
          <a:xfrm>
            <a:off x="1282700" y="40957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1800">
                <a:latin typeface="Arial" charset="0"/>
              </a:rPr>
              <a:t>O</a:t>
            </a:r>
          </a:p>
        </p:txBody>
      </p:sp>
      <p:sp>
        <p:nvSpPr>
          <p:cNvPr id="615453" name="AutoShape 29"/>
          <p:cNvSpPr>
            <a:spLocks noChangeArrowheads="1"/>
          </p:cNvSpPr>
          <p:nvPr/>
        </p:nvSpPr>
        <p:spPr bwMode="auto">
          <a:xfrm>
            <a:off x="5120127" y="5220854"/>
            <a:ext cx="3733800" cy="1194229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22225">
            <a:solidFill>
              <a:srgbClr val="660066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Ας υποθέσουμε μία ισορροπία προ-κρίσης στο σημείο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 με εθνικό εισόδημα  στο δυνητικό επίπεδο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600" baseline="-25000" dirty="0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 και πραγματικό επιτόκιο στο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sz="1600" baseline="-25000" dirty="0" smtClean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  <p:sp>
        <p:nvSpPr>
          <p:cNvPr id="615454" name="AutoShape 30"/>
          <p:cNvSpPr>
            <a:spLocks noChangeArrowheads="1"/>
          </p:cNvSpPr>
          <p:nvPr/>
        </p:nvSpPr>
        <p:spPr bwMode="auto">
          <a:xfrm>
            <a:off x="1716258" y="1099819"/>
            <a:ext cx="2588456" cy="1194229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22225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Η κρίση είδε μία μεγάλη πτώση στη συναθροιστική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π.χ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.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το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IS</a:t>
            </a:r>
            <a:r>
              <a:rPr lang="en-GB" sz="1600" baseline="-25000" dirty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).</a:t>
            </a:r>
          </a:p>
        </p:txBody>
      </p:sp>
      <p:sp>
        <p:nvSpPr>
          <p:cNvPr id="615455" name="AutoShape 31"/>
          <p:cNvSpPr>
            <a:spLocks noChangeArrowheads="1"/>
          </p:cNvSpPr>
          <p:nvPr/>
        </p:nvSpPr>
        <p:spPr bwMode="auto">
          <a:xfrm>
            <a:off x="7061982" y="643945"/>
            <a:ext cx="2082016" cy="1739059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22225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Στο διάγραμμα το εισόδημα πέφτει  στο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600" baseline="-25000" dirty="0" smtClean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και το πραγματικό επιτόκιο είναι αρνητικό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9" grpId="0" autoUpdateAnimBg="0"/>
      <p:bldP spid="615440" grpId="0" autoUpdateAnimBg="0"/>
      <p:bldP spid="615449" grpId="0" animBg="1" autoUpdateAnimBg="0"/>
      <p:bldP spid="615453" grpId="0" animBg="1" autoUpdateAnimBg="0"/>
      <p:bldP spid="615454" grpId="0" animBg="1" autoUpdateAnimBg="0"/>
      <p:bldP spid="615455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1646238" y="836613"/>
            <a:ext cx="6643687" cy="5589587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7475" name="Arc 82"/>
          <p:cNvSpPr>
            <a:spLocks/>
          </p:cNvSpPr>
          <p:nvPr/>
        </p:nvSpPr>
        <p:spPr bwMode="auto">
          <a:xfrm rot="21454649" flipV="1">
            <a:off x="3363913" y="1181100"/>
            <a:ext cx="3024187" cy="3538538"/>
          </a:xfrm>
          <a:custGeom>
            <a:avLst/>
            <a:gdLst>
              <a:gd name="T0" fmla="*/ 0 w 21291"/>
              <a:gd name="T1" fmla="*/ 0 h 21600"/>
              <a:gd name="T2" fmla="*/ 3024187 w 21291"/>
              <a:gd name="T3" fmla="*/ 2885711 h 21600"/>
              <a:gd name="T4" fmla="*/ 8807 w 21291"/>
              <a:gd name="T5" fmla="*/ 35385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91" h="21600" fill="none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0454" y="0"/>
                  <a:pt x="19373" y="7400"/>
                  <a:pt x="21291" y="17614"/>
                </a:cubicBezTo>
              </a:path>
              <a:path w="21291" h="21600" stroke="0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0454" y="0"/>
                  <a:pt x="19373" y="7400"/>
                  <a:pt x="21291" y="17614"/>
                </a:cubicBezTo>
                <a:lnTo>
                  <a:pt x="62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7476" name="Text Box 6"/>
          <p:cNvSpPr txBox="1">
            <a:spLocks noChangeArrowheads="1"/>
          </p:cNvSpPr>
          <p:nvPr/>
        </p:nvSpPr>
        <p:spPr bwMode="auto">
          <a:xfrm rot="-5400000">
            <a:off x="-122173" y="3361809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sp>
        <p:nvSpPr>
          <p:cNvPr id="617477" name="Line 13"/>
          <p:cNvSpPr>
            <a:spLocks noChangeShapeType="1"/>
          </p:cNvSpPr>
          <p:nvPr/>
        </p:nvSpPr>
        <p:spPr bwMode="auto">
          <a:xfrm flipH="1" flipV="1">
            <a:off x="1625600" y="2792413"/>
            <a:ext cx="4413250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7478" name="Text Box 19"/>
          <p:cNvSpPr txBox="1">
            <a:spLocks noChangeArrowheads="1"/>
          </p:cNvSpPr>
          <p:nvPr/>
        </p:nvSpPr>
        <p:spPr bwMode="auto">
          <a:xfrm>
            <a:off x="1292225" y="259873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7479" name="Title 1"/>
          <p:cNvSpPr txBox="1">
            <a:spLocks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Μοντελοποίηση της οικονομικής κρίσης και ύφεσης</a:t>
            </a:r>
            <a:endParaRPr lang="en-GB" altLang="en-US" b="1" dirty="0" smtClean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17480" name="Text Box 9"/>
          <p:cNvSpPr txBox="1">
            <a:spLocks noChangeArrowheads="1"/>
          </p:cNvSpPr>
          <p:nvPr/>
        </p:nvSpPr>
        <p:spPr bwMode="auto">
          <a:xfrm>
            <a:off x="6078725" y="4343400"/>
            <a:ext cx="220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altLang="en-US" sz="1800" dirty="0" smtClean="0">
                <a:latin typeface="Arial" charset="0"/>
              </a:rPr>
              <a:t>Πραγματικό</a:t>
            </a:r>
          </a:p>
          <a:p>
            <a:pPr algn="r"/>
            <a:r>
              <a:rPr lang="el-GR" altLang="en-US" sz="1800" dirty="0" smtClean="0">
                <a:latin typeface="Arial" charset="0"/>
              </a:rPr>
              <a:t>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cxnSp>
        <p:nvCxnSpPr>
          <p:cNvPr id="617481" name="Straight Connector 27"/>
          <p:cNvCxnSpPr>
            <a:cxnSpLocks noChangeShapeType="1"/>
          </p:cNvCxnSpPr>
          <p:nvPr/>
        </p:nvCxnSpPr>
        <p:spPr bwMode="auto">
          <a:xfrm>
            <a:off x="4479925" y="1611313"/>
            <a:ext cx="2903538" cy="2125662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</p:cxnSp>
      <p:grpSp>
        <p:nvGrpSpPr>
          <p:cNvPr id="617482" name="Group 10"/>
          <p:cNvGrpSpPr>
            <a:grpSpLocks/>
          </p:cNvGrpSpPr>
          <p:nvPr/>
        </p:nvGrpSpPr>
        <p:grpSpPr bwMode="auto">
          <a:xfrm>
            <a:off x="1816100" y="4087813"/>
            <a:ext cx="2959100" cy="1962150"/>
            <a:chOff x="1144" y="2575"/>
            <a:chExt cx="1864" cy="1236"/>
          </a:xfrm>
        </p:grpSpPr>
        <p:cxnSp>
          <p:nvCxnSpPr>
            <p:cNvPr id="617483" name="Straight Connector 8"/>
            <p:cNvCxnSpPr>
              <a:cxnSpLocks noChangeShapeType="1"/>
            </p:cNvCxnSpPr>
            <p:nvPr/>
          </p:nvCxnSpPr>
          <p:spPr bwMode="auto">
            <a:xfrm>
              <a:off x="1144" y="2575"/>
              <a:ext cx="1487" cy="10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17484" name="Text Box 16"/>
            <p:cNvSpPr txBox="1">
              <a:spLocks noChangeArrowheads="1"/>
            </p:cNvSpPr>
            <p:nvPr/>
          </p:nvSpPr>
          <p:spPr bwMode="auto">
            <a:xfrm>
              <a:off x="2659" y="3542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altLang="en-US" sz="22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17485" name="Text Box 16"/>
          <p:cNvSpPr txBox="1">
            <a:spLocks noChangeArrowheads="1"/>
          </p:cNvSpPr>
          <p:nvPr/>
        </p:nvSpPr>
        <p:spPr bwMode="auto">
          <a:xfrm>
            <a:off x="7435850" y="352901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altLang="en-US" sz="22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17486" name="Text Box 30"/>
          <p:cNvSpPr txBox="1">
            <a:spLocks noChangeArrowheads="1"/>
          </p:cNvSpPr>
          <p:nvPr/>
        </p:nvSpPr>
        <p:spPr bwMode="auto">
          <a:xfrm>
            <a:off x="6084888" y="246062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17487" name="Text Box 30"/>
          <p:cNvSpPr txBox="1">
            <a:spLocks noChangeArrowheads="1"/>
          </p:cNvSpPr>
          <p:nvPr/>
        </p:nvSpPr>
        <p:spPr bwMode="auto">
          <a:xfrm>
            <a:off x="2406650" y="478631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617488" name="Text Box 19"/>
          <p:cNvSpPr txBox="1">
            <a:spLocks noChangeArrowheads="1"/>
          </p:cNvSpPr>
          <p:nvPr/>
        </p:nvSpPr>
        <p:spPr bwMode="auto">
          <a:xfrm>
            <a:off x="1293813" y="454501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altLang="en-US" sz="2000" i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17489" name="Text Box 16"/>
          <p:cNvSpPr txBox="1">
            <a:spLocks noChangeArrowheads="1"/>
          </p:cNvSpPr>
          <p:nvPr/>
        </p:nvSpPr>
        <p:spPr bwMode="auto">
          <a:xfrm>
            <a:off x="6289675" y="1568450"/>
            <a:ext cx="709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MP</a:t>
            </a:r>
            <a:r>
              <a:rPr lang="en-GB" altLang="en-US" sz="2200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GB" altLang="en-US" sz="220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17490" name="Line 5"/>
          <p:cNvSpPr>
            <a:spLocks noChangeShapeType="1"/>
          </p:cNvSpPr>
          <p:nvPr/>
        </p:nvSpPr>
        <p:spPr bwMode="auto">
          <a:xfrm>
            <a:off x="1630363" y="4281488"/>
            <a:ext cx="66849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7491" name="Line 4"/>
          <p:cNvSpPr>
            <a:spLocks noChangeShapeType="1"/>
          </p:cNvSpPr>
          <p:nvPr/>
        </p:nvSpPr>
        <p:spPr bwMode="auto">
          <a:xfrm>
            <a:off x="1638300" y="838200"/>
            <a:ext cx="1588" cy="556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7492" name="Group 20"/>
          <p:cNvGrpSpPr>
            <a:grpSpLocks/>
          </p:cNvGrpSpPr>
          <p:nvPr/>
        </p:nvGrpSpPr>
        <p:grpSpPr bwMode="auto">
          <a:xfrm>
            <a:off x="2644775" y="4249738"/>
            <a:ext cx="446088" cy="527050"/>
            <a:chOff x="1666" y="2677"/>
            <a:chExt cx="281" cy="332"/>
          </a:xfrm>
        </p:grpSpPr>
        <p:sp>
          <p:nvSpPr>
            <p:cNvPr id="617493" name="Text Box 17"/>
            <p:cNvSpPr txBox="1">
              <a:spLocks noChangeArrowheads="1"/>
            </p:cNvSpPr>
            <p:nvPr/>
          </p:nvSpPr>
          <p:spPr bwMode="auto">
            <a:xfrm>
              <a:off x="1666" y="2677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i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000" i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17494" name="Line 69"/>
            <p:cNvSpPr>
              <a:spLocks noChangeShapeType="1"/>
            </p:cNvSpPr>
            <p:nvPr/>
          </p:nvSpPr>
          <p:spPr bwMode="auto">
            <a:xfrm flipV="1">
              <a:off x="1715" y="2697"/>
              <a:ext cx="0" cy="31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617495" name="Line 101"/>
          <p:cNvSpPr>
            <a:spLocks noChangeShapeType="1"/>
          </p:cNvSpPr>
          <p:nvPr/>
        </p:nvSpPr>
        <p:spPr bwMode="auto">
          <a:xfrm flipH="1">
            <a:off x="1646238" y="4784725"/>
            <a:ext cx="1844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7496" name="Line 102"/>
          <p:cNvSpPr>
            <a:spLocks noChangeShapeType="1"/>
          </p:cNvSpPr>
          <p:nvPr/>
        </p:nvSpPr>
        <p:spPr bwMode="auto">
          <a:xfrm>
            <a:off x="6081713" y="2786063"/>
            <a:ext cx="0" cy="15001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17497" name="Oval 26"/>
          <p:cNvSpPr>
            <a:spLocks noChangeArrowheads="1"/>
          </p:cNvSpPr>
          <p:nvPr/>
        </p:nvSpPr>
        <p:spPr bwMode="auto">
          <a:xfrm>
            <a:off x="2671763" y="4714875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7498" name="Oval 26"/>
          <p:cNvSpPr>
            <a:spLocks noChangeArrowheads="1"/>
          </p:cNvSpPr>
          <p:nvPr/>
        </p:nvSpPr>
        <p:spPr bwMode="auto">
          <a:xfrm>
            <a:off x="6024563" y="2724150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7499" name="Text Box 17"/>
          <p:cNvSpPr txBox="1">
            <a:spLocks noChangeArrowheads="1"/>
          </p:cNvSpPr>
          <p:nvPr/>
        </p:nvSpPr>
        <p:spPr bwMode="auto">
          <a:xfrm>
            <a:off x="5588000" y="4291013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altLang="en-US" sz="20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 dirty="0">
                <a:solidFill>
                  <a:schemeClr val="tx2"/>
                </a:solidFill>
                <a:latin typeface="Arial" charset="0"/>
              </a:rPr>
              <a:t>p</a:t>
            </a:r>
            <a:endParaRPr lang="en-GB" alt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7500" name="Text Box 9"/>
          <p:cNvSpPr txBox="1">
            <a:spLocks noChangeArrowheads="1"/>
          </p:cNvSpPr>
          <p:nvPr/>
        </p:nvSpPr>
        <p:spPr bwMode="auto">
          <a:xfrm>
            <a:off x="1282700" y="40957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en-US" sz="1800">
                <a:latin typeface="Arial" charset="0"/>
              </a:rPr>
              <a:t>O</a:t>
            </a:r>
          </a:p>
        </p:txBody>
      </p:sp>
      <p:grpSp>
        <p:nvGrpSpPr>
          <p:cNvPr id="617501" name="Group 29"/>
          <p:cNvGrpSpPr>
            <a:grpSpLocks/>
          </p:cNvGrpSpPr>
          <p:nvPr/>
        </p:nvGrpSpPr>
        <p:grpSpPr bwMode="auto">
          <a:xfrm>
            <a:off x="3498850" y="1425575"/>
            <a:ext cx="4659313" cy="3265488"/>
            <a:chOff x="2204" y="898"/>
            <a:chExt cx="2935" cy="2057"/>
          </a:xfrm>
        </p:grpSpPr>
        <p:sp>
          <p:nvSpPr>
            <p:cNvPr id="617502" name="Arc 105"/>
            <p:cNvSpPr>
              <a:spLocks/>
            </p:cNvSpPr>
            <p:nvPr/>
          </p:nvSpPr>
          <p:spPr bwMode="auto">
            <a:xfrm rot="21454649" flipV="1">
              <a:off x="2204" y="898"/>
              <a:ext cx="2547" cy="2057"/>
            </a:xfrm>
            <a:custGeom>
              <a:avLst/>
              <a:gdLst>
                <a:gd name="T0" fmla="*/ 0 w 21483"/>
                <a:gd name="T1" fmla="*/ 0 h 21600"/>
                <a:gd name="T2" fmla="*/ 4043363 w 21483"/>
                <a:gd name="T3" fmla="*/ 2845812 h 21600"/>
                <a:gd name="T4" fmla="*/ 11669 w 21483"/>
                <a:gd name="T5" fmla="*/ 32654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83" h="21600" fill="none" extrusionOk="0">
                  <a:moveTo>
                    <a:pt x="0" y="0"/>
                  </a:moveTo>
                  <a:cubicBezTo>
                    <a:pt x="20" y="0"/>
                    <a:pt x="41" y="-1"/>
                    <a:pt x="62" y="0"/>
                  </a:cubicBezTo>
                  <a:cubicBezTo>
                    <a:pt x="10918" y="0"/>
                    <a:pt x="20087" y="8057"/>
                    <a:pt x="21482" y="18824"/>
                  </a:cubicBezTo>
                </a:path>
                <a:path w="21483" h="21600" stroke="0" extrusionOk="0">
                  <a:moveTo>
                    <a:pt x="0" y="0"/>
                  </a:moveTo>
                  <a:cubicBezTo>
                    <a:pt x="20" y="0"/>
                    <a:pt x="41" y="-1"/>
                    <a:pt x="62" y="0"/>
                  </a:cubicBezTo>
                  <a:cubicBezTo>
                    <a:pt x="10918" y="0"/>
                    <a:pt x="20087" y="8057"/>
                    <a:pt x="21482" y="18824"/>
                  </a:cubicBezTo>
                  <a:lnTo>
                    <a:pt x="62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7503" name="Text Box 16"/>
            <p:cNvSpPr txBox="1">
              <a:spLocks noChangeArrowheads="1"/>
            </p:cNvSpPr>
            <p:nvPr/>
          </p:nvSpPr>
          <p:spPr bwMode="auto">
            <a:xfrm>
              <a:off x="4692" y="996"/>
              <a:ext cx="4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accent2"/>
                  </a:solidFill>
                  <a:latin typeface="Arial" charset="0"/>
                </a:rPr>
                <a:t>MP</a:t>
              </a:r>
              <a:r>
                <a:rPr lang="en-GB" altLang="en-US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altLang="en-US" sz="2200">
                <a:solidFill>
                  <a:schemeClr val="accent2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617504" name="AutoShape 32"/>
          <p:cNvSpPr>
            <a:spLocks noChangeArrowheads="1"/>
          </p:cNvSpPr>
          <p:nvPr/>
        </p:nvSpPr>
        <p:spPr bwMode="auto">
          <a:xfrm>
            <a:off x="4916488" y="5137150"/>
            <a:ext cx="3768725" cy="1333500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22225">
            <a:solidFill>
              <a:srgbClr val="660066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GB" sz="1800">
                <a:solidFill>
                  <a:schemeClr val="hlink"/>
                </a:solidFill>
                <a:latin typeface="Arial" charset="0"/>
              </a:rPr>
              <a:t>A relaxing of conventional monetary policy shifted the </a:t>
            </a:r>
            <a:r>
              <a:rPr lang="en-GB" sz="1800" i="1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n-GB" sz="1800">
                <a:solidFill>
                  <a:schemeClr val="hlink"/>
                </a:solidFill>
                <a:latin typeface="Arial" charset="0"/>
              </a:rPr>
              <a:t> to the right, e.g. to </a:t>
            </a:r>
            <a:r>
              <a:rPr lang="en-GB" sz="1800" i="1">
                <a:solidFill>
                  <a:schemeClr val="hlink"/>
                </a:solidFill>
                <a:latin typeface="Arial" charset="0"/>
              </a:rPr>
              <a:t>MP</a:t>
            </a:r>
            <a:r>
              <a:rPr lang="en-GB" sz="1800" baseline="-25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GB" sz="1800">
                <a:solidFill>
                  <a:schemeClr val="hlink"/>
                </a:solidFill>
                <a:latin typeface="Arial" charset="0"/>
              </a:rPr>
              <a:t>, but this had no effect on national income.</a:t>
            </a:r>
          </a:p>
        </p:txBody>
      </p:sp>
      <p:sp>
        <p:nvSpPr>
          <p:cNvPr id="617505" name="AutoShape 33"/>
          <p:cNvSpPr>
            <a:spLocks noChangeArrowheads="1"/>
          </p:cNvSpPr>
          <p:nvPr/>
        </p:nvSpPr>
        <p:spPr bwMode="auto">
          <a:xfrm>
            <a:off x="4806950" y="4931198"/>
            <a:ext cx="3976688" cy="1739059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22225">
            <a:solidFill>
              <a:srgbClr val="660066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Η μείωση του πληθωρισμού, έκλεισε το χάσμα μεταξύ του πραγματικών και ονομαστικών επιτοκίων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προκαλώντας την καμπύλη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MP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να μετατοπιστεί προς τα πάνω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τέμνοντας την καμπύλη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IS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ακόμα περισσότερο προς τα αριστερά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04" grpId="0" animBg="1" autoUpdateAnimBg="0"/>
      <p:bldP spid="61750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1219200" y="914400"/>
            <a:ext cx="6629400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 noProof="1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371600" y="938213"/>
            <a:ext cx="6510338" cy="3633787"/>
            <a:chOff x="864" y="591"/>
            <a:chExt cx="4101" cy="2289"/>
          </a:xfrm>
        </p:grpSpPr>
        <p:sp>
          <p:nvSpPr>
            <p:cNvPr id="633860" name="Arc 4"/>
            <p:cNvSpPr>
              <a:spLocks/>
            </p:cNvSpPr>
            <p:nvPr/>
          </p:nvSpPr>
          <p:spPr bwMode="auto">
            <a:xfrm>
              <a:off x="864" y="912"/>
              <a:ext cx="3600" cy="1968"/>
            </a:xfrm>
            <a:custGeom>
              <a:avLst/>
              <a:gdLst>
                <a:gd name="T0" fmla="*/ 3600 w 21600"/>
                <a:gd name="T1" fmla="*/ 0 h 21600"/>
                <a:gd name="T2" fmla="*/ 0 w 21600"/>
                <a:gd name="T3" fmla="*/ 196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61" name="Rectangle 5"/>
            <p:cNvSpPr>
              <a:spLocks noChangeArrowheads="1"/>
            </p:cNvSpPr>
            <p:nvPr/>
          </p:nvSpPr>
          <p:spPr bwMode="auto">
            <a:xfrm>
              <a:off x="4051" y="591"/>
              <a:ext cx="9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tx2"/>
                  </a:solidFill>
                  <a:latin typeface="Arial" charset="0"/>
                </a:rPr>
                <a:t>AS</a:t>
              </a:r>
              <a:r>
                <a:rPr lang="en-GB" altLang="en-US" sz="2400" baseline="-25000">
                  <a:solidFill>
                    <a:schemeClr val="tx2"/>
                  </a:solidFill>
                  <a:latin typeface="Arial" charset="0"/>
                </a:rPr>
                <a:t> short run</a:t>
              </a:r>
            </a:p>
          </p:txBody>
        </p:sp>
      </p:grpSp>
      <p:sp>
        <p:nvSpPr>
          <p:cNvPr id="633862" name="Line 6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863" name="Line 7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3864" name="Rectangle 9"/>
          <p:cNvSpPr>
            <a:spLocks noChangeArrowheads="1"/>
          </p:cNvSpPr>
          <p:nvPr/>
        </p:nvSpPr>
        <p:spPr bwMode="auto">
          <a:xfrm>
            <a:off x="3489325" y="6354763"/>
            <a:ext cx="22437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Εθνική παραγωγή</a:t>
            </a:r>
            <a:endParaRPr lang="en-GB" altLang="en-US" sz="2000" dirty="0">
              <a:latin typeface="Arial" charset="0"/>
            </a:endParaRP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1752600" y="2057400"/>
            <a:ext cx="2832100" cy="3929063"/>
            <a:chOff x="1104" y="1296"/>
            <a:chExt cx="1784" cy="2475"/>
          </a:xfrm>
        </p:grpSpPr>
        <p:sp>
          <p:nvSpPr>
            <p:cNvPr id="633866" name="Line 11"/>
            <p:cNvSpPr>
              <a:spLocks noChangeShapeType="1"/>
            </p:cNvSpPr>
            <p:nvPr/>
          </p:nvSpPr>
          <p:spPr bwMode="auto">
            <a:xfrm>
              <a:off x="1104" y="1296"/>
              <a:ext cx="1440" cy="225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67" name="Rectangle 12"/>
            <p:cNvSpPr>
              <a:spLocks noChangeArrowheads="1"/>
            </p:cNvSpPr>
            <p:nvPr/>
          </p:nvSpPr>
          <p:spPr bwMode="auto">
            <a:xfrm>
              <a:off x="2434" y="348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folHlink"/>
                  </a:solidFill>
                  <a:latin typeface="Arial" charset="0"/>
                </a:rPr>
                <a:t>AD</a:t>
              </a:r>
              <a:r>
                <a:rPr lang="en-GB" altLang="en-US" sz="24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774700" y="4175125"/>
            <a:ext cx="2425700" cy="396875"/>
            <a:chOff x="488" y="2630"/>
            <a:chExt cx="1528" cy="250"/>
          </a:xfrm>
        </p:grpSpPr>
        <p:sp>
          <p:nvSpPr>
            <p:cNvPr id="633869" name="Line 14"/>
            <p:cNvSpPr>
              <a:spLocks noChangeShapeType="1"/>
            </p:cNvSpPr>
            <p:nvPr/>
          </p:nvSpPr>
          <p:spPr bwMode="auto">
            <a:xfrm flipH="1">
              <a:off x="768" y="2765"/>
              <a:ext cx="124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70" name="Rectangle 15"/>
            <p:cNvSpPr>
              <a:spLocks noChangeArrowheads="1"/>
            </p:cNvSpPr>
            <p:nvPr/>
          </p:nvSpPr>
          <p:spPr bwMode="auto">
            <a:xfrm>
              <a:off x="488" y="263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2984500" y="4343400"/>
            <a:ext cx="446088" cy="2073275"/>
            <a:chOff x="1880" y="2736"/>
            <a:chExt cx="281" cy="1306"/>
          </a:xfrm>
        </p:grpSpPr>
        <p:sp>
          <p:nvSpPr>
            <p:cNvPr id="633872" name="Line 17"/>
            <p:cNvSpPr>
              <a:spLocks noChangeShapeType="1"/>
            </p:cNvSpPr>
            <p:nvPr/>
          </p:nvSpPr>
          <p:spPr bwMode="auto">
            <a:xfrm>
              <a:off x="2026" y="2774"/>
              <a:ext cx="0" cy="10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73" name="Oval 18"/>
            <p:cNvSpPr>
              <a:spLocks noChangeArrowheads="1"/>
            </p:cNvSpPr>
            <p:nvPr/>
          </p:nvSpPr>
          <p:spPr bwMode="auto">
            <a:xfrm>
              <a:off x="1995" y="2736"/>
              <a:ext cx="62" cy="62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33874" name="Rectangle 19"/>
            <p:cNvSpPr>
              <a:spLocks noChangeArrowheads="1"/>
            </p:cNvSpPr>
            <p:nvPr/>
          </p:nvSpPr>
          <p:spPr bwMode="auto">
            <a:xfrm>
              <a:off x="1880" y="379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3128963" y="1662113"/>
            <a:ext cx="2789237" cy="4160837"/>
            <a:chOff x="1971" y="1047"/>
            <a:chExt cx="1757" cy="2621"/>
          </a:xfrm>
        </p:grpSpPr>
        <p:sp>
          <p:nvSpPr>
            <p:cNvPr id="633876" name="Line 21"/>
            <p:cNvSpPr>
              <a:spLocks noChangeShapeType="1"/>
            </p:cNvSpPr>
            <p:nvPr/>
          </p:nvSpPr>
          <p:spPr bwMode="auto">
            <a:xfrm>
              <a:off x="1971" y="1047"/>
              <a:ext cx="1505" cy="236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77" name="Rectangle 22"/>
            <p:cNvSpPr>
              <a:spLocks noChangeArrowheads="1"/>
            </p:cNvSpPr>
            <p:nvPr/>
          </p:nvSpPr>
          <p:spPr bwMode="auto">
            <a:xfrm>
              <a:off x="3274" y="3380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AD</a:t>
              </a:r>
              <a:r>
                <a:rPr lang="en-GB" altLang="en-US" sz="24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757238" y="3794125"/>
            <a:ext cx="3859212" cy="396875"/>
            <a:chOff x="477" y="2390"/>
            <a:chExt cx="2431" cy="250"/>
          </a:xfrm>
        </p:grpSpPr>
        <p:sp>
          <p:nvSpPr>
            <p:cNvPr id="633879" name="Line 24"/>
            <p:cNvSpPr>
              <a:spLocks noChangeShapeType="1"/>
            </p:cNvSpPr>
            <p:nvPr/>
          </p:nvSpPr>
          <p:spPr bwMode="auto">
            <a:xfrm flipH="1">
              <a:off x="768" y="2525"/>
              <a:ext cx="21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80" name="Rectangle 25"/>
            <p:cNvSpPr>
              <a:spLocks noChangeArrowheads="1"/>
            </p:cNvSpPr>
            <p:nvPr/>
          </p:nvSpPr>
          <p:spPr bwMode="auto">
            <a:xfrm>
              <a:off x="477" y="239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370388" y="3960813"/>
            <a:ext cx="446087" cy="2439987"/>
            <a:chOff x="2753" y="2495"/>
            <a:chExt cx="281" cy="1537"/>
          </a:xfrm>
        </p:grpSpPr>
        <p:sp>
          <p:nvSpPr>
            <p:cNvPr id="633882" name="Line 27"/>
            <p:cNvSpPr>
              <a:spLocks noChangeShapeType="1"/>
            </p:cNvSpPr>
            <p:nvPr/>
          </p:nvSpPr>
          <p:spPr bwMode="auto">
            <a:xfrm>
              <a:off x="2910" y="2534"/>
              <a:ext cx="0" cy="123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83" name="Oval 28"/>
            <p:cNvSpPr>
              <a:spLocks noChangeArrowheads="1"/>
            </p:cNvSpPr>
            <p:nvPr/>
          </p:nvSpPr>
          <p:spPr bwMode="auto">
            <a:xfrm>
              <a:off x="2878" y="2495"/>
              <a:ext cx="62" cy="6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33884" name="Rectangle 29"/>
            <p:cNvSpPr>
              <a:spLocks noChangeArrowheads="1"/>
            </p:cNvSpPr>
            <p:nvPr/>
          </p:nvSpPr>
          <p:spPr bwMode="auto">
            <a:xfrm>
              <a:off x="2753" y="378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4394200" y="1006475"/>
            <a:ext cx="3109913" cy="4421188"/>
            <a:chOff x="2768" y="634"/>
            <a:chExt cx="1959" cy="2785"/>
          </a:xfrm>
        </p:grpSpPr>
        <p:sp>
          <p:nvSpPr>
            <p:cNvPr id="633886" name="Line 31"/>
            <p:cNvSpPr>
              <a:spLocks noChangeShapeType="1"/>
            </p:cNvSpPr>
            <p:nvPr/>
          </p:nvSpPr>
          <p:spPr bwMode="auto">
            <a:xfrm>
              <a:off x="2768" y="634"/>
              <a:ext cx="1622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87" name="Rectangle 32"/>
            <p:cNvSpPr>
              <a:spLocks noChangeArrowheads="1"/>
            </p:cNvSpPr>
            <p:nvPr/>
          </p:nvSpPr>
          <p:spPr bwMode="auto">
            <a:xfrm>
              <a:off x="4273" y="3131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4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altLang="en-US" sz="24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754063" y="3138488"/>
            <a:ext cx="5127625" cy="396875"/>
            <a:chOff x="475" y="1977"/>
            <a:chExt cx="3230" cy="250"/>
          </a:xfrm>
        </p:grpSpPr>
        <p:sp>
          <p:nvSpPr>
            <p:cNvPr id="633889" name="Line 34"/>
            <p:cNvSpPr>
              <a:spLocks noChangeShapeType="1"/>
            </p:cNvSpPr>
            <p:nvPr/>
          </p:nvSpPr>
          <p:spPr bwMode="auto">
            <a:xfrm flipH="1">
              <a:off x="768" y="2112"/>
              <a:ext cx="293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90" name="Rectangle 35"/>
            <p:cNvSpPr>
              <a:spLocks noChangeArrowheads="1"/>
            </p:cNvSpPr>
            <p:nvPr/>
          </p:nvSpPr>
          <p:spPr bwMode="auto">
            <a:xfrm>
              <a:off x="475" y="1977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5592763" y="3305175"/>
            <a:ext cx="525462" cy="3114675"/>
            <a:chOff x="3523" y="2082"/>
            <a:chExt cx="331" cy="1962"/>
          </a:xfrm>
        </p:grpSpPr>
        <p:sp>
          <p:nvSpPr>
            <p:cNvPr id="633892" name="Line 37"/>
            <p:cNvSpPr>
              <a:spLocks noChangeShapeType="1"/>
            </p:cNvSpPr>
            <p:nvPr/>
          </p:nvSpPr>
          <p:spPr bwMode="auto">
            <a:xfrm>
              <a:off x="3707" y="2121"/>
              <a:ext cx="0" cy="16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3893" name="Oval 38"/>
            <p:cNvSpPr>
              <a:spLocks noChangeArrowheads="1"/>
            </p:cNvSpPr>
            <p:nvPr/>
          </p:nvSpPr>
          <p:spPr bwMode="auto">
            <a:xfrm>
              <a:off x="3675" y="2082"/>
              <a:ext cx="62" cy="62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400" noProof="1"/>
            </a:p>
          </p:txBody>
        </p:sp>
        <p:sp>
          <p:nvSpPr>
            <p:cNvPr id="633894" name="Rectangle 39"/>
            <p:cNvSpPr>
              <a:spLocks noChangeArrowheads="1"/>
            </p:cNvSpPr>
            <p:nvPr/>
          </p:nvSpPr>
          <p:spPr bwMode="auto">
            <a:xfrm>
              <a:off x="3523" y="3792"/>
              <a:ext cx="3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33895" name="Rectangle 40"/>
          <p:cNvSpPr>
            <a:spLocks noChangeArrowheads="1"/>
          </p:cNvSpPr>
          <p:nvPr/>
        </p:nvSpPr>
        <p:spPr bwMode="auto">
          <a:xfrm rot="16200000">
            <a:off x="-531339" y="3150043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22569" name="AutoShape 41"/>
          <p:cNvSpPr>
            <a:spLocks noChangeArrowheads="1"/>
          </p:cNvSpPr>
          <p:nvPr/>
        </p:nvSpPr>
        <p:spPr bwMode="auto">
          <a:xfrm>
            <a:off x="6381750" y="2769420"/>
            <a:ext cx="2682875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altLang="en-US" sz="1900" dirty="0" smtClean="0">
                <a:solidFill>
                  <a:schemeClr val="hlink"/>
                </a:solidFill>
                <a:latin typeface="Arial" charset="0"/>
              </a:rPr>
              <a:t>Επίδραση της αύξησης της συναθροιστικής ζήτησης</a:t>
            </a:r>
            <a:endParaRPr lang="en-GB" altLang="en-US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33897" name="Text Box 42"/>
          <p:cNvSpPr txBox="1">
            <a:spLocks noChangeArrowheads="1"/>
          </p:cNvSpPr>
          <p:nvPr/>
        </p:nvSpPr>
        <p:spPr bwMode="auto">
          <a:xfrm>
            <a:off x="0" y="1238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Η βραχυχρόνια καμπύλη συναθροιστικής προσφοράς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Προσφορά, Ανεργία και Πληθωρισμός</a:t>
            </a:r>
            <a:endParaRPr lang="en-GB" altLang="en-US" sz="4600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2125662"/>
          </a:xfrm>
          <a:ln/>
        </p:spPr>
        <p:txBody>
          <a:bodyPr/>
          <a:lstStyle/>
          <a:p>
            <a:r>
              <a:rPr lang="el-GR" altLang="en-US" sz="4100" dirty="0" smtClean="0"/>
              <a:t>Υστερόγραφο</a:t>
            </a:r>
            <a:r>
              <a:rPr lang="en-GB" altLang="en-US" sz="4100" dirty="0" smtClean="0"/>
              <a:t>:</a:t>
            </a:r>
            <a:r>
              <a:rPr lang="en-US" altLang="en-US" sz="4100" dirty="0"/>
              <a:t/>
            </a:r>
            <a:br>
              <a:rPr lang="en-US" altLang="en-US" sz="4100" dirty="0"/>
            </a:br>
            <a:r>
              <a:rPr lang="el-GR" altLang="en-US" sz="4100" dirty="0" smtClean="0"/>
              <a:t>Η Κατάσταση της Μακροοικονομικής Σκέψης μετά την Κρίση ;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sz="3200" dirty="0" smtClean="0"/>
              <a:t>Η κατάσταση της μακροοικονομικής σκέψης</a:t>
            </a:r>
            <a:endParaRPr lang="en-GB" altLang="en-US" sz="3200" dirty="0"/>
          </a:p>
        </p:txBody>
      </p:sp>
      <p:sp>
        <p:nvSpPr>
          <p:cNvPr id="424963" name="Rectangle 3"/>
          <p:cNvSpPr>
            <a:spLocks noGrp="1"/>
          </p:cNvSpPr>
          <p:nvPr>
            <p:ph type="body" idx="1"/>
          </p:nvPr>
        </p:nvSpPr>
        <p:spPr>
          <a:xfrm>
            <a:off x="273489" y="1463042"/>
            <a:ext cx="8534400" cy="4992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altLang="en-US" sz="2000" dirty="0" smtClean="0"/>
              <a:t> Πεδίο γενικής συμφωνίας;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βραχυχρόνιες επιπτώσεις των μεταβολών της συναθροιστικής ζήτησης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μακροχρόνιες επιπτώσεις των με μεταβολών στη συναθροιστική ζήτηση 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ο ρόλος των προσδοκιών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η σημασία των παραγόντων της προσφοράς</a:t>
            </a:r>
            <a:endParaRPr lang="en-GB" altLang="en-US" sz="2000" dirty="0"/>
          </a:p>
          <a:p>
            <a:pPr>
              <a:spcBef>
                <a:spcPts val="600"/>
              </a:spcBef>
            </a:pPr>
            <a:r>
              <a:rPr lang="el-GR" altLang="en-US" sz="2000" dirty="0" smtClean="0"/>
              <a:t>Ενδοσκόπηση από τους οικονομολόγους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οι προσεγγίσεις στο υπόδειγμα</a:t>
            </a:r>
            <a:endParaRPr lang="en-GB" altLang="en-US" sz="2000" dirty="0"/>
          </a:p>
          <a:p>
            <a:pPr lvl="1">
              <a:spcBef>
                <a:spcPts val="600"/>
              </a:spcBef>
            </a:pPr>
            <a:r>
              <a:rPr lang="el-GR" altLang="en-US" sz="2000" dirty="0" smtClean="0"/>
              <a:t>παραμελημένα ζητήματα;</a:t>
            </a:r>
            <a:endParaRPr lang="en-GB" altLang="en-US" sz="2000" dirty="0"/>
          </a:p>
          <a:p>
            <a:pPr lvl="2">
              <a:spcBef>
                <a:spcPts val="600"/>
              </a:spcBef>
            </a:pPr>
            <a:r>
              <a:rPr lang="el-GR" altLang="en-US" sz="1800" dirty="0" smtClean="0"/>
              <a:t>ισολογισμοί</a:t>
            </a:r>
            <a:endParaRPr lang="en-GB" altLang="en-US" sz="1800" dirty="0"/>
          </a:p>
          <a:p>
            <a:pPr lvl="2">
              <a:spcBef>
                <a:spcPts val="600"/>
              </a:spcBef>
            </a:pPr>
            <a:r>
              <a:rPr lang="el-GR" altLang="en-US" sz="1800" dirty="0" smtClean="0"/>
              <a:t>ελλείμματα και χρέος</a:t>
            </a:r>
            <a:endParaRPr lang="en-GB" altLang="en-US" sz="1800" dirty="0"/>
          </a:p>
          <a:p>
            <a:pPr lvl="2">
              <a:spcBef>
                <a:spcPts val="600"/>
              </a:spcBef>
            </a:pPr>
            <a:r>
              <a:rPr lang="el-GR" altLang="en-US" sz="1800" dirty="0" smtClean="0"/>
              <a:t>Καθοριστικοί παράγοντες των προσδοκιών και στάσεις απέναντι στον κίνδυνο</a:t>
            </a:r>
            <a:endParaRPr lang="en-GB" altLang="en-US" sz="1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448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4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04485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07554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Διαφορετικές απόψεις σχετικά με το σχήμα της συναθροιστικής καμπύλης προσφοράς  </a:t>
            </a:r>
            <a:r>
              <a:rPr lang="en-GB" i="1" dirty="0" smtClean="0">
                <a:solidFill>
                  <a:srgbClr val="806E60"/>
                </a:solidFill>
              </a:rPr>
              <a:t>AS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Βραχυχρόνια συναθροιστική προσφορά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μικροοικονομική θεμελίωση</a:t>
            </a:r>
            <a:endParaRPr lang="en-GB" dirty="0">
              <a:solidFill>
                <a:srgbClr val="806E60"/>
              </a:solidFill>
            </a:endParaRPr>
          </a:p>
        </p:txBody>
      </p:sp>
      <p:sp>
        <p:nvSpPr>
          <p:cNvPr id="404486" name="Rectangle 6"/>
          <p:cNvSpPr>
            <a:spLocks/>
          </p:cNvSpPr>
          <p:nvPr/>
        </p:nvSpPr>
        <p:spPr bwMode="auto">
          <a:xfrm>
            <a:off x="301625" y="4049486"/>
            <a:ext cx="8534400" cy="23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3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Μακροχρόνια συναθροιστική προσφορά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η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 αλληλεπίδραση των επιχειρήσεων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4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6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1219200" y="914400"/>
            <a:ext cx="6629400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06531" name="Group 3"/>
          <p:cNvGrpSpPr>
            <a:grpSpLocks/>
          </p:cNvGrpSpPr>
          <p:nvPr/>
        </p:nvGrpSpPr>
        <p:grpSpPr bwMode="auto">
          <a:xfrm>
            <a:off x="3048003" y="928688"/>
            <a:ext cx="3098803" cy="4786312"/>
            <a:chOff x="1920" y="585"/>
            <a:chExt cx="1952" cy="3015"/>
          </a:xfrm>
        </p:grpSpPr>
        <p:sp>
          <p:nvSpPr>
            <p:cNvPr id="406532" name="Line 4"/>
            <p:cNvSpPr>
              <a:spLocks noChangeShapeType="1"/>
            </p:cNvSpPr>
            <p:nvPr/>
          </p:nvSpPr>
          <p:spPr bwMode="auto">
            <a:xfrm flipV="1">
              <a:off x="1920" y="895"/>
              <a:ext cx="1269" cy="270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2608" y="585"/>
              <a:ext cx="12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folHlink"/>
                  </a:solidFill>
                  <a:latin typeface="Arial" charset="0"/>
                </a:rPr>
                <a:t>AS</a:t>
              </a:r>
              <a:r>
                <a:rPr lang="en-GB" sz="2400" baseline="-25000" dirty="0">
                  <a:solidFill>
                    <a:schemeClr val="folHlink"/>
                  </a:solidFill>
                  <a:latin typeface="Arial" charset="0"/>
                </a:rPr>
                <a:t> (</a:t>
              </a:r>
              <a:r>
                <a:rPr lang="en-GB" sz="2400" baseline="-25000" dirty="0" smtClean="0">
                  <a:solidFill>
                    <a:schemeClr val="folHlink"/>
                  </a:solidFill>
                  <a:latin typeface="Arial" charset="0"/>
                </a:rPr>
                <a:t>l</a:t>
              </a:r>
              <a:r>
                <a:rPr lang="el-GR" sz="2400" baseline="-25000" dirty="0" smtClean="0">
                  <a:solidFill>
                    <a:schemeClr val="folHlink"/>
                  </a:solidFill>
                  <a:latin typeface="Arial" charset="0"/>
                </a:rPr>
                <a:t>μακροχρόνια</a:t>
              </a:r>
              <a:r>
                <a:rPr lang="en-GB" sz="2400" baseline="-25000" dirty="0" smtClean="0">
                  <a:solidFill>
                    <a:schemeClr val="folHlink"/>
                  </a:solidFill>
                  <a:latin typeface="Arial" charset="0"/>
                </a:rPr>
                <a:t>)</a:t>
              </a:r>
              <a:endParaRPr lang="en-GB" sz="2400" baseline="-250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406534" name="Group 6"/>
          <p:cNvGrpSpPr>
            <a:grpSpLocks/>
          </p:cNvGrpSpPr>
          <p:nvPr/>
        </p:nvGrpSpPr>
        <p:grpSpPr bwMode="auto">
          <a:xfrm>
            <a:off x="2271713" y="1049338"/>
            <a:ext cx="5387978" cy="4178300"/>
            <a:chOff x="1431" y="661"/>
            <a:chExt cx="3394" cy="2632"/>
          </a:xfrm>
        </p:grpSpPr>
        <p:sp>
          <p:nvSpPr>
            <p:cNvPr id="406535" name="Line 7"/>
            <p:cNvSpPr>
              <a:spLocks noChangeShapeType="1"/>
            </p:cNvSpPr>
            <p:nvPr/>
          </p:nvSpPr>
          <p:spPr bwMode="auto">
            <a:xfrm flipV="1">
              <a:off x="1431" y="941"/>
              <a:ext cx="2121" cy="23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36" name="Rectangle 8"/>
            <p:cNvSpPr>
              <a:spLocks noChangeArrowheads="1"/>
            </p:cNvSpPr>
            <p:nvPr/>
          </p:nvSpPr>
          <p:spPr bwMode="auto">
            <a:xfrm>
              <a:off x="3512" y="661"/>
              <a:ext cx="1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accent2"/>
                  </a:solidFill>
                  <a:latin typeface="Arial" charset="0"/>
                </a:rPr>
                <a:t>AS</a:t>
              </a:r>
              <a:r>
                <a:rPr lang="en-GB" sz="2400" baseline="-25000" dirty="0">
                  <a:solidFill>
                    <a:schemeClr val="accent2"/>
                  </a:solidFill>
                  <a:latin typeface="Arial" charset="0"/>
                </a:rPr>
                <a:t>2 </a:t>
              </a:r>
              <a:r>
                <a:rPr lang="en-GB" sz="2400" baseline="-25000" dirty="0" smtClean="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l-GR" sz="2400" baseline="-25000" dirty="0" smtClean="0">
                  <a:solidFill>
                    <a:schemeClr val="accent2"/>
                  </a:solidFill>
                  <a:latin typeface="Arial" charset="0"/>
                </a:rPr>
                <a:t>βραχυχρόνια</a:t>
              </a:r>
              <a:r>
                <a:rPr lang="en-GB" sz="2400" baseline="-25000" dirty="0" smtClean="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GB" sz="2400" baseline="-250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406537" name="Line 9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8" name="Line 10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9" name="Line 11"/>
          <p:cNvSpPr>
            <a:spLocks noChangeShapeType="1"/>
          </p:cNvSpPr>
          <p:nvPr/>
        </p:nvSpPr>
        <p:spPr bwMode="auto">
          <a:xfrm>
            <a:off x="1981200" y="1752600"/>
            <a:ext cx="3352800" cy="388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40" name="Line 12"/>
          <p:cNvSpPr>
            <a:spLocks noChangeShapeType="1"/>
          </p:cNvSpPr>
          <p:nvPr/>
        </p:nvSpPr>
        <p:spPr bwMode="auto">
          <a:xfrm flipV="1">
            <a:off x="2438400" y="1828800"/>
            <a:ext cx="3367088" cy="3733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41" name="Rectangle 13"/>
          <p:cNvSpPr>
            <a:spLocks noChangeArrowheads="1"/>
          </p:cNvSpPr>
          <p:nvPr/>
        </p:nvSpPr>
        <p:spPr bwMode="auto">
          <a:xfrm>
            <a:off x="5424488" y="54403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6542" name="Rectangle 14"/>
          <p:cNvSpPr>
            <a:spLocks noChangeArrowheads="1"/>
          </p:cNvSpPr>
          <p:nvPr/>
        </p:nvSpPr>
        <p:spPr bwMode="auto">
          <a:xfrm rot="16200000">
            <a:off x="-486889" y="3286568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τιμών</a:t>
            </a:r>
            <a:endParaRPr lang="en-GB" sz="2000" dirty="0">
              <a:latin typeface="Arial" charset="0"/>
            </a:endParaRPr>
          </a:p>
        </p:txBody>
      </p:sp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3459163" y="6367463"/>
            <a:ext cx="22437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grpSp>
        <p:nvGrpSpPr>
          <p:cNvPr id="406544" name="Group 16"/>
          <p:cNvGrpSpPr>
            <a:grpSpLocks/>
          </p:cNvGrpSpPr>
          <p:nvPr/>
        </p:nvGrpSpPr>
        <p:grpSpPr bwMode="auto">
          <a:xfrm>
            <a:off x="3806825" y="3748088"/>
            <a:ext cx="511175" cy="396875"/>
            <a:chOff x="2398" y="2361"/>
            <a:chExt cx="322" cy="250"/>
          </a:xfrm>
        </p:grpSpPr>
        <p:sp>
          <p:nvSpPr>
            <p:cNvPr id="406545" name="Oval 17"/>
            <p:cNvSpPr>
              <a:spLocks noChangeArrowheads="1"/>
            </p:cNvSpPr>
            <p:nvPr/>
          </p:nvSpPr>
          <p:spPr bwMode="auto">
            <a:xfrm>
              <a:off x="2398" y="2455"/>
              <a:ext cx="71" cy="71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46" name="Rectangle 18"/>
            <p:cNvSpPr>
              <a:spLocks noChangeArrowheads="1"/>
            </p:cNvSpPr>
            <p:nvPr/>
          </p:nvSpPr>
          <p:spPr bwMode="auto">
            <a:xfrm>
              <a:off x="2515" y="236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06547" name="Group 19"/>
          <p:cNvGrpSpPr>
            <a:grpSpLocks/>
          </p:cNvGrpSpPr>
          <p:nvPr/>
        </p:nvGrpSpPr>
        <p:grpSpPr bwMode="auto">
          <a:xfrm>
            <a:off x="2909888" y="1173163"/>
            <a:ext cx="4164012" cy="4144962"/>
            <a:chOff x="1833" y="739"/>
            <a:chExt cx="2623" cy="2611"/>
          </a:xfrm>
        </p:grpSpPr>
        <p:sp>
          <p:nvSpPr>
            <p:cNvPr id="406548" name="Line 20"/>
            <p:cNvSpPr>
              <a:spLocks noChangeShapeType="1"/>
            </p:cNvSpPr>
            <p:nvPr/>
          </p:nvSpPr>
          <p:spPr bwMode="auto">
            <a:xfrm>
              <a:off x="1833" y="739"/>
              <a:ext cx="2112" cy="24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49" name="Rectangle 21"/>
            <p:cNvSpPr>
              <a:spLocks noChangeArrowheads="1"/>
            </p:cNvSpPr>
            <p:nvPr/>
          </p:nvSpPr>
          <p:spPr bwMode="auto">
            <a:xfrm>
              <a:off x="4002" y="3062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4538663" y="2955925"/>
            <a:ext cx="496887" cy="396875"/>
            <a:chOff x="2859" y="1862"/>
            <a:chExt cx="313" cy="250"/>
          </a:xfrm>
        </p:grpSpPr>
        <p:sp>
          <p:nvSpPr>
            <p:cNvPr id="406551" name="Oval 23"/>
            <p:cNvSpPr>
              <a:spLocks noChangeArrowheads="1"/>
            </p:cNvSpPr>
            <p:nvPr/>
          </p:nvSpPr>
          <p:spPr bwMode="auto">
            <a:xfrm>
              <a:off x="2859" y="1946"/>
              <a:ext cx="71" cy="71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2967" y="186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406553" name="Group 25"/>
          <p:cNvGrpSpPr>
            <a:grpSpLocks/>
          </p:cNvGrpSpPr>
          <p:nvPr/>
        </p:nvGrpSpPr>
        <p:grpSpPr bwMode="auto">
          <a:xfrm>
            <a:off x="4310063" y="2667000"/>
            <a:ext cx="450850" cy="396875"/>
            <a:chOff x="2715" y="1680"/>
            <a:chExt cx="284" cy="250"/>
          </a:xfrm>
        </p:grpSpPr>
        <p:sp>
          <p:nvSpPr>
            <p:cNvPr id="406554" name="Oval 26"/>
            <p:cNvSpPr>
              <a:spLocks noChangeArrowheads="1"/>
            </p:cNvSpPr>
            <p:nvPr/>
          </p:nvSpPr>
          <p:spPr bwMode="auto">
            <a:xfrm>
              <a:off x="2715" y="1773"/>
              <a:ext cx="71" cy="71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55" name="Rectangle 27"/>
            <p:cNvSpPr>
              <a:spLocks noChangeArrowheads="1"/>
            </p:cNvSpPr>
            <p:nvPr/>
          </p:nvSpPr>
          <p:spPr bwMode="auto">
            <a:xfrm>
              <a:off x="2803" y="168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406556" name="Rectangle 28"/>
          <p:cNvSpPr>
            <a:spLocks noChangeArrowheads="1"/>
          </p:cNvSpPr>
          <p:nvPr/>
        </p:nvSpPr>
        <p:spPr bwMode="auto">
          <a:xfrm>
            <a:off x="5715000" y="1447800"/>
            <a:ext cx="208390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2400" baseline="-25000" dirty="0" smtClean="0">
                <a:solidFill>
                  <a:schemeClr val="tx2"/>
                </a:solidFill>
                <a:latin typeface="Arial" charset="0"/>
              </a:rPr>
              <a:t>βραχυχρόνια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GB" sz="2400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6557" name="AutoShape 29"/>
          <p:cNvSpPr>
            <a:spLocks noChangeArrowheads="1"/>
          </p:cNvSpPr>
          <p:nvPr/>
        </p:nvSpPr>
        <p:spPr bwMode="auto">
          <a:xfrm>
            <a:off x="5548313" y="2064927"/>
            <a:ext cx="3314700" cy="204552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Οι τιμές αυξάνονται περισσότερο μακροπρόθεσμα, καθώς οι αυξήσεις των τιμών μεταφέρονται από επιχείρηση σε επιχείρηση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6558" name="Text Box 30"/>
          <p:cNvSpPr txBox="1">
            <a:spLocks noChangeArrowheads="1"/>
          </p:cNvSpPr>
          <p:nvPr/>
        </p:nvSpPr>
        <p:spPr bwMode="auto">
          <a:xfrm>
            <a:off x="15875" y="-13457"/>
            <a:ext cx="91281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chemeClr val="hlink"/>
                </a:solidFill>
                <a:latin typeface="Arial" charset="0"/>
              </a:rPr>
              <a:t>Η μακροχρόνια καμπύλη συναθροιστικής προσφοράς, όταν οι επιχειρήσεις αλληλοεξαρτώνται</a:t>
            </a:r>
            <a:endParaRPr lang="en-GB" sz="26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5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857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85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0858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Διαφορετικές απόψεις σχετικά με το σχήμα της συναθροιστικής καμπύλης προσφοράς </a:t>
            </a:r>
            <a:r>
              <a:rPr lang="en-GB" i="1" dirty="0" smtClean="0">
                <a:solidFill>
                  <a:srgbClr val="806E60"/>
                </a:solidFill>
              </a:rPr>
              <a:t>AS</a:t>
            </a:r>
            <a:r>
              <a:rPr lang="en-GB" dirty="0" smtClean="0">
                <a:solidFill>
                  <a:srgbClr val="806E60"/>
                </a:solidFill>
              </a:rPr>
              <a:t> 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Βραχυχρόνια συναθροιστική προσφορά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η</a:t>
            </a:r>
            <a:r>
              <a:rPr lang="el-GR" dirty="0" smtClean="0">
                <a:solidFill>
                  <a:srgbClr val="806E60"/>
                </a:solidFill>
              </a:rPr>
              <a:t> μικροοικονομική θεμελίωση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Μακροχρόνια συναθροιστική προσφορά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η</a:t>
            </a:r>
            <a:r>
              <a:rPr lang="el-GR" dirty="0" smtClean="0">
                <a:solidFill>
                  <a:srgbClr val="806E60"/>
                </a:solidFill>
              </a:rPr>
              <a:t> αλληλεπίδραση των επιχειρήσεων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dirty="0"/>
              <a:t>ε</a:t>
            </a:r>
            <a:r>
              <a:rPr lang="el-GR" dirty="0" smtClean="0"/>
              <a:t>πενδύσεις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1219200" y="914400"/>
            <a:ext cx="6629400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7" name="Line 3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9" name="Line 5"/>
          <p:cNvSpPr>
            <a:spLocks noChangeShapeType="1"/>
          </p:cNvSpPr>
          <p:nvPr/>
        </p:nvSpPr>
        <p:spPr bwMode="auto">
          <a:xfrm>
            <a:off x="1981200" y="1752600"/>
            <a:ext cx="3352800" cy="388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0" name="Line 6"/>
          <p:cNvSpPr>
            <a:spLocks noChangeShapeType="1"/>
          </p:cNvSpPr>
          <p:nvPr/>
        </p:nvSpPr>
        <p:spPr bwMode="auto">
          <a:xfrm flipV="1">
            <a:off x="2438400" y="1828800"/>
            <a:ext cx="3367088" cy="3733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5424488" y="54403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 rot="16200000">
            <a:off x="-486889" y="3286568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τιμών</a:t>
            </a:r>
            <a:endParaRPr lang="en-GB" sz="2000" dirty="0">
              <a:latin typeface="Arial" charset="0"/>
            </a:endParaRPr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3459163" y="6367463"/>
            <a:ext cx="23142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Εθνική παραγωγή </a:t>
            </a:r>
            <a:endParaRPr lang="en-GB" sz="2000" dirty="0">
              <a:latin typeface="Arial" charset="0"/>
            </a:endParaRPr>
          </a:p>
        </p:txBody>
      </p:sp>
      <p:grpSp>
        <p:nvGrpSpPr>
          <p:cNvPr id="410634" name="Group 10"/>
          <p:cNvGrpSpPr>
            <a:grpSpLocks/>
          </p:cNvGrpSpPr>
          <p:nvPr/>
        </p:nvGrpSpPr>
        <p:grpSpPr bwMode="auto">
          <a:xfrm>
            <a:off x="3719513" y="3495675"/>
            <a:ext cx="325437" cy="531813"/>
            <a:chOff x="2343" y="2202"/>
            <a:chExt cx="205" cy="335"/>
          </a:xfrm>
        </p:grpSpPr>
        <p:sp>
          <p:nvSpPr>
            <p:cNvPr id="410635" name="Oval 11"/>
            <p:cNvSpPr>
              <a:spLocks noChangeArrowheads="1"/>
            </p:cNvSpPr>
            <p:nvPr/>
          </p:nvSpPr>
          <p:spPr bwMode="auto">
            <a:xfrm>
              <a:off x="2409" y="2466"/>
              <a:ext cx="71" cy="71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636" name="Rectangle 12"/>
            <p:cNvSpPr>
              <a:spLocks noChangeArrowheads="1"/>
            </p:cNvSpPr>
            <p:nvPr/>
          </p:nvSpPr>
          <p:spPr bwMode="auto">
            <a:xfrm>
              <a:off x="2343" y="220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715000" y="1447800"/>
            <a:ext cx="208390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2400" baseline="-25000" dirty="0" smtClean="0">
                <a:solidFill>
                  <a:schemeClr val="tx2"/>
                </a:solidFill>
                <a:latin typeface="Arial" charset="0"/>
              </a:rPr>
              <a:t>βραχυχρόνια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GB" sz="2400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38" name="Text Box 14"/>
          <p:cNvSpPr txBox="1">
            <a:spLocks noChangeArrowheads="1"/>
          </p:cNvSpPr>
          <p:nvPr/>
        </p:nvSpPr>
        <p:spPr bwMode="auto">
          <a:xfrm>
            <a:off x="0" y="-4156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Η επίδραση των επενδύσεων στη μακροχρόνια καμπύλη συναθροιστικής προσφοράς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1219200" y="914400"/>
            <a:ext cx="6629400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2675" name="Group 3"/>
          <p:cNvGrpSpPr>
            <a:grpSpLocks/>
          </p:cNvGrpSpPr>
          <p:nvPr/>
        </p:nvGrpSpPr>
        <p:grpSpPr bwMode="auto">
          <a:xfrm>
            <a:off x="1858963" y="2708275"/>
            <a:ext cx="6557965" cy="1817688"/>
            <a:chOff x="1171" y="1706"/>
            <a:chExt cx="4131" cy="1145"/>
          </a:xfrm>
        </p:grpSpPr>
        <p:sp>
          <p:nvSpPr>
            <p:cNvPr id="412676" name="Line 4"/>
            <p:cNvSpPr>
              <a:spLocks noChangeShapeType="1"/>
            </p:cNvSpPr>
            <p:nvPr/>
          </p:nvSpPr>
          <p:spPr bwMode="auto">
            <a:xfrm flipH="1">
              <a:off x="1171" y="1967"/>
              <a:ext cx="3119" cy="8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77" name="Rectangle 5"/>
            <p:cNvSpPr>
              <a:spLocks noChangeArrowheads="1"/>
            </p:cNvSpPr>
            <p:nvPr/>
          </p:nvSpPr>
          <p:spPr bwMode="auto">
            <a:xfrm>
              <a:off x="4038" y="1706"/>
              <a:ext cx="12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accent2"/>
                  </a:solidFill>
                  <a:latin typeface="Arial" charset="0"/>
                </a:rPr>
                <a:t>AS</a:t>
              </a:r>
              <a:r>
                <a:rPr lang="en-GB" sz="2400" baseline="-25000" dirty="0">
                  <a:solidFill>
                    <a:schemeClr val="accent2"/>
                  </a:solidFill>
                  <a:latin typeface="Arial" charset="0"/>
                </a:rPr>
                <a:t> (</a:t>
              </a:r>
              <a:r>
                <a:rPr lang="en-GB" sz="2400" baseline="-25000" dirty="0" smtClean="0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l-GR" sz="2400" baseline="-25000" dirty="0" smtClean="0">
                  <a:solidFill>
                    <a:schemeClr val="accent2"/>
                  </a:solidFill>
                  <a:latin typeface="Arial" charset="0"/>
                </a:rPr>
                <a:t>μακροχρόνια</a:t>
              </a:r>
              <a:r>
                <a:rPr lang="en-GB" sz="2400" baseline="-25000" dirty="0" smtClean="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GB" sz="2400" baseline="-250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12678" name="Group 6"/>
          <p:cNvGrpSpPr>
            <a:grpSpLocks/>
          </p:cNvGrpSpPr>
          <p:nvPr/>
        </p:nvGrpSpPr>
        <p:grpSpPr bwMode="auto">
          <a:xfrm>
            <a:off x="3078163" y="1852613"/>
            <a:ext cx="5246691" cy="3937000"/>
            <a:chOff x="1939" y="1167"/>
            <a:chExt cx="3305" cy="2480"/>
          </a:xfrm>
        </p:grpSpPr>
        <p:sp>
          <p:nvSpPr>
            <p:cNvPr id="412679" name="Line 7"/>
            <p:cNvSpPr>
              <a:spLocks noChangeShapeType="1"/>
            </p:cNvSpPr>
            <p:nvPr/>
          </p:nvSpPr>
          <p:spPr bwMode="auto">
            <a:xfrm flipV="1">
              <a:off x="1939" y="1411"/>
              <a:ext cx="2016" cy="22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80" name="Rectangle 8"/>
            <p:cNvSpPr>
              <a:spLocks noChangeArrowheads="1"/>
            </p:cNvSpPr>
            <p:nvPr/>
          </p:nvSpPr>
          <p:spPr bwMode="auto">
            <a:xfrm>
              <a:off x="3931" y="1167"/>
              <a:ext cx="1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folHlink"/>
                  </a:solidFill>
                  <a:latin typeface="Arial" charset="0"/>
                </a:rPr>
                <a:t>AS</a:t>
              </a:r>
              <a:r>
                <a:rPr lang="en-GB" sz="2400" baseline="-25000" dirty="0">
                  <a:solidFill>
                    <a:schemeClr val="folHlink"/>
                  </a:solidFill>
                  <a:latin typeface="Arial" charset="0"/>
                </a:rPr>
                <a:t>2 </a:t>
              </a:r>
              <a:r>
                <a:rPr lang="en-GB" sz="2400" baseline="-25000" dirty="0" smtClean="0">
                  <a:solidFill>
                    <a:schemeClr val="folHlink"/>
                  </a:solidFill>
                  <a:latin typeface="Arial" charset="0"/>
                </a:rPr>
                <a:t>(</a:t>
              </a:r>
              <a:r>
                <a:rPr lang="el-GR" sz="2400" baseline="-25000" dirty="0" smtClean="0">
                  <a:solidFill>
                    <a:schemeClr val="folHlink"/>
                  </a:solidFill>
                  <a:latin typeface="Arial" charset="0"/>
                </a:rPr>
                <a:t>βραχυχρόνια</a:t>
              </a:r>
              <a:r>
                <a:rPr lang="en-GB" sz="2400" baseline="-25000" dirty="0" smtClean="0">
                  <a:solidFill>
                    <a:schemeClr val="folHlink"/>
                  </a:solidFill>
                  <a:latin typeface="Arial" charset="0"/>
                </a:rPr>
                <a:t>)</a:t>
              </a:r>
              <a:endParaRPr lang="en-GB" sz="2400" baseline="-250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412681" name="Line 9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>
            <a:off x="1981200" y="1752600"/>
            <a:ext cx="3352800" cy="388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 flipV="1">
            <a:off x="2438400" y="1828800"/>
            <a:ext cx="3367088" cy="3733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5424488" y="54403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12686" name="Rectangle 14"/>
          <p:cNvSpPr>
            <a:spLocks noChangeArrowheads="1"/>
          </p:cNvSpPr>
          <p:nvPr/>
        </p:nvSpPr>
        <p:spPr bwMode="auto">
          <a:xfrm rot="16200000">
            <a:off x="-522155" y="3286568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3459163" y="6367463"/>
            <a:ext cx="22437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412688" name="Rectangle 16"/>
          <p:cNvSpPr>
            <a:spLocks noChangeArrowheads="1"/>
          </p:cNvSpPr>
          <p:nvPr/>
        </p:nvSpPr>
        <p:spPr bwMode="auto">
          <a:xfrm>
            <a:off x="3719513" y="34956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412689" name="Line 17"/>
          <p:cNvSpPr>
            <a:spLocks noChangeShapeType="1"/>
          </p:cNvSpPr>
          <p:nvPr/>
        </p:nvSpPr>
        <p:spPr bwMode="auto">
          <a:xfrm>
            <a:off x="2909888" y="1173163"/>
            <a:ext cx="3352800" cy="3886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90" name="Rectangle 18"/>
          <p:cNvSpPr>
            <a:spLocks noChangeArrowheads="1"/>
          </p:cNvSpPr>
          <p:nvPr/>
        </p:nvSpPr>
        <p:spPr bwMode="auto">
          <a:xfrm>
            <a:off x="6353175" y="48609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412691" name="Group 19"/>
          <p:cNvGrpSpPr>
            <a:grpSpLocks/>
          </p:cNvGrpSpPr>
          <p:nvPr/>
        </p:nvGrpSpPr>
        <p:grpSpPr bwMode="auto">
          <a:xfrm>
            <a:off x="4435475" y="2695575"/>
            <a:ext cx="325438" cy="506413"/>
            <a:chOff x="2794" y="1698"/>
            <a:chExt cx="205" cy="319"/>
          </a:xfrm>
        </p:grpSpPr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2859" y="1946"/>
              <a:ext cx="71" cy="71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93" name="Rectangle 21"/>
            <p:cNvSpPr>
              <a:spLocks noChangeArrowheads="1"/>
            </p:cNvSpPr>
            <p:nvPr/>
          </p:nvSpPr>
          <p:spPr bwMode="auto">
            <a:xfrm>
              <a:off x="2794" y="169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12694" name="Oval 22"/>
          <p:cNvSpPr>
            <a:spLocks noChangeArrowheads="1"/>
          </p:cNvSpPr>
          <p:nvPr/>
        </p:nvSpPr>
        <p:spPr bwMode="auto">
          <a:xfrm>
            <a:off x="3824288" y="3914775"/>
            <a:ext cx="112712" cy="112713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2695" name="Group 23"/>
          <p:cNvGrpSpPr>
            <a:grpSpLocks/>
          </p:cNvGrpSpPr>
          <p:nvPr/>
        </p:nvGrpSpPr>
        <p:grpSpPr bwMode="auto">
          <a:xfrm>
            <a:off x="4876800" y="3184525"/>
            <a:ext cx="325438" cy="490538"/>
            <a:chOff x="3072" y="2006"/>
            <a:chExt cx="205" cy="309"/>
          </a:xfrm>
        </p:grpSpPr>
        <p:sp>
          <p:nvSpPr>
            <p:cNvPr id="412696" name="Rectangle 24"/>
            <p:cNvSpPr>
              <a:spLocks noChangeArrowheads="1"/>
            </p:cNvSpPr>
            <p:nvPr/>
          </p:nvSpPr>
          <p:spPr bwMode="auto">
            <a:xfrm>
              <a:off x="3072" y="20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12697" name="Oval 25"/>
            <p:cNvSpPr>
              <a:spLocks noChangeArrowheads="1"/>
            </p:cNvSpPr>
            <p:nvPr/>
          </p:nvSpPr>
          <p:spPr bwMode="auto">
            <a:xfrm>
              <a:off x="3127" y="2244"/>
              <a:ext cx="71" cy="71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2698" name="Rectangle 26"/>
          <p:cNvSpPr>
            <a:spLocks noChangeArrowheads="1"/>
          </p:cNvSpPr>
          <p:nvPr/>
        </p:nvSpPr>
        <p:spPr bwMode="auto">
          <a:xfrm>
            <a:off x="5715000" y="1447800"/>
            <a:ext cx="208390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2400" baseline="-25000" dirty="0" smtClean="0">
                <a:solidFill>
                  <a:schemeClr val="tx2"/>
                </a:solidFill>
                <a:latin typeface="Arial" charset="0"/>
              </a:rPr>
              <a:t>βραχυχρόνια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GB" sz="2400" baseline="-25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2699" name="AutoShape 27"/>
          <p:cNvSpPr>
            <a:spLocks noChangeArrowheads="1"/>
          </p:cNvSpPr>
          <p:nvPr/>
        </p:nvSpPr>
        <p:spPr bwMode="auto">
          <a:xfrm>
            <a:off x="6070600" y="3229973"/>
            <a:ext cx="2863850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Αυξανόμενη δυνητική παραγωγή μακροχρόνια από τις αυξανόμενες επενδύσεις</a:t>
            </a:r>
            <a:endParaRPr lang="en-GB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-4156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Η επίδραση των επενδύσεων στη μακροχρόνια καμπύλη συναθροιστικής προσφοράς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47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147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Διαφορετικές απόψεις σχετικά με το σχήμα της συναθροιστικής καμπύλης προσφοράς </a:t>
            </a:r>
            <a:r>
              <a:rPr lang="en-GB" i="1" dirty="0" smtClean="0">
                <a:solidFill>
                  <a:srgbClr val="806E60"/>
                </a:solidFill>
              </a:rPr>
              <a:t>AS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Βραχυχρόνια συναθροιστική προσφορά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η</a:t>
            </a:r>
            <a:r>
              <a:rPr lang="el-GR" dirty="0" smtClean="0">
                <a:solidFill>
                  <a:srgbClr val="806E60"/>
                </a:solidFill>
              </a:rPr>
              <a:t> μικροοικονομική θεμελίωση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Μακροχρόνια συναθροιστική προσφορά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η</a:t>
            </a:r>
            <a:r>
              <a:rPr lang="el-GR" dirty="0" smtClean="0">
                <a:solidFill>
                  <a:srgbClr val="806E60"/>
                </a:solidFill>
              </a:rPr>
              <a:t> αλληλεπίδραση των επιχειρήσεων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ε</a:t>
            </a:r>
            <a:r>
              <a:rPr lang="el-GR" dirty="0" smtClean="0">
                <a:solidFill>
                  <a:srgbClr val="806E60"/>
                </a:solidFill>
              </a:rPr>
              <a:t>πενδύσεις 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/>
              <a:t>π</a:t>
            </a:r>
            <a:r>
              <a:rPr lang="el-GR" dirty="0" smtClean="0"/>
              <a:t>ροσδοκίες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67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1677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i="1" dirty="0" smtClean="0"/>
              <a:t> Μακροχρόνια συναθροιστική προσφορά </a:t>
            </a:r>
            <a:r>
              <a:rPr lang="en-GB" i="1" dirty="0" smtClean="0"/>
              <a:t>LRAS</a:t>
            </a:r>
            <a:r>
              <a:rPr lang="en-GB" dirty="0"/>
              <a:t>: </a:t>
            </a:r>
            <a:r>
              <a:rPr lang="el-GR" dirty="0" smtClean="0"/>
              <a:t>μονεταριστικό</a:t>
            </a:r>
            <a:r>
              <a:rPr lang="en-GB" sz="1400" dirty="0" smtClean="0"/>
              <a:t> </a:t>
            </a:r>
            <a:r>
              <a:rPr lang="en-GB" dirty="0" smtClean="0"/>
              <a:t>/</a:t>
            </a:r>
            <a:r>
              <a:rPr lang="el-GR" dirty="0" smtClean="0"/>
              <a:t> νέο κλασικό υπόδειγμα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/>
              <a:t>ε</a:t>
            </a:r>
            <a:r>
              <a:rPr lang="el-GR" dirty="0" smtClean="0"/>
              <a:t>υέλικτοι πραγματικοί μισθοί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6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6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8819" name="Group 3"/>
          <p:cNvGrpSpPr>
            <a:grpSpLocks/>
          </p:cNvGrpSpPr>
          <p:nvPr/>
        </p:nvGrpSpPr>
        <p:grpSpPr bwMode="auto">
          <a:xfrm>
            <a:off x="452438" y="0"/>
            <a:ext cx="5154612" cy="5151438"/>
            <a:chOff x="285" y="0"/>
            <a:chExt cx="3247" cy="3245"/>
          </a:xfrm>
        </p:grpSpPr>
        <p:sp>
          <p:nvSpPr>
            <p:cNvPr id="418820" name="Arc 4"/>
            <p:cNvSpPr>
              <a:spLocks/>
            </p:cNvSpPr>
            <p:nvPr/>
          </p:nvSpPr>
          <p:spPr bwMode="auto">
            <a:xfrm>
              <a:off x="285" y="0"/>
              <a:ext cx="2981" cy="324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18 w 21118"/>
                <a:gd name="T1" fmla="*/ 4536 h 20931"/>
                <a:gd name="T2" fmla="*/ 5335 w 21118"/>
                <a:gd name="T3" fmla="*/ 20931 h 20931"/>
                <a:gd name="T4" fmla="*/ 0 w 21118"/>
                <a:gd name="T5" fmla="*/ 0 h 20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18" h="20931" fill="none" extrusionOk="0">
                  <a:moveTo>
                    <a:pt x="21118" y="4536"/>
                  </a:moveTo>
                  <a:cubicBezTo>
                    <a:pt x="19396" y="12554"/>
                    <a:pt x="13281" y="18905"/>
                    <a:pt x="5334" y="20930"/>
                  </a:cubicBezTo>
                </a:path>
                <a:path w="21118" h="20931" stroke="0" extrusionOk="0">
                  <a:moveTo>
                    <a:pt x="21118" y="4536"/>
                  </a:moveTo>
                  <a:cubicBezTo>
                    <a:pt x="19396" y="12554"/>
                    <a:pt x="13281" y="18905"/>
                    <a:pt x="5334" y="2093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21" name="Rectangle 5"/>
            <p:cNvSpPr>
              <a:spLocks noChangeArrowheads="1"/>
            </p:cNvSpPr>
            <p:nvPr/>
          </p:nvSpPr>
          <p:spPr bwMode="auto">
            <a:xfrm>
              <a:off x="3089" y="407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AS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418822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3336925" y="6370638"/>
            <a:ext cx="2752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grpSp>
        <p:nvGrpSpPr>
          <p:cNvPr id="418827" name="Group 11"/>
          <p:cNvGrpSpPr>
            <a:grpSpLocks/>
          </p:cNvGrpSpPr>
          <p:nvPr/>
        </p:nvGrpSpPr>
        <p:grpSpPr bwMode="auto">
          <a:xfrm>
            <a:off x="1677988" y="1450975"/>
            <a:ext cx="5464175" cy="4268788"/>
            <a:chOff x="1057" y="914"/>
            <a:chExt cx="3442" cy="2689"/>
          </a:xfrm>
        </p:grpSpPr>
        <p:sp>
          <p:nvSpPr>
            <p:cNvPr id="418828" name="Line 12"/>
            <p:cNvSpPr>
              <a:spLocks noChangeShapeType="1"/>
            </p:cNvSpPr>
            <p:nvPr/>
          </p:nvSpPr>
          <p:spPr bwMode="auto">
            <a:xfrm>
              <a:off x="1057" y="914"/>
              <a:ext cx="2977" cy="250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29" name="Rectangle 13"/>
            <p:cNvSpPr>
              <a:spLocks noChangeArrowheads="1"/>
            </p:cNvSpPr>
            <p:nvPr/>
          </p:nvSpPr>
          <p:spPr bwMode="auto">
            <a:xfrm>
              <a:off x="4045" y="3315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grpSp>
        <p:nvGrpSpPr>
          <p:cNvPr id="418830" name="Group 14"/>
          <p:cNvGrpSpPr>
            <a:grpSpLocks/>
          </p:cNvGrpSpPr>
          <p:nvPr/>
        </p:nvGrpSpPr>
        <p:grpSpPr bwMode="auto">
          <a:xfrm>
            <a:off x="579438" y="3300413"/>
            <a:ext cx="3516312" cy="396875"/>
            <a:chOff x="365" y="2079"/>
            <a:chExt cx="2215" cy="250"/>
          </a:xfrm>
        </p:grpSpPr>
        <p:sp>
          <p:nvSpPr>
            <p:cNvPr id="418831" name="Line 15"/>
            <p:cNvSpPr>
              <a:spLocks noChangeShapeType="1"/>
            </p:cNvSpPr>
            <p:nvPr/>
          </p:nvSpPr>
          <p:spPr bwMode="auto">
            <a:xfrm flipH="1">
              <a:off x="677" y="2206"/>
              <a:ext cx="190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2" name="Rectangle 16"/>
            <p:cNvSpPr>
              <a:spLocks noChangeArrowheads="1"/>
            </p:cNvSpPr>
            <p:nvPr/>
          </p:nvSpPr>
          <p:spPr bwMode="auto">
            <a:xfrm>
              <a:off x="365" y="2079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e</a:t>
              </a:r>
            </a:p>
          </p:txBody>
        </p:sp>
      </p:grpSp>
      <p:grpSp>
        <p:nvGrpSpPr>
          <p:cNvPr id="418833" name="Group 17"/>
          <p:cNvGrpSpPr>
            <a:grpSpLocks/>
          </p:cNvGrpSpPr>
          <p:nvPr/>
        </p:nvGrpSpPr>
        <p:grpSpPr bwMode="auto">
          <a:xfrm>
            <a:off x="3844925" y="3502025"/>
            <a:ext cx="493713" cy="2857500"/>
            <a:chOff x="2422" y="2206"/>
            <a:chExt cx="311" cy="1800"/>
          </a:xfrm>
        </p:grpSpPr>
        <p:sp>
          <p:nvSpPr>
            <p:cNvPr id="418834" name="Line 18"/>
            <p:cNvSpPr>
              <a:spLocks noChangeShapeType="1"/>
            </p:cNvSpPr>
            <p:nvPr/>
          </p:nvSpPr>
          <p:spPr bwMode="auto">
            <a:xfrm>
              <a:off x="2580" y="2206"/>
              <a:ext cx="0" cy="15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5" name="Rectangle 19"/>
            <p:cNvSpPr>
              <a:spLocks noChangeArrowheads="1"/>
            </p:cNvSpPr>
            <p:nvPr/>
          </p:nvSpPr>
          <p:spPr bwMode="auto">
            <a:xfrm>
              <a:off x="2422" y="3756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418836" name="Line 20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8837" name="Group 21"/>
          <p:cNvGrpSpPr>
            <a:grpSpLocks/>
          </p:cNvGrpSpPr>
          <p:nvPr/>
        </p:nvGrpSpPr>
        <p:grpSpPr bwMode="auto">
          <a:xfrm>
            <a:off x="1879600" y="0"/>
            <a:ext cx="3921125" cy="5773738"/>
            <a:chOff x="1184" y="0"/>
            <a:chExt cx="2470" cy="3637"/>
          </a:xfrm>
        </p:grpSpPr>
        <p:sp>
          <p:nvSpPr>
            <p:cNvPr id="418838" name="Arc 22"/>
            <p:cNvSpPr>
              <a:spLocks/>
            </p:cNvSpPr>
            <p:nvPr/>
          </p:nvSpPr>
          <p:spPr bwMode="auto">
            <a:xfrm>
              <a:off x="1184" y="0"/>
              <a:ext cx="2290" cy="363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59 w 20959"/>
                <a:gd name="T1" fmla="*/ 5222 h 20930"/>
                <a:gd name="T2" fmla="*/ 5337 w 20959"/>
                <a:gd name="T3" fmla="*/ 20930 h 20930"/>
                <a:gd name="T4" fmla="*/ 0 w 20959"/>
                <a:gd name="T5" fmla="*/ 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9" h="20930" fill="none" extrusionOk="0">
                  <a:moveTo>
                    <a:pt x="20959" y="5222"/>
                  </a:moveTo>
                  <a:cubicBezTo>
                    <a:pt x="19037" y="12933"/>
                    <a:pt x="13037" y="18966"/>
                    <a:pt x="5337" y="20930"/>
                  </a:cubicBezTo>
                </a:path>
                <a:path w="20959" h="20930" stroke="0" extrusionOk="0">
                  <a:moveTo>
                    <a:pt x="20959" y="5222"/>
                  </a:moveTo>
                  <a:cubicBezTo>
                    <a:pt x="19037" y="12933"/>
                    <a:pt x="13037" y="18966"/>
                    <a:pt x="5337" y="2093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9" name="Rectangle 23"/>
            <p:cNvSpPr>
              <a:spLocks noChangeArrowheads="1"/>
            </p:cNvSpPr>
            <p:nvPr/>
          </p:nvSpPr>
          <p:spPr bwMode="auto">
            <a:xfrm>
              <a:off x="3399" y="62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418840" name="Group 24"/>
          <p:cNvGrpSpPr>
            <a:grpSpLocks/>
          </p:cNvGrpSpPr>
          <p:nvPr/>
        </p:nvGrpSpPr>
        <p:grpSpPr bwMode="auto">
          <a:xfrm>
            <a:off x="3930650" y="3062288"/>
            <a:ext cx="325438" cy="482600"/>
            <a:chOff x="2476" y="1929"/>
            <a:chExt cx="205" cy="304"/>
          </a:xfrm>
        </p:grpSpPr>
        <p:sp>
          <p:nvSpPr>
            <p:cNvPr id="418841" name="Oval 25"/>
            <p:cNvSpPr>
              <a:spLocks noChangeArrowheads="1"/>
            </p:cNvSpPr>
            <p:nvPr/>
          </p:nvSpPr>
          <p:spPr bwMode="auto">
            <a:xfrm>
              <a:off x="2542" y="2168"/>
              <a:ext cx="65" cy="65"/>
            </a:xfrm>
            <a:prstGeom prst="ellipse">
              <a:avLst/>
            </a:prstGeom>
            <a:solidFill>
              <a:srgbClr val="CCFF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42" name="Rectangle 26"/>
            <p:cNvSpPr>
              <a:spLocks noChangeArrowheads="1"/>
            </p:cNvSpPr>
            <p:nvPr/>
          </p:nvSpPr>
          <p:spPr bwMode="auto">
            <a:xfrm>
              <a:off x="2476" y="1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18843" name="Group 27"/>
          <p:cNvGrpSpPr>
            <a:grpSpLocks/>
          </p:cNvGrpSpPr>
          <p:nvPr/>
        </p:nvGrpSpPr>
        <p:grpSpPr bwMode="auto">
          <a:xfrm>
            <a:off x="4718050" y="3081338"/>
            <a:ext cx="325438" cy="469900"/>
            <a:chOff x="2972" y="1941"/>
            <a:chExt cx="205" cy="296"/>
          </a:xfrm>
        </p:grpSpPr>
        <p:sp>
          <p:nvSpPr>
            <p:cNvPr id="418844" name="Oval 28"/>
            <p:cNvSpPr>
              <a:spLocks noChangeArrowheads="1"/>
            </p:cNvSpPr>
            <p:nvPr/>
          </p:nvSpPr>
          <p:spPr bwMode="auto">
            <a:xfrm>
              <a:off x="3076" y="2172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45" name="Rectangle 29"/>
            <p:cNvSpPr>
              <a:spLocks noChangeArrowheads="1"/>
            </p:cNvSpPr>
            <p:nvPr/>
          </p:nvSpPr>
          <p:spPr bwMode="auto">
            <a:xfrm>
              <a:off x="2972" y="194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18846" name="Text Box 30"/>
          <p:cNvSpPr txBox="1">
            <a:spLocks noChangeArrowheads="1"/>
          </p:cNvSpPr>
          <p:nvPr/>
        </p:nvSpPr>
        <p:spPr bwMode="auto">
          <a:xfrm>
            <a:off x="0" y="746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Συναθροιστική αγορά εργασίας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: 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Μονεταριστική 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n-GB" sz="2200" b="1" dirty="0">
                <a:solidFill>
                  <a:srgbClr val="1D593B"/>
                </a:solidFill>
                <a:latin typeface="Arial" charset="0"/>
              </a:rPr>
              <a:t>/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Νεοκλασική ανάλυση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  <a:endParaRPr lang="en-GB" sz="2200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Προσφορά,</a:t>
            </a:r>
            <a:r>
              <a:rPr lang="en-GB" altLang="en-US" sz="4600" dirty="0" smtClean="0"/>
              <a:t> </a:t>
            </a:r>
            <a:r>
              <a:rPr lang="en-GB" altLang="en-US" sz="4600" dirty="0"/>
              <a:t/>
            </a:r>
            <a:br>
              <a:rPr lang="en-GB" altLang="en-US" sz="4600" dirty="0"/>
            </a:br>
            <a:r>
              <a:rPr lang="el-GR" altLang="en-US" sz="4600" dirty="0" smtClean="0"/>
              <a:t>Ανεργία και Πληθωρισμός</a:t>
            </a:r>
            <a:endParaRPr lang="en-GB" altLang="en-US" sz="46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l-GR" altLang="en-US" sz="4100" dirty="0" smtClean="0"/>
              <a:t>Συναθροιστική Προσφορά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1110343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3336925" y="6370638"/>
            <a:ext cx="2752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3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18 w 21118"/>
              <a:gd name="T1" fmla="*/ 4536 h 20931"/>
              <a:gd name="T2" fmla="*/ 5335 w 21118"/>
              <a:gd name="T3" fmla="*/ 20931 h 20931"/>
              <a:gd name="T4" fmla="*/ 0 w 21118"/>
              <a:gd name="T5" fmla="*/ 0 h 20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6421438" y="5262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0875" name="Arc 11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59 w 20959"/>
              <a:gd name="T1" fmla="*/ 5222 h 20930"/>
              <a:gd name="T2" fmla="*/ 5337 w 20959"/>
              <a:gd name="T3" fmla="*/ 20930 h 20930"/>
              <a:gd name="T4" fmla="*/ 0 w 20959"/>
              <a:gd name="T5" fmla="*/ 0 h 20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0880" name="Rectangle 16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0881" name="Line 17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82" name="Oval 18"/>
          <p:cNvSpPr>
            <a:spLocks noChangeArrowheads="1"/>
          </p:cNvSpPr>
          <p:nvPr/>
        </p:nvSpPr>
        <p:spPr bwMode="auto">
          <a:xfrm>
            <a:off x="4883150" y="3448050"/>
            <a:ext cx="103188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20884" name="Rectangle 20"/>
          <p:cNvSpPr>
            <a:spLocks noChangeArrowheads="1"/>
          </p:cNvSpPr>
          <p:nvPr/>
        </p:nvSpPr>
        <p:spPr bwMode="auto">
          <a:xfrm>
            <a:off x="4718050" y="30813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20885" name="AutoShape 21" descr="Parchment"/>
          <p:cNvSpPr>
            <a:spLocks noChangeArrowheads="1"/>
          </p:cNvSpPr>
          <p:nvPr/>
        </p:nvSpPr>
        <p:spPr bwMode="auto">
          <a:xfrm>
            <a:off x="5922963" y="2138363"/>
            <a:ext cx="1824037" cy="88060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 Ας υποθέσουμε</a:t>
            </a:r>
          </a:p>
          <a:p>
            <a:pPr algn="ctr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  ότι η</a:t>
            </a:r>
            <a:r>
              <a:rPr lang="en-GB" sz="19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sz="1900" i="1" dirty="0">
                <a:solidFill>
                  <a:schemeClr val="accent1"/>
                </a:solidFill>
                <a:latin typeface="Arial" charset="0"/>
              </a:rPr>
              <a:t>AD</a:t>
            </a:r>
            <a:r>
              <a:rPr lang="en-GB" sz="1900" dirty="0">
                <a:solidFill>
                  <a:schemeClr val="accent1"/>
                </a:solidFill>
                <a:latin typeface="Arial" charset="0"/>
              </a:rPr>
              <a:t> </a:t>
            </a:r>
            <a:endParaRPr lang="el-GR" sz="1900" dirty="0" smtClean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αυξάνεται</a:t>
            </a:r>
            <a:r>
              <a:rPr lang="en-GB" sz="1900" dirty="0" smtClean="0">
                <a:solidFill>
                  <a:schemeClr val="accent1"/>
                </a:solidFill>
                <a:latin typeface="Arial" charset="0"/>
              </a:rPr>
              <a:t>.</a:t>
            </a:r>
            <a:endParaRPr lang="en-GB" sz="1900" noProof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20886" name="Rectangle 22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20887" name="Rectangle 23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0" y="746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Συναθροιστική αγορά εργασίας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: 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Μονεταριστική 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/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Νεοκλασική ανάλυση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3336925" y="6370638"/>
            <a:ext cx="2752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22920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1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18 w 21118"/>
              <a:gd name="T1" fmla="*/ 4536 h 20931"/>
              <a:gd name="T2" fmla="*/ 5335 w 21118"/>
              <a:gd name="T3" fmla="*/ 20931 h 20931"/>
              <a:gd name="T4" fmla="*/ 0 w 21118"/>
              <a:gd name="T5" fmla="*/ 0 h 20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2" name="Rectangle 10"/>
          <p:cNvSpPr>
            <a:spLocks noChangeArrowheads="1"/>
          </p:cNvSpPr>
          <p:nvPr/>
        </p:nvSpPr>
        <p:spPr bwMode="auto">
          <a:xfrm>
            <a:off x="6421438" y="5262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2923" name="Arc 11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59 w 20959"/>
              <a:gd name="T1" fmla="*/ 5222 h 20930"/>
              <a:gd name="T2" fmla="*/ 5337 w 20959"/>
              <a:gd name="T3" fmla="*/ 20930 h 20930"/>
              <a:gd name="T4" fmla="*/ 0 w 20959"/>
              <a:gd name="T5" fmla="*/ 0 h 20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6" name="Rectangle 14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2927" name="Rectangle 15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9" name="Oval 17"/>
          <p:cNvSpPr>
            <a:spLocks noChangeArrowheads="1"/>
          </p:cNvSpPr>
          <p:nvPr/>
        </p:nvSpPr>
        <p:spPr bwMode="auto">
          <a:xfrm>
            <a:off x="4883150" y="3448050"/>
            <a:ext cx="103188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30" name="Rectangle 18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auto">
          <a:xfrm>
            <a:off x="4718050" y="30813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22932" name="AutoShape 20" descr="Parchment"/>
          <p:cNvSpPr>
            <a:spLocks noChangeArrowheads="1"/>
          </p:cNvSpPr>
          <p:nvPr/>
        </p:nvSpPr>
        <p:spPr bwMode="auto">
          <a:xfrm>
            <a:off x="5381469" y="2035175"/>
            <a:ext cx="3372787" cy="1787317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Οι τιμές αυξάνονται</a:t>
            </a:r>
            <a:r>
              <a:rPr lang="en-GB" sz="1900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 Το επίπεδο πραγματικών </a:t>
            </a: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μισθών πέφτει κάτω από </a:t>
            </a:r>
            <a:r>
              <a:rPr lang="en-GB" sz="1900" i="1" dirty="0" smtClean="0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1900" baseline="-25000" dirty="0" smtClean="0">
                <a:solidFill>
                  <a:schemeClr val="accent2"/>
                </a:solidFill>
                <a:latin typeface="Arial" charset="0"/>
              </a:rPr>
              <a:t>e</a:t>
            </a:r>
            <a:endParaRPr lang="en-GB" sz="1900" baseline="-25000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πχ</a:t>
            </a:r>
            <a:r>
              <a:rPr lang="en-GB" sz="1900" dirty="0" smtClean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το</a:t>
            </a:r>
            <a:r>
              <a:rPr lang="en-GB" sz="19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1900" i="1" dirty="0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1900" baseline="-25000" dirty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GB" sz="1900" dirty="0">
                <a:solidFill>
                  <a:schemeClr val="accent2"/>
                </a:solidFill>
                <a:latin typeface="Arial" charset="0"/>
              </a:rPr>
              <a:t>.</a:t>
            </a:r>
            <a:endParaRPr lang="en-GB" sz="1900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22933" name="Oval 21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2934" name="Group 22"/>
          <p:cNvGrpSpPr>
            <a:grpSpLocks/>
          </p:cNvGrpSpPr>
          <p:nvPr/>
        </p:nvGrpSpPr>
        <p:grpSpPr bwMode="auto">
          <a:xfrm>
            <a:off x="584200" y="3671888"/>
            <a:ext cx="3895725" cy="396875"/>
            <a:chOff x="368" y="2313"/>
            <a:chExt cx="2454" cy="250"/>
          </a:xfrm>
        </p:grpSpPr>
        <p:sp>
          <p:nvSpPr>
            <p:cNvPr id="422935" name="Line 23"/>
            <p:cNvSpPr>
              <a:spLocks noChangeShapeType="1"/>
            </p:cNvSpPr>
            <p:nvPr/>
          </p:nvSpPr>
          <p:spPr bwMode="auto">
            <a:xfrm flipH="1">
              <a:off x="688" y="2414"/>
              <a:ext cx="21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2936" name="Rectangle 24"/>
            <p:cNvSpPr>
              <a:spLocks noChangeArrowheads="1"/>
            </p:cNvSpPr>
            <p:nvPr/>
          </p:nvSpPr>
          <p:spPr bwMode="auto">
            <a:xfrm>
              <a:off x="368" y="2313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W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2939" name="Text Box 27"/>
          <p:cNvSpPr txBox="1">
            <a:spLocks noChangeArrowheads="1"/>
          </p:cNvSpPr>
          <p:nvPr/>
        </p:nvSpPr>
        <p:spPr bwMode="auto">
          <a:xfrm>
            <a:off x="0" y="746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Συναθροιστική αγορά εργασίας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: 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Μονεταριστική 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/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Νεοκλασική ανάλυση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3336925" y="6370638"/>
            <a:ext cx="2752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24968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9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18 w 21118"/>
              <a:gd name="T1" fmla="*/ 4536 h 20931"/>
              <a:gd name="T2" fmla="*/ 5335 w 21118"/>
              <a:gd name="T3" fmla="*/ 20931 h 20931"/>
              <a:gd name="T4" fmla="*/ 0 w 21118"/>
              <a:gd name="T5" fmla="*/ 0 h 20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0" name="Rectangle 10"/>
          <p:cNvSpPr>
            <a:spLocks noChangeArrowheads="1"/>
          </p:cNvSpPr>
          <p:nvPr/>
        </p:nvSpPr>
        <p:spPr bwMode="auto">
          <a:xfrm>
            <a:off x="6421438" y="5262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4971" name="Arc 11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59 w 20959"/>
              <a:gd name="T1" fmla="*/ 5222 h 20930"/>
              <a:gd name="T2" fmla="*/ 5337 w 20959"/>
              <a:gd name="T3" fmla="*/ 20930 h 20930"/>
              <a:gd name="T4" fmla="*/ 0 w 20959"/>
              <a:gd name="T5" fmla="*/ 0 h 20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4975" name="Rectangle 15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7" name="Oval 17"/>
          <p:cNvSpPr>
            <a:spLocks noChangeArrowheads="1"/>
          </p:cNvSpPr>
          <p:nvPr/>
        </p:nvSpPr>
        <p:spPr bwMode="auto">
          <a:xfrm>
            <a:off x="4883150" y="3448050"/>
            <a:ext cx="103188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8" name="Rectangle 18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4718050" y="30813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24980" name="AutoShape 20" descr="Parchment"/>
          <p:cNvSpPr>
            <a:spLocks noChangeArrowheads="1"/>
          </p:cNvSpPr>
          <p:nvPr/>
        </p:nvSpPr>
        <p:spPr bwMode="auto">
          <a:xfrm>
            <a:off x="5456421" y="1993693"/>
            <a:ext cx="3687579" cy="1894096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Αυτό δίνει μία υπερβάλλουσα</a:t>
            </a: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 ζήτηση για εργατικό δυναμικό</a:t>
            </a: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i="1" dirty="0" smtClean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dirty="0">
                <a:solidFill>
                  <a:schemeClr val="tx2"/>
                </a:solidFill>
                <a:latin typeface="Symbol" pitchFamily="18" charset="2"/>
              </a:rPr>
              <a:t>-</a:t>
            </a:r>
            <a:r>
              <a:rPr lang="en-GB" sz="19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i="1" dirty="0">
                <a:solidFill>
                  <a:schemeClr val="tx2"/>
                </a:solidFill>
                <a:latin typeface="Arial" charset="0"/>
              </a:rPr>
              <a:t>c.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Το επίπεδο πραγματικών μισθών</a:t>
            </a:r>
          </a:p>
          <a:p>
            <a:pPr algn="ctr">
              <a:lnSpc>
                <a:spcPct val="110000"/>
              </a:lnSpc>
            </a:pP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 θα αυξηθεί πίσω στο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GB" sz="1900" i="1" dirty="0" smtClean="0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1900" baseline="-25000" dirty="0" smtClean="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1900" dirty="0">
                <a:solidFill>
                  <a:schemeClr val="tx2"/>
                </a:solidFill>
                <a:latin typeface="Arial" charset="0"/>
              </a:rPr>
              <a:t>.</a:t>
            </a:r>
            <a:endParaRPr lang="en-GB" sz="1900" baseline="-25000" noProof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 flipH="1">
            <a:off x="1092200" y="3832225"/>
            <a:ext cx="33877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82" name="Oval 22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4983" name="Group 23"/>
          <p:cNvGrpSpPr>
            <a:grpSpLocks/>
          </p:cNvGrpSpPr>
          <p:nvPr/>
        </p:nvGrpSpPr>
        <p:grpSpPr bwMode="auto">
          <a:xfrm>
            <a:off x="3625850" y="3452813"/>
            <a:ext cx="1112838" cy="446087"/>
            <a:chOff x="2284" y="2175"/>
            <a:chExt cx="701" cy="281"/>
          </a:xfrm>
        </p:grpSpPr>
        <p:sp>
          <p:nvSpPr>
            <p:cNvPr id="424984" name="Oval 24"/>
            <p:cNvSpPr>
              <a:spLocks noChangeArrowheads="1"/>
            </p:cNvSpPr>
            <p:nvPr/>
          </p:nvSpPr>
          <p:spPr bwMode="auto">
            <a:xfrm>
              <a:off x="2811" y="2391"/>
              <a:ext cx="65" cy="6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985" name="Oval 25"/>
            <p:cNvSpPr>
              <a:spLocks noChangeArrowheads="1"/>
            </p:cNvSpPr>
            <p:nvPr/>
          </p:nvSpPr>
          <p:spPr bwMode="auto">
            <a:xfrm>
              <a:off x="2354" y="2383"/>
              <a:ext cx="65" cy="6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986" name="Rectangle 26"/>
            <p:cNvSpPr>
              <a:spLocks noChangeArrowheads="1"/>
            </p:cNvSpPr>
            <p:nvPr/>
          </p:nvSpPr>
          <p:spPr bwMode="auto">
            <a:xfrm>
              <a:off x="2284" y="217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24987" name="Rectangle 27"/>
            <p:cNvSpPr>
              <a:spLocks noChangeArrowheads="1"/>
            </p:cNvSpPr>
            <p:nvPr/>
          </p:nvSpPr>
          <p:spPr bwMode="auto">
            <a:xfrm>
              <a:off x="2780" y="218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424988" name="Rectangle 28"/>
          <p:cNvSpPr>
            <a:spLocks noChangeArrowheads="1"/>
          </p:cNvSpPr>
          <p:nvPr/>
        </p:nvSpPr>
        <p:spPr bwMode="auto">
          <a:xfrm>
            <a:off x="584200" y="3671888"/>
            <a:ext cx="51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424989" name="Rectangle 29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24990" name="Rectangle 30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0" y="746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Συναθροιστική αγορά εργασίας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: 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Μονεταριστική 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/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Νεοκλασική ανάλυση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8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7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27013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966913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LRAS</a:t>
            </a:r>
            <a:r>
              <a:rPr lang="en-GB" dirty="0">
                <a:solidFill>
                  <a:srgbClr val="806E60"/>
                </a:solidFill>
              </a:rPr>
              <a:t>: </a:t>
            </a:r>
            <a:r>
              <a:rPr lang="el-GR" dirty="0" smtClean="0">
                <a:solidFill>
                  <a:srgbClr val="806E60"/>
                </a:solidFill>
              </a:rPr>
              <a:t>μονεταριστικό</a:t>
            </a:r>
            <a:r>
              <a:rPr lang="en-GB" sz="1400" dirty="0" smtClean="0">
                <a:solidFill>
                  <a:srgbClr val="806E60"/>
                </a:solidFill>
              </a:rPr>
              <a:t> </a:t>
            </a:r>
            <a:r>
              <a:rPr lang="en-GB" dirty="0">
                <a:solidFill>
                  <a:srgbClr val="806E60"/>
                </a:solidFill>
              </a:rPr>
              <a:t>/</a:t>
            </a:r>
            <a:r>
              <a:rPr lang="en-GB" sz="1000" dirty="0">
                <a:solidFill>
                  <a:srgbClr val="806E60"/>
                </a:solidFill>
              </a:rPr>
              <a:t> </a:t>
            </a:r>
            <a:r>
              <a:rPr lang="el-GR" dirty="0" smtClean="0">
                <a:solidFill>
                  <a:srgbClr val="806E60"/>
                </a:solidFill>
              </a:rPr>
              <a:t>νεοκλασικό υπόδειγμα 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ε</a:t>
            </a:r>
            <a:r>
              <a:rPr lang="el-GR" dirty="0" smtClean="0">
                <a:solidFill>
                  <a:srgbClr val="806E60"/>
                </a:solidFill>
              </a:rPr>
              <a:t>υέλικτοι πραγματικοί μισθοί </a:t>
            </a:r>
            <a:endParaRPr lang="en-GB" dirty="0">
              <a:solidFill>
                <a:srgbClr val="806E60"/>
              </a:solidFill>
            </a:endParaRPr>
          </a:p>
        </p:txBody>
      </p:sp>
      <p:sp>
        <p:nvSpPr>
          <p:cNvPr id="427014" name="Rectangle 6"/>
          <p:cNvSpPr>
            <a:spLocks/>
          </p:cNvSpPr>
          <p:nvPr/>
        </p:nvSpPr>
        <p:spPr bwMode="auto">
          <a:xfrm>
            <a:off x="301625" y="3267075"/>
            <a:ext cx="85344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7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μ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αυταπάτη χρήματος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7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φυσικό επίπεδο ανεργίας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7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905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3336925" y="6370638"/>
            <a:ext cx="26822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</a:t>
            </a:r>
            <a:endParaRPr lang="en-GB" sz="2000" dirty="0">
              <a:latin typeface="Arial" charset="0"/>
            </a:endParaRP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 rot="-5400000">
            <a:off x="-1860199" y="3007962"/>
            <a:ext cx="451732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5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T0" fmla="*/ 1060470212 w 21118"/>
              <a:gd name="T1" fmla="*/ 274757901 h 20931"/>
              <a:gd name="T2" fmla="*/ 267904562 w 21118"/>
              <a:gd name="T3" fmla="*/ 1267846905 h 20931"/>
              <a:gd name="T4" fmla="*/ 0 w 21118"/>
              <a:gd name="T5" fmla="*/ 0 h 20931"/>
              <a:gd name="T6" fmla="*/ 0 60000 65536"/>
              <a:gd name="T7" fmla="*/ 0 60000 65536"/>
              <a:gd name="T8" fmla="*/ 0 60000 65536"/>
              <a:gd name="T9" fmla="*/ 0 w 21118"/>
              <a:gd name="T10" fmla="*/ 0 h 20931"/>
              <a:gd name="T11" fmla="*/ 21118 w 21118"/>
              <a:gd name="T12" fmla="*/ 20931 h 20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9066" name="Rectangle 10"/>
          <p:cNvSpPr>
            <a:spLocks noChangeArrowheads="1"/>
          </p:cNvSpPr>
          <p:nvPr/>
        </p:nvSpPr>
        <p:spPr bwMode="auto">
          <a:xfrm>
            <a:off x="6421438" y="5262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9067" name="Arc 11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T0" fmla="*/ 630561881 w 20959"/>
              <a:gd name="T1" fmla="*/ 397385990 h 20930"/>
              <a:gd name="T2" fmla="*/ 160566340 w 20959"/>
              <a:gd name="T3" fmla="*/ 1592739515 h 20930"/>
              <a:gd name="T4" fmla="*/ 0 w 20959"/>
              <a:gd name="T5" fmla="*/ 0 h 20930"/>
              <a:gd name="T6" fmla="*/ 0 60000 65536"/>
              <a:gd name="T7" fmla="*/ 0 60000 65536"/>
              <a:gd name="T8" fmla="*/ 0 60000 65536"/>
              <a:gd name="T9" fmla="*/ 0 w 20959"/>
              <a:gd name="T10" fmla="*/ 0 h 20930"/>
              <a:gd name="T11" fmla="*/ 20959 w 20959"/>
              <a:gd name="T12" fmla="*/ 20930 h 209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9068" name="Line 12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70" name="Rectangle 14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29071" name="Rectangle 15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330768" name="Line 16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73" name="Rectangle 17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718050" y="3081338"/>
            <a:ext cx="325438" cy="469900"/>
            <a:chOff x="2972" y="1941"/>
            <a:chExt cx="205" cy="296"/>
          </a:xfrm>
        </p:grpSpPr>
        <p:sp>
          <p:nvSpPr>
            <p:cNvPr id="429075" name="Oval 19"/>
            <p:cNvSpPr>
              <a:spLocks noChangeArrowheads="1"/>
            </p:cNvSpPr>
            <p:nvPr/>
          </p:nvSpPr>
          <p:spPr bwMode="auto">
            <a:xfrm>
              <a:off x="3076" y="2172"/>
              <a:ext cx="65" cy="65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29076" name="Rectangle 20"/>
            <p:cNvSpPr>
              <a:spLocks noChangeArrowheads="1"/>
            </p:cNvSpPr>
            <p:nvPr/>
          </p:nvSpPr>
          <p:spPr bwMode="auto">
            <a:xfrm>
              <a:off x="2972" y="194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9078" name="Rectangle 23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29079" name="Rectangle 24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0" y="7461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Συναθροιστική αγορά εργασίας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: 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Μονεταριστική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n-GB" sz="2200" b="1" dirty="0">
                <a:solidFill>
                  <a:srgbClr val="1D593B"/>
                </a:solidFill>
                <a:latin typeface="Arial" charset="0"/>
              </a:rPr>
              <a:t>/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Νεοκλασική</a:t>
            </a:r>
            <a:r>
              <a:rPr lang="en-GB" sz="2200" b="1" dirty="0" smtClean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sz="2200" b="1" dirty="0" smtClean="0">
                <a:solidFill>
                  <a:srgbClr val="1D593B"/>
                </a:solidFill>
                <a:latin typeface="Arial" charset="0"/>
              </a:rPr>
              <a:t>ανάλυση</a:t>
            </a:r>
            <a:endParaRPr lang="en-GB" sz="2200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11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311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LRAS</a:t>
            </a:r>
            <a:r>
              <a:rPr lang="en-GB" dirty="0">
                <a:solidFill>
                  <a:srgbClr val="806E60"/>
                </a:solidFill>
              </a:rPr>
              <a:t>: </a:t>
            </a:r>
            <a:r>
              <a:rPr lang="en-GB" dirty="0" smtClean="0">
                <a:solidFill>
                  <a:srgbClr val="806E60"/>
                </a:solidFill>
              </a:rPr>
              <a:t>: </a:t>
            </a:r>
            <a:r>
              <a:rPr lang="el-GR" dirty="0" smtClean="0">
                <a:solidFill>
                  <a:srgbClr val="806E60"/>
                </a:solidFill>
              </a:rPr>
              <a:t>μονεταριστικό</a:t>
            </a:r>
            <a:r>
              <a:rPr lang="en-GB" sz="1400" dirty="0" smtClean="0">
                <a:solidFill>
                  <a:srgbClr val="806E60"/>
                </a:solidFill>
              </a:rPr>
              <a:t> </a:t>
            </a:r>
            <a:r>
              <a:rPr lang="en-GB" dirty="0" smtClean="0">
                <a:solidFill>
                  <a:srgbClr val="806E60"/>
                </a:solidFill>
              </a:rPr>
              <a:t>/</a:t>
            </a:r>
            <a:r>
              <a:rPr lang="en-GB" sz="1000" dirty="0" smtClean="0">
                <a:solidFill>
                  <a:srgbClr val="806E60"/>
                </a:solidFill>
              </a:rPr>
              <a:t> </a:t>
            </a:r>
            <a:r>
              <a:rPr lang="el-GR" dirty="0" smtClean="0">
                <a:solidFill>
                  <a:srgbClr val="806E60"/>
                </a:solidFill>
              </a:rPr>
              <a:t>νεοκλασικό υπόδειγμα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ευέλικτοι πραγματικοί μισθοί </a:t>
            </a:r>
            <a:endParaRPr lang="en-GB" dirty="0" smtClean="0">
              <a:solidFill>
                <a:srgbClr val="806E60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μ</a:t>
            </a:r>
            <a:r>
              <a:rPr lang="el-GR" dirty="0" smtClean="0">
                <a:solidFill>
                  <a:srgbClr val="806E60"/>
                </a:solidFill>
              </a:rPr>
              <a:t>η αυταπάτη χρήματος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>
                <a:solidFill>
                  <a:srgbClr val="806E60"/>
                </a:solidFill>
              </a:rPr>
              <a:t>φ</a:t>
            </a:r>
            <a:r>
              <a:rPr lang="el-GR" dirty="0" smtClean="0">
                <a:solidFill>
                  <a:srgbClr val="806E60"/>
                </a:solidFill>
              </a:rPr>
              <a:t>υσικό επίπεδο ανεργίας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70000"/>
              </a:lnSpc>
            </a:pPr>
            <a:r>
              <a:rPr lang="el-GR" dirty="0" smtClean="0"/>
              <a:t>Επιπτώσεις στο σχήμα της καμπύλης  </a:t>
            </a:r>
            <a:r>
              <a:rPr lang="en-GB" i="1" dirty="0" smtClean="0"/>
              <a:t>LRAS</a:t>
            </a:r>
            <a:endParaRPr lang="en-GB" i="1" dirty="0"/>
          </a:p>
        </p:txBody>
      </p:sp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31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331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GB" i="1" dirty="0"/>
              <a:t>LRAS</a:t>
            </a:r>
            <a:r>
              <a:rPr lang="en-GB" dirty="0"/>
              <a:t>: </a:t>
            </a:r>
            <a:r>
              <a:rPr lang="el-GR" dirty="0" smtClean="0"/>
              <a:t>Κεϋνσιανό υπόδειγμα</a:t>
            </a:r>
            <a:endParaRPr lang="en-GB" dirty="0"/>
          </a:p>
          <a:p>
            <a:pPr lvl="1">
              <a:lnSpc>
                <a:spcPct val="180000"/>
              </a:lnSpc>
            </a:pPr>
            <a:r>
              <a:rPr lang="el-GR" dirty="0"/>
              <a:t>α</a:t>
            </a:r>
            <a:r>
              <a:rPr lang="el-GR" dirty="0" smtClean="0"/>
              <a:t>καμψία μισθών και τιμών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5203" name="Group 3"/>
          <p:cNvGrpSpPr>
            <a:grpSpLocks/>
          </p:cNvGrpSpPr>
          <p:nvPr/>
        </p:nvGrpSpPr>
        <p:grpSpPr bwMode="auto">
          <a:xfrm>
            <a:off x="1879600" y="0"/>
            <a:ext cx="3921125" cy="5773738"/>
            <a:chOff x="1184" y="0"/>
            <a:chExt cx="2470" cy="3637"/>
          </a:xfrm>
        </p:grpSpPr>
        <p:sp>
          <p:nvSpPr>
            <p:cNvPr id="435204" name="Arc 4"/>
            <p:cNvSpPr>
              <a:spLocks/>
            </p:cNvSpPr>
            <p:nvPr/>
          </p:nvSpPr>
          <p:spPr bwMode="auto">
            <a:xfrm>
              <a:off x="1184" y="0"/>
              <a:ext cx="2290" cy="363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59 w 20959"/>
                <a:gd name="T1" fmla="*/ 5222 h 20930"/>
                <a:gd name="T2" fmla="*/ 5337 w 20959"/>
                <a:gd name="T3" fmla="*/ 20930 h 20930"/>
                <a:gd name="T4" fmla="*/ 0 w 20959"/>
                <a:gd name="T5" fmla="*/ 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9" h="20930" fill="none" extrusionOk="0">
                  <a:moveTo>
                    <a:pt x="20959" y="5222"/>
                  </a:moveTo>
                  <a:cubicBezTo>
                    <a:pt x="19037" y="12933"/>
                    <a:pt x="13037" y="18966"/>
                    <a:pt x="5337" y="20930"/>
                  </a:cubicBezTo>
                </a:path>
                <a:path w="20959" h="20930" stroke="0" extrusionOk="0">
                  <a:moveTo>
                    <a:pt x="20959" y="5222"/>
                  </a:moveTo>
                  <a:cubicBezTo>
                    <a:pt x="19037" y="12933"/>
                    <a:pt x="13037" y="18966"/>
                    <a:pt x="5337" y="2093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05" name="Rectangle 5"/>
            <p:cNvSpPr>
              <a:spLocks noChangeArrowheads="1"/>
            </p:cNvSpPr>
            <p:nvPr/>
          </p:nvSpPr>
          <p:spPr bwMode="auto">
            <a:xfrm>
              <a:off x="3399" y="62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435206" name="Group 6"/>
          <p:cNvGrpSpPr>
            <a:grpSpLocks/>
          </p:cNvGrpSpPr>
          <p:nvPr/>
        </p:nvGrpSpPr>
        <p:grpSpPr bwMode="auto">
          <a:xfrm>
            <a:off x="1677988" y="1450975"/>
            <a:ext cx="5576887" cy="4268788"/>
            <a:chOff x="1057" y="914"/>
            <a:chExt cx="3513" cy="2689"/>
          </a:xfrm>
        </p:grpSpPr>
        <p:sp>
          <p:nvSpPr>
            <p:cNvPr id="435207" name="Line 7"/>
            <p:cNvSpPr>
              <a:spLocks noChangeShapeType="1"/>
            </p:cNvSpPr>
            <p:nvPr/>
          </p:nvSpPr>
          <p:spPr bwMode="auto">
            <a:xfrm>
              <a:off x="1057" y="914"/>
              <a:ext cx="2977" cy="250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08" name="Rectangle 8"/>
            <p:cNvSpPr>
              <a:spLocks noChangeArrowheads="1"/>
            </p:cNvSpPr>
            <p:nvPr/>
          </p:nvSpPr>
          <p:spPr bwMode="auto">
            <a:xfrm>
              <a:off x="4045" y="3315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GB" sz="2400" baseline="-46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35209" name="Group 9"/>
          <p:cNvGrpSpPr>
            <a:grpSpLocks/>
          </p:cNvGrpSpPr>
          <p:nvPr/>
        </p:nvGrpSpPr>
        <p:grpSpPr bwMode="auto">
          <a:xfrm>
            <a:off x="452438" y="0"/>
            <a:ext cx="5154612" cy="5151438"/>
            <a:chOff x="285" y="0"/>
            <a:chExt cx="3247" cy="3245"/>
          </a:xfrm>
        </p:grpSpPr>
        <p:sp>
          <p:nvSpPr>
            <p:cNvPr id="435210" name="Arc 10"/>
            <p:cNvSpPr>
              <a:spLocks/>
            </p:cNvSpPr>
            <p:nvPr/>
          </p:nvSpPr>
          <p:spPr bwMode="auto">
            <a:xfrm>
              <a:off x="285" y="0"/>
              <a:ext cx="2981" cy="324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18 w 21118"/>
                <a:gd name="T1" fmla="*/ 4536 h 20931"/>
                <a:gd name="T2" fmla="*/ 5335 w 21118"/>
                <a:gd name="T3" fmla="*/ 20931 h 20931"/>
                <a:gd name="T4" fmla="*/ 0 w 21118"/>
                <a:gd name="T5" fmla="*/ 0 h 20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18" h="20931" fill="none" extrusionOk="0">
                  <a:moveTo>
                    <a:pt x="21118" y="4536"/>
                  </a:moveTo>
                  <a:cubicBezTo>
                    <a:pt x="19396" y="12554"/>
                    <a:pt x="13281" y="18905"/>
                    <a:pt x="5334" y="20930"/>
                  </a:cubicBezTo>
                </a:path>
                <a:path w="21118" h="20931" stroke="0" extrusionOk="0">
                  <a:moveTo>
                    <a:pt x="21118" y="4536"/>
                  </a:moveTo>
                  <a:cubicBezTo>
                    <a:pt x="19396" y="12554"/>
                    <a:pt x="13281" y="18905"/>
                    <a:pt x="5334" y="2093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11" name="Rectangle 11"/>
            <p:cNvSpPr>
              <a:spLocks noChangeArrowheads="1"/>
            </p:cNvSpPr>
            <p:nvPr/>
          </p:nvSpPr>
          <p:spPr bwMode="auto">
            <a:xfrm>
              <a:off x="3089" y="407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AS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435212" name="Line 12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3336925" y="6370638"/>
            <a:ext cx="26822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</a:t>
            </a:r>
            <a:endParaRPr lang="en-GB" sz="2000" dirty="0">
              <a:latin typeface="Arial" charset="0"/>
            </a:endParaRPr>
          </a:p>
        </p:txBody>
      </p:sp>
      <p:sp>
        <p:nvSpPr>
          <p:cNvPr id="435216" name="Rectangle 16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18" name="Rectangle 18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grpSp>
        <p:nvGrpSpPr>
          <p:cNvPr id="435219" name="Group 19"/>
          <p:cNvGrpSpPr>
            <a:grpSpLocks/>
          </p:cNvGrpSpPr>
          <p:nvPr/>
        </p:nvGrpSpPr>
        <p:grpSpPr bwMode="auto">
          <a:xfrm>
            <a:off x="3844925" y="3502025"/>
            <a:ext cx="493713" cy="2857500"/>
            <a:chOff x="2422" y="2206"/>
            <a:chExt cx="311" cy="1800"/>
          </a:xfrm>
        </p:grpSpPr>
        <p:sp>
          <p:nvSpPr>
            <p:cNvPr id="435220" name="Line 20"/>
            <p:cNvSpPr>
              <a:spLocks noChangeShapeType="1"/>
            </p:cNvSpPr>
            <p:nvPr/>
          </p:nvSpPr>
          <p:spPr bwMode="auto">
            <a:xfrm>
              <a:off x="2580" y="2206"/>
              <a:ext cx="0" cy="15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21" name="Rectangle 21"/>
            <p:cNvSpPr>
              <a:spLocks noChangeArrowheads="1"/>
            </p:cNvSpPr>
            <p:nvPr/>
          </p:nvSpPr>
          <p:spPr bwMode="auto">
            <a:xfrm>
              <a:off x="2422" y="3756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5223" name="Group 23"/>
          <p:cNvGrpSpPr>
            <a:grpSpLocks/>
          </p:cNvGrpSpPr>
          <p:nvPr/>
        </p:nvGrpSpPr>
        <p:grpSpPr bwMode="auto">
          <a:xfrm>
            <a:off x="3930650" y="3062288"/>
            <a:ext cx="325438" cy="482600"/>
            <a:chOff x="2476" y="1929"/>
            <a:chExt cx="205" cy="304"/>
          </a:xfrm>
        </p:grpSpPr>
        <p:sp>
          <p:nvSpPr>
            <p:cNvPr id="435224" name="Oval 24"/>
            <p:cNvSpPr>
              <a:spLocks noChangeArrowheads="1"/>
            </p:cNvSpPr>
            <p:nvPr/>
          </p:nvSpPr>
          <p:spPr bwMode="auto">
            <a:xfrm>
              <a:off x="2542" y="2168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25" name="Rectangle 25"/>
            <p:cNvSpPr>
              <a:spLocks noChangeArrowheads="1"/>
            </p:cNvSpPr>
            <p:nvPr/>
          </p:nvSpPr>
          <p:spPr bwMode="auto">
            <a:xfrm>
              <a:off x="2476" y="1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35226" name="Group 26"/>
          <p:cNvGrpSpPr>
            <a:grpSpLocks/>
          </p:cNvGrpSpPr>
          <p:nvPr/>
        </p:nvGrpSpPr>
        <p:grpSpPr bwMode="auto">
          <a:xfrm>
            <a:off x="4718050" y="3081338"/>
            <a:ext cx="325438" cy="469900"/>
            <a:chOff x="2972" y="1941"/>
            <a:chExt cx="205" cy="296"/>
          </a:xfrm>
        </p:grpSpPr>
        <p:sp>
          <p:nvSpPr>
            <p:cNvPr id="435227" name="Rectangle 27"/>
            <p:cNvSpPr>
              <a:spLocks noChangeArrowheads="1"/>
            </p:cNvSpPr>
            <p:nvPr/>
          </p:nvSpPr>
          <p:spPr bwMode="auto">
            <a:xfrm>
              <a:off x="2972" y="194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35228" name="Oval 28"/>
            <p:cNvSpPr>
              <a:spLocks noChangeArrowheads="1"/>
            </p:cNvSpPr>
            <p:nvPr/>
          </p:nvSpPr>
          <p:spPr bwMode="auto">
            <a:xfrm>
              <a:off x="3053" y="2172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5229" name="Group 29"/>
          <p:cNvGrpSpPr>
            <a:grpSpLocks/>
          </p:cNvGrpSpPr>
          <p:nvPr/>
        </p:nvGrpSpPr>
        <p:grpSpPr bwMode="auto">
          <a:xfrm>
            <a:off x="1425575" y="2292350"/>
            <a:ext cx="4627563" cy="3470275"/>
            <a:chOff x="898" y="1444"/>
            <a:chExt cx="2915" cy="2186"/>
          </a:xfrm>
        </p:grpSpPr>
        <p:sp>
          <p:nvSpPr>
            <p:cNvPr id="435230" name="Line 30"/>
            <p:cNvSpPr>
              <a:spLocks noChangeShapeType="1"/>
            </p:cNvSpPr>
            <p:nvPr/>
          </p:nvSpPr>
          <p:spPr bwMode="auto">
            <a:xfrm>
              <a:off x="898" y="1444"/>
              <a:ext cx="2379" cy="2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31" name="Rectangle 31"/>
            <p:cNvSpPr>
              <a:spLocks noChangeArrowheads="1"/>
            </p:cNvSpPr>
            <p:nvPr/>
          </p:nvSpPr>
          <p:spPr bwMode="auto">
            <a:xfrm>
              <a:off x="3288" y="3342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400" baseline="-46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35232" name="Group 32"/>
          <p:cNvGrpSpPr>
            <a:grpSpLocks/>
          </p:cNvGrpSpPr>
          <p:nvPr/>
        </p:nvGrpSpPr>
        <p:grpSpPr bwMode="auto">
          <a:xfrm>
            <a:off x="2605088" y="3557588"/>
            <a:ext cx="473075" cy="2808287"/>
            <a:chOff x="1641" y="2241"/>
            <a:chExt cx="298" cy="1769"/>
          </a:xfrm>
        </p:grpSpPr>
        <p:sp>
          <p:nvSpPr>
            <p:cNvPr id="435233" name="Line 33"/>
            <p:cNvSpPr>
              <a:spLocks noChangeShapeType="1"/>
            </p:cNvSpPr>
            <p:nvPr/>
          </p:nvSpPr>
          <p:spPr bwMode="auto">
            <a:xfrm>
              <a:off x="1796" y="2241"/>
              <a:ext cx="0" cy="15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34" name="Rectangle 34"/>
            <p:cNvSpPr>
              <a:spLocks noChangeArrowheads="1"/>
            </p:cNvSpPr>
            <p:nvPr/>
          </p:nvSpPr>
          <p:spPr bwMode="auto">
            <a:xfrm>
              <a:off x="1641" y="3760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35235" name="Group 35"/>
          <p:cNvGrpSpPr>
            <a:grpSpLocks/>
          </p:cNvGrpSpPr>
          <p:nvPr/>
        </p:nvGrpSpPr>
        <p:grpSpPr bwMode="auto">
          <a:xfrm>
            <a:off x="5544522" y="2206392"/>
            <a:ext cx="2409307" cy="1200796"/>
            <a:chOff x="3429" y="1316"/>
            <a:chExt cx="1697" cy="1126"/>
          </a:xfrm>
        </p:grpSpPr>
        <p:sp>
          <p:nvSpPr>
            <p:cNvPr id="435236" name="AutoShape 36" descr="Parchment"/>
            <p:cNvSpPr>
              <a:spLocks noChangeArrowheads="1"/>
            </p:cNvSpPr>
            <p:nvPr/>
          </p:nvSpPr>
          <p:spPr bwMode="auto">
            <a:xfrm>
              <a:off x="3542" y="1541"/>
              <a:ext cx="1445" cy="742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37" name="Rectangle 37" descr="Parchment"/>
            <p:cNvSpPr>
              <a:spLocks noChangeArrowheads="1"/>
            </p:cNvSpPr>
            <p:nvPr/>
          </p:nvSpPr>
          <p:spPr bwMode="auto">
            <a:xfrm>
              <a:off x="3429" y="1316"/>
              <a:ext cx="1697" cy="112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800" dirty="0" smtClean="0">
                  <a:solidFill>
                    <a:schemeClr val="accent1"/>
                  </a:solidFill>
                  <a:latin typeface="Arial" charset="0"/>
                </a:rPr>
                <a:t>Υπόθεση</a:t>
              </a:r>
              <a:r>
                <a:rPr lang="en-GB" sz="1800" dirty="0" smtClean="0">
                  <a:solidFill>
                    <a:schemeClr val="accent1"/>
                  </a:solidFill>
                  <a:latin typeface="Arial" charset="0"/>
                </a:rPr>
                <a:t>:</a:t>
              </a:r>
            </a:p>
            <a:p>
              <a:pPr algn="ctr" defTabSz="762000"/>
              <a:r>
                <a:rPr lang="el-GR" sz="1800" dirty="0" smtClean="0">
                  <a:solidFill>
                    <a:schemeClr val="accent1"/>
                  </a:solidFill>
                  <a:latin typeface="Arial" charset="0"/>
                </a:rPr>
                <a:t>        οι μισθοί είναι</a:t>
              </a:r>
            </a:p>
            <a:p>
              <a:pPr algn="ctr" defTabSz="762000"/>
              <a:r>
                <a:rPr lang="el-GR" sz="1800" dirty="0" smtClean="0">
                  <a:solidFill>
                    <a:schemeClr val="accent1"/>
                  </a:solidFill>
                  <a:latin typeface="Arial" charset="0"/>
                </a:rPr>
                <a:t> άκαμπτοι προς </a:t>
              </a:r>
            </a:p>
            <a:p>
              <a:pPr algn="ctr" defTabSz="762000"/>
              <a:r>
                <a:rPr lang="el-GR" sz="1800" dirty="0" smtClean="0">
                  <a:solidFill>
                    <a:schemeClr val="accent1"/>
                  </a:solidFill>
                  <a:latin typeface="Arial" charset="0"/>
                </a:rPr>
                <a:t>τα κάτω</a:t>
              </a:r>
              <a:endParaRPr lang="en-GB" sz="1800" dirty="0" smtClean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435238" name="Group 38"/>
          <p:cNvGrpSpPr>
            <a:grpSpLocks/>
          </p:cNvGrpSpPr>
          <p:nvPr/>
        </p:nvGrpSpPr>
        <p:grpSpPr bwMode="auto">
          <a:xfrm>
            <a:off x="2703513" y="3062288"/>
            <a:ext cx="311150" cy="500062"/>
            <a:chOff x="1703" y="1929"/>
            <a:chExt cx="196" cy="315"/>
          </a:xfrm>
        </p:grpSpPr>
        <p:sp>
          <p:nvSpPr>
            <p:cNvPr id="435239" name="Rectangle 39"/>
            <p:cNvSpPr>
              <a:spLocks noChangeArrowheads="1"/>
            </p:cNvSpPr>
            <p:nvPr/>
          </p:nvSpPr>
          <p:spPr bwMode="auto">
            <a:xfrm>
              <a:off x="1703" y="192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35240" name="Oval 40"/>
            <p:cNvSpPr>
              <a:spLocks noChangeArrowheads="1"/>
            </p:cNvSpPr>
            <p:nvPr/>
          </p:nvSpPr>
          <p:spPr bwMode="auto">
            <a:xfrm>
              <a:off x="1769" y="2180"/>
              <a:ext cx="64" cy="64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35241" name="Text Box 41"/>
          <p:cNvSpPr txBox="1">
            <a:spLocks noChangeArrowheads="1"/>
          </p:cNvSpPr>
          <p:nvPr/>
        </p:nvSpPr>
        <p:spPr bwMode="auto">
          <a:xfrm>
            <a:off x="0" y="746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Κεϋνσιανή ανάλυση της συναθροιστικής ζήτησης για εργασία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μείωση στη </a:t>
            </a:r>
            <a:r>
              <a:rPr lang="en-GB" sz="2000" b="1" i="1" dirty="0" smtClean="0">
                <a:solidFill>
                  <a:schemeClr val="hlink"/>
                </a:solidFill>
                <a:latin typeface="Arial" charset="0"/>
              </a:rPr>
              <a:t>AD</a:t>
            </a:r>
            <a:r>
              <a:rPr lang="en-GB" sz="2000" b="1" baseline="-25000" dirty="0" smtClean="0">
                <a:solidFill>
                  <a:schemeClr val="hlink"/>
                </a:solidFill>
                <a:latin typeface="Arial" charset="0"/>
              </a:rPr>
              <a:t>L</a:t>
            </a:r>
            <a:endParaRPr lang="en-GB" sz="2000" b="1" baseline="-2500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3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7" grpId="0" animBg="1"/>
      <p:bldP spid="435218" grpId="0" autoUpdateAnimBg="0"/>
      <p:bldP spid="4352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7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372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LRAS</a:t>
            </a:r>
            <a:r>
              <a:rPr lang="en-GB" dirty="0">
                <a:solidFill>
                  <a:srgbClr val="806E60"/>
                </a:solidFill>
              </a:rPr>
              <a:t>: </a:t>
            </a:r>
            <a:r>
              <a:rPr lang="el-GR" dirty="0" smtClean="0">
                <a:solidFill>
                  <a:srgbClr val="806E60"/>
                </a:solidFill>
              </a:rPr>
              <a:t>Κεϋνσιανό υπόδειγμα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8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Ακαμψία μισθών και τιμών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80000"/>
              </a:lnSpc>
            </a:pPr>
            <a:r>
              <a:rPr lang="el-GR" dirty="0" smtClean="0"/>
              <a:t>Υστέρηση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29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3336925" y="6370638"/>
            <a:ext cx="2752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 rot="16200000">
            <a:off x="-1795276" y="3007962"/>
            <a:ext cx="43874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τιμών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5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18 w 21118"/>
              <a:gd name="T1" fmla="*/ 4536 h 20931"/>
              <a:gd name="T2" fmla="*/ 5335 w 21118"/>
              <a:gd name="T3" fmla="*/ 20931 h 20931"/>
              <a:gd name="T4" fmla="*/ 0 w 21118"/>
              <a:gd name="T5" fmla="*/ 0 h 20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6" name="Arc 10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59 w 20959"/>
              <a:gd name="T1" fmla="*/ 5222 h 20930"/>
              <a:gd name="T2" fmla="*/ 5337 w 20959"/>
              <a:gd name="T3" fmla="*/ 20930 h 20930"/>
              <a:gd name="T4" fmla="*/ 0 w 20959"/>
              <a:gd name="T5" fmla="*/ 0 h 20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7" name="Line 11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8" name="Line 12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9" name="Oval 13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39312" name="Line 16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4718050" y="30813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4846638" y="344805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6421438" y="5262563"/>
            <a:ext cx="83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9317" name="Line 21"/>
          <p:cNvSpPr>
            <a:spLocks noChangeShapeType="1"/>
          </p:cNvSpPr>
          <p:nvPr/>
        </p:nvSpPr>
        <p:spPr bwMode="auto">
          <a:xfrm>
            <a:off x="1425575" y="2292350"/>
            <a:ext cx="3776663" cy="3176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5219700" y="5305425"/>
            <a:ext cx="83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2703513" y="3062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>
            <a:off x="2851150" y="3557588"/>
            <a:ext cx="0" cy="23812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2605088" y="59690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439322" name="Group 26"/>
          <p:cNvGrpSpPr>
            <a:grpSpLocks/>
          </p:cNvGrpSpPr>
          <p:nvPr/>
        </p:nvGrpSpPr>
        <p:grpSpPr bwMode="auto">
          <a:xfrm>
            <a:off x="5442857" y="2569028"/>
            <a:ext cx="2645456" cy="1973153"/>
            <a:chOff x="3334" y="1945"/>
            <a:chExt cx="1745" cy="1070"/>
          </a:xfrm>
        </p:grpSpPr>
        <p:sp>
          <p:nvSpPr>
            <p:cNvPr id="439323" name="AutoShape 27" descr="Blue tissue paper"/>
            <p:cNvSpPr>
              <a:spLocks noChangeArrowheads="1"/>
            </p:cNvSpPr>
            <p:nvPr/>
          </p:nvSpPr>
          <p:spPr bwMode="auto">
            <a:xfrm>
              <a:off x="3334" y="1945"/>
              <a:ext cx="1745" cy="1070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9324" name="Rectangle 28" descr="Blue tissue paper"/>
            <p:cNvSpPr>
              <a:spLocks noChangeArrowheads="1"/>
            </p:cNvSpPr>
            <p:nvPr/>
          </p:nvSpPr>
          <p:spPr bwMode="auto">
            <a:xfrm>
              <a:off x="3554" y="1984"/>
              <a:ext cx="1474" cy="100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900" dirty="0" smtClean="0">
                  <a:solidFill>
                    <a:srgbClr val="000099"/>
                  </a:solidFill>
                  <a:latin typeface="Arial" charset="0"/>
                </a:rPr>
                <a:t>Ας υποθέσουμε</a:t>
              </a:r>
              <a:r>
                <a:rPr lang="en-GB" sz="19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l-GR" sz="1900" dirty="0" smtClean="0">
                  <a:solidFill>
                    <a:srgbClr val="000099"/>
                  </a:solidFill>
                  <a:latin typeface="Arial" charset="0"/>
                </a:rPr>
                <a:t>ότι υπάρχει τώρα</a:t>
              </a:r>
            </a:p>
            <a:p>
              <a:pPr algn="ctr" defTabSz="762000"/>
              <a:r>
                <a:rPr lang="el-GR" sz="1900" dirty="0" smtClean="0">
                  <a:solidFill>
                    <a:srgbClr val="000099"/>
                  </a:solidFill>
                  <a:latin typeface="Arial" charset="0"/>
                </a:rPr>
                <a:t>ανάκαμψη  </a:t>
              </a:r>
              <a:r>
                <a:rPr lang="en-GB" sz="1900" dirty="0" smtClean="0">
                  <a:solidFill>
                    <a:srgbClr val="000099"/>
                  </a:solidFill>
                  <a:latin typeface="Arial" charset="0"/>
                </a:rPr>
                <a:t>:</a:t>
              </a:r>
              <a:r>
                <a:rPr lang="el-GR" sz="1900" i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</a:p>
            <a:p>
              <a:pPr algn="ctr" defTabSz="762000"/>
              <a:r>
                <a:rPr lang="el-GR" sz="1900" i="1" dirty="0" smtClean="0">
                  <a:solidFill>
                    <a:srgbClr val="000099"/>
                  </a:solidFill>
                  <a:latin typeface="Arial" charset="0"/>
                </a:rPr>
                <a:t>η </a:t>
              </a:r>
              <a:r>
                <a:rPr lang="en-GB" sz="1900" i="1" dirty="0" smtClean="0">
                  <a:solidFill>
                    <a:srgbClr val="000099"/>
                  </a:solidFill>
                  <a:latin typeface="Arial" charset="0"/>
                </a:rPr>
                <a:t>AD</a:t>
              </a:r>
              <a:r>
                <a:rPr lang="en-GB" sz="1900" baseline="-25000" dirty="0" smtClean="0">
                  <a:solidFill>
                    <a:srgbClr val="000099"/>
                  </a:solidFill>
                  <a:latin typeface="Arial" charset="0"/>
                </a:rPr>
                <a:t>L</a:t>
              </a:r>
              <a:r>
                <a:rPr lang="en-GB" sz="19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l-GR" sz="1900" dirty="0" smtClean="0">
                  <a:solidFill>
                    <a:srgbClr val="000099"/>
                  </a:solidFill>
                  <a:latin typeface="Arial" charset="0"/>
                </a:rPr>
                <a:t>ανεβαίνει πίσω</a:t>
              </a:r>
            </a:p>
            <a:p>
              <a:pPr algn="ctr" defTabSz="762000"/>
              <a:r>
                <a:rPr lang="el-GR" sz="1900" dirty="0" smtClean="0">
                  <a:solidFill>
                    <a:srgbClr val="000099"/>
                  </a:solidFill>
                  <a:latin typeface="Arial" charset="0"/>
                </a:rPr>
                <a:t> στη</a:t>
              </a:r>
              <a:r>
                <a:rPr lang="en-GB" sz="19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GB" sz="1900" i="1" dirty="0" smtClean="0">
                  <a:solidFill>
                    <a:srgbClr val="000099"/>
                  </a:solidFill>
                  <a:latin typeface="Arial" charset="0"/>
                </a:rPr>
                <a:t>AD</a:t>
              </a:r>
              <a:r>
                <a:rPr lang="en-GB" sz="1900" baseline="-25000" dirty="0" smtClean="0">
                  <a:solidFill>
                    <a:srgbClr val="000099"/>
                  </a:solidFill>
                  <a:latin typeface="Arial" charset="0"/>
                </a:rPr>
                <a:t>L</a:t>
              </a:r>
              <a:r>
                <a:rPr lang="en-GB" sz="1900" baseline="-46000" dirty="0" smtClean="0">
                  <a:solidFill>
                    <a:srgbClr val="000099"/>
                  </a:solidFill>
                  <a:latin typeface="Arial" charset="0"/>
                </a:rPr>
                <a:t>1</a:t>
              </a:r>
              <a:r>
                <a:rPr lang="en-GB" sz="1900" dirty="0" smtClean="0">
                  <a:solidFill>
                    <a:srgbClr val="000099"/>
                  </a:solidFill>
                  <a:latin typeface="Arial" charset="0"/>
                </a:rPr>
                <a:t>.</a:t>
              </a:r>
              <a:endParaRPr lang="en-GB" sz="19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439325" name="Oval 29"/>
          <p:cNvSpPr>
            <a:spLocks noChangeArrowheads="1"/>
          </p:cNvSpPr>
          <p:nvPr/>
        </p:nvSpPr>
        <p:spPr bwMode="auto">
          <a:xfrm>
            <a:off x="2808288" y="346075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26" name="Arc 30"/>
          <p:cNvSpPr>
            <a:spLocks/>
          </p:cNvSpPr>
          <p:nvPr/>
        </p:nvSpPr>
        <p:spPr bwMode="auto">
          <a:xfrm>
            <a:off x="4902200" y="4437063"/>
            <a:ext cx="495300" cy="877887"/>
          </a:xfrm>
          <a:custGeom>
            <a:avLst/>
            <a:gdLst>
              <a:gd name="G0" fmla="+- 21600 0 0"/>
              <a:gd name="G1" fmla="+- 20177 0 0"/>
              <a:gd name="G2" fmla="+- 21600 0 0"/>
              <a:gd name="T0" fmla="*/ 29443 w 29443"/>
              <a:gd name="T1" fmla="*/ 40303 h 41777"/>
              <a:gd name="T2" fmla="*/ 13890 w 29443"/>
              <a:gd name="T3" fmla="*/ 0 h 41777"/>
              <a:gd name="T4" fmla="*/ 21600 w 29443"/>
              <a:gd name="T5" fmla="*/ 20177 h 4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43" h="41777" fill="none" extrusionOk="0">
                <a:moveTo>
                  <a:pt x="29442" y="40302"/>
                </a:moveTo>
                <a:cubicBezTo>
                  <a:pt x="26942" y="41277"/>
                  <a:pt x="24283" y="41776"/>
                  <a:pt x="21600" y="41777"/>
                </a:cubicBezTo>
                <a:cubicBezTo>
                  <a:pt x="9670" y="41777"/>
                  <a:pt x="0" y="32106"/>
                  <a:pt x="0" y="20177"/>
                </a:cubicBezTo>
                <a:cubicBezTo>
                  <a:pt x="-1" y="11222"/>
                  <a:pt x="5525" y="3196"/>
                  <a:pt x="13889" y="-1"/>
                </a:cubicBezTo>
              </a:path>
              <a:path w="29443" h="41777" stroke="0" extrusionOk="0">
                <a:moveTo>
                  <a:pt x="29442" y="40302"/>
                </a:moveTo>
                <a:cubicBezTo>
                  <a:pt x="26942" y="41277"/>
                  <a:pt x="24283" y="41776"/>
                  <a:pt x="21600" y="41777"/>
                </a:cubicBezTo>
                <a:cubicBezTo>
                  <a:pt x="9670" y="41777"/>
                  <a:pt x="0" y="32106"/>
                  <a:pt x="0" y="20177"/>
                </a:cubicBezTo>
                <a:cubicBezTo>
                  <a:pt x="-1" y="11222"/>
                  <a:pt x="5525" y="3196"/>
                  <a:pt x="13889" y="-1"/>
                </a:cubicBezTo>
                <a:lnTo>
                  <a:pt x="21600" y="20177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39329" name="Text Box 33"/>
          <p:cNvSpPr txBox="1">
            <a:spLocks noChangeArrowheads="1"/>
          </p:cNvSpPr>
          <p:nvPr/>
        </p:nvSpPr>
        <p:spPr bwMode="auto">
          <a:xfrm>
            <a:off x="0" y="7461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3399"/>
                </a:solidFill>
                <a:latin typeface="Arial" charset="0"/>
              </a:rPr>
              <a:t>Κεϋνσιανή ανάλυση συναθροιστικής ζήτησης για εργασία </a:t>
            </a:r>
            <a:r>
              <a:rPr lang="en-GB" sz="2300" b="1" dirty="0" smtClean="0">
                <a:solidFill>
                  <a:srgbClr val="003399"/>
                </a:solidFill>
                <a:latin typeface="Arial" charset="0"/>
              </a:rPr>
              <a:t>: </a:t>
            </a:r>
            <a:r>
              <a:rPr lang="el-GR" sz="2300" b="1" dirty="0" smtClean="0">
                <a:solidFill>
                  <a:srgbClr val="003399"/>
                </a:solidFill>
                <a:latin typeface="Arial" charset="0"/>
              </a:rPr>
              <a:t>υστέρηση </a:t>
            </a:r>
            <a:endParaRPr lang="en-GB" sz="2400" b="1" baseline="-250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60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3860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Διαφορετικές απόψεις σχετικά με το σχήμα της καμπύλης συναθροιστικής προσφοράς </a:t>
            </a:r>
            <a:r>
              <a:rPr lang="en-GB" i="1" dirty="0" smtClean="0"/>
              <a:t>AS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4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3336925" y="6370638"/>
            <a:ext cx="26822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Αριθμός εργαζομένων</a:t>
            </a:r>
            <a:endParaRPr lang="en-GB" sz="2000" dirty="0">
              <a:latin typeface="Arial" charset="0"/>
            </a:endParaRPr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 rot="16200000">
            <a:off x="-1895465" y="3007962"/>
            <a:ext cx="45878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πραγματικών μισθών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P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>
            <a:off x="1677988" y="1450975"/>
            <a:ext cx="4725987" cy="397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3" name="Arc 9"/>
          <p:cNvSpPr>
            <a:spLocks/>
          </p:cNvSpPr>
          <p:nvPr/>
        </p:nvSpPr>
        <p:spPr bwMode="auto">
          <a:xfrm>
            <a:off x="452438" y="0"/>
            <a:ext cx="4732337" cy="5151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18 w 21118"/>
              <a:gd name="T1" fmla="*/ 4536 h 20931"/>
              <a:gd name="T2" fmla="*/ 5335 w 21118"/>
              <a:gd name="T3" fmla="*/ 20931 h 20931"/>
              <a:gd name="T4" fmla="*/ 0 w 21118"/>
              <a:gd name="T5" fmla="*/ 0 h 20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8" h="20931" fill="none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</a:path>
              <a:path w="21118" h="20931" stroke="0" extrusionOk="0">
                <a:moveTo>
                  <a:pt x="21118" y="4536"/>
                </a:moveTo>
                <a:cubicBezTo>
                  <a:pt x="19396" y="12554"/>
                  <a:pt x="13281" y="18905"/>
                  <a:pt x="5334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4" name="Arc 10"/>
          <p:cNvSpPr>
            <a:spLocks/>
          </p:cNvSpPr>
          <p:nvPr/>
        </p:nvSpPr>
        <p:spPr bwMode="auto">
          <a:xfrm>
            <a:off x="1879600" y="0"/>
            <a:ext cx="3635375" cy="57737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59 w 20959"/>
              <a:gd name="T1" fmla="*/ 5222 h 20930"/>
              <a:gd name="T2" fmla="*/ 5337 w 20959"/>
              <a:gd name="T3" fmla="*/ 20930 h 20930"/>
              <a:gd name="T4" fmla="*/ 0 w 20959"/>
              <a:gd name="T5" fmla="*/ 0 h 20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59" h="20930" fill="none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</a:path>
              <a:path w="20959" h="20930" stroke="0" extrusionOk="0">
                <a:moveTo>
                  <a:pt x="20959" y="5222"/>
                </a:moveTo>
                <a:cubicBezTo>
                  <a:pt x="19037" y="12933"/>
                  <a:pt x="13037" y="18966"/>
                  <a:pt x="5337" y="2093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5" name="Line 11"/>
          <p:cNvSpPr>
            <a:spLocks noChangeShapeType="1"/>
          </p:cNvSpPr>
          <p:nvPr/>
        </p:nvSpPr>
        <p:spPr bwMode="auto">
          <a:xfrm flipH="1">
            <a:off x="1074738" y="3502025"/>
            <a:ext cx="30210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6" name="Line 12"/>
          <p:cNvSpPr>
            <a:spLocks noChangeShapeType="1"/>
          </p:cNvSpPr>
          <p:nvPr/>
        </p:nvSpPr>
        <p:spPr bwMode="auto">
          <a:xfrm>
            <a:off x="4095750" y="3502025"/>
            <a:ext cx="0" cy="24368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7" name="Oval 13"/>
          <p:cNvSpPr>
            <a:spLocks noChangeArrowheads="1"/>
          </p:cNvSpPr>
          <p:nvPr/>
        </p:nvSpPr>
        <p:spPr bwMode="auto">
          <a:xfrm>
            <a:off x="4035425" y="3441700"/>
            <a:ext cx="103188" cy="10318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58" name="Rectangle 14"/>
          <p:cNvSpPr>
            <a:spLocks noChangeArrowheads="1"/>
          </p:cNvSpPr>
          <p:nvPr/>
        </p:nvSpPr>
        <p:spPr bwMode="auto">
          <a:xfrm>
            <a:off x="579438" y="33004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41359" name="Rectangle 15"/>
          <p:cNvSpPr>
            <a:spLocks noChangeArrowheads="1"/>
          </p:cNvSpPr>
          <p:nvPr/>
        </p:nvSpPr>
        <p:spPr bwMode="auto">
          <a:xfrm>
            <a:off x="3844925" y="59626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441360" name="Line 16"/>
          <p:cNvSpPr>
            <a:spLocks noChangeShapeType="1"/>
          </p:cNvSpPr>
          <p:nvPr/>
        </p:nvSpPr>
        <p:spPr bwMode="auto">
          <a:xfrm>
            <a:off x="4151313" y="3502025"/>
            <a:ext cx="787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61" name="Rectangle 17"/>
          <p:cNvSpPr>
            <a:spLocks noChangeArrowheads="1"/>
          </p:cNvSpPr>
          <p:nvPr/>
        </p:nvSpPr>
        <p:spPr bwMode="auto">
          <a:xfrm>
            <a:off x="3930650" y="3062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441362" name="Rectangle 18"/>
          <p:cNvSpPr>
            <a:spLocks noChangeArrowheads="1"/>
          </p:cNvSpPr>
          <p:nvPr/>
        </p:nvSpPr>
        <p:spPr bwMode="auto">
          <a:xfrm>
            <a:off x="4718050" y="30813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441363" name="Oval 19"/>
          <p:cNvSpPr>
            <a:spLocks noChangeArrowheads="1"/>
          </p:cNvSpPr>
          <p:nvPr/>
        </p:nvSpPr>
        <p:spPr bwMode="auto">
          <a:xfrm>
            <a:off x="4846638" y="3448050"/>
            <a:ext cx="103187" cy="103188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64" name="Rectangle 20"/>
          <p:cNvSpPr>
            <a:spLocks noChangeArrowheads="1"/>
          </p:cNvSpPr>
          <p:nvPr/>
        </p:nvSpPr>
        <p:spPr bwMode="auto">
          <a:xfrm>
            <a:off x="6421438" y="5262563"/>
            <a:ext cx="83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41365" name="Line 21"/>
          <p:cNvSpPr>
            <a:spLocks noChangeShapeType="1"/>
          </p:cNvSpPr>
          <p:nvPr/>
        </p:nvSpPr>
        <p:spPr bwMode="auto">
          <a:xfrm>
            <a:off x="1425575" y="2292350"/>
            <a:ext cx="3776663" cy="3176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66" name="Rectangle 22"/>
          <p:cNvSpPr>
            <a:spLocks noChangeArrowheads="1"/>
          </p:cNvSpPr>
          <p:nvPr/>
        </p:nvSpPr>
        <p:spPr bwMode="auto">
          <a:xfrm>
            <a:off x="5219700" y="5305425"/>
            <a:ext cx="83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41367" name="Rectangle 23"/>
          <p:cNvSpPr>
            <a:spLocks noChangeArrowheads="1"/>
          </p:cNvSpPr>
          <p:nvPr/>
        </p:nvSpPr>
        <p:spPr bwMode="auto">
          <a:xfrm>
            <a:off x="2703513" y="3062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441368" name="Line 24"/>
          <p:cNvSpPr>
            <a:spLocks noChangeShapeType="1"/>
          </p:cNvSpPr>
          <p:nvPr/>
        </p:nvSpPr>
        <p:spPr bwMode="auto">
          <a:xfrm>
            <a:off x="2851150" y="3557588"/>
            <a:ext cx="0" cy="23812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69" name="Rectangle 25"/>
          <p:cNvSpPr>
            <a:spLocks noChangeArrowheads="1"/>
          </p:cNvSpPr>
          <p:nvPr/>
        </p:nvSpPr>
        <p:spPr bwMode="auto">
          <a:xfrm>
            <a:off x="2605088" y="59690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441370" name="Group 26"/>
          <p:cNvGrpSpPr>
            <a:grpSpLocks/>
          </p:cNvGrpSpPr>
          <p:nvPr/>
        </p:nvGrpSpPr>
        <p:grpSpPr bwMode="auto">
          <a:xfrm>
            <a:off x="5428344" y="2351317"/>
            <a:ext cx="2554514" cy="1494970"/>
            <a:chOff x="3622" y="1945"/>
            <a:chExt cx="1250" cy="742"/>
          </a:xfrm>
        </p:grpSpPr>
        <p:sp>
          <p:nvSpPr>
            <p:cNvPr id="441371" name="AutoShape 27" descr="Parchment"/>
            <p:cNvSpPr>
              <a:spLocks noChangeArrowheads="1"/>
            </p:cNvSpPr>
            <p:nvPr/>
          </p:nvSpPr>
          <p:spPr bwMode="auto">
            <a:xfrm>
              <a:off x="3622" y="1945"/>
              <a:ext cx="1250" cy="742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1372" name="Rectangle 28" descr="Parchment"/>
            <p:cNvSpPr>
              <a:spLocks noChangeArrowheads="1"/>
            </p:cNvSpPr>
            <p:nvPr/>
          </p:nvSpPr>
          <p:spPr bwMode="auto">
            <a:xfrm>
              <a:off x="3693" y="1998"/>
              <a:ext cx="1155" cy="51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900" dirty="0" smtClean="0">
                  <a:solidFill>
                    <a:schemeClr val="accent1"/>
                  </a:solidFill>
                  <a:latin typeface="Arial" charset="0"/>
                </a:rPr>
                <a:t>Θα υπάρξει μία </a:t>
              </a:r>
            </a:p>
            <a:p>
              <a:pPr algn="ctr" defTabSz="762000"/>
              <a:r>
                <a:rPr lang="el-GR" sz="1900" dirty="0" smtClean="0">
                  <a:solidFill>
                    <a:schemeClr val="accent1"/>
                  </a:solidFill>
                  <a:latin typeface="Arial" charset="0"/>
                </a:rPr>
                <a:t>κίνηση  κατά </a:t>
              </a:r>
            </a:p>
            <a:p>
              <a:pPr algn="ctr" defTabSz="762000"/>
              <a:r>
                <a:rPr lang="el-GR" sz="1900" dirty="0" smtClean="0">
                  <a:solidFill>
                    <a:schemeClr val="accent1"/>
                  </a:solidFill>
                  <a:latin typeface="Arial" charset="0"/>
                </a:rPr>
                <a:t>μήκος</a:t>
              </a:r>
              <a:endParaRPr lang="en-GB" sz="1900" dirty="0">
                <a:solidFill>
                  <a:schemeClr val="accent1"/>
                </a:solidFill>
                <a:latin typeface="Arial" charset="0"/>
              </a:endParaRPr>
            </a:p>
            <a:p>
              <a:pPr algn="ctr" defTabSz="762000"/>
              <a:r>
                <a:rPr lang="el-GR" sz="1900" dirty="0" smtClean="0">
                  <a:solidFill>
                    <a:schemeClr val="accent1"/>
                  </a:solidFill>
                  <a:latin typeface="Arial" charset="0"/>
                </a:rPr>
                <a:t> της </a:t>
              </a:r>
              <a:r>
                <a:rPr lang="en-GB" sz="1900" i="1" dirty="0" smtClean="0">
                  <a:solidFill>
                    <a:schemeClr val="accent1"/>
                  </a:solidFill>
                  <a:latin typeface="Arial" charset="0"/>
                </a:rPr>
                <a:t>AS</a:t>
              </a:r>
              <a:r>
                <a:rPr lang="en-GB" sz="1900" baseline="-25000" dirty="0" smtClean="0">
                  <a:solidFill>
                    <a:schemeClr val="accent1"/>
                  </a:solidFill>
                  <a:latin typeface="Arial" charset="0"/>
                </a:rPr>
                <a:t>L</a:t>
              </a:r>
              <a:r>
                <a:rPr lang="en-GB" sz="1900" baseline="-46000" dirty="0" smtClean="0">
                  <a:solidFill>
                    <a:schemeClr val="accent1"/>
                  </a:solidFill>
                  <a:latin typeface="Arial" charset="0"/>
                </a:rPr>
                <a:t>2</a:t>
              </a:r>
              <a:endParaRPr lang="en-GB" sz="1900" baseline="-46000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441373" name="Group 29"/>
          <p:cNvGrpSpPr>
            <a:grpSpLocks/>
          </p:cNvGrpSpPr>
          <p:nvPr/>
        </p:nvGrpSpPr>
        <p:grpSpPr bwMode="auto">
          <a:xfrm>
            <a:off x="669925" y="0"/>
            <a:ext cx="4281488" cy="3498850"/>
            <a:chOff x="422" y="0"/>
            <a:chExt cx="2697" cy="2204"/>
          </a:xfrm>
        </p:grpSpPr>
        <p:sp>
          <p:nvSpPr>
            <p:cNvPr id="441374" name="Arc 30"/>
            <p:cNvSpPr>
              <a:spLocks/>
            </p:cNvSpPr>
            <p:nvPr/>
          </p:nvSpPr>
          <p:spPr bwMode="auto">
            <a:xfrm>
              <a:off x="422" y="0"/>
              <a:ext cx="2292" cy="220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870 w 20870"/>
                <a:gd name="T1" fmla="*/ 5567 h 17474"/>
                <a:gd name="T2" fmla="*/ 12697 w 20870"/>
                <a:gd name="T3" fmla="*/ 17474 h 17474"/>
                <a:gd name="T4" fmla="*/ 0 w 20870"/>
                <a:gd name="T5" fmla="*/ 0 h 17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70" h="17474" fill="none" extrusionOk="0">
                  <a:moveTo>
                    <a:pt x="20870" y="5567"/>
                  </a:moveTo>
                  <a:cubicBezTo>
                    <a:pt x="19592" y="10356"/>
                    <a:pt x="16706" y="14560"/>
                    <a:pt x="12697" y="17474"/>
                  </a:cubicBezTo>
                </a:path>
                <a:path w="20870" h="17474" stroke="0" extrusionOk="0">
                  <a:moveTo>
                    <a:pt x="20870" y="5567"/>
                  </a:moveTo>
                  <a:cubicBezTo>
                    <a:pt x="19592" y="10356"/>
                    <a:pt x="16706" y="14560"/>
                    <a:pt x="12697" y="174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1375" name="Rectangle 31"/>
            <p:cNvSpPr>
              <a:spLocks noChangeArrowheads="1"/>
            </p:cNvSpPr>
            <p:nvPr/>
          </p:nvSpPr>
          <p:spPr bwMode="auto">
            <a:xfrm>
              <a:off x="2505" y="389"/>
              <a:ext cx="6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1"/>
                  </a:solidFill>
                  <a:latin typeface="Arial" charset="0"/>
                </a:rPr>
                <a:t>AS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L</a:t>
              </a:r>
              <a:r>
                <a:rPr lang="en-GB" sz="2400" baseline="-46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41376" name="Line 32"/>
          <p:cNvSpPr>
            <a:spLocks noChangeShapeType="1"/>
          </p:cNvSpPr>
          <p:nvPr/>
        </p:nvSpPr>
        <p:spPr bwMode="auto">
          <a:xfrm flipH="1">
            <a:off x="1074738" y="2935288"/>
            <a:ext cx="408305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77" name="Oval 33"/>
          <p:cNvSpPr>
            <a:spLocks noChangeArrowheads="1"/>
          </p:cNvSpPr>
          <p:nvPr/>
        </p:nvSpPr>
        <p:spPr bwMode="auto">
          <a:xfrm>
            <a:off x="2808288" y="3460750"/>
            <a:ext cx="101600" cy="1016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41378" name="Group 34"/>
          <p:cNvGrpSpPr>
            <a:grpSpLocks/>
          </p:cNvGrpSpPr>
          <p:nvPr/>
        </p:nvGrpSpPr>
        <p:grpSpPr bwMode="auto">
          <a:xfrm>
            <a:off x="3290888" y="2476500"/>
            <a:ext cx="325437" cy="485775"/>
            <a:chOff x="2073" y="1560"/>
            <a:chExt cx="205" cy="306"/>
          </a:xfrm>
        </p:grpSpPr>
        <p:sp>
          <p:nvSpPr>
            <p:cNvPr id="441379" name="Oval 35"/>
            <p:cNvSpPr>
              <a:spLocks noChangeArrowheads="1"/>
            </p:cNvSpPr>
            <p:nvPr/>
          </p:nvSpPr>
          <p:spPr bwMode="auto">
            <a:xfrm>
              <a:off x="2131" y="1802"/>
              <a:ext cx="64" cy="64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1380" name="Rectangle 36"/>
            <p:cNvSpPr>
              <a:spLocks noChangeArrowheads="1"/>
            </p:cNvSpPr>
            <p:nvPr/>
          </p:nvSpPr>
          <p:spPr bwMode="auto">
            <a:xfrm>
              <a:off x="2073" y="15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441381" name="Group 37"/>
          <p:cNvGrpSpPr>
            <a:grpSpLocks/>
          </p:cNvGrpSpPr>
          <p:nvPr/>
        </p:nvGrpSpPr>
        <p:grpSpPr bwMode="auto">
          <a:xfrm>
            <a:off x="4902200" y="2493963"/>
            <a:ext cx="325438" cy="474662"/>
            <a:chOff x="3088" y="1571"/>
            <a:chExt cx="205" cy="299"/>
          </a:xfrm>
        </p:grpSpPr>
        <p:sp>
          <p:nvSpPr>
            <p:cNvPr id="441382" name="Oval 38"/>
            <p:cNvSpPr>
              <a:spLocks noChangeArrowheads="1"/>
            </p:cNvSpPr>
            <p:nvPr/>
          </p:nvSpPr>
          <p:spPr bwMode="auto">
            <a:xfrm>
              <a:off x="3207" y="1806"/>
              <a:ext cx="64" cy="64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1383" name="Rectangle 39"/>
            <p:cNvSpPr>
              <a:spLocks noChangeArrowheads="1"/>
            </p:cNvSpPr>
            <p:nvPr/>
          </p:nvSpPr>
          <p:spPr bwMode="auto">
            <a:xfrm>
              <a:off x="3088" y="157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441384" name="Rectangle 40"/>
          <p:cNvSpPr>
            <a:spLocks noChangeArrowheads="1"/>
          </p:cNvSpPr>
          <p:nvPr/>
        </p:nvSpPr>
        <p:spPr bwMode="auto">
          <a:xfrm>
            <a:off x="492125" y="2738438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441385" name="Arc 41"/>
          <p:cNvSpPr>
            <a:spLocks/>
          </p:cNvSpPr>
          <p:nvPr/>
        </p:nvSpPr>
        <p:spPr bwMode="auto">
          <a:xfrm>
            <a:off x="4902200" y="4437063"/>
            <a:ext cx="495300" cy="877887"/>
          </a:xfrm>
          <a:custGeom>
            <a:avLst/>
            <a:gdLst>
              <a:gd name="G0" fmla="+- 21600 0 0"/>
              <a:gd name="G1" fmla="+- 20177 0 0"/>
              <a:gd name="G2" fmla="+- 21600 0 0"/>
              <a:gd name="T0" fmla="*/ 29443 w 29443"/>
              <a:gd name="T1" fmla="*/ 40303 h 41777"/>
              <a:gd name="T2" fmla="*/ 13890 w 29443"/>
              <a:gd name="T3" fmla="*/ 0 h 41777"/>
              <a:gd name="T4" fmla="*/ 21600 w 29443"/>
              <a:gd name="T5" fmla="*/ 20177 h 4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43" h="41777" fill="none" extrusionOk="0">
                <a:moveTo>
                  <a:pt x="29442" y="40302"/>
                </a:moveTo>
                <a:cubicBezTo>
                  <a:pt x="26942" y="41277"/>
                  <a:pt x="24283" y="41776"/>
                  <a:pt x="21600" y="41777"/>
                </a:cubicBezTo>
                <a:cubicBezTo>
                  <a:pt x="9670" y="41777"/>
                  <a:pt x="0" y="32106"/>
                  <a:pt x="0" y="20177"/>
                </a:cubicBezTo>
                <a:cubicBezTo>
                  <a:pt x="-1" y="11222"/>
                  <a:pt x="5525" y="3196"/>
                  <a:pt x="13889" y="-1"/>
                </a:cubicBezTo>
              </a:path>
              <a:path w="29443" h="41777" stroke="0" extrusionOk="0">
                <a:moveTo>
                  <a:pt x="29442" y="40302"/>
                </a:moveTo>
                <a:cubicBezTo>
                  <a:pt x="26942" y="41277"/>
                  <a:pt x="24283" y="41776"/>
                  <a:pt x="21600" y="41777"/>
                </a:cubicBezTo>
                <a:cubicBezTo>
                  <a:pt x="9670" y="41777"/>
                  <a:pt x="0" y="32106"/>
                  <a:pt x="0" y="20177"/>
                </a:cubicBezTo>
                <a:cubicBezTo>
                  <a:pt x="-1" y="11222"/>
                  <a:pt x="5525" y="3196"/>
                  <a:pt x="13889" y="-1"/>
                </a:cubicBezTo>
                <a:lnTo>
                  <a:pt x="21600" y="20177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1386" name="Rectangle 42"/>
          <p:cNvSpPr>
            <a:spLocks noChangeArrowheads="1"/>
          </p:cNvSpPr>
          <p:nvPr/>
        </p:nvSpPr>
        <p:spPr bwMode="auto">
          <a:xfrm>
            <a:off x="5395913" y="9985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441387" name="Rectangle 43"/>
          <p:cNvSpPr>
            <a:spLocks noChangeArrowheads="1"/>
          </p:cNvSpPr>
          <p:nvPr/>
        </p:nvSpPr>
        <p:spPr bwMode="auto">
          <a:xfrm>
            <a:off x="4903788" y="646113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41388" name="Text Box 44"/>
          <p:cNvSpPr txBox="1">
            <a:spLocks noChangeArrowheads="1"/>
          </p:cNvSpPr>
          <p:nvPr/>
        </p:nvSpPr>
        <p:spPr bwMode="auto">
          <a:xfrm>
            <a:off x="0" y="7461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3399"/>
                </a:solidFill>
                <a:latin typeface="Arial" charset="0"/>
              </a:rPr>
              <a:t>Κεϋνσιανή ανάλυση συναθροιστικής ζήτησης για εργασία</a:t>
            </a:r>
            <a:r>
              <a:rPr lang="en-GB" sz="2300" b="1" dirty="0" smtClean="0">
                <a:solidFill>
                  <a:srgbClr val="003399"/>
                </a:solidFill>
                <a:latin typeface="Arial" charset="0"/>
              </a:rPr>
              <a:t>: </a:t>
            </a:r>
            <a:r>
              <a:rPr lang="el-GR" sz="2300" b="1" dirty="0" smtClean="0">
                <a:solidFill>
                  <a:srgbClr val="003399"/>
                </a:solidFill>
                <a:latin typeface="Arial" charset="0"/>
              </a:rPr>
              <a:t>υστέρηση </a:t>
            </a:r>
            <a:endParaRPr lang="en-GB" sz="2400" b="1" baseline="-250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6" grpId="0" animBg="1"/>
      <p:bldP spid="44138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33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43397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701925"/>
          </a:xfrm>
        </p:spPr>
        <p:txBody>
          <a:bodyPr/>
          <a:lstStyle/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LRAS</a:t>
            </a:r>
            <a:r>
              <a:rPr lang="en-GB" dirty="0">
                <a:solidFill>
                  <a:srgbClr val="806E60"/>
                </a:solidFill>
              </a:rPr>
              <a:t>: </a:t>
            </a:r>
            <a:r>
              <a:rPr lang="el-GR" dirty="0" smtClean="0">
                <a:solidFill>
                  <a:srgbClr val="806E60"/>
                </a:solidFill>
              </a:rPr>
              <a:t>Κεϋνσιανό υπόδειγμα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8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ακαμψία μισθών και τιμών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8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υστέρηση </a:t>
            </a:r>
            <a:endParaRPr lang="en-GB" dirty="0">
              <a:solidFill>
                <a:srgbClr val="806E60"/>
              </a:solidFill>
            </a:endParaRPr>
          </a:p>
        </p:txBody>
      </p:sp>
      <p:sp>
        <p:nvSpPr>
          <p:cNvPr id="443398" name="Rectangle 6"/>
          <p:cNvSpPr>
            <a:spLocks/>
          </p:cNvSpPr>
          <p:nvPr/>
        </p:nvSpPr>
        <p:spPr bwMode="auto">
          <a:xfrm>
            <a:off x="301625" y="4173538"/>
            <a:ext cx="8534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8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προσδοκίες για τις αλλαγές παραγωγής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8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μακροχρόνια αυταπάτη χρήματος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54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4544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i="1" dirty="0" smtClean="0"/>
              <a:t> Συναθροιστική Προσφορά </a:t>
            </a:r>
            <a:r>
              <a:rPr lang="en-GB" i="1" dirty="0" smtClean="0"/>
              <a:t>AS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l-GR" i="1" dirty="0" smtClean="0"/>
              <a:t>συναθροιστική ζήτηση </a:t>
            </a:r>
            <a:r>
              <a:rPr lang="en-GB" i="1" dirty="0" smtClean="0"/>
              <a:t>AD</a:t>
            </a:r>
            <a:r>
              <a:rPr lang="en-GB" dirty="0" smtClean="0"/>
              <a:t> </a:t>
            </a:r>
            <a:r>
              <a:rPr lang="el-GR" dirty="0" smtClean="0"/>
              <a:t> και πληθωρισμός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πληθωρισμός λόγω υπερβάλλουσας ζήτησης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1074738" y="627063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3590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590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 rot="-5400000">
            <a:off x="-614231" y="3152425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 </a:t>
            </a:r>
            <a:endParaRPr lang="en-GB" altLang="en-US" sz="2000" dirty="0">
              <a:latin typeface="Arial" charset="0"/>
            </a:endParaRP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1477963" y="1541463"/>
            <a:ext cx="5245100" cy="4373562"/>
            <a:chOff x="931" y="971"/>
            <a:chExt cx="3304" cy="2755"/>
          </a:xfrm>
        </p:grpSpPr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>
              <a:off x="931" y="1468"/>
              <a:ext cx="2480" cy="21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1414" y="1226"/>
              <a:ext cx="2527" cy="2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15" name="Rectangle 11"/>
            <p:cNvSpPr>
              <a:spLocks noChangeArrowheads="1"/>
            </p:cNvSpPr>
            <p:nvPr/>
          </p:nvSpPr>
          <p:spPr bwMode="auto">
            <a:xfrm>
              <a:off x="3906" y="971"/>
              <a:ext cx="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635916" name="Rectangle 12"/>
            <p:cNvSpPr>
              <a:spLocks noChangeArrowheads="1"/>
            </p:cNvSpPr>
            <p:nvPr/>
          </p:nvSpPr>
          <p:spPr bwMode="auto">
            <a:xfrm>
              <a:off x="3410" y="3476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AD</a:t>
              </a:r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1824038" y="1890713"/>
            <a:ext cx="4718050" cy="3719512"/>
            <a:chOff x="1149" y="1191"/>
            <a:chExt cx="2972" cy="2343"/>
          </a:xfrm>
        </p:grpSpPr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1149" y="1191"/>
              <a:ext cx="2577" cy="224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19" name="Rectangle 15"/>
            <p:cNvSpPr>
              <a:spLocks noChangeArrowheads="1"/>
            </p:cNvSpPr>
            <p:nvPr/>
          </p:nvSpPr>
          <p:spPr bwMode="auto">
            <a:xfrm>
              <a:off x="3725" y="328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642938" y="3765550"/>
            <a:ext cx="3500437" cy="396875"/>
            <a:chOff x="410" y="2372"/>
            <a:chExt cx="2205" cy="250"/>
          </a:xfrm>
        </p:grpSpPr>
        <p:sp>
          <p:nvSpPr>
            <p:cNvPr id="635921" name="Line 17"/>
            <p:cNvSpPr>
              <a:spLocks noChangeShapeType="1"/>
            </p:cNvSpPr>
            <p:nvPr/>
          </p:nvSpPr>
          <p:spPr bwMode="auto">
            <a:xfrm flipH="1">
              <a:off x="688" y="2484"/>
              <a:ext cx="192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22" name="Rectangle 18"/>
            <p:cNvSpPr>
              <a:spLocks noChangeArrowheads="1"/>
            </p:cNvSpPr>
            <p:nvPr/>
          </p:nvSpPr>
          <p:spPr bwMode="auto">
            <a:xfrm>
              <a:off x="410" y="2372"/>
              <a:ext cx="2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4114800" y="3746500"/>
            <a:ext cx="476250" cy="396875"/>
            <a:chOff x="2592" y="2360"/>
            <a:chExt cx="300" cy="250"/>
          </a:xfrm>
        </p:grpSpPr>
        <p:sp>
          <p:nvSpPr>
            <p:cNvPr id="635924" name="Oval 20"/>
            <p:cNvSpPr>
              <a:spLocks noChangeArrowheads="1"/>
            </p:cNvSpPr>
            <p:nvPr/>
          </p:nvSpPr>
          <p:spPr bwMode="auto">
            <a:xfrm>
              <a:off x="2592" y="244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  <p:sp>
          <p:nvSpPr>
            <p:cNvPr id="635925" name="Rectangle 21"/>
            <p:cNvSpPr>
              <a:spLocks noChangeArrowheads="1"/>
            </p:cNvSpPr>
            <p:nvPr/>
          </p:nvSpPr>
          <p:spPr bwMode="auto">
            <a:xfrm>
              <a:off x="2687" y="23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2214563" y="1493838"/>
            <a:ext cx="4718050" cy="3719512"/>
            <a:chOff x="1395" y="941"/>
            <a:chExt cx="2972" cy="2343"/>
          </a:xfrm>
        </p:grpSpPr>
        <p:sp>
          <p:nvSpPr>
            <p:cNvPr id="635927" name="Line 23"/>
            <p:cNvSpPr>
              <a:spLocks noChangeShapeType="1"/>
            </p:cNvSpPr>
            <p:nvPr/>
          </p:nvSpPr>
          <p:spPr bwMode="auto">
            <a:xfrm>
              <a:off x="1395" y="941"/>
              <a:ext cx="2577" cy="224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28" name="Rectangle 24"/>
            <p:cNvSpPr>
              <a:spLocks noChangeArrowheads="1"/>
            </p:cNvSpPr>
            <p:nvPr/>
          </p:nvSpPr>
          <p:spPr bwMode="auto">
            <a:xfrm>
              <a:off x="3971" y="303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AD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3265714" y="723899"/>
            <a:ext cx="3178629" cy="843644"/>
            <a:chOff x="2469" y="456"/>
            <a:chExt cx="1330" cy="534"/>
          </a:xfrm>
        </p:grpSpPr>
        <p:sp>
          <p:nvSpPr>
            <p:cNvPr id="635930" name="AutoShape 26" descr="Newsprint"/>
            <p:cNvSpPr>
              <a:spLocks noChangeArrowheads="1"/>
            </p:cNvSpPr>
            <p:nvPr/>
          </p:nvSpPr>
          <p:spPr bwMode="auto">
            <a:xfrm>
              <a:off x="2469" y="456"/>
              <a:ext cx="1330" cy="534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  <p:sp>
          <p:nvSpPr>
            <p:cNvPr id="635931" name="Rectangle 27" descr="Newsprint"/>
            <p:cNvSpPr>
              <a:spLocks noChangeArrowheads="1"/>
            </p:cNvSpPr>
            <p:nvPr/>
          </p:nvSpPr>
          <p:spPr bwMode="auto">
            <a:xfrm>
              <a:off x="2548" y="498"/>
              <a:ext cx="1206" cy="4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altLang="en-US" sz="1900" dirty="0" smtClean="0">
                  <a:solidFill>
                    <a:srgbClr val="D06800"/>
                  </a:solidFill>
                  <a:latin typeface="Arial" charset="0"/>
                </a:rPr>
                <a:t>Επακόλουθη</a:t>
              </a:r>
              <a:endParaRPr lang="en-GB" altLang="en-US" sz="1900" dirty="0">
                <a:solidFill>
                  <a:srgbClr val="D06800"/>
                </a:solidFill>
                <a:latin typeface="Arial" charset="0"/>
              </a:endParaRPr>
            </a:p>
            <a:p>
              <a:pPr algn="ctr" defTabSz="762000"/>
              <a:r>
                <a:rPr lang="el-GR" altLang="en-US" sz="1900" dirty="0" smtClean="0">
                  <a:solidFill>
                    <a:srgbClr val="D06800"/>
                  </a:solidFill>
                  <a:latin typeface="Arial" charset="0"/>
                </a:rPr>
                <a:t>αντίδραση προσφοράς</a:t>
              </a:r>
              <a:endParaRPr lang="en-GB" altLang="en-US" sz="1900" dirty="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1536700" y="1601788"/>
            <a:ext cx="4462463" cy="4086225"/>
            <a:chOff x="968" y="1009"/>
            <a:chExt cx="2811" cy="2574"/>
          </a:xfrm>
        </p:grpSpPr>
        <p:sp>
          <p:nvSpPr>
            <p:cNvPr id="635933" name="Line 29"/>
            <p:cNvSpPr>
              <a:spLocks noChangeShapeType="1"/>
            </p:cNvSpPr>
            <p:nvPr/>
          </p:nvSpPr>
          <p:spPr bwMode="auto">
            <a:xfrm flipV="1">
              <a:off x="968" y="1248"/>
              <a:ext cx="2459" cy="2335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3391" y="1009"/>
              <a:ext cx="3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AS</a:t>
              </a:r>
              <a:r>
                <a:rPr lang="en-GB" altLang="en-US" sz="2000" baseline="-25000">
                  <a:solidFill>
                    <a:srgbClr val="D068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642938" y="3349625"/>
            <a:ext cx="3884612" cy="396875"/>
            <a:chOff x="410" y="2110"/>
            <a:chExt cx="2447" cy="250"/>
          </a:xfrm>
        </p:grpSpPr>
        <p:sp>
          <p:nvSpPr>
            <p:cNvPr id="635936" name="Line 32"/>
            <p:cNvSpPr>
              <a:spLocks noChangeShapeType="1"/>
            </p:cNvSpPr>
            <p:nvPr/>
          </p:nvSpPr>
          <p:spPr bwMode="auto">
            <a:xfrm flipH="1">
              <a:off x="692" y="2234"/>
              <a:ext cx="216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37" name="Rectangle 33"/>
            <p:cNvSpPr>
              <a:spLocks noChangeArrowheads="1"/>
            </p:cNvSpPr>
            <p:nvPr/>
          </p:nvSpPr>
          <p:spPr bwMode="auto">
            <a:xfrm>
              <a:off x="410" y="2110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650875" y="2916238"/>
            <a:ext cx="3473450" cy="396875"/>
            <a:chOff x="415" y="1837"/>
            <a:chExt cx="2188" cy="250"/>
          </a:xfrm>
        </p:grpSpPr>
        <p:sp>
          <p:nvSpPr>
            <p:cNvPr id="635939" name="Line 35"/>
            <p:cNvSpPr>
              <a:spLocks noChangeShapeType="1"/>
            </p:cNvSpPr>
            <p:nvPr/>
          </p:nvSpPr>
          <p:spPr bwMode="auto">
            <a:xfrm flipH="1">
              <a:off x="677" y="1998"/>
              <a:ext cx="1926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940" name="Rectangle 36"/>
            <p:cNvSpPr>
              <a:spLocks noChangeArrowheads="1"/>
            </p:cNvSpPr>
            <p:nvPr/>
          </p:nvSpPr>
          <p:spPr bwMode="auto">
            <a:xfrm>
              <a:off x="415" y="1837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rgbClr val="D06800"/>
                  </a:solidFill>
                  <a:latin typeface="Arial" charset="0"/>
                </a:rPr>
                <a:t>3</a:t>
              </a:r>
              <a:endParaRPr lang="en-GB" altLang="en-US" sz="20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642938" y="4106863"/>
            <a:ext cx="3554412" cy="415925"/>
            <a:chOff x="375" y="2587"/>
            <a:chExt cx="2274" cy="262"/>
          </a:xfrm>
        </p:grpSpPr>
        <p:sp>
          <p:nvSpPr>
            <p:cNvPr id="635942" name="Rectangle 39"/>
            <p:cNvSpPr>
              <a:spLocks noChangeArrowheads="1"/>
            </p:cNvSpPr>
            <p:nvPr/>
          </p:nvSpPr>
          <p:spPr bwMode="auto">
            <a:xfrm>
              <a:off x="2441" y="2587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grpSp>
          <p:nvGrpSpPr>
            <p:cNvPr id="635943" name="Group 40"/>
            <p:cNvGrpSpPr>
              <a:grpSpLocks/>
            </p:cNvGrpSpPr>
            <p:nvPr/>
          </p:nvGrpSpPr>
          <p:grpSpPr bwMode="auto">
            <a:xfrm>
              <a:off x="375" y="2599"/>
              <a:ext cx="2024" cy="250"/>
              <a:chOff x="375" y="2599"/>
              <a:chExt cx="2024" cy="250"/>
            </a:xfrm>
          </p:grpSpPr>
          <p:sp>
            <p:nvSpPr>
              <p:cNvPr id="635944" name="Line 41"/>
              <p:cNvSpPr>
                <a:spLocks noChangeShapeType="1"/>
              </p:cNvSpPr>
              <p:nvPr/>
            </p:nvSpPr>
            <p:spPr bwMode="auto">
              <a:xfrm flipH="1">
                <a:off x="688" y="2725"/>
                <a:ext cx="165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35945" name="Rectangle 42"/>
              <p:cNvSpPr>
                <a:spLocks noChangeArrowheads="1"/>
              </p:cNvSpPr>
              <p:nvPr/>
            </p:nvSpPr>
            <p:spPr bwMode="auto">
              <a:xfrm>
                <a:off x="375" y="2599"/>
                <a:ext cx="3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GB" altLang="en-US" sz="2000" i="1">
                    <a:solidFill>
                      <a:schemeClr val="tx2"/>
                    </a:solidFill>
                    <a:latin typeface="Arial" charset="0"/>
                  </a:rPr>
                  <a:t>P</a:t>
                </a:r>
                <a:r>
                  <a:rPr lang="en-GB" altLang="en-US" sz="2000" baseline="-25000">
                    <a:solidFill>
                      <a:schemeClr val="tx2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635946" name="Oval 43"/>
              <p:cNvSpPr>
                <a:spLocks noChangeArrowheads="1"/>
              </p:cNvSpPr>
              <p:nvPr/>
            </p:nvSpPr>
            <p:spPr bwMode="auto">
              <a:xfrm>
                <a:off x="2334" y="2687"/>
                <a:ext cx="65" cy="65"/>
              </a:xfrm>
              <a:prstGeom prst="ellipse">
                <a:avLst/>
              </a:prstGeom>
              <a:solidFill>
                <a:srgbClr val="CCFFFF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 altLang="en-US" sz="2400"/>
              </a:p>
            </p:txBody>
          </p:sp>
        </p:grpSp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4005263" y="2787650"/>
            <a:ext cx="325437" cy="446088"/>
            <a:chOff x="2523" y="1756"/>
            <a:chExt cx="205" cy="281"/>
          </a:xfrm>
        </p:grpSpPr>
        <p:sp>
          <p:nvSpPr>
            <p:cNvPr id="635948" name="Rectangle 45"/>
            <p:cNvSpPr>
              <a:spLocks noChangeArrowheads="1"/>
            </p:cNvSpPr>
            <p:nvPr/>
          </p:nvSpPr>
          <p:spPr bwMode="auto">
            <a:xfrm>
              <a:off x="2523" y="17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635949" name="Oval 46"/>
            <p:cNvSpPr>
              <a:spLocks noChangeArrowheads="1"/>
            </p:cNvSpPr>
            <p:nvPr/>
          </p:nvSpPr>
          <p:spPr bwMode="auto">
            <a:xfrm>
              <a:off x="2588" y="1972"/>
              <a:ext cx="65" cy="65"/>
            </a:xfrm>
            <a:prstGeom prst="ellipse">
              <a:avLst/>
            </a:prstGeom>
            <a:solidFill>
              <a:srgbClr val="FFB87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4505325" y="3349625"/>
            <a:ext cx="461963" cy="396875"/>
            <a:chOff x="2838" y="2110"/>
            <a:chExt cx="291" cy="250"/>
          </a:xfrm>
        </p:grpSpPr>
        <p:sp>
          <p:nvSpPr>
            <p:cNvPr id="635951" name="Oval 48"/>
            <p:cNvSpPr>
              <a:spLocks noChangeArrowheads="1"/>
            </p:cNvSpPr>
            <p:nvPr/>
          </p:nvSpPr>
          <p:spPr bwMode="auto">
            <a:xfrm>
              <a:off x="2838" y="2199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  <p:sp>
          <p:nvSpPr>
            <p:cNvPr id="635952" name="Rectangle 49"/>
            <p:cNvSpPr>
              <a:spLocks noChangeArrowheads="1"/>
            </p:cNvSpPr>
            <p:nvPr/>
          </p:nvSpPr>
          <p:spPr bwMode="auto">
            <a:xfrm>
              <a:off x="2933" y="211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635953" name="Text Box 5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Πληθωρισμός λόγω υπερβάλλουσας ζήτησης 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3795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5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 rot="-5400000">
            <a:off x="-578965" y="3152425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37960" name="Line 8"/>
          <p:cNvSpPr>
            <a:spLocks noChangeShapeType="1"/>
          </p:cNvSpPr>
          <p:nvPr/>
        </p:nvSpPr>
        <p:spPr bwMode="auto">
          <a:xfrm>
            <a:off x="1477963" y="2330450"/>
            <a:ext cx="3937000" cy="343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 flipV="1">
            <a:off x="2244725" y="1946275"/>
            <a:ext cx="4011613" cy="3810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6200775" y="154146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637963" name="Rectangle 11"/>
          <p:cNvSpPr>
            <a:spLocks noChangeArrowheads="1"/>
          </p:cNvSpPr>
          <p:nvPr/>
        </p:nvSpPr>
        <p:spPr bwMode="auto">
          <a:xfrm>
            <a:off x="5413375" y="551815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AD</a:t>
            </a:r>
          </a:p>
        </p:txBody>
      </p:sp>
      <p:sp>
        <p:nvSpPr>
          <p:cNvPr id="637964" name="Oval 12"/>
          <p:cNvSpPr>
            <a:spLocks noChangeArrowheads="1"/>
          </p:cNvSpPr>
          <p:nvPr/>
        </p:nvSpPr>
        <p:spPr bwMode="auto">
          <a:xfrm>
            <a:off x="3705225" y="42656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 flipH="1">
            <a:off x="1092200" y="4325938"/>
            <a:ext cx="26193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66" name="Rectangle 14"/>
          <p:cNvSpPr>
            <a:spLocks noChangeArrowheads="1"/>
          </p:cNvSpPr>
          <p:nvPr/>
        </p:nvSpPr>
        <p:spPr bwMode="auto">
          <a:xfrm>
            <a:off x="641350" y="4117975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>
            <a:off x="1824038" y="1890713"/>
            <a:ext cx="4090987" cy="3570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68" name="Rectangle 16"/>
          <p:cNvSpPr>
            <a:spLocks noChangeArrowheads="1"/>
          </p:cNvSpPr>
          <p:nvPr/>
        </p:nvSpPr>
        <p:spPr bwMode="auto">
          <a:xfrm>
            <a:off x="5913438" y="521335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37969" name="Line 17"/>
          <p:cNvSpPr>
            <a:spLocks noChangeShapeType="1"/>
          </p:cNvSpPr>
          <p:nvPr/>
        </p:nvSpPr>
        <p:spPr bwMode="auto">
          <a:xfrm flipH="1">
            <a:off x="1092200" y="3943350"/>
            <a:ext cx="30591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70" name="Oval 18"/>
          <p:cNvSpPr>
            <a:spLocks noChangeArrowheads="1"/>
          </p:cNvSpPr>
          <p:nvPr/>
        </p:nvSpPr>
        <p:spPr bwMode="auto">
          <a:xfrm>
            <a:off x="4114800" y="38877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642938" y="3757613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3875088" y="4106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37973" name="Rectangle 21"/>
          <p:cNvSpPr>
            <a:spLocks noChangeArrowheads="1"/>
          </p:cNvSpPr>
          <p:nvPr/>
        </p:nvSpPr>
        <p:spPr bwMode="auto">
          <a:xfrm>
            <a:off x="4265613" y="374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637974" name="Line 22"/>
          <p:cNvSpPr>
            <a:spLocks noChangeShapeType="1"/>
          </p:cNvSpPr>
          <p:nvPr/>
        </p:nvSpPr>
        <p:spPr bwMode="auto">
          <a:xfrm>
            <a:off x="2214563" y="1493838"/>
            <a:ext cx="4090987" cy="35702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75" name="Rectangle 23"/>
          <p:cNvSpPr>
            <a:spLocks noChangeArrowheads="1"/>
          </p:cNvSpPr>
          <p:nvPr/>
        </p:nvSpPr>
        <p:spPr bwMode="auto">
          <a:xfrm>
            <a:off x="6303963" y="481647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37976" name="Line 24"/>
          <p:cNvSpPr>
            <a:spLocks noChangeShapeType="1"/>
          </p:cNvSpPr>
          <p:nvPr/>
        </p:nvSpPr>
        <p:spPr bwMode="auto">
          <a:xfrm flipH="1">
            <a:off x="1098550" y="3546475"/>
            <a:ext cx="3436938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77" name="Oval 25"/>
          <p:cNvSpPr>
            <a:spLocks noChangeArrowheads="1"/>
          </p:cNvSpPr>
          <p:nvPr/>
        </p:nvSpPr>
        <p:spPr bwMode="auto">
          <a:xfrm>
            <a:off x="4505325" y="34909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37978" name="Rectangle 26"/>
          <p:cNvSpPr>
            <a:spLocks noChangeArrowheads="1"/>
          </p:cNvSpPr>
          <p:nvPr/>
        </p:nvSpPr>
        <p:spPr bwMode="auto">
          <a:xfrm>
            <a:off x="4656138" y="3349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637979" name="AutoShape 27" descr="Parchment"/>
          <p:cNvSpPr>
            <a:spLocks noChangeArrowheads="1"/>
          </p:cNvSpPr>
          <p:nvPr/>
        </p:nvSpPr>
        <p:spPr bwMode="auto">
          <a:xfrm>
            <a:off x="3965575" y="782638"/>
            <a:ext cx="2138363" cy="788987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900" dirty="0" smtClean="0">
                <a:solidFill>
                  <a:schemeClr val="accent1"/>
                </a:solidFill>
                <a:latin typeface="Arial" charset="0"/>
              </a:rPr>
              <a:t>Επακόλουθη 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l-GR" altLang="en-US" sz="1900" dirty="0" smtClean="0">
                <a:solidFill>
                  <a:schemeClr val="accent1"/>
                </a:solidFill>
                <a:latin typeface="Arial" charset="0"/>
              </a:rPr>
              <a:t>αντίδραση ζήτησης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37980" name="Line 29"/>
          <p:cNvSpPr>
            <a:spLocks noChangeShapeType="1"/>
          </p:cNvSpPr>
          <p:nvPr/>
        </p:nvSpPr>
        <p:spPr bwMode="auto">
          <a:xfrm flipV="1">
            <a:off x="1536700" y="1981200"/>
            <a:ext cx="3903663" cy="3706813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81" name="Rectangle 30"/>
          <p:cNvSpPr>
            <a:spLocks noChangeArrowheads="1"/>
          </p:cNvSpPr>
          <p:nvPr/>
        </p:nvSpPr>
        <p:spPr bwMode="auto">
          <a:xfrm>
            <a:off x="5383213" y="16017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1</a:t>
            </a:r>
            <a:endParaRPr lang="en-GB" altLang="en-US" sz="2000" baseline="-25000">
              <a:solidFill>
                <a:srgbClr val="FF8000"/>
              </a:solidFill>
              <a:latin typeface="Arial" charset="0"/>
            </a:endParaRPr>
          </a:p>
        </p:txBody>
      </p:sp>
      <p:sp>
        <p:nvSpPr>
          <p:cNvPr id="637982" name="Rectangle 31"/>
          <p:cNvSpPr>
            <a:spLocks noChangeArrowheads="1"/>
          </p:cNvSpPr>
          <p:nvPr/>
        </p:nvSpPr>
        <p:spPr bwMode="auto">
          <a:xfrm>
            <a:off x="4005263" y="27876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637983" name="Line 32"/>
          <p:cNvSpPr>
            <a:spLocks noChangeShapeType="1"/>
          </p:cNvSpPr>
          <p:nvPr/>
        </p:nvSpPr>
        <p:spPr bwMode="auto">
          <a:xfrm flipH="1">
            <a:off x="1074738" y="3171825"/>
            <a:ext cx="3057525" cy="0"/>
          </a:xfrm>
          <a:prstGeom prst="line">
            <a:avLst/>
          </a:prstGeom>
          <a:noFill/>
          <a:ln w="19050">
            <a:solidFill>
              <a:srgbClr val="FF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7984" name="Rectangle 33"/>
          <p:cNvSpPr>
            <a:spLocks noChangeArrowheads="1"/>
          </p:cNvSpPr>
          <p:nvPr/>
        </p:nvSpPr>
        <p:spPr bwMode="auto">
          <a:xfrm>
            <a:off x="642938" y="3341688"/>
            <a:ext cx="48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37985" name="Rectangle 34"/>
          <p:cNvSpPr>
            <a:spLocks noChangeArrowheads="1"/>
          </p:cNvSpPr>
          <p:nvPr/>
        </p:nvSpPr>
        <p:spPr bwMode="auto">
          <a:xfrm>
            <a:off x="642938" y="29162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3</a:t>
            </a:r>
          </a:p>
        </p:txBody>
      </p: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2641600" y="1096963"/>
            <a:ext cx="4718050" cy="3719512"/>
            <a:chOff x="1664" y="691"/>
            <a:chExt cx="2972" cy="2343"/>
          </a:xfrm>
        </p:grpSpPr>
        <p:sp>
          <p:nvSpPr>
            <p:cNvPr id="637987" name="Line 36"/>
            <p:cNvSpPr>
              <a:spLocks noChangeShapeType="1"/>
            </p:cNvSpPr>
            <p:nvPr/>
          </p:nvSpPr>
          <p:spPr bwMode="auto">
            <a:xfrm>
              <a:off x="1664" y="691"/>
              <a:ext cx="2577" cy="224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7988" name="Rectangle 37"/>
            <p:cNvSpPr>
              <a:spLocks noChangeArrowheads="1"/>
            </p:cNvSpPr>
            <p:nvPr/>
          </p:nvSpPr>
          <p:spPr bwMode="auto">
            <a:xfrm>
              <a:off x="4240" y="278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AD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650875" y="2536825"/>
            <a:ext cx="3889375" cy="396875"/>
            <a:chOff x="395" y="1598"/>
            <a:chExt cx="2450" cy="250"/>
          </a:xfrm>
        </p:grpSpPr>
        <p:sp>
          <p:nvSpPr>
            <p:cNvPr id="637990" name="Line 39"/>
            <p:cNvSpPr>
              <a:spLocks noChangeShapeType="1"/>
            </p:cNvSpPr>
            <p:nvPr/>
          </p:nvSpPr>
          <p:spPr bwMode="auto">
            <a:xfrm flipH="1">
              <a:off x="688" y="1768"/>
              <a:ext cx="215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7991" name="Rectangle 40"/>
            <p:cNvSpPr>
              <a:spLocks noChangeArrowheads="1"/>
            </p:cNvSpPr>
            <p:nvPr/>
          </p:nvSpPr>
          <p:spPr bwMode="auto">
            <a:xfrm>
              <a:off x="395" y="1598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637992" name="Oval 41"/>
          <p:cNvSpPr>
            <a:spLocks noChangeArrowheads="1"/>
          </p:cNvSpPr>
          <p:nvPr/>
        </p:nvSpPr>
        <p:spPr bwMode="auto">
          <a:xfrm>
            <a:off x="4108450" y="3130550"/>
            <a:ext cx="103188" cy="103188"/>
          </a:xfrm>
          <a:prstGeom prst="ellipse">
            <a:avLst/>
          </a:prstGeom>
          <a:solidFill>
            <a:srgbClr val="FFB87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grpSp>
        <p:nvGrpSpPr>
          <p:cNvPr id="24618" name="Group 42"/>
          <p:cNvGrpSpPr>
            <a:grpSpLocks/>
          </p:cNvGrpSpPr>
          <p:nvPr/>
        </p:nvGrpSpPr>
        <p:grpSpPr bwMode="auto">
          <a:xfrm>
            <a:off x="4443413" y="2347913"/>
            <a:ext cx="325437" cy="508000"/>
            <a:chOff x="2799" y="1479"/>
            <a:chExt cx="205" cy="320"/>
          </a:xfrm>
        </p:grpSpPr>
        <p:sp>
          <p:nvSpPr>
            <p:cNvPr id="637994" name="Oval 43"/>
            <p:cNvSpPr>
              <a:spLocks noChangeArrowheads="1"/>
            </p:cNvSpPr>
            <p:nvPr/>
          </p:nvSpPr>
          <p:spPr bwMode="auto">
            <a:xfrm>
              <a:off x="2857" y="1734"/>
              <a:ext cx="65" cy="6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  <p:sp>
          <p:nvSpPr>
            <p:cNvPr id="637995" name="Rectangle 44"/>
            <p:cNvSpPr>
              <a:spLocks noChangeArrowheads="1"/>
            </p:cNvSpPr>
            <p:nvPr/>
          </p:nvSpPr>
          <p:spPr bwMode="auto">
            <a:xfrm>
              <a:off x="2799" y="147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637996" name="Text Box 47"/>
          <p:cNvSpPr txBox="1">
            <a:spLocks noChangeArrowheads="1"/>
          </p:cNvSpPr>
          <p:nvPr/>
        </p:nvSpPr>
        <p:spPr bwMode="auto">
          <a:xfrm>
            <a:off x="0" y="190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Πληθωρισμός λόγω υπερβάλλουσας ζήτησης </a:t>
            </a:r>
            <a:endParaRPr lang="en-GB" altLang="en-US" b="1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7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000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04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3565525" y="6354763"/>
            <a:ext cx="21496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 rot="-5400000">
            <a:off x="-643085" y="3152425"/>
            <a:ext cx="200054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>
            <a:off x="1477963" y="2330450"/>
            <a:ext cx="3937000" cy="343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V="1">
            <a:off x="2244725" y="1946275"/>
            <a:ext cx="4011613" cy="3810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6200775" y="154146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640011" name="Rectangle 11"/>
          <p:cNvSpPr>
            <a:spLocks noChangeArrowheads="1"/>
          </p:cNvSpPr>
          <p:nvPr/>
        </p:nvSpPr>
        <p:spPr bwMode="auto">
          <a:xfrm>
            <a:off x="5413375" y="551815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AD</a:t>
            </a:r>
          </a:p>
        </p:txBody>
      </p:sp>
      <p:sp>
        <p:nvSpPr>
          <p:cNvPr id="640012" name="Line 12"/>
          <p:cNvSpPr>
            <a:spLocks noChangeShapeType="1"/>
          </p:cNvSpPr>
          <p:nvPr/>
        </p:nvSpPr>
        <p:spPr bwMode="auto">
          <a:xfrm flipH="1">
            <a:off x="1092200" y="4325938"/>
            <a:ext cx="26193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642938" y="4125913"/>
            <a:ext cx="47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1824038" y="1890713"/>
            <a:ext cx="4090987" cy="3570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15" name="Rectangle 15"/>
          <p:cNvSpPr>
            <a:spLocks noChangeArrowheads="1"/>
          </p:cNvSpPr>
          <p:nvPr/>
        </p:nvSpPr>
        <p:spPr bwMode="auto">
          <a:xfrm>
            <a:off x="5913438" y="521335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 flipH="1">
            <a:off x="1092200" y="3943350"/>
            <a:ext cx="30591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17" name="Oval 17"/>
          <p:cNvSpPr>
            <a:spLocks noChangeArrowheads="1"/>
          </p:cNvSpPr>
          <p:nvPr/>
        </p:nvSpPr>
        <p:spPr bwMode="auto">
          <a:xfrm>
            <a:off x="4114800" y="38877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0018" name="Rectangle 18"/>
          <p:cNvSpPr>
            <a:spLocks noChangeArrowheads="1"/>
          </p:cNvSpPr>
          <p:nvPr/>
        </p:nvSpPr>
        <p:spPr bwMode="auto">
          <a:xfrm>
            <a:off x="639763" y="376555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0019" name="Rectangle 19"/>
          <p:cNvSpPr>
            <a:spLocks noChangeArrowheads="1"/>
          </p:cNvSpPr>
          <p:nvPr/>
        </p:nvSpPr>
        <p:spPr bwMode="auto">
          <a:xfrm>
            <a:off x="3875088" y="4106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40020" name="Rectangle 20"/>
          <p:cNvSpPr>
            <a:spLocks noChangeArrowheads="1"/>
          </p:cNvSpPr>
          <p:nvPr/>
        </p:nvSpPr>
        <p:spPr bwMode="auto">
          <a:xfrm>
            <a:off x="4265613" y="374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>
            <a:off x="2214563" y="1493838"/>
            <a:ext cx="4090987" cy="35702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22" name="Rectangle 22"/>
          <p:cNvSpPr>
            <a:spLocks noChangeArrowheads="1"/>
          </p:cNvSpPr>
          <p:nvPr/>
        </p:nvSpPr>
        <p:spPr bwMode="auto">
          <a:xfrm>
            <a:off x="6303963" y="481647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 flipH="1">
            <a:off x="1098550" y="3546475"/>
            <a:ext cx="3436938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24" name="Oval 24"/>
          <p:cNvSpPr>
            <a:spLocks noChangeArrowheads="1"/>
          </p:cNvSpPr>
          <p:nvPr/>
        </p:nvSpPr>
        <p:spPr bwMode="auto">
          <a:xfrm>
            <a:off x="4505325" y="34909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0025" name="Rectangle 25"/>
          <p:cNvSpPr>
            <a:spLocks noChangeArrowheads="1"/>
          </p:cNvSpPr>
          <p:nvPr/>
        </p:nvSpPr>
        <p:spPr bwMode="auto">
          <a:xfrm>
            <a:off x="4656138" y="3349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 flipV="1">
            <a:off x="1536700" y="1981200"/>
            <a:ext cx="3903663" cy="3706813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27" name="Rectangle 27"/>
          <p:cNvSpPr>
            <a:spLocks noChangeArrowheads="1"/>
          </p:cNvSpPr>
          <p:nvPr/>
        </p:nvSpPr>
        <p:spPr bwMode="auto">
          <a:xfrm>
            <a:off x="5383213" y="16017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1</a:t>
            </a:r>
            <a:endParaRPr lang="en-GB" altLang="en-US" sz="2000" baseline="-25000">
              <a:solidFill>
                <a:srgbClr val="FF8000"/>
              </a:solidFill>
              <a:latin typeface="Arial" charset="0"/>
            </a:endParaRPr>
          </a:p>
        </p:txBody>
      </p:sp>
      <p:sp>
        <p:nvSpPr>
          <p:cNvPr id="640028" name="Rectangle 28"/>
          <p:cNvSpPr>
            <a:spLocks noChangeArrowheads="1"/>
          </p:cNvSpPr>
          <p:nvPr/>
        </p:nvSpPr>
        <p:spPr bwMode="auto">
          <a:xfrm>
            <a:off x="4005263" y="27876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640029" name="Line 29"/>
          <p:cNvSpPr>
            <a:spLocks noChangeShapeType="1"/>
          </p:cNvSpPr>
          <p:nvPr/>
        </p:nvSpPr>
        <p:spPr bwMode="auto">
          <a:xfrm flipH="1">
            <a:off x="1074738" y="3171825"/>
            <a:ext cx="3057525" cy="0"/>
          </a:xfrm>
          <a:prstGeom prst="line">
            <a:avLst/>
          </a:prstGeom>
          <a:noFill/>
          <a:ln w="19050">
            <a:solidFill>
              <a:srgbClr val="FF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30" name="Rectangle 30"/>
          <p:cNvSpPr>
            <a:spLocks noChangeArrowheads="1"/>
          </p:cNvSpPr>
          <p:nvPr/>
        </p:nvSpPr>
        <p:spPr bwMode="auto">
          <a:xfrm>
            <a:off x="642938" y="3349625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0031" name="Rectangle 31"/>
          <p:cNvSpPr>
            <a:spLocks noChangeArrowheads="1"/>
          </p:cNvSpPr>
          <p:nvPr/>
        </p:nvSpPr>
        <p:spPr bwMode="auto">
          <a:xfrm>
            <a:off x="639763" y="2916238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3</a:t>
            </a:r>
          </a:p>
        </p:txBody>
      </p:sp>
      <p:sp>
        <p:nvSpPr>
          <p:cNvPr id="640032" name="Line 32"/>
          <p:cNvSpPr>
            <a:spLocks noChangeShapeType="1"/>
          </p:cNvSpPr>
          <p:nvPr/>
        </p:nvSpPr>
        <p:spPr bwMode="auto">
          <a:xfrm>
            <a:off x="2641600" y="1096963"/>
            <a:ext cx="4090988" cy="35702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33" name="Rectangle 33"/>
          <p:cNvSpPr>
            <a:spLocks noChangeArrowheads="1"/>
          </p:cNvSpPr>
          <p:nvPr/>
        </p:nvSpPr>
        <p:spPr bwMode="auto">
          <a:xfrm>
            <a:off x="6731000" y="441960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640034" name="Oval 34"/>
          <p:cNvSpPr>
            <a:spLocks noChangeArrowheads="1"/>
          </p:cNvSpPr>
          <p:nvPr/>
        </p:nvSpPr>
        <p:spPr bwMode="auto">
          <a:xfrm>
            <a:off x="4535488" y="2752725"/>
            <a:ext cx="103187" cy="103188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 flipH="1">
            <a:off x="1092200" y="2806700"/>
            <a:ext cx="342423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0036" name="Rectangle 36"/>
          <p:cNvSpPr>
            <a:spLocks noChangeArrowheads="1"/>
          </p:cNvSpPr>
          <p:nvPr/>
        </p:nvSpPr>
        <p:spPr bwMode="auto">
          <a:xfrm>
            <a:off x="642938" y="2536825"/>
            <a:ext cx="46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640037" name="Oval 37"/>
          <p:cNvSpPr>
            <a:spLocks noChangeArrowheads="1"/>
          </p:cNvSpPr>
          <p:nvPr/>
        </p:nvSpPr>
        <p:spPr bwMode="auto">
          <a:xfrm>
            <a:off x="4108450" y="3130550"/>
            <a:ext cx="103188" cy="103188"/>
          </a:xfrm>
          <a:prstGeom prst="ellipse">
            <a:avLst/>
          </a:prstGeom>
          <a:solidFill>
            <a:srgbClr val="FFB87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0038" name="Rectangle 38"/>
          <p:cNvSpPr>
            <a:spLocks noChangeArrowheads="1"/>
          </p:cNvSpPr>
          <p:nvPr/>
        </p:nvSpPr>
        <p:spPr bwMode="auto">
          <a:xfrm>
            <a:off x="4443413" y="23479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e</a:t>
            </a:r>
          </a:p>
        </p:txBody>
      </p:sp>
      <p:sp>
        <p:nvSpPr>
          <p:cNvPr id="640039" name="AutoShape 39" descr="Parchment"/>
          <p:cNvSpPr>
            <a:spLocks noChangeArrowheads="1"/>
          </p:cNvSpPr>
          <p:nvPr/>
        </p:nvSpPr>
        <p:spPr bwMode="auto">
          <a:xfrm>
            <a:off x="5926138" y="2759075"/>
            <a:ext cx="2051050" cy="91303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900" dirty="0" smtClean="0">
                <a:solidFill>
                  <a:srgbClr val="008080"/>
                </a:solidFill>
                <a:latin typeface="Arial" charset="0"/>
              </a:rPr>
              <a:t>Επακόλουθη </a:t>
            </a:r>
          </a:p>
          <a:p>
            <a:pPr algn="ctr"/>
            <a:r>
              <a:rPr lang="el-GR" altLang="en-US" sz="1900" dirty="0" smtClean="0">
                <a:solidFill>
                  <a:srgbClr val="008080"/>
                </a:solidFill>
                <a:latin typeface="Arial" charset="0"/>
              </a:rPr>
              <a:t>αντίδραση </a:t>
            </a:r>
            <a:endParaRPr lang="en-GB" altLang="en-US" sz="1900" dirty="0">
              <a:solidFill>
                <a:srgbClr val="008080"/>
              </a:solidFill>
              <a:latin typeface="Arial" charset="0"/>
            </a:endParaRPr>
          </a:p>
          <a:p>
            <a:pPr algn="ctr"/>
            <a:r>
              <a:rPr lang="el-GR" altLang="en-US" sz="1900" dirty="0" smtClean="0">
                <a:solidFill>
                  <a:srgbClr val="008080"/>
                </a:solidFill>
                <a:latin typeface="Arial" charset="0"/>
              </a:rPr>
              <a:t>προσφοράς</a:t>
            </a:r>
            <a:endParaRPr lang="en-GB" altLang="en-US" sz="19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640040" name="Line 41"/>
          <p:cNvSpPr>
            <a:spLocks noChangeShapeType="1"/>
          </p:cNvSpPr>
          <p:nvPr/>
        </p:nvSpPr>
        <p:spPr bwMode="auto">
          <a:xfrm>
            <a:off x="9142413" y="50228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6678" name="Group 54"/>
          <p:cNvGrpSpPr>
            <a:grpSpLocks/>
          </p:cNvGrpSpPr>
          <p:nvPr/>
        </p:nvGrpSpPr>
        <p:grpSpPr bwMode="auto">
          <a:xfrm>
            <a:off x="1212850" y="1130300"/>
            <a:ext cx="4462463" cy="4086225"/>
            <a:chOff x="764" y="712"/>
            <a:chExt cx="2811" cy="2574"/>
          </a:xfrm>
        </p:grpSpPr>
        <p:sp>
          <p:nvSpPr>
            <p:cNvPr id="640042" name="Line 43"/>
            <p:cNvSpPr>
              <a:spLocks noChangeShapeType="1"/>
            </p:cNvSpPr>
            <p:nvPr/>
          </p:nvSpPr>
          <p:spPr bwMode="auto">
            <a:xfrm flipV="1">
              <a:off x="764" y="951"/>
              <a:ext cx="2459" cy="2335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0043" name="Rectangle 44"/>
            <p:cNvSpPr>
              <a:spLocks noChangeArrowheads="1"/>
            </p:cNvSpPr>
            <p:nvPr/>
          </p:nvSpPr>
          <p:spPr bwMode="auto">
            <a:xfrm>
              <a:off x="3187" y="712"/>
              <a:ext cx="3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008080"/>
                  </a:solidFill>
                  <a:latin typeface="Arial" charset="0"/>
                </a:rPr>
                <a:t>AS</a:t>
              </a:r>
              <a:r>
                <a:rPr lang="en-GB" altLang="en-US" sz="2000" baseline="-25000">
                  <a:solidFill>
                    <a:srgbClr val="00808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6679" name="Group 55"/>
          <p:cNvGrpSpPr>
            <a:grpSpLocks/>
          </p:cNvGrpSpPr>
          <p:nvPr/>
        </p:nvGrpSpPr>
        <p:grpSpPr bwMode="auto">
          <a:xfrm>
            <a:off x="646113" y="2139950"/>
            <a:ext cx="3497262" cy="396875"/>
            <a:chOff x="412" y="1348"/>
            <a:chExt cx="2203" cy="250"/>
          </a:xfrm>
        </p:grpSpPr>
        <p:sp>
          <p:nvSpPr>
            <p:cNvPr id="640045" name="Line 46"/>
            <p:cNvSpPr>
              <a:spLocks noChangeShapeType="1"/>
            </p:cNvSpPr>
            <p:nvPr/>
          </p:nvSpPr>
          <p:spPr bwMode="auto">
            <a:xfrm flipH="1">
              <a:off x="688" y="1536"/>
              <a:ext cx="1927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0046" name="Rectangle 47"/>
            <p:cNvSpPr>
              <a:spLocks noChangeArrowheads="1"/>
            </p:cNvSpPr>
            <p:nvPr/>
          </p:nvSpPr>
          <p:spPr bwMode="auto">
            <a:xfrm>
              <a:off x="412" y="1348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008080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rgbClr val="00808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640047" name="Oval 49"/>
          <p:cNvSpPr>
            <a:spLocks noChangeArrowheads="1"/>
          </p:cNvSpPr>
          <p:nvPr/>
        </p:nvSpPr>
        <p:spPr bwMode="auto">
          <a:xfrm>
            <a:off x="3705225" y="42656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4041775" y="2017713"/>
            <a:ext cx="254000" cy="458787"/>
            <a:chOff x="2546" y="1271"/>
            <a:chExt cx="160" cy="289"/>
          </a:xfrm>
        </p:grpSpPr>
        <p:sp>
          <p:nvSpPr>
            <p:cNvPr id="640049" name="Rectangle 51"/>
            <p:cNvSpPr>
              <a:spLocks noChangeArrowheads="1"/>
            </p:cNvSpPr>
            <p:nvPr/>
          </p:nvSpPr>
          <p:spPr bwMode="auto">
            <a:xfrm>
              <a:off x="2546" y="12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640050" name="Oval 52"/>
            <p:cNvSpPr>
              <a:spLocks noChangeArrowheads="1"/>
            </p:cNvSpPr>
            <p:nvPr/>
          </p:nvSpPr>
          <p:spPr bwMode="auto">
            <a:xfrm>
              <a:off x="2584" y="1495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sp>
        <p:nvSpPr>
          <p:cNvPr id="640051" name="Text Box 56"/>
          <p:cNvSpPr txBox="1">
            <a:spLocks noChangeArrowheads="1"/>
          </p:cNvSpPr>
          <p:nvPr/>
        </p:nvSpPr>
        <p:spPr bwMode="auto">
          <a:xfrm>
            <a:off x="0" y="190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Πληθωρισμός λόγω υπερβάλλουσας ζήτησης </a:t>
            </a:r>
            <a:endParaRPr lang="en-GB" altLang="en-US" b="1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3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05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5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3565525" y="6354763"/>
            <a:ext cx="20791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 rot="-5400000">
            <a:off x="-614231" y="3152425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2056" name="Line 8"/>
          <p:cNvSpPr>
            <a:spLocks noChangeShapeType="1"/>
          </p:cNvSpPr>
          <p:nvPr/>
        </p:nvSpPr>
        <p:spPr bwMode="auto">
          <a:xfrm>
            <a:off x="1477963" y="2330450"/>
            <a:ext cx="3937000" cy="343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 flipV="1">
            <a:off x="2244725" y="1946275"/>
            <a:ext cx="4011613" cy="3810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6200775" y="154146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642059" name="Rectangle 11"/>
          <p:cNvSpPr>
            <a:spLocks noChangeArrowheads="1"/>
          </p:cNvSpPr>
          <p:nvPr/>
        </p:nvSpPr>
        <p:spPr bwMode="auto">
          <a:xfrm>
            <a:off x="5413375" y="551815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AD</a:t>
            </a:r>
          </a:p>
        </p:txBody>
      </p:sp>
      <p:sp>
        <p:nvSpPr>
          <p:cNvPr id="642060" name="Line 12"/>
          <p:cNvSpPr>
            <a:spLocks noChangeShapeType="1"/>
          </p:cNvSpPr>
          <p:nvPr/>
        </p:nvSpPr>
        <p:spPr bwMode="auto">
          <a:xfrm flipH="1">
            <a:off x="1092200" y="4325938"/>
            <a:ext cx="26193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61" name="Rectangle 13"/>
          <p:cNvSpPr>
            <a:spLocks noChangeArrowheads="1"/>
          </p:cNvSpPr>
          <p:nvPr/>
        </p:nvSpPr>
        <p:spPr bwMode="auto">
          <a:xfrm>
            <a:off x="639763" y="412591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642062" name="Line 14"/>
          <p:cNvSpPr>
            <a:spLocks noChangeShapeType="1"/>
          </p:cNvSpPr>
          <p:nvPr/>
        </p:nvSpPr>
        <p:spPr bwMode="auto">
          <a:xfrm>
            <a:off x="1824038" y="1890713"/>
            <a:ext cx="4090987" cy="3570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63" name="Rectangle 15"/>
          <p:cNvSpPr>
            <a:spLocks noChangeArrowheads="1"/>
          </p:cNvSpPr>
          <p:nvPr/>
        </p:nvSpPr>
        <p:spPr bwMode="auto">
          <a:xfrm>
            <a:off x="5913438" y="521335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2064" name="Line 16"/>
          <p:cNvSpPr>
            <a:spLocks noChangeShapeType="1"/>
          </p:cNvSpPr>
          <p:nvPr/>
        </p:nvSpPr>
        <p:spPr bwMode="auto">
          <a:xfrm flipH="1">
            <a:off x="1092200" y="3943350"/>
            <a:ext cx="30591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65" name="Oval 17"/>
          <p:cNvSpPr>
            <a:spLocks noChangeArrowheads="1"/>
          </p:cNvSpPr>
          <p:nvPr/>
        </p:nvSpPr>
        <p:spPr bwMode="auto">
          <a:xfrm>
            <a:off x="4114800" y="38877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066" name="Rectangle 18"/>
          <p:cNvSpPr>
            <a:spLocks noChangeArrowheads="1"/>
          </p:cNvSpPr>
          <p:nvPr/>
        </p:nvSpPr>
        <p:spPr bwMode="auto">
          <a:xfrm>
            <a:off x="639763" y="3765550"/>
            <a:ext cx="47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2067" name="Rectangle 19"/>
          <p:cNvSpPr>
            <a:spLocks noChangeArrowheads="1"/>
          </p:cNvSpPr>
          <p:nvPr/>
        </p:nvSpPr>
        <p:spPr bwMode="auto">
          <a:xfrm>
            <a:off x="3875088" y="41068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42068" name="Rectangle 20"/>
          <p:cNvSpPr>
            <a:spLocks noChangeArrowheads="1"/>
          </p:cNvSpPr>
          <p:nvPr/>
        </p:nvSpPr>
        <p:spPr bwMode="auto">
          <a:xfrm>
            <a:off x="4265613" y="3746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642069" name="Line 21"/>
          <p:cNvSpPr>
            <a:spLocks noChangeShapeType="1"/>
          </p:cNvSpPr>
          <p:nvPr/>
        </p:nvSpPr>
        <p:spPr bwMode="auto">
          <a:xfrm>
            <a:off x="2214563" y="1493838"/>
            <a:ext cx="4090987" cy="35702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70" name="Rectangle 22"/>
          <p:cNvSpPr>
            <a:spLocks noChangeArrowheads="1"/>
          </p:cNvSpPr>
          <p:nvPr/>
        </p:nvSpPr>
        <p:spPr bwMode="auto">
          <a:xfrm>
            <a:off x="6303963" y="481647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2071" name="Line 23"/>
          <p:cNvSpPr>
            <a:spLocks noChangeShapeType="1"/>
          </p:cNvSpPr>
          <p:nvPr/>
        </p:nvSpPr>
        <p:spPr bwMode="auto">
          <a:xfrm flipH="1">
            <a:off x="1098550" y="3546475"/>
            <a:ext cx="3436938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72" name="Oval 24"/>
          <p:cNvSpPr>
            <a:spLocks noChangeArrowheads="1"/>
          </p:cNvSpPr>
          <p:nvPr/>
        </p:nvSpPr>
        <p:spPr bwMode="auto">
          <a:xfrm>
            <a:off x="4505325" y="34909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073" name="Rectangle 25"/>
          <p:cNvSpPr>
            <a:spLocks noChangeArrowheads="1"/>
          </p:cNvSpPr>
          <p:nvPr/>
        </p:nvSpPr>
        <p:spPr bwMode="auto">
          <a:xfrm>
            <a:off x="4656138" y="3349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642074" name="Line 26"/>
          <p:cNvSpPr>
            <a:spLocks noChangeShapeType="1"/>
          </p:cNvSpPr>
          <p:nvPr/>
        </p:nvSpPr>
        <p:spPr bwMode="auto">
          <a:xfrm flipV="1">
            <a:off x="1536700" y="1981200"/>
            <a:ext cx="3903663" cy="3706813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75" name="Rectangle 27"/>
          <p:cNvSpPr>
            <a:spLocks noChangeArrowheads="1"/>
          </p:cNvSpPr>
          <p:nvPr/>
        </p:nvSpPr>
        <p:spPr bwMode="auto">
          <a:xfrm>
            <a:off x="5383213" y="16017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1</a:t>
            </a:r>
          </a:p>
        </p:txBody>
      </p:sp>
      <p:sp>
        <p:nvSpPr>
          <p:cNvPr id="642076" name="Rectangle 28"/>
          <p:cNvSpPr>
            <a:spLocks noChangeArrowheads="1"/>
          </p:cNvSpPr>
          <p:nvPr/>
        </p:nvSpPr>
        <p:spPr bwMode="auto">
          <a:xfrm>
            <a:off x="4005263" y="27876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642077" name="Line 29"/>
          <p:cNvSpPr>
            <a:spLocks noChangeShapeType="1"/>
          </p:cNvSpPr>
          <p:nvPr/>
        </p:nvSpPr>
        <p:spPr bwMode="auto">
          <a:xfrm flipH="1">
            <a:off x="1074738" y="3171825"/>
            <a:ext cx="3057525" cy="0"/>
          </a:xfrm>
          <a:prstGeom prst="line">
            <a:avLst/>
          </a:prstGeom>
          <a:noFill/>
          <a:ln w="19050">
            <a:solidFill>
              <a:srgbClr val="FF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78" name="Rectangle 30"/>
          <p:cNvSpPr>
            <a:spLocks noChangeArrowheads="1"/>
          </p:cNvSpPr>
          <p:nvPr/>
        </p:nvSpPr>
        <p:spPr bwMode="auto">
          <a:xfrm>
            <a:off x="630238" y="3349625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2079" name="Rectangle 31"/>
          <p:cNvSpPr>
            <a:spLocks noChangeArrowheads="1"/>
          </p:cNvSpPr>
          <p:nvPr/>
        </p:nvSpPr>
        <p:spPr bwMode="auto">
          <a:xfrm>
            <a:off x="642938" y="2916238"/>
            <a:ext cx="47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3</a:t>
            </a:r>
          </a:p>
        </p:txBody>
      </p:sp>
      <p:sp>
        <p:nvSpPr>
          <p:cNvPr id="642080" name="Line 32"/>
          <p:cNvSpPr>
            <a:spLocks noChangeShapeType="1"/>
          </p:cNvSpPr>
          <p:nvPr/>
        </p:nvSpPr>
        <p:spPr bwMode="auto">
          <a:xfrm>
            <a:off x="2641600" y="1096963"/>
            <a:ext cx="4090988" cy="35702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81" name="Rectangle 33"/>
          <p:cNvSpPr>
            <a:spLocks noChangeArrowheads="1"/>
          </p:cNvSpPr>
          <p:nvPr/>
        </p:nvSpPr>
        <p:spPr bwMode="auto">
          <a:xfrm>
            <a:off x="6731000" y="441960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642082" name="Oval 34"/>
          <p:cNvSpPr>
            <a:spLocks noChangeArrowheads="1"/>
          </p:cNvSpPr>
          <p:nvPr/>
        </p:nvSpPr>
        <p:spPr bwMode="auto">
          <a:xfrm>
            <a:off x="4535488" y="2752725"/>
            <a:ext cx="103187" cy="103188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083" name="Line 35"/>
          <p:cNvSpPr>
            <a:spLocks noChangeShapeType="1"/>
          </p:cNvSpPr>
          <p:nvPr/>
        </p:nvSpPr>
        <p:spPr bwMode="auto">
          <a:xfrm flipH="1">
            <a:off x="1092200" y="2806700"/>
            <a:ext cx="342423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84" name="Rectangle 36"/>
          <p:cNvSpPr>
            <a:spLocks noChangeArrowheads="1"/>
          </p:cNvSpPr>
          <p:nvPr/>
        </p:nvSpPr>
        <p:spPr bwMode="auto">
          <a:xfrm>
            <a:off x="638175" y="25368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642085" name="Oval 37"/>
          <p:cNvSpPr>
            <a:spLocks noChangeArrowheads="1"/>
          </p:cNvSpPr>
          <p:nvPr/>
        </p:nvSpPr>
        <p:spPr bwMode="auto">
          <a:xfrm>
            <a:off x="4108450" y="3130550"/>
            <a:ext cx="103188" cy="103188"/>
          </a:xfrm>
          <a:prstGeom prst="ellipse">
            <a:avLst/>
          </a:prstGeom>
          <a:solidFill>
            <a:srgbClr val="FFB87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086" name="Rectangle 38"/>
          <p:cNvSpPr>
            <a:spLocks noChangeArrowheads="1"/>
          </p:cNvSpPr>
          <p:nvPr/>
        </p:nvSpPr>
        <p:spPr bwMode="auto">
          <a:xfrm>
            <a:off x="4443413" y="23479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e</a:t>
            </a: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3105150" y="790575"/>
            <a:ext cx="4719638" cy="3719513"/>
            <a:chOff x="1956" y="498"/>
            <a:chExt cx="2973" cy="2343"/>
          </a:xfrm>
        </p:grpSpPr>
        <p:sp>
          <p:nvSpPr>
            <p:cNvPr id="642088" name="Line 40"/>
            <p:cNvSpPr>
              <a:spLocks noChangeShapeType="1"/>
            </p:cNvSpPr>
            <p:nvPr/>
          </p:nvSpPr>
          <p:spPr bwMode="auto">
            <a:xfrm>
              <a:off x="1956" y="498"/>
              <a:ext cx="2577" cy="224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2089" name="Rectangle 41"/>
            <p:cNvSpPr>
              <a:spLocks noChangeArrowheads="1"/>
            </p:cNvSpPr>
            <p:nvPr/>
          </p:nvSpPr>
          <p:spPr bwMode="auto">
            <a:xfrm>
              <a:off x="4532" y="2591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642090" name="AutoShape 42" descr="Blue tissue paper"/>
          <p:cNvSpPr>
            <a:spLocks noChangeArrowheads="1"/>
          </p:cNvSpPr>
          <p:nvPr/>
        </p:nvSpPr>
        <p:spPr bwMode="auto">
          <a:xfrm>
            <a:off x="5924550" y="2392363"/>
            <a:ext cx="2135188" cy="72866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900" dirty="0" smtClean="0">
                <a:solidFill>
                  <a:schemeClr val="accent2"/>
                </a:solidFill>
                <a:latin typeface="Arial" charset="0"/>
              </a:rPr>
              <a:t>Επακόλουθη</a:t>
            </a:r>
            <a:endParaRPr lang="en-GB" altLang="en-US" sz="1900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l-GR" altLang="en-US" sz="1900" dirty="0" smtClean="0">
                <a:solidFill>
                  <a:schemeClr val="accent2"/>
                </a:solidFill>
                <a:latin typeface="Arial" charset="0"/>
              </a:rPr>
              <a:t>αντίδραση </a:t>
            </a:r>
            <a:r>
              <a:rPr lang="en-GB" altLang="en-US" sz="19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altLang="en-US" sz="1900" dirty="0" smtClean="0">
                <a:solidFill>
                  <a:schemeClr val="accent2"/>
                </a:solidFill>
                <a:latin typeface="Arial" charset="0"/>
              </a:rPr>
              <a:t>ζήτησης</a:t>
            </a:r>
            <a:endParaRPr lang="en-GB" altLang="en-US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2091" name="Line 44"/>
          <p:cNvSpPr>
            <a:spLocks noChangeShapeType="1"/>
          </p:cNvSpPr>
          <p:nvPr/>
        </p:nvSpPr>
        <p:spPr bwMode="auto">
          <a:xfrm>
            <a:off x="9142413" y="50228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92" name="Line 45"/>
          <p:cNvSpPr>
            <a:spLocks noChangeShapeType="1"/>
          </p:cNvSpPr>
          <p:nvPr/>
        </p:nvSpPr>
        <p:spPr bwMode="auto">
          <a:xfrm flipV="1">
            <a:off x="1212850" y="1509713"/>
            <a:ext cx="3903663" cy="370681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93" name="Rectangle 46"/>
          <p:cNvSpPr>
            <a:spLocks noChangeArrowheads="1"/>
          </p:cNvSpPr>
          <p:nvPr/>
        </p:nvSpPr>
        <p:spPr bwMode="auto">
          <a:xfrm>
            <a:off x="5059363" y="1130300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008080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rgbClr val="008080"/>
                </a:solidFill>
                <a:latin typeface="Arial" charset="0"/>
              </a:rPr>
              <a:t>2</a:t>
            </a:r>
          </a:p>
        </p:txBody>
      </p:sp>
      <p:sp>
        <p:nvSpPr>
          <p:cNvPr id="642094" name="Rectangle 47"/>
          <p:cNvSpPr>
            <a:spLocks noChangeArrowheads="1"/>
          </p:cNvSpPr>
          <p:nvPr/>
        </p:nvSpPr>
        <p:spPr bwMode="auto">
          <a:xfrm>
            <a:off x="4041775" y="20177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f</a:t>
            </a:r>
          </a:p>
        </p:txBody>
      </p:sp>
      <p:sp>
        <p:nvSpPr>
          <p:cNvPr id="642095" name="Line 48"/>
          <p:cNvSpPr>
            <a:spLocks noChangeShapeType="1"/>
          </p:cNvSpPr>
          <p:nvPr/>
        </p:nvSpPr>
        <p:spPr bwMode="auto">
          <a:xfrm flipH="1">
            <a:off x="1092200" y="2438400"/>
            <a:ext cx="3059113" cy="0"/>
          </a:xfrm>
          <a:prstGeom prst="line">
            <a:avLst/>
          </a:prstGeom>
          <a:noFill/>
          <a:ln w="19050">
            <a:solidFill>
              <a:srgbClr val="00808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2096" name="Rectangle 49"/>
          <p:cNvSpPr>
            <a:spLocks noChangeArrowheads="1"/>
          </p:cNvSpPr>
          <p:nvPr/>
        </p:nvSpPr>
        <p:spPr bwMode="auto">
          <a:xfrm>
            <a:off x="642938" y="2139950"/>
            <a:ext cx="471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008080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rgbClr val="008080"/>
                </a:solidFill>
                <a:latin typeface="Arial" charset="0"/>
              </a:rPr>
              <a:t>5</a:t>
            </a:r>
          </a:p>
        </p:txBody>
      </p: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646113" y="1797050"/>
            <a:ext cx="3862387" cy="396875"/>
            <a:chOff x="412" y="1132"/>
            <a:chExt cx="2433" cy="250"/>
          </a:xfrm>
        </p:grpSpPr>
        <p:sp>
          <p:nvSpPr>
            <p:cNvPr id="642098" name="Line 51"/>
            <p:cNvSpPr>
              <a:spLocks noChangeShapeType="1"/>
            </p:cNvSpPr>
            <p:nvPr/>
          </p:nvSpPr>
          <p:spPr bwMode="auto">
            <a:xfrm flipH="1">
              <a:off x="677" y="1294"/>
              <a:ext cx="216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2099" name="Rectangle 52"/>
            <p:cNvSpPr>
              <a:spLocks noChangeArrowheads="1"/>
            </p:cNvSpPr>
            <p:nvPr/>
          </p:nvSpPr>
          <p:spPr bwMode="auto">
            <a:xfrm>
              <a:off x="412" y="1132"/>
              <a:ext cx="2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642100" name="Oval 54"/>
          <p:cNvSpPr>
            <a:spLocks noChangeArrowheads="1"/>
          </p:cNvSpPr>
          <p:nvPr/>
        </p:nvSpPr>
        <p:spPr bwMode="auto">
          <a:xfrm>
            <a:off x="3705225" y="42656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grpSp>
        <p:nvGrpSpPr>
          <p:cNvPr id="28727" name="Group 55"/>
          <p:cNvGrpSpPr>
            <a:grpSpLocks/>
          </p:cNvGrpSpPr>
          <p:nvPr/>
        </p:nvGrpSpPr>
        <p:grpSpPr bwMode="auto">
          <a:xfrm>
            <a:off x="4443413" y="1579563"/>
            <a:ext cx="325437" cy="519112"/>
            <a:chOff x="2799" y="995"/>
            <a:chExt cx="205" cy="327"/>
          </a:xfrm>
        </p:grpSpPr>
        <p:sp>
          <p:nvSpPr>
            <p:cNvPr id="642102" name="Rectangle 56"/>
            <p:cNvSpPr>
              <a:spLocks noChangeArrowheads="1"/>
            </p:cNvSpPr>
            <p:nvPr/>
          </p:nvSpPr>
          <p:spPr bwMode="auto">
            <a:xfrm>
              <a:off x="2799" y="99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642103" name="Oval 57"/>
            <p:cNvSpPr>
              <a:spLocks noChangeArrowheads="1"/>
            </p:cNvSpPr>
            <p:nvPr/>
          </p:nvSpPr>
          <p:spPr bwMode="auto">
            <a:xfrm>
              <a:off x="2830" y="1257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sp>
        <p:nvSpPr>
          <p:cNvPr id="642104" name="Oval 58"/>
          <p:cNvSpPr>
            <a:spLocks noChangeArrowheads="1"/>
          </p:cNvSpPr>
          <p:nvPr/>
        </p:nvSpPr>
        <p:spPr bwMode="auto">
          <a:xfrm>
            <a:off x="4102100" y="23733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2105" name="Text Box 60"/>
          <p:cNvSpPr txBox="1">
            <a:spLocks noChangeArrowheads="1"/>
          </p:cNvSpPr>
          <p:nvPr/>
        </p:nvSpPr>
        <p:spPr bwMode="auto">
          <a:xfrm>
            <a:off x="0" y="190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Πληθωρισμός λόγω υπερβάλλουσας ζήτησης </a:t>
            </a:r>
            <a:endParaRPr lang="en-GB" altLang="en-US" b="1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9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56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556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AS</a:t>
            </a:r>
            <a:r>
              <a:rPr lang="en-GB" dirty="0">
                <a:solidFill>
                  <a:srgbClr val="806E60"/>
                </a:solidFill>
              </a:rPr>
              <a:t>, </a:t>
            </a:r>
            <a:r>
              <a:rPr lang="en-GB" i="1" dirty="0">
                <a:solidFill>
                  <a:srgbClr val="806E60"/>
                </a:solidFill>
              </a:rPr>
              <a:t>AD</a:t>
            </a:r>
            <a:r>
              <a:rPr lang="en-GB" dirty="0">
                <a:solidFill>
                  <a:srgbClr val="806E60"/>
                </a:solidFill>
              </a:rPr>
              <a:t> </a:t>
            </a:r>
            <a:r>
              <a:rPr lang="el-GR" dirty="0" smtClean="0">
                <a:solidFill>
                  <a:srgbClr val="806E60"/>
                </a:solidFill>
              </a:rPr>
              <a:t>και πληθωρισμός 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πληθωρισμός λόγω υπερβάλλουσας ζήτησης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πληθωρισμός λόγω αύξησης κόστους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409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410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3565525" y="6354763"/>
            <a:ext cx="21496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 rot="-5400000">
            <a:off x="-614231" y="3152425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 </a:t>
            </a:r>
            <a:endParaRPr lang="en-GB" altLang="en-US" sz="2000" dirty="0">
              <a:latin typeface="Arial" charset="0"/>
            </a:endParaRP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1477963" y="1595438"/>
            <a:ext cx="5226050" cy="4319587"/>
            <a:chOff x="931" y="1005"/>
            <a:chExt cx="3292" cy="2721"/>
          </a:xfrm>
        </p:grpSpPr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931" y="1468"/>
              <a:ext cx="2480" cy="21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1414" y="1226"/>
              <a:ext cx="2527" cy="2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07" name="Rectangle 11"/>
            <p:cNvSpPr>
              <a:spLocks noChangeArrowheads="1"/>
            </p:cNvSpPr>
            <p:nvPr/>
          </p:nvSpPr>
          <p:spPr bwMode="auto">
            <a:xfrm>
              <a:off x="3894" y="1005"/>
              <a:ext cx="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644108" name="Rectangle 12"/>
            <p:cNvSpPr>
              <a:spLocks noChangeArrowheads="1"/>
            </p:cNvSpPr>
            <p:nvPr/>
          </p:nvSpPr>
          <p:spPr bwMode="auto">
            <a:xfrm>
              <a:off x="3410" y="3476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1824038" y="1890713"/>
            <a:ext cx="4719637" cy="3719512"/>
            <a:chOff x="1149" y="1191"/>
            <a:chExt cx="2973" cy="2343"/>
          </a:xfrm>
        </p:grpSpPr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>
              <a:off x="1149" y="1191"/>
              <a:ext cx="2577" cy="2249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11" name="Rectangle 15"/>
            <p:cNvSpPr>
              <a:spLocks noChangeArrowheads="1"/>
            </p:cNvSpPr>
            <p:nvPr/>
          </p:nvSpPr>
          <p:spPr bwMode="auto">
            <a:xfrm>
              <a:off x="3725" y="3284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AD</a:t>
              </a:r>
              <a:r>
                <a:rPr lang="en-GB" altLang="en-US" sz="2000" baseline="-25000">
                  <a:solidFill>
                    <a:srgbClr val="D06800"/>
                  </a:solidFill>
                  <a:latin typeface="Arial" charset="0"/>
                </a:rPr>
                <a:t>1</a:t>
              </a:r>
              <a:endParaRPr lang="en-GB" altLang="en-US" sz="20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628650" y="3765550"/>
            <a:ext cx="2724150" cy="396875"/>
            <a:chOff x="391" y="2372"/>
            <a:chExt cx="1716" cy="250"/>
          </a:xfrm>
        </p:grpSpPr>
        <p:sp>
          <p:nvSpPr>
            <p:cNvPr id="644113" name="Line 17"/>
            <p:cNvSpPr>
              <a:spLocks noChangeShapeType="1"/>
            </p:cNvSpPr>
            <p:nvPr/>
          </p:nvSpPr>
          <p:spPr bwMode="auto">
            <a:xfrm flipH="1">
              <a:off x="688" y="2484"/>
              <a:ext cx="141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14" name="Rectangle 18"/>
            <p:cNvSpPr>
              <a:spLocks noChangeArrowheads="1"/>
            </p:cNvSpPr>
            <p:nvPr/>
          </p:nvSpPr>
          <p:spPr bwMode="auto">
            <a:xfrm>
              <a:off x="391" y="2372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519238" y="1325563"/>
            <a:ext cx="4716462" cy="4378325"/>
            <a:chOff x="957" y="835"/>
            <a:chExt cx="2971" cy="2758"/>
          </a:xfrm>
        </p:grpSpPr>
        <p:sp>
          <p:nvSpPr>
            <p:cNvPr id="644116" name="Line 20"/>
            <p:cNvSpPr>
              <a:spLocks noChangeShapeType="1"/>
            </p:cNvSpPr>
            <p:nvPr/>
          </p:nvSpPr>
          <p:spPr bwMode="auto">
            <a:xfrm flipV="1">
              <a:off x="957" y="1064"/>
              <a:ext cx="2663" cy="25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17" name="Rectangle 21"/>
            <p:cNvSpPr>
              <a:spLocks noChangeArrowheads="1"/>
            </p:cNvSpPr>
            <p:nvPr/>
          </p:nvSpPr>
          <p:spPr bwMode="auto">
            <a:xfrm>
              <a:off x="3541" y="835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AS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628650" y="3349625"/>
            <a:ext cx="2284413" cy="396875"/>
            <a:chOff x="391" y="2110"/>
            <a:chExt cx="1439" cy="250"/>
          </a:xfrm>
        </p:grpSpPr>
        <p:sp>
          <p:nvSpPr>
            <p:cNvPr id="644119" name="Line 23"/>
            <p:cNvSpPr>
              <a:spLocks noChangeShapeType="1"/>
            </p:cNvSpPr>
            <p:nvPr/>
          </p:nvSpPr>
          <p:spPr bwMode="auto">
            <a:xfrm flipH="1">
              <a:off x="692" y="2234"/>
              <a:ext cx="113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20" name="Rectangle 24"/>
            <p:cNvSpPr>
              <a:spLocks noChangeArrowheads="1"/>
            </p:cNvSpPr>
            <p:nvPr/>
          </p:nvSpPr>
          <p:spPr bwMode="auto">
            <a:xfrm>
              <a:off x="391" y="2110"/>
              <a:ext cx="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638175" y="2916238"/>
            <a:ext cx="2633663" cy="400050"/>
            <a:chOff x="402" y="1837"/>
            <a:chExt cx="1659" cy="252"/>
          </a:xfrm>
        </p:grpSpPr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 flipH="1">
              <a:off x="677" y="1998"/>
              <a:ext cx="1384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23" name="Rectangle 27"/>
            <p:cNvSpPr>
              <a:spLocks noChangeArrowheads="1"/>
            </p:cNvSpPr>
            <p:nvPr/>
          </p:nvSpPr>
          <p:spPr bwMode="auto">
            <a:xfrm>
              <a:off x="402" y="1837"/>
              <a:ext cx="3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rgbClr val="D06800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rgbClr val="D06800"/>
                  </a:solidFill>
                  <a:latin typeface="Arial" charset="0"/>
                </a:rPr>
                <a:t>3</a:t>
              </a:r>
              <a:endParaRPr lang="en-GB" altLang="en-US" sz="20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30749" name="AutoShape 29" descr="Parchment"/>
          <p:cNvSpPr>
            <a:spLocks noChangeArrowheads="1"/>
          </p:cNvSpPr>
          <p:nvPr/>
        </p:nvSpPr>
        <p:spPr bwMode="auto">
          <a:xfrm>
            <a:off x="5324475" y="3424238"/>
            <a:ext cx="2108200" cy="77946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900" dirty="0" smtClean="0">
                <a:solidFill>
                  <a:srgbClr val="AC5600"/>
                </a:solidFill>
                <a:latin typeface="Arial" charset="0"/>
              </a:rPr>
              <a:t>Επακόλουθη</a:t>
            </a:r>
            <a:endParaRPr lang="en-GB" altLang="en-US" sz="1900" dirty="0">
              <a:solidFill>
                <a:srgbClr val="AC5600"/>
              </a:solidFill>
              <a:latin typeface="Arial" charset="0"/>
            </a:endParaRPr>
          </a:p>
          <a:p>
            <a:pPr algn="ctr"/>
            <a:r>
              <a:rPr lang="el-GR" altLang="en-US" sz="1900" dirty="0" smtClean="0">
                <a:solidFill>
                  <a:srgbClr val="AC5600"/>
                </a:solidFill>
                <a:latin typeface="Arial" charset="0"/>
              </a:rPr>
              <a:t>αντίδραση</a:t>
            </a:r>
            <a:r>
              <a:rPr lang="en-GB" altLang="en-US" sz="1900" dirty="0" smtClean="0">
                <a:solidFill>
                  <a:srgbClr val="AC5600"/>
                </a:solidFill>
                <a:latin typeface="Arial" charset="0"/>
              </a:rPr>
              <a:t> </a:t>
            </a:r>
            <a:r>
              <a:rPr lang="el-GR" altLang="en-US" sz="1900" dirty="0" smtClean="0">
                <a:solidFill>
                  <a:srgbClr val="AC5600"/>
                </a:solidFill>
                <a:latin typeface="Arial" charset="0"/>
              </a:rPr>
              <a:t>ζήτησης</a:t>
            </a:r>
            <a:endParaRPr lang="en-GB" altLang="en-US" sz="1900" dirty="0">
              <a:solidFill>
                <a:srgbClr val="AC5600"/>
              </a:solidFill>
              <a:latin typeface="Arial" charset="0"/>
            </a:endParaRPr>
          </a:p>
        </p:txBody>
      </p:sp>
      <p:sp>
        <p:nvSpPr>
          <p:cNvPr id="644125" name="Line 31"/>
          <p:cNvSpPr>
            <a:spLocks noChangeShapeType="1"/>
          </p:cNvSpPr>
          <p:nvPr/>
        </p:nvSpPr>
        <p:spPr bwMode="auto">
          <a:xfrm>
            <a:off x="9142413" y="50228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1157288" y="1039813"/>
            <a:ext cx="4681537" cy="4157662"/>
            <a:chOff x="729" y="655"/>
            <a:chExt cx="2949" cy="2619"/>
          </a:xfrm>
        </p:grpSpPr>
        <p:sp>
          <p:nvSpPr>
            <p:cNvPr id="644127" name="Line 33"/>
            <p:cNvSpPr>
              <a:spLocks noChangeShapeType="1"/>
            </p:cNvSpPr>
            <p:nvPr/>
          </p:nvSpPr>
          <p:spPr bwMode="auto">
            <a:xfrm flipV="1">
              <a:off x="729" y="859"/>
              <a:ext cx="2543" cy="241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28" name="Rectangle 34"/>
            <p:cNvSpPr>
              <a:spLocks noChangeArrowheads="1"/>
            </p:cNvSpPr>
            <p:nvPr/>
          </p:nvSpPr>
          <p:spPr bwMode="auto">
            <a:xfrm>
              <a:off x="3291" y="655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AS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3143250" y="2787650"/>
            <a:ext cx="325438" cy="446088"/>
            <a:chOff x="1980" y="1756"/>
            <a:chExt cx="205" cy="281"/>
          </a:xfrm>
        </p:grpSpPr>
        <p:sp>
          <p:nvSpPr>
            <p:cNvPr id="644130" name="Rectangle 36"/>
            <p:cNvSpPr>
              <a:spLocks noChangeArrowheads="1"/>
            </p:cNvSpPr>
            <p:nvPr/>
          </p:nvSpPr>
          <p:spPr bwMode="auto">
            <a:xfrm>
              <a:off x="1980" y="17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644131" name="Oval 37"/>
            <p:cNvSpPr>
              <a:spLocks noChangeArrowheads="1"/>
            </p:cNvSpPr>
            <p:nvPr/>
          </p:nvSpPr>
          <p:spPr bwMode="auto">
            <a:xfrm>
              <a:off x="2046" y="1972"/>
              <a:ext cx="65" cy="65"/>
            </a:xfrm>
            <a:prstGeom prst="ellipse">
              <a:avLst/>
            </a:prstGeom>
            <a:solidFill>
              <a:srgbClr val="FFB87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grpSp>
        <p:nvGrpSpPr>
          <p:cNvPr id="30758" name="Group 38"/>
          <p:cNvGrpSpPr>
            <a:grpSpLocks/>
          </p:cNvGrpSpPr>
          <p:nvPr/>
        </p:nvGrpSpPr>
        <p:grpSpPr bwMode="auto">
          <a:xfrm>
            <a:off x="630238" y="3868738"/>
            <a:ext cx="3284537" cy="654050"/>
            <a:chOff x="392" y="2437"/>
            <a:chExt cx="2069" cy="412"/>
          </a:xfrm>
        </p:grpSpPr>
        <p:sp>
          <p:nvSpPr>
            <p:cNvPr id="644133" name="Line 39"/>
            <p:cNvSpPr>
              <a:spLocks noChangeShapeType="1"/>
            </p:cNvSpPr>
            <p:nvPr/>
          </p:nvSpPr>
          <p:spPr bwMode="auto">
            <a:xfrm flipH="1">
              <a:off x="688" y="2737"/>
              <a:ext cx="16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4134" name="Rectangle 40"/>
            <p:cNvSpPr>
              <a:spLocks noChangeArrowheads="1"/>
            </p:cNvSpPr>
            <p:nvPr/>
          </p:nvSpPr>
          <p:spPr bwMode="auto">
            <a:xfrm>
              <a:off x="392" y="2599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44135" name="Rectangle 41"/>
            <p:cNvSpPr>
              <a:spLocks noChangeArrowheads="1"/>
            </p:cNvSpPr>
            <p:nvPr/>
          </p:nvSpPr>
          <p:spPr bwMode="auto">
            <a:xfrm>
              <a:off x="2256" y="243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644136" name="Oval 42"/>
            <p:cNvSpPr>
              <a:spLocks noChangeArrowheads="1"/>
            </p:cNvSpPr>
            <p:nvPr/>
          </p:nvSpPr>
          <p:spPr bwMode="auto">
            <a:xfrm>
              <a:off x="2334" y="2687"/>
              <a:ext cx="65" cy="65"/>
            </a:xfrm>
            <a:prstGeom prst="ellipse">
              <a:avLst/>
            </a:prstGeom>
            <a:solidFill>
              <a:srgbClr val="CCFF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3203575" y="3527425"/>
            <a:ext cx="325438" cy="463550"/>
            <a:chOff x="2018" y="2222"/>
            <a:chExt cx="205" cy="292"/>
          </a:xfrm>
        </p:grpSpPr>
        <p:sp>
          <p:nvSpPr>
            <p:cNvPr id="644138" name="Rectangle 44"/>
            <p:cNvSpPr>
              <a:spLocks noChangeArrowheads="1"/>
            </p:cNvSpPr>
            <p:nvPr/>
          </p:nvSpPr>
          <p:spPr bwMode="auto">
            <a:xfrm>
              <a:off x="2018" y="222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44139" name="Oval 45"/>
            <p:cNvSpPr>
              <a:spLocks noChangeArrowheads="1"/>
            </p:cNvSpPr>
            <p:nvPr/>
          </p:nvSpPr>
          <p:spPr bwMode="auto">
            <a:xfrm>
              <a:off x="2085" y="244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grpSp>
        <p:nvGrpSpPr>
          <p:cNvPr id="30766" name="Group 46"/>
          <p:cNvGrpSpPr>
            <a:grpSpLocks/>
          </p:cNvGrpSpPr>
          <p:nvPr/>
        </p:nvGrpSpPr>
        <p:grpSpPr bwMode="auto">
          <a:xfrm>
            <a:off x="2732088" y="3148013"/>
            <a:ext cx="311150" cy="446087"/>
            <a:chOff x="1721" y="1983"/>
            <a:chExt cx="196" cy="281"/>
          </a:xfrm>
        </p:grpSpPr>
        <p:sp>
          <p:nvSpPr>
            <p:cNvPr id="644141" name="Rectangle 47"/>
            <p:cNvSpPr>
              <a:spLocks noChangeArrowheads="1"/>
            </p:cNvSpPr>
            <p:nvPr/>
          </p:nvSpPr>
          <p:spPr bwMode="auto">
            <a:xfrm>
              <a:off x="1721" y="198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44142" name="Oval 48"/>
            <p:cNvSpPr>
              <a:spLocks noChangeArrowheads="1"/>
            </p:cNvSpPr>
            <p:nvPr/>
          </p:nvSpPr>
          <p:spPr bwMode="auto">
            <a:xfrm>
              <a:off x="1788" y="2199"/>
              <a:ext cx="65" cy="65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sp>
        <p:nvSpPr>
          <p:cNvPr id="644143" name="Text Box 54"/>
          <p:cNvSpPr txBox="1">
            <a:spLocks noChangeArrowheads="1"/>
          </p:cNvSpPr>
          <p:nvPr/>
        </p:nvSpPr>
        <p:spPr bwMode="auto">
          <a:xfrm>
            <a:off x="0" y="39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Πληθωρισμός κόστους</a:t>
            </a:r>
            <a:endParaRPr lang="en-GB" altLang="en-US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1066800" y="5969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614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4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3565525" y="6354763"/>
            <a:ext cx="21496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Εθνικό εισόδημα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 rot="-5400000">
            <a:off x="-614231" y="3152425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dirty="0" smtClean="0">
                <a:latin typeface="Arial" charset="0"/>
              </a:rPr>
              <a:t>Επίπεδο τιμών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46152" name="Line 8"/>
          <p:cNvSpPr>
            <a:spLocks noChangeShapeType="1"/>
          </p:cNvSpPr>
          <p:nvPr/>
        </p:nvSpPr>
        <p:spPr bwMode="auto">
          <a:xfrm>
            <a:off x="1477963" y="2330450"/>
            <a:ext cx="3937000" cy="343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V="1">
            <a:off x="2244725" y="1946275"/>
            <a:ext cx="4011613" cy="3810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54" name="Rectangle 10"/>
          <p:cNvSpPr>
            <a:spLocks noChangeArrowheads="1"/>
          </p:cNvSpPr>
          <p:nvPr/>
        </p:nvSpPr>
        <p:spPr bwMode="auto">
          <a:xfrm>
            <a:off x="6181725" y="1595438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646155" name="Rectangle 11"/>
          <p:cNvSpPr>
            <a:spLocks noChangeArrowheads="1"/>
          </p:cNvSpPr>
          <p:nvPr/>
        </p:nvSpPr>
        <p:spPr bwMode="auto">
          <a:xfrm>
            <a:off x="5413375" y="551815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AD</a:t>
            </a:r>
          </a:p>
        </p:txBody>
      </p:sp>
      <p:sp>
        <p:nvSpPr>
          <p:cNvPr id="646156" name="Line 12"/>
          <p:cNvSpPr>
            <a:spLocks noChangeShapeType="1"/>
          </p:cNvSpPr>
          <p:nvPr/>
        </p:nvSpPr>
        <p:spPr bwMode="auto">
          <a:xfrm flipH="1">
            <a:off x="1092200" y="4344988"/>
            <a:ext cx="26193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57" name="Rectangle 13"/>
          <p:cNvSpPr>
            <a:spLocks noChangeArrowheads="1"/>
          </p:cNvSpPr>
          <p:nvPr/>
        </p:nvSpPr>
        <p:spPr bwMode="auto">
          <a:xfrm>
            <a:off x="630238" y="4122738"/>
            <a:ext cx="46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1824038" y="1890713"/>
            <a:ext cx="4090987" cy="3570287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59" name="Rectangle 15"/>
          <p:cNvSpPr>
            <a:spLocks noChangeArrowheads="1"/>
          </p:cNvSpPr>
          <p:nvPr/>
        </p:nvSpPr>
        <p:spPr bwMode="auto">
          <a:xfrm>
            <a:off x="5913438" y="521335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AD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1</a:t>
            </a:r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 flipH="1">
            <a:off x="1092200" y="3943350"/>
            <a:ext cx="225266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61" name="Rectangle 17"/>
          <p:cNvSpPr>
            <a:spLocks noChangeArrowheads="1"/>
          </p:cNvSpPr>
          <p:nvPr/>
        </p:nvSpPr>
        <p:spPr bwMode="auto">
          <a:xfrm>
            <a:off x="628650" y="376555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6162" name="Rectangle 18"/>
          <p:cNvSpPr>
            <a:spLocks noChangeArrowheads="1"/>
          </p:cNvSpPr>
          <p:nvPr/>
        </p:nvSpPr>
        <p:spPr bwMode="auto">
          <a:xfrm>
            <a:off x="3581400" y="38687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46163" name="Rectangle 19"/>
          <p:cNvSpPr>
            <a:spLocks noChangeArrowheads="1"/>
          </p:cNvSpPr>
          <p:nvPr/>
        </p:nvSpPr>
        <p:spPr bwMode="auto">
          <a:xfrm>
            <a:off x="3203575" y="3527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 flipH="1">
            <a:off x="1098550" y="3546475"/>
            <a:ext cx="1806575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65" name="Rectangle 21"/>
          <p:cNvSpPr>
            <a:spLocks noChangeArrowheads="1"/>
          </p:cNvSpPr>
          <p:nvPr/>
        </p:nvSpPr>
        <p:spPr bwMode="auto">
          <a:xfrm>
            <a:off x="2732088" y="31480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V="1">
            <a:off x="1519238" y="1689100"/>
            <a:ext cx="4227512" cy="4014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67" name="Rectangle 23"/>
          <p:cNvSpPr>
            <a:spLocks noChangeArrowheads="1"/>
          </p:cNvSpPr>
          <p:nvPr/>
        </p:nvSpPr>
        <p:spPr bwMode="auto">
          <a:xfrm>
            <a:off x="5621338" y="1325563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646168" name="Rectangle 24"/>
          <p:cNvSpPr>
            <a:spLocks noChangeArrowheads="1"/>
          </p:cNvSpPr>
          <p:nvPr/>
        </p:nvSpPr>
        <p:spPr bwMode="auto">
          <a:xfrm>
            <a:off x="3143250" y="27876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 flipH="1">
            <a:off x="1074738" y="3171825"/>
            <a:ext cx="2197100" cy="0"/>
          </a:xfrm>
          <a:prstGeom prst="line">
            <a:avLst/>
          </a:prstGeom>
          <a:noFill/>
          <a:ln w="19050">
            <a:solidFill>
              <a:srgbClr val="FF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70" name="Rectangle 26"/>
          <p:cNvSpPr>
            <a:spLocks noChangeArrowheads="1"/>
          </p:cNvSpPr>
          <p:nvPr/>
        </p:nvSpPr>
        <p:spPr bwMode="auto">
          <a:xfrm>
            <a:off x="630238" y="3349625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6171" name="Rectangle 27"/>
          <p:cNvSpPr>
            <a:spLocks noChangeArrowheads="1"/>
          </p:cNvSpPr>
          <p:nvPr/>
        </p:nvSpPr>
        <p:spPr bwMode="auto">
          <a:xfrm>
            <a:off x="638175" y="2916238"/>
            <a:ext cx="48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rgbClr val="D06800"/>
                </a:solidFill>
                <a:latin typeface="Arial" charset="0"/>
              </a:rPr>
              <a:t>P</a:t>
            </a:r>
            <a:r>
              <a:rPr lang="en-GB" altLang="en-US" sz="2000" baseline="-25000">
                <a:solidFill>
                  <a:srgbClr val="D06800"/>
                </a:solidFill>
                <a:latin typeface="Arial" charset="0"/>
              </a:rPr>
              <a:t>3</a:t>
            </a:r>
          </a:p>
        </p:txBody>
      </p: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628650" y="2536825"/>
            <a:ext cx="2193925" cy="396875"/>
            <a:chOff x="391" y="1598"/>
            <a:chExt cx="1382" cy="250"/>
          </a:xfrm>
        </p:grpSpPr>
        <p:sp>
          <p:nvSpPr>
            <p:cNvPr id="646173" name="Line 29"/>
            <p:cNvSpPr>
              <a:spLocks noChangeShapeType="1"/>
            </p:cNvSpPr>
            <p:nvPr/>
          </p:nvSpPr>
          <p:spPr bwMode="auto">
            <a:xfrm flipH="1">
              <a:off x="688" y="1768"/>
              <a:ext cx="108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174" name="Rectangle 30"/>
            <p:cNvSpPr>
              <a:spLocks noChangeArrowheads="1"/>
            </p:cNvSpPr>
            <p:nvPr/>
          </p:nvSpPr>
          <p:spPr bwMode="auto">
            <a:xfrm>
              <a:off x="391" y="1598"/>
              <a:ext cx="3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P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646175" name="AutoShape 31" descr="Blue tissue paper"/>
          <p:cNvSpPr>
            <a:spLocks noChangeArrowheads="1"/>
          </p:cNvSpPr>
          <p:nvPr/>
        </p:nvSpPr>
        <p:spPr bwMode="auto">
          <a:xfrm>
            <a:off x="5549900" y="3362324"/>
            <a:ext cx="2168525" cy="9048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900" dirty="0" smtClean="0">
                <a:solidFill>
                  <a:schemeClr val="accent1"/>
                </a:solidFill>
                <a:latin typeface="Arial" charset="0"/>
              </a:rPr>
              <a:t>Επακόλουθη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GB" altLang="en-US" sz="19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altLang="en-US" sz="1900" dirty="0" smtClean="0">
                <a:solidFill>
                  <a:schemeClr val="accent1"/>
                </a:solidFill>
                <a:latin typeface="Arial" charset="0"/>
              </a:rPr>
              <a:t>αντίδραση </a:t>
            </a:r>
          </a:p>
          <a:p>
            <a:pPr algn="ctr"/>
            <a:r>
              <a:rPr lang="el-GR" altLang="en-US" sz="1900" dirty="0" smtClean="0">
                <a:solidFill>
                  <a:schemeClr val="accent1"/>
                </a:solidFill>
                <a:latin typeface="Arial" charset="0"/>
              </a:rPr>
              <a:t>προσφοράς </a:t>
            </a:r>
            <a:endParaRPr lang="en-GB" altLang="en-US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 flipV="1">
            <a:off x="1157288" y="1363663"/>
            <a:ext cx="4037012" cy="38338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77" name="Line 34"/>
          <p:cNvSpPr>
            <a:spLocks noChangeShapeType="1"/>
          </p:cNvSpPr>
          <p:nvPr/>
        </p:nvSpPr>
        <p:spPr bwMode="auto">
          <a:xfrm>
            <a:off x="9142413" y="50228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6178" name="Rectangle 35"/>
          <p:cNvSpPr>
            <a:spLocks noChangeArrowheads="1"/>
          </p:cNvSpPr>
          <p:nvPr/>
        </p:nvSpPr>
        <p:spPr bwMode="auto">
          <a:xfrm>
            <a:off x="5224463" y="1039813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AS</a:t>
            </a:r>
            <a:r>
              <a:rPr lang="en-GB" altLang="en-US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46179" name="Oval 36"/>
          <p:cNvSpPr>
            <a:spLocks noChangeArrowheads="1"/>
          </p:cNvSpPr>
          <p:nvPr/>
        </p:nvSpPr>
        <p:spPr bwMode="auto">
          <a:xfrm>
            <a:off x="3248025" y="3130550"/>
            <a:ext cx="103188" cy="103188"/>
          </a:xfrm>
          <a:prstGeom prst="ellipse">
            <a:avLst/>
          </a:prstGeom>
          <a:solidFill>
            <a:srgbClr val="FFB87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6180" name="Oval 37"/>
          <p:cNvSpPr>
            <a:spLocks noChangeArrowheads="1"/>
          </p:cNvSpPr>
          <p:nvPr/>
        </p:nvSpPr>
        <p:spPr bwMode="auto">
          <a:xfrm>
            <a:off x="3705225" y="4265613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6181" name="Oval 38"/>
          <p:cNvSpPr>
            <a:spLocks noChangeArrowheads="1"/>
          </p:cNvSpPr>
          <p:nvPr/>
        </p:nvSpPr>
        <p:spPr bwMode="auto">
          <a:xfrm>
            <a:off x="3309938" y="3887788"/>
            <a:ext cx="103187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sp>
        <p:nvSpPr>
          <p:cNvPr id="646182" name="Oval 39"/>
          <p:cNvSpPr>
            <a:spLocks noChangeArrowheads="1"/>
          </p:cNvSpPr>
          <p:nvPr/>
        </p:nvSpPr>
        <p:spPr bwMode="auto">
          <a:xfrm>
            <a:off x="2838450" y="3490913"/>
            <a:ext cx="103188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en-US" sz="2400"/>
          </a:p>
        </p:txBody>
      </p: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1347788" y="677863"/>
            <a:ext cx="4021137" cy="3557587"/>
            <a:chOff x="849" y="427"/>
            <a:chExt cx="2533" cy="2241"/>
          </a:xfrm>
        </p:grpSpPr>
        <p:sp>
          <p:nvSpPr>
            <p:cNvPr id="646184" name="Line 41"/>
            <p:cNvSpPr>
              <a:spLocks noChangeShapeType="1"/>
            </p:cNvSpPr>
            <p:nvPr/>
          </p:nvSpPr>
          <p:spPr bwMode="auto">
            <a:xfrm flipV="1">
              <a:off x="849" y="619"/>
              <a:ext cx="2158" cy="204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185" name="Rectangle 42"/>
            <p:cNvSpPr>
              <a:spLocks noChangeArrowheads="1"/>
            </p:cNvSpPr>
            <p:nvPr/>
          </p:nvSpPr>
          <p:spPr bwMode="auto">
            <a:xfrm>
              <a:off x="2995" y="427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AS</a:t>
              </a:r>
              <a:r>
                <a:rPr lang="en-GB" altLang="en-US" sz="2000" baseline="-25000">
                  <a:solidFill>
                    <a:schemeClr val="accent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2811" name="Group 43"/>
          <p:cNvGrpSpPr>
            <a:grpSpLocks/>
          </p:cNvGrpSpPr>
          <p:nvPr/>
        </p:nvGrpSpPr>
        <p:grpSpPr bwMode="auto">
          <a:xfrm>
            <a:off x="2684463" y="2403475"/>
            <a:ext cx="325437" cy="452438"/>
            <a:chOff x="1691" y="1514"/>
            <a:chExt cx="205" cy="285"/>
          </a:xfrm>
        </p:grpSpPr>
        <p:sp>
          <p:nvSpPr>
            <p:cNvPr id="646187" name="Rectangle 44"/>
            <p:cNvSpPr>
              <a:spLocks noChangeArrowheads="1"/>
            </p:cNvSpPr>
            <p:nvPr/>
          </p:nvSpPr>
          <p:spPr bwMode="auto">
            <a:xfrm>
              <a:off x="1691" y="151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646188" name="Oval 45"/>
            <p:cNvSpPr>
              <a:spLocks noChangeArrowheads="1"/>
            </p:cNvSpPr>
            <p:nvPr/>
          </p:nvSpPr>
          <p:spPr bwMode="auto">
            <a:xfrm>
              <a:off x="1772" y="1734"/>
              <a:ext cx="65" cy="6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altLang="en-US" sz="2400"/>
            </a:p>
          </p:txBody>
        </p:sp>
      </p:grpSp>
      <p:sp>
        <p:nvSpPr>
          <p:cNvPr id="646189" name="Text Box 48"/>
          <p:cNvSpPr txBox="1">
            <a:spLocks noChangeArrowheads="1"/>
          </p:cNvSpPr>
          <p:nvPr/>
        </p:nvSpPr>
        <p:spPr bwMode="auto">
          <a:xfrm>
            <a:off x="0" y="396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Πληθωρισμός κόστους</a:t>
            </a:r>
            <a:endParaRPr lang="en-GB" altLang="en-US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7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1066800" y="904875"/>
            <a:ext cx="6992938" cy="5181600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388099" name="Group 3"/>
          <p:cNvGrpSpPr>
            <a:grpSpLocks/>
          </p:cNvGrpSpPr>
          <p:nvPr/>
        </p:nvGrpSpPr>
        <p:grpSpPr bwMode="auto">
          <a:xfrm>
            <a:off x="1582738" y="447675"/>
            <a:ext cx="7105650" cy="5634038"/>
            <a:chOff x="997" y="192"/>
            <a:chExt cx="4476" cy="3549"/>
          </a:xfrm>
        </p:grpSpPr>
        <p:sp>
          <p:nvSpPr>
            <p:cNvPr id="388100" name="Arc 4"/>
            <p:cNvSpPr>
              <a:spLocks/>
            </p:cNvSpPr>
            <p:nvPr/>
          </p:nvSpPr>
          <p:spPr bwMode="auto">
            <a:xfrm>
              <a:off x="997" y="192"/>
              <a:ext cx="4476" cy="3440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2453 w 20982"/>
                <a:gd name="T1" fmla="*/ 19845 h 19845"/>
                <a:gd name="T2" fmla="*/ 0 w 20982"/>
                <a:gd name="T3" fmla="*/ 5129 h 19845"/>
                <a:gd name="T4" fmla="*/ 20982 w 20982"/>
                <a:gd name="T5" fmla="*/ 0 h 1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8101" name="Rectangle 5"/>
            <p:cNvSpPr>
              <a:spLocks noChangeArrowheads="1"/>
            </p:cNvSpPr>
            <p:nvPr/>
          </p:nvSpPr>
          <p:spPr bwMode="auto">
            <a:xfrm>
              <a:off x="3652" y="3453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88102" name="Line 6"/>
          <p:cNvSpPr>
            <a:spLocks noChangeShapeType="1"/>
          </p:cNvSpPr>
          <p:nvPr/>
        </p:nvSpPr>
        <p:spPr bwMode="auto">
          <a:xfrm>
            <a:off x="1066800" y="887413"/>
            <a:ext cx="0" cy="5199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>
            <a:off x="1066800" y="608647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746125" y="60404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 rot="16200000">
            <a:off x="-912014" y="3305798"/>
            <a:ext cx="229710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Επίπεδο τιμών </a:t>
            </a:r>
            <a:endParaRPr lang="en-GB" sz="2400" dirty="0">
              <a:latin typeface="Arial" charset="0"/>
            </a:endParaRPr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2925056" y="6413500"/>
            <a:ext cx="26534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Εθνική παραγωγή</a:t>
            </a:r>
            <a:endParaRPr lang="en-GB" sz="2400" dirty="0">
              <a:latin typeface="Arial" charset="0"/>
            </a:endParaRPr>
          </a:p>
        </p:txBody>
      </p:sp>
      <p:grpSp>
        <p:nvGrpSpPr>
          <p:cNvPr id="388107" name="Group 11"/>
          <p:cNvGrpSpPr>
            <a:grpSpLocks/>
          </p:cNvGrpSpPr>
          <p:nvPr/>
        </p:nvGrpSpPr>
        <p:grpSpPr bwMode="auto">
          <a:xfrm>
            <a:off x="2779713" y="512763"/>
            <a:ext cx="5878512" cy="4948237"/>
            <a:chOff x="1751" y="233"/>
            <a:chExt cx="3703" cy="3117"/>
          </a:xfrm>
        </p:grpSpPr>
        <p:sp>
          <p:nvSpPr>
            <p:cNvPr id="388108" name="Arc 12"/>
            <p:cNvSpPr>
              <a:spLocks/>
            </p:cNvSpPr>
            <p:nvPr/>
          </p:nvSpPr>
          <p:spPr bwMode="auto">
            <a:xfrm>
              <a:off x="1751" y="233"/>
              <a:ext cx="3703" cy="2994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5616 w 20982"/>
                <a:gd name="T1" fmla="*/ 20923 h 20923"/>
                <a:gd name="T2" fmla="*/ 0 w 20982"/>
                <a:gd name="T3" fmla="*/ 5129 h 20923"/>
                <a:gd name="T4" fmla="*/ 20982 w 20982"/>
                <a:gd name="T5" fmla="*/ 0 h 20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20923" fill="none" extrusionOk="0">
                  <a:moveTo>
                    <a:pt x="15616" y="20922"/>
                  </a:moveTo>
                  <a:cubicBezTo>
                    <a:pt x="7895" y="18942"/>
                    <a:pt x="1892" y="12871"/>
                    <a:pt x="-1" y="5129"/>
                  </a:cubicBezTo>
                </a:path>
                <a:path w="20982" h="20923" stroke="0" extrusionOk="0">
                  <a:moveTo>
                    <a:pt x="15616" y="20922"/>
                  </a:moveTo>
                  <a:cubicBezTo>
                    <a:pt x="7895" y="18942"/>
                    <a:pt x="1892" y="12871"/>
                    <a:pt x="-1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8109" name="Rectangle 13"/>
            <p:cNvSpPr>
              <a:spLocks noChangeArrowheads="1"/>
            </p:cNvSpPr>
            <p:nvPr/>
          </p:nvSpPr>
          <p:spPr bwMode="auto">
            <a:xfrm>
              <a:off x="4532" y="3062"/>
              <a:ext cx="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88110" name="Group 14"/>
          <p:cNvGrpSpPr>
            <a:grpSpLocks/>
          </p:cNvGrpSpPr>
          <p:nvPr/>
        </p:nvGrpSpPr>
        <p:grpSpPr bwMode="auto">
          <a:xfrm>
            <a:off x="2684463" y="4140200"/>
            <a:ext cx="446087" cy="2346325"/>
            <a:chOff x="1691" y="2518"/>
            <a:chExt cx="281" cy="1478"/>
          </a:xfrm>
        </p:grpSpPr>
        <p:sp>
          <p:nvSpPr>
            <p:cNvPr id="388111" name="Rectangle 15"/>
            <p:cNvSpPr>
              <a:spLocks noChangeArrowheads="1"/>
            </p:cNvSpPr>
            <p:nvPr/>
          </p:nvSpPr>
          <p:spPr bwMode="auto">
            <a:xfrm>
              <a:off x="1691" y="374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388112" name="Line 16"/>
            <p:cNvSpPr>
              <a:spLocks noChangeShapeType="1"/>
            </p:cNvSpPr>
            <p:nvPr/>
          </p:nvSpPr>
          <p:spPr bwMode="auto">
            <a:xfrm>
              <a:off x="1838" y="2518"/>
              <a:ext cx="0" cy="1235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665163" y="39195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</a:p>
        </p:txBody>
      </p:sp>
      <p:grpSp>
        <p:nvGrpSpPr>
          <p:cNvPr id="388114" name="Group 18"/>
          <p:cNvGrpSpPr>
            <a:grpSpLocks/>
          </p:cNvGrpSpPr>
          <p:nvPr/>
        </p:nvGrpSpPr>
        <p:grpSpPr bwMode="auto">
          <a:xfrm>
            <a:off x="6364288" y="4103688"/>
            <a:ext cx="455612" cy="2374900"/>
            <a:chOff x="4009" y="2495"/>
            <a:chExt cx="287" cy="1496"/>
          </a:xfrm>
        </p:grpSpPr>
        <p:sp>
          <p:nvSpPr>
            <p:cNvPr id="388115" name="Line 19"/>
            <p:cNvSpPr>
              <a:spLocks noChangeShapeType="1"/>
            </p:cNvSpPr>
            <p:nvPr/>
          </p:nvSpPr>
          <p:spPr bwMode="auto">
            <a:xfrm>
              <a:off x="4150" y="2495"/>
              <a:ext cx="0" cy="124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8116" name="Rectangle 20"/>
            <p:cNvSpPr>
              <a:spLocks noChangeArrowheads="1"/>
            </p:cNvSpPr>
            <p:nvPr/>
          </p:nvSpPr>
          <p:spPr bwMode="auto">
            <a:xfrm>
              <a:off x="4009" y="3741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388117" name="Group 21"/>
          <p:cNvGrpSpPr>
            <a:grpSpLocks/>
          </p:cNvGrpSpPr>
          <p:nvPr/>
        </p:nvGrpSpPr>
        <p:grpSpPr bwMode="auto">
          <a:xfrm>
            <a:off x="1074738" y="954088"/>
            <a:ext cx="5854700" cy="3151187"/>
            <a:chOff x="677" y="511"/>
            <a:chExt cx="3688" cy="1985"/>
          </a:xfrm>
        </p:grpSpPr>
        <p:sp>
          <p:nvSpPr>
            <p:cNvPr id="388118" name="Rectangle 22"/>
            <p:cNvSpPr>
              <a:spLocks noChangeArrowheads="1"/>
            </p:cNvSpPr>
            <p:nvPr/>
          </p:nvSpPr>
          <p:spPr bwMode="auto">
            <a:xfrm>
              <a:off x="3993" y="51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388119" name="Freeform 23"/>
            <p:cNvSpPr>
              <a:spLocks/>
            </p:cNvSpPr>
            <p:nvPr/>
          </p:nvSpPr>
          <p:spPr bwMode="auto">
            <a:xfrm>
              <a:off x="677" y="775"/>
              <a:ext cx="3473" cy="1721"/>
            </a:xfrm>
            <a:custGeom>
              <a:avLst/>
              <a:gdLst/>
              <a:ahLst/>
              <a:cxnLst>
                <a:cxn ang="0">
                  <a:pos x="0" y="1720"/>
                </a:cxn>
                <a:cxn ang="0">
                  <a:pos x="3472" y="1720"/>
                </a:cxn>
                <a:cxn ang="0">
                  <a:pos x="3472" y="0"/>
                </a:cxn>
              </a:cxnLst>
              <a:rect l="0" t="0" r="r" b="b"/>
              <a:pathLst>
                <a:path w="3473" h="1721">
                  <a:moveTo>
                    <a:pt x="0" y="1720"/>
                  </a:moveTo>
                  <a:lnTo>
                    <a:pt x="3472" y="1720"/>
                  </a:lnTo>
                  <a:lnTo>
                    <a:pt x="3472" y="0"/>
                  </a:lnTo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88120" name="Group 24"/>
          <p:cNvGrpSpPr>
            <a:grpSpLocks/>
          </p:cNvGrpSpPr>
          <p:nvPr/>
        </p:nvGrpSpPr>
        <p:grpSpPr bwMode="auto">
          <a:xfrm>
            <a:off x="4357688" y="4046538"/>
            <a:ext cx="446087" cy="2446337"/>
            <a:chOff x="2745" y="2459"/>
            <a:chExt cx="281" cy="1541"/>
          </a:xfrm>
        </p:grpSpPr>
        <p:sp>
          <p:nvSpPr>
            <p:cNvPr id="388121" name="Rectangle 25"/>
            <p:cNvSpPr>
              <a:spLocks noChangeArrowheads="1"/>
            </p:cNvSpPr>
            <p:nvPr/>
          </p:nvSpPr>
          <p:spPr bwMode="auto">
            <a:xfrm>
              <a:off x="2745" y="375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  <p:sp>
          <p:nvSpPr>
            <p:cNvPr id="388122" name="Oval 26"/>
            <p:cNvSpPr>
              <a:spLocks noChangeArrowheads="1"/>
            </p:cNvSpPr>
            <p:nvPr/>
          </p:nvSpPr>
          <p:spPr bwMode="auto">
            <a:xfrm>
              <a:off x="2836" y="2459"/>
              <a:ext cx="80" cy="80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8123" name="Line 27"/>
            <p:cNvSpPr>
              <a:spLocks noChangeShapeType="1"/>
            </p:cNvSpPr>
            <p:nvPr/>
          </p:nvSpPr>
          <p:spPr bwMode="auto">
            <a:xfrm>
              <a:off x="2880" y="2564"/>
              <a:ext cx="0" cy="1178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2852738" y="4038600"/>
            <a:ext cx="127000" cy="1270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8125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767006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lnSpc>
                <a:spcPct val="95000"/>
              </a:lnSpc>
            </a:pPr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Εναλλακτικές προσεγγίσεις της καμπύλης συναθροιστικής προσφοράς 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:</a:t>
            </a:r>
            <a:r>
              <a:rPr lang="en-GB" sz="26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GB" sz="2600" b="1" dirty="0">
                <a:solidFill>
                  <a:schemeClr val="hlink"/>
                </a:solidFill>
                <a:latin typeface="Arial" charset="0"/>
              </a:rPr>
            </a:br>
            <a:r>
              <a:rPr lang="en-GB" sz="2600" b="1" dirty="0" smtClean="0">
                <a:solidFill>
                  <a:srgbClr val="990033"/>
                </a:solidFill>
                <a:latin typeface="Arial" charset="0"/>
              </a:rPr>
              <a:t>(</a:t>
            </a:r>
            <a:r>
              <a:rPr lang="el-GR" sz="2600" b="1" dirty="0" smtClean="0">
                <a:solidFill>
                  <a:srgbClr val="990033"/>
                </a:solidFill>
                <a:latin typeface="Arial" charset="0"/>
              </a:rPr>
              <a:t>α</a:t>
            </a:r>
            <a:r>
              <a:rPr lang="en-GB" sz="2600" b="1" dirty="0" smtClean="0">
                <a:solidFill>
                  <a:srgbClr val="990033"/>
                </a:solidFill>
                <a:latin typeface="Arial" charset="0"/>
              </a:rPr>
              <a:t>) </a:t>
            </a:r>
            <a:r>
              <a:rPr lang="el-GR" sz="2600" b="1" dirty="0" smtClean="0">
                <a:solidFill>
                  <a:srgbClr val="990033"/>
                </a:solidFill>
                <a:latin typeface="Arial" charset="0"/>
              </a:rPr>
              <a:t>Ακραία Κεϋνσιανή</a:t>
            </a:r>
            <a:endParaRPr lang="en-GB" sz="2600" b="1" dirty="0">
              <a:solidFill>
                <a:srgbClr val="99003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3" grpId="0" autoUpdateAnimBg="0"/>
      <p:bldP spid="3881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</a:rPr>
              <a:t>Ετήσια μεταβολή του κόστους των εισροών των παραγωγών</a:t>
            </a:r>
            <a:endParaRPr lang="en-GB" altLang="en-US" sz="24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25667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Manufacturers’ inputs costs include materials, fuels and climate levy</a:t>
            </a:r>
          </a:p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Based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Time series data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, series K646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(National Statistics).</a:t>
            </a:r>
          </a:p>
        </p:txBody>
      </p:sp>
      <p:graphicFrame>
        <p:nvGraphicFramePr>
          <p:cNvPr id="625668" name="Object 2"/>
          <p:cNvGraphicFramePr>
            <a:graphicFrameLocks noChangeAspect="1"/>
          </p:cNvGraphicFramePr>
          <p:nvPr/>
        </p:nvGraphicFramePr>
        <p:xfrm>
          <a:off x="0" y="523875"/>
          <a:ext cx="9144000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2" name="Chart" r:id="rId4" imgW="9547200" imgH="6345720" progId="MSGraph.Chart.8">
                  <p:embed followColorScheme="full"/>
                </p:oleObj>
              </mc:Choice>
              <mc:Fallback>
                <p:oleObj name="Chart" r:id="rId4" imgW="9547200" imgH="63457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37" t="1329"/>
                      <a:stretch>
                        <a:fillRect/>
                      </a:stretch>
                    </p:blipFill>
                    <p:spPr bwMode="auto">
                      <a:xfrm>
                        <a:off x="0" y="523875"/>
                        <a:ext cx="9144000" cy="597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25668" grpId="0" bld="series" 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38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463877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1857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n-GB" i="1" dirty="0">
                <a:solidFill>
                  <a:srgbClr val="806E60"/>
                </a:solidFill>
              </a:rPr>
              <a:t>AS</a:t>
            </a:r>
            <a:r>
              <a:rPr lang="en-GB" dirty="0">
                <a:solidFill>
                  <a:srgbClr val="806E60"/>
                </a:solidFill>
              </a:rPr>
              <a:t>, </a:t>
            </a:r>
            <a:r>
              <a:rPr lang="en-GB" i="1" dirty="0">
                <a:solidFill>
                  <a:srgbClr val="806E60"/>
                </a:solidFill>
              </a:rPr>
              <a:t>AD</a:t>
            </a:r>
            <a:r>
              <a:rPr lang="en-GB" dirty="0">
                <a:solidFill>
                  <a:srgbClr val="806E60"/>
                </a:solidFill>
              </a:rPr>
              <a:t> </a:t>
            </a:r>
            <a:r>
              <a:rPr lang="el-GR" dirty="0" smtClean="0">
                <a:solidFill>
                  <a:srgbClr val="806E60"/>
                </a:solidFill>
              </a:rPr>
              <a:t>και πληθωρισμός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πληθωρισμός λόγω αύξησης της ζήτησης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6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πληθωρισμός λόγω αύξησης του κόστους</a:t>
            </a:r>
            <a:endParaRPr lang="en-GB" dirty="0" smtClean="0">
              <a:solidFill>
                <a:srgbClr val="806E60"/>
              </a:solidFill>
            </a:endParaRPr>
          </a:p>
        </p:txBody>
      </p:sp>
      <p:sp>
        <p:nvSpPr>
          <p:cNvPr id="463878" name="Rectangle 6"/>
          <p:cNvSpPr>
            <a:spLocks/>
          </p:cNvSpPr>
          <p:nvPr/>
        </p:nvSpPr>
        <p:spPr bwMode="auto">
          <a:xfrm>
            <a:off x="301625" y="3323771"/>
            <a:ext cx="8534400" cy="30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τί προκαλεί πληθωρισμό στην πράξη;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στόχος πληθωρισμού και παραδοχές σχετικά με τις αιτίες πληθωρισμού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6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Ανάλυση  πληθωρισμού λόγω αύξησης ζήτησης και κόστους   χρησιμοποιώντας το υπόδειγμα </a:t>
            </a:r>
            <a:r>
              <a:rPr lang="en-GB" sz="2600" i="1" dirty="0" smtClean="0">
                <a:solidFill>
                  <a:srgbClr val="19323F"/>
                </a:solidFill>
                <a:latin typeface="Arial" charset="0"/>
              </a:rPr>
              <a:t>ADI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και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n-GB" sz="2600" i="1" dirty="0" smtClean="0">
                <a:solidFill>
                  <a:srgbClr val="19323F"/>
                </a:solidFill>
                <a:latin typeface="Arial" charset="0"/>
              </a:rPr>
              <a:t>ASI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3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51"/>
          <p:cNvSpPr>
            <a:spLocks noChangeArrowheads="1"/>
          </p:cNvSpPr>
          <p:nvPr/>
        </p:nvSpPr>
        <p:spPr bwMode="auto">
          <a:xfrm>
            <a:off x="1381125" y="969963"/>
            <a:ext cx="6965950" cy="50863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27715" name="Line 4"/>
          <p:cNvSpPr>
            <a:spLocks noChangeShapeType="1"/>
          </p:cNvSpPr>
          <p:nvPr/>
        </p:nvSpPr>
        <p:spPr bwMode="auto">
          <a:xfrm>
            <a:off x="1368425" y="966788"/>
            <a:ext cx="0" cy="509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7716" name="Line 5"/>
          <p:cNvSpPr>
            <a:spLocks noChangeShapeType="1"/>
          </p:cNvSpPr>
          <p:nvPr/>
        </p:nvSpPr>
        <p:spPr bwMode="auto">
          <a:xfrm>
            <a:off x="1368425" y="60579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7717" name="Rectangle 6"/>
          <p:cNvSpPr>
            <a:spLocks noChangeArrowheads="1"/>
          </p:cNvSpPr>
          <p:nvPr/>
        </p:nvSpPr>
        <p:spPr bwMode="auto">
          <a:xfrm>
            <a:off x="1047750" y="60118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grpSp>
        <p:nvGrpSpPr>
          <p:cNvPr id="26678" name="Group 54"/>
          <p:cNvGrpSpPr>
            <a:grpSpLocks/>
          </p:cNvGrpSpPr>
          <p:nvPr/>
        </p:nvGrpSpPr>
        <p:grpSpPr bwMode="auto">
          <a:xfrm>
            <a:off x="123825" y="1184275"/>
            <a:ext cx="7005638" cy="3429000"/>
            <a:chOff x="78" y="746"/>
            <a:chExt cx="4413" cy="2160"/>
          </a:xfrm>
        </p:grpSpPr>
        <p:sp>
          <p:nvSpPr>
            <p:cNvPr id="627719" name="Arc 2"/>
            <p:cNvSpPr>
              <a:spLocks/>
            </p:cNvSpPr>
            <p:nvPr/>
          </p:nvSpPr>
          <p:spPr bwMode="auto">
            <a:xfrm rot="-516566">
              <a:off x="78" y="784"/>
              <a:ext cx="4140" cy="2122"/>
            </a:xfrm>
            <a:custGeom>
              <a:avLst/>
              <a:gdLst>
                <a:gd name="T0" fmla="*/ 4140 w 20925"/>
                <a:gd name="T1" fmla="*/ 548 h 20732"/>
                <a:gd name="T2" fmla="*/ 1200 w 20925"/>
                <a:gd name="T3" fmla="*/ 2122 h 20732"/>
                <a:gd name="T4" fmla="*/ 0 w 20925"/>
                <a:gd name="T5" fmla="*/ 0 h 20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5" h="20732" fill="none" extrusionOk="0">
                  <a:moveTo>
                    <a:pt x="20924" y="5357"/>
                  </a:moveTo>
                  <a:cubicBezTo>
                    <a:pt x="19032" y="12747"/>
                    <a:pt x="13383" y="18590"/>
                    <a:pt x="6062" y="20731"/>
                  </a:cubicBezTo>
                </a:path>
                <a:path w="20925" h="20732" stroke="0" extrusionOk="0">
                  <a:moveTo>
                    <a:pt x="20924" y="5357"/>
                  </a:moveTo>
                  <a:cubicBezTo>
                    <a:pt x="19032" y="12747"/>
                    <a:pt x="13383" y="18590"/>
                    <a:pt x="6062" y="20731"/>
                  </a:cubicBezTo>
                  <a:lnTo>
                    <a:pt x="0" y="0"/>
                  </a:lnTo>
                  <a:lnTo>
                    <a:pt x="20924" y="5357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7720" name="Rectangle 7"/>
            <p:cNvSpPr>
              <a:spLocks noChangeArrowheads="1"/>
            </p:cNvSpPr>
            <p:nvPr/>
          </p:nvSpPr>
          <p:spPr bwMode="auto">
            <a:xfrm>
              <a:off x="3947" y="746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tx2"/>
                  </a:solidFill>
                </a:rPr>
                <a:t>ASI</a:t>
              </a:r>
              <a:r>
                <a:rPr lang="en-GB" altLang="en-US" sz="2400" b="1" baseline="-25000">
                  <a:solidFill>
                    <a:schemeClr val="tx2"/>
                  </a:solidFill>
                </a:rPr>
                <a:t>1</a:t>
              </a:r>
              <a:endParaRPr lang="en-GB" altLang="en-US" sz="24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627721" name="Rectangle 10"/>
          <p:cNvSpPr>
            <a:spLocks noChangeArrowheads="1"/>
          </p:cNvSpPr>
          <p:nvPr/>
        </p:nvSpPr>
        <p:spPr bwMode="auto">
          <a:xfrm>
            <a:off x="2421033" y="6461125"/>
            <a:ext cx="342414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Πραγματικό εθνικό εισόδημα</a:t>
            </a:r>
            <a:endParaRPr lang="en-GB" altLang="en-US" sz="2000" dirty="0">
              <a:latin typeface="Arial" charset="0"/>
            </a:endParaRPr>
          </a:p>
        </p:txBody>
      </p: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3668713" y="4148138"/>
            <a:ext cx="446087" cy="2341562"/>
            <a:chOff x="2311" y="2613"/>
            <a:chExt cx="281" cy="1475"/>
          </a:xfrm>
        </p:grpSpPr>
        <p:sp>
          <p:nvSpPr>
            <p:cNvPr id="627723" name="Rectangle 9"/>
            <p:cNvSpPr>
              <a:spLocks noChangeArrowheads="1"/>
            </p:cNvSpPr>
            <p:nvPr/>
          </p:nvSpPr>
          <p:spPr bwMode="auto">
            <a:xfrm>
              <a:off x="2311" y="383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7724" name="Line 11"/>
            <p:cNvSpPr>
              <a:spLocks noChangeShapeType="1"/>
            </p:cNvSpPr>
            <p:nvPr/>
          </p:nvSpPr>
          <p:spPr bwMode="auto">
            <a:xfrm>
              <a:off x="2453" y="2613"/>
              <a:ext cx="0" cy="118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2338388" y="241300"/>
            <a:ext cx="6929437" cy="5646738"/>
            <a:chOff x="1473" y="152"/>
            <a:chExt cx="4365" cy="3557"/>
          </a:xfrm>
        </p:grpSpPr>
        <p:sp>
          <p:nvSpPr>
            <p:cNvPr id="627726" name="Arc 8"/>
            <p:cNvSpPr>
              <a:spLocks/>
            </p:cNvSpPr>
            <p:nvPr/>
          </p:nvSpPr>
          <p:spPr bwMode="auto">
            <a:xfrm>
              <a:off x="1473" y="152"/>
              <a:ext cx="4365" cy="3440"/>
            </a:xfrm>
            <a:custGeom>
              <a:avLst/>
              <a:gdLst>
                <a:gd name="T0" fmla="*/ 2591 w 20982"/>
                <a:gd name="T1" fmla="*/ 3440 h 19845"/>
                <a:gd name="T2" fmla="*/ 0 w 20982"/>
                <a:gd name="T3" fmla="*/ 889 h 19845"/>
                <a:gd name="T4" fmla="*/ 4365 w 20982"/>
                <a:gd name="T5" fmla="*/ 0 h 198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  <a:lnTo>
                    <a:pt x="20982" y="0"/>
                  </a:lnTo>
                  <a:lnTo>
                    <a:pt x="12453" y="1984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7727" name="Rectangle 12"/>
            <p:cNvSpPr>
              <a:spLocks noChangeArrowheads="1"/>
            </p:cNvSpPr>
            <p:nvPr/>
          </p:nvSpPr>
          <p:spPr bwMode="auto">
            <a:xfrm>
              <a:off x="4097" y="3421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chemeClr val="tx2"/>
                  </a:solidFill>
                </a:rPr>
                <a:t>ADI</a:t>
              </a:r>
              <a:r>
                <a:rPr lang="en-GB" altLang="en-US" sz="2400" b="1" baseline="-250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26681" name="Group 57"/>
          <p:cNvGrpSpPr>
            <a:grpSpLocks/>
          </p:cNvGrpSpPr>
          <p:nvPr/>
        </p:nvGrpSpPr>
        <p:grpSpPr bwMode="auto">
          <a:xfrm>
            <a:off x="3673475" y="114300"/>
            <a:ext cx="5737225" cy="5097463"/>
            <a:chOff x="2314" y="72"/>
            <a:chExt cx="3614" cy="3211"/>
          </a:xfrm>
        </p:grpSpPr>
        <p:sp>
          <p:nvSpPr>
            <p:cNvPr id="627729" name="Arc 32"/>
            <p:cNvSpPr>
              <a:spLocks/>
            </p:cNvSpPr>
            <p:nvPr/>
          </p:nvSpPr>
          <p:spPr bwMode="auto">
            <a:xfrm>
              <a:off x="2314" y="72"/>
              <a:ext cx="3614" cy="3048"/>
            </a:xfrm>
            <a:custGeom>
              <a:avLst/>
              <a:gdLst>
                <a:gd name="T0" fmla="*/ 2280 w 20900"/>
                <a:gd name="T1" fmla="*/ 3048 h 20175"/>
                <a:gd name="T2" fmla="*/ 0 w 20900"/>
                <a:gd name="T3" fmla="*/ 824 h 20175"/>
                <a:gd name="T4" fmla="*/ 3614 w 20900"/>
                <a:gd name="T5" fmla="*/ 0 h 20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00" h="20175" fill="none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</a:path>
                <a:path w="20900" h="20175" stroke="0" extrusionOk="0">
                  <a:moveTo>
                    <a:pt x="13184" y="20174"/>
                  </a:moveTo>
                  <a:cubicBezTo>
                    <a:pt x="6671" y="17683"/>
                    <a:pt x="1761" y="12202"/>
                    <a:pt x="0" y="5454"/>
                  </a:cubicBezTo>
                  <a:lnTo>
                    <a:pt x="20900" y="0"/>
                  </a:lnTo>
                  <a:lnTo>
                    <a:pt x="13184" y="20174"/>
                  </a:lnTo>
                  <a:close/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7730" name="Rectangle 33"/>
            <p:cNvSpPr>
              <a:spLocks noChangeArrowheads="1"/>
            </p:cNvSpPr>
            <p:nvPr/>
          </p:nvSpPr>
          <p:spPr bwMode="auto">
            <a:xfrm>
              <a:off x="4566" y="2995"/>
              <a:ext cx="5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rgbClr val="008000"/>
                  </a:solidFill>
                </a:rPr>
                <a:t>ADI</a:t>
              </a:r>
              <a:r>
                <a:rPr lang="en-GB" altLang="en-US" sz="2400" b="1" i="1" baseline="-25000">
                  <a:solidFill>
                    <a:srgbClr val="008000"/>
                  </a:solidFill>
                </a:rPr>
                <a:t>2</a:t>
              </a:r>
              <a:endParaRPr lang="en-GB" altLang="en-US" sz="2400" b="1" baseline="-25000">
                <a:solidFill>
                  <a:srgbClr val="008000"/>
                </a:solidFill>
              </a:endParaRPr>
            </a:p>
          </p:txBody>
        </p:sp>
      </p:grpSp>
      <p:grpSp>
        <p:nvGrpSpPr>
          <p:cNvPr id="26684" name="Group 60"/>
          <p:cNvGrpSpPr>
            <a:grpSpLocks/>
          </p:cNvGrpSpPr>
          <p:nvPr/>
        </p:nvGrpSpPr>
        <p:grpSpPr bwMode="auto">
          <a:xfrm>
            <a:off x="4656138" y="3562350"/>
            <a:ext cx="555625" cy="2921000"/>
            <a:chOff x="2933" y="2244"/>
            <a:chExt cx="350" cy="1840"/>
          </a:xfrm>
        </p:grpSpPr>
        <p:sp>
          <p:nvSpPr>
            <p:cNvPr id="627732" name="Rectangle 34"/>
            <p:cNvSpPr>
              <a:spLocks noChangeArrowheads="1"/>
            </p:cNvSpPr>
            <p:nvPr/>
          </p:nvSpPr>
          <p:spPr bwMode="auto">
            <a:xfrm>
              <a:off x="2933" y="3832"/>
              <a:ext cx="3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7733" name="Line 35"/>
            <p:cNvSpPr>
              <a:spLocks noChangeShapeType="1"/>
            </p:cNvSpPr>
            <p:nvPr/>
          </p:nvSpPr>
          <p:spPr bwMode="auto">
            <a:xfrm>
              <a:off x="3121" y="2244"/>
              <a:ext cx="0" cy="156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6669" name="AutoShape 45"/>
          <p:cNvSpPr>
            <a:spLocks noChangeArrowheads="1"/>
          </p:cNvSpPr>
          <p:nvPr/>
        </p:nvSpPr>
        <p:spPr bwMode="auto">
          <a:xfrm>
            <a:off x="1554163" y="4926070"/>
            <a:ext cx="2146300" cy="1549360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defTabSz="762000"/>
            <a:r>
              <a:rPr lang="en-GB" altLang="en-US" sz="17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1700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altLang="en-US" sz="17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altLang="en-US" sz="1700" dirty="0" smtClean="0">
                <a:solidFill>
                  <a:schemeClr val="tx2"/>
                </a:solidFill>
                <a:latin typeface="Arial" charset="0"/>
              </a:rPr>
              <a:t> είναι το διατηρήσιμο επίπεδο του εθνικού εισοδήματος</a:t>
            </a:r>
            <a:endParaRPr lang="en-GB" altLang="en-US" sz="17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70" name="AutoShape 46"/>
          <p:cNvSpPr>
            <a:spLocks noChangeArrowheads="1"/>
          </p:cNvSpPr>
          <p:nvPr/>
        </p:nvSpPr>
        <p:spPr bwMode="auto">
          <a:xfrm>
            <a:off x="5815013" y="2519405"/>
            <a:ext cx="3211512" cy="1736646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l-GR" altLang="en-US" sz="1600" dirty="0" smtClean="0">
                <a:solidFill>
                  <a:schemeClr val="folHlink"/>
                </a:solidFill>
                <a:latin typeface="Arial" charset="0"/>
              </a:rPr>
              <a:t>Μία αύξηση της πραγματικής συναθροιστικής ζήτηση ωθεί τον πληθωρισμό πάνω από το επιδιωκόμενο ποσοστό και το εθνικό εισόδημα πάνω από το διατηρήσιμο επίπεδο</a:t>
            </a:r>
            <a:endParaRPr lang="en-GB" altLang="en-US" sz="1800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27736" name="Rectangle 64"/>
          <p:cNvSpPr>
            <a:spLocks noChangeArrowheads="1"/>
          </p:cNvSpPr>
          <p:nvPr/>
        </p:nvSpPr>
        <p:spPr bwMode="auto">
          <a:xfrm rot="-5400000">
            <a:off x="-1351856" y="3014312"/>
            <a:ext cx="33037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Επίπεδο πληθωρισμού </a:t>
            </a:r>
            <a:r>
              <a:rPr lang="en-GB" altLang="en-US" sz="2000" dirty="0" smtClean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(</a:t>
            </a:r>
            <a:r>
              <a:rPr lang="en-GB" altLang="en-US" sz="2000" i="1" dirty="0">
                <a:latin typeface="Arial" charset="0"/>
              </a:rPr>
              <a:t>π</a:t>
            </a:r>
            <a:r>
              <a:rPr lang="en-GB" altLang="en-US" sz="2000" dirty="0">
                <a:latin typeface="Arial" charset="0"/>
              </a:rPr>
              <a:t>)</a:t>
            </a:r>
          </a:p>
        </p:txBody>
      </p:sp>
      <p:grpSp>
        <p:nvGrpSpPr>
          <p:cNvPr id="26690" name="Group 66"/>
          <p:cNvGrpSpPr>
            <a:grpSpLocks/>
          </p:cNvGrpSpPr>
          <p:nvPr/>
        </p:nvGrpSpPr>
        <p:grpSpPr bwMode="auto">
          <a:xfrm>
            <a:off x="633413" y="3903663"/>
            <a:ext cx="7697787" cy="396875"/>
            <a:chOff x="399" y="2459"/>
            <a:chExt cx="4849" cy="250"/>
          </a:xfrm>
        </p:grpSpPr>
        <p:sp>
          <p:nvSpPr>
            <p:cNvPr id="627738" name="Line 3"/>
            <p:cNvSpPr>
              <a:spLocks noChangeShapeType="1"/>
            </p:cNvSpPr>
            <p:nvPr/>
          </p:nvSpPr>
          <p:spPr bwMode="auto">
            <a:xfrm flipH="1">
              <a:off x="861" y="2617"/>
              <a:ext cx="4387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7739" name="Rectangle 65"/>
            <p:cNvSpPr>
              <a:spLocks noChangeArrowheads="1"/>
            </p:cNvSpPr>
            <p:nvPr/>
          </p:nvSpPr>
          <p:spPr bwMode="auto">
            <a:xfrm>
              <a:off x="399" y="2459"/>
              <a:ext cx="6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π</a:t>
              </a:r>
              <a:r>
                <a:rPr lang="en-GB" altLang="en-US" sz="2000" i="1" baseline="-18000" noProof="1">
                  <a:solidFill>
                    <a:schemeClr val="hlink"/>
                  </a:solidFill>
                  <a:latin typeface="Arial" charset="0"/>
                </a:rPr>
                <a:t>target</a:t>
              </a:r>
            </a:p>
          </p:txBody>
        </p:sp>
      </p:grpSp>
      <p:grpSp>
        <p:nvGrpSpPr>
          <p:cNvPr id="26679" name="Group 55"/>
          <p:cNvGrpSpPr>
            <a:grpSpLocks/>
          </p:cNvGrpSpPr>
          <p:nvPr/>
        </p:nvGrpSpPr>
        <p:grpSpPr bwMode="auto">
          <a:xfrm>
            <a:off x="3816350" y="3716338"/>
            <a:ext cx="339725" cy="500062"/>
            <a:chOff x="2404" y="2341"/>
            <a:chExt cx="214" cy="315"/>
          </a:xfrm>
        </p:grpSpPr>
        <p:sp>
          <p:nvSpPr>
            <p:cNvPr id="627741" name="Oval 14"/>
            <p:cNvSpPr>
              <a:spLocks noChangeArrowheads="1"/>
            </p:cNvSpPr>
            <p:nvPr/>
          </p:nvSpPr>
          <p:spPr bwMode="auto">
            <a:xfrm>
              <a:off x="2414" y="2576"/>
              <a:ext cx="80" cy="80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27742" name="Text Box 27"/>
            <p:cNvSpPr txBox="1">
              <a:spLocks noChangeArrowheads="1"/>
            </p:cNvSpPr>
            <p:nvPr/>
          </p:nvSpPr>
          <p:spPr bwMode="auto">
            <a:xfrm>
              <a:off x="2404" y="2341"/>
              <a:ext cx="21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en-GB" altLang="en-US" sz="22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26692" name="Group 68"/>
          <p:cNvGrpSpPr>
            <a:grpSpLocks/>
          </p:cNvGrpSpPr>
          <p:nvPr/>
        </p:nvGrpSpPr>
        <p:grpSpPr bwMode="auto">
          <a:xfrm>
            <a:off x="949325" y="3335338"/>
            <a:ext cx="3997325" cy="396875"/>
            <a:chOff x="598" y="2101"/>
            <a:chExt cx="2518" cy="250"/>
          </a:xfrm>
        </p:grpSpPr>
        <p:sp>
          <p:nvSpPr>
            <p:cNvPr id="627744" name="Line 47"/>
            <p:cNvSpPr>
              <a:spLocks noChangeShapeType="1"/>
            </p:cNvSpPr>
            <p:nvPr/>
          </p:nvSpPr>
          <p:spPr bwMode="auto">
            <a:xfrm flipH="1">
              <a:off x="866" y="2225"/>
              <a:ext cx="2250" cy="0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7745" name="Rectangle 67"/>
            <p:cNvSpPr>
              <a:spLocks noChangeArrowheads="1"/>
            </p:cNvSpPr>
            <p:nvPr/>
          </p:nvSpPr>
          <p:spPr bwMode="auto">
            <a:xfrm>
              <a:off x="598" y="2101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n-GB" altLang="en-US" sz="2000" i="1" baseline="-18000" noProof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6682" name="Group 58"/>
          <p:cNvGrpSpPr>
            <a:grpSpLocks/>
          </p:cNvGrpSpPr>
          <p:nvPr/>
        </p:nvGrpSpPr>
        <p:grpSpPr bwMode="auto">
          <a:xfrm>
            <a:off x="4816475" y="3071813"/>
            <a:ext cx="339725" cy="508000"/>
            <a:chOff x="3034" y="1935"/>
            <a:chExt cx="214" cy="320"/>
          </a:xfrm>
        </p:grpSpPr>
        <p:sp>
          <p:nvSpPr>
            <p:cNvPr id="627747" name="Oval 36"/>
            <p:cNvSpPr>
              <a:spLocks noChangeArrowheads="1"/>
            </p:cNvSpPr>
            <p:nvPr/>
          </p:nvSpPr>
          <p:spPr bwMode="auto">
            <a:xfrm>
              <a:off x="3086" y="2175"/>
              <a:ext cx="80" cy="8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27748" name="Text Box 37"/>
            <p:cNvSpPr txBox="1">
              <a:spLocks noChangeArrowheads="1"/>
            </p:cNvSpPr>
            <p:nvPr/>
          </p:nvSpPr>
          <p:spPr bwMode="auto">
            <a:xfrm>
              <a:off x="3034" y="1935"/>
              <a:ext cx="21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folHlink"/>
                  </a:solidFill>
                  <a:latin typeface="Arial" charset="0"/>
                </a:rPr>
                <a:t>b</a:t>
              </a:r>
              <a:endParaRPr lang="en-GB" altLang="en-US" sz="220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627749" name="Text Box 69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Πληθωρισμός  λόγω υπερβάλλουσας ζήτησης</a:t>
            </a:r>
            <a:endParaRPr lang="en-GB" altLang="en-US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9" grpId="0" animBg="1" autoUpdateAnimBg="0"/>
      <p:bldP spid="2667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44"/>
          <p:cNvSpPr>
            <a:spLocks noChangeArrowheads="1"/>
          </p:cNvSpPr>
          <p:nvPr/>
        </p:nvSpPr>
        <p:spPr bwMode="auto">
          <a:xfrm>
            <a:off x="1254125" y="969963"/>
            <a:ext cx="6965950" cy="50863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29763" name="Arc 3"/>
          <p:cNvSpPr>
            <a:spLocks/>
          </p:cNvSpPr>
          <p:nvPr/>
        </p:nvSpPr>
        <p:spPr bwMode="auto">
          <a:xfrm rot="-516566">
            <a:off x="-3175" y="1244600"/>
            <a:ext cx="6572250" cy="3368675"/>
          </a:xfrm>
          <a:custGeom>
            <a:avLst/>
            <a:gdLst>
              <a:gd name="T0" fmla="*/ 6572250 w 20925"/>
              <a:gd name="T1" fmla="*/ 870604 h 20732"/>
              <a:gd name="T2" fmla="*/ 1904304 w 20925"/>
              <a:gd name="T3" fmla="*/ 3368675 h 20732"/>
              <a:gd name="T4" fmla="*/ 0 w 20925"/>
              <a:gd name="T5" fmla="*/ 0 h 207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5" h="20732" fill="none" extrusionOk="0">
                <a:moveTo>
                  <a:pt x="20924" y="5357"/>
                </a:moveTo>
                <a:cubicBezTo>
                  <a:pt x="19032" y="12747"/>
                  <a:pt x="13383" y="18590"/>
                  <a:pt x="6062" y="20731"/>
                </a:cubicBezTo>
              </a:path>
              <a:path w="20925" h="20732" stroke="0" extrusionOk="0">
                <a:moveTo>
                  <a:pt x="20924" y="5357"/>
                </a:moveTo>
                <a:cubicBezTo>
                  <a:pt x="19032" y="12747"/>
                  <a:pt x="13383" y="18590"/>
                  <a:pt x="6062" y="20731"/>
                </a:cubicBezTo>
                <a:lnTo>
                  <a:pt x="0" y="0"/>
                </a:lnTo>
                <a:lnTo>
                  <a:pt x="20924" y="5357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64" name="Line 4"/>
          <p:cNvSpPr>
            <a:spLocks noChangeShapeType="1"/>
          </p:cNvSpPr>
          <p:nvPr/>
        </p:nvSpPr>
        <p:spPr bwMode="auto">
          <a:xfrm flipH="1">
            <a:off x="1239838" y="4154488"/>
            <a:ext cx="6964362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1241425" y="966788"/>
            <a:ext cx="0" cy="509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>
            <a:off x="1241425" y="60579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920750" y="60118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6075363" y="11842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1" i="1">
                <a:solidFill>
                  <a:schemeClr val="tx2"/>
                </a:solidFill>
              </a:rPr>
              <a:t>ASI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  <a:endParaRPr lang="en-GB" altLang="en-US" sz="2400" b="1" i="1">
              <a:solidFill>
                <a:schemeClr val="tx2"/>
              </a:solidFill>
            </a:endParaRPr>
          </a:p>
        </p:txBody>
      </p:sp>
      <p:sp>
        <p:nvSpPr>
          <p:cNvPr id="629769" name="Arc 9"/>
          <p:cNvSpPr>
            <a:spLocks/>
          </p:cNvSpPr>
          <p:nvPr/>
        </p:nvSpPr>
        <p:spPr bwMode="auto">
          <a:xfrm>
            <a:off x="2211388" y="241300"/>
            <a:ext cx="6929437" cy="5461000"/>
          </a:xfrm>
          <a:custGeom>
            <a:avLst/>
            <a:gdLst>
              <a:gd name="T0" fmla="*/ 4112681 w 20982"/>
              <a:gd name="T1" fmla="*/ 5461000 h 19845"/>
              <a:gd name="T2" fmla="*/ 0 w 20982"/>
              <a:gd name="T3" fmla="*/ 1411412 h 19845"/>
              <a:gd name="T4" fmla="*/ 6929437 w 20982"/>
              <a:gd name="T5" fmla="*/ 0 h 198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3541713" y="60928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2294033" y="6461125"/>
            <a:ext cx="342414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Πραγματικό εθνικό εισόδημα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29772" name="Line 12"/>
          <p:cNvSpPr>
            <a:spLocks noChangeShapeType="1"/>
          </p:cNvSpPr>
          <p:nvPr/>
        </p:nvSpPr>
        <p:spPr bwMode="auto">
          <a:xfrm>
            <a:off x="3767138" y="4176713"/>
            <a:ext cx="0" cy="18494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6376988" y="5430838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29774" name="Oval 15"/>
          <p:cNvSpPr>
            <a:spLocks noChangeArrowheads="1"/>
          </p:cNvSpPr>
          <p:nvPr/>
        </p:nvSpPr>
        <p:spPr bwMode="auto">
          <a:xfrm>
            <a:off x="3705225" y="4089400"/>
            <a:ext cx="127000" cy="127000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2821" name="Group 53"/>
          <p:cNvGrpSpPr>
            <a:grpSpLocks/>
          </p:cNvGrpSpPr>
          <p:nvPr/>
        </p:nvGrpSpPr>
        <p:grpSpPr bwMode="auto">
          <a:xfrm>
            <a:off x="2211388" y="4181475"/>
            <a:ext cx="474662" cy="2308225"/>
            <a:chOff x="1473" y="2634"/>
            <a:chExt cx="299" cy="1454"/>
          </a:xfrm>
        </p:grpSpPr>
        <p:sp>
          <p:nvSpPr>
            <p:cNvPr id="629776" name="Rectangle 22"/>
            <p:cNvSpPr>
              <a:spLocks noChangeArrowheads="1"/>
            </p:cNvSpPr>
            <p:nvPr/>
          </p:nvSpPr>
          <p:spPr bwMode="auto">
            <a:xfrm>
              <a:off x="1473" y="3836"/>
              <a:ext cx="2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altLang="en-US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9777" name="Line 23"/>
            <p:cNvSpPr>
              <a:spLocks noChangeShapeType="1"/>
            </p:cNvSpPr>
            <p:nvPr/>
          </p:nvSpPr>
          <p:spPr bwMode="auto">
            <a:xfrm>
              <a:off x="1632" y="2634"/>
              <a:ext cx="0" cy="117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29778" name="Text Box 24"/>
          <p:cNvSpPr txBox="1">
            <a:spLocks noChangeArrowheads="1"/>
          </p:cNvSpPr>
          <p:nvPr/>
        </p:nvSpPr>
        <p:spPr bwMode="auto">
          <a:xfrm>
            <a:off x="3689350" y="3716338"/>
            <a:ext cx="33972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2813" name="Group 45"/>
          <p:cNvGrpSpPr>
            <a:grpSpLocks/>
          </p:cNvGrpSpPr>
          <p:nvPr/>
        </p:nvGrpSpPr>
        <p:grpSpPr bwMode="auto">
          <a:xfrm>
            <a:off x="-1263650" y="901700"/>
            <a:ext cx="7464425" cy="3398838"/>
            <a:chOff x="-716" y="568"/>
            <a:chExt cx="4702" cy="2141"/>
          </a:xfrm>
        </p:grpSpPr>
        <p:sp>
          <p:nvSpPr>
            <p:cNvPr id="629780" name="Arc 26"/>
            <p:cNvSpPr>
              <a:spLocks/>
            </p:cNvSpPr>
            <p:nvPr/>
          </p:nvSpPr>
          <p:spPr bwMode="auto">
            <a:xfrm rot="-381637">
              <a:off x="-716" y="734"/>
              <a:ext cx="4502" cy="1975"/>
            </a:xfrm>
            <a:custGeom>
              <a:avLst/>
              <a:gdLst>
                <a:gd name="T0" fmla="*/ 4502 w 21284"/>
                <a:gd name="T1" fmla="*/ 370 h 19664"/>
                <a:gd name="T2" fmla="*/ 1891 w 21284"/>
                <a:gd name="T3" fmla="*/ 1975 h 19664"/>
                <a:gd name="T4" fmla="*/ 0 w 21284"/>
                <a:gd name="T5" fmla="*/ 0 h 19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84" h="19664" fill="none" extrusionOk="0">
                  <a:moveTo>
                    <a:pt x="21283" y="3683"/>
                  </a:moveTo>
                  <a:cubicBezTo>
                    <a:pt x="20064" y="10724"/>
                    <a:pt x="15443" y="16707"/>
                    <a:pt x="8937" y="19663"/>
                  </a:cubicBezTo>
                </a:path>
                <a:path w="21284" h="19664" stroke="0" extrusionOk="0">
                  <a:moveTo>
                    <a:pt x="21283" y="3683"/>
                  </a:moveTo>
                  <a:cubicBezTo>
                    <a:pt x="20064" y="10724"/>
                    <a:pt x="15443" y="16707"/>
                    <a:pt x="8937" y="19663"/>
                  </a:cubicBezTo>
                  <a:lnTo>
                    <a:pt x="0" y="0"/>
                  </a:lnTo>
                  <a:lnTo>
                    <a:pt x="21283" y="3683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9781" name="Rectangle 27"/>
            <p:cNvSpPr>
              <a:spLocks noChangeArrowheads="1"/>
            </p:cNvSpPr>
            <p:nvPr/>
          </p:nvSpPr>
          <p:spPr bwMode="auto">
            <a:xfrm>
              <a:off x="3442" y="568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accent2"/>
                  </a:solidFill>
                </a:rPr>
                <a:t>ASI</a:t>
              </a:r>
              <a:r>
                <a:rPr lang="en-GB" altLang="en-US" sz="2400" b="1" baseline="-25000">
                  <a:solidFill>
                    <a:schemeClr val="accent2"/>
                  </a:solidFill>
                </a:rPr>
                <a:t>2</a:t>
              </a:r>
              <a:endParaRPr lang="en-GB" altLang="en-US" sz="2400" b="1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2820" name="Group 52"/>
          <p:cNvGrpSpPr>
            <a:grpSpLocks/>
          </p:cNvGrpSpPr>
          <p:nvPr/>
        </p:nvGrpSpPr>
        <p:grpSpPr bwMode="auto">
          <a:xfrm>
            <a:off x="2263775" y="3698875"/>
            <a:ext cx="323850" cy="511175"/>
            <a:chOff x="1506" y="2330"/>
            <a:chExt cx="204" cy="322"/>
          </a:xfrm>
        </p:grpSpPr>
        <p:sp>
          <p:nvSpPr>
            <p:cNvPr id="629783" name="Oval 38"/>
            <p:cNvSpPr>
              <a:spLocks noChangeArrowheads="1"/>
            </p:cNvSpPr>
            <p:nvPr/>
          </p:nvSpPr>
          <p:spPr bwMode="auto">
            <a:xfrm>
              <a:off x="1592" y="2572"/>
              <a:ext cx="80" cy="8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29784" name="Text Box 39"/>
            <p:cNvSpPr txBox="1">
              <a:spLocks noChangeArrowheads="1"/>
            </p:cNvSpPr>
            <p:nvPr/>
          </p:nvSpPr>
          <p:spPr bwMode="auto">
            <a:xfrm>
              <a:off x="1506" y="2330"/>
              <a:ext cx="20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rgbClr val="990099"/>
                  </a:solidFill>
                  <a:latin typeface="Arial" charset="0"/>
                </a:rPr>
                <a:t>c</a:t>
              </a:r>
              <a:endParaRPr lang="en-GB" altLang="en-US" sz="22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2811" name="AutoShape 43"/>
          <p:cNvSpPr>
            <a:spLocks noChangeArrowheads="1"/>
          </p:cNvSpPr>
          <p:nvPr/>
        </p:nvSpPr>
        <p:spPr bwMode="auto">
          <a:xfrm>
            <a:off x="5926137" y="2509513"/>
            <a:ext cx="3043691" cy="1549360"/>
          </a:xfrm>
          <a:prstGeom prst="roundRect">
            <a:avLst>
              <a:gd name="adj" fmla="val 16667"/>
            </a:avLst>
          </a:prstGeom>
          <a:solidFill>
            <a:srgbClr val="FFFFE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defTabSz="762000"/>
            <a:r>
              <a:rPr lang="el-GR" altLang="en-US" sz="1700" dirty="0" smtClean="0">
                <a:solidFill>
                  <a:schemeClr val="accent2"/>
                </a:solidFill>
                <a:latin typeface="Arial" charset="0"/>
              </a:rPr>
              <a:t>Μία πραγματική αύξηση κόστους μετατοπίζει την γραμμή </a:t>
            </a:r>
            <a:r>
              <a:rPr lang="en-GB" altLang="en-US" sz="1700" i="1" dirty="0" smtClean="0">
                <a:solidFill>
                  <a:schemeClr val="accent2"/>
                </a:solidFill>
                <a:latin typeface="Arial" charset="0"/>
              </a:rPr>
              <a:t>ASI</a:t>
            </a:r>
            <a:r>
              <a:rPr lang="el-GR" altLang="en-US" sz="1700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altLang="en-US" sz="1700" dirty="0" smtClean="0">
                <a:solidFill>
                  <a:schemeClr val="accent2"/>
                </a:solidFill>
                <a:latin typeface="Arial" charset="0"/>
              </a:rPr>
              <a:t>προς τα πάνω. Το βιώσιμο εθνικό εισόδημα μειώνεται στο </a:t>
            </a:r>
            <a:r>
              <a:rPr lang="en-GB" altLang="en-US" sz="1700" i="1" dirty="0" smtClean="0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1700" baseline="-25000" dirty="0" smtClean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GB" altLang="en-US" sz="1700" dirty="0">
                <a:solidFill>
                  <a:schemeClr val="accent2"/>
                </a:solidFill>
                <a:latin typeface="Arial" charset="0"/>
              </a:rPr>
              <a:t>.</a:t>
            </a:r>
            <a:endParaRPr lang="en-GB" altLang="en-US" sz="18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29786" name="Rectangle 50"/>
          <p:cNvSpPr>
            <a:spLocks noChangeArrowheads="1"/>
          </p:cNvSpPr>
          <p:nvPr/>
        </p:nvSpPr>
        <p:spPr bwMode="auto">
          <a:xfrm rot="-5400000">
            <a:off x="-1316590" y="3014312"/>
            <a:ext cx="32332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Επίπεδο πληθωρισμού</a:t>
            </a:r>
            <a:r>
              <a:rPr lang="en-GB" altLang="en-US" sz="2000" dirty="0" smtClean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(</a:t>
            </a:r>
            <a:r>
              <a:rPr lang="en-GB" altLang="en-US" sz="2000" i="1" dirty="0">
                <a:latin typeface="Arial" charset="0"/>
              </a:rPr>
              <a:t>π</a:t>
            </a:r>
            <a:r>
              <a:rPr lang="en-GB" altLang="en-US" sz="2000" dirty="0">
                <a:latin typeface="Arial" charset="0"/>
              </a:rPr>
              <a:t>)</a:t>
            </a:r>
          </a:p>
        </p:txBody>
      </p:sp>
      <p:sp>
        <p:nvSpPr>
          <p:cNvPr id="629787" name="Rectangle 51"/>
          <p:cNvSpPr>
            <a:spLocks noChangeArrowheads="1"/>
          </p:cNvSpPr>
          <p:nvPr/>
        </p:nvSpPr>
        <p:spPr bwMode="auto">
          <a:xfrm>
            <a:off x="506413" y="3903663"/>
            <a:ext cx="110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π</a:t>
            </a:r>
            <a:r>
              <a:rPr lang="en-GB" altLang="en-US" sz="2000" i="1" baseline="-18000" noProof="1">
                <a:solidFill>
                  <a:schemeClr val="hlink"/>
                </a:solidFill>
                <a:latin typeface="Arial" charset="0"/>
              </a:rPr>
              <a:t>target</a:t>
            </a:r>
          </a:p>
        </p:txBody>
      </p:sp>
      <p:sp>
        <p:nvSpPr>
          <p:cNvPr id="629788" name="Text Box 5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Πληθωρισμός λόγω κόστους</a:t>
            </a:r>
            <a:endParaRPr lang="en-GB" altLang="en-US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026"/>
          <p:cNvSpPr>
            <a:spLocks noChangeArrowheads="1"/>
          </p:cNvSpPr>
          <p:nvPr/>
        </p:nvSpPr>
        <p:spPr bwMode="auto">
          <a:xfrm>
            <a:off x="1254125" y="969963"/>
            <a:ext cx="6965950" cy="50863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6906" name="Group 1066"/>
          <p:cNvGrpSpPr>
            <a:grpSpLocks/>
          </p:cNvGrpSpPr>
          <p:nvPr/>
        </p:nvGrpSpPr>
        <p:grpSpPr bwMode="auto">
          <a:xfrm>
            <a:off x="2732088" y="171450"/>
            <a:ext cx="6929437" cy="5284788"/>
            <a:chOff x="1801" y="108"/>
            <a:chExt cx="4365" cy="3329"/>
          </a:xfrm>
        </p:grpSpPr>
        <p:sp>
          <p:nvSpPr>
            <p:cNvPr id="631812" name="Arc 1062"/>
            <p:cNvSpPr>
              <a:spLocks/>
            </p:cNvSpPr>
            <p:nvPr/>
          </p:nvSpPr>
          <p:spPr bwMode="auto">
            <a:xfrm>
              <a:off x="1801" y="108"/>
              <a:ext cx="4365" cy="3319"/>
            </a:xfrm>
            <a:custGeom>
              <a:avLst/>
              <a:gdLst>
                <a:gd name="T0" fmla="*/ 2285 w 20982"/>
                <a:gd name="T1" fmla="*/ 3319 h 19146"/>
                <a:gd name="T2" fmla="*/ 0 w 20982"/>
                <a:gd name="T3" fmla="*/ 889 h 19146"/>
                <a:gd name="T4" fmla="*/ 4365 w 20982"/>
                <a:gd name="T5" fmla="*/ 0 h 19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82" h="19146" fill="none" extrusionOk="0">
                  <a:moveTo>
                    <a:pt x="10982" y="19145"/>
                  </a:moveTo>
                  <a:cubicBezTo>
                    <a:pt x="5476" y="16270"/>
                    <a:pt x="1474" y="11163"/>
                    <a:pt x="-1" y="5129"/>
                  </a:cubicBezTo>
                </a:path>
                <a:path w="20982" h="19146" stroke="0" extrusionOk="0">
                  <a:moveTo>
                    <a:pt x="10982" y="19145"/>
                  </a:moveTo>
                  <a:cubicBezTo>
                    <a:pt x="5476" y="16270"/>
                    <a:pt x="1474" y="11163"/>
                    <a:pt x="-1" y="5129"/>
                  </a:cubicBezTo>
                  <a:lnTo>
                    <a:pt x="20982" y="0"/>
                  </a:lnTo>
                  <a:lnTo>
                    <a:pt x="10982" y="19145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1813" name="Rectangle 1063"/>
            <p:cNvSpPr>
              <a:spLocks noChangeArrowheads="1"/>
            </p:cNvSpPr>
            <p:nvPr/>
          </p:nvSpPr>
          <p:spPr bwMode="auto">
            <a:xfrm>
              <a:off x="4073" y="3149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400" b="1" i="1">
                  <a:solidFill>
                    <a:schemeClr val="folHlink"/>
                  </a:solidFill>
                </a:rPr>
                <a:t>ADI</a:t>
              </a:r>
              <a:r>
                <a:rPr lang="en-GB" altLang="en-US" sz="2400" b="1" baseline="-25000">
                  <a:solidFill>
                    <a:schemeClr val="folHlink"/>
                  </a:solidFill>
                </a:rPr>
                <a:t>2</a:t>
              </a:r>
            </a:p>
          </p:txBody>
        </p:sp>
      </p:grpSp>
      <p:sp>
        <p:nvSpPr>
          <p:cNvPr id="631814" name="Arc 1028"/>
          <p:cNvSpPr>
            <a:spLocks/>
          </p:cNvSpPr>
          <p:nvPr/>
        </p:nvSpPr>
        <p:spPr bwMode="auto">
          <a:xfrm rot="-516566">
            <a:off x="-3175" y="1244600"/>
            <a:ext cx="6572250" cy="3368675"/>
          </a:xfrm>
          <a:custGeom>
            <a:avLst/>
            <a:gdLst>
              <a:gd name="T0" fmla="*/ 6572250 w 20925"/>
              <a:gd name="T1" fmla="*/ 870604 h 20732"/>
              <a:gd name="T2" fmla="*/ 1904304 w 20925"/>
              <a:gd name="T3" fmla="*/ 3368675 h 20732"/>
              <a:gd name="T4" fmla="*/ 0 w 20925"/>
              <a:gd name="T5" fmla="*/ 0 h 207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5" h="20732" fill="none" extrusionOk="0">
                <a:moveTo>
                  <a:pt x="20924" y="5357"/>
                </a:moveTo>
                <a:cubicBezTo>
                  <a:pt x="19032" y="12747"/>
                  <a:pt x="13383" y="18590"/>
                  <a:pt x="6062" y="20731"/>
                </a:cubicBezTo>
              </a:path>
              <a:path w="20925" h="20732" stroke="0" extrusionOk="0">
                <a:moveTo>
                  <a:pt x="20924" y="5357"/>
                </a:moveTo>
                <a:cubicBezTo>
                  <a:pt x="19032" y="12747"/>
                  <a:pt x="13383" y="18590"/>
                  <a:pt x="6062" y="20731"/>
                </a:cubicBezTo>
                <a:lnTo>
                  <a:pt x="0" y="0"/>
                </a:lnTo>
                <a:lnTo>
                  <a:pt x="20924" y="5357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15" name="Line 1029"/>
          <p:cNvSpPr>
            <a:spLocks noChangeShapeType="1"/>
          </p:cNvSpPr>
          <p:nvPr/>
        </p:nvSpPr>
        <p:spPr bwMode="auto">
          <a:xfrm flipH="1">
            <a:off x="1239838" y="4154488"/>
            <a:ext cx="6964362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16" name="Line 1030"/>
          <p:cNvSpPr>
            <a:spLocks noChangeShapeType="1"/>
          </p:cNvSpPr>
          <p:nvPr/>
        </p:nvSpPr>
        <p:spPr bwMode="auto">
          <a:xfrm>
            <a:off x="1241425" y="966788"/>
            <a:ext cx="0" cy="509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17" name="Line 1031"/>
          <p:cNvSpPr>
            <a:spLocks noChangeShapeType="1"/>
          </p:cNvSpPr>
          <p:nvPr/>
        </p:nvSpPr>
        <p:spPr bwMode="auto">
          <a:xfrm>
            <a:off x="1241425" y="60579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18" name="Rectangle 1032"/>
          <p:cNvSpPr>
            <a:spLocks noChangeArrowheads="1"/>
          </p:cNvSpPr>
          <p:nvPr/>
        </p:nvSpPr>
        <p:spPr bwMode="auto">
          <a:xfrm>
            <a:off x="920750" y="60118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631819" name="Rectangle 1033"/>
          <p:cNvSpPr>
            <a:spLocks noChangeArrowheads="1"/>
          </p:cNvSpPr>
          <p:nvPr/>
        </p:nvSpPr>
        <p:spPr bwMode="auto">
          <a:xfrm>
            <a:off x="6067425" y="11842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1" i="1">
                <a:solidFill>
                  <a:schemeClr val="tx2"/>
                </a:solidFill>
              </a:rPr>
              <a:t>ASI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  <a:endParaRPr lang="en-GB" altLang="en-US" sz="2400" b="1" i="1">
              <a:solidFill>
                <a:schemeClr val="tx2"/>
              </a:solidFill>
            </a:endParaRPr>
          </a:p>
        </p:txBody>
      </p:sp>
      <p:sp>
        <p:nvSpPr>
          <p:cNvPr id="631820" name="Arc 1034"/>
          <p:cNvSpPr>
            <a:spLocks/>
          </p:cNvSpPr>
          <p:nvPr/>
        </p:nvSpPr>
        <p:spPr bwMode="auto">
          <a:xfrm>
            <a:off x="2211388" y="241300"/>
            <a:ext cx="6929437" cy="5461000"/>
          </a:xfrm>
          <a:custGeom>
            <a:avLst/>
            <a:gdLst>
              <a:gd name="T0" fmla="*/ 4112681 w 20982"/>
              <a:gd name="T1" fmla="*/ 5461000 h 19845"/>
              <a:gd name="T2" fmla="*/ 0 w 20982"/>
              <a:gd name="T3" fmla="*/ 1411412 h 19845"/>
              <a:gd name="T4" fmla="*/ 6929437 w 20982"/>
              <a:gd name="T5" fmla="*/ 0 h 198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82" h="19845" fill="none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</a:path>
              <a:path w="20982" h="19845" stroke="0" extrusionOk="0">
                <a:moveTo>
                  <a:pt x="12453" y="19844"/>
                </a:moveTo>
                <a:cubicBezTo>
                  <a:pt x="6221" y="17166"/>
                  <a:pt x="1610" y="11717"/>
                  <a:pt x="-1" y="5129"/>
                </a:cubicBezTo>
                <a:lnTo>
                  <a:pt x="20982" y="0"/>
                </a:lnTo>
                <a:lnTo>
                  <a:pt x="12453" y="19844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21" name="Rectangle 1035"/>
          <p:cNvSpPr>
            <a:spLocks noChangeArrowheads="1"/>
          </p:cNvSpPr>
          <p:nvPr/>
        </p:nvSpPr>
        <p:spPr bwMode="auto">
          <a:xfrm>
            <a:off x="3541713" y="60928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31822" name="Rectangle 1036"/>
          <p:cNvSpPr>
            <a:spLocks noChangeArrowheads="1"/>
          </p:cNvSpPr>
          <p:nvPr/>
        </p:nvSpPr>
        <p:spPr bwMode="auto">
          <a:xfrm>
            <a:off x="2294033" y="6461125"/>
            <a:ext cx="342414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Πραγματικό εθνικό εισόδημα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631823" name="Line 1037"/>
          <p:cNvSpPr>
            <a:spLocks noChangeShapeType="1"/>
          </p:cNvSpPr>
          <p:nvPr/>
        </p:nvSpPr>
        <p:spPr bwMode="auto">
          <a:xfrm>
            <a:off x="3767138" y="4176713"/>
            <a:ext cx="0" cy="18494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24" name="Rectangle 1038"/>
          <p:cNvSpPr>
            <a:spLocks noChangeArrowheads="1"/>
          </p:cNvSpPr>
          <p:nvPr/>
        </p:nvSpPr>
        <p:spPr bwMode="auto">
          <a:xfrm>
            <a:off x="6376988" y="5430838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altLang="en-US" sz="2400" b="1" i="1">
                <a:solidFill>
                  <a:schemeClr val="tx2"/>
                </a:solidFill>
              </a:rPr>
              <a:t>ADI</a:t>
            </a:r>
            <a:r>
              <a:rPr lang="en-GB" altLang="en-US" sz="2400" b="1" baseline="-2500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631825" name="Group 1040"/>
          <p:cNvGrpSpPr>
            <a:grpSpLocks/>
          </p:cNvGrpSpPr>
          <p:nvPr/>
        </p:nvGrpSpPr>
        <p:grpSpPr bwMode="auto">
          <a:xfrm>
            <a:off x="506413" y="3446463"/>
            <a:ext cx="1106487" cy="854075"/>
            <a:chOff x="333" y="2171"/>
            <a:chExt cx="697" cy="538"/>
          </a:xfrm>
        </p:grpSpPr>
        <p:sp>
          <p:nvSpPr>
            <p:cNvPr id="631826" name="Rectangle 1041"/>
            <p:cNvSpPr>
              <a:spLocks noChangeArrowheads="1"/>
            </p:cNvSpPr>
            <p:nvPr/>
          </p:nvSpPr>
          <p:spPr bwMode="auto">
            <a:xfrm>
              <a:off x="333" y="2459"/>
              <a:ext cx="6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l-GR" altLang="en-US" sz="2000" i="1" noProof="1">
                  <a:solidFill>
                    <a:srgbClr val="990099"/>
                  </a:solidFill>
                  <a:latin typeface="Arial" charset="0"/>
                </a:rPr>
                <a:t>π</a:t>
              </a:r>
              <a:r>
                <a:rPr lang="en-US" altLang="en-US" sz="2000" i="1" baseline="-18000" noProof="1">
                  <a:solidFill>
                    <a:srgbClr val="990099"/>
                  </a:solidFill>
                  <a:latin typeface="Arial" charset="0"/>
                </a:rPr>
                <a:t>target</a:t>
              </a:r>
              <a:endParaRPr lang="en-US" altLang="en-US" sz="2000" baseline="-25000" noProof="1">
                <a:solidFill>
                  <a:srgbClr val="990099"/>
                </a:solidFill>
                <a:latin typeface="Arial" charset="0"/>
              </a:endParaRPr>
            </a:p>
          </p:txBody>
        </p:sp>
        <p:sp>
          <p:nvSpPr>
            <p:cNvPr id="631827" name="Text Box 1042"/>
            <p:cNvSpPr txBox="1">
              <a:spLocks noChangeArrowheads="1"/>
            </p:cNvSpPr>
            <p:nvPr/>
          </p:nvSpPr>
          <p:spPr bwMode="auto">
            <a:xfrm>
              <a:off x="378" y="2171"/>
              <a:ext cx="225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endParaRPr lang="el-GR" altLang="en-US" sz="4000" i="1" noProof="1">
                <a:solidFill>
                  <a:srgbClr val="990099"/>
                </a:solidFill>
              </a:endParaRPr>
            </a:p>
          </p:txBody>
        </p:sp>
      </p:grpSp>
      <p:sp>
        <p:nvSpPr>
          <p:cNvPr id="631828" name="Rectangle 1043"/>
          <p:cNvSpPr>
            <a:spLocks noChangeArrowheads="1"/>
          </p:cNvSpPr>
          <p:nvPr/>
        </p:nvSpPr>
        <p:spPr bwMode="auto">
          <a:xfrm>
            <a:off x="2211388" y="6089650"/>
            <a:ext cx="47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altLang="en-US" sz="20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631829" name="Line 1044"/>
          <p:cNvSpPr>
            <a:spLocks noChangeShapeType="1"/>
          </p:cNvSpPr>
          <p:nvPr/>
        </p:nvSpPr>
        <p:spPr bwMode="auto">
          <a:xfrm>
            <a:off x="2463800" y="4181475"/>
            <a:ext cx="0" cy="18684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1830" name="Text Box 1045"/>
          <p:cNvSpPr txBox="1">
            <a:spLocks noChangeArrowheads="1"/>
          </p:cNvSpPr>
          <p:nvPr/>
        </p:nvSpPr>
        <p:spPr bwMode="auto">
          <a:xfrm>
            <a:off x="3689350" y="3716338"/>
            <a:ext cx="33972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  <a:endParaRPr lang="en-GB" altLang="en-US" sz="2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-1263650" y="901700"/>
            <a:ext cx="7464425" cy="3398838"/>
            <a:chOff x="-716" y="568"/>
            <a:chExt cx="4702" cy="2141"/>
          </a:xfrm>
        </p:grpSpPr>
        <p:sp>
          <p:nvSpPr>
            <p:cNvPr id="631832" name="Arc 1048"/>
            <p:cNvSpPr>
              <a:spLocks/>
            </p:cNvSpPr>
            <p:nvPr/>
          </p:nvSpPr>
          <p:spPr bwMode="auto">
            <a:xfrm rot="-381637">
              <a:off x="-716" y="734"/>
              <a:ext cx="4502" cy="1975"/>
            </a:xfrm>
            <a:custGeom>
              <a:avLst/>
              <a:gdLst>
                <a:gd name="T0" fmla="*/ 4502 w 21284"/>
                <a:gd name="T1" fmla="*/ 370 h 19664"/>
                <a:gd name="T2" fmla="*/ 1891 w 21284"/>
                <a:gd name="T3" fmla="*/ 1975 h 19664"/>
                <a:gd name="T4" fmla="*/ 0 w 21284"/>
                <a:gd name="T5" fmla="*/ 0 h 19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84" h="19664" fill="none" extrusionOk="0">
                  <a:moveTo>
                    <a:pt x="21283" y="3683"/>
                  </a:moveTo>
                  <a:cubicBezTo>
                    <a:pt x="20064" y="10724"/>
                    <a:pt x="15443" y="16707"/>
                    <a:pt x="8937" y="19663"/>
                  </a:cubicBezTo>
                </a:path>
                <a:path w="21284" h="19664" stroke="0" extrusionOk="0">
                  <a:moveTo>
                    <a:pt x="21283" y="3683"/>
                  </a:moveTo>
                  <a:cubicBezTo>
                    <a:pt x="20064" y="10724"/>
                    <a:pt x="15443" y="16707"/>
                    <a:pt x="8937" y="19663"/>
                  </a:cubicBezTo>
                  <a:lnTo>
                    <a:pt x="0" y="0"/>
                  </a:lnTo>
                  <a:lnTo>
                    <a:pt x="21283" y="3683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1833" name="Rectangle 1049"/>
            <p:cNvSpPr>
              <a:spLocks noChangeArrowheads="1"/>
            </p:cNvSpPr>
            <p:nvPr/>
          </p:nvSpPr>
          <p:spPr bwMode="auto">
            <a:xfrm>
              <a:off x="3442" y="568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b="1" i="1">
                  <a:solidFill>
                    <a:schemeClr val="accent2"/>
                  </a:solidFill>
                </a:rPr>
                <a:t>ASI</a:t>
              </a:r>
              <a:r>
                <a:rPr lang="en-GB" altLang="en-US" sz="2400" b="1" baseline="-25000">
                  <a:solidFill>
                    <a:schemeClr val="accent2"/>
                  </a:solidFill>
                </a:rPr>
                <a:t>2</a:t>
              </a:r>
              <a:endParaRPr lang="en-GB" altLang="en-US" sz="2400" b="1" i="1">
                <a:solidFill>
                  <a:schemeClr val="accent2"/>
                </a:solidFill>
              </a:endParaRPr>
            </a:p>
          </p:txBody>
        </p:sp>
      </p:grpSp>
      <p:sp>
        <p:nvSpPr>
          <p:cNvPr id="631834" name="Oval 1053"/>
          <p:cNvSpPr>
            <a:spLocks noChangeArrowheads="1"/>
          </p:cNvSpPr>
          <p:nvPr/>
        </p:nvSpPr>
        <p:spPr bwMode="auto">
          <a:xfrm>
            <a:off x="2400300" y="4083050"/>
            <a:ext cx="127000" cy="12700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31835" name="Text Box 1054"/>
          <p:cNvSpPr txBox="1">
            <a:spLocks noChangeArrowheads="1"/>
          </p:cNvSpPr>
          <p:nvPr/>
        </p:nvSpPr>
        <p:spPr bwMode="auto">
          <a:xfrm>
            <a:off x="2263775" y="3698875"/>
            <a:ext cx="32385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altLang="en-US" sz="2200" i="1">
                <a:solidFill>
                  <a:srgbClr val="990099"/>
                </a:solidFill>
                <a:latin typeface="Arial" charset="0"/>
              </a:rPr>
              <a:t>c</a:t>
            </a:r>
            <a:endParaRPr lang="en-GB" altLang="en-US" sz="2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6897" name="Line 1057"/>
          <p:cNvSpPr>
            <a:spLocks noChangeShapeType="1"/>
          </p:cNvSpPr>
          <p:nvPr/>
        </p:nvSpPr>
        <p:spPr bwMode="auto">
          <a:xfrm>
            <a:off x="3765550" y="3556000"/>
            <a:ext cx="0" cy="57943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6909" name="Group 1069"/>
          <p:cNvGrpSpPr>
            <a:grpSpLocks/>
          </p:cNvGrpSpPr>
          <p:nvPr/>
        </p:nvGrpSpPr>
        <p:grpSpPr bwMode="auto">
          <a:xfrm>
            <a:off x="6843713" y="413847"/>
            <a:ext cx="2208212" cy="3696495"/>
            <a:chOff x="4558" y="-23"/>
            <a:chExt cx="1097" cy="2415"/>
          </a:xfrm>
        </p:grpSpPr>
        <p:sp>
          <p:nvSpPr>
            <p:cNvPr id="631838" name="AutoShape 1056"/>
            <p:cNvSpPr>
              <a:spLocks noChangeArrowheads="1"/>
            </p:cNvSpPr>
            <p:nvPr/>
          </p:nvSpPr>
          <p:spPr bwMode="auto">
            <a:xfrm>
              <a:off x="4558" y="-23"/>
              <a:ext cx="1097" cy="2415"/>
            </a:xfrm>
            <a:prstGeom prst="roundRect">
              <a:avLst>
                <a:gd name="adj" fmla="val 16667"/>
              </a:avLst>
            </a:prstGeom>
            <a:solidFill>
              <a:srgbClr val="FFFFE1"/>
            </a:solidFill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square" lIns="54000" rIns="54000" anchor="ctr">
              <a:spAutoFit/>
            </a:bodyPr>
            <a:lstStyle/>
            <a:p>
              <a:pPr algn="ctr" defTabSz="762000"/>
              <a:r>
                <a:rPr lang="el-GR" altLang="en-US" sz="1700" dirty="0" smtClean="0">
                  <a:solidFill>
                    <a:schemeClr val="folHlink"/>
                  </a:solidFill>
                  <a:latin typeface="Arial" charset="0"/>
                </a:rPr>
                <a:t>Η αύξηση της συναθροιστικής ζήτησης σε </a:t>
              </a:r>
              <a:r>
                <a:rPr lang="en-GB" altLang="en-US" sz="1700" i="1" dirty="0" smtClean="0">
                  <a:solidFill>
                    <a:schemeClr val="folHlink"/>
                  </a:solidFill>
                  <a:latin typeface="Arial" charset="0"/>
                </a:rPr>
                <a:t>ADI</a:t>
              </a:r>
              <a:r>
                <a:rPr lang="en-GB" altLang="en-US" sz="1700" baseline="-25000" dirty="0" smtClean="0">
                  <a:solidFill>
                    <a:schemeClr val="folHlink"/>
                  </a:solidFill>
                  <a:latin typeface="Arial" charset="0"/>
                </a:rPr>
                <a:t>2</a:t>
              </a:r>
              <a:r>
                <a:rPr lang="en-GB" altLang="en-US" sz="1700" dirty="0" smtClean="0">
                  <a:solidFill>
                    <a:schemeClr val="folHlink"/>
                  </a:solidFill>
                  <a:latin typeface="Arial" charset="0"/>
                </a:rPr>
                <a:t> </a:t>
              </a:r>
              <a:r>
                <a:rPr lang="el-GR" altLang="en-US" sz="1700" dirty="0" smtClean="0">
                  <a:solidFill>
                    <a:schemeClr val="folHlink"/>
                  </a:solidFill>
                  <a:latin typeface="Arial" charset="0"/>
                </a:rPr>
                <a:t>θα μπορούσε προσωρινά να διατηρήσει το εθνικό εισόδημα σε </a:t>
              </a:r>
              <a:r>
                <a:rPr lang="en-GB" altLang="en-US" sz="1700" i="1" dirty="0" smtClean="0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altLang="en-US" sz="1700" baseline="-25000" dirty="0" smtClean="0">
                  <a:solidFill>
                    <a:schemeClr val="folHlink"/>
                  </a:solidFill>
                  <a:latin typeface="Arial" charset="0"/>
                </a:rPr>
                <a:t>1</a:t>
              </a:r>
              <a:r>
                <a:rPr lang="en-GB" altLang="en-US" sz="1700" dirty="0">
                  <a:solidFill>
                    <a:schemeClr val="folHlink"/>
                  </a:solidFill>
                  <a:latin typeface="Arial" charset="0"/>
                </a:rPr>
                <a:t>, </a:t>
              </a:r>
              <a:r>
                <a:rPr lang="el-GR" altLang="en-US" sz="1700" dirty="0" smtClean="0">
                  <a:solidFill>
                    <a:schemeClr val="folHlink"/>
                  </a:solidFill>
                  <a:latin typeface="Arial" charset="0"/>
                </a:rPr>
                <a:t> αν επιτρεπόταν  ο ρυθμός αύξησης του  πληθωρισμού σε </a:t>
              </a:r>
              <a:r>
                <a:rPr lang="en-GB" altLang="en-US" sz="1700" i="1" dirty="0" smtClean="0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n-GB" altLang="en-US" sz="1700" baseline="-25000" dirty="0" smtClean="0">
                  <a:solidFill>
                    <a:schemeClr val="folHlink"/>
                  </a:solidFill>
                  <a:latin typeface="Arial" charset="0"/>
                </a:rPr>
                <a:t>2 </a:t>
              </a:r>
              <a:r>
                <a:rPr lang="en-GB" altLang="en-US" sz="1700" dirty="0">
                  <a:solidFill>
                    <a:schemeClr val="folHlink"/>
                  </a:solidFill>
                  <a:latin typeface="Arial" charset="0"/>
                </a:rPr>
                <a:t>; </a:t>
              </a:r>
              <a:r>
                <a:rPr lang="el-GR" altLang="en-US" sz="1700" dirty="0" smtClean="0">
                  <a:solidFill>
                    <a:schemeClr val="folHlink"/>
                  </a:solidFill>
                  <a:latin typeface="Arial" charset="0"/>
                </a:rPr>
                <a:t>Αλλά αυτό θα ήταν μη βιώσιμο</a:t>
              </a:r>
              <a:r>
                <a:rPr lang="en-GB" altLang="en-US" sz="1700" dirty="0" smtClean="0">
                  <a:solidFill>
                    <a:schemeClr val="folHlink"/>
                  </a:solidFill>
                  <a:latin typeface="Arial" charset="0"/>
                </a:rPr>
                <a:t>.</a:t>
              </a:r>
              <a:endParaRPr lang="en-GB" altLang="en-US" sz="1800" i="1" dirty="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631839" name="Text Box 1064"/>
            <p:cNvSpPr txBox="1">
              <a:spLocks noChangeArrowheads="1"/>
            </p:cNvSpPr>
            <p:nvPr/>
          </p:nvSpPr>
          <p:spPr bwMode="auto">
            <a:xfrm>
              <a:off x="4877" y="1625"/>
              <a:ext cx="36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54000" rIns="54000">
              <a:spAutoFit/>
            </a:bodyPr>
            <a:lstStyle/>
            <a:p>
              <a:pPr algn="ctr" defTabSz="762000"/>
              <a:endParaRPr lang="el-GR" altLang="en-US" sz="2000" i="1" noProof="1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631840" name="Rectangle 1070"/>
          <p:cNvSpPr>
            <a:spLocks noChangeArrowheads="1"/>
          </p:cNvSpPr>
          <p:nvPr/>
        </p:nvSpPr>
        <p:spPr bwMode="auto">
          <a:xfrm rot="-5400000">
            <a:off x="-1316590" y="3014312"/>
            <a:ext cx="32332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altLang="en-US" sz="2000" dirty="0" smtClean="0">
                <a:latin typeface="Arial" charset="0"/>
              </a:rPr>
              <a:t>Επίπεδο πληθωρισμού</a:t>
            </a:r>
            <a:r>
              <a:rPr lang="en-GB" altLang="en-US" sz="2000" dirty="0" smtClean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(</a:t>
            </a:r>
            <a:r>
              <a:rPr lang="en-GB" altLang="en-US" sz="2000" i="1" dirty="0">
                <a:latin typeface="Arial" charset="0"/>
              </a:rPr>
              <a:t>π</a:t>
            </a:r>
            <a:r>
              <a:rPr lang="en-GB" altLang="en-US" sz="2000" dirty="0">
                <a:latin typeface="Arial" charset="0"/>
              </a:rPr>
              <a:t>)</a:t>
            </a:r>
          </a:p>
        </p:txBody>
      </p:sp>
      <p:grpSp>
        <p:nvGrpSpPr>
          <p:cNvPr id="36912" name="Group 1072"/>
          <p:cNvGrpSpPr>
            <a:grpSpLocks/>
          </p:cNvGrpSpPr>
          <p:nvPr/>
        </p:nvGrpSpPr>
        <p:grpSpPr bwMode="auto">
          <a:xfrm>
            <a:off x="736600" y="3270250"/>
            <a:ext cx="3049588" cy="396875"/>
            <a:chOff x="544" y="2060"/>
            <a:chExt cx="1921" cy="250"/>
          </a:xfrm>
        </p:grpSpPr>
        <p:sp>
          <p:nvSpPr>
            <p:cNvPr id="631842" name="Line 1027"/>
            <p:cNvSpPr>
              <a:spLocks noChangeShapeType="1"/>
            </p:cNvSpPr>
            <p:nvPr/>
          </p:nvSpPr>
          <p:spPr bwMode="auto">
            <a:xfrm flipH="1">
              <a:off x="866" y="2225"/>
              <a:ext cx="159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1843" name="Rectangle 1071"/>
            <p:cNvSpPr>
              <a:spLocks noChangeArrowheads="1"/>
            </p:cNvSpPr>
            <p:nvPr/>
          </p:nvSpPr>
          <p:spPr bwMode="auto">
            <a:xfrm>
              <a:off x="544" y="2060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n-GB" altLang="en-US" sz="2000" i="1" baseline="-18000" noProof="1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6907" name="Group 1067"/>
          <p:cNvGrpSpPr>
            <a:grpSpLocks/>
          </p:cNvGrpSpPr>
          <p:nvPr/>
        </p:nvGrpSpPr>
        <p:grpSpPr bwMode="auto">
          <a:xfrm>
            <a:off x="3589338" y="3082925"/>
            <a:ext cx="339725" cy="504825"/>
            <a:chOff x="2341" y="1942"/>
            <a:chExt cx="214" cy="318"/>
          </a:xfrm>
        </p:grpSpPr>
        <p:sp>
          <p:nvSpPr>
            <p:cNvPr id="631845" name="Text Box 1046"/>
            <p:cNvSpPr txBox="1">
              <a:spLocks noChangeArrowheads="1"/>
            </p:cNvSpPr>
            <p:nvPr/>
          </p:nvSpPr>
          <p:spPr bwMode="auto">
            <a:xfrm>
              <a:off x="2341" y="1942"/>
              <a:ext cx="214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altLang="en-US" sz="2200" i="1">
                  <a:solidFill>
                    <a:schemeClr val="folHlink"/>
                  </a:solidFill>
                  <a:latin typeface="Arial" charset="0"/>
                </a:rPr>
                <a:t>d</a:t>
              </a:r>
              <a:endParaRPr lang="en-GB" altLang="en-US" sz="2200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631846" name="Oval 1058"/>
            <p:cNvSpPr>
              <a:spLocks noChangeArrowheads="1"/>
            </p:cNvSpPr>
            <p:nvPr/>
          </p:nvSpPr>
          <p:spPr bwMode="auto">
            <a:xfrm>
              <a:off x="2413" y="2180"/>
              <a:ext cx="80" cy="8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000" i="1" noProof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31847" name="Text Box 107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Πληθωρισμός λόγω κόστους</a:t>
            </a:r>
            <a:endParaRPr lang="en-GB" altLang="en-US" b="1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31848" name="Oval 1039"/>
          <p:cNvSpPr>
            <a:spLocks noChangeArrowheads="1"/>
          </p:cNvSpPr>
          <p:nvPr/>
        </p:nvSpPr>
        <p:spPr bwMode="auto">
          <a:xfrm>
            <a:off x="3705225" y="4089400"/>
            <a:ext cx="127000" cy="127000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000" i="1" noProof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Προσφορά, Ανεργία</a:t>
            </a:r>
            <a:r>
              <a:rPr lang="en-GB" altLang="en-US" sz="4600" dirty="0" smtClean="0"/>
              <a:t> </a:t>
            </a:r>
            <a:r>
              <a:rPr lang="el-GR" altLang="en-US" sz="4600" dirty="0" smtClean="0"/>
              <a:t>και Πληθωρισμός</a:t>
            </a:r>
            <a:endParaRPr lang="en-GB" altLang="en-US" sz="4600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597025"/>
          </a:xfrm>
          <a:ln/>
        </p:spPr>
        <p:txBody>
          <a:bodyPr/>
          <a:lstStyle/>
          <a:p>
            <a:r>
              <a:rPr lang="el-GR" altLang="en-US" sz="4100" dirty="0" smtClean="0"/>
              <a:t>Η καμπύλη </a:t>
            </a:r>
            <a:r>
              <a:rPr lang="en-US" altLang="en-US" sz="4100" dirty="0"/>
              <a:t/>
            </a:r>
            <a:br>
              <a:rPr lang="en-US" altLang="en-US" sz="4100" dirty="0"/>
            </a:br>
            <a:r>
              <a:rPr lang="en-GB" altLang="en-US" sz="4100" dirty="0"/>
              <a:t>Phillips </a:t>
            </a:r>
            <a:r>
              <a:rPr lang="el-GR" altLang="en-US" sz="4100" dirty="0" smtClean="0"/>
              <a:t>με Προσδοκίες 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4116" name="Rectangle 1028"/>
          <p:cNvSpPr>
            <a:spLocks noGrp="1"/>
          </p:cNvSpPr>
          <p:nvPr>
            <p:ph type="title"/>
          </p:nvPr>
        </p:nvSpPr>
        <p:spPr>
          <a:xfrm>
            <a:off x="173038" y="0"/>
            <a:ext cx="8783637" cy="1088571"/>
          </a:xfrm>
        </p:spPr>
        <p:txBody>
          <a:bodyPr anchor="ctr"/>
          <a:lstStyle/>
          <a:p>
            <a:r>
              <a:rPr lang="el-GR" sz="2800" dirty="0" smtClean="0"/>
              <a:t>Η καμπύλη </a:t>
            </a:r>
            <a:r>
              <a:rPr lang="en-GB" sz="2800" dirty="0" smtClean="0"/>
              <a:t>Phillips </a:t>
            </a:r>
            <a:r>
              <a:rPr lang="el-GR" sz="2800" dirty="0" smtClean="0"/>
              <a:t>προσαρμοσμένη στις προσδοκίες </a:t>
            </a:r>
            <a:endParaRPr lang="en-GB" sz="2800" dirty="0"/>
          </a:p>
        </p:txBody>
      </p:sp>
      <p:sp>
        <p:nvSpPr>
          <p:cNvPr id="474117" name="Rectangle 1029"/>
          <p:cNvSpPr>
            <a:spLocks noGrp="1"/>
          </p:cNvSpPr>
          <p:nvPr>
            <p:ph type="body" idx="1"/>
          </p:nvPr>
        </p:nvSpPr>
        <p:spPr>
          <a:xfrm>
            <a:off x="301625" y="1584325"/>
            <a:ext cx="8534400" cy="4829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Ενσωματώνοντας τις προσδοκίες σε μία εξίσωση </a:t>
            </a:r>
            <a:r>
              <a:rPr lang="en-GB" dirty="0" smtClean="0"/>
              <a:t>Phillips</a:t>
            </a:r>
            <a:endParaRPr lang="en-GB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Προσαρμοζόμενες προσδοκίες</a:t>
            </a:r>
            <a:endParaRPr lang="en-GB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Η θεωρία της επιτάχυνσης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προσπαθεί να μειώσει την ανεργία κάτω από το «φυσικό» επίπεδο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7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7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5"/>
          <p:cNvSpPr>
            <a:spLocks noChangeArrowheads="1"/>
          </p:cNvSpPr>
          <p:nvPr/>
        </p:nvSpPr>
        <p:spPr bwMode="auto">
          <a:xfrm>
            <a:off x="1066800" y="762000"/>
            <a:ext cx="7010400" cy="5181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0243" name="Line 2"/>
          <p:cNvSpPr>
            <a:spLocks noChangeShapeType="1"/>
          </p:cNvSpPr>
          <p:nvPr/>
        </p:nvSpPr>
        <p:spPr bwMode="auto">
          <a:xfrm>
            <a:off x="1066800" y="698500"/>
            <a:ext cx="0" cy="524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0244" name="Line 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0245" name="Rectangle 4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>
                <a:latin typeface="Arial" charset="0"/>
              </a:rPr>
              <a:t>O</a:t>
            </a:r>
          </a:p>
        </p:txBody>
      </p:sp>
      <p:sp>
        <p:nvSpPr>
          <p:cNvPr id="83973" name="Arc 5"/>
          <p:cNvSpPr>
            <a:spLocks/>
          </p:cNvSpPr>
          <p:nvPr/>
        </p:nvSpPr>
        <p:spPr bwMode="auto">
          <a:xfrm>
            <a:off x="1743075" y="0"/>
            <a:ext cx="5503863" cy="6342063"/>
          </a:xfrm>
          <a:custGeom>
            <a:avLst/>
            <a:gdLst>
              <a:gd name="T0" fmla="*/ 5119728 w 21320"/>
              <a:gd name="T1" fmla="*/ 6342063 h 21549"/>
              <a:gd name="T2" fmla="*/ 0 w 21320"/>
              <a:gd name="T3" fmla="*/ 1020663 h 21549"/>
              <a:gd name="T4" fmla="*/ 5503863 w 21320"/>
              <a:gd name="T5" fmla="*/ 0 h 215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0" h="21549" fill="none" extrusionOk="0">
                <a:moveTo>
                  <a:pt x="19832" y="21548"/>
                </a:moveTo>
                <a:cubicBezTo>
                  <a:pt x="9825" y="20857"/>
                  <a:pt x="1610" y="13368"/>
                  <a:pt x="0" y="3467"/>
                </a:cubicBezTo>
              </a:path>
              <a:path w="21320" h="21549" stroke="0" extrusionOk="0">
                <a:moveTo>
                  <a:pt x="19832" y="21548"/>
                </a:moveTo>
                <a:cubicBezTo>
                  <a:pt x="9825" y="20857"/>
                  <a:pt x="1610" y="13368"/>
                  <a:pt x="0" y="3467"/>
                </a:cubicBezTo>
                <a:lnTo>
                  <a:pt x="21320" y="0"/>
                </a:lnTo>
                <a:lnTo>
                  <a:pt x="19832" y="2154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0247" name="Rectangle 8"/>
          <p:cNvSpPr>
            <a:spLocks noChangeArrowheads="1"/>
          </p:cNvSpPr>
          <p:nvPr/>
        </p:nvSpPr>
        <p:spPr bwMode="auto">
          <a:xfrm>
            <a:off x="7761288" y="594518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1092200" y="4325938"/>
            <a:ext cx="2014538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3125788" y="4308475"/>
            <a:ext cx="0" cy="16129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3082925" y="3887788"/>
            <a:ext cx="352425" cy="463550"/>
            <a:chOff x="1942" y="2449"/>
            <a:chExt cx="222" cy="292"/>
          </a:xfrm>
        </p:grpSpPr>
        <p:sp>
          <p:nvSpPr>
            <p:cNvPr id="650251" name="Rectangle 9"/>
            <p:cNvSpPr>
              <a:spLocks noChangeArrowheads="1"/>
            </p:cNvSpPr>
            <p:nvPr/>
          </p:nvSpPr>
          <p:spPr bwMode="auto">
            <a:xfrm>
              <a:off x="1959" y="244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650252" name="Oval 12"/>
            <p:cNvSpPr>
              <a:spLocks noChangeArrowheads="1"/>
            </p:cNvSpPr>
            <p:nvPr/>
          </p:nvSpPr>
          <p:spPr bwMode="auto">
            <a:xfrm>
              <a:off x="1942" y="2676"/>
              <a:ext cx="65" cy="65"/>
            </a:xfrm>
            <a:prstGeom prst="ellipse">
              <a:avLst/>
            </a:prstGeom>
            <a:solidFill>
              <a:srgbClr val="CC66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2897188" y="597535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U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650875" y="2817813"/>
            <a:ext cx="1870075" cy="735012"/>
            <a:chOff x="410" y="1775"/>
            <a:chExt cx="1178" cy="463"/>
          </a:xfrm>
        </p:grpSpPr>
        <p:sp>
          <p:nvSpPr>
            <p:cNvPr id="650255" name="Line 17"/>
            <p:cNvSpPr>
              <a:spLocks noChangeShapeType="1"/>
            </p:cNvSpPr>
            <p:nvPr/>
          </p:nvSpPr>
          <p:spPr bwMode="auto">
            <a:xfrm flipH="1">
              <a:off x="688" y="2137"/>
              <a:ext cx="90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256" name="Rectangle 20"/>
            <p:cNvSpPr>
              <a:spLocks noChangeArrowheads="1"/>
            </p:cNvSpPr>
            <p:nvPr/>
          </p:nvSpPr>
          <p:spPr bwMode="auto">
            <a:xfrm>
              <a:off x="410" y="1986"/>
              <a:ext cx="2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50257" name="Rectangle 21"/>
            <p:cNvSpPr>
              <a:spLocks noChangeArrowheads="1"/>
            </p:cNvSpPr>
            <p:nvPr/>
          </p:nvSpPr>
          <p:spPr bwMode="auto">
            <a:xfrm>
              <a:off x="446" y="1775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endParaRPr lang="en-US" altLang="en-US" sz="2400" b="1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84001" name="Group 33"/>
          <p:cNvGrpSpPr>
            <a:grpSpLocks/>
          </p:cNvGrpSpPr>
          <p:nvPr/>
        </p:nvGrpSpPr>
        <p:grpSpPr bwMode="auto">
          <a:xfrm>
            <a:off x="2317750" y="3409950"/>
            <a:ext cx="460375" cy="2967038"/>
            <a:chOff x="1460" y="2148"/>
            <a:chExt cx="290" cy="1869"/>
          </a:xfrm>
        </p:grpSpPr>
        <p:sp>
          <p:nvSpPr>
            <p:cNvPr id="650259" name="Line 18"/>
            <p:cNvSpPr>
              <a:spLocks noChangeShapeType="1"/>
            </p:cNvSpPr>
            <p:nvPr/>
          </p:nvSpPr>
          <p:spPr bwMode="auto">
            <a:xfrm>
              <a:off x="1600" y="2148"/>
              <a:ext cx="0" cy="158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260" name="Rectangle 22"/>
            <p:cNvSpPr>
              <a:spLocks noChangeArrowheads="1"/>
            </p:cNvSpPr>
            <p:nvPr/>
          </p:nvSpPr>
          <p:spPr bwMode="auto">
            <a:xfrm>
              <a:off x="1460" y="3767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U</a:t>
              </a:r>
              <a:r>
                <a:rPr lang="en-GB" altLang="en-US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3991" name="Line 23"/>
          <p:cNvSpPr>
            <a:spLocks noChangeShapeType="1"/>
          </p:cNvSpPr>
          <p:nvPr/>
        </p:nvSpPr>
        <p:spPr bwMode="auto">
          <a:xfrm flipH="1" flipV="1">
            <a:off x="2703513" y="3392488"/>
            <a:ext cx="403225" cy="6413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3995" name="Group 27"/>
          <p:cNvGrpSpPr>
            <a:grpSpLocks/>
          </p:cNvGrpSpPr>
          <p:nvPr/>
        </p:nvGrpSpPr>
        <p:grpSpPr bwMode="auto">
          <a:xfrm>
            <a:off x="2484438" y="2976563"/>
            <a:ext cx="352425" cy="463550"/>
            <a:chOff x="1565" y="1875"/>
            <a:chExt cx="222" cy="292"/>
          </a:xfrm>
        </p:grpSpPr>
        <p:sp>
          <p:nvSpPr>
            <p:cNvPr id="650263" name="Rectangle 16"/>
            <p:cNvSpPr>
              <a:spLocks noChangeArrowheads="1"/>
            </p:cNvSpPr>
            <p:nvPr/>
          </p:nvSpPr>
          <p:spPr bwMode="auto">
            <a:xfrm>
              <a:off x="1582" y="187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>
                  <a:solidFill>
                    <a:schemeClr val="fol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50264" name="Oval 19"/>
            <p:cNvSpPr>
              <a:spLocks noChangeArrowheads="1"/>
            </p:cNvSpPr>
            <p:nvPr/>
          </p:nvSpPr>
          <p:spPr bwMode="auto">
            <a:xfrm>
              <a:off x="1565" y="2102"/>
              <a:ext cx="65" cy="65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650265" name="Rectangle 34"/>
          <p:cNvSpPr>
            <a:spLocks noChangeArrowheads="1"/>
          </p:cNvSpPr>
          <p:nvPr/>
        </p:nvSpPr>
        <p:spPr bwMode="auto">
          <a:xfrm>
            <a:off x="190500" y="385763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0266" name="Rectangle 35"/>
          <p:cNvSpPr>
            <a:spLocks noChangeArrowheads="1"/>
          </p:cNvSpPr>
          <p:nvPr/>
        </p:nvSpPr>
        <p:spPr bwMode="auto">
          <a:xfrm>
            <a:off x="650875" y="41259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π</a:t>
            </a:r>
            <a:r>
              <a:rPr lang="en-GB" altLang="en-US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50267" name="Text Box 36"/>
          <p:cNvSpPr txBox="1">
            <a:spLocks noChangeArrowheads="1"/>
          </p:cNvSpPr>
          <p:nvPr/>
        </p:nvSpPr>
        <p:spPr bwMode="auto">
          <a:xfrm>
            <a:off x="0" y="603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 Η καμπύλη </a:t>
            </a:r>
            <a:r>
              <a:rPr lang="en-GB" altLang="en-US" b="1" dirty="0" smtClean="0">
                <a:solidFill>
                  <a:schemeClr val="folHlink"/>
                </a:solidFill>
                <a:latin typeface="Arial" charset="0"/>
              </a:rPr>
              <a:t>Phillips 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8" grpId="0" animBg="1"/>
      <p:bldP spid="83979" grpId="0" animBg="1"/>
      <p:bldP spid="83983" grpId="0" autoUpdateAnimBg="0"/>
      <p:bldP spid="839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0"/>
          <p:cNvSpPr>
            <a:spLocks noChangeArrowheads="1"/>
          </p:cNvSpPr>
          <p:nvPr/>
        </p:nvSpPr>
        <p:spPr bwMode="auto">
          <a:xfrm>
            <a:off x="685800" y="83820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aphicFrame>
        <p:nvGraphicFramePr>
          <p:cNvPr id="652291" name="Object 2"/>
          <p:cNvGraphicFramePr>
            <a:graphicFrameLocks/>
          </p:cNvGraphicFramePr>
          <p:nvPr/>
        </p:nvGraphicFramePr>
        <p:xfrm>
          <a:off x="177800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5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229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2294" name="Rectangle 8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71513" y="4967288"/>
            <a:ext cx="2381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063875" y="4986338"/>
            <a:ext cx="0" cy="10080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2297" name="Rectangle 11"/>
          <p:cNvSpPr>
            <a:spLocks noChangeArrowheads="1"/>
          </p:cNvSpPr>
          <p:nvPr/>
        </p:nvSpPr>
        <p:spPr bwMode="auto">
          <a:xfrm>
            <a:off x="2909888" y="61579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6</a:t>
            </a:r>
          </a:p>
        </p:txBody>
      </p:sp>
      <p:sp>
        <p:nvSpPr>
          <p:cNvPr id="652298" name="Rectangle 15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grpSp>
        <p:nvGrpSpPr>
          <p:cNvPr id="86040" name="Group 24"/>
          <p:cNvGrpSpPr>
            <a:grpSpLocks/>
          </p:cNvGrpSpPr>
          <p:nvPr/>
        </p:nvGrpSpPr>
        <p:grpSpPr bwMode="auto">
          <a:xfrm>
            <a:off x="1503363" y="0"/>
            <a:ext cx="5449887" cy="6702425"/>
            <a:chOff x="947" y="0"/>
            <a:chExt cx="3433" cy="4222"/>
          </a:xfrm>
        </p:grpSpPr>
        <p:grpSp>
          <p:nvGrpSpPr>
            <p:cNvPr id="652300" name="Group 22"/>
            <p:cNvGrpSpPr>
              <a:grpSpLocks/>
            </p:cNvGrpSpPr>
            <p:nvPr/>
          </p:nvGrpSpPr>
          <p:grpSpPr bwMode="auto">
            <a:xfrm>
              <a:off x="947" y="0"/>
              <a:ext cx="3433" cy="4222"/>
              <a:chOff x="947" y="0"/>
              <a:chExt cx="3433" cy="4222"/>
            </a:xfrm>
          </p:grpSpPr>
          <p:sp>
            <p:nvSpPr>
              <p:cNvPr id="652301" name="Arc 5"/>
              <p:cNvSpPr>
                <a:spLocks/>
              </p:cNvSpPr>
              <p:nvPr/>
            </p:nvSpPr>
            <p:spPr bwMode="auto">
              <a:xfrm>
                <a:off x="947" y="0"/>
                <a:ext cx="2845" cy="4098"/>
              </a:xfrm>
              <a:custGeom>
                <a:avLst/>
                <a:gdLst>
                  <a:gd name="T0" fmla="*/ 2647 w 21319"/>
                  <a:gd name="T1" fmla="*/ 4098 h 21549"/>
                  <a:gd name="T2" fmla="*/ 0 w 21319"/>
                  <a:gd name="T3" fmla="*/ 660 h 21549"/>
                  <a:gd name="T4" fmla="*/ 2845 w 21319"/>
                  <a:gd name="T5" fmla="*/ 0 h 215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319" h="21549" fill="none" extrusionOk="0">
                    <a:moveTo>
                      <a:pt x="19835" y="21548"/>
                    </a:moveTo>
                    <a:cubicBezTo>
                      <a:pt x="9827" y="20859"/>
                      <a:pt x="1611" y="13371"/>
                      <a:pt x="-1" y="3470"/>
                    </a:cubicBezTo>
                  </a:path>
                  <a:path w="21319" h="21549" stroke="0" extrusionOk="0">
                    <a:moveTo>
                      <a:pt x="19835" y="21548"/>
                    </a:moveTo>
                    <a:cubicBezTo>
                      <a:pt x="9827" y="20859"/>
                      <a:pt x="1611" y="13371"/>
                      <a:pt x="-1" y="3470"/>
                    </a:cubicBezTo>
                    <a:lnTo>
                      <a:pt x="21319" y="0"/>
                    </a:lnTo>
                    <a:lnTo>
                      <a:pt x="19835" y="21548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302" name="Rectangle 16"/>
              <p:cNvSpPr>
                <a:spLocks noChangeArrowheads="1"/>
              </p:cNvSpPr>
              <p:nvPr/>
            </p:nvSpPr>
            <p:spPr bwMode="auto">
              <a:xfrm>
                <a:off x="3622" y="3972"/>
                <a:ext cx="7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n-GB" altLang="en-US" sz="2000" b="1">
                    <a:solidFill>
                      <a:schemeClr val="tx2"/>
                    </a:solidFill>
                    <a:latin typeface="Arial" charset="0"/>
                  </a:rPr>
                  <a:t>I</a:t>
                </a:r>
                <a:r>
                  <a:rPr lang="en-GB" altLang="en-US" sz="2000" b="1" i="1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GB" altLang="en-US" sz="2000">
                    <a:solidFill>
                      <a:schemeClr val="tx2"/>
                    </a:solidFill>
                    <a:latin typeface="Arial" charset="0"/>
                  </a:rPr>
                  <a:t>(</a:t>
                </a:r>
                <a:r>
                  <a:rPr lang="en-GB" altLang="en-US" sz="2000" i="1">
                    <a:solidFill>
                      <a:schemeClr val="tx2"/>
                    </a:solidFill>
                    <a:latin typeface="Arial" charset="0"/>
                  </a:rPr>
                  <a:t>π</a:t>
                </a:r>
                <a:r>
                  <a:rPr lang="en-GB" altLang="en-US" sz="2400" baseline="300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r>
                  <a:rPr lang="en-GB" altLang="en-US" sz="2000">
                    <a:solidFill>
                      <a:schemeClr val="tx2"/>
                    </a:solidFill>
                    <a:latin typeface="Arial" charset="0"/>
                  </a:rPr>
                  <a:t> = 0)</a:t>
                </a:r>
              </a:p>
            </p:txBody>
          </p:sp>
        </p:grpSp>
        <p:sp>
          <p:nvSpPr>
            <p:cNvPr id="652303" name="Rectangle 17"/>
            <p:cNvSpPr>
              <a:spLocks noChangeArrowheads="1"/>
            </p:cNvSpPr>
            <p:nvPr/>
          </p:nvSpPr>
          <p:spPr bwMode="auto">
            <a:xfrm>
              <a:off x="3814" y="378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endParaRPr lang="en-US" altLang="en-US" sz="24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3009900" y="4581525"/>
            <a:ext cx="354013" cy="458788"/>
            <a:chOff x="1896" y="2886"/>
            <a:chExt cx="223" cy="289"/>
          </a:xfrm>
        </p:grpSpPr>
        <p:sp>
          <p:nvSpPr>
            <p:cNvPr id="652305" name="Rectangle 13"/>
            <p:cNvSpPr>
              <a:spLocks noChangeArrowheads="1"/>
            </p:cNvSpPr>
            <p:nvPr/>
          </p:nvSpPr>
          <p:spPr bwMode="auto">
            <a:xfrm>
              <a:off x="1896" y="2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52306" name="Oval 18"/>
            <p:cNvSpPr>
              <a:spLocks noChangeArrowheads="1"/>
            </p:cNvSpPr>
            <p:nvPr/>
          </p:nvSpPr>
          <p:spPr bwMode="auto">
            <a:xfrm>
              <a:off x="1902" y="3110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4084638" y="5527675"/>
            <a:ext cx="354012" cy="515938"/>
            <a:chOff x="2573" y="3482"/>
            <a:chExt cx="223" cy="325"/>
          </a:xfrm>
        </p:grpSpPr>
        <p:sp>
          <p:nvSpPr>
            <p:cNvPr id="652308" name="Rectangle 12"/>
            <p:cNvSpPr>
              <a:spLocks noChangeArrowheads="1"/>
            </p:cNvSpPr>
            <p:nvPr/>
          </p:nvSpPr>
          <p:spPr bwMode="auto">
            <a:xfrm>
              <a:off x="2573" y="348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652309" name="Oval 14"/>
            <p:cNvSpPr>
              <a:spLocks noChangeArrowheads="1"/>
            </p:cNvSpPr>
            <p:nvPr/>
          </p:nvSpPr>
          <p:spPr bwMode="auto">
            <a:xfrm>
              <a:off x="2649" y="3742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86041" name="AutoShape 25"/>
          <p:cNvSpPr>
            <a:spLocks noChangeArrowheads="1"/>
          </p:cNvSpPr>
          <p:nvPr/>
        </p:nvSpPr>
        <p:spPr bwMode="auto">
          <a:xfrm>
            <a:off x="4322763" y="1915678"/>
            <a:ext cx="3600450" cy="132802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Υποθέτουμε  ότι η κυβέρνηση επιθυμεί να μειώσει  την ανεργία στο </a:t>
            </a:r>
            <a:r>
              <a:rPr lang="en-GB" altLang="en-US" sz="1800" dirty="0" smtClean="0">
                <a:solidFill>
                  <a:schemeClr val="hlink"/>
                </a:solidFill>
                <a:latin typeface="Arial" charset="0"/>
              </a:rPr>
              <a:t>6</a:t>
            </a:r>
            <a:r>
              <a:rPr lang="en-GB" altLang="en-US" sz="1800" dirty="0">
                <a:solidFill>
                  <a:schemeClr val="hlink"/>
                </a:solidFill>
                <a:latin typeface="Arial" charset="0"/>
              </a:rPr>
              <a:t>% </a:t>
            </a:r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και επομένως επεκτείνει τη συνολική ζήτηση</a:t>
            </a:r>
            <a:endParaRPr lang="en-GB" altLang="en-US" sz="1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2311" name="Rectangle 26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2312" name="Text Box 27"/>
          <p:cNvSpPr txBox="1">
            <a:spLocks noChangeArrowheads="1"/>
          </p:cNvSpPr>
          <p:nvPr/>
        </p:nvSpPr>
        <p:spPr bwMode="auto">
          <a:xfrm>
            <a:off x="0" y="1031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accent2"/>
                </a:solidFill>
                <a:latin typeface="Arial" charset="0"/>
              </a:rPr>
              <a:t>Η θεωρία επιτάχυνσης του πληθωρισμού</a:t>
            </a:r>
            <a:endParaRPr lang="en-GB" altLang="en-US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6" grpId="0" animBg="1"/>
      <p:bldP spid="8604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338" name="Object 2"/>
          <p:cNvGraphicFramePr>
            <a:graphicFrameLocks/>
          </p:cNvGraphicFramePr>
          <p:nvPr/>
        </p:nvGraphicFramePr>
        <p:xfrm>
          <a:off x="177800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84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39" name="Rectangle 33"/>
          <p:cNvSpPr>
            <a:spLocks noChangeArrowheads="1"/>
          </p:cNvSpPr>
          <p:nvPr/>
        </p:nvSpPr>
        <p:spPr bwMode="auto">
          <a:xfrm>
            <a:off x="676275" y="169545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88111" name="Group 47"/>
          <p:cNvGrpSpPr>
            <a:grpSpLocks/>
          </p:cNvGrpSpPr>
          <p:nvPr/>
        </p:nvGrpSpPr>
        <p:grpSpPr bwMode="auto">
          <a:xfrm>
            <a:off x="2620963" y="0"/>
            <a:ext cx="6156325" cy="4592638"/>
            <a:chOff x="1651" y="0"/>
            <a:chExt cx="3878" cy="2893"/>
          </a:xfrm>
        </p:grpSpPr>
        <p:sp>
          <p:nvSpPr>
            <p:cNvPr id="654341" name="Arc 41"/>
            <p:cNvSpPr>
              <a:spLocks/>
            </p:cNvSpPr>
            <p:nvPr/>
          </p:nvSpPr>
          <p:spPr bwMode="auto">
            <a:xfrm>
              <a:off x="1651" y="0"/>
              <a:ext cx="3745" cy="2742"/>
            </a:xfrm>
            <a:custGeom>
              <a:avLst/>
              <a:gdLst>
                <a:gd name="T0" fmla="*/ 2799 w 21240"/>
                <a:gd name="T1" fmla="*/ 2742 h 20923"/>
                <a:gd name="T2" fmla="*/ 0 w 21240"/>
                <a:gd name="T3" fmla="*/ 515 h 20923"/>
                <a:gd name="T4" fmla="*/ 3745 w 21240"/>
                <a:gd name="T5" fmla="*/ 0 h 209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0" h="20923" fill="none" extrusionOk="0">
                  <a:moveTo>
                    <a:pt x="15874" y="20922"/>
                  </a:moveTo>
                  <a:cubicBezTo>
                    <a:pt x="7724" y="18832"/>
                    <a:pt x="1530" y="12201"/>
                    <a:pt x="0" y="3928"/>
                  </a:cubicBezTo>
                </a:path>
                <a:path w="21240" h="20923" stroke="0" extrusionOk="0">
                  <a:moveTo>
                    <a:pt x="15874" y="20922"/>
                  </a:moveTo>
                  <a:cubicBezTo>
                    <a:pt x="7724" y="18832"/>
                    <a:pt x="1530" y="12201"/>
                    <a:pt x="0" y="3928"/>
                  </a:cubicBezTo>
                  <a:lnTo>
                    <a:pt x="21240" y="0"/>
                  </a:lnTo>
                  <a:lnTo>
                    <a:pt x="15874" y="20922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4342" name="Rectangle 44"/>
            <p:cNvSpPr>
              <a:spLocks noChangeArrowheads="1"/>
            </p:cNvSpPr>
            <p:nvPr/>
          </p:nvSpPr>
          <p:spPr bwMode="auto">
            <a:xfrm>
              <a:off x="4433" y="2643"/>
              <a:ext cx="10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1">
                  <a:solidFill>
                    <a:schemeClr val="accent1"/>
                  </a:solidFill>
                  <a:latin typeface="Arial" charset="0"/>
                </a:rPr>
                <a:t>IV</a:t>
              </a:r>
              <a:r>
                <a:rPr lang="en-GB" altLang="en-US" sz="2000" b="1" i="1">
                  <a:solidFill>
                    <a:schemeClr val="accent1"/>
                  </a:solidFill>
                  <a:latin typeface="Arial" charset="0"/>
                </a:rPr>
                <a:t> 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π</a:t>
              </a:r>
              <a:r>
                <a:rPr lang="en-GB" altLang="en-US" sz="2400" i="1" baseline="30000">
                  <a:solidFill>
                    <a:schemeClr val="accent1"/>
                  </a:solidFill>
                  <a:latin typeface="Arial" charset="0"/>
                </a:rPr>
                <a:t>e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 = 12%)</a:t>
              </a:r>
            </a:p>
          </p:txBody>
        </p:sp>
        <p:sp>
          <p:nvSpPr>
            <p:cNvPr id="654343" name="Rectangle 46"/>
            <p:cNvSpPr>
              <a:spLocks noChangeArrowheads="1"/>
            </p:cNvSpPr>
            <p:nvPr/>
          </p:nvSpPr>
          <p:spPr bwMode="auto">
            <a:xfrm>
              <a:off x="4748" y="244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endParaRPr lang="en-US" altLang="en-US" sz="2400" b="1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88104" name="Group 40"/>
          <p:cNvGrpSpPr>
            <a:grpSpLocks/>
          </p:cNvGrpSpPr>
          <p:nvPr/>
        </p:nvGrpSpPr>
        <p:grpSpPr bwMode="auto">
          <a:xfrm>
            <a:off x="2266950" y="130175"/>
            <a:ext cx="6142038" cy="5208588"/>
            <a:chOff x="1428" y="82"/>
            <a:chExt cx="3869" cy="3281"/>
          </a:xfrm>
        </p:grpSpPr>
        <p:sp>
          <p:nvSpPr>
            <p:cNvPr id="654345" name="Arc 26"/>
            <p:cNvSpPr>
              <a:spLocks/>
            </p:cNvSpPr>
            <p:nvPr/>
          </p:nvSpPr>
          <p:spPr bwMode="auto">
            <a:xfrm>
              <a:off x="1428" y="82"/>
              <a:ext cx="3337" cy="3180"/>
            </a:xfrm>
            <a:custGeom>
              <a:avLst/>
              <a:gdLst>
                <a:gd name="T0" fmla="*/ 2895 w 21320"/>
                <a:gd name="T1" fmla="*/ 3180 h 21415"/>
                <a:gd name="T2" fmla="*/ 0 w 21320"/>
                <a:gd name="T3" fmla="*/ 515 h 21415"/>
                <a:gd name="T4" fmla="*/ 3337 w 21320"/>
                <a:gd name="T5" fmla="*/ 0 h 21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0" h="21415" fill="none" extrusionOk="0">
                  <a:moveTo>
                    <a:pt x="18496" y="21414"/>
                  </a:moveTo>
                  <a:cubicBezTo>
                    <a:pt x="9046" y="20168"/>
                    <a:pt x="1530" y="12875"/>
                    <a:pt x="0" y="3467"/>
                  </a:cubicBezTo>
                </a:path>
                <a:path w="21320" h="21415" stroke="0" extrusionOk="0">
                  <a:moveTo>
                    <a:pt x="18496" y="21414"/>
                  </a:moveTo>
                  <a:cubicBezTo>
                    <a:pt x="9046" y="20168"/>
                    <a:pt x="1530" y="12875"/>
                    <a:pt x="0" y="3467"/>
                  </a:cubicBezTo>
                  <a:lnTo>
                    <a:pt x="21320" y="0"/>
                  </a:lnTo>
                  <a:lnTo>
                    <a:pt x="18496" y="21414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4346" name="Rectangle 30"/>
            <p:cNvSpPr>
              <a:spLocks noChangeArrowheads="1"/>
            </p:cNvSpPr>
            <p:nvPr/>
          </p:nvSpPr>
          <p:spPr bwMode="auto">
            <a:xfrm>
              <a:off x="4309" y="3113"/>
              <a:ext cx="9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1">
                  <a:solidFill>
                    <a:schemeClr val="folHlink"/>
                  </a:solidFill>
                  <a:latin typeface="Arial" charset="0"/>
                </a:rPr>
                <a:t>III</a:t>
              </a:r>
              <a:r>
                <a:rPr lang="en-GB" altLang="en-US" sz="2000" b="1" i="1">
                  <a:solidFill>
                    <a:schemeClr val="folHlink"/>
                  </a:solidFill>
                  <a:latin typeface="Arial" charset="0"/>
                </a:rPr>
                <a:t> </a:t>
              </a:r>
              <a:r>
                <a:rPr lang="en-GB" altLang="en-US" sz="2000">
                  <a:solidFill>
                    <a:schemeClr val="folHlink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n-GB" altLang="en-US" sz="2400" i="1" baseline="30000">
                  <a:solidFill>
                    <a:schemeClr val="folHlink"/>
                  </a:solidFill>
                  <a:latin typeface="Arial" charset="0"/>
                </a:rPr>
                <a:t>e</a:t>
              </a:r>
              <a:r>
                <a:rPr lang="en-GB" altLang="en-US" sz="2000">
                  <a:solidFill>
                    <a:schemeClr val="folHlink"/>
                  </a:solidFill>
                  <a:latin typeface="Arial" charset="0"/>
                </a:rPr>
                <a:t> = 8%)</a:t>
              </a:r>
            </a:p>
          </p:txBody>
        </p:sp>
        <p:sp>
          <p:nvSpPr>
            <p:cNvPr id="654347" name="Rectangle 31"/>
            <p:cNvSpPr>
              <a:spLocks noChangeArrowheads="1"/>
            </p:cNvSpPr>
            <p:nvPr/>
          </p:nvSpPr>
          <p:spPr bwMode="auto">
            <a:xfrm>
              <a:off x="4586" y="291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endParaRPr lang="en-US" altLang="en-US" sz="2400" b="1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654348" name="Group 36"/>
          <p:cNvGrpSpPr>
            <a:grpSpLocks/>
          </p:cNvGrpSpPr>
          <p:nvPr/>
        </p:nvGrpSpPr>
        <p:grpSpPr bwMode="auto">
          <a:xfrm>
            <a:off x="1790700" y="0"/>
            <a:ext cx="6265863" cy="5992813"/>
            <a:chOff x="1128" y="0"/>
            <a:chExt cx="3947" cy="3775"/>
          </a:xfrm>
        </p:grpSpPr>
        <p:sp>
          <p:nvSpPr>
            <p:cNvPr id="654349" name="Arc 13"/>
            <p:cNvSpPr>
              <a:spLocks/>
            </p:cNvSpPr>
            <p:nvPr/>
          </p:nvSpPr>
          <p:spPr bwMode="auto">
            <a:xfrm>
              <a:off x="1128" y="0"/>
              <a:ext cx="3241" cy="3660"/>
            </a:xfrm>
            <a:custGeom>
              <a:avLst/>
              <a:gdLst>
                <a:gd name="T0" fmla="*/ 3015 w 21320"/>
                <a:gd name="T1" fmla="*/ 3660 h 21549"/>
                <a:gd name="T2" fmla="*/ 0 w 21320"/>
                <a:gd name="T3" fmla="*/ 589 h 21549"/>
                <a:gd name="T4" fmla="*/ 3241 w 21320"/>
                <a:gd name="T5" fmla="*/ 0 h 215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0" h="21549" fill="none" extrusionOk="0">
                  <a:moveTo>
                    <a:pt x="19833" y="21548"/>
                  </a:moveTo>
                  <a:cubicBezTo>
                    <a:pt x="9825" y="20858"/>
                    <a:pt x="1610" y="13368"/>
                    <a:pt x="0" y="3466"/>
                  </a:cubicBezTo>
                </a:path>
                <a:path w="21320" h="21549" stroke="0" extrusionOk="0">
                  <a:moveTo>
                    <a:pt x="19833" y="21548"/>
                  </a:moveTo>
                  <a:cubicBezTo>
                    <a:pt x="9825" y="20858"/>
                    <a:pt x="1610" y="13368"/>
                    <a:pt x="0" y="3466"/>
                  </a:cubicBezTo>
                  <a:lnTo>
                    <a:pt x="21320" y="0"/>
                  </a:lnTo>
                  <a:lnTo>
                    <a:pt x="19833" y="21548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4350" name="Rectangle 24"/>
            <p:cNvSpPr>
              <a:spLocks noChangeArrowheads="1"/>
            </p:cNvSpPr>
            <p:nvPr/>
          </p:nvSpPr>
          <p:spPr bwMode="auto">
            <a:xfrm>
              <a:off x="4131" y="3525"/>
              <a:ext cx="9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1">
                  <a:solidFill>
                    <a:schemeClr val="accent2"/>
                  </a:solidFill>
                  <a:latin typeface="Arial" charset="0"/>
                </a:rPr>
                <a:t>II</a:t>
              </a:r>
              <a:r>
                <a:rPr lang="en-GB" altLang="en-US" sz="2000" b="1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altLang="en-US" sz="200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n-GB" altLang="en-US" sz="2400" i="1" baseline="30000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altLang="en-US" sz="2000">
                  <a:solidFill>
                    <a:schemeClr val="accent2"/>
                  </a:solidFill>
                  <a:latin typeface="Arial" charset="0"/>
                </a:rPr>
                <a:t> = 4%)</a:t>
              </a:r>
            </a:p>
          </p:txBody>
        </p:sp>
      </p:grpSp>
      <p:sp>
        <p:nvSpPr>
          <p:cNvPr id="654351" name="Line 35"/>
          <p:cNvSpPr>
            <a:spLocks noChangeShapeType="1"/>
          </p:cNvSpPr>
          <p:nvPr/>
        </p:nvSpPr>
        <p:spPr bwMode="auto">
          <a:xfrm>
            <a:off x="671513" y="4967288"/>
            <a:ext cx="2381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4352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435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4354" name="Arc 5"/>
          <p:cNvSpPr>
            <a:spLocks/>
          </p:cNvSpPr>
          <p:nvPr/>
        </p:nvSpPr>
        <p:spPr bwMode="auto">
          <a:xfrm>
            <a:off x="1503363" y="0"/>
            <a:ext cx="4516437" cy="6505575"/>
          </a:xfrm>
          <a:custGeom>
            <a:avLst/>
            <a:gdLst>
              <a:gd name="T0" fmla="*/ 4202051 w 21319"/>
              <a:gd name="T1" fmla="*/ 6505575 h 21549"/>
              <a:gd name="T2" fmla="*/ 0 w 21319"/>
              <a:gd name="T3" fmla="*/ 1047582 h 21549"/>
              <a:gd name="T4" fmla="*/ 4516437 w 21319"/>
              <a:gd name="T5" fmla="*/ 0 h 215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19" h="21549" fill="none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</a:path>
              <a:path w="21319" h="21549" stroke="0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  <a:lnTo>
                  <a:pt x="21319" y="0"/>
                </a:lnTo>
                <a:lnTo>
                  <a:pt x="19835" y="2154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4355" name="Rectangle 8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4356" name="Rectangle 10"/>
          <p:cNvSpPr>
            <a:spLocks noChangeArrowheads="1"/>
          </p:cNvSpPr>
          <p:nvPr/>
        </p:nvSpPr>
        <p:spPr bwMode="auto">
          <a:xfrm>
            <a:off x="2909888" y="61579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6</a:t>
            </a:r>
          </a:p>
        </p:txBody>
      </p:sp>
      <p:sp>
        <p:nvSpPr>
          <p:cNvPr id="654357" name="Rectangle 11"/>
          <p:cNvSpPr>
            <a:spLocks noChangeArrowheads="1"/>
          </p:cNvSpPr>
          <p:nvPr/>
        </p:nvSpPr>
        <p:spPr bwMode="auto">
          <a:xfrm>
            <a:off x="4084638" y="55276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54358" name="Rectangle 12"/>
          <p:cNvSpPr>
            <a:spLocks noChangeArrowheads="1"/>
          </p:cNvSpPr>
          <p:nvPr/>
        </p:nvSpPr>
        <p:spPr bwMode="auto">
          <a:xfrm>
            <a:off x="3009900" y="4581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654359" name="Oval 14"/>
          <p:cNvSpPr>
            <a:spLocks noChangeArrowheads="1"/>
          </p:cNvSpPr>
          <p:nvPr/>
        </p:nvSpPr>
        <p:spPr bwMode="auto">
          <a:xfrm>
            <a:off x="3019425" y="4937125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685800" y="3937000"/>
            <a:ext cx="236696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101" name="Group 37"/>
          <p:cNvGrpSpPr>
            <a:grpSpLocks/>
          </p:cNvGrpSpPr>
          <p:nvPr/>
        </p:nvGrpSpPr>
        <p:grpSpPr bwMode="auto">
          <a:xfrm>
            <a:off x="4195763" y="4532313"/>
            <a:ext cx="336550" cy="530225"/>
            <a:chOff x="2643" y="2855"/>
            <a:chExt cx="212" cy="334"/>
          </a:xfrm>
        </p:grpSpPr>
        <p:sp>
          <p:nvSpPr>
            <p:cNvPr id="654362" name="Rectangle 15"/>
            <p:cNvSpPr>
              <a:spLocks noChangeArrowheads="1"/>
            </p:cNvSpPr>
            <p:nvPr/>
          </p:nvSpPr>
          <p:spPr bwMode="auto">
            <a:xfrm>
              <a:off x="2643" y="285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54363" name="Oval 18"/>
            <p:cNvSpPr>
              <a:spLocks noChangeArrowheads="1"/>
            </p:cNvSpPr>
            <p:nvPr/>
          </p:nvSpPr>
          <p:spPr bwMode="auto">
            <a:xfrm>
              <a:off x="2644" y="3124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grpSp>
        <p:nvGrpSpPr>
          <p:cNvPr id="88102" name="Group 38"/>
          <p:cNvGrpSpPr>
            <a:grpSpLocks/>
          </p:cNvGrpSpPr>
          <p:nvPr/>
        </p:nvGrpSpPr>
        <p:grpSpPr bwMode="auto">
          <a:xfrm>
            <a:off x="2947988" y="3457575"/>
            <a:ext cx="354012" cy="530225"/>
            <a:chOff x="1857" y="2178"/>
            <a:chExt cx="223" cy="334"/>
          </a:xfrm>
        </p:grpSpPr>
        <p:sp>
          <p:nvSpPr>
            <p:cNvPr id="654365" name="Oval 17"/>
            <p:cNvSpPr>
              <a:spLocks noChangeArrowheads="1"/>
            </p:cNvSpPr>
            <p:nvPr/>
          </p:nvSpPr>
          <p:spPr bwMode="auto">
            <a:xfrm>
              <a:off x="1909" y="2447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654366" name="Rectangle 19"/>
            <p:cNvSpPr>
              <a:spLocks noChangeArrowheads="1"/>
            </p:cNvSpPr>
            <p:nvPr/>
          </p:nvSpPr>
          <p:spPr bwMode="auto">
            <a:xfrm>
              <a:off x="1857" y="217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654367" name="Oval 20"/>
          <p:cNvSpPr>
            <a:spLocks noChangeArrowheads="1"/>
          </p:cNvSpPr>
          <p:nvPr/>
        </p:nvSpPr>
        <p:spPr bwMode="auto">
          <a:xfrm>
            <a:off x="4205288" y="5957888"/>
            <a:ext cx="103187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4368" name="Rectangle 21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>
            <a:off x="677863" y="2909888"/>
            <a:ext cx="2398712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103" name="Group 39"/>
          <p:cNvGrpSpPr>
            <a:grpSpLocks/>
          </p:cNvGrpSpPr>
          <p:nvPr/>
        </p:nvGrpSpPr>
        <p:grpSpPr bwMode="auto">
          <a:xfrm>
            <a:off x="2879725" y="2454275"/>
            <a:ext cx="354013" cy="509588"/>
            <a:chOff x="1814" y="1546"/>
            <a:chExt cx="223" cy="321"/>
          </a:xfrm>
        </p:grpSpPr>
        <p:sp>
          <p:nvSpPr>
            <p:cNvPr id="654371" name="Oval 28"/>
            <p:cNvSpPr>
              <a:spLocks noChangeArrowheads="1"/>
            </p:cNvSpPr>
            <p:nvPr/>
          </p:nvSpPr>
          <p:spPr bwMode="auto">
            <a:xfrm>
              <a:off x="1890" y="1802"/>
              <a:ext cx="65" cy="65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  <p:sp>
          <p:nvSpPr>
            <p:cNvPr id="654372" name="Rectangle 29"/>
            <p:cNvSpPr>
              <a:spLocks noChangeArrowheads="1"/>
            </p:cNvSpPr>
            <p:nvPr/>
          </p:nvSpPr>
          <p:spPr bwMode="auto">
            <a:xfrm>
              <a:off x="1814" y="154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88106" name="Line 42"/>
          <p:cNvSpPr>
            <a:spLocks noChangeShapeType="1"/>
          </p:cNvSpPr>
          <p:nvPr/>
        </p:nvSpPr>
        <p:spPr bwMode="auto">
          <a:xfrm>
            <a:off x="698500" y="1873250"/>
            <a:ext cx="2363788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112" name="Group 48"/>
          <p:cNvGrpSpPr>
            <a:grpSpLocks/>
          </p:cNvGrpSpPr>
          <p:nvPr/>
        </p:nvGrpSpPr>
        <p:grpSpPr bwMode="auto">
          <a:xfrm>
            <a:off x="2965450" y="1360488"/>
            <a:ext cx="268288" cy="528637"/>
            <a:chOff x="1868" y="857"/>
            <a:chExt cx="169" cy="333"/>
          </a:xfrm>
        </p:grpSpPr>
        <p:sp>
          <p:nvSpPr>
            <p:cNvPr id="654375" name="Rectangle 43"/>
            <p:cNvSpPr>
              <a:spLocks noChangeArrowheads="1"/>
            </p:cNvSpPr>
            <p:nvPr/>
          </p:nvSpPr>
          <p:spPr bwMode="auto">
            <a:xfrm>
              <a:off x="1868" y="857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400" i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654376" name="Oval 45"/>
            <p:cNvSpPr>
              <a:spLocks noChangeArrowheads="1"/>
            </p:cNvSpPr>
            <p:nvPr/>
          </p:nvSpPr>
          <p:spPr bwMode="auto">
            <a:xfrm>
              <a:off x="1883" y="1125"/>
              <a:ext cx="65" cy="65"/>
            </a:xfrm>
            <a:prstGeom prst="ellipse">
              <a:avLst/>
            </a:prstGeom>
            <a:solidFill>
              <a:srgbClr val="FF80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654378" name="Rectangle 50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4379" name="Rectangle 51"/>
          <p:cNvSpPr>
            <a:spLocks noChangeArrowheads="1"/>
          </p:cNvSpPr>
          <p:nvPr/>
        </p:nvSpPr>
        <p:spPr bwMode="auto">
          <a:xfrm>
            <a:off x="5748338" y="6305550"/>
            <a:ext cx="120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GB" altLang="en-US" sz="2000" b="1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π</a:t>
            </a:r>
            <a:r>
              <a:rPr lang="en-GB" altLang="en-US" sz="2400" baseline="30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 = 0)</a:t>
            </a:r>
          </a:p>
        </p:txBody>
      </p:sp>
      <p:sp>
        <p:nvSpPr>
          <p:cNvPr id="654380" name="Text Box 52"/>
          <p:cNvSpPr txBox="1">
            <a:spLocks noChangeArrowheads="1"/>
          </p:cNvSpPr>
          <p:nvPr/>
        </p:nvSpPr>
        <p:spPr bwMode="auto">
          <a:xfrm>
            <a:off x="0" y="1031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accent2"/>
                </a:solidFill>
                <a:latin typeface="Arial" charset="0"/>
              </a:rPr>
              <a:t>Η θεωρία επιτάχυνσης του πληθωρισμού</a:t>
            </a:r>
            <a:endParaRPr lang="en-GB" altLang="en-US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4737100" y="954088"/>
          <a:ext cx="349885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85" name="Document" r:id="rId7" imgW="5331518" imgH="1568882" progId="Word.Document.8">
                  <p:embed/>
                </p:oleObj>
              </mc:Choice>
              <mc:Fallback>
                <p:oleObj name="Document" r:id="rId7" imgW="5331518" imgH="1568882" progId="Word.Document.8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7997" b="10303"/>
                      <a:stretch>
                        <a:fillRect/>
                      </a:stretch>
                    </p:blipFill>
                    <p:spPr bwMode="auto">
                      <a:xfrm>
                        <a:off x="4737100" y="954088"/>
                        <a:ext cx="3498850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 animBg="1"/>
      <p:bldP spid="88091" grpId="0" animBg="1"/>
      <p:bldP spid="88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1066800" y="896938"/>
            <a:ext cx="6992938" cy="5181600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685800" y="63833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3124200" y="63833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1066800" y="60785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746125" y="60325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390151" name="Group 7"/>
          <p:cNvGrpSpPr>
            <a:grpSpLocks/>
          </p:cNvGrpSpPr>
          <p:nvPr/>
        </p:nvGrpSpPr>
        <p:grpSpPr bwMode="auto">
          <a:xfrm>
            <a:off x="560388" y="4660900"/>
            <a:ext cx="3325812" cy="396875"/>
            <a:chOff x="353" y="2936"/>
            <a:chExt cx="2095" cy="250"/>
          </a:xfrm>
        </p:grpSpPr>
        <p:sp>
          <p:nvSpPr>
            <p:cNvPr id="390152" name="Line 8"/>
            <p:cNvSpPr>
              <a:spLocks noChangeShapeType="1"/>
            </p:cNvSpPr>
            <p:nvPr/>
          </p:nvSpPr>
          <p:spPr bwMode="auto">
            <a:xfrm flipH="1">
              <a:off x="672" y="3109"/>
              <a:ext cx="1776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0153" name="Rectangle 9"/>
            <p:cNvSpPr>
              <a:spLocks noChangeArrowheads="1"/>
            </p:cNvSpPr>
            <p:nvPr/>
          </p:nvSpPr>
          <p:spPr bwMode="auto">
            <a:xfrm>
              <a:off x="353" y="293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P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</p:grpSp>
      <p:sp>
        <p:nvSpPr>
          <p:cNvPr id="390154" name="Rectangle 10"/>
          <p:cNvSpPr>
            <a:spLocks noChangeArrowheads="1"/>
          </p:cNvSpPr>
          <p:nvPr/>
        </p:nvSpPr>
        <p:spPr bwMode="auto">
          <a:xfrm rot="16200000">
            <a:off x="-869534" y="3297860"/>
            <a:ext cx="221214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Επίπεδο τιμών</a:t>
            </a:r>
            <a:endParaRPr lang="en-GB" sz="2400" dirty="0">
              <a:latin typeface="Arial" charset="0"/>
            </a:endParaRPr>
          </a:p>
        </p:txBody>
      </p: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2925056" y="6413500"/>
            <a:ext cx="26534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Εθνική παραγωγή</a:t>
            </a:r>
            <a:endParaRPr lang="en-GB" sz="2400" dirty="0">
              <a:latin typeface="Arial" charset="0"/>
            </a:endParaRPr>
          </a:p>
        </p:txBody>
      </p:sp>
      <p:grpSp>
        <p:nvGrpSpPr>
          <p:cNvPr id="390156" name="Group 12"/>
          <p:cNvGrpSpPr>
            <a:grpSpLocks/>
          </p:cNvGrpSpPr>
          <p:nvPr/>
        </p:nvGrpSpPr>
        <p:grpSpPr bwMode="auto">
          <a:xfrm>
            <a:off x="585788" y="3457575"/>
            <a:ext cx="3308350" cy="396875"/>
            <a:chOff x="369" y="2178"/>
            <a:chExt cx="2084" cy="250"/>
          </a:xfrm>
        </p:grpSpPr>
        <p:sp>
          <p:nvSpPr>
            <p:cNvPr id="390157" name="Line 13"/>
            <p:cNvSpPr>
              <a:spLocks noChangeShapeType="1"/>
            </p:cNvSpPr>
            <p:nvPr/>
          </p:nvSpPr>
          <p:spPr bwMode="auto">
            <a:xfrm flipH="1">
              <a:off x="688" y="2315"/>
              <a:ext cx="1765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0158" name="Rectangle 14"/>
            <p:cNvSpPr>
              <a:spLocks noChangeArrowheads="1"/>
            </p:cNvSpPr>
            <p:nvPr/>
          </p:nvSpPr>
          <p:spPr bwMode="auto">
            <a:xfrm>
              <a:off x="369" y="217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P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390159" name="Group 15"/>
          <p:cNvGrpSpPr>
            <a:grpSpLocks/>
          </p:cNvGrpSpPr>
          <p:nvPr/>
        </p:nvGrpSpPr>
        <p:grpSpPr bwMode="auto">
          <a:xfrm>
            <a:off x="3592513" y="927100"/>
            <a:ext cx="590550" cy="5580063"/>
            <a:chOff x="2263" y="584"/>
            <a:chExt cx="372" cy="3515"/>
          </a:xfrm>
        </p:grpSpPr>
        <p:grpSp>
          <p:nvGrpSpPr>
            <p:cNvPr id="390160" name="Group 16"/>
            <p:cNvGrpSpPr>
              <a:grpSpLocks/>
            </p:cNvGrpSpPr>
            <p:nvPr/>
          </p:nvGrpSpPr>
          <p:grpSpPr bwMode="auto">
            <a:xfrm>
              <a:off x="2263" y="584"/>
              <a:ext cx="372" cy="3245"/>
              <a:chOff x="2263" y="584"/>
              <a:chExt cx="372" cy="3245"/>
            </a:xfrm>
          </p:grpSpPr>
          <p:sp>
            <p:nvSpPr>
              <p:cNvPr id="390161" name="Line 17"/>
              <p:cNvSpPr>
                <a:spLocks noChangeShapeType="1"/>
              </p:cNvSpPr>
              <p:nvPr/>
            </p:nvSpPr>
            <p:spPr bwMode="auto">
              <a:xfrm>
                <a:off x="2448" y="853"/>
                <a:ext cx="0" cy="29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0162" name="Rectangle 18"/>
              <p:cNvSpPr>
                <a:spLocks noChangeArrowheads="1"/>
              </p:cNvSpPr>
              <p:nvPr/>
            </p:nvSpPr>
            <p:spPr bwMode="auto">
              <a:xfrm>
                <a:off x="2263" y="584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n-GB" sz="2400" i="1">
                    <a:solidFill>
                      <a:schemeClr val="accent2"/>
                    </a:solidFill>
                    <a:latin typeface="Arial" charset="0"/>
                  </a:rPr>
                  <a:t>AS</a:t>
                </a:r>
              </a:p>
            </p:txBody>
          </p:sp>
        </p:grpSp>
        <p:sp>
          <p:nvSpPr>
            <p:cNvPr id="390163" name="Rectangle 19"/>
            <p:cNvSpPr>
              <a:spLocks noChangeArrowheads="1"/>
            </p:cNvSpPr>
            <p:nvPr/>
          </p:nvSpPr>
          <p:spPr bwMode="auto">
            <a:xfrm>
              <a:off x="2342" y="384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1066800" y="871538"/>
            <a:ext cx="0" cy="520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0165" name="Group 21"/>
          <p:cNvGrpSpPr>
            <a:grpSpLocks/>
          </p:cNvGrpSpPr>
          <p:nvPr/>
        </p:nvGrpSpPr>
        <p:grpSpPr bwMode="auto">
          <a:xfrm>
            <a:off x="1582738" y="439738"/>
            <a:ext cx="7105650" cy="5634037"/>
            <a:chOff x="997" y="277"/>
            <a:chExt cx="4476" cy="3549"/>
          </a:xfrm>
        </p:grpSpPr>
        <p:sp>
          <p:nvSpPr>
            <p:cNvPr id="390166" name="Arc 22"/>
            <p:cNvSpPr>
              <a:spLocks/>
            </p:cNvSpPr>
            <p:nvPr/>
          </p:nvSpPr>
          <p:spPr bwMode="auto">
            <a:xfrm>
              <a:off x="997" y="277"/>
              <a:ext cx="4476" cy="3440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2453 w 20982"/>
                <a:gd name="T1" fmla="*/ 19845 h 19845"/>
                <a:gd name="T2" fmla="*/ 0 w 20982"/>
                <a:gd name="T3" fmla="*/ 5129 h 19845"/>
                <a:gd name="T4" fmla="*/ 20982 w 20982"/>
                <a:gd name="T5" fmla="*/ 0 h 1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3652" y="3538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90168" name="Group 24"/>
          <p:cNvGrpSpPr>
            <a:grpSpLocks/>
          </p:cNvGrpSpPr>
          <p:nvPr/>
        </p:nvGrpSpPr>
        <p:grpSpPr bwMode="auto">
          <a:xfrm>
            <a:off x="2439988" y="211138"/>
            <a:ext cx="6553200" cy="5064125"/>
            <a:chOff x="1537" y="133"/>
            <a:chExt cx="4128" cy="3190"/>
          </a:xfrm>
        </p:grpSpPr>
        <p:sp>
          <p:nvSpPr>
            <p:cNvPr id="390169" name="Arc 25"/>
            <p:cNvSpPr>
              <a:spLocks/>
            </p:cNvSpPr>
            <p:nvPr/>
          </p:nvSpPr>
          <p:spPr bwMode="auto">
            <a:xfrm>
              <a:off x="1537" y="133"/>
              <a:ext cx="4128" cy="3071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2453 w 20982"/>
                <a:gd name="T1" fmla="*/ 19845 h 19845"/>
                <a:gd name="T2" fmla="*/ 0 w 20982"/>
                <a:gd name="T3" fmla="*/ 5130 h 19845"/>
                <a:gd name="T4" fmla="*/ 20982 w 20982"/>
                <a:gd name="T5" fmla="*/ 0 h 1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2" y="17166"/>
                    <a:pt x="1610" y="11717"/>
                    <a:pt x="0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2" y="17166"/>
                    <a:pt x="1610" y="11717"/>
                    <a:pt x="0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0170" name="Rectangle 26"/>
            <p:cNvSpPr>
              <a:spLocks noChangeArrowheads="1"/>
            </p:cNvSpPr>
            <p:nvPr/>
          </p:nvSpPr>
          <p:spPr bwMode="auto">
            <a:xfrm>
              <a:off x="4065" y="3035"/>
              <a:ext cx="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3821113" y="3598863"/>
            <a:ext cx="127000" cy="1270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72" name="AutoShape 28"/>
          <p:cNvSpPr>
            <a:spLocks noChangeArrowheads="1"/>
          </p:cNvSpPr>
          <p:nvPr/>
        </p:nvSpPr>
        <p:spPr bwMode="auto">
          <a:xfrm>
            <a:off x="4719638" y="1731373"/>
            <a:ext cx="3490912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Πραγματική συνολική παραγωγή που δεν ανταποκρίνεται καθόλου στις μεταβολές της συνολικής ζήτησης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90173" name="Oval 29"/>
          <p:cNvSpPr>
            <a:spLocks noChangeArrowheads="1"/>
          </p:cNvSpPr>
          <p:nvPr/>
        </p:nvSpPr>
        <p:spPr bwMode="auto">
          <a:xfrm>
            <a:off x="3822700" y="4872038"/>
            <a:ext cx="127000" cy="1270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737767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>
              <a:lnSpc>
                <a:spcPct val="95000"/>
              </a:lnSpc>
            </a:pPr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Εναλλακτικές προσεγγίσεις της καμπύλης συναθροιστικής προσφοράς 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GB" sz="26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GB" sz="2600" b="1" dirty="0">
                <a:solidFill>
                  <a:schemeClr val="hlink"/>
                </a:solidFill>
                <a:latin typeface="Arial" charset="0"/>
              </a:rPr>
            </a:br>
            <a:r>
              <a:rPr lang="en-GB" sz="2400" b="1" dirty="0" smtClean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el-GR" sz="2400" b="1" dirty="0" smtClean="0">
                <a:solidFill>
                  <a:srgbClr val="003366"/>
                </a:solidFill>
                <a:latin typeface="Arial" charset="0"/>
              </a:rPr>
              <a:t>β</a:t>
            </a:r>
            <a:r>
              <a:rPr lang="en-GB" sz="2400" b="1" dirty="0" smtClean="0">
                <a:solidFill>
                  <a:srgbClr val="003366"/>
                </a:solidFill>
                <a:latin typeface="Arial" charset="0"/>
              </a:rPr>
              <a:t>) </a:t>
            </a:r>
            <a:r>
              <a:rPr lang="el-GR" sz="2400" b="1" dirty="0" smtClean="0">
                <a:solidFill>
                  <a:srgbClr val="003366"/>
                </a:solidFill>
                <a:latin typeface="Arial" charset="0"/>
              </a:rPr>
              <a:t>Νεοκλασική</a:t>
            </a:r>
            <a:endParaRPr lang="en-GB" sz="2400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71" grpId="0" animBg="1"/>
      <p:bldP spid="390172" grpId="0" animBg="1" autoUpdateAnimBg="0"/>
      <p:bldP spid="39017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230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Ενσωματώνοντας τις προσδοκίες σε μία καμπύλη </a:t>
            </a:r>
            <a:r>
              <a:rPr lang="en-GB" dirty="0" smtClean="0">
                <a:solidFill>
                  <a:srgbClr val="806E60"/>
                </a:solidFill>
              </a:rPr>
              <a:t>Phillips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Προσαρμοζόμενες προσδοκίες</a:t>
            </a:r>
            <a:endParaRPr lang="en-GB" dirty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θεωρία της επιτάχυνσης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προσπαθεί να μειώσει την ανεργία κάτω από το «φυσικό» επίπεδο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η μακροχρόνια καμπύλη </a:t>
            </a:r>
            <a:r>
              <a:rPr lang="en-GB" dirty="0" smtClean="0"/>
              <a:t>Phillips</a:t>
            </a:r>
            <a:endParaRPr lang="en-GB" dirty="0"/>
          </a:p>
        </p:txBody>
      </p:sp>
      <p:sp>
        <p:nvSpPr>
          <p:cNvPr id="482309" name="Rectangle 5"/>
          <p:cNvSpPr>
            <a:spLocks noGrp="1"/>
          </p:cNvSpPr>
          <p:nvPr>
            <p:ph type="title"/>
          </p:nvPr>
        </p:nvSpPr>
        <p:spPr>
          <a:xfrm>
            <a:off x="173038" y="228600"/>
            <a:ext cx="8783637" cy="903514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Η καμπύλη </a:t>
            </a:r>
            <a:r>
              <a:rPr lang="en-GB" sz="2800" dirty="0" smtClean="0"/>
              <a:t>Phillips </a:t>
            </a:r>
            <a:r>
              <a:rPr lang="el-GR" sz="2800" dirty="0" smtClean="0"/>
              <a:t>προσαρμοσμένη στις προσδοκίες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1" name="Rectangle 21" descr="Parchment"/>
          <p:cNvSpPr>
            <a:spLocks noChangeArrowheads="1"/>
          </p:cNvSpPr>
          <p:nvPr/>
        </p:nvSpPr>
        <p:spPr bwMode="auto">
          <a:xfrm>
            <a:off x="3997325" y="6451600"/>
            <a:ext cx="490538" cy="406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latin typeface="Arial" charset="0"/>
              </a:rPr>
              <a:t>U</a:t>
            </a:r>
            <a:r>
              <a:rPr lang="en-GB" altLang="en-US" sz="2400" baseline="-25000">
                <a:latin typeface="Arial" charset="0"/>
              </a:rPr>
              <a:t>n</a:t>
            </a:r>
          </a:p>
        </p:txBody>
      </p:sp>
      <p:sp>
        <p:nvSpPr>
          <p:cNvPr id="656387" name="Rectangle 26"/>
          <p:cNvSpPr>
            <a:spLocks noChangeArrowheads="1"/>
          </p:cNvSpPr>
          <p:nvPr/>
        </p:nvSpPr>
        <p:spPr bwMode="auto">
          <a:xfrm>
            <a:off x="685800" y="83820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aphicFrame>
        <p:nvGraphicFramePr>
          <p:cNvPr id="656388" name="Object 2"/>
          <p:cNvGraphicFramePr>
            <a:graphicFrameLocks/>
          </p:cNvGraphicFramePr>
          <p:nvPr/>
        </p:nvGraphicFramePr>
        <p:xfrm>
          <a:off x="220003" y="671512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2" name="Chart" r:id="rId6" imgW="9941040" imgH="7094520" progId="MSGraph.Chart.8">
                  <p:embed followColorScheme="full"/>
                </p:oleObj>
              </mc:Choice>
              <mc:Fallback>
                <p:oleObj name="Chart" r:id="rId6" imgW="9941040" imgH="709452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03" y="671512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6390" name="Arc 5"/>
          <p:cNvSpPr>
            <a:spLocks/>
          </p:cNvSpPr>
          <p:nvPr/>
        </p:nvSpPr>
        <p:spPr bwMode="auto">
          <a:xfrm>
            <a:off x="1503363" y="0"/>
            <a:ext cx="4516437" cy="6505575"/>
          </a:xfrm>
          <a:custGeom>
            <a:avLst/>
            <a:gdLst>
              <a:gd name="T0" fmla="*/ 4202051 w 21319"/>
              <a:gd name="T1" fmla="*/ 6505575 h 21549"/>
              <a:gd name="T2" fmla="*/ 0 w 21319"/>
              <a:gd name="T3" fmla="*/ 1047582 h 21549"/>
              <a:gd name="T4" fmla="*/ 4516437 w 21319"/>
              <a:gd name="T5" fmla="*/ 0 h 215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19" h="21549" fill="none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</a:path>
              <a:path w="21319" h="21549" stroke="0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  <a:lnTo>
                  <a:pt x="21319" y="0"/>
                </a:lnTo>
                <a:lnTo>
                  <a:pt x="19835" y="2154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6391" name="Rectangle 8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6392" name="Arc 9"/>
          <p:cNvSpPr>
            <a:spLocks/>
          </p:cNvSpPr>
          <p:nvPr/>
        </p:nvSpPr>
        <p:spPr bwMode="auto">
          <a:xfrm>
            <a:off x="1790700" y="0"/>
            <a:ext cx="5145088" cy="5810250"/>
          </a:xfrm>
          <a:custGeom>
            <a:avLst/>
            <a:gdLst>
              <a:gd name="T0" fmla="*/ 4786235 w 21320"/>
              <a:gd name="T1" fmla="*/ 5810250 h 21549"/>
              <a:gd name="T2" fmla="*/ 0 w 21320"/>
              <a:gd name="T3" fmla="*/ 934806 h 21549"/>
              <a:gd name="T4" fmla="*/ 5145088 w 21320"/>
              <a:gd name="T5" fmla="*/ 0 h 215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0" h="21549" fill="none" extrusionOk="0">
                <a:moveTo>
                  <a:pt x="19833" y="21548"/>
                </a:moveTo>
                <a:cubicBezTo>
                  <a:pt x="9825" y="20858"/>
                  <a:pt x="1610" y="13368"/>
                  <a:pt x="0" y="3466"/>
                </a:cubicBezTo>
              </a:path>
              <a:path w="21320" h="21549" stroke="0" extrusionOk="0">
                <a:moveTo>
                  <a:pt x="19833" y="21548"/>
                </a:moveTo>
                <a:cubicBezTo>
                  <a:pt x="9825" y="20858"/>
                  <a:pt x="1610" y="13368"/>
                  <a:pt x="0" y="3466"/>
                </a:cubicBezTo>
                <a:lnTo>
                  <a:pt x="21320" y="0"/>
                </a:lnTo>
                <a:lnTo>
                  <a:pt x="19833" y="21548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6393" name="Oval 10"/>
          <p:cNvSpPr>
            <a:spLocks noChangeArrowheads="1"/>
          </p:cNvSpPr>
          <p:nvPr/>
        </p:nvSpPr>
        <p:spPr bwMode="auto">
          <a:xfrm>
            <a:off x="3019425" y="4937125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6394" name="Oval 11"/>
          <p:cNvSpPr>
            <a:spLocks noChangeArrowheads="1"/>
          </p:cNvSpPr>
          <p:nvPr/>
        </p:nvSpPr>
        <p:spPr bwMode="auto">
          <a:xfrm>
            <a:off x="3030538" y="3884613"/>
            <a:ext cx="103187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6395" name="Arc 12"/>
          <p:cNvSpPr>
            <a:spLocks/>
          </p:cNvSpPr>
          <p:nvPr/>
        </p:nvSpPr>
        <p:spPr bwMode="auto">
          <a:xfrm>
            <a:off x="2266950" y="130175"/>
            <a:ext cx="5297488" cy="5048250"/>
          </a:xfrm>
          <a:custGeom>
            <a:avLst/>
            <a:gdLst>
              <a:gd name="T0" fmla="*/ 4595794 w 21320"/>
              <a:gd name="T1" fmla="*/ 5048250 h 21415"/>
              <a:gd name="T2" fmla="*/ 0 w 21320"/>
              <a:gd name="T3" fmla="*/ 817527 h 21415"/>
              <a:gd name="T4" fmla="*/ 5297488 w 21320"/>
              <a:gd name="T5" fmla="*/ 0 h 214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0" h="21415" fill="none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</a:path>
              <a:path w="21320" h="21415" stroke="0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  <a:lnTo>
                  <a:pt x="21320" y="0"/>
                </a:lnTo>
                <a:lnTo>
                  <a:pt x="18496" y="21414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6396" name="Oval 13"/>
          <p:cNvSpPr>
            <a:spLocks noChangeArrowheads="1"/>
          </p:cNvSpPr>
          <p:nvPr/>
        </p:nvSpPr>
        <p:spPr bwMode="auto">
          <a:xfrm>
            <a:off x="3000375" y="2860675"/>
            <a:ext cx="103188" cy="103188"/>
          </a:xfrm>
          <a:prstGeom prst="ellipse">
            <a:avLst/>
          </a:prstGeom>
          <a:solidFill>
            <a:srgbClr val="33CC33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6397" name="Arc 14"/>
          <p:cNvSpPr>
            <a:spLocks/>
          </p:cNvSpPr>
          <p:nvPr/>
        </p:nvSpPr>
        <p:spPr bwMode="auto">
          <a:xfrm>
            <a:off x="2620963" y="0"/>
            <a:ext cx="5945187" cy="4352925"/>
          </a:xfrm>
          <a:custGeom>
            <a:avLst/>
            <a:gdLst>
              <a:gd name="T0" fmla="*/ 4443216 w 21240"/>
              <a:gd name="T1" fmla="*/ 4352925 h 20923"/>
              <a:gd name="T2" fmla="*/ 0 w 21240"/>
              <a:gd name="T3" fmla="*/ 817409 h 20923"/>
              <a:gd name="T4" fmla="*/ 5945187 w 21240"/>
              <a:gd name="T5" fmla="*/ 0 h 209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40" h="20923" fill="none" extrusionOk="0">
                <a:moveTo>
                  <a:pt x="15874" y="20922"/>
                </a:moveTo>
                <a:cubicBezTo>
                  <a:pt x="7724" y="18832"/>
                  <a:pt x="1530" y="12201"/>
                  <a:pt x="0" y="3928"/>
                </a:cubicBezTo>
              </a:path>
              <a:path w="21240" h="20923" stroke="0" extrusionOk="0">
                <a:moveTo>
                  <a:pt x="15874" y="20922"/>
                </a:moveTo>
                <a:cubicBezTo>
                  <a:pt x="7724" y="18832"/>
                  <a:pt x="1530" y="12201"/>
                  <a:pt x="0" y="3928"/>
                </a:cubicBezTo>
                <a:lnTo>
                  <a:pt x="21240" y="0"/>
                </a:lnTo>
                <a:lnTo>
                  <a:pt x="15874" y="20922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3089275" y="5132388"/>
            <a:ext cx="0" cy="8064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V="1">
            <a:off x="3089275" y="4125913"/>
            <a:ext cx="0" cy="695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V="1">
            <a:off x="3071813" y="3008313"/>
            <a:ext cx="0" cy="8239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flipV="1">
            <a:off x="3052763" y="1963738"/>
            <a:ext cx="0" cy="78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6403" name="Oval 20"/>
          <p:cNvSpPr>
            <a:spLocks noChangeArrowheads="1"/>
          </p:cNvSpPr>
          <p:nvPr/>
        </p:nvSpPr>
        <p:spPr bwMode="auto">
          <a:xfrm>
            <a:off x="2989263" y="1785938"/>
            <a:ext cx="103187" cy="103187"/>
          </a:xfrm>
          <a:prstGeom prst="ellipse">
            <a:avLst/>
          </a:prstGeom>
          <a:solidFill>
            <a:srgbClr val="FF80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6404" name="Rectangle 22"/>
          <p:cNvSpPr>
            <a:spLocks noChangeArrowheads="1"/>
          </p:cNvSpPr>
          <p:nvPr/>
        </p:nvSpPr>
        <p:spPr bwMode="auto">
          <a:xfrm>
            <a:off x="2909888" y="61579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6</a:t>
            </a:r>
          </a:p>
        </p:txBody>
      </p:sp>
      <p:sp>
        <p:nvSpPr>
          <p:cNvPr id="656405" name="Rectangle 23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sp>
        <p:nvSpPr>
          <p:cNvPr id="656406" name="Rectangle 29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92190" name="AutoShape 30"/>
          <p:cNvSpPr>
            <a:spLocks noChangeArrowheads="1"/>
          </p:cNvSpPr>
          <p:nvPr/>
        </p:nvSpPr>
        <p:spPr bwMode="auto">
          <a:xfrm>
            <a:off x="5092505" y="549402"/>
            <a:ext cx="3249148" cy="316682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defTabSz="762000"/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  <a:p>
            <a:pPr algn="ctr" defTabSz="762000"/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Όσο η ανεργία διατηρείται κάτω από το φυσικό ποσοστό ανεργίας </a:t>
            </a:r>
            <a:r>
              <a:rPr lang="en-GB" altLang="en-US" sz="1800" i="1" dirty="0" smtClean="0">
                <a:solidFill>
                  <a:schemeClr val="hlink"/>
                </a:solidFill>
                <a:latin typeface="Arial" charset="0"/>
              </a:rPr>
              <a:t>U</a:t>
            </a:r>
            <a:r>
              <a:rPr lang="en-GB" altLang="en-US" sz="1800" baseline="-25000" dirty="0" smtClean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l-GR" altLang="en-US" sz="1800" baseline="-25000" dirty="0" smtClean="0">
                <a:solidFill>
                  <a:schemeClr val="hlink"/>
                </a:solidFill>
                <a:latin typeface="Arial" charset="0"/>
              </a:rPr>
              <a:t>,</a:t>
            </a:r>
            <a:r>
              <a:rPr lang="en-GB" altLang="en-US" sz="18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επεκτείνοντας τη ζήτηση, ο ρυθμός πληθωρισμού θα συνεχίσει να αυξάνεται</a:t>
            </a:r>
            <a:r>
              <a:rPr lang="en-GB" altLang="en-US" sz="1800" dirty="0" smtClean="0">
                <a:solidFill>
                  <a:schemeClr val="hlink"/>
                </a:solidFill>
                <a:latin typeface="Arial" charset="0"/>
              </a:rPr>
              <a:t>. </a:t>
            </a:r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Αυτό δίνει μία κάθετη καμπύλη </a:t>
            </a:r>
            <a:r>
              <a:rPr lang="en-GB" altLang="en-US" sz="1800" dirty="0" smtClean="0">
                <a:solidFill>
                  <a:schemeClr val="hlink"/>
                </a:solidFill>
                <a:latin typeface="Arial" charset="0"/>
              </a:rPr>
              <a:t>Phillips </a:t>
            </a:r>
            <a:r>
              <a:rPr lang="el-GR" altLang="en-US" sz="1800" dirty="0" smtClean="0">
                <a:solidFill>
                  <a:schemeClr val="hlink"/>
                </a:solidFill>
                <a:latin typeface="Arial" charset="0"/>
              </a:rPr>
              <a:t> στο </a:t>
            </a:r>
            <a:r>
              <a:rPr lang="en-GB" altLang="en-US" sz="1800" i="1" dirty="0" smtClean="0">
                <a:solidFill>
                  <a:schemeClr val="hlink"/>
                </a:solidFill>
                <a:latin typeface="Arial" charset="0"/>
              </a:rPr>
              <a:t>U</a:t>
            </a:r>
            <a:r>
              <a:rPr lang="en-GB" altLang="en-US" sz="1800" baseline="-25000" dirty="0" smtClean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GB" altLang="en-US" sz="1800" dirty="0">
                <a:solidFill>
                  <a:schemeClr val="hlink"/>
                </a:solidFill>
                <a:latin typeface="Arial" charset="0"/>
              </a:rPr>
              <a:t>.</a:t>
            </a:r>
            <a:endParaRPr lang="en-GB" altLang="en-US" sz="18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6408" name="Text Box 31"/>
          <p:cNvSpPr txBox="1">
            <a:spLocks noChangeArrowheads="1"/>
          </p:cNvSpPr>
          <p:nvPr/>
        </p:nvSpPr>
        <p:spPr bwMode="auto">
          <a:xfrm>
            <a:off x="0" y="650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hlink"/>
                </a:solidFill>
                <a:latin typeface="Arial" charset="0"/>
              </a:rPr>
              <a:t>Η μακροχρόνια καμπύλη </a:t>
            </a:r>
            <a:r>
              <a:rPr lang="en-GB" altLang="en-US" b="1" dirty="0" smtClean="0">
                <a:solidFill>
                  <a:schemeClr val="hlink"/>
                </a:solidFill>
                <a:latin typeface="Arial" charset="0"/>
              </a:rPr>
              <a:t>Phillips</a:t>
            </a:r>
            <a:endParaRPr lang="en-GB" altLang="en-US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 animBg="1" autoUpdateAnimBg="0"/>
      <p:bldP spid="92175" grpId="0" animBg="1"/>
      <p:bldP spid="92176" grpId="0" animBg="1"/>
      <p:bldP spid="92177" grpId="0" animBg="1"/>
      <p:bldP spid="92178" grpId="0" animBg="1"/>
      <p:bldP spid="92179" grpId="0" animBg="1"/>
      <p:bldP spid="9219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Ενσωματώνοντας τις προσδοκίες σε μία καμπύλη </a:t>
            </a:r>
            <a:r>
              <a:rPr lang="en-GB" dirty="0" smtClean="0">
                <a:solidFill>
                  <a:srgbClr val="806E60"/>
                </a:solidFill>
              </a:rPr>
              <a:t>Phillips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Προσαρμοζόμενες προσδοκίες</a:t>
            </a:r>
            <a:endParaRPr lang="en-GB" dirty="0" smtClean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θεωρία της επιτάχυνσης</a:t>
            </a:r>
            <a:endParaRPr lang="en-GB" dirty="0" smtClean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προσπαθεί να μειώσει την ανεργία κάτω από το «φυσικό» επίπεδο</a:t>
            </a:r>
            <a:endParaRPr lang="en-GB" dirty="0" smtClean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μακροχρόνια καμπύλη </a:t>
            </a:r>
            <a:r>
              <a:rPr lang="en-GB" dirty="0" smtClean="0">
                <a:solidFill>
                  <a:srgbClr val="806E60"/>
                </a:solidFill>
              </a:rPr>
              <a:t>Phillips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οι συνέπειες της συσταλτικής πολιτικής</a:t>
            </a:r>
            <a:endParaRPr lang="en-GB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73038" y="228600"/>
            <a:ext cx="8783637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9pPr>
          </a:lstStyle>
          <a:p>
            <a:r>
              <a:rPr lang="el-GR" sz="2800" smtClean="0"/>
              <a:t>Η καμπύλη </a:t>
            </a:r>
            <a:r>
              <a:rPr lang="en-GB" sz="2800" smtClean="0"/>
              <a:t>Phillips </a:t>
            </a:r>
            <a:r>
              <a:rPr lang="el-GR" sz="2800" smtClean="0"/>
              <a:t>προσαρμοσμένη στις προσδοκίες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1"/>
          <p:cNvSpPr>
            <a:spLocks noChangeArrowheads="1"/>
          </p:cNvSpPr>
          <p:nvPr/>
        </p:nvSpPr>
        <p:spPr bwMode="auto">
          <a:xfrm>
            <a:off x="685800" y="83820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aphicFrame>
        <p:nvGraphicFramePr>
          <p:cNvPr id="658435" name="Object 2"/>
          <p:cNvGraphicFramePr>
            <a:graphicFrameLocks/>
          </p:cNvGraphicFramePr>
          <p:nvPr/>
        </p:nvGraphicFramePr>
        <p:xfrm>
          <a:off x="177800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39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36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58437" name="Rectangle 6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8438" name="Arc 7"/>
          <p:cNvSpPr>
            <a:spLocks/>
          </p:cNvSpPr>
          <p:nvPr/>
        </p:nvSpPr>
        <p:spPr bwMode="auto">
          <a:xfrm>
            <a:off x="3535363" y="185738"/>
            <a:ext cx="4994275" cy="2757487"/>
          </a:xfrm>
          <a:custGeom>
            <a:avLst/>
            <a:gdLst>
              <a:gd name="T0" fmla="*/ 3606779 w 21111"/>
              <a:gd name="T1" fmla="*/ 2757487 h 20788"/>
              <a:gd name="T2" fmla="*/ 0 w 21111"/>
              <a:gd name="T3" fmla="*/ 606334 h 20788"/>
              <a:gd name="T4" fmla="*/ 4994275 w 21111"/>
              <a:gd name="T5" fmla="*/ 0 h 207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11" h="20788" fill="none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</a:path>
              <a:path w="21111" h="20788" stroke="0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  <a:lnTo>
                  <a:pt x="21111" y="0"/>
                </a:lnTo>
                <a:lnTo>
                  <a:pt x="15245" y="2078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8439" name="Line 8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8440" name="Rectangle 9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71513" y="1725613"/>
            <a:ext cx="357028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8442" name="Rectangle 11"/>
          <p:cNvSpPr>
            <a:spLocks noChangeArrowheads="1"/>
          </p:cNvSpPr>
          <p:nvPr/>
        </p:nvSpPr>
        <p:spPr bwMode="auto">
          <a:xfrm>
            <a:off x="46132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13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671513" y="2147888"/>
            <a:ext cx="41386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230" name="Group 22"/>
          <p:cNvGrpSpPr>
            <a:grpSpLocks/>
          </p:cNvGrpSpPr>
          <p:nvPr/>
        </p:nvGrpSpPr>
        <p:grpSpPr bwMode="auto">
          <a:xfrm>
            <a:off x="4191000" y="1400175"/>
            <a:ext cx="347663" cy="379413"/>
            <a:chOff x="2640" y="882"/>
            <a:chExt cx="219" cy="239"/>
          </a:xfrm>
        </p:grpSpPr>
        <p:sp>
          <p:nvSpPr>
            <p:cNvPr id="658445" name="Rectangle 12"/>
            <p:cNvSpPr>
              <a:spLocks noChangeArrowheads="1"/>
            </p:cNvSpPr>
            <p:nvPr/>
          </p:nvSpPr>
          <p:spPr bwMode="auto">
            <a:xfrm>
              <a:off x="2671" y="88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1800" i="1">
                  <a:solidFill>
                    <a:schemeClr val="hlink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658446" name="Oval 14"/>
            <p:cNvSpPr>
              <a:spLocks noChangeArrowheads="1"/>
            </p:cNvSpPr>
            <p:nvPr/>
          </p:nvSpPr>
          <p:spPr bwMode="auto">
            <a:xfrm>
              <a:off x="2640" y="1056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827588" y="2165350"/>
            <a:ext cx="0" cy="3846513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4762500" y="1706563"/>
            <a:ext cx="395288" cy="481012"/>
            <a:chOff x="3000" y="1075"/>
            <a:chExt cx="249" cy="303"/>
          </a:xfrm>
        </p:grpSpPr>
        <p:sp>
          <p:nvSpPr>
            <p:cNvPr id="658449" name="Rectangle 16"/>
            <p:cNvSpPr>
              <a:spLocks noChangeArrowheads="1"/>
            </p:cNvSpPr>
            <p:nvPr/>
          </p:nvSpPr>
          <p:spPr bwMode="auto">
            <a:xfrm>
              <a:off x="3000" y="1075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658450" name="Oval 19"/>
            <p:cNvSpPr>
              <a:spLocks noChangeArrowheads="1"/>
            </p:cNvSpPr>
            <p:nvPr/>
          </p:nvSpPr>
          <p:spPr bwMode="auto">
            <a:xfrm>
              <a:off x="3002" y="1313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94232" name="AutoShape 24"/>
          <p:cNvSpPr>
            <a:spLocks noChangeArrowheads="1"/>
          </p:cNvSpPr>
          <p:nvPr/>
        </p:nvSpPr>
        <p:spPr bwMode="auto">
          <a:xfrm>
            <a:off x="5151438" y="3345181"/>
            <a:ext cx="3524250" cy="163449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l-GR" altLang="en-US" sz="1800" dirty="0" smtClean="0">
                <a:solidFill>
                  <a:schemeClr val="folHlink"/>
                </a:solidFill>
                <a:latin typeface="Arial" charset="0"/>
              </a:rPr>
              <a:t>Τώρα ας υποθέσουμε ότι η κυβέρνηση θέλει να μειώσει  τον πληθωρισμό και έτσι μειώνει  την πραγματική συναθροιστική ζήτηση</a:t>
            </a:r>
            <a:r>
              <a:rPr lang="el-GR" sz="1800" dirty="0" smtClean="0"/>
              <a:t>.</a:t>
            </a:r>
            <a:endParaRPr lang="en-GB" altLang="en-US" sz="1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58452" name="Rectangle 25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58453" name="Rectangle 26"/>
          <p:cNvSpPr>
            <a:spLocks noChangeArrowheads="1"/>
          </p:cNvSpPr>
          <p:nvPr/>
        </p:nvSpPr>
        <p:spPr bwMode="auto">
          <a:xfrm>
            <a:off x="7078663" y="277495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π</a:t>
            </a:r>
            <a:r>
              <a:rPr lang="en-GB" altLang="en-US" sz="2400" baseline="30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 = 20%)</a:t>
            </a:r>
          </a:p>
        </p:txBody>
      </p:sp>
      <p:sp>
        <p:nvSpPr>
          <p:cNvPr id="658454" name="Text Box 27"/>
          <p:cNvSpPr txBox="1">
            <a:spLocks noChangeArrowheads="1"/>
          </p:cNvSpPr>
          <p:nvPr/>
        </p:nvSpPr>
        <p:spPr bwMode="auto">
          <a:xfrm>
            <a:off x="0" y="904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Οι συνέπειες της συστολής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nimBg="1"/>
      <p:bldP spid="94221" grpId="0" animBg="1"/>
      <p:bldP spid="94223" grpId="0" animBg="1"/>
      <p:bldP spid="9423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35"/>
          <p:cNvSpPr>
            <a:spLocks noChangeArrowheads="1"/>
          </p:cNvSpPr>
          <p:nvPr/>
        </p:nvSpPr>
        <p:spPr bwMode="auto">
          <a:xfrm>
            <a:off x="685800" y="83820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aphicFrame>
        <p:nvGraphicFramePr>
          <p:cNvPr id="660483" name="Object 3"/>
          <p:cNvGraphicFramePr>
            <a:graphicFrameLocks/>
          </p:cNvGraphicFramePr>
          <p:nvPr/>
        </p:nvGraphicFramePr>
        <p:xfrm>
          <a:off x="177800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87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4" name="Line 2"/>
          <p:cNvSpPr>
            <a:spLocks noChangeShapeType="1"/>
          </p:cNvSpPr>
          <p:nvPr/>
        </p:nvSpPr>
        <p:spPr bwMode="auto">
          <a:xfrm>
            <a:off x="4827588" y="2165350"/>
            <a:ext cx="0" cy="3846513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85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0486" name="Rectangle 7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60487" name="Arc 9"/>
          <p:cNvSpPr>
            <a:spLocks/>
          </p:cNvSpPr>
          <p:nvPr/>
        </p:nvSpPr>
        <p:spPr bwMode="auto">
          <a:xfrm>
            <a:off x="3338513" y="131763"/>
            <a:ext cx="5538787" cy="3303587"/>
          </a:xfrm>
          <a:custGeom>
            <a:avLst/>
            <a:gdLst>
              <a:gd name="T0" fmla="*/ 3794727 w 21208"/>
              <a:gd name="T1" fmla="*/ 3303587 h 20542"/>
              <a:gd name="T2" fmla="*/ 0 w 21208"/>
              <a:gd name="T3" fmla="*/ 658723 h 20542"/>
              <a:gd name="T4" fmla="*/ 5538787 w 21208"/>
              <a:gd name="T5" fmla="*/ 0 h 205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08" h="20542" fill="none" extrusionOk="0">
                <a:moveTo>
                  <a:pt x="14530" y="20541"/>
                </a:moveTo>
                <a:cubicBezTo>
                  <a:pt x="7055" y="18111"/>
                  <a:pt x="1490" y="11813"/>
                  <a:pt x="-1" y="4096"/>
                </a:cubicBezTo>
              </a:path>
              <a:path w="21208" h="20542" stroke="0" extrusionOk="0">
                <a:moveTo>
                  <a:pt x="14530" y="20541"/>
                </a:moveTo>
                <a:cubicBezTo>
                  <a:pt x="7055" y="18111"/>
                  <a:pt x="1490" y="11813"/>
                  <a:pt x="-1" y="4096"/>
                </a:cubicBezTo>
                <a:lnTo>
                  <a:pt x="21208" y="0"/>
                </a:lnTo>
                <a:lnTo>
                  <a:pt x="14530" y="20541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88" name="Arc 10"/>
          <p:cNvSpPr>
            <a:spLocks/>
          </p:cNvSpPr>
          <p:nvPr/>
        </p:nvSpPr>
        <p:spPr bwMode="auto">
          <a:xfrm>
            <a:off x="3535363" y="185738"/>
            <a:ext cx="4994275" cy="2757487"/>
          </a:xfrm>
          <a:custGeom>
            <a:avLst/>
            <a:gdLst>
              <a:gd name="T0" fmla="*/ 3606779 w 21111"/>
              <a:gd name="T1" fmla="*/ 2757487 h 20788"/>
              <a:gd name="T2" fmla="*/ 0 w 21111"/>
              <a:gd name="T3" fmla="*/ 606334 h 20788"/>
              <a:gd name="T4" fmla="*/ 4994275 w 21111"/>
              <a:gd name="T5" fmla="*/ 0 h 207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11" h="20788" fill="none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</a:path>
              <a:path w="21111" h="20788" stroke="0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  <a:lnTo>
                  <a:pt x="21111" y="0"/>
                </a:lnTo>
                <a:lnTo>
                  <a:pt x="15245" y="2078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89" name="Line 11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90" name="Line 12"/>
          <p:cNvSpPr>
            <a:spLocks noChangeShapeType="1"/>
          </p:cNvSpPr>
          <p:nvPr/>
        </p:nvSpPr>
        <p:spPr bwMode="auto">
          <a:xfrm flipV="1">
            <a:off x="6091238" y="2714625"/>
            <a:ext cx="1587" cy="4032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91" name="Rectangle 13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sp>
        <p:nvSpPr>
          <p:cNvPr id="660492" name="Line 14"/>
          <p:cNvSpPr>
            <a:spLocks noChangeShapeType="1"/>
          </p:cNvSpPr>
          <p:nvPr/>
        </p:nvSpPr>
        <p:spPr bwMode="auto">
          <a:xfrm>
            <a:off x="671513" y="1725613"/>
            <a:ext cx="357028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93" name="Rectangle 15"/>
          <p:cNvSpPr>
            <a:spLocks noChangeArrowheads="1"/>
          </p:cNvSpPr>
          <p:nvPr/>
        </p:nvSpPr>
        <p:spPr bwMode="auto">
          <a:xfrm>
            <a:off x="46132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13</a:t>
            </a:r>
          </a:p>
        </p:txBody>
      </p:sp>
      <p:sp>
        <p:nvSpPr>
          <p:cNvPr id="660494" name="Line 16"/>
          <p:cNvSpPr>
            <a:spLocks noChangeShapeType="1"/>
          </p:cNvSpPr>
          <p:nvPr/>
        </p:nvSpPr>
        <p:spPr bwMode="auto">
          <a:xfrm>
            <a:off x="671513" y="2147888"/>
            <a:ext cx="41386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671513" y="2568575"/>
            <a:ext cx="4156075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671513" y="3008313"/>
            <a:ext cx="41560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0497" name="Rectangle 19"/>
          <p:cNvSpPr>
            <a:spLocks noChangeArrowheads="1"/>
          </p:cNvSpPr>
          <p:nvPr/>
        </p:nvSpPr>
        <p:spPr bwMode="auto">
          <a:xfrm>
            <a:off x="4762500" y="17065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k</a:t>
            </a:r>
          </a:p>
        </p:txBody>
      </p:sp>
      <p:grpSp>
        <p:nvGrpSpPr>
          <p:cNvPr id="96295" name="Group 39"/>
          <p:cNvGrpSpPr>
            <a:grpSpLocks/>
          </p:cNvGrpSpPr>
          <p:nvPr/>
        </p:nvGrpSpPr>
        <p:grpSpPr bwMode="auto">
          <a:xfrm>
            <a:off x="3162300" y="204788"/>
            <a:ext cx="5684838" cy="3929062"/>
            <a:chOff x="1992" y="129"/>
            <a:chExt cx="3581" cy="2475"/>
          </a:xfrm>
        </p:grpSpPr>
        <p:sp>
          <p:nvSpPr>
            <p:cNvPr id="660499" name="Arc 8"/>
            <p:cNvSpPr>
              <a:spLocks/>
            </p:cNvSpPr>
            <p:nvPr/>
          </p:nvSpPr>
          <p:spPr bwMode="auto">
            <a:xfrm>
              <a:off x="1992" y="129"/>
              <a:ext cx="3427" cy="2328"/>
            </a:xfrm>
            <a:custGeom>
              <a:avLst/>
              <a:gdLst>
                <a:gd name="T0" fmla="*/ 2488 w 21320"/>
                <a:gd name="T1" fmla="*/ 2328 h 20794"/>
                <a:gd name="T2" fmla="*/ 0 w 21320"/>
                <a:gd name="T3" fmla="*/ 388 h 20794"/>
                <a:gd name="T4" fmla="*/ 3427 w 21320"/>
                <a:gd name="T5" fmla="*/ 0 h 207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0" h="20794" fill="none" extrusionOk="0">
                  <a:moveTo>
                    <a:pt x="15475" y="20794"/>
                  </a:moveTo>
                  <a:cubicBezTo>
                    <a:pt x="7385" y="18520"/>
                    <a:pt x="1348" y="11760"/>
                    <a:pt x="-1" y="3466"/>
                  </a:cubicBezTo>
                </a:path>
                <a:path w="21320" h="20794" stroke="0" extrusionOk="0">
                  <a:moveTo>
                    <a:pt x="15475" y="20794"/>
                  </a:moveTo>
                  <a:cubicBezTo>
                    <a:pt x="7385" y="18520"/>
                    <a:pt x="1348" y="11760"/>
                    <a:pt x="-1" y="3466"/>
                  </a:cubicBezTo>
                  <a:lnTo>
                    <a:pt x="21320" y="0"/>
                  </a:lnTo>
                  <a:lnTo>
                    <a:pt x="15475" y="20794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0500" name="Line 22"/>
            <p:cNvSpPr>
              <a:spLocks noChangeShapeType="1"/>
            </p:cNvSpPr>
            <p:nvPr/>
          </p:nvSpPr>
          <p:spPr bwMode="auto">
            <a:xfrm flipV="1">
              <a:off x="3840" y="2048"/>
              <a:ext cx="1" cy="25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0501" name="Rectangle 26"/>
            <p:cNvSpPr>
              <a:spLocks noChangeArrowheads="1"/>
            </p:cNvSpPr>
            <p:nvPr/>
          </p:nvSpPr>
          <p:spPr bwMode="auto">
            <a:xfrm>
              <a:off x="4433" y="2354"/>
              <a:ext cx="11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1">
                  <a:solidFill>
                    <a:schemeClr val="accent1"/>
                  </a:solidFill>
                  <a:latin typeface="Arial" charset="0"/>
                </a:rPr>
                <a:t>XII</a:t>
              </a:r>
              <a:r>
                <a:rPr lang="en-GB" altLang="en-US" sz="2000" b="1" i="1">
                  <a:solidFill>
                    <a:schemeClr val="accent1"/>
                  </a:solidFill>
                  <a:latin typeface="Arial" charset="0"/>
                </a:rPr>
                <a:t> 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chemeClr val="accent1"/>
                  </a:solidFill>
                  <a:latin typeface="Arial" charset="0"/>
                </a:rPr>
                <a:t>π</a:t>
              </a:r>
              <a:r>
                <a:rPr lang="en-GB" altLang="en-US" sz="2400" i="1" baseline="30000">
                  <a:solidFill>
                    <a:schemeClr val="accent1"/>
                  </a:solidFill>
                  <a:latin typeface="Arial" charset="0"/>
                </a:rPr>
                <a:t>e</a:t>
              </a:r>
              <a:r>
                <a:rPr lang="en-GB" altLang="en-US" sz="2000">
                  <a:solidFill>
                    <a:schemeClr val="accent1"/>
                  </a:solidFill>
                  <a:latin typeface="Arial" charset="0"/>
                </a:rPr>
                <a:t> = 16%)</a:t>
              </a:r>
            </a:p>
          </p:txBody>
        </p:sp>
        <p:sp>
          <p:nvSpPr>
            <p:cNvPr id="660502" name="Rectangle 28"/>
            <p:cNvSpPr>
              <a:spLocks noChangeArrowheads="1"/>
            </p:cNvSpPr>
            <p:nvPr/>
          </p:nvSpPr>
          <p:spPr bwMode="auto">
            <a:xfrm>
              <a:off x="4771" y="215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endParaRPr lang="en-US" altLang="en-US" sz="2400" b="1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4775200" y="2257425"/>
            <a:ext cx="301625" cy="396875"/>
            <a:chOff x="3008" y="1422"/>
            <a:chExt cx="190" cy="250"/>
          </a:xfrm>
        </p:grpSpPr>
        <p:sp>
          <p:nvSpPr>
            <p:cNvPr id="660504" name="Rectangle 20"/>
            <p:cNvSpPr>
              <a:spLocks noChangeArrowheads="1"/>
            </p:cNvSpPr>
            <p:nvPr/>
          </p:nvSpPr>
          <p:spPr bwMode="auto">
            <a:xfrm>
              <a:off x="3046" y="1422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660505" name="Oval 29"/>
            <p:cNvSpPr>
              <a:spLocks noChangeArrowheads="1"/>
            </p:cNvSpPr>
            <p:nvPr/>
          </p:nvSpPr>
          <p:spPr bwMode="auto">
            <a:xfrm>
              <a:off x="3008" y="1583"/>
              <a:ext cx="65" cy="65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660506" name="Rectangle 30"/>
          <p:cNvSpPr>
            <a:spLocks noChangeArrowheads="1"/>
          </p:cNvSpPr>
          <p:nvPr/>
        </p:nvSpPr>
        <p:spPr bwMode="auto">
          <a:xfrm>
            <a:off x="4240213" y="1400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i="1">
                <a:solidFill>
                  <a:schemeClr val="hlink"/>
                </a:solidFill>
                <a:latin typeface="Arial" charset="0"/>
              </a:rPr>
              <a:t>J</a:t>
            </a:r>
          </a:p>
        </p:txBody>
      </p:sp>
      <p:sp>
        <p:nvSpPr>
          <p:cNvPr id="660507" name="Oval 32"/>
          <p:cNvSpPr>
            <a:spLocks noChangeArrowheads="1"/>
          </p:cNvSpPr>
          <p:nvPr/>
        </p:nvSpPr>
        <p:spPr bwMode="auto">
          <a:xfrm>
            <a:off x="4191000" y="167640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0508" name="Oval 33"/>
          <p:cNvSpPr>
            <a:spLocks noChangeArrowheads="1"/>
          </p:cNvSpPr>
          <p:nvPr/>
        </p:nvSpPr>
        <p:spPr bwMode="auto">
          <a:xfrm>
            <a:off x="4765675" y="20843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pSp>
        <p:nvGrpSpPr>
          <p:cNvPr id="96296" name="Group 40"/>
          <p:cNvGrpSpPr>
            <a:grpSpLocks/>
          </p:cNvGrpSpPr>
          <p:nvPr/>
        </p:nvGrpSpPr>
        <p:grpSpPr bwMode="auto">
          <a:xfrm>
            <a:off x="4783138" y="2714625"/>
            <a:ext cx="444500" cy="396875"/>
            <a:chOff x="3013" y="1710"/>
            <a:chExt cx="280" cy="250"/>
          </a:xfrm>
        </p:grpSpPr>
        <p:sp>
          <p:nvSpPr>
            <p:cNvPr id="660510" name="Rectangle 21"/>
            <p:cNvSpPr>
              <a:spLocks noChangeArrowheads="1"/>
            </p:cNvSpPr>
            <p:nvPr/>
          </p:nvSpPr>
          <p:spPr bwMode="auto">
            <a:xfrm>
              <a:off x="3044" y="1710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i="1">
                  <a:solidFill>
                    <a:schemeClr val="hlink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660511" name="Oval 34"/>
            <p:cNvSpPr>
              <a:spLocks noChangeArrowheads="1"/>
            </p:cNvSpPr>
            <p:nvPr/>
          </p:nvSpPr>
          <p:spPr bwMode="auto">
            <a:xfrm>
              <a:off x="3013" y="1852"/>
              <a:ext cx="65" cy="65"/>
            </a:xfrm>
            <a:prstGeom prst="ellipse">
              <a:avLst/>
            </a:prstGeom>
            <a:solidFill>
              <a:srgbClr val="FF80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noProof="1"/>
            </a:p>
          </p:txBody>
        </p:sp>
      </p:grpSp>
      <p:sp>
        <p:nvSpPr>
          <p:cNvPr id="660512" name="Rectangle 41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60513" name="Rectangle 42"/>
          <p:cNvSpPr>
            <a:spLocks noChangeArrowheads="1"/>
          </p:cNvSpPr>
          <p:nvPr/>
        </p:nvSpPr>
        <p:spPr bwMode="auto">
          <a:xfrm>
            <a:off x="7105650" y="3257550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1">
                <a:solidFill>
                  <a:schemeClr val="folHlink"/>
                </a:solidFill>
                <a:latin typeface="Arial" charset="0"/>
              </a:rPr>
              <a:t>XI</a:t>
            </a:r>
            <a:r>
              <a:rPr lang="en-GB" altLang="en-US" sz="2000" b="1" i="1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GB" altLang="en-US" sz="200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en-GB" altLang="en-US" sz="2000" i="1">
                <a:solidFill>
                  <a:schemeClr val="folHlink"/>
                </a:solidFill>
                <a:latin typeface="Arial" charset="0"/>
              </a:rPr>
              <a:t>π</a:t>
            </a:r>
            <a:r>
              <a:rPr lang="en-GB" altLang="en-US" sz="2400" baseline="30000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altLang="en-US" sz="2000">
                <a:solidFill>
                  <a:schemeClr val="folHlink"/>
                </a:solidFill>
                <a:latin typeface="Arial" charset="0"/>
              </a:rPr>
              <a:t> = 18%)</a:t>
            </a:r>
          </a:p>
        </p:txBody>
      </p:sp>
      <p:sp>
        <p:nvSpPr>
          <p:cNvPr id="660514" name="Rectangle 43"/>
          <p:cNvSpPr>
            <a:spLocks noChangeArrowheads="1"/>
          </p:cNvSpPr>
          <p:nvPr/>
        </p:nvSpPr>
        <p:spPr bwMode="auto">
          <a:xfrm>
            <a:off x="7078663" y="277495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altLang="en-US" sz="2000" i="1">
                <a:solidFill>
                  <a:schemeClr val="tx2"/>
                </a:solidFill>
                <a:latin typeface="Arial" charset="0"/>
              </a:rPr>
              <a:t>π</a:t>
            </a:r>
            <a:r>
              <a:rPr lang="en-GB" altLang="en-US" sz="2400" baseline="30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altLang="en-US" sz="2000">
                <a:solidFill>
                  <a:schemeClr val="tx2"/>
                </a:solidFill>
                <a:latin typeface="Arial" charset="0"/>
              </a:rPr>
              <a:t> = 20%)</a:t>
            </a:r>
          </a:p>
        </p:txBody>
      </p:sp>
      <p:sp>
        <p:nvSpPr>
          <p:cNvPr id="660515" name="Text Box 44"/>
          <p:cNvSpPr txBox="1">
            <a:spLocks noChangeArrowheads="1"/>
          </p:cNvSpPr>
          <p:nvPr/>
        </p:nvSpPr>
        <p:spPr bwMode="auto">
          <a:xfrm>
            <a:off x="0" y="904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Οι συνέπειες της συστολής</a:t>
            </a:r>
            <a:endParaRPr lang="en-GB" altLang="en-US" b="1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 animBg="1"/>
      <p:bldP spid="9627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8"/>
          <p:cNvSpPr>
            <a:spLocks noChangeArrowheads="1"/>
          </p:cNvSpPr>
          <p:nvPr/>
        </p:nvSpPr>
        <p:spPr bwMode="auto">
          <a:xfrm>
            <a:off x="685800" y="838200"/>
            <a:ext cx="76962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graphicFrame>
        <p:nvGraphicFramePr>
          <p:cNvPr id="662531" name="Object 2"/>
          <p:cNvGraphicFramePr>
            <a:graphicFrameLocks/>
          </p:cNvGraphicFramePr>
          <p:nvPr/>
        </p:nvGraphicFramePr>
        <p:xfrm>
          <a:off x="177800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35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2533" name="Rectangle 6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U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62534" name="Arc 7"/>
          <p:cNvSpPr>
            <a:spLocks/>
          </p:cNvSpPr>
          <p:nvPr/>
        </p:nvSpPr>
        <p:spPr bwMode="auto">
          <a:xfrm>
            <a:off x="3162300" y="204788"/>
            <a:ext cx="5440363" cy="3695700"/>
          </a:xfrm>
          <a:custGeom>
            <a:avLst/>
            <a:gdLst>
              <a:gd name="T0" fmla="*/ 3949112 w 21320"/>
              <a:gd name="T1" fmla="*/ 3695700 h 20794"/>
              <a:gd name="T2" fmla="*/ 0 w 21320"/>
              <a:gd name="T3" fmla="*/ 616009 h 20794"/>
              <a:gd name="T4" fmla="*/ 5440363 w 21320"/>
              <a:gd name="T5" fmla="*/ 0 h 207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0" h="20794" fill="none" extrusionOk="0">
                <a:moveTo>
                  <a:pt x="15475" y="20794"/>
                </a:moveTo>
                <a:cubicBezTo>
                  <a:pt x="7385" y="18520"/>
                  <a:pt x="1348" y="11760"/>
                  <a:pt x="-1" y="3466"/>
                </a:cubicBezTo>
              </a:path>
              <a:path w="21320" h="20794" stroke="0" extrusionOk="0">
                <a:moveTo>
                  <a:pt x="15475" y="20794"/>
                </a:moveTo>
                <a:cubicBezTo>
                  <a:pt x="7385" y="18520"/>
                  <a:pt x="1348" y="11760"/>
                  <a:pt x="-1" y="3466"/>
                </a:cubicBezTo>
                <a:lnTo>
                  <a:pt x="21320" y="0"/>
                </a:lnTo>
                <a:lnTo>
                  <a:pt x="15475" y="20794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35" name="Arc 8"/>
          <p:cNvSpPr>
            <a:spLocks/>
          </p:cNvSpPr>
          <p:nvPr/>
        </p:nvSpPr>
        <p:spPr bwMode="auto">
          <a:xfrm>
            <a:off x="3338513" y="131763"/>
            <a:ext cx="5538787" cy="3303587"/>
          </a:xfrm>
          <a:custGeom>
            <a:avLst/>
            <a:gdLst>
              <a:gd name="T0" fmla="*/ 3794727 w 21208"/>
              <a:gd name="T1" fmla="*/ 3303587 h 20542"/>
              <a:gd name="T2" fmla="*/ 0 w 21208"/>
              <a:gd name="T3" fmla="*/ 658723 h 20542"/>
              <a:gd name="T4" fmla="*/ 5538787 w 21208"/>
              <a:gd name="T5" fmla="*/ 0 h 205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08" h="20542" fill="none" extrusionOk="0">
                <a:moveTo>
                  <a:pt x="14530" y="20541"/>
                </a:moveTo>
                <a:cubicBezTo>
                  <a:pt x="7055" y="18111"/>
                  <a:pt x="1490" y="11813"/>
                  <a:pt x="-1" y="4096"/>
                </a:cubicBezTo>
              </a:path>
              <a:path w="21208" h="20542" stroke="0" extrusionOk="0">
                <a:moveTo>
                  <a:pt x="14530" y="20541"/>
                </a:moveTo>
                <a:cubicBezTo>
                  <a:pt x="7055" y="18111"/>
                  <a:pt x="1490" y="11813"/>
                  <a:pt x="-1" y="4096"/>
                </a:cubicBezTo>
                <a:lnTo>
                  <a:pt x="21208" y="0"/>
                </a:lnTo>
                <a:lnTo>
                  <a:pt x="14530" y="20541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36" name="Arc 9"/>
          <p:cNvSpPr>
            <a:spLocks/>
          </p:cNvSpPr>
          <p:nvPr/>
        </p:nvSpPr>
        <p:spPr bwMode="auto">
          <a:xfrm>
            <a:off x="3535363" y="185738"/>
            <a:ext cx="4994275" cy="2757487"/>
          </a:xfrm>
          <a:custGeom>
            <a:avLst/>
            <a:gdLst>
              <a:gd name="T0" fmla="*/ 3606779 w 21111"/>
              <a:gd name="T1" fmla="*/ 2757487 h 20788"/>
              <a:gd name="T2" fmla="*/ 0 w 21111"/>
              <a:gd name="T3" fmla="*/ 606334 h 20788"/>
              <a:gd name="T4" fmla="*/ 4994275 w 21111"/>
              <a:gd name="T5" fmla="*/ 0 h 207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11" h="20788" fill="none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</a:path>
              <a:path w="21111" h="20788" stroke="0" extrusionOk="0">
                <a:moveTo>
                  <a:pt x="15245" y="20788"/>
                </a:moveTo>
                <a:cubicBezTo>
                  <a:pt x="7555" y="18618"/>
                  <a:pt x="1691" y="12380"/>
                  <a:pt x="0" y="4570"/>
                </a:cubicBezTo>
                <a:lnTo>
                  <a:pt x="21111" y="0"/>
                </a:lnTo>
                <a:lnTo>
                  <a:pt x="15245" y="2078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37" name="Line 10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38" name="Rectangle 12"/>
          <p:cNvSpPr>
            <a:spLocks noChangeArrowheads="1"/>
          </p:cNvSpPr>
          <p:nvPr/>
        </p:nvSpPr>
        <p:spPr bwMode="auto">
          <a:xfrm>
            <a:off x="4086225" y="6164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8</a:t>
            </a:r>
          </a:p>
        </p:txBody>
      </p:sp>
      <p:sp>
        <p:nvSpPr>
          <p:cNvPr id="662539" name="Line 13"/>
          <p:cNvSpPr>
            <a:spLocks noChangeShapeType="1"/>
          </p:cNvSpPr>
          <p:nvPr/>
        </p:nvSpPr>
        <p:spPr bwMode="auto">
          <a:xfrm>
            <a:off x="671513" y="1725613"/>
            <a:ext cx="357028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40" name="Rectangle 14"/>
          <p:cNvSpPr>
            <a:spLocks noChangeArrowheads="1"/>
          </p:cNvSpPr>
          <p:nvPr/>
        </p:nvSpPr>
        <p:spPr bwMode="auto">
          <a:xfrm>
            <a:off x="46132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>
                <a:latin typeface="Arial" charset="0"/>
              </a:rPr>
              <a:t>13</a:t>
            </a:r>
          </a:p>
        </p:txBody>
      </p:sp>
      <p:sp>
        <p:nvSpPr>
          <p:cNvPr id="662541" name="Line 15"/>
          <p:cNvSpPr>
            <a:spLocks noChangeShapeType="1"/>
          </p:cNvSpPr>
          <p:nvPr/>
        </p:nvSpPr>
        <p:spPr bwMode="auto">
          <a:xfrm>
            <a:off x="671513" y="2147888"/>
            <a:ext cx="413861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42" name="Line 16"/>
          <p:cNvSpPr>
            <a:spLocks noChangeShapeType="1"/>
          </p:cNvSpPr>
          <p:nvPr/>
        </p:nvSpPr>
        <p:spPr bwMode="auto">
          <a:xfrm>
            <a:off x="671513" y="2568575"/>
            <a:ext cx="4156075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43" name="Line 17"/>
          <p:cNvSpPr>
            <a:spLocks noChangeShapeType="1"/>
          </p:cNvSpPr>
          <p:nvPr/>
        </p:nvSpPr>
        <p:spPr bwMode="auto">
          <a:xfrm>
            <a:off x="671513" y="3008313"/>
            <a:ext cx="41560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2544" name="Rectangle 18"/>
          <p:cNvSpPr>
            <a:spLocks noChangeArrowheads="1"/>
          </p:cNvSpPr>
          <p:nvPr/>
        </p:nvSpPr>
        <p:spPr bwMode="auto">
          <a:xfrm>
            <a:off x="4762500" y="17065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k</a:t>
            </a:r>
          </a:p>
        </p:txBody>
      </p:sp>
      <p:sp>
        <p:nvSpPr>
          <p:cNvPr id="662545" name="Rectangle 19"/>
          <p:cNvSpPr>
            <a:spLocks noChangeArrowheads="1"/>
          </p:cNvSpPr>
          <p:nvPr/>
        </p:nvSpPr>
        <p:spPr bwMode="auto">
          <a:xfrm>
            <a:off x="4835525" y="2257425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l</a:t>
            </a:r>
          </a:p>
        </p:txBody>
      </p:sp>
      <p:sp>
        <p:nvSpPr>
          <p:cNvPr id="662546" name="Rectangle 20"/>
          <p:cNvSpPr>
            <a:spLocks noChangeArrowheads="1"/>
          </p:cNvSpPr>
          <p:nvPr/>
        </p:nvSpPr>
        <p:spPr bwMode="auto">
          <a:xfrm>
            <a:off x="4832350" y="2714625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m</a:t>
            </a:r>
          </a:p>
        </p:txBody>
      </p:sp>
      <p:sp>
        <p:nvSpPr>
          <p:cNvPr id="98325" name="Arc 21"/>
          <p:cNvSpPr>
            <a:spLocks/>
          </p:cNvSpPr>
          <p:nvPr/>
        </p:nvSpPr>
        <p:spPr bwMode="auto">
          <a:xfrm>
            <a:off x="4333875" y="3146425"/>
            <a:ext cx="512763" cy="2717800"/>
          </a:xfrm>
          <a:custGeom>
            <a:avLst/>
            <a:gdLst>
              <a:gd name="T0" fmla="*/ 512241 w 21600"/>
              <a:gd name="T1" fmla="*/ 0 h 22578"/>
              <a:gd name="T2" fmla="*/ 0 w 21600"/>
              <a:gd name="T3" fmla="*/ 2717800 h 22578"/>
              <a:gd name="T4" fmla="*/ 0 w 21600"/>
              <a:gd name="T5" fmla="*/ 117726 h 225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578" fill="none" extrusionOk="0">
                <a:moveTo>
                  <a:pt x="21577" y="0"/>
                </a:moveTo>
                <a:cubicBezTo>
                  <a:pt x="21592" y="325"/>
                  <a:pt x="21600" y="651"/>
                  <a:pt x="21600" y="978"/>
                </a:cubicBezTo>
                <a:cubicBezTo>
                  <a:pt x="21600" y="12907"/>
                  <a:pt x="11929" y="22578"/>
                  <a:pt x="0" y="22578"/>
                </a:cubicBezTo>
              </a:path>
              <a:path w="21600" h="22578" stroke="0" extrusionOk="0">
                <a:moveTo>
                  <a:pt x="21577" y="0"/>
                </a:moveTo>
                <a:cubicBezTo>
                  <a:pt x="21592" y="325"/>
                  <a:pt x="21600" y="651"/>
                  <a:pt x="21600" y="978"/>
                </a:cubicBezTo>
                <a:cubicBezTo>
                  <a:pt x="21600" y="12907"/>
                  <a:pt x="11929" y="22578"/>
                  <a:pt x="0" y="22578"/>
                </a:cubicBezTo>
                <a:lnTo>
                  <a:pt x="0" y="978"/>
                </a:lnTo>
                <a:lnTo>
                  <a:pt x="21577" y="0"/>
                </a:lnTo>
                <a:close/>
              </a:path>
            </a:pathLst>
          </a:custGeom>
          <a:noFill/>
          <a:ln w="28575" cap="rnd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3897313" y="56102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662549" name="Oval 23"/>
          <p:cNvSpPr>
            <a:spLocks noChangeArrowheads="1"/>
          </p:cNvSpPr>
          <p:nvPr/>
        </p:nvSpPr>
        <p:spPr bwMode="auto">
          <a:xfrm>
            <a:off x="4775200" y="2513013"/>
            <a:ext cx="103188" cy="103187"/>
          </a:xfrm>
          <a:prstGeom prst="ellipse">
            <a:avLst/>
          </a:prstGeom>
          <a:solidFill>
            <a:srgbClr val="33CC33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2550" name="Rectangle 24"/>
          <p:cNvSpPr>
            <a:spLocks noChangeArrowheads="1"/>
          </p:cNvSpPr>
          <p:nvPr/>
        </p:nvSpPr>
        <p:spPr bwMode="auto">
          <a:xfrm>
            <a:off x="4240213" y="1400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i="1">
                <a:solidFill>
                  <a:schemeClr val="hlink"/>
                </a:solidFill>
                <a:latin typeface="Arial" charset="0"/>
              </a:rPr>
              <a:t>J</a:t>
            </a:r>
          </a:p>
        </p:txBody>
      </p:sp>
      <p:sp>
        <p:nvSpPr>
          <p:cNvPr id="662551" name="Oval 26"/>
          <p:cNvSpPr>
            <a:spLocks noChangeArrowheads="1"/>
          </p:cNvSpPr>
          <p:nvPr/>
        </p:nvSpPr>
        <p:spPr bwMode="auto">
          <a:xfrm>
            <a:off x="4191000" y="167640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2552" name="Oval 27"/>
          <p:cNvSpPr>
            <a:spLocks noChangeArrowheads="1"/>
          </p:cNvSpPr>
          <p:nvPr/>
        </p:nvSpPr>
        <p:spPr bwMode="auto">
          <a:xfrm>
            <a:off x="4765675" y="20843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2553" name="Oval 11"/>
          <p:cNvSpPr>
            <a:spLocks noChangeArrowheads="1"/>
          </p:cNvSpPr>
          <p:nvPr/>
        </p:nvSpPr>
        <p:spPr bwMode="auto">
          <a:xfrm>
            <a:off x="4783138" y="2940050"/>
            <a:ext cx="103187" cy="103188"/>
          </a:xfrm>
          <a:prstGeom prst="ellipse">
            <a:avLst/>
          </a:prstGeom>
          <a:solidFill>
            <a:srgbClr val="FF80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62554" name="Rectangle 31"/>
          <p:cNvSpPr>
            <a:spLocks noChangeArrowheads="1"/>
          </p:cNvSpPr>
          <p:nvPr/>
        </p:nvSpPr>
        <p:spPr bwMode="auto">
          <a:xfrm>
            <a:off x="0" y="204788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i="1">
                <a:latin typeface="Arial" charset="0"/>
              </a:rPr>
              <a:t>π</a:t>
            </a:r>
            <a:r>
              <a:rPr lang="en-GB" altLang="en-US" sz="1600" i="1">
                <a:latin typeface="Arial" charset="0"/>
              </a:rPr>
              <a:t> </a:t>
            </a:r>
            <a:r>
              <a:rPr lang="en-GB" altLang="en-US" sz="2400">
                <a:latin typeface="Arial" charset="0"/>
              </a:rPr>
              <a:t>(%)</a:t>
            </a:r>
          </a:p>
        </p:txBody>
      </p:sp>
      <p:sp>
        <p:nvSpPr>
          <p:cNvPr id="662555" name="Text Box 32"/>
          <p:cNvSpPr txBox="1">
            <a:spLocks noChangeArrowheads="1"/>
          </p:cNvSpPr>
          <p:nvPr/>
        </p:nvSpPr>
        <p:spPr bwMode="auto">
          <a:xfrm>
            <a:off x="0" y="904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Οι συνέπειες της συστολής</a:t>
            </a:r>
            <a:endParaRPr lang="en-GB" altLang="en-US" b="1" dirty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5" grpId="0" animBg="1"/>
      <p:bldP spid="9832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Πόσο γρήγορα μπορεί να εξαλειφθεί ο πληθωρισμός;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το </a:t>
            </a:r>
            <a:r>
              <a:rPr lang="en-GB" dirty="0" smtClean="0"/>
              <a:t> ‘</a:t>
            </a:r>
            <a:r>
              <a:rPr lang="el-GR" dirty="0" smtClean="0"/>
              <a:t>σύντομο, απότομο σοκ </a:t>
            </a:r>
            <a:r>
              <a:rPr lang="en-GB" dirty="0" smtClean="0"/>
              <a:t>’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ο αργός δρόμος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l-GR" dirty="0" smtClean="0"/>
              <a:t>Ερμηνείες του στασιμοπληθωρισμού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δεξιόστροφες μετακινήσεις στην καμπύλη </a:t>
            </a:r>
            <a:r>
              <a:rPr lang="en-GB" dirty="0" smtClean="0"/>
              <a:t>Phillips</a:t>
            </a:r>
            <a:endParaRPr lang="en-GB" dirty="0"/>
          </a:p>
        </p:txBody>
      </p:sp>
      <p:sp>
        <p:nvSpPr>
          <p:cNvPr id="7" name="Rectangle 5"/>
          <p:cNvSpPr>
            <a:spLocks noGrp="1"/>
          </p:cNvSpPr>
          <p:nvPr>
            <p:ph type="title"/>
          </p:nvPr>
        </p:nvSpPr>
        <p:spPr>
          <a:xfrm>
            <a:off x="173038" y="228600"/>
            <a:ext cx="8783637" cy="903514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Η καμπύλη </a:t>
            </a:r>
            <a:r>
              <a:rPr lang="en-GB" sz="2800" dirty="0" smtClean="0"/>
              <a:t>Phillips </a:t>
            </a:r>
            <a:r>
              <a:rPr lang="el-GR" sz="2800" dirty="0" smtClean="0"/>
              <a:t>προσαρμοσμένη στις προσδοκίες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4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4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6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685800" y="838200"/>
            <a:ext cx="7689850" cy="5162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96643" name="Group 3"/>
          <p:cNvGrpSpPr>
            <a:grpSpLocks/>
          </p:cNvGrpSpPr>
          <p:nvPr/>
        </p:nvGrpSpPr>
        <p:grpSpPr bwMode="auto">
          <a:xfrm>
            <a:off x="1790700" y="150813"/>
            <a:ext cx="5538788" cy="5910262"/>
            <a:chOff x="1128" y="95"/>
            <a:chExt cx="3489" cy="3723"/>
          </a:xfrm>
        </p:grpSpPr>
        <p:sp>
          <p:nvSpPr>
            <p:cNvPr id="496644" name="Arc 4"/>
            <p:cNvSpPr>
              <a:spLocks/>
            </p:cNvSpPr>
            <p:nvPr/>
          </p:nvSpPr>
          <p:spPr bwMode="auto">
            <a:xfrm>
              <a:off x="1128" y="95"/>
              <a:ext cx="3172" cy="3670"/>
            </a:xfrm>
            <a:custGeom>
              <a:avLst/>
              <a:gdLst>
                <a:gd name="G0" fmla="+- 21320 0 0"/>
                <a:gd name="G1" fmla="+- 0 0 0"/>
                <a:gd name="G2" fmla="+- 21600 0 0"/>
                <a:gd name="T0" fmla="*/ 19835 w 21320"/>
                <a:gd name="T1" fmla="*/ 21549 h 21549"/>
                <a:gd name="T2" fmla="*/ 0 w 21320"/>
                <a:gd name="T3" fmla="*/ 3469 h 21549"/>
                <a:gd name="T4" fmla="*/ 21320 w 21320"/>
                <a:gd name="T5" fmla="*/ 0 h 2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20" h="21549" fill="none" extrusionOk="0">
                  <a:moveTo>
                    <a:pt x="19835" y="21548"/>
                  </a:moveTo>
                  <a:cubicBezTo>
                    <a:pt x="9827" y="20859"/>
                    <a:pt x="1611" y="13370"/>
                    <a:pt x="0" y="3468"/>
                  </a:cubicBezTo>
                </a:path>
                <a:path w="21320" h="21549" stroke="0" extrusionOk="0">
                  <a:moveTo>
                    <a:pt x="19835" y="21548"/>
                  </a:moveTo>
                  <a:cubicBezTo>
                    <a:pt x="9827" y="20859"/>
                    <a:pt x="1611" y="13370"/>
                    <a:pt x="0" y="3468"/>
                  </a:cubicBezTo>
                  <a:lnTo>
                    <a:pt x="2132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6645" name="Rectangle 5"/>
            <p:cNvSpPr>
              <a:spLocks noChangeArrowheads="1"/>
            </p:cNvSpPr>
            <p:nvPr/>
          </p:nvSpPr>
          <p:spPr bwMode="auto">
            <a:xfrm>
              <a:off x="4030" y="3568"/>
              <a:ext cx="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Year 2</a:t>
              </a:r>
            </a:p>
          </p:txBody>
        </p:sp>
      </p:grpSp>
      <p:graphicFrame>
        <p:nvGraphicFramePr>
          <p:cNvPr id="496646" name="Object 6"/>
          <p:cNvGraphicFramePr>
            <a:graphicFrameLocks/>
          </p:cNvGraphicFramePr>
          <p:nvPr/>
        </p:nvGraphicFramePr>
        <p:xfrm>
          <a:off x="195263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50" name="Γράφημα" r:id="rId5" imgW="9941040" imgH="7094520" progId="MSGraph.Chart.8">
                  <p:embed followColorScheme="full"/>
                </p:oleObj>
              </mc:Choice>
              <mc:Fallback>
                <p:oleObj name="Γράφημα" r:id="rId5" imgW="9941040" imgH="7094520" progId="MSGraph.Chart.8">
                  <p:embed followColorScheme="full"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49" name="Arc 9"/>
          <p:cNvSpPr>
            <a:spLocks/>
          </p:cNvSpPr>
          <p:nvPr/>
        </p:nvSpPr>
        <p:spPr bwMode="auto">
          <a:xfrm>
            <a:off x="1503363" y="0"/>
            <a:ext cx="4516437" cy="6505575"/>
          </a:xfrm>
          <a:custGeom>
            <a:avLst/>
            <a:gdLst>
              <a:gd name="G0" fmla="+- 21319 0 0"/>
              <a:gd name="G1" fmla="+- 0 0 0"/>
              <a:gd name="G2" fmla="+- 21600 0 0"/>
              <a:gd name="T0" fmla="*/ 19835 w 21319"/>
              <a:gd name="T1" fmla="*/ 21549 h 21549"/>
              <a:gd name="T2" fmla="*/ 0 w 21319"/>
              <a:gd name="T3" fmla="*/ 3470 h 21549"/>
              <a:gd name="T4" fmla="*/ 21319 w 21319"/>
              <a:gd name="T5" fmla="*/ 0 h 2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9" h="21549" fill="none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</a:path>
              <a:path w="21319" h="21549" stroke="0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  <a:lnTo>
                  <a:pt x="2131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U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496651" name="Line 11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52" name="Line 12"/>
          <p:cNvSpPr>
            <a:spLocks noChangeShapeType="1"/>
          </p:cNvSpPr>
          <p:nvPr/>
        </p:nvSpPr>
        <p:spPr bwMode="auto">
          <a:xfrm flipH="1" flipV="1">
            <a:off x="3454400" y="5518150"/>
            <a:ext cx="660400" cy="4937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53" name="Line 13"/>
          <p:cNvSpPr>
            <a:spLocks noChangeShapeType="1"/>
          </p:cNvSpPr>
          <p:nvPr/>
        </p:nvSpPr>
        <p:spPr bwMode="auto">
          <a:xfrm flipH="1" flipV="1">
            <a:off x="3089275" y="4198938"/>
            <a:ext cx="309563" cy="10080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4037013" y="6148388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U</a:t>
            </a:r>
            <a:r>
              <a:rPr lang="en-GB" sz="2400" baseline="-25000">
                <a:latin typeface="Arial" charset="0"/>
              </a:rPr>
              <a:t>n</a:t>
            </a:r>
          </a:p>
        </p:txBody>
      </p:sp>
      <p:grpSp>
        <p:nvGrpSpPr>
          <p:cNvPr id="496655" name="Group 15"/>
          <p:cNvGrpSpPr>
            <a:grpSpLocks/>
          </p:cNvGrpSpPr>
          <p:nvPr/>
        </p:nvGrpSpPr>
        <p:grpSpPr bwMode="auto">
          <a:xfrm>
            <a:off x="3970338" y="5535613"/>
            <a:ext cx="325437" cy="512762"/>
            <a:chOff x="2501" y="3487"/>
            <a:chExt cx="205" cy="323"/>
          </a:xfrm>
        </p:grpSpPr>
        <p:sp>
          <p:nvSpPr>
            <p:cNvPr id="496656" name="Oval 16"/>
            <p:cNvSpPr>
              <a:spLocks noChangeArrowheads="1"/>
            </p:cNvSpPr>
            <p:nvPr/>
          </p:nvSpPr>
          <p:spPr bwMode="auto">
            <a:xfrm>
              <a:off x="2632" y="3745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6657" name="Rectangle 17"/>
            <p:cNvSpPr>
              <a:spLocks noChangeArrowheads="1"/>
            </p:cNvSpPr>
            <p:nvPr/>
          </p:nvSpPr>
          <p:spPr bwMode="auto">
            <a:xfrm>
              <a:off x="2501" y="348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a</a:t>
              </a:r>
            </a:p>
          </p:txBody>
        </p:sp>
      </p:grpSp>
      <p:grpSp>
        <p:nvGrpSpPr>
          <p:cNvPr id="496658" name="Group 18"/>
          <p:cNvGrpSpPr>
            <a:grpSpLocks/>
          </p:cNvGrpSpPr>
          <p:nvPr/>
        </p:nvGrpSpPr>
        <p:grpSpPr bwMode="auto">
          <a:xfrm>
            <a:off x="3090863" y="5207000"/>
            <a:ext cx="415925" cy="396875"/>
            <a:chOff x="1947" y="3280"/>
            <a:chExt cx="262" cy="250"/>
          </a:xfrm>
        </p:grpSpPr>
        <p:sp>
          <p:nvSpPr>
            <p:cNvPr id="496659" name="Oval 19"/>
            <p:cNvSpPr>
              <a:spLocks noChangeArrowheads="1"/>
            </p:cNvSpPr>
            <p:nvPr/>
          </p:nvSpPr>
          <p:spPr bwMode="auto">
            <a:xfrm>
              <a:off x="2144" y="3365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6660" name="Rectangle 20"/>
            <p:cNvSpPr>
              <a:spLocks noChangeArrowheads="1"/>
            </p:cNvSpPr>
            <p:nvPr/>
          </p:nvSpPr>
          <p:spPr bwMode="auto">
            <a:xfrm>
              <a:off x="1947" y="328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b</a:t>
              </a:r>
            </a:p>
          </p:txBody>
        </p:sp>
      </p:grpSp>
      <p:grpSp>
        <p:nvGrpSpPr>
          <p:cNvPr id="496661" name="Group 21"/>
          <p:cNvGrpSpPr>
            <a:grpSpLocks/>
          </p:cNvGrpSpPr>
          <p:nvPr/>
        </p:nvGrpSpPr>
        <p:grpSpPr bwMode="auto">
          <a:xfrm>
            <a:off x="2732088" y="3905250"/>
            <a:ext cx="384175" cy="396875"/>
            <a:chOff x="1721" y="2460"/>
            <a:chExt cx="242" cy="250"/>
          </a:xfrm>
        </p:grpSpPr>
        <p:sp>
          <p:nvSpPr>
            <p:cNvPr id="496662" name="Oval 22"/>
            <p:cNvSpPr>
              <a:spLocks noChangeArrowheads="1"/>
            </p:cNvSpPr>
            <p:nvPr/>
          </p:nvSpPr>
          <p:spPr bwMode="auto">
            <a:xfrm>
              <a:off x="1898" y="2551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6663" name="Rectangle 23"/>
            <p:cNvSpPr>
              <a:spLocks noChangeArrowheads="1"/>
            </p:cNvSpPr>
            <p:nvPr/>
          </p:nvSpPr>
          <p:spPr bwMode="auto">
            <a:xfrm>
              <a:off x="1721" y="246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c</a:t>
              </a:r>
            </a:p>
          </p:txBody>
        </p:sp>
      </p:grp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6042025" y="634365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solidFill>
                  <a:schemeClr val="tx2"/>
                </a:solidFill>
                <a:latin typeface="Arial" charset="0"/>
              </a:rPr>
              <a:t>Year  0, 1</a:t>
            </a: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0" y="1651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π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496666" name="Text Box 26"/>
          <p:cNvSpPr txBox="1">
            <a:spLocks noChangeArrowheads="1"/>
          </p:cNvSpPr>
          <p:nvPr/>
        </p:nvSpPr>
        <p:spPr bwMode="auto">
          <a:xfrm>
            <a:off x="0" y="88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3399"/>
                </a:solidFill>
                <a:latin typeface="Arial" charset="0"/>
              </a:rPr>
              <a:t>Δεξιόστροφες μετακινήσεις της </a:t>
            </a:r>
            <a:r>
              <a:rPr lang="en-GB" b="1" dirty="0" smtClean="0">
                <a:solidFill>
                  <a:srgbClr val="003399"/>
                </a:solidFill>
                <a:latin typeface="Arial" charset="0"/>
              </a:rPr>
              <a:t>Phillips</a:t>
            </a:r>
            <a:endParaRPr lang="en-GB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51" grpId="0" animBg="1"/>
      <p:bldP spid="496652" grpId="0" animBg="1"/>
      <p:bldP spid="49665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85800" y="838200"/>
            <a:ext cx="7689850" cy="5162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98691" name="Group 3"/>
          <p:cNvGrpSpPr>
            <a:grpSpLocks/>
          </p:cNvGrpSpPr>
          <p:nvPr/>
        </p:nvGrpSpPr>
        <p:grpSpPr bwMode="auto">
          <a:xfrm>
            <a:off x="3398838" y="168275"/>
            <a:ext cx="5549900" cy="3694113"/>
            <a:chOff x="2141" y="106"/>
            <a:chExt cx="3496" cy="2327"/>
          </a:xfrm>
        </p:grpSpPr>
        <p:sp>
          <p:nvSpPr>
            <p:cNvPr id="498692" name="Arc 4"/>
            <p:cNvSpPr>
              <a:spLocks/>
            </p:cNvSpPr>
            <p:nvPr/>
          </p:nvSpPr>
          <p:spPr bwMode="auto">
            <a:xfrm>
              <a:off x="2141" y="106"/>
              <a:ext cx="3496" cy="2201"/>
            </a:xfrm>
            <a:custGeom>
              <a:avLst/>
              <a:gdLst>
                <a:gd name="G0" fmla="+- 21239 0 0"/>
                <a:gd name="G1" fmla="+- 0 0 0"/>
                <a:gd name="G2" fmla="+- 21600 0 0"/>
                <a:gd name="T0" fmla="*/ 14336 w 21239"/>
                <a:gd name="T1" fmla="*/ 20467 h 20467"/>
                <a:gd name="T2" fmla="*/ 0 w 21239"/>
                <a:gd name="T3" fmla="*/ 3933 h 20467"/>
                <a:gd name="T4" fmla="*/ 21239 w 21239"/>
                <a:gd name="T5" fmla="*/ 0 h 20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9" h="20467" fill="none" extrusionOk="0">
                  <a:moveTo>
                    <a:pt x="14335" y="20467"/>
                  </a:moveTo>
                  <a:cubicBezTo>
                    <a:pt x="6912" y="17963"/>
                    <a:pt x="1426" y="11636"/>
                    <a:pt x="0" y="3932"/>
                  </a:cubicBezTo>
                </a:path>
                <a:path w="21239" h="20467" stroke="0" extrusionOk="0">
                  <a:moveTo>
                    <a:pt x="14335" y="20467"/>
                  </a:moveTo>
                  <a:cubicBezTo>
                    <a:pt x="6912" y="17963"/>
                    <a:pt x="1426" y="11636"/>
                    <a:pt x="0" y="3932"/>
                  </a:cubicBezTo>
                  <a:lnTo>
                    <a:pt x="21239" y="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8693" name="Rectangle 5"/>
            <p:cNvSpPr>
              <a:spLocks noChangeArrowheads="1"/>
            </p:cNvSpPr>
            <p:nvPr/>
          </p:nvSpPr>
          <p:spPr bwMode="auto">
            <a:xfrm>
              <a:off x="4507" y="2183"/>
              <a:ext cx="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Year 5</a:t>
              </a:r>
            </a:p>
          </p:txBody>
        </p:sp>
      </p:grpSp>
      <p:grpSp>
        <p:nvGrpSpPr>
          <p:cNvPr id="498694" name="Group 6"/>
          <p:cNvGrpSpPr>
            <a:grpSpLocks/>
          </p:cNvGrpSpPr>
          <p:nvPr/>
        </p:nvGrpSpPr>
        <p:grpSpPr bwMode="auto">
          <a:xfrm>
            <a:off x="2643188" y="0"/>
            <a:ext cx="5922962" cy="4540250"/>
            <a:chOff x="1665" y="0"/>
            <a:chExt cx="3731" cy="2860"/>
          </a:xfrm>
        </p:grpSpPr>
        <p:sp>
          <p:nvSpPr>
            <p:cNvPr id="498695" name="Arc 7"/>
            <p:cNvSpPr>
              <a:spLocks/>
            </p:cNvSpPr>
            <p:nvPr/>
          </p:nvSpPr>
          <p:spPr bwMode="auto">
            <a:xfrm>
              <a:off x="1665" y="0"/>
              <a:ext cx="3731" cy="2742"/>
            </a:xfrm>
            <a:custGeom>
              <a:avLst/>
              <a:gdLst>
                <a:gd name="G0" fmla="+- 21162 0 0"/>
                <a:gd name="G1" fmla="+- 0 0 0"/>
                <a:gd name="G2" fmla="+- 21600 0 0"/>
                <a:gd name="T0" fmla="*/ 15796 w 21162"/>
                <a:gd name="T1" fmla="*/ 20923 h 20923"/>
                <a:gd name="T2" fmla="*/ 0 w 21162"/>
                <a:gd name="T3" fmla="*/ 4326 h 20923"/>
                <a:gd name="T4" fmla="*/ 21162 w 21162"/>
                <a:gd name="T5" fmla="*/ 0 h 20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62" h="20923" fill="none" extrusionOk="0">
                  <a:moveTo>
                    <a:pt x="15796" y="20922"/>
                  </a:moveTo>
                  <a:cubicBezTo>
                    <a:pt x="7788" y="18869"/>
                    <a:pt x="1655" y="12425"/>
                    <a:pt x="-1" y="4326"/>
                  </a:cubicBezTo>
                </a:path>
                <a:path w="21162" h="20923" stroke="0" extrusionOk="0">
                  <a:moveTo>
                    <a:pt x="15796" y="20922"/>
                  </a:moveTo>
                  <a:cubicBezTo>
                    <a:pt x="7788" y="18869"/>
                    <a:pt x="1655" y="12425"/>
                    <a:pt x="-1" y="4326"/>
                  </a:cubicBezTo>
                  <a:lnTo>
                    <a:pt x="21162" y="0"/>
                  </a:lnTo>
                  <a:close/>
                </a:path>
              </a:pathLst>
            </a:custGeom>
            <a:noFill/>
            <a:ln w="38100" cap="rnd">
              <a:solidFill>
                <a:srgbClr val="CC00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8696" name="Rectangle 8"/>
            <p:cNvSpPr>
              <a:spLocks noChangeArrowheads="1"/>
            </p:cNvSpPr>
            <p:nvPr/>
          </p:nvSpPr>
          <p:spPr bwMode="auto">
            <a:xfrm>
              <a:off x="4462" y="2610"/>
              <a:ext cx="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rgbClr val="CC0099"/>
                  </a:solidFill>
                  <a:latin typeface="Arial" charset="0"/>
                </a:rPr>
                <a:t>Year 4</a:t>
              </a:r>
            </a:p>
          </p:txBody>
        </p:sp>
      </p:grpSp>
      <p:graphicFrame>
        <p:nvGraphicFramePr>
          <p:cNvPr id="498697" name="Object 9"/>
          <p:cNvGraphicFramePr>
            <a:graphicFrameLocks/>
          </p:cNvGraphicFramePr>
          <p:nvPr/>
        </p:nvGraphicFramePr>
        <p:xfrm>
          <a:off x="195263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01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0" name="Arc 12"/>
          <p:cNvSpPr>
            <a:spLocks/>
          </p:cNvSpPr>
          <p:nvPr/>
        </p:nvSpPr>
        <p:spPr bwMode="auto">
          <a:xfrm>
            <a:off x="1503363" y="0"/>
            <a:ext cx="4516437" cy="6505575"/>
          </a:xfrm>
          <a:custGeom>
            <a:avLst/>
            <a:gdLst>
              <a:gd name="G0" fmla="+- 21319 0 0"/>
              <a:gd name="G1" fmla="+- 0 0 0"/>
              <a:gd name="G2" fmla="+- 21600 0 0"/>
              <a:gd name="T0" fmla="*/ 19835 w 21319"/>
              <a:gd name="T1" fmla="*/ 21549 h 21549"/>
              <a:gd name="T2" fmla="*/ 0 w 21319"/>
              <a:gd name="T3" fmla="*/ 3470 h 21549"/>
              <a:gd name="T4" fmla="*/ 21319 w 21319"/>
              <a:gd name="T5" fmla="*/ 0 h 2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9" h="21549" fill="none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</a:path>
              <a:path w="21319" h="21549" stroke="0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  <a:lnTo>
                  <a:pt x="2131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U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498702" name="Arc 14"/>
          <p:cNvSpPr>
            <a:spLocks/>
          </p:cNvSpPr>
          <p:nvPr/>
        </p:nvSpPr>
        <p:spPr bwMode="auto">
          <a:xfrm>
            <a:off x="1790700" y="150813"/>
            <a:ext cx="5035550" cy="5826125"/>
          </a:xfrm>
          <a:custGeom>
            <a:avLst/>
            <a:gdLst>
              <a:gd name="G0" fmla="+- 21320 0 0"/>
              <a:gd name="G1" fmla="+- 0 0 0"/>
              <a:gd name="G2" fmla="+- 21600 0 0"/>
              <a:gd name="T0" fmla="*/ 19835 w 21320"/>
              <a:gd name="T1" fmla="*/ 21549 h 21549"/>
              <a:gd name="T2" fmla="*/ 0 w 21320"/>
              <a:gd name="T3" fmla="*/ 3469 h 21549"/>
              <a:gd name="T4" fmla="*/ 21320 w 21320"/>
              <a:gd name="T5" fmla="*/ 0 h 2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21549" fill="none" extrusionOk="0">
                <a:moveTo>
                  <a:pt x="19835" y="21548"/>
                </a:moveTo>
                <a:cubicBezTo>
                  <a:pt x="9827" y="20859"/>
                  <a:pt x="1611" y="13370"/>
                  <a:pt x="0" y="3468"/>
                </a:cubicBezTo>
              </a:path>
              <a:path w="21320" h="21549" stroke="0" extrusionOk="0">
                <a:moveTo>
                  <a:pt x="19835" y="21548"/>
                </a:moveTo>
                <a:cubicBezTo>
                  <a:pt x="9827" y="20859"/>
                  <a:pt x="1611" y="13370"/>
                  <a:pt x="0" y="3468"/>
                </a:cubicBezTo>
                <a:lnTo>
                  <a:pt x="2132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3" name="Oval 15"/>
          <p:cNvSpPr>
            <a:spLocks noChangeArrowheads="1"/>
          </p:cNvSpPr>
          <p:nvPr/>
        </p:nvSpPr>
        <p:spPr bwMode="auto">
          <a:xfrm>
            <a:off x="3403600" y="534193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4" name="Oval 16"/>
          <p:cNvSpPr>
            <a:spLocks noChangeArrowheads="1"/>
          </p:cNvSpPr>
          <p:nvPr/>
        </p:nvSpPr>
        <p:spPr bwMode="auto">
          <a:xfrm>
            <a:off x="3013075" y="4049713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5" name="Arc 17"/>
          <p:cNvSpPr>
            <a:spLocks/>
          </p:cNvSpPr>
          <p:nvPr/>
        </p:nvSpPr>
        <p:spPr bwMode="auto">
          <a:xfrm>
            <a:off x="2266950" y="130175"/>
            <a:ext cx="5297488" cy="5048250"/>
          </a:xfrm>
          <a:custGeom>
            <a:avLst/>
            <a:gdLst>
              <a:gd name="G0" fmla="+- 21320 0 0"/>
              <a:gd name="G1" fmla="+- 0 0 0"/>
              <a:gd name="G2" fmla="+- 21600 0 0"/>
              <a:gd name="T0" fmla="*/ 18496 w 21320"/>
              <a:gd name="T1" fmla="*/ 21415 h 21415"/>
              <a:gd name="T2" fmla="*/ 0 w 21320"/>
              <a:gd name="T3" fmla="*/ 3468 h 21415"/>
              <a:gd name="T4" fmla="*/ 21320 w 21320"/>
              <a:gd name="T5" fmla="*/ 0 h 2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21415" fill="none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</a:path>
              <a:path w="21320" h="21415" stroke="0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  <a:lnTo>
                  <a:pt x="2132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6" name="Line 18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7" name="Line 19"/>
          <p:cNvSpPr>
            <a:spLocks noChangeShapeType="1"/>
          </p:cNvSpPr>
          <p:nvPr/>
        </p:nvSpPr>
        <p:spPr bwMode="auto">
          <a:xfrm flipH="1" flipV="1">
            <a:off x="3454400" y="5518150"/>
            <a:ext cx="660400" cy="4937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8" name="Line 20"/>
          <p:cNvSpPr>
            <a:spLocks noChangeShapeType="1"/>
          </p:cNvSpPr>
          <p:nvPr/>
        </p:nvSpPr>
        <p:spPr bwMode="auto">
          <a:xfrm flipH="1" flipV="1">
            <a:off x="3089275" y="4198938"/>
            <a:ext cx="309563" cy="10080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09" name="Line 21"/>
          <p:cNvSpPr>
            <a:spLocks noChangeShapeType="1"/>
          </p:cNvSpPr>
          <p:nvPr/>
        </p:nvSpPr>
        <p:spPr bwMode="auto">
          <a:xfrm flipV="1">
            <a:off x="3052763" y="3008313"/>
            <a:ext cx="0" cy="9334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10" name="Line 22"/>
          <p:cNvSpPr>
            <a:spLocks noChangeShapeType="1"/>
          </p:cNvSpPr>
          <p:nvPr/>
        </p:nvSpPr>
        <p:spPr bwMode="auto">
          <a:xfrm flipV="1">
            <a:off x="3089275" y="2403475"/>
            <a:ext cx="255588" cy="403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4037013" y="6148388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U</a:t>
            </a:r>
            <a:r>
              <a:rPr lang="en-GB" sz="2400" baseline="-25000">
                <a:latin typeface="Arial" charset="0"/>
              </a:rPr>
              <a:t>n</a:t>
            </a:r>
          </a:p>
        </p:txBody>
      </p:sp>
      <p:sp>
        <p:nvSpPr>
          <p:cNvPr id="498712" name="Line 24"/>
          <p:cNvSpPr>
            <a:spLocks noChangeShapeType="1"/>
          </p:cNvSpPr>
          <p:nvPr/>
        </p:nvSpPr>
        <p:spPr bwMode="auto">
          <a:xfrm flipV="1">
            <a:off x="3546475" y="2225675"/>
            <a:ext cx="628650" cy="857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13" name="Oval 25"/>
          <p:cNvSpPr>
            <a:spLocks noChangeArrowheads="1"/>
          </p:cNvSpPr>
          <p:nvPr/>
        </p:nvSpPr>
        <p:spPr bwMode="auto">
          <a:xfrm>
            <a:off x="4178300" y="5945188"/>
            <a:ext cx="103188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970338" y="5535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a</a:t>
            </a: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3090863" y="52070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b</a:t>
            </a:r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>
            <a:off x="2732088" y="39052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c</a:t>
            </a:r>
          </a:p>
        </p:txBody>
      </p:sp>
      <p:grpSp>
        <p:nvGrpSpPr>
          <p:cNvPr id="498717" name="Group 29"/>
          <p:cNvGrpSpPr>
            <a:grpSpLocks/>
          </p:cNvGrpSpPr>
          <p:nvPr/>
        </p:nvGrpSpPr>
        <p:grpSpPr bwMode="auto">
          <a:xfrm>
            <a:off x="2689225" y="2770188"/>
            <a:ext cx="414338" cy="396875"/>
            <a:chOff x="1694" y="1745"/>
            <a:chExt cx="261" cy="250"/>
          </a:xfrm>
        </p:grpSpPr>
        <p:sp>
          <p:nvSpPr>
            <p:cNvPr id="498718" name="Oval 30"/>
            <p:cNvSpPr>
              <a:spLocks noChangeArrowheads="1"/>
            </p:cNvSpPr>
            <p:nvPr/>
          </p:nvSpPr>
          <p:spPr bwMode="auto">
            <a:xfrm>
              <a:off x="1890" y="1802"/>
              <a:ext cx="65" cy="65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8719" name="Rectangle 31"/>
            <p:cNvSpPr>
              <a:spLocks noChangeArrowheads="1"/>
            </p:cNvSpPr>
            <p:nvPr/>
          </p:nvSpPr>
          <p:spPr bwMode="auto">
            <a:xfrm>
              <a:off x="1694" y="174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d</a:t>
              </a:r>
            </a:p>
          </p:txBody>
        </p:sp>
      </p:grpSp>
      <p:grpSp>
        <p:nvGrpSpPr>
          <p:cNvPr id="498720" name="Group 32"/>
          <p:cNvGrpSpPr>
            <a:grpSpLocks/>
          </p:cNvGrpSpPr>
          <p:nvPr/>
        </p:nvGrpSpPr>
        <p:grpSpPr bwMode="auto">
          <a:xfrm>
            <a:off x="3273425" y="1927225"/>
            <a:ext cx="325438" cy="474663"/>
            <a:chOff x="2062" y="1214"/>
            <a:chExt cx="205" cy="299"/>
          </a:xfrm>
        </p:grpSpPr>
        <p:sp>
          <p:nvSpPr>
            <p:cNvPr id="498721" name="Oval 33"/>
            <p:cNvSpPr>
              <a:spLocks noChangeArrowheads="1"/>
            </p:cNvSpPr>
            <p:nvPr/>
          </p:nvSpPr>
          <p:spPr bwMode="auto">
            <a:xfrm>
              <a:off x="2114" y="1448"/>
              <a:ext cx="65" cy="6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8722" name="Rectangle 34"/>
            <p:cNvSpPr>
              <a:spLocks noChangeArrowheads="1"/>
            </p:cNvSpPr>
            <p:nvPr/>
          </p:nvSpPr>
          <p:spPr bwMode="auto">
            <a:xfrm>
              <a:off x="2062" y="121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e</a:t>
              </a:r>
            </a:p>
          </p:txBody>
        </p:sp>
      </p:grpSp>
      <p:grpSp>
        <p:nvGrpSpPr>
          <p:cNvPr id="498723" name="Group 35"/>
          <p:cNvGrpSpPr>
            <a:grpSpLocks/>
          </p:cNvGrpSpPr>
          <p:nvPr/>
        </p:nvGrpSpPr>
        <p:grpSpPr bwMode="auto">
          <a:xfrm>
            <a:off x="4202113" y="1762125"/>
            <a:ext cx="331787" cy="498475"/>
            <a:chOff x="2647" y="1110"/>
            <a:chExt cx="209" cy="314"/>
          </a:xfrm>
        </p:grpSpPr>
        <p:sp>
          <p:nvSpPr>
            <p:cNvPr id="498724" name="Oval 36"/>
            <p:cNvSpPr>
              <a:spLocks noChangeArrowheads="1"/>
            </p:cNvSpPr>
            <p:nvPr/>
          </p:nvSpPr>
          <p:spPr bwMode="auto">
            <a:xfrm>
              <a:off x="2647" y="1359"/>
              <a:ext cx="65" cy="65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8725" name="Rectangle 37"/>
            <p:cNvSpPr>
              <a:spLocks noChangeArrowheads="1"/>
            </p:cNvSpPr>
            <p:nvPr/>
          </p:nvSpPr>
          <p:spPr bwMode="auto">
            <a:xfrm>
              <a:off x="2696" y="1110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f</a:t>
              </a:r>
            </a:p>
          </p:txBody>
        </p:sp>
      </p:grp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6042025" y="634365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solidFill>
                  <a:schemeClr val="tx2"/>
                </a:solidFill>
                <a:latin typeface="Arial" charset="0"/>
              </a:rPr>
              <a:t>Year  0, 1</a:t>
            </a: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6397625" y="5664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solidFill>
                  <a:schemeClr val="accent2"/>
                </a:solidFill>
                <a:latin typeface="Arial" charset="0"/>
              </a:rPr>
              <a:t>Year 2</a:t>
            </a: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6897688" y="4913313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folHlink"/>
                </a:solidFill>
                <a:latin typeface="Arial" charset="0"/>
              </a:rPr>
              <a:t>Year 3</a:t>
            </a: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0" y="1651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π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498730" name="Text Box 42"/>
          <p:cNvSpPr txBox="1">
            <a:spLocks noChangeArrowheads="1"/>
          </p:cNvSpPr>
          <p:nvPr/>
        </p:nvSpPr>
        <p:spPr bwMode="auto">
          <a:xfrm>
            <a:off x="0" y="88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3399"/>
                </a:solidFill>
                <a:latin typeface="Arial" charset="0"/>
              </a:rPr>
              <a:t>Δεξιόστροφες μετακινήσεις της </a:t>
            </a:r>
            <a:r>
              <a:rPr lang="en-GB" b="1" dirty="0">
                <a:solidFill>
                  <a:srgbClr val="003399"/>
                </a:solidFill>
                <a:latin typeface="Arial" charset="0"/>
              </a:rPr>
              <a:t>Phillips</a:t>
            </a:r>
            <a:endParaRPr lang="en-GB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9" grpId="0" animBg="1"/>
      <p:bldP spid="498710" grpId="0" animBg="1"/>
      <p:bldP spid="4987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685800" y="838200"/>
            <a:ext cx="7689850" cy="5162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00739" name="Object 3"/>
          <p:cNvGraphicFramePr>
            <a:graphicFrameLocks/>
          </p:cNvGraphicFramePr>
          <p:nvPr/>
        </p:nvGraphicFramePr>
        <p:xfrm>
          <a:off x="195263" y="498475"/>
          <a:ext cx="835025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3" name="Chart" r:id="rId5" imgW="9941040" imgH="7094520" progId="MSGraph.Chart.8">
                  <p:embed followColorScheme="full"/>
                </p:oleObj>
              </mc:Choice>
              <mc:Fallback>
                <p:oleObj name="Chart" r:id="rId5" imgW="9941040" imgH="709452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98475"/>
                        <a:ext cx="8350250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2" name="Arc 6"/>
          <p:cNvSpPr>
            <a:spLocks/>
          </p:cNvSpPr>
          <p:nvPr/>
        </p:nvSpPr>
        <p:spPr bwMode="auto">
          <a:xfrm>
            <a:off x="1503363" y="0"/>
            <a:ext cx="4516437" cy="6505575"/>
          </a:xfrm>
          <a:custGeom>
            <a:avLst/>
            <a:gdLst>
              <a:gd name="G0" fmla="+- 21319 0 0"/>
              <a:gd name="G1" fmla="+- 0 0 0"/>
              <a:gd name="G2" fmla="+- 21600 0 0"/>
              <a:gd name="T0" fmla="*/ 19835 w 21319"/>
              <a:gd name="T1" fmla="*/ 21549 h 21549"/>
              <a:gd name="T2" fmla="*/ 0 w 21319"/>
              <a:gd name="T3" fmla="*/ 3470 h 21549"/>
              <a:gd name="T4" fmla="*/ 21319 w 21319"/>
              <a:gd name="T5" fmla="*/ 0 h 2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9" h="21549" fill="none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</a:path>
              <a:path w="21319" h="21549" stroke="0" extrusionOk="0">
                <a:moveTo>
                  <a:pt x="19835" y="21548"/>
                </a:moveTo>
                <a:cubicBezTo>
                  <a:pt x="9827" y="20859"/>
                  <a:pt x="1611" y="13371"/>
                  <a:pt x="-1" y="3470"/>
                </a:cubicBezTo>
                <a:lnTo>
                  <a:pt x="2131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7761288" y="60372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U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500744" name="Arc 8"/>
          <p:cNvSpPr>
            <a:spLocks/>
          </p:cNvSpPr>
          <p:nvPr/>
        </p:nvSpPr>
        <p:spPr bwMode="auto">
          <a:xfrm>
            <a:off x="1790700" y="150813"/>
            <a:ext cx="5035550" cy="5826125"/>
          </a:xfrm>
          <a:custGeom>
            <a:avLst/>
            <a:gdLst>
              <a:gd name="G0" fmla="+- 21320 0 0"/>
              <a:gd name="G1" fmla="+- 0 0 0"/>
              <a:gd name="G2" fmla="+- 21600 0 0"/>
              <a:gd name="T0" fmla="*/ 19835 w 21320"/>
              <a:gd name="T1" fmla="*/ 21549 h 21549"/>
              <a:gd name="T2" fmla="*/ 0 w 21320"/>
              <a:gd name="T3" fmla="*/ 3469 h 21549"/>
              <a:gd name="T4" fmla="*/ 21320 w 21320"/>
              <a:gd name="T5" fmla="*/ 0 h 2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21549" fill="none" extrusionOk="0">
                <a:moveTo>
                  <a:pt x="19835" y="21548"/>
                </a:moveTo>
                <a:cubicBezTo>
                  <a:pt x="9827" y="20859"/>
                  <a:pt x="1611" y="13370"/>
                  <a:pt x="0" y="3468"/>
                </a:cubicBezTo>
              </a:path>
              <a:path w="21320" h="21549" stroke="0" extrusionOk="0">
                <a:moveTo>
                  <a:pt x="19835" y="21548"/>
                </a:moveTo>
                <a:cubicBezTo>
                  <a:pt x="9827" y="20859"/>
                  <a:pt x="1611" y="13370"/>
                  <a:pt x="0" y="3468"/>
                </a:cubicBezTo>
                <a:lnTo>
                  <a:pt x="2132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5" name="Oval 9"/>
          <p:cNvSpPr>
            <a:spLocks noChangeArrowheads="1"/>
          </p:cNvSpPr>
          <p:nvPr/>
        </p:nvSpPr>
        <p:spPr bwMode="auto">
          <a:xfrm>
            <a:off x="3403600" y="534193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6" name="Oval 10"/>
          <p:cNvSpPr>
            <a:spLocks noChangeArrowheads="1"/>
          </p:cNvSpPr>
          <p:nvPr/>
        </p:nvSpPr>
        <p:spPr bwMode="auto">
          <a:xfrm>
            <a:off x="3013075" y="4049713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7" name="Arc 11"/>
          <p:cNvSpPr>
            <a:spLocks/>
          </p:cNvSpPr>
          <p:nvPr/>
        </p:nvSpPr>
        <p:spPr bwMode="auto">
          <a:xfrm>
            <a:off x="2266950" y="130175"/>
            <a:ext cx="5297488" cy="5048250"/>
          </a:xfrm>
          <a:custGeom>
            <a:avLst/>
            <a:gdLst>
              <a:gd name="G0" fmla="+- 21320 0 0"/>
              <a:gd name="G1" fmla="+- 0 0 0"/>
              <a:gd name="G2" fmla="+- 21600 0 0"/>
              <a:gd name="T0" fmla="*/ 18496 w 21320"/>
              <a:gd name="T1" fmla="*/ 21415 h 21415"/>
              <a:gd name="T2" fmla="*/ 0 w 21320"/>
              <a:gd name="T3" fmla="*/ 3468 h 21415"/>
              <a:gd name="T4" fmla="*/ 21320 w 21320"/>
              <a:gd name="T5" fmla="*/ 0 h 2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21415" fill="none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</a:path>
              <a:path w="21320" h="21415" stroke="0" extrusionOk="0">
                <a:moveTo>
                  <a:pt x="18496" y="21414"/>
                </a:moveTo>
                <a:cubicBezTo>
                  <a:pt x="9046" y="20168"/>
                  <a:pt x="1530" y="12875"/>
                  <a:pt x="0" y="3467"/>
                </a:cubicBezTo>
                <a:lnTo>
                  <a:pt x="2132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8" name="Oval 12"/>
          <p:cNvSpPr>
            <a:spLocks noChangeArrowheads="1"/>
          </p:cNvSpPr>
          <p:nvPr/>
        </p:nvSpPr>
        <p:spPr bwMode="auto">
          <a:xfrm>
            <a:off x="3000375" y="2860675"/>
            <a:ext cx="103188" cy="103188"/>
          </a:xfrm>
          <a:prstGeom prst="ellipse">
            <a:avLst/>
          </a:prstGeom>
          <a:solidFill>
            <a:srgbClr val="33CC33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9" name="Arc 13"/>
          <p:cNvSpPr>
            <a:spLocks/>
          </p:cNvSpPr>
          <p:nvPr/>
        </p:nvSpPr>
        <p:spPr bwMode="auto">
          <a:xfrm>
            <a:off x="2643188" y="0"/>
            <a:ext cx="5922962" cy="4352925"/>
          </a:xfrm>
          <a:custGeom>
            <a:avLst/>
            <a:gdLst>
              <a:gd name="G0" fmla="+- 21162 0 0"/>
              <a:gd name="G1" fmla="+- 0 0 0"/>
              <a:gd name="G2" fmla="+- 21600 0 0"/>
              <a:gd name="T0" fmla="*/ 15796 w 21162"/>
              <a:gd name="T1" fmla="*/ 20923 h 20923"/>
              <a:gd name="T2" fmla="*/ 0 w 21162"/>
              <a:gd name="T3" fmla="*/ 4326 h 20923"/>
              <a:gd name="T4" fmla="*/ 21162 w 21162"/>
              <a:gd name="T5" fmla="*/ 0 h 20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62" h="20923" fill="none" extrusionOk="0">
                <a:moveTo>
                  <a:pt x="15796" y="20922"/>
                </a:moveTo>
                <a:cubicBezTo>
                  <a:pt x="7788" y="18869"/>
                  <a:pt x="1655" y="12425"/>
                  <a:pt x="-1" y="4326"/>
                </a:cubicBezTo>
              </a:path>
              <a:path w="21162" h="20923" stroke="0" extrusionOk="0">
                <a:moveTo>
                  <a:pt x="15796" y="20922"/>
                </a:moveTo>
                <a:cubicBezTo>
                  <a:pt x="7788" y="18869"/>
                  <a:pt x="1655" y="12425"/>
                  <a:pt x="-1" y="4326"/>
                </a:cubicBezTo>
                <a:lnTo>
                  <a:pt x="21162" y="0"/>
                </a:lnTo>
                <a:close/>
              </a:path>
            </a:pathLst>
          </a:custGeom>
          <a:noFill/>
          <a:ln w="38100" cap="rnd">
            <a:solidFill>
              <a:srgbClr val="CC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0" name="Line 14"/>
          <p:cNvSpPr>
            <a:spLocks noChangeShapeType="1"/>
          </p:cNvSpPr>
          <p:nvPr/>
        </p:nvSpPr>
        <p:spPr bwMode="auto">
          <a:xfrm flipV="1">
            <a:off x="4241800" y="1047750"/>
            <a:ext cx="0" cy="4964113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1" name="Line 15"/>
          <p:cNvSpPr>
            <a:spLocks noChangeShapeType="1"/>
          </p:cNvSpPr>
          <p:nvPr/>
        </p:nvSpPr>
        <p:spPr bwMode="auto">
          <a:xfrm flipH="1" flipV="1">
            <a:off x="3454400" y="5518150"/>
            <a:ext cx="660400" cy="4937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2" name="Line 16"/>
          <p:cNvSpPr>
            <a:spLocks noChangeShapeType="1"/>
          </p:cNvSpPr>
          <p:nvPr/>
        </p:nvSpPr>
        <p:spPr bwMode="auto">
          <a:xfrm flipH="1" flipV="1">
            <a:off x="3089275" y="4198938"/>
            <a:ext cx="309563" cy="10080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3" name="Line 17"/>
          <p:cNvSpPr>
            <a:spLocks noChangeShapeType="1"/>
          </p:cNvSpPr>
          <p:nvPr/>
        </p:nvSpPr>
        <p:spPr bwMode="auto">
          <a:xfrm flipV="1">
            <a:off x="3052763" y="3008313"/>
            <a:ext cx="0" cy="9334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4" name="Line 18"/>
          <p:cNvSpPr>
            <a:spLocks noChangeShapeType="1"/>
          </p:cNvSpPr>
          <p:nvPr/>
        </p:nvSpPr>
        <p:spPr bwMode="auto">
          <a:xfrm flipV="1">
            <a:off x="3089275" y="2403475"/>
            <a:ext cx="255588" cy="403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5" name="Oval 19"/>
          <p:cNvSpPr>
            <a:spLocks noChangeArrowheads="1"/>
          </p:cNvSpPr>
          <p:nvPr/>
        </p:nvSpPr>
        <p:spPr bwMode="auto">
          <a:xfrm>
            <a:off x="3373438" y="2298700"/>
            <a:ext cx="103187" cy="103188"/>
          </a:xfrm>
          <a:prstGeom prst="ellipse">
            <a:avLst/>
          </a:prstGeom>
          <a:solidFill>
            <a:srgbClr val="FF66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6" name="Rectangle 20"/>
          <p:cNvSpPr>
            <a:spLocks noChangeArrowheads="1"/>
          </p:cNvSpPr>
          <p:nvPr/>
        </p:nvSpPr>
        <p:spPr bwMode="auto">
          <a:xfrm>
            <a:off x="4037013" y="6148388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U</a:t>
            </a:r>
            <a:r>
              <a:rPr lang="en-GB" sz="2400" baseline="-25000">
                <a:latin typeface="Arial" charset="0"/>
              </a:rPr>
              <a:t>n</a:t>
            </a:r>
          </a:p>
        </p:txBody>
      </p:sp>
      <p:sp>
        <p:nvSpPr>
          <p:cNvPr id="500757" name="Arc 21"/>
          <p:cNvSpPr>
            <a:spLocks/>
          </p:cNvSpPr>
          <p:nvPr/>
        </p:nvSpPr>
        <p:spPr bwMode="auto">
          <a:xfrm>
            <a:off x="3398838" y="168275"/>
            <a:ext cx="5549900" cy="3494088"/>
          </a:xfrm>
          <a:custGeom>
            <a:avLst/>
            <a:gdLst>
              <a:gd name="G0" fmla="+- 21239 0 0"/>
              <a:gd name="G1" fmla="+- 0 0 0"/>
              <a:gd name="G2" fmla="+- 21600 0 0"/>
              <a:gd name="T0" fmla="*/ 14336 w 21239"/>
              <a:gd name="T1" fmla="*/ 20467 h 20467"/>
              <a:gd name="T2" fmla="*/ 0 w 21239"/>
              <a:gd name="T3" fmla="*/ 3933 h 20467"/>
              <a:gd name="T4" fmla="*/ 21239 w 21239"/>
              <a:gd name="T5" fmla="*/ 0 h 20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9" h="20467" fill="none" extrusionOk="0">
                <a:moveTo>
                  <a:pt x="14335" y="20467"/>
                </a:moveTo>
                <a:cubicBezTo>
                  <a:pt x="6912" y="17963"/>
                  <a:pt x="1426" y="11636"/>
                  <a:pt x="0" y="3932"/>
                </a:cubicBezTo>
              </a:path>
              <a:path w="21239" h="20467" stroke="0" extrusionOk="0">
                <a:moveTo>
                  <a:pt x="14335" y="20467"/>
                </a:moveTo>
                <a:cubicBezTo>
                  <a:pt x="6912" y="17963"/>
                  <a:pt x="1426" y="11636"/>
                  <a:pt x="0" y="3932"/>
                </a:cubicBezTo>
                <a:lnTo>
                  <a:pt x="21239" y="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8" name="Line 22"/>
          <p:cNvSpPr>
            <a:spLocks noChangeShapeType="1"/>
          </p:cNvSpPr>
          <p:nvPr/>
        </p:nvSpPr>
        <p:spPr bwMode="auto">
          <a:xfrm flipV="1">
            <a:off x="3546475" y="2225675"/>
            <a:ext cx="628650" cy="857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9" name="Oval 23"/>
          <p:cNvSpPr>
            <a:spLocks noChangeArrowheads="1"/>
          </p:cNvSpPr>
          <p:nvPr/>
        </p:nvSpPr>
        <p:spPr bwMode="auto">
          <a:xfrm>
            <a:off x="4202113" y="2157413"/>
            <a:ext cx="103187" cy="103187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0" name="Line 24"/>
          <p:cNvSpPr>
            <a:spLocks noChangeShapeType="1"/>
          </p:cNvSpPr>
          <p:nvPr/>
        </p:nvSpPr>
        <p:spPr bwMode="auto">
          <a:xfrm>
            <a:off x="4389438" y="2182813"/>
            <a:ext cx="585787" cy="495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1" name="Line 25"/>
          <p:cNvSpPr>
            <a:spLocks noChangeShapeType="1"/>
          </p:cNvSpPr>
          <p:nvPr/>
        </p:nvSpPr>
        <p:spPr bwMode="auto">
          <a:xfrm>
            <a:off x="5048250" y="2933700"/>
            <a:ext cx="146050" cy="6778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2" name="Line 26"/>
          <p:cNvSpPr>
            <a:spLocks noChangeShapeType="1"/>
          </p:cNvSpPr>
          <p:nvPr/>
        </p:nvSpPr>
        <p:spPr bwMode="auto">
          <a:xfrm>
            <a:off x="5213350" y="3887788"/>
            <a:ext cx="0" cy="6778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3" name="Line 27"/>
          <p:cNvSpPr>
            <a:spLocks noChangeShapeType="1"/>
          </p:cNvSpPr>
          <p:nvPr/>
        </p:nvSpPr>
        <p:spPr bwMode="auto">
          <a:xfrm flipH="1">
            <a:off x="4956175" y="4803775"/>
            <a:ext cx="200025" cy="6778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4" name="Oval 28"/>
          <p:cNvSpPr>
            <a:spLocks noChangeArrowheads="1"/>
          </p:cNvSpPr>
          <p:nvPr/>
        </p:nvSpPr>
        <p:spPr bwMode="auto">
          <a:xfrm>
            <a:off x="4178300" y="5945188"/>
            <a:ext cx="103188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5" name="Line 29"/>
          <p:cNvSpPr>
            <a:spLocks noChangeShapeType="1"/>
          </p:cNvSpPr>
          <p:nvPr/>
        </p:nvSpPr>
        <p:spPr bwMode="auto">
          <a:xfrm flipH="1">
            <a:off x="4370388" y="5664200"/>
            <a:ext cx="476250" cy="3111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66" name="Rectangle 30"/>
          <p:cNvSpPr>
            <a:spLocks noChangeArrowheads="1"/>
          </p:cNvSpPr>
          <p:nvPr/>
        </p:nvSpPr>
        <p:spPr bwMode="auto">
          <a:xfrm>
            <a:off x="3970338" y="5535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a</a:t>
            </a:r>
          </a:p>
        </p:txBody>
      </p:sp>
      <p:sp>
        <p:nvSpPr>
          <p:cNvPr id="500767" name="Rectangle 31"/>
          <p:cNvSpPr>
            <a:spLocks noChangeArrowheads="1"/>
          </p:cNvSpPr>
          <p:nvPr/>
        </p:nvSpPr>
        <p:spPr bwMode="auto">
          <a:xfrm>
            <a:off x="3090863" y="52070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b</a:t>
            </a:r>
          </a:p>
        </p:txBody>
      </p:sp>
      <p:sp>
        <p:nvSpPr>
          <p:cNvPr id="500768" name="Rectangle 32"/>
          <p:cNvSpPr>
            <a:spLocks noChangeArrowheads="1"/>
          </p:cNvSpPr>
          <p:nvPr/>
        </p:nvSpPr>
        <p:spPr bwMode="auto">
          <a:xfrm>
            <a:off x="2732088" y="39052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c</a:t>
            </a:r>
          </a:p>
        </p:txBody>
      </p:sp>
      <p:sp>
        <p:nvSpPr>
          <p:cNvPr id="500769" name="Rectangle 33"/>
          <p:cNvSpPr>
            <a:spLocks noChangeArrowheads="1"/>
          </p:cNvSpPr>
          <p:nvPr/>
        </p:nvSpPr>
        <p:spPr bwMode="auto">
          <a:xfrm>
            <a:off x="2689225" y="27701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d</a:t>
            </a:r>
          </a:p>
        </p:txBody>
      </p:sp>
      <p:sp>
        <p:nvSpPr>
          <p:cNvPr id="500770" name="Rectangle 34"/>
          <p:cNvSpPr>
            <a:spLocks noChangeArrowheads="1"/>
          </p:cNvSpPr>
          <p:nvPr/>
        </p:nvSpPr>
        <p:spPr bwMode="auto">
          <a:xfrm>
            <a:off x="3273425" y="19272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e</a:t>
            </a:r>
          </a:p>
        </p:txBody>
      </p:sp>
      <p:sp>
        <p:nvSpPr>
          <p:cNvPr id="500771" name="Rectangle 35"/>
          <p:cNvSpPr>
            <a:spLocks noChangeArrowheads="1"/>
          </p:cNvSpPr>
          <p:nvPr/>
        </p:nvSpPr>
        <p:spPr bwMode="auto">
          <a:xfrm>
            <a:off x="4279900" y="176212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latin typeface="Arial" charset="0"/>
              </a:rPr>
              <a:t>f</a:t>
            </a:r>
          </a:p>
        </p:txBody>
      </p:sp>
      <p:grpSp>
        <p:nvGrpSpPr>
          <p:cNvPr id="500772" name="Group 36"/>
          <p:cNvGrpSpPr>
            <a:grpSpLocks/>
          </p:cNvGrpSpPr>
          <p:nvPr/>
        </p:nvGrpSpPr>
        <p:grpSpPr bwMode="auto">
          <a:xfrm>
            <a:off x="5173663" y="3373438"/>
            <a:ext cx="368300" cy="444500"/>
            <a:chOff x="3259" y="2125"/>
            <a:chExt cx="232" cy="280"/>
          </a:xfrm>
        </p:grpSpPr>
        <p:sp>
          <p:nvSpPr>
            <p:cNvPr id="500773" name="Oval 37"/>
            <p:cNvSpPr>
              <a:spLocks noChangeArrowheads="1"/>
            </p:cNvSpPr>
            <p:nvPr/>
          </p:nvSpPr>
          <p:spPr bwMode="auto">
            <a:xfrm>
              <a:off x="3259" y="2340"/>
              <a:ext cx="65" cy="6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0774" name="Rectangle 38"/>
            <p:cNvSpPr>
              <a:spLocks noChangeArrowheads="1"/>
            </p:cNvSpPr>
            <p:nvPr/>
          </p:nvSpPr>
          <p:spPr bwMode="auto">
            <a:xfrm>
              <a:off x="3286" y="212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h</a:t>
              </a:r>
            </a:p>
          </p:txBody>
        </p:sp>
      </p:grpSp>
      <p:grpSp>
        <p:nvGrpSpPr>
          <p:cNvPr id="500775" name="Group 39"/>
          <p:cNvGrpSpPr>
            <a:grpSpLocks/>
          </p:cNvGrpSpPr>
          <p:nvPr/>
        </p:nvGrpSpPr>
        <p:grpSpPr bwMode="auto">
          <a:xfrm>
            <a:off x="5149850" y="4381500"/>
            <a:ext cx="366713" cy="396875"/>
            <a:chOff x="3244" y="2760"/>
            <a:chExt cx="231" cy="250"/>
          </a:xfrm>
        </p:grpSpPr>
        <p:sp>
          <p:nvSpPr>
            <p:cNvPr id="500776" name="Oval 40"/>
            <p:cNvSpPr>
              <a:spLocks noChangeArrowheads="1"/>
            </p:cNvSpPr>
            <p:nvPr/>
          </p:nvSpPr>
          <p:spPr bwMode="auto">
            <a:xfrm>
              <a:off x="3244" y="2914"/>
              <a:ext cx="65" cy="65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0777" name="Rectangle 41"/>
            <p:cNvSpPr>
              <a:spLocks noChangeArrowheads="1"/>
            </p:cNvSpPr>
            <p:nvPr/>
          </p:nvSpPr>
          <p:spPr bwMode="auto">
            <a:xfrm>
              <a:off x="3323" y="2760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i</a:t>
              </a:r>
            </a:p>
          </p:txBody>
        </p:sp>
      </p:grpSp>
      <p:grpSp>
        <p:nvGrpSpPr>
          <p:cNvPr id="500778" name="Group 42"/>
          <p:cNvGrpSpPr>
            <a:grpSpLocks/>
          </p:cNvGrpSpPr>
          <p:nvPr/>
        </p:nvGrpSpPr>
        <p:grpSpPr bwMode="auto">
          <a:xfrm>
            <a:off x="4849813" y="5341938"/>
            <a:ext cx="396875" cy="336550"/>
            <a:chOff x="3055" y="3365"/>
            <a:chExt cx="250" cy="212"/>
          </a:xfrm>
        </p:grpSpPr>
        <p:sp>
          <p:nvSpPr>
            <p:cNvPr id="500779" name="Oval 43"/>
            <p:cNvSpPr>
              <a:spLocks noChangeArrowheads="1"/>
            </p:cNvSpPr>
            <p:nvPr/>
          </p:nvSpPr>
          <p:spPr bwMode="auto">
            <a:xfrm>
              <a:off x="3055" y="3467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0780" name="Rectangle 44"/>
            <p:cNvSpPr>
              <a:spLocks noChangeArrowheads="1"/>
            </p:cNvSpPr>
            <p:nvPr/>
          </p:nvSpPr>
          <p:spPr bwMode="auto">
            <a:xfrm>
              <a:off x="3125" y="336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1600" i="1">
                  <a:latin typeface="Arial" charset="0"/>
                </a:rPr>
                <a:t>J</a:t>
              </a:r>
            </a:p>
          </p:txBody>
        </p:sp>
      </p:grpSp>
      <p:sp>
        <p:nvSpPr>
          <p:cNvPr id="500781" name="Rectangle 45"/>
          <p:cNvSpPr>
            <a:spLocks noChangeArrowheads="1"/>
          </p:cNvSpPr>
          <p:nvPr/>
        </p:nvSpPr>
        <p:spPr bwMode="auto">
          <a:xfrm>
            <a:off x="5830888" y="6343650"/>
            <a:ext cx="170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solidFill>
                  <a:schemeClr val="tx2"/>
                </a:solidFill>
                <a:latin typeface="Arial" charset="0"/>
              </a:rPr>
              <a:t>Year  0, 1, 10</a:t>
            </a:r>
          </a:p>
        </p:txBody>
      </p:sp>
      <p:sp>
        <p:nvSpPr>
          <p:cNvPr id="500782" name="Rectangle 46"/>
          <p:cNvSpPr>
            <a:spLocks noChangeArrowheads="1"/>
          </p:cNvSpPr>
          <p:nvPr/>
        </p:nvSpPr>
        <p:spPr bwMode="auto">
          <a:xfrm>
            <a:off x="6350000" y="5646738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solidFill>
                  <a:schemeClr val="accent2"/>
                </a:solidFill>
                <a:latin typeface="Arial" charset="0"/>
              </a:rPr>
              <a:t>Year 2, 9</a:t>
            </a:r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6897688" y="491331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folHlink"/>
                </a:solidFill>
                <a:latin typeface="Arial" charset="0"/>
              </a:rPr>
              <a:t>Year 3, 8</a:t>
            </a:r>
          </a:p>
        </p:txBody>
      </p:sp>
      <p:sp>
        <p:nvSpPr>
          <p:cNvPr id="500784" name="Rectangle 48"/>
          <p:cNvSpPr>
            <a:spLocks noChangeArrowheads="1"/>
          </p:cNvSpPr>
          <p:nvPr/>
        </p:nvSpPr>
        <p:spPr bwMode="auto">
          <a:xfrm>
            <a:off x="7083425" y="4143375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rgbClr val="CC0099"/>
                </a:solidFill>
                <a:latin typeface="Arial" charset="0"/>
              </a:rPr>
              <a:t>Year 4, 7</a:t>
            </a:r>
          </a:p>
        </p:txBody>
      </p:sp>
      <p:sp>
        <p:nvSpPr>
          <p:cNvPr id="500785" name="Rectangle 49"/>
          <p:cNvSpPr>
            <a:spLocks noChangeArrowheads="1"/>
          </p:cNvSpPr>
          <p:nvPr/>
        </p:nvSpPr>
        <p:spPr bwMode="auto">
          <a:xfrm>
            <a:off x="7154863" y="346551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accent1"/>
                </a:solidFill>
                <a:latin typeface="Arial" charset="0"/>
              </a:rPr>
              <a:t>Year 5, 8</a:t>
            </a:r>
          </a:p>
        </p:txBody>
      </p:sp>
      <p:grpSp>
        <p:nvGrpSpPr>
          <p:cNvPr id="500786" name="Group 50"/>
          <p:cNvGrpSpPr>
            <a:grpSpLocks/>
          </p:cNvGrpSpPr>
          <p:nvPr/>
        </p:nvGrpSpPr>
        <p:grpSpPr bwMode="auto">
          <a:xfrm>
            <a:off x="4992688" y="2495550"/>
            <a:ext cx="365125" cy="396875"/>
            <a:chOff x="3145" y="1572"/>
            <a:chExt cx="230" cy="250"/>
          </a:xfrm>
        </p:grpSpPr>
        <p:sp>
          <p:nvSpPr>
            <p:cNvPr id="500787" name="Rectangle 51"/>
            <p:cNvSpPr>
              <a:spLocks noChangeArrowheads="1"/>
            </p:cNvSpPr>
            <p:nvPr/>
          </p:nvSpPr>
          <p:spPr bwMode="auto">
            <a:xfrm>
              <a:off x="3170" y="157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latin typeface="Arial" charset="0"/>
                </a:rPr>
                <a:t>g</a:t>
              </a:r>
            </a:p>
          </p:txBody>
        </p:sp>
        <p:sp>
          <p:nvSpPr>
            <p:cNvPr id="500788" name="Oval 52"/>
            <p:cNvSpPr>
              <a:spLocks noChangeArrowheads="1"/>
            </p:cNvSpPr>
            <p:nvPr/>
          </p:nvSpPr>
          <p:spPr bwMode="auto">
            <a:xfrm>
              <a:off x="3145" y="1755"/>
              <a:ext cx="65" cy="65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00789" name="Rectangle 53"/>
          <p:cNvSpPr>
            <a:spLocks noChangeArrowheads="1"/>
          </p:cNvSpPr>
          <p:nvPr/>
        </p:nvSpPr>
        <p:spPr bwMode="auto">
          <a:xfrm>
            <a:off x="0" y="1651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latin typeface="Arial" charset="0"/>
              </a:rPr>
              <a:t>π</a:t>
            </a:r>
            <a:r>
              <a:rPr lang="en-GB" sz="1600" i="1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(%)</a:t>
            </a:r>
          </a:p>
        </p:txBody>
      </p:sp>
      <p:sp>
        <p:nvSpPr>
          <p:cNvPr id="500790" name="Text Box 54"/>
          <p:cNvSpPr txBox="1">
            <a:spLocks noChangeArrowheads="1"/>
          </p:cNvSpPr>
          <p:nvPr/>
        </p:nvSpPr>
        <p:spPr bwMode="auto">
          <a:xfrm>
            <a:off x="0" y="88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3399"/>
                </a:solidFill>
                <a:latin typeface="Arial" charset="0"/>
              </a:rPr>
              <a:t>Δεξιόστροφες μετακινήσεις της </a:t>
            </a:r>
            <a:r>
              <a:rPr lang="en-GB" b="1" dirty="0">
                <a:solidFill>
                  <a:srgbClr val="003399"/>
                </a:solidFill>
                <a:latin typeface="Arial" charset="0"/>
              </a:rPr>
              <a:t>Phillips</a:t>
            </a:r>
            <a:endParaRPr lang="en-GB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0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61" grpId="0" animBg="1"/>
      <p:bldP spid="500762" grpId="0" animBg="1"/>
      <p:bldP spid="500763" grpId="0" animBg="1"/>
      <p:bldP spid="500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1066800" y="873125"/>
            <a:ext cx="6992938" cy="5181600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1066800" y="60547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746125" y="60086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 rot="16200000">
            <a:off x="-912014" y="3274048"/>
            <a:ext cx="229710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Επίπεδο τιμών </a:t>
            </a:r>
            <a:endParaRPr lang="en-GB" sz="2400" dirty="0">
              <a:latin typeface="Arial" charset="0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2925056" y="6413500"/>
            <a:ext cx="26534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400" dirty="0" smtClean="0">
                <a:latin typeface="Arial" charset="0"/>
              </a:rPr>
              <a:t>Εθνική παραγωγή</a:t>
            </a:r>
            <a:endParaRPr lang="en-GB" sz="2400" dirty="0">
              <a:latin typeface="Arial" charset="0"/>
            </a:endParaRPr>
          </a:p>
        </p:txBody>
      </p:sp>
      <p:grpSp>
        <p:nvGrpSpPr>
          <p:cNvPr id="392199" name="Group 7"/>
          <p:cNvGrpSpPr>
            <a:grpSpLocks/>
          </p:cNvGrpSpPr>
          <p:nvPr/>
        </p:nvGrpSpPr>
        <p:grpSpPr bwMode="auto">
          <a:xfrm>
            <a:off x="4541838" y="4310063"/>
            <a:ext cx="446087" cy="2197100"/>
            <a:chOff x="2861" y="2645"/>
            <a:chExt cx="281" cy="1384"/>
          </a:xfrm>
        </p:grpSpPr>
        <p:sp>
          <p:nvSpPr>
            <p:cNvPr id="392200" name="Rectangle 8"/>
            <p:cNvSpPr>
              <a:spLocks noChangeArrowheads="1"/>
            </p:cNvSpPr>
            <p:nvPr/>
          </p:nvSpPr>
          <p:spPr bwMode="auto">
            <a:xfrm>
              <a:off x="2861" y="377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  <p:sp>
          <p:nvSpPr>
            <p:cNvPr id="392201" name="Line 9"/>
            <p:cNvSpPr>
              <a:spLocks noChangeShapeType="1"/>
            </p:cNvSpPr>
            <p:nvPr/>
          </p:nvSpPr>
          <p:spPr bwMode="auto">
            <a:xfrm>
              <a:off x="2995" y="2645"/>
              <a:ext cx="1" cy="1095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2202" name="Group 10"/>
          <p:cNvGrpSpPr>
            <a:grpSpLocks/>
          </p:cNvGrpSpPr>
          <p:nvPr/>
        </p:nvGrpSpPr>
        <p:grpSpPr bwMode="auto">
          <a:xfrm>
            <a:off x="3433763" y="4713288"/>
            <a:ext cx="446087" cy="1785937"/>
            <a:chOff x="2163" y="2899"/>
            <a:chExt cx="281" cy="1125"/>
          </a:xfrm>
        </p:grpSpPr>
        <p:sp>
          <p:nvSpPr>
            <p:cNvPr id="392203" name="Rectangle 11"/>
            <p:cNvSpPr>
              <a:spLocks noChangeArrowheads="1"/>
            </p:cNvSpPr>
            <p:nvPr/>
          </p:nvSpPr>
          <p:spPr bwMode="auto">
            <a:xfrm>
              <a:off x="2163" y="377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Y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392204" name="Line 12"/>
            <p:cNvSpPr>
              <a:spLocks noChangeShapeType="1"/>
            </p:cNvSpPr>
            <p:nvPr/>
          </p:nvSpPr>
          <p:spPr bwMode="auto">
            <a:xfrm>
              <a:off x="2292" y="2899"/>
              <a:ext cx="0" cy="842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2205" name="Group 13"/>
          <p:cNvGrpSpPr>
            <a:grpSpLocks/>
          </p:cNvGrpSpPr>
          <p:nvPr/>
        </p:nvGrpSpPr>
        <p:grpSpPr bwMode="auto">
          <a:xfrm>
            <a:off x="1477963" y="1617663"/>
            <a:ext cx="5451475" cy="3387725"/>
            <a:chOff x="931" y="949"/>
            <a:chExt cx="3434" cy="2134"/>
          </a:xfrm>
        </p:grpSpPr>
        <p:sp>
          <p:nvSpPr>
            <p:cNvPr id="392206" name="Rectangle 14"/>
            <p:cNvSpPr>
              <a:spLocks noChangeArrowheads="1"/>
            </p:cNvSpPr>
            <p:nvPr/>
          </p:nvSpPr>
          <p:spPr bwMode="auto">
            <a:xfrm>
              <a:off x="3993" y="949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392207" name="Arc 15"/>
            <p:cNvSpPr>
              <a:spLocks/>
            </p:cNvSpPr>
            <p:nvPr/>
          </p:nvSpPr>
          <p:spPr bwMode="auto">
            <a:xfrm>
              <a:off x="931" y="1225"/>
              <a:ext cx="3218" cy="185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2208" name="Group 16"/>
          <p:cNvGrpSpPr>
            <a:grpSpLocks/>
          </p:cNvGrpSpPr>
          <p:nvPr/>
        </p:nvGrpSpPr>
        <p:grpSpPr bwMode="auto">
          <a:xfrm>
            <a:off x="577850" y="4548188"/>
            <a:ext cx="3060700" cy="396875"/>
            <a:chOff x="364" y="2795"/>
            <a:chExt cx="1928" cy="250"/>
          </a:xfrm>
        </p:grpSpPr>
        <p:sp>
          <p:nvSpPr>
            <p:cNvPr id="392209" name="Line 17"/>
            <p:cNvSpPr>
              <a:spLocks noChangeShapeType="1"/>
            </p:cNvSpPr>
            <p:nvPr/>
          </p:nvSpPr>
          <p:spPr bwMode="auto">
            <a:xfrm flipH="1">
              <a:off x="677" y="2910"/>
              <a:ext cx="1615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0" name="Rectangle 18"/>
            <p:cNvSpPr>
              <a:spLocks noChangeArrowheads="1"/>
            </p:cNvSpPr>
            <p:nvPr/>
          </p:nvSpPr>
          <p:spPr bwMode="auto">
            <a:xfrm>
              <a:off x="364" y="279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latin typeface="Arial" charset="0"/>
                </a:rPr>
                <a:t>P</a:t>
              </a:r>
              <a:r>
                <a:rPr lang="en-GB" sz="200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392211" name="Group 19"/>
          <p:cNvGrpSpPr>
            <a:grpSpLocks/>
          </p:cNvGrpSpPr>
          <p:nvPr/>
        </p:nvGrpSpPr>
        <p:grpSpPr bwMode="auto">
          <a:xfrm>
            <a:off x="573088" y="4090988"/>
            <a:ext cx="4200525" cy="396875"/>
            <a:chOff x="361" y="2507"/>
            <a:chExt cx="2646" cy="250"/>
          </a:xfrm>
        </p:grpSpPr>
        <p:sp>
          <p:nvSpPr>
            <p:cNvPr id="392212" name="Line 20"/>
            <p:cNvSpPr>
              <a:spLocks noChangeShapeType="1"/>
            </p:cNvSpPr>
            <p:nvPr/>
          </p:nvSpPr>
          <p:spPr bwMode="auto">
            <a:xfrm flipH="1">
              <a:off x="688" y="2656"/>
              <a:ext cx="2319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3" name="Rectangle 21"/>
            <p:cNvSpPr>
              <a:spLocks noChangeArrowheads="1"/>
            </p:cNvSpPr>
            <p:nvPr/>
          </p:nvSpPr>
          <p:spPr bwMode="auto">
            <a:xfrm>
              <a:off x="361" y="2507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latin typeface="Arial" charset="0"/>
                </a:rPr>
                <a:t>P</a:t>
              </a:r>
              <a:r>
                <a:rPr lang="en-GB" sz="2000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1066800" y="847725"/>
            <a:ext cx="0" cy="520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2215" name="Group 23"/>
          <p:cNvGrpSpPr>
            <a:grpSpLocks/>
          </p:cNvGrpSpPr>
          <p:nvPr/>
        </p:nvGrpSpPr>
        <p:grpSpPr bwMode="auto">
          <a:xfrm>
            <a:off x="1582738" y="415925"/>
            <a:ext cx="7105650" cy="5634038"/>
            <a:chOff x="997" y="192"/>
            <a:chExt cx="4476" cy="3549"/>
          </a:xfrm>
        </p:grpSpPr>
        <p:sp>
          <p:nvSpPr>
            <p:cNvPr id="392216" name="Arc 24"/>
            <p:cNvSpPr>
              <a:spLocks/>
            </p:cNvSpPr>
            <p:nvPr/>
          </p:nvSpPr>
          <p:spPr bwMode="auto">
            <a:xfrm>
              <a:off x="997" y="192"/>
              <a:ext cx="4476" cy="3440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2453 w 20982"/>
                <a:gd name="T1" fmla="*/ 19845 h 19845"/>
                <a:gd name="T2" fmla="*/ 0 w 20982"/>
                <a:gd name="T3" fmla="*/ 5129 h 19845"/>
                <a:gd name="T4" fmla="*/ 20982 w 20982"/>
                <a:gd name="T5" fmla="*/ 0 h 1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1" y="17166"/>
                    <a:pt x="1610" y="11717"/>
                    <a:pt x="-1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7" name="Rectangle 25"/>
            <p:cNvSpPr>
              <a:spLocks noChangeArrowheads="1"/>
            </p:cNvSpPr>
            <p:nvPr/>
          </p:nvSpPr>
          <p:spPr bwMode="auto">
            <a:xfrm>
              <a:off x="3652" y="3453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92218" name="Group 26"/>
          <p:cNvGrpSpPr>
            <a:grpSpLocks/>
          </p:cNvGrpSpPr>
          <p:nvPr/>
        </p:nvGrpSpPr>
        <p:grpSpPr bwMode="auto">
          <a:xfrm>
            <a:off x="2439988" y="187325"/>
            <a:ext cx="6553200" cy="5064125"/>
            <a:chOff x="1537" y="48"/>
            <a:chExt cx="4128" cy="3190"/>
          </a:xfrm>
        </p:grpSpPr>
        <p:sp>
          <p:nvSpPr>
            <p:cNvPr id="392219" name="Arc 27"/>
            <p:cNvSpPr>
              <a:spLocks/>
            </p:cNvSpPr>
            <p:nvPr/>
          </p:nvSpPr>
          <p:spPr bwMode="auto">
            <a:xfrm>
              <a:off x="1537" y="48"/>
              <a:ext cx="4128" cy="3071"/>
            </a:xfrm>
            <a:custGeom>
              <a:avLst/>
              <a:gdLst>
                <a:gd name="G0" fmla="+- 20982 0 0"/>
                <a:gd name="G1" fmla="+- 0 0 0"/>
                <a:gd name="G2" fmla="+- 21600 0 0"/>
                <a:gd name="T0" fmla="*/ 12453 w 20982"/>
                <a:gd name="T1" fmla="*/ 19845 h 19845"/>
                <a:gd name="T2" fmla="*/ 0 w 20982"/>
                <a:gd name="T3" fmla="*/ 5130 h 19845"/>
                <a:gd name="T4" fmla="*/ 20982 w 20982"/>
                <a:gd name="T5" fmla="*/ 0 h 1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2" h="19845" fill="none" extrusionOk="0">
                  <a:moveTo>
                    <a:pt x="12453" y="19844"/>
                  </a:moveTo>
                  <a:cubicBezTo>
                    <a:pt x="6222" y="17166"/>
                    <a:pt x="1610" y="11717"/>
                    <a:pt x="0" y="5129"/>
                  </a:cubicBezTo>
                </a:path>
                <a:path w="20982" h="19845" stroke="0" extrusionOk="0">
                  <a:moveTo>
                    <a:pt x="12453" y="19844"/>
                  </a:moveTo>
                  <a:cubicBezTo>
                    <a:pt x="6222" y="17166"/>
                    <a:pt x="1610" y="11717"/>
                    <a:pt x="0" y="5129"/>
                  </a:cubicBezTo>
                  <a:lnTo>
                    <a:pt x="20982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20" name="Rectangle 28"/>
            <p:cNvSpPr>
              <a:spLocks noChangeArrowheads="1"/>
            </p:cNvSpPr>
            <p:nvPr/>
          </p:nvSpPr>
          <p:spPr bwMode="auto">
            <a:xfrm>
              <a:off x="4065" y="2950"/>
              <a:ext cx="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AD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2221" name="Oval 29"/>
          <p:cNvSpPr>
            <a:spLocks noChangeArrowheads="1"/>
          </p:cNvSpPr>
          <p:nvPr/>
        </p:nvSpPr>
        <p:spPr bwMode="auto">
          <a:xfrm>
            <a:off x="4699000" y="4252913"/>
            <a:ext cx="127000" cy="127000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22" name="Oval 30"/>
          <p:cNvSpPr>
            <a:spLocks noChangeArrowheads="1"/>
          </p:cNvSpPr>
          <p:nvPr/>
        </p:nvSpPr>
        <p:spPr bwMode="auto">
          <a:xfrm>
            <a:off x="3584575" y="4648200"/>
            <a:ext cx="127000" cy="1270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0" y="0"/>
            <a:ext cx="9144000" cy="767006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defTabSz="762000">
              <a:lnSpc>
                <a:spcPct val="95000"/>
              </a:lnSpc>
            </a:pPr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Εναλλακτικές προσεγγίσεις της καμπύλης συναθροιστικής προσφοράς 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GB" sz="26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GB" sz="2600" b="1" dirty="0">
                <a:solidFill>
                  <a:schemeClr val="hlink"/>
                </a:solidFill>
                <a:latin typeface="Arial" charset="0"/>
              </a:rPr>
            </a:br>
            <a:r>
              <a:rPr lang="en-GB" sz="2600" b="1" dirty="0" smtClean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el-GR" sz="2600" b="1" dirty="0" smtClean="0">
                <a:solidFill>
                  <a:schemeClr val="folHlink"/>
                </a:solidFill>
                <a:latin typeface="Arial" charset="0"/>
              </a:rPr>
              <a:t>γ</a:t>
            </a:r>
            <a:r>
              <a:rPr lang="en-GB" sz="2600" b="1" dirty="0" smtClean="0">
                <a:solidFill>
                  <a:schemeClr val="folHlink"/>
                </a:solidFill>
                <a:latin typeface="Arial" charset="0"/>
              </a:rPr>
              <a:t>) </a:t>
            </a:r>
            <a:r>
              <a:rPr lang="el-GR" sz="2600" b="1" dirty="0" smtClean="0">
                <a:solidFill>
                  <a:schemeClr val="folHlink"/>
                </a:solidFill>
                <a:latin typeface="Arial" charset="0"/>
              </a:rPr>
              <a:t>Μία ουδέτερη οπτική της βραχυχρόνιας καμπύλης </a:t>
            </a:r>
            <a:r>
              <a:rPr lang="en-US" sz="2600" b="1" dirty="0" smtClean="0">
                <a:solidFill>
                  <a:schemeClr val="folHlink"/>
                </a:solidFill>
                <a:latin typeface="Arial" charset="0"/>
              </a:rPr>
              <a:t>AS</a:t>
            </a:r>
            <a:endParaRPr lang="en-GB" sz="26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1" grpId="0" animBg="1"/>
      <p:bldP spid="3922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788" name="Rectangle 4"/>
          <p:cNvSpPr>
            <a:spLocks noGrp="1"/>
          </p:cNvSpPr>
          <p:nvPr>
            <p:ph type="body" idx="1"/>
          </p:nvPr>
        </p:nvSpPr>
        <p:spPr>
          <a:xfrm>
            <a:off x="301625" y="1392702"/>
            <a:ext cx="8534400" cy="50207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900" dirty="0" smtClean="0">
                <a:solidFill>
                  <a:srgbClr val="806E60"/>
                </a:solidFill>
              </a:rPr>
              <a:t>Πόσο γρήγορα μπορεί να εξαλειφθεί ο πληθωρισμός;</a:t>
            </a:r>
            <a:endParaRPr lang="en-GB" sz="29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806E60"/>
                </a:solidFill>
              </a:rPr>
              <a:t>το </a:t>
            </a:r>
            <a:r>
              <a:rPr lang="en-GB" sz="2500" dirty="0" smtClean="0">
                <a:solidFill>
                  <a:srgbClr val="806E60"/>
                </a:solidFill>
              </a:rPr>
              <a:t> ‘</a:t>
            </a:r>
            <a:r>
              <a:rPr lang="el-GR" sz="2500" dirty="0" smtClean="0">
                <a:solidFill>
                  <a:srgbClr val="806E60"/>
                </a:solidFill>
              </a:rPr>
              <a:t>σύντομο, απότομο σοκ </a:t>
            </a:r>
            <a:r>
              <a:rPr lang="en-GB" sz="2500" dirty="0" smtClean="0">
                <a:solidFill>
                  <a:srgbClr val="806E60"/>
                </a:solidFill>
              </a:rPr>
              <a:t>’</a:t>
            </a:r>
            <a:endParaRPr lang="en-GB" sz="25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806E60"/>
                </a:solidFill>
              </a:rPr>
              <a:t>ο αργός δρόμος</a:t>
            </a:r>
            <a:endParaRPr lang="en-GB" sz="2500" dirty="0">
              <a:solidFill>
                <a:srgbClr val="806E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900" dirty="0" smtClean="0">
                <a:solidFill>
                  <a:srgbClr val="806E60"/>
                </a:solidFill>
              </a:rPr>
              <a:t>Ερμηνείες του στασιμοπληθωρισμού</a:t>
            </a:r>
            <a:endParaRPr lang="en-GB" sz="29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n-GB" sz="2500" dirty="0">
                <a:solidFill>
                  <a:srgbClr val="806E60"/>
                </a:solidFill>
              </a:rPr>
              <a:t>clockwise Phillips loops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500" dirty="0" smtClean="0"/>
              <a:t>Δεξιόστροφες μετακινήσεις της μακροχρόνιας καμπύλης </a:t>
            </a:r>
            <a:r>
              <a:rPr lang="en-GB" sz="2500" dirty="0" smtClean="0"/>
              <a:t>Phillips </a:t>
            </a:r>
            <a:endParaRPr lang="en-GB" sz="2500" dirty="0"/>
          </a:p>
        </p:txBody>
      </p:sp>
      <p:sp>
        <p:nvSpPr>
          <p:cNvPr id="502789" name="Rectangle 5"/>
          <p:cNvSpPr>
            <a:spLocks noGrp="1"/>
          </p:cNvSpPr>
          <p:nvPr>
            <p:ph type="title"/>
          </p:nvPr>
        </p:nvSpPr>
        <p:spPr>
          <a:xfrm>
            <a:off x="173038" y="172328"/>
            <a:ext cx="8783637" cy="882748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Η καμπύλη </a:t>
            </a:r>
            <a:r>
              <a:rPr lang="en-GB" sz="2800" dirty="0" smtClean="0"/>
              <a:t>Phillips </a:t>
            </a:r>
            <a:r>
              <a:rPr lang="el-GR" sz="2800" dirty="0" smtClean="0"/>
              <a:t>προσαρμοσμένη στις προσδοκίες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6" name="Rectangle 4"/>
          <p:cNvSpPr>
            <a:spLocks noGrp="1"/>
          </p:cNvSpPr>
          <p:nvPr>
            <p:ph type="body" idx="1"/>
          </p:nvPr>
        </p:nvSpPr>
        <p:spPr>
          <a:xfrm>
            <a:off x="301625" y="1364566"/>
            <a:ext cx="8534400" cy="50489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900" dirty="0" smtClean="0"/>
              <a:t>Πολιτικές συνέπειες του υποδείγματος</a:t>
            </a:r>
            <a:endParaRPr lang="en-GB" sz="2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400" dirty="0" smtClean="0"/>
              <a:t>Οι επιπτώσεις μιας πολιτικής που θέτει ως στόχο το πληθωρισμό στις προσδοκίες </a:t>
            </a:r>
            <a:r>
              <a:rPr lang="en-GB" sz="2400" dirty="0" smtClean="0"/>
              <a:t>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l-GR" sz="2400" dirty="0" smtClean="0"/>
              <a:t>έχει ως αποτέλεσμα να κάνει την καμπύλη</a:t>
            </a:r>
            <a:r>
              <a:rPr lang="en-GB" sz="2400" dirty="0" smtClean="0"/>
              <a:t> Phillips </a:t>
            </a:r>
            <a:r>
              <a:rPr lang="el-GR" sz="2400" dirty="0" smtClean="0"/>
              <a:t>οριζόντια 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400" dirty="0" smtClean="0"/>
              <a:t>Οι νομισματικές και δημοσιονομικές πολιτικές δεν έχουν καμία επίδραση μακροπρόθεσμα για την ανεργία</a:t>
            </a:r>
            <a:r>
              <a:rPr lang="en-GB" sz="2400" dirty="0" smtClean="0"/>
              <a:t>,</a:t>
            </a:r>
            <a:r>
              <a:rPr lang="el-GR" sz="2400" dirty="0" smtClean="0"/>
              <a:t>μετακινώντας την οικονομία πάνω-κάτω στην μακροχρόνια καμπύλη Phillips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2400" dirty="0" smtClean="0"/>
              <a:t>Η μείωση της ανεργίας στις μακροπρόθεσμες πολιτικές  πρέπει να επικεντρωθεί στη μετατόπιση της μακροχρόνιας καμπύλης Phillips</a:t>
            </a:r>
            <a:endParaRPr lang="en-GB" sz="2400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73038" y="172328"/>
            <a:ext cx="8783637" cy="88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62300"/>
                </a:solidFill>
                <a:latin typeface="Arial" charset="0"/>
              </a:defRPr>
            </a:lvl9pPr>
          </a:lstStyle>
          <a:p>
            <a:r>
              <a:rPr lang="el-GR" sz="2800" smtClean="0"/>
              <a:t>Η καμπύλη </a:t>
            </a:r>
            <a:r>
              <a:rPr lang="en-GB" sz="2800" smtClean="0"/>
              <a:t>Phillips </a:t>
            </a:r>
            <a:r>
              <a:rPr lang="el-GR" sz="2800" smtClean="0"/>
              <a:t>προσαρμοσμένη στις προσδοκίες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4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04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4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570" name="Object 15"/>
          <p:cNvGraphicFramePr>
            <a:graphicFrameLocks/>
          </p:cNvGraphicFramePr>
          <p:nvPr/>
        </p:nvGraphicFramePr>
        <p:xfrm>
          <a:off x="0" y="274638"/>
          <a:ext cx="9144000" cy="641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74" name="Chart" r:id="rId4" imgW="12127680" imgH="8718840" progId="MSGraph.Chart.8">
                  <p:embed followColorScheme="full"/>
                </p:oleObj>
              </mc:Choice>
              <mc:Fallback>
                <p:oleObj name="Chart" r:id="rId4" imgW="12127680" imgH="8718840" progId="MSGraph.Chart.8">
                  <p:embed followColorScheme="full"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07" r="-1544"/>
                      <a:stretch>
                        <a:fillRect/>
                      </a:stretch>
                    </p:blipFill>
                    <p:spPr bwMode="auto">
                      <a:xfrm>
                        <a:off x="0" y="274638"/>
                        <a:ext cx="9144000" cy="641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71" name="Arc 3"/>
          <p:cNvSpPr>
            <a:spLocks/>
          </p:cNvSpPr>
          <p:nvPr/>
        </p:nvSpPr>
        <p:spPr bwMode="auto">
          <a:xfrm>
            <a:off x="1371600" y="3868738"/>
            <a:ext cx="3348038" cy="2344737"/>
          </a:xfrm>
          <a:custGeom>
            <a:avLst/>
            <a:gdLst>
              <a:gd name="T0" fmla="*/ 245994868 w 21453"/>
              <a:gd name="T1" fmla="*/ 299183134 h 18376"/>
              <a:gd name="T2" fmla="*/ 0 w 21453"/>
              <a:gd name="T3" fmla="*/ 40914613 h 18376"/>
              <a:gd name="T4" fmla="*/ 522507701 w 21453"/>
              <a:gd name="T5" fmla="*/ 0 h 18376"/>
              <a:gd name="T6" fmla="*/ 0 60000 65536"/>
              <a:gd name="T7" fmla="*/ 0 60000 65536"/>
              <a:gd name="T8" fmla="*/ 0 60000 65536"/>
              <a:gd name="T9" fmla="*/ 0 w 21453"/>
              <a:gd name="T10" fmla="*/ 0 h 18376"/>
              <a:gd name="T11" fmla="*/ 21453 w 21453"/>
              <a:gd name="T12" fmla="*/ 18376 h 18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3" h="18376" fill="none" extrusionOk="0">
                <a:moveTo>
                  <a:pt x="10100" y="18375"/>
                </a:moveTo>
                <a:cubicBezTo>
                  <a:pt x="4487" y="14908"/>
                  <a:pt x="767" y="9065"/>
                  <a:pt x="-1" y="2513"/>
                </a:cubicBezTo>
              </a:path>
              <a:path w="21453" h="18376" stroke="0" extrusionOk="0">
                <a:moveTo>
                  <a:pt x="10100" y="18375"/>
                </a:moveTo>
                <a:cubicBezTo>
                  <a:pt x="4487" y="14908"/>
                  <a:pt x="767" y="9065"/>
                  <a:pt x="-1" y="2513"/>
                </a:cubicBezTo>
                <a:lnTo>
                  <a:pt x="21453" y="0"/>
                </a:lnTo>
                <a:close/>
              </a:path>
            </a:pathLst>
          </a:custGeom>
          <a:noFill/>
          <a:ln w="38100" cap="rnd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1572" name="Rectangle 5"/>
          <p:cNvSpPr>
            <a:spLocks noChangeArrowheads="1"/>
          </p:cNvSpPr>
          <p:nvPr/>
        </p:nvSpPr>
        <p:spPr bwMode="auto">
          <a:xfrm>
            <a:off x="3787775" y="6521450"/>
            <a:ext cx="126784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(%)</a:t>
            </a:r>
            <a:endParaRPr lang="en-GB" sz="1600" dirty="0">
              <a:latin typeface="Arial" charset="0"/>
            </a:endParaRPr>
          </a:p>
        </p:txBody>
      </p:sp>
      <p:sp>
        <p:nvSpPr>
          <p:cNvPr id="621573" name="Rectangle 7"/>
          <p:cNvSpPr>
            <a:spLocks noChangeArrowheads="1"/>
          </p:cNvSpPr>
          <p:nvPr/>
        </p:nvSpPr>
        <p:spPr bwMode="auto">
          <a:xfrm>
            <a:off x="2211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621574" name="Rectangle 8"/>
          <p:cNvSpPr>
            <a:spLocks noChangeArrowheads="1"/>
          </p:cNvSpPr>
          <p:nvPr/>
        </p:nvSpPr>
        <p:spPr bwMode="auto">
          <a:xfrm>
            <a:off x="2225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621575" name="Rectangle 9"/>
          <p:cNvSpPr>
            <a:spLocks noChangeArrowheads="1"/>
          </p:cNvSpPr>
          <p:nvPr/>
        </p:nvSpPr>
        <p:spPr bwMode="auto">
          <a:xfrm>
            <a:off x="2009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621576" name="Rectangle 10"/>
          <p:cNvSpPr>
            <a:spLocks noChangeArrowheads="1"/>
          </p:cNvSpPr>
          <p:nvPr/>
        </p:nvSpPr>
        <p:spPr bwMode="auto">
          <a:xfrm>
            <a:off x="1679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621577" name="Rectangle 11"/>
          <p:cNvSpPr>
            <a:spLocks noChangeArrowheads="1"/>
          </p:cNvSpPr>
          <p:nvPr/>
        </p:nvSpPr>
        <p:spPr bwMode="auto">
          <a:xfrm>
            <a:off x="1768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621578" name="Rectangle 12"/>
          <p:cNvSpPr>
            <a:spLocks noChangeArrowheads="1"/>
          </p:cNvSpPr>
          <p:nvPr/>
        </p:nvSpPr>
        <p:spPr bwMode="auto">
          <a:xfrm>
            <a:off x="1860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621579" name="Rectangle 13"/>
          <p:cNvSpPr>
            <a:spLocks noChangeArrowheads="1"/>
          </p:cNvSpPr>
          <p:nvPr/>
        </p:nvSpPr>
        <p:spPr bwMode="auto">
          <a:xfrm>
            <a:off x="1878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621580" name="Rectangle 14"/>
          <p:cNvSpPr>
            <a:spLocks noChangeArrowheads="1"/>
          </p:cNvSpPr>
          <p:nvPr/>
        </p:nvSpPr>
        <p:spPr bwMode="auto">
          <a:xfrm>
            <a:off x="1438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 b="1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8250" y="4565650"/>
            <a:ext cx="3797300" cy="1325563"/>
            <a:chOff x="1500" y="2876"/>
            <a:chExt cx="2392" cy="835"/>
          </a:xfrm>
        </p:grpSpPr>
        <p:sp>
          <p:nvSpPr>
            <p:cNvPr id="621582" name="Line 17"/>
            <p:cNvSpPr>
              <a:spLocks noChangeShapeType="1"/>
            </p:cNvSpPr>
            <p:nvPr/>
          </p:nvSpPr>
          <p:spPr bwMode="auto">
            <a:xfrm flipH="1">
              <a:off x="1500" y="3189"/>
              <a:ext cx="578" cy="52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1583" name="AutoShape 18" descr="Parchment"/>
            <p:cNvSpPr>
              <a:spLocks noChangeArrowheads="1"/>
            </p:cNvSpPr>
            <p:nvPr/>
          </p:nvSpPr>
          <p:spPr bwMode="auto">
            <a:xfrm>
              <a:off x="1997" y="2876"/>
              <a:ext cx="1895" cy="384"/>
            </a:xfrm>
            <a:prstGeom prst="roundRect">
              <a:avLst>
                <a:gd name="adj" fmla="val 16667"/>
              </a:avLst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100" dirty="0" smtClean="0">
                  <a:solidFill>
                    <a:schemeClr val="hlink"/>
                  </a:solidFill>
                  <a:latin typeface="Comic Sans MS" pitchFamily="66" charset="0"/>
                </a:rPr>
                <a:t>Καμπύλη </a:t>
              </a:r>
              <a:r>
                <a:rPr lang="en-GB" sz="2100" dirty="0">
                  <a:solidFill>
                    <a:schemeClr val="hlink"/>
                  </a:solidFill>
                  <a:latin typeface="Comic Sans MS" pitchFamily="66" charset="0"/>
                </a:rPr>
                <a:t>Phillips </a:t>
              </a:r>
              <a:endParaRPr lang="en-GB" sz="21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621584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Bρόγχοι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Phillips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στο Ην.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Βασίλειο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21585" name="Rectangle 17"/>
          <p:cNvSpPr>
            <a:spLocks noChangeArrowheads="1"/>
          </p:cNvSpPr>
          <p:nvPr/>
        </p:nvSpPr>
        <p:spPr bwMode="auto">
          <a:xfrm rot="16200000">
            <a:off x="-1442765" y="3074780"/>
            <a:ext cx="328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latin typeface="Arial" charset="0"/>
              </a:rPr>
              <a:t>Πληθωρισμός (% αύξηση του ΔΤΠ)</a:t>
            </a:r>
            <a:endParaRPr lang="en-GB" sz="16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866" name="Object 2"/>
          <p:cNvGraphicFramePr>
            <a:graphicFrameLocks noChangeAspect="1"/>
          </p:cNvGraphicFramePr>
          <p:nvPr/>
        </p:nvGraphicFramePr>
        <p:xfrm>
          <a:off x="0" y="436563"/>
          <a:ext cx="91440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0" name="Chart" r:id="rId5" imgW="8695440" imgH="5863320" progId="MSGraph.Chart.8">
                  <p:embed followColorScheme="full"/>
                </p:oleObj>
              </mc:Choice>
              <mc:Fallback>
                <p:oleObj name="Chart" r:id="rId5" imgW="8695440" imgH="58633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3"/>
                        <a:ext cx="9144000" cy="617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2540000" y="10906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1975</a:t>
            </a: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1920875" y="4506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1967</a:t>
            </a: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3432175" y="36068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1978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2536825" y="38004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1972</a:t>
            </a:r>
          </a:p>
        </p:txBody>
      </p:sp>
      <p:sp>
        <p:nvSpPr>
          <p:cNvPr id="676871" name="Line 14"/>
          <p:cNvSpPr>
            <a:spLocks noChangeShapeType="1"/>
          </p:cNvSpPr>
          <p:nvPr/>
        </p:nvSpPr>
        <p:spPr bwMode="auto">
          <a:xfrm>
            <a:off x="3063875" y="1654175"/>
            <a:ext cx="168275" cy="373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6872" name="Line 15"/>
          <p:cNvSpPr>
            <a:spLocks noChangeShapeType="1"/>
          </p:cNvSpPr>
          <p:nvPr/>
        </p:nvSpPr>
        <p:spPr bwMode="auto">
          <a:xfrm flipV="1">
            <a:off x="2112963" y="2027238"/>
            <a:ext cx="157162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6873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n-GB" altLang="en-US" sz="2600" b="1">
                <a:solidFill>
                  <a:srgbClr val="660066"/>
                </a:solidFill>
                <a:latin typeface="Arial" charset="0"/>
              </a:rPr>
              <a:t>Phillips loops in the UK</a:t>
            </a:r>
          </a:p>
        </p:txBody>
      </p:sp>
      <p:sp>
        <p:nvSpPr>
          <p:cNvPr id="676874" name="Text Box 6"/>
          <p:cNvSpPr txBox="1">
            <a:spLocks noChangeArrowheads="1"/>
          </p:cNvSpPr>
          <p:nvPr/>
        </p:nvSpPr>
        <p:spPr bwMode="auto">
          <a:xfrm>
            <a:off x="2236788" y="33575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432050" y="0"/>
            <a:ext cx="4756541" cy="63304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EAE5D8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654175"/>
            <a:ext cx="464234" cy="3452397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87762" y="6119446"/>
            <a:ext cx="2389481" cy="509954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87775" y="6182254"/>
            <a:ext cx="126784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(%)</a:t>
            </a:r>
            <a:endParaRPr lang="en-GB" sz="1600" dirty="0">
              <a:latin typeface="Arial" charset="0"/>
            </a:endParaRPr>
          </a:p>
        </p:txBody>
      </p:sp>
      <p:sp>
        <p:nvSpPr>
          <p:cNvPr id="16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Bρόγχοι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Phillips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στο Ην.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Βασίλειο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 rot="16200000">
            <a:off x="-1442765" y="3074780"/>
            <a:ext cx="328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latin typeface="Arial" charset="0"/>
              </a:rPr>
              <a:t>Πληθωρισμός (% αύξηση του ΔΤΠ)</a:t>
            </a:r>
            <a:endParaRPr lang="en-GB" sz="1600" dirty="0"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0" y="6400800"/>
            <a:ext cx="8053388" cy="46384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μεγέθη του 2015 και 2016 είναι βασισμένα σε προβλέψεις. Πηγή: Με</a:t>
            </a:r>
          </a:p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βάση τα δεδομένα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χρονοσειρών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, σειρά K646 (Εθνική Στατιστική Υπηρεσία).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0" y="436563"/>
          <a:ext cx="91440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18" name="Chart" r:id="rId5" imgW="8695440" imgH="5863320" progId="MSGraph.Chart.8">
                  <p:embed followColorScheme="full"/>
                </p:oleObj>
              </mc:Choice>
              <mc:Fallback>
                <p:oleObj name="Chart" r:id="rId5" imgW="8695440" imgH="58633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3"/>
                        <a:ext cx="9144000" cy="617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2540000" y="10906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1975</a:t>
            </a: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1920875" y="4506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1967</a:t>
            </a: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3432175" y="36068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1978</a:t>
            </a: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2536825" y="38004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1972</a:t>
            </a:r>
          </a:p>
        </p:txBody>
      </p:sp>
      <p:sp>
        <p:nvSpPr>
          <p:cNvPr id="678919" name="Text Box 7"/>
          <p:cNvSpPr txBox="1">
            <a:spLocks noChangeArrowheads="1"/>
          </p:cNvSpPr>
          <p:nvPr/>
        </p:nvSpPr>
        <p:spPr bwMode="auto">
          <a:xfrm>
            <a:off x="4154488" y="2027238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1980</a:t>
            </a:r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8045450" y="41703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1984</a:t>
            </a:r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4154488" y="3363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1990</a:t>
            </a:r>
          </a:p>
        </p:txBody>
      </p:sp>
      <p:sp>
        <p:nvSpPr>
          <p:cNvPr id="678922" name="Line 14"/>
          <p:cNvSpPr>
            <a:spLocks noChangeShapeType="1"/>
          </p:cNvSpPr>
          <p:nvPr/>
        </p:nvSpPr>
        <p:spPr bwMode="auto">
          <a:xfrm>
            <a:off x="3063875" y="1654175"/>
            <a:ext cx="168275" cy="373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3" name="Line 15"/>
          <p:cNvSpPr>
            <a:spLocks noChangeShapeType="1"/>
          </p:cNvSpPr>
          <p:nvPr/>
        </p:nvSpPr>
        <p:spPr bwMode="auto">
          <a:xfrm flipV="1">
            <a:off x="2112963" y="2027238"/>
            <a:ext cx="157162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4" name="Line 16"/>
          <p:cNvSpPr>
            <a:spLocks noChangeShapeType="1"/>
          </p:cNvSpPr>
          <p:nvPr/>
        </p:nvSpPr>
        <p:spPr bwMode="auto">
          <a:xfrm>
            <a:off x="4849813" y="2333625"/>
            <a:ext cx="522287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5" name="Line 17"/>
          <p:cNvSpPr>
            <a:spLocks noChangeShapeType="1"/>
          </p:cNvSpPr>
          <p:nvPr/>
        </p:nvSpPr>
        <p:spPr bwMode="auto">
          <a:xfrm flipH="1" flipV="1">
            <a:off x="5146675" y="4062413"/>
            <a:ext cx="398463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6" name="Line 18"/>
          <p:cNvSpPr>
            <a:spLocks noChangeShapeType="1"/>
          </p:cNvSpPr>
          <p:nvPr/>
        </p:nvSpPr>
        <p:spPr bwMode="auto">
          <a:xfrm>
            <a:off x="4995863" y="3684588"/>
            <a:ext cx="492125" cy="206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7" name="Line 17"/>
          <p:cNvSpPr>
            <a:spLocks noChangeShapeType="1"/>
          </p:cNvSpPr>
          <p:nvPr/>
        </p:nvSpPr>
        <p:spPr bwMode="auto">
          <a:xfrm flipH="1" flipV="1">
            <a:off x="6691313" y="4276725"/>
            <a:ext cx="430212" cy="5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29" name="Text Box 7"/>
          <p:cNvSpPr txBox="1">
            <a:spLocks noChangeArrowheads="1"/>
          </p:cNvSpPr>
          <p:nvPr/>
        </p:nvSpPr>
        <p:spPr bwMode="auto">
          <a:xfrm>
            <a:off x="2876550" y="2849563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1979</a:t>
            </a:r>
          </a:p>
        </p:txBody>
      </p:sp>
      <p:sp>
        <p:nvSpPr>
          <p:cNvPr id="678930" name="Line 16"/>
          <p:cNvSpPr>
            <a:spLocks noChangeShapeType="1"/>
          </p:cNvSpPr>
          <p:nvPr/>
        </p:nvSpPr>
        <p:spPr bwMode="auto">
          <a:xfrm>
            <a:off x="6616700" y="3236913"/>
            <a:ext cx="449263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78931" name="Text Box 9"/>
          <p:cNvSpPr txBox="1">
            <a:spLocks noChangeArrowheads="1"/>
          </p:cNvSpPr>
          <p:nvPr/>
        </p:nvSpPr>
        <p:spPr bwMode="auto">
          <a:xfrm>
            <a:off x="5751513" y="3890963"/>
            <a:ext cx="512762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678932" name="Text Box 8"/>
          <p:cNvSpPr txBox="1">
            <a:spLocks noChangeArrowheads="1"/>
          </p:cNvSpPr>
          <p:nvPr/>
        </p:nvSpPr>
        <p:spPr bwMode="auto">
          <a:xfrm>
            <a:off x="7512050" y="4537075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1986</a:t>
            </a:r>
          </a:p>
        </p:txBody>
      </p:sp>
      <p:sp>
        <p:nvSpPr>
          <p:cNvPr id="678933" name="Text Box 6"/>
          <p:cNvSpPr txBox="1">
            <a:spLocks noChangeArrowheads="1"/>
          </p:cNvSpPr>
          <p:nvPr/>
        </p:nvSpPr>
        <p:spPr bwMode="auto">
          <a:xfrm>
            <a:off x="2236788" y="33575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1971</a:t>
            </a:r>
          </a:p>
        </p:txBody>
      </p:sp>
      <p:sp>
        <p:nvSpPr>
          <p:cNvPr id="678934" name="Text Box 22"/>
          <p:cNvSpPr txBox="1">
            <a:spLocks noChangeArrowheads="1"/>
          </p:cNvSpPr>
          <p:nvPr/>
        </p:nvSpPr>
        <p:spPr bwMode="auto">
          <a:xfrm>
            <a:off x="0" y="6400800"/>
            <a:ext cx="8053388" cy="46384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μεγέθη του 2015 και 2016 είναι βασισμένα σε προβλέψεις. Πηγή: Με</a:t>
            </a:r>
          </a:p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βάση τα δεδομένα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χρονοσειρών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, σειρά K646 (Εθνική Στατιστική Υπηρεσία).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23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n-GB" altLang="en-US" sz="2600" b="1">
                <a:solidFill>
                  <a:srgbClr val="660066"/>
                </a:solidFill>
                <a:latin typeface="Arial" charset="0"/>
              </a:rPr>
              <a:t>Phillips loops in the UK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432050" y="0"/>
            <a:ext cx="4756541" cy="63304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EAE5D8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1654175"/>
            <a:ext cx="464234" cy="3452397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87762" y="6125982"/>
            <a:ext cx="2389481" cy="33919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787775" y="6125982"/>
            <a:ext cx="126784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(%)</a:t>
            </a:r>
            <a:endParaRPr lang="en-GB" sz="1600" dirty="0">
              <a:latin typeface="Arial" charset="0"/>
            </a:endParaRPr>
          </a:p>
        </p:txBody>
      </p:sp>
      <p:sp>
        <p:nvSpPr>
          <p:cNvPr id="28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Bρόγχοι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Phillips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στο Ην.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Βασίλειο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 rot="16200000">
            <a:off x="-1442765" y="3074780"/>
            <a:ext cx="328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latin typeface="Arial" charset="0"/>
              </a:rPr>
              <a:t>Πληθωρισμός (% αύξηση του ΔΤΠ)</a:t>
            </a:r>
            <a:endParaRPr lang="en-GB" sz="1600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0962" name="Object 2"/>
          <p:cNvGraphicFramePr>
            <a:graphicFrameLocks noChangeAspect="1"/>
          </p:cNvGraphicFramePr>
          <p:nvPr/>
        </p:nvGraphicFramePr>
        <p:xfrm>
          <a:off x="0" y="436563"/>
          <a:ext cx="91440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66" name="Chart" r:id="rId5" imgW="8695440" imgH="5863320" progId="MSGraph.Chart.8">
                  <p:embed followColorScheme="full"/>
                </p:oleObj>
              </mc:Choice>
              <mc:Fallback>
                <p:oleObj name="Chart" r:id="rId5" imgW="8695440" imgH="58633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3"/>
                        <a:ext cx="9144000" cy="617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540000" y="10906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1975</a:t>
            </a:r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1920875" y="4506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1967</a:t>
            </a:r>
          </a:p>
        </p:txBody>
      </p:sp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3432175" y="36068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1978</a:t>
            </a:r>
          </a:p>
        </p:txBody>
      </p:sp>
      <p:sp>
        <p:nvSpPr>
          <p:cNvPr id="680966" name="Text Box 6"/>
          <p:cNvSpPr txBox="1">
            <a:spLocks noChangeArrowheads="1"/>
          </p:cNvSpPr>
          <p:nvPr/>
        </p:nvSpPr>
        <p:spPr bwMode="auto">
          <a:xfrm>
            <a:off x="2536825" y="38004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1972</a:t>
            </a:r>
          </a:p>
        </p:txBody>
      </p:sp>
      <p:sp>
        <p:nvSpPr>
          <p:cNvPr id="680967" name="Text Box 7"/>
          <p:cNvSpPr txBox="1">
            <a:spLocks noChangeArrowheads="1"/>
          </p:cNvSpPr>
          <p:nvPr/>
        </p:nvSpPr>
        <p:spPr bwMode="auto">
          <a:xfrm>
            <a:off x="4154488" y="2027238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1980</a:t>
            </a:r>
          </a:p>
        </p:txBody>
      </p:sp>
      <p:sp>
        <p:nvSpPr>
          <p:cNvPr id="680968" name="Text Box 8"/>
          <p:cNvSpPr txBox="1">
            <a:spLocks noChangeArrowheads="1"/>
          </p:cNvSpPr>
          <p:nvPr/>
        </p:nvSpPr>
        <p:spPr bwMode="auto">
          <a:xfrm>
            <a:off x="8045450" y="41703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1984</a:t>
            </a:r>
          </a:p>
        </p:txBody>
      </p:sp>
      <p:sp>
        <p:nvSpPr>
          <p:cNvPr id="680969" name="Text Box 9"/>
          <p:cNvSpPr txBox="1">
            <a:spLocks noChangeArrowheads="1"/>
          </p:cNvSpPr>
          <p:nvPr/>
        </p:nvSpPr>
        <p:spPr bwMode="auto">
          <a:xfrm>
            <a:off x="4154488" y="3363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1990</a:t>
            </a:r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6964363" y="4652963"/>
            <a:ext cx="512762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1993</a:t>
            </a:r>
          </a:p>
        </p:txBody>
      </p:sp>
      <p:sp>
        <p:nvSpPr>
          <p:cNvPr id="680971" name="Line 14"/>
          <p:cNvSpPr>
            <a:spLocks noChangeShapeType="1"/>
          </p:cNvSpPr>
          <p:nvPr/>
        </p:nvSpPr>
        <p:spPr bwMode="auto">
          <a:xfrm>
            <a:off x="3063875" y="1654175"/>
            <a:ext cx="168275" cy="373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2" name="Line 15"/>
          <p:cNvSpPr>
            <a:spLocks noChangeShapeType="1"/>
          </p:cNvSpPr>
          <p:nvPr/>
        </p:nvSpPr>
        <p:spPr bwMode="auto">
          <a:xfrm flipV="1">
            <a:off x="2112963" y="2027238"/>
            <a:ext cx="157162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3" name="Line 16"/>
          <p:cNvSpPr>
            <a:spLocks noChangeShapeType="1"/>
          </p:cNvSpPr>
          <p:nvPr/>
        </p:nvSpPr>
        <p:spPr bwMode="auto">
          <a:xfrm>
            <a:off x="4849813" y="2333625"/>
            <a:ext cx="522287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4" name="Line 17"/>
          <p:cNvSpPr>
            <a:spLocks noChangeShapeType="1"/>
          </p:cNvSpPr>
          <p:nvPr/>
        </p:nvSpPr>
        <p:spPr bwMode="auto">
          <a:xfrm flipH="1" flipV="1">
            <a:off x="5146675" y="4062413"/>
            <a:ext cx="398463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5" name="Line 18"/>
          <p:cNvSpPr>
            <a:spLocks noChangeShapeType="1"/>
          </p:cNvSpPr>
          <p:nvPr/>
        </p:nvSpPr>
        <p:spPr bwMode="auto">
          <a:xfrm>
            <a:off x="4995863" y="3684588"/>
            <a:ext cx="492125" cy="206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6" name="Line 19"/>
          <p:cNvSpPr>
            <a:spLocks noChangeShapeType="1"/>
          </p:cNvSpPr>
          <p:nvPr/>
        </p:nvSpPr>
        <p:spPr bwMode="auto">
          <a:xfrm flipH="1" flipV="1">
            <a:off x="5822950" y="4497388"/>
            <a:ext cx="441325" cy="139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7" name="Text Box 20"/>
          <p:cNvSpPr txBox="1">
            <a:spLocks noChangeArrowheads="1"/>
          </p:cNvSpPr>
          <p:nvPr/>
        </p:nvSpPr>
        <p:spPr bwMode="auto">
          <a:xfrm>
            <a:off x="2478088" y="43815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200</a:t>
            </a:r>
            <a:r>
              <a:rPr lang="en-GB" altLang="en-US" sz="1400">
                <a:solidFill>
                  <a:srgbClr val="006600"/>
                </a:solidFill>
                <a:latin typeface="Arial Narrow" pitchFamily="34" charset="0"/>
              </a:rPr>
              <a:t>4</a:t>
            </a:r>
            <a:endParaRPr lang="en-GB" altLang="en-US" sz="1400" noProof="1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680978" name="Line 19"/>
          <p:cNvSpPr>
            <a:spLocks noChangeShapeType="1"/>
          </p:cNvSpPr>
          <p:nvPr/>
        </p:nvSpPr>
        <p:spPr bwMode="auto">
          <a:xfrm flipH="1" flipV="1">
            <a:off x="4154488" y="4462463"/>
            <a:ext cx="411162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79" name="Line 17"/>
          <p:cNvSpPr>
            <a:spLocks noChangeShapeType="1"/>
          </p:cNvSpPr>
          <p:nvPr/>
        </p:nvSpPr>
        <p:spPr bwMode="auto">
          <a:xfrm flipH="1" flipV="1">
            <a:off x="6691313" y="4276725"/>
            <a:ext cx="430212" cy="5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80" name="Text Box 10"/>
          <p:cNvSpPr txBox="1">
            <a:spLocks noChangeArrowheads="1"/>
          </p:cNvSpPr>
          <p:nvPr/>
        </p:nvSpPr>
        <p:spPr bwMode="auto">
          <a:xfrm>
            <a:off x="3503613" y="4846638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1999</a:t>
            </a:r>
          </a:p>
        </p:txBody>
      </p:sp>
      <p:sp>
        <p:nvSpPr>
          <p:cNvPr id="680982" name="Text Box 7"/>
          <p:cNvSpPr txBox="1">
            <a:spLocks noChangeArrowheads="1"/>
          </p:cNvSpPr>
          <p:nvPr/>
        </p:nvSpPr>
        <p:spPr bwMode="auto">
          <a:xfrm>
            <a:off x="2876550" y="2849563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1979</a:t>
            </a:r>
          </a:p>
        </p:txBody>
      </p:sp>
      <p:sp>
        <p:nvSpPr>
          <p:cNvPr id="680983" name="Line 16"/>
          <p:cNvSpPr>
            <a:spLocks noChangeShapeType="1"/>
          </p:cNvSpPr>
          <p:nvPr/>
        </p:nvSpPr>
        <p:spPr bwMode="auto">
          <a:xfrm>
            <a:off x="6616700" y="3236913"/>
            <a:ext cx="449263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0984" name="Text Box 9"/>
          <p:cNvSpPr txBox="1">
            <a:spLocks noChangeArrowheads="1"/>
          </p:cNvSpPr>
          <p:nvPr/>
        </p:nvSpPr>
        <p:spPr bwMode="auto">
          <a:xfrm>
            <a:off x="5751513" y="3890963"/>
            <a:ext cx="512762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680985" name="Text Box 8"/>
          <p:cNvSpPr txBox="1">
            <a:spLocks noChangeArrowheads="1"/>
          </p:cNvSpPr>
          <p:nvPr/>
        </p:nvSpPr>
        <p:spPr bwMode="auto">
          <a:xfrm>
            <a:off x="7512050" y="4537075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1986</a:t>
            </a:r>
          </a:p>
        </p:txBody>
      </p:sp>
      <p:sp>
        <p:nvSpPr>
          <p:cNvPr id="680986" name="Text Box 6"/>
          <p:cNvSpPr txBox="1">
            <a:spLocks noChangeArrowheads="1"/>
          </p:cNvSpPr>
          <p:nvPr/>
        </p:nvSpPr>
        <p:spPr bwMode="auto">
          <a:xfrm>
            <a:off x="2236788" y="33575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1971</a:t>
            </a:r>
          </a:p>
        </p:txBody>
      </p:sp>
      <p:sp>
        <p:nvSpPr>
          <p:cNvPr id="680987" name="Text Box 20"/>
          <p:cNvSpPr txBox="1">
            <a:spLocks noChangeArrowheads="1"/>
          </p:cNvSpPr>
          <p:nvPr/>
        </p:nvSpPr>
        <p:spPr bwMode="auto">
          <a:xfrm>
            <a:off x="2873375" y="419735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432050" y="0"/>
            <a:ext cx="4756541" cy="63304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EAE5D8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0" y="1654175"/>
            <a:ext cx="464234" cy="3452397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687762" y="6125982"/>
            <a:ext cx="2389481" cy="33919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87775" y="6125982"/>
            <a:ext cx="126784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(%)</a:t>
            </a:r>
            <a:endParaRPr lang="en-GB" sz="1600" dirty="0">
              <a:latin typeface="Arial" charset="0"/>
            </a:endParaRPr>
          </a:p>
        </p:txBody>
      </p:sp>
      <p:sp>
        <p:nvSpPr>
          <p:cNvPr id="33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Bρόγχοι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Phillips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στο Ην.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Βασίλειο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 rot="16200000">
            <a:off x="-1442765" y="3074780"/>
            <a:ext cx="328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latin typeface="Arial" charset="0"/>
              </a:rPr>
              <a:t>Πληθωρισμός (% αύξηση του ΔΤΠ)</a:t>
            </a:r>
            <a:endParaRPr lang="en-GB" sz="1600" dirty="0">
              <a:latin typeface="Arial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0" y="6400800"/>
            <a:ext cx="8053388" cy="46384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μεγέθη του 2015 και 2016 είναι βασισμένα σε προβλέψεις. Πηγή: Με</a:t>
            </a:r>
          </a:p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βάση τα δεδομένα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χρονοσειρών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, σειρά K646 (Εθνική Στατιστική Υπηρεσία).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3010" name="Object 2"/>
          <p:cNvGraphicFramePr>
            <a:graphicFrameLocks noChangeAspect="1"/>
          </p:cNvGraphicFramePr>
          <p:nvPr/>
        </p:nvGraphicFramePr>
        <p:xfrm>
          <a:off x="0" y="436563"/>
          <a:ext cx="91440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14" name="Chart" r:id="rId5" imgW="8695440" imgH="5863320" progId="MSGraph.Chart.8">
                  <p:embed followColorScheme="full"/>
                </p:oleObj>
              </mc:Choice>
              <mc:Fallback>
                <p:oleObj name="Chart" r:id="rId5" imgW="8695440" imgH="58633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3"/>
                        <a:ext cx="9144000" cy="617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2540000" y="10906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1975</a:t>
            </a: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1920875" y="4506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1967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3432175" y="36068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1978</a:t>
            </a:r>
          </a:p>
        </p:txBody>
      </p:sp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2536825" y="38004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1972</a:t>
            </a:r>
          </a:p>
        </p:txBody>
      </p:sp>
      <p:sp>
        <p:nvSpPr>
          <p:cNvPr id="683015" name="Text Box 7"/>
          <p:cNvSpPr txBox="1">
            <a:spLocks noChangeArrowheads="1"/>
          </p:cNvSpPr>
          <p:nvPr/>
        </p:nvSpPr>
        <p:spPr bwMode="auto">
          <a:xfrm>
            <a:off x="4154488" y="2027238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1980</a:t>
            </a:r>
          </a:p>
        </p:txBody>
      </p:sp>
      <p:sp>
        <p:nvSpPr>
          <p:cNvPr id="683016" name="Text Box 8"/>
          <p:cNvSpPr txBox="1">
            <a:spLocks noChangeArrowheads="1"/>
          </p:cNvSpPr>
          <p:nvPr/>
        </p:nvSpPr>
        <p:spPr bwMode="auto">
          <a:xfrm>
            <a:off x="8045450" y="41703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1984</a:t>
            </a:r>
          </a:p>
        </p:txBody>
      </p:sp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4154488" y="336391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1990</a:t>
            </a:r>
          </a:p>
        </p:txBody>
      </p:sp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6964363" y="4652963"/>
            <a:ext cx="512762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1993</a:t>
            </a:r>
          </a:p>
        </p:txBody>
      </p:sp>
      <p:sp>
        <p:nvSpPr>
          <p:cNvPr id="683019" name="Text Box 12"/>
          <p:cNvSpPr txBox="1">
            <a:spLocks noChangeArrowheads="1"/>
          </p:cNvSpPr>
          <p:nvPr/>
        </p:nvSpPr>
        <p:spPr bwMode="auto">
          <a:xfrm>
            <a:off x="4703763" y="5135563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CC0099"/>
                </a:solidFill>
                <a:latin typeface="Arial Narrow" pitchFamily="34" charset="0"/>
              </a:rPr>
              <a:t>200</a:t>
            </a:r>
            <a:r>
              <a:rPr lang="en-GB" altLang="en-US" sz="1400">
                <a:solidFill>
                  <a:srgbClr val="CC0099"/>
                </a:solidFill>
                <a:latin typeface="Arial Narrow" pitchFamily="34" charset="0"/>
              </a:rPr>
              <a:t>9</a:t>
            </a:r>
            <a:endParaRPr lang="en-GB" altLang="en-US" sz="1400" noProof="1">
              <a:solidFill>
                <a:srgbClr val="CC0099"/>
              </a:solidFill>
              <a:latin typeface="Arial Narrow" pitchFamily="34" charset="0"/>
            </a:endParaRPr>
          </a:p>
        </p:txBody>
      </p:sp>
      <p:sp>
        <p:nvSpPr>
          <p:cNvPr id="683020" name="Line 14"/>
          <p:cNvSpPr>
            <a:spLocks noChangeShapeType="1"/>
          </p:cNvSpPr>
          <p:nvPr/>
        </p:nvSpPr>
        <p:spPr bwMode="auto">
          <a:xfrm>
            <a:off x="3063875" y="1654175"/>
            <a:ext cx="168275" cy="373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1" name="Line 15"/>
          <p:cNvSpPr>
            <a:spLocks noChangeShapeType="1"/>
          </p:cNvSpPr>
          <p:nvPr/>
        </p:nvSpPr>
        <p:spPr bwMode="auto">
          <a:xfrm flipV="1">
            <a:off x="2112963" y="2027238"/>
            <a:ext cx="157162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2" name="Line 16"/>
          <p:cNvSpPr>
            <a:spLocks noChangeShapeType="1"/>
          </p:cNvSpPr>
          <p:nvPr/>
        </p:nvSpPr>
        <p:spPr bwMode="auto">
          <a:xfrm>
            <a:off x="4849813" y="2333625"/>
            <a:ext cx="522287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3" name="Line 17"/>
          <p:cNvSpPr>
            <a:spLocks noChangeShapeType="1"/>
          </p:cNvSpPr>
          <p:nvPr/>
        </p:nvSpPr>
        <p:spPr bwMode="auto">
          <a:xfrm flipH="1" flipV="1">
            <a:off x="5146675" y="4062413"/>
            <a:ext cx="398463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4" name="Line 18"/>
          <p:cNvSpPr>
            <a:spLocks noChangeShapeType="1"/>
          </p:cNvSpPr>
          <p:nvPr/>
        </p:nvSpPr>
        <p:spPr bwMode="auto">
          <a:xfrm>
            <a:off x="4995863" y="3684588"/>
            <a:ext cx="492125" cy="206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5" name="Line 19"/>
          <p:cNvSpPr>
            <a:spLocks noChangeShapeType="1"/>
          </p:cNvSpPr>
          <p:nvPr/>
        </p:nvSpPr>
        <p:spPr bwMode="auto">
          <a:xfrm flipH="1" flipV="1">
            <a:off x="5822950" y="4497388"/>
            <a:ext cx="441325" cy="139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6" name="Text Box 20"/>
          <p:cNvSpPr txBox="1">
            <a:spLocks noChangeArrowheads="1"/>
          </p:cNvSpPr>
          <p:nvPr/>
        </p:nvSpPr>
        <p:spPr bwMode="auto">
          <a:xfrm>
            <a:off x="2478088" y="438150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200</a:t>
            </a:r>
            <a:r>
              <a:rPr lang="en-GB" altLang="en-US" sz="1400">
                <a:solidFill>
                  <a:srgbClr val="006600"/>
                </a:solidFill>
                <a:latin typeface="Arial Narrow" pitchFamily="34" charset="0"/>
              </a:rPr>
              <a:t>4</a:t>
            </a:r>
            <a:endParaRPr lang="en-GB" altLang="en-US" sz="1400" noProof="1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683027" name="Line 21"/>
          <p:cNvSpPr>
            <a:spLocks noChangeShapeType="1"/>
          </p:cNvSpPr>
          <p:nvPr/>
        </p:nvSpPr>
        <p:spPr bwMode="auto">
          <a:xfrm>
            <a:off x="4135438" y="4864100"/>
            <a:ext cx="381000" cy="23177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29" name="Line 19"/>
          <p:cNvSpPr>
            <a:spLocks noChangeShapeType="1"/>
          </p:cNvSpPr>
          <p:nvPr/>
        </p:nvSpPr>
        <p:spPr bwMode="auto">
          <a:xfrm flipH="1" flipV="1">
            <a:off x="4154488" y="4462463"/>
            <a:ext cx="411162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30" name="Line 17"/>
          <p:cNvSpPr>
            <a:spLocks noChangeShapeType="1"/>
          </p:cNvSpPr>
          <p:nvPr/>
        </p:nvSpPr>
        <p:spPr bwMode="auto">
          <a:xfrm flipH="1" flipV="1">
            <a:off x="6691313" y="4276725"/>
            <a:ext cx="430212" cy="5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31" name="Text Box 12"/>
          <p:cNvSpPr txBox="1">
            <a:spLocks noChangeArrowheads="1"/>
          </p:cNvSpPr>
          <p:nvPr/>
        </p:nvSpPr>
        <p:spPr bwMode="auto">
          <a:xfrm>
            <a:off x="4651375" y="4146550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CC0099"/>
                </a:solidFill>
                <a:latin typeface="Arial Narrow" pitchFamily="34" charset="0"/>
              </a:rPr>
              <a:t>201</a:t>
            </a:r>
            <a:r>
              <a:rPr lang="en-GB" altLang="en-US" sz="1400">
                <a:solidFill>
                  <a:srgbClr val="CC0099"/>
                </a:solidFill>
                <a:latin typeface="Arial Narrow" pitchFamily="34" charset="0"/>
              </a:rPr>
              <a:t>0</a:t>
            </a:r>
            <a:endParaRPr lang="en-GB" altLang="en-US" sz="1400" noProof="1">
              <a:solidFill>
                <a:srgbClr val="CC0099"/>
              </a:solidFill>
              <a:latin typeface="Arial Narrow" pitchFamily="34" charset="0"/>
            </a:endParaRPr>
          </a:p>
        </p:txBody>
      </p:sp>
      <p:sp>
        <p:nvSpPr>
          <p:cNvPr id="683032" name="Text Box 10"/>
          <p:cNvSpPr txBox="1">
            <a:spLocks noChangeArrowheads="1"/>
          </p:cNvSpPr>
          <p:nvPr/>
        </p:nvSpPr>
        <p:spPr bwMode="auto">
          <a:xfrm>
            <a:off x="3503613" y="4846638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1999</a:t>
            </a:r>
          </a:p>
        </p:txBody>
      </p:sp>
      <p:sp>
        <p:nvSpPr>
          <p:cNvPr id="683033" name="Line 21"/>
          <p:cNvSpPr>
            <a:spLocks noChangeShapeType="1"/>
          </p:cNvSpPr>
          <p:nvPr/>
        </p:nvSpPr>
        <p:spPr bwMode="auto">
          <a:xfrm flipV="1">
            <a:off x="4995863" y="4776788"/>
            <a:ext cx="63500" cy="3111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34" name="Text Box 20"/>
          <p:cNvSpPr txBox="1">
            <a:spLocks noChangeArrowheads="1"/>
          </p:cNvSpPr>
          <p:nvPr/>
        </p:nvSpPr>
        <p:spPr bwMode="auto">
          <a:xfrm>
            <a:off x="3376613" y="41814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CC0099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683036" name="Text Box 7"/>
          <p:cNvSpPr txBox="1">
            <a:spLocks noChangeArrowheads="1"/>
          </p:cNvSpPr>
          <p:nvPr/>
        </p:nvSpPr>
        <p:spPr bwMode="auto">
          <a:xfrm>
            <a:off x="2876550" y="2849563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1979</a:t>
            </a:r>
          </a:p>
        </p:txBody>
      </p:sp>
      <p:sp>
        <p:nvSpPr>
          <p:cNvPr id="683037" name="Line 16"/>
          <p:cNvSpPr>
            <a:spLocks noChangeShapeType="1"/>
          </p:cNvSpPr>
          <p:nvPr/>
        </p:nvSpPr>
        <p:spPr bwMode="auto">
          <a:xfrm>
            <a:off x="6616700" y="3236913"/>
            <a:ext cx="449263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38" name="Text Box 9"/>
          <p:cNvSpPr txBox="1">
            <a:spLocks noChangeArrowheads="1"/>
          </p:cNvSpPr>
          <p:nvPr/>
        </p:nvSpPr>
        <p:spPr bwMode="auto">
          <a:xfrm>
            <a:off x="5751513" y="3890963"/>
            <a:ext cx="512762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683039" name="Text Box 8"/>
          <p:cNvSpPr txBox="1">
            <a:spLocks noChangeArrowheads="1"/>
          </p:cNvSpPr>
          <p:nvPr/>
        </p:nvSpPr>
        <p:spPr bwMode="auto">
          <a:xfrm>
            <a:off x="7512050" y="4537075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FF0000"/>
                </a:solidFill>
                <a:latin typeface="Arial Narrow" pitchFamily="34" charset="0"/>
              </a:rPr>
              <a:t>1986</a:t>
            </a:r>
          </a:p>
        </p:txBody>
      </p:sp>
      <p:sp>
        <p:nvSpPr>
          <p:cNvPr id="683040" name="Text Box 6"/>
          <p:cNvSpPr txBox="1">
            <a:spLocks noChangeArrowheads="1"/>
          </p:cNvSpPr>
          <p:nvPr/>
        </p:nvSpPr>
        <p:spPr bwMode="auto">
          <a:xfrm>
            <a:off x="2236788" y="3357563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00FF"/>
                </a:solidFill>
                <a:latin typeface="Arial Narrow" pitchFamily="34" charset="0"/>
              </a:rPr>
              <a:t>1971</a:t>
            </a:r>
          </a:p>
        </p:txBody>
      </p:sp>
      <p:sp>
        <p:nvSpPr>
          <p:cNvPr id="683041" name="Line 21"/>
          <p:cNvSpPr>
            <a:spLocks noChangeShapeType="1"/>
          </p:cNvSpPr>
          <p:nvPr/>
        </p:nvSpPr>
        <p:spPr bwMode="auto">
          <a:xfrm flipH="1">
            <a:off x="5346700" y="4351338"/>
            <a:ext cx="92075" cy="2333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stealth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3042" name="Text Box 12"/>
          <p:cNvSpPr txBox="1">
            <a:spLocks noChangeArrowheads="1"/>
          </p:cNvSpPr>
          <p:nvPr/>
        </p:nvSpPr>
        <p:spPr bwMode="auto">
          <a:xfrm>
            <a:off x="3186113" y="4765675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CC0099"/>
                </a:solidFill>
                <a:latin typeface="Arial Narrow" pitchFamily="34" charset="0"/>
              </a:rPr>
              <a:t>2016</a:t>
            </a:r>
          </a:p>
        </p:txBody>
      </p:sp>
      <p:sp>
        <p:nvSpPr>
          <p:cNvPr id="683043" name="Text Box 20"/>
          <p:cNvSpPr txBox="1">
            <a:spLocks noChangeArrowheads="1"/>
          </p:cNvSpPr>
          <p:nvPr/>
        </p:nvSpPr>
        <p:spPr bwMode="auto">
          <a:xfrm>
            <a:off x="2873375" y="4197350"/>
            <a:ext cx="511175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altLang="en-US" sz="1400" noProof="1">
                <a:solidFill>
                  <a:srgbClr val="006600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432050" y="0"/>
            <a:ext cx="4756541" cy="63304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EAE5D8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0" y="1654175"/>
            <a:ext cx="464234" cy="3452397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687762" y="6125982"/>
            <a:ext cx="2389481" cy="339196"/>
          </a:xfrm>
          <a:prstGeom prst="rect">
            <a:avLst/>
          </a:prstGeom>
          <a:solidFill>
            <a:srgbClr val="EAE5D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787775" y="6125982"/>
            <a:ext cx="126784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(%)</a:t>
            </a:r>
            <a:endParaRPr lang="en-GB" sz="1600" dirty="0">
              <a:latin typeface="Arial" charset="0"/>
            </a:endParaRPr>
          </a:p>
        </p:txBody>
      </p:sp>
      <p:sp>
        <p:nvSpPr>
          <p:cNvPr id="41" name="Rectangle 68"/>
          <p:cNvSpPr txBox="1"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defTabSz="762000"/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Bρόγχοι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Phillips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 στο Ην.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Βασίλειο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 rot="16200000">
            <a:off x="-1442765" y="3074780"/>
            <a:ext cx="328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latin typeface="Arial" charset="0"/>
              </a:rPr>
              <a:t>Πληθωρισμός (% αύξηση του ΔΤΠ)</a:t>
            </a:r>
            <a:endParaRPr lang="en-GB" sz="1600" dirty="0">
              <a:latin typeface="Arial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0" y="6400800"/>
            <a:ext cx="8053388" cy="46384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μεγέθη του 2015 και 2016 είναι βασισμένα σε προβλέψεις. Πηγή: Με</a:t>
            </a:r>
          </a:p>
          <a:p>
            <a:pPr defTabSz="762000"/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βάση τα δεδομένα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χρονοσειρών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, σειρά K646 (Εθνική Στατιστική Υπηρεσία).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Πραγματικός και προβλεπόμενος πληθωρισμός του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ΔΤΠ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90852" name="Text Box 6"/>
          <p:cNvSpPr txBox="1">
            <a:spLocks noChangeArrowheads="1"/>
          </p:cNvSpPr>
          <p:nvPr/>
        </p:nvSpPr>
        <p:spPr bwMode="auto">
          <a:xfrm>
            <a:off x="0" y="6400800"/>
            <a:ext cx="6808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200" dirty="0">
                <a:solidFill>
                  <a:srgbClr val="B2B2B2"/>
                </a:solidFill>
                <a:latin typeface="Arial" charset="0"/>
              </a:rPr>
              <a:t>Σημείωση: Με βάση τον μέσο όρο μεταξύ 20 και 30 </a:t>
            </a:r>
            <a:r>
              <a:rPr lang="el-GR" altLang="en-US" sz="1200" dirty="0" smtClean="0">
                <a:solidFill>
                  <a:srgbClr val="B2B2B2"/>
                </a:solidFill>
                <a:latin typeface="Arial" charset="0"/>
              </a:rPr>
              <a:t>ανεξάρτητων </a:t>
            </a:r>
            <a:r>
              <a:rPr lang="el-GR" altLang="en-US" sz="1200" dirty="0">
                <a:solidFill>
                  <a:srgbClr val="B2B2B2"/>
                </a:solidFill>
                <a:latin typeface="Arial" charset="0"/>
              </a:rPr>
              <a:t>προβλέψεων. </a:t>
            </a:r>
            <a:r>
              <a:rPr lang="el-GR" altLang="en-US" sz="1200" dirty="0" smtClean="0">
                <a:solidFill>
                  <a:srgbClr val="B2B2B2"/>
                </a:solidFill>
                <a:latin typeface="Arial" charset="0"/>
              </a:rPr>
              <a:t/>
            </a:r>
            <a:br>
              <a:rPr lang="el-GR" altLang="en-US" sz="1200" dirty="0" smtClean="0">
                <a:solidFill>
                  <a:srgbClr val="B2B2B2"/>
                </a:solidFill>
                <a:latin typeface="Arial" charset="0"/>
              </a:rPr>
            </a:br>
            <a:r>
              <a:rPr lang="el-GR" altLang="en-US" sz="1200" dirty="0" smtClean="0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l-GR" altLang="en-US" sz="1200" dirty="0">
                <a:solidFill>
                  <a:srgbClr val="B2B2B2"/>
                </a:solidFill>
                <a:latin typeface="Arial" charset="0"/>
              </a:rPr>
              <a:t>: Οι προβλέψεις για την οικονομία </a:t>
            </a:r>
            <a:r>
              <a:rPr lang="el-GR" altLang="en-US" sz="1200" dirty="0" smtClean="0">
                <a:solidFill>
                  <a:srgbClr val="B2B2B2"/>
                </a:solidFill>
                <a:latin typeface="Arial" charset="0"/>
              </a:rPr>
              <a:t>του Ην</a:t>
            </a:r>
            <a:r>
              <a:rPr lang="el-GR" altLang="en-US" sz="1200" dirty="0">
                <a:solidFill>
                  <a:srgbClr val="B2B2B2"/>
                </a:solidFill>
                <a:latin typeface="Arial" charset="0"/>
              </a:rPr>
              <a:t>. Βασιλείου (Υπουργείο Οικονομικών, διάφορα έτη).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01855"/>
            <a:ext cx="8312727" cy="533151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Text Box 5"/>
          <p:cNvSpPr txBox="1">
            <a:spLocks noChangeArrowheads="1"/>
          </p:cNvSpPr>
          <p:nvPr/>
        </p:nvSpPr>
        <p:spPr bwMode="auto">
          <a:xfrm>
            <a:off x="0" y="23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Οικονομική μεγέθυνση και </a:t>
            </a:r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πληθωρισμός</a:t>
            </a:r>
            <a:endParaRPr lang="en-GB" altLang="en-US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85060" name="Text Box 10"/>
          <p:cNvSpPr txBox="1">
            <a:spLocks noChangeArrowheads="1"/>
          </p:cNvSpPr>
          <p:nvPr/>
        </p:nvSpPr>
        <p:spPr bwMode="auto">
          <a:xfrm>
            <a:off x="0" y="6429375"/>
            <a:ext cx="885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Εθνική Στατιστική Υπηρεσία.</a:t>
            </a:r>
            <a:endParaRPr lang="en-GB" alt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28370"/>
            <a:ext cx="8312727" cy="520125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23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Οικονομική μεγέθυνση και </a:t>
            </a:r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πληθωρισμός</a:t>
            </a:r>
            <a:endParaRPr lang="en-GB" altLang="en-US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429375"/>
            <a:ext cx="885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Εθνική Στατιστική Υπηρεσία.</a:t>
            </a:r>
            <a:endParaRPr lang="en-GB" altLang="en-US" sz="1200" dirty="0"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53739"/>
            <a:ext cx="8312727" cy="515052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424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42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Συναθροιστική προσφορά</a:t>
            </a:r>
            <a:endParaRPr lang="en-GB" dirty="0"/>
          </a:p>
        </p:txBody>
      </p:sp>
      <p:sp>
        <p:nvSpPr>
          <p:cNvPr id="394245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9572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>
                <a:solidFill>
                  <a:srgbClr val="806E60"/>
                </a:solidFill>
              </a:rPr>
              <a:t>Διαφορετικές απόψεις σχετικά με το σχήμα της  συναθροιστικής καμπύλης προσφοράς</a:t>
            </a:r>
            <a:endParaRPr lang="en-GB" dirty="0">
              <a:solidFill>
                <a:srgbClr val="806E60"/>
              </a:solidFill>
            </a:endParaRPr>
          </a:p>
        </p:txBody>
      </p:sp>
      <p:sp>
        <p:nvSpPr>
          <p:cNvPr id="394246" name="Rectangle 6"/>
          <p:cNvSpPr>
            <a:spLocks/>
          </p:cNvSpPr>
          <p:nvPr/>
        </p:nvSpPr>
        <p:spPr bwMode="auto">
          <a:xfrm>
            <a:off x="301625" y="2859315"/>
            <a:ext cx="8534400" cy="34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30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Βραχυχρόνια συναθροιστική προσφορά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η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 μικροοικονομική θεμελίωση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6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Προσφορά, Ανεργία και Πληθωρισμός</a:t>
            </a:r>
            <a:endParaRPr lang="en-GB" sz="4600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altLang="en-US" sz="4100" dirty="0" smtClean="0"/>
              <a:t>Η Νεοκλασική Άποψη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21220" name="Rectang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sz="3600" dirty="0" smtClean="0"/>
              <a:t>Η Νεοκλασική άποψη</a:t>
            </a:r>
            <a:endParaRPr lang="en-GB" altLang="en-US" sz="3600" dirty="0"/>
          </a:p>
        </p:txBody>
      </p:sp>
      <p:sp>
        <p:nvSpPr>
          <p:cNvPr id="410631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Υποθέσεις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η ευελιξία μισθών και τιμών, καθιστά τις αγορές καθαρές γρήγορα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ορθολογικές προσδοκίες, αλλά ατελής πληροφόρηση</a:t>
            </a:r>
            <a:r>
              <a:rPr lang="en-GB" altLang="en-US" dirty="0" smtClean="0"/>
              <a:t>– </a:t>
            </a:r>
            <a:r>
              <a:rPr lang="el-GR" altLang="en-US" dirty="0" smtClean="0"/>
              <a:t>το</a:t>
            </a:r>
            <a:r>
              <a:rPr lang="en-GB" altLang="en-US" dirty="0" smtClean="0"/>
              <a:t> ‘</a:t>
            </a:r>
            <a:r>
              <a:rPr lang="el-GR" altLang="en-US" dirty="0" smtClean="0"/>
              <a:t> υπόδειγμα εκπλήξεων </a:t>
            </a:r>
            <a:r>
              <a:rPr lang="en-GB" altLang="en-US" dirty="0" smtClean="0"/>
              <a:t>’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Συναθροιστική προσφορά και καμπύλη </a:t>
            </a:r>
            <a:r>
              <a:rPr lang="en-GB" altLang="en-US" dirty="0" smtClean="0"/>
              <a:t>Phillips : </a:t>
            </a:r>
            <a:r>
              <a:rPr lang="el-GR" altLang="en-US" dirty="0" smtClean="0"/>
              <a:t>όταν οι προσδοκίες επιβεβαιώνονται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βραχυχρόνια κάθετη καμπύλη συναθροιστικής προσφοράς </a:t>
            </a:r>
            <a:r>
              <a:rPr lang="en-GB" altLang="en-US" i="1" dirty="0" smtClean="0"/>
              <a:t>AS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8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3276" name="Line 12"/>
          <p:cNvSpPr>
            <a:spLocks noChangeShapeType="1"/>
          </p:cNvSpPr>
          <p:nvPr/>
        </p:nvSpPr>
        <p:spPr bwMode="auto">
          <a:xfrm>
            <a:off x="411480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7" name="Line 13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8" name="Oval 14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9" name="Rectangle 15"/>
          <p:cNvSpPr>
            <a:spLocks noChangeArrowheads="1"/>
          </p:cNvSpPr>
          <p:nvPr/>
        </p:nvSpPr>
        <p:spPr bwMode="auto">
          <a:xfrm>
            <a:off x="3878263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23280" name="Group 16"/>
          <p:cNvGrpSpPr>
            <a:grpSpLocks/>
          </p:cNvGrpSpPr>
          <p:nvPr/>
        </p:nvGrpSpPr>
        <p:grpSpPr bwMode="auto">
          <a:xfrm>
            <a:off x="1906588" y="1074738"/>
            <a:ext cx="5508625" cy="4292600"/>
            <a:chOff x="1201" y="677"/>
            <a:chExt cx="3470" cy="2704"/>
          </a:xfrm>
        </p:grpSpPr>
        <p:sp>
          <p:nvSpPr>
            <p:cNvPr id="523281" name="Line 17"/>
            <p:cNvSpPr>
              <a:spLocks noChangeShapeType="1"/>
            </p:cNvSpPr>
            <p:nvPr/>
          </p:nvSpPr>
          <p:spPr bwMode="auto">
            <a:xfrm>
              <a:off x="1201" y="677"/>
              <a:ext cx="3072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3282" name="Rectangle 18"/>
            <p:cNvSpPr>
              <a:spLocks noChangeArrowheads="1"/>
            </p:cNvSpPr>
            <p:nvPr/>
          </p:nvSpPr>
          <p:spPr bwMode="auto">
            <a:xfrm>
              <a:off x="4275" y="3131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23283" name="Rectangle 19"/>
          <p:cNvSpPr>
            <a:spLocks noChangeArrowheads="1"/>
          </p:cNvSpPr>
          <p:nvPr/>
        </p:nvSpPr>
        <p:spPr bwMode="auto">
          <a:xfrm>
            <a:off x="3841750" y="3997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23284" name="Line 20"/>
          <p:cNvSpPr>
            <a:spLocks noChangeShapeType="1"/>
          </p:cNvSpPr>
          <p:nvPr/>
        </p:nvSpPr>
        <p:spPr bwMode="auto">
          <a:xfrm flipV="1">
            <a:off x="4297363" y="3557588"/>
            <a:ext cx="420687" cy="3667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85" name="Line 21"/>
          <p:cNvSpPr>
            <a:spLocks noChangeShapeType="1"/>
          </p:cNvSpPr>
          <p:nvPr/>
        </p:nvSpPr>
        <p:spPr bwMode="auto">
          <a:xfrm>
            <a:off x="4713288" y="3448050"/>
            <a:ext cx="0" cy="24907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622300" y="31972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3287" name="Rectangle 23"/>
          <p:cNvSpPr>
            <a:spLocks noChangeArrowheads="1"/>
          </p:cNvSpPr>
          <p:nvPr/>
        </p:nvSpPr>
        <p:spPr bwMode="auto">
          <a:xfrm>
            <a:off x="4470400" y="59277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3288" name="Rectangle 24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3289" name="AutoShape 25"/>
          <p:cNvSpPr>
            <a:spLocks noChangeArrowheads="1"/>
          </p:cNvSpPr>
          <p:nvPr/>
        </p:nvSpPr>
        <p:spPr bwMode="auto">
          <a:xfrm>
            <a:off x="6126163" y="3073400"/>
            <a:ext cx="2356655" cy="1122362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hlink"/>
                </a:solidFill>
                <a:latin typeface="Arial" charset="0"/>
              </a:rPr>
              <a:t>(α) Προσαρμοζόμενες </a:t>
            </a: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23290" name="Line 26"/>
          <p:cNvSpPr>
            <a:spLocks noChangeShapeType="1"/>
          </p:cNvSpPr>
          <p:nvPr/>
        </p:nvSpPr>
        <p:spPr bwMode="auto">
          <a:xfrm flipH="1">
            <a:off x="1074738" y="3429000"/>
            <a:ext cx="362585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23291" name="Group 27"/>
          <p:cNvGrpSpPr>
            <a:grpSpLocks/>
          </p:cNvGrpSpPr>
          <p:nvPr/>
        </p:nvGrpSpPr>
        <p:grpSpPr bwMode="auto">
          <a:xfrm>
            <a:off x="4665663" y="3235325"/>
            <a:ext cx="460375" cy="396875"/>
            <a:chOff x="2939" y="2038"/>
            <a:chExt cx="290" cy="250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>
              <a:off x="3024" y="203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23293" name="Oval 29"/>
            <p:cNvSpPr>
              <a:spLocks noChangeArrowheads="1"/>
            </p:cNvSpPr>
            <p:nvPr/>
          </p:nvSpPr>
          <p:spPr bwMode="auto">
            <a:xfrm>
              <a:off x="2939" y="2126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3294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2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3" grpId="0" autoUpdateAnimBg="0"/>
      <p:bldP spid="523284" grpId="0" animBg="1"/>
      <p:bldP spid="523285" grpId="0" animBg="1"/>
      <p:bldP spid="523286" grpId="0" autoUpdateAnimBg="0"/>
      <p:bldP spid="523287" grpId="0" autoUpdateAnimBg="0"/>
      <p:bldP spid="523289" grpId="0" animBg="1" autoUpdateAnimBg="0"/>
      <p:bldP spid="52329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6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5318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5324" name="Line 12"/>
          <p:cNvSpPr>
            <a:spLocks noChangeShapeType="1"/>
          </p:cNvSpPr>
          <p:nvPr/>
        </p:nvSpPr>
        <p:spPr bwMode="auto">
          <a:xfrm>
            <a:off x="411480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6" name="Rectangle 14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5327" name="Rectangle 15"/>
          <p:cNvSpPr>
            <a:spLocks noChangeArrowheads="1"/>
          </p:cNvSpPr>
          <p:nvPr/>
        </p:nvSpPr>
        <p:spPr bwMode="auto">
          <a:xfrm>
            <a:off x="3878263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>
            <a:off x="1906588" y="1074738"/>
            <a:ext cx="4876800" cy="403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6786563" y="49704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5330" name="Rectangle 18"/>
          <p:cNvSpPr>
            <a:spLocks noChangeArrowheads="1"/>
          </p:cNvSpPr>
          <p:nvPr/>
        </p:nvSpPr>
        <p:spPr bwMode="auto">
          <a:xfrm>
            <a:off x="3841750" y="3997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25331" name="Rectangle 19"/>
          <p:cNvSpPr>
            <a:spLocks noChangeArrowheads="1"/>
          </p:cNvSpPr>
          <p:nvPr/>
        </p:nvSpPr>
        <p:spPr bwMode="auto">
          <a:xfrm>
            <a:off x="4800600" y="3235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525332" name="Line 20"/>
          <p:cNvSpPr>
            <a:spLocks noChangeShapeType="1"/>
          </p:cNvSpPr>
          <p:nvPr/>
        </p:nvSpPr>
        <p:spPr bwMode="auto">
          <a:xfrm flipV="1">
            <a:off x="4297363" y="3557588"/>
            <a:ext cx="420687" cy="3667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33" name="Line 21"/>
          <p:cNvSpPr>
            <a:spLocks noChangeShapeType="1"/>
          </p:cNvSpPr>
          <p:nvPr/>
        </p:nvSpPr>
        <p:spPr bwMode="auto">
          <a:xfrm flipH="1">
            <a:off x="1074738" y="3429000"/>
            <a:ext cx="362585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34" name="Line 22"/>
          <p:cNvSpPr>
            <a:spLocks noChangeShapeType="1"/>
          </p:cNvSpPr>
          <p:nvPr/>
        </p:nvSpPr>
        <p:spPr bwMode="auto">
          <a:xfrm>
            <a:off x="4713288" y="3448050"/>
            <a:ext cx="0" cy="24907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35" name="Rectangle 23"/>
          <p:cNvSpPr>
            <a:spLocks noChangeArrowheads="1"/>
          </p:cNvSpPr>
          <p:nvPr/>
        </p:nvSpPr>
        <p:spPr bwMode="auto">
          <a:xfrm>
            <a:off x="622300" y="31972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5336" name="Rectangle 24"/>
          <p:cNvSpPr>
            <a:spLocks noChangeArrowheads="1"/>
          </p:cNvSpPr>
          <p:nvPr/>
        </p:nvSpPr>
        <p:spPr bwMode="auto">
          <a:xfrm>
            <a:off x="4470400" y="59277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5337" name="Line 25"/>
          <p:cNvSpPr>
            <a:spLocks noChangeShapeType="1"/>
          </p:cNvSpPr>
          <p:nvPr/>
        </p:nvSpPr>
        <p:spPr bwMode="auto">
          <a:xfrm flipV="1">
            <a:off x="1627188" y="1290638"/>
            <a:ext cx="4351337" cy="3730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38" name="Rectangle 26"/>
          <p:cNvSpPr>
            <a:spLocks noChangeArrowheads="1"/>
          </p:cNvSpPr>
          <p:nvPr/>
        </p:nvSpPr>
        <p:spPr bwMode="auto">
          <a:xfrm>
            <a:off x="5775068" y="768760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accent1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accent1"/>
                </a:solidFill>
                <a:latin typeface="Arial" charset="0"/>
              </a:rPr>
              <a:t>2</a:t>
            </a:r>
            <a:endParaRPr lang="en-GB" sz="2000" dirty="0">
              <a:solidFill>
                <a:schemeClr val="accent1"/>
              </a:solidFill>
              <a:latin typeface="Arial" charset="0"/>
            </a:endParaRPr>
          </a:p>
          <a:p>
            <a:pPr algn="ctr" defTabSz="762000"/>
            <a:r>
              <a:rPr lang="el-GR" sz="1600" dirty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accent1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accent1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accent1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accent1"/>
                </a:solidFill>
                <a:latin typeface="Arial" charset="0"/>
              </a:rPr>
              <a:t>P3)</a:t>
            </a:r>
            <a:endParaRPr lang="en-GB" sz="16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5339" name="Line 27"/>
          <p:cNvSpPr>
            <a:spLocks noChangeShapeType="1"/>
          </p:cNvSpPr>
          <p:nvPr/>
        </p:nvSpPr>
        <p:spPr bwMode="auto">
          <a:xfrm flipH="1" flipV="1">
            <a:off x="4260850" y="2879725"/>
            <a:ext cx="482600" cy="4079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40" name="Line 28"/>
          <p:cNvSpPr>
            <a:spLocks noChangeShapeType="1"/>
          </p:cNvSpPr>
          <p:nvPr/>
        </p:nvSpPr>
        <p:spPr bwMode="auto">
          <a:xfrm flipH="1">
            <a:off x="1081088" y="2922588"/>
            <a:ext cx="30511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41" name="Rectangle 29"/>
          <p:cNvSpPr>
            <a:spLocks noChangeArrowheads="1"/>
          </p:cNvSpPr>
          <p:nvPr/>
        </p:nvSpPr>
        <p:spPr bwMode="auto">
          <a:xfrm>
            <a:off x="628650" y="26908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525342" name="Line 30"/>
          <p:cNvSpPr>
            <a:spLocks noChangeShapeType="1"/>
          </p:cNvSpPr>
          <p:nvPr/>
        </p:nvSpPr>
        <p:spPr bwMode="auto">
          <a:xfrm>
            <a:off x="4114800" y="2933700"/>
            <a:ext cx="0" cy="9906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43" name="Oval 31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25344" name="Group 32"/>
          <p:cNvGrpSpPr>
            <a:grpSpLocks/>
          </p:cNvGrpSpPr>
          <p:nvPr/>
        </p:nvGrpSpPr>
        <p:grpSpPr bwMode="auto">
          <a:xfrm>
            <a:off x="4043363" y="2433638"/>
            <a:ext cx="311150" cy="517525"/>
            <a:chOff x="2547" y="1533"/>
            <a:chExt cx="196" cy="326"/>
          </a:xfrm>
        </p:grpSpPr>
        <p:sp>
          <p:nvSpPr>
            <p:cNvPr id="525345" name="Rectangle 33"/>
            <p:cNvSpPr>
              <a:spLocks noChangeArrowheads="1"/>
            </p:cNvSpPr>
            <p:nvPr/>
          </p:nvSpPr>
          <p:spPr bwMode="auto">
            <a:xfrm>
              <a:off x="2547" y="153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25346" name="Oval 34"/>
            <p:cNvSpPr>
              <a:spLocks noChangeArrowheads="1"/>
            </p:cNvSpPr>
            <p:nvPr/>
          </p:nvSpPr>
          <p:spPr bwMode="auto">
            <a:xfrm>
              <a:off x="2563" y="1794"/>
              <a:ext cx="65" cy="6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5347" name="Oval 35"/>
          <p:cNvSpPr>
            <a:spLocks noChangeArrowheads="1"/>
          </p:cNvSpPr>
          <p:nvPr/>
        </p:nvSpPr>
        <p:spPr bwMode="auto">
          <a:xfrm>
            <a:off x="4665663" y="3375025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6126163" y="3073400"/>
            <a:ext cx="2356655" cy="1122362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hlink"/>
                </a:solidFill>
                <a:latin typeface="Arial" charset="0"/>
              </a:rPr>
              <a:t>(α) Προσαρμοζόμενες </a:t>
            </a: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39" grpId="0" animBg="1"/>
      <p:bldP spid="525340" grpId="0" animBg="1"/>
      <p:bldP spid="525341" grpId="0" autoUpdateAnimBg="0"/>
      <p:bldP spid="46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3" name="Rectangle 13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3868738" y="59388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527375" name="Line 15"/>
          <p:cNvSpPr>
            <a:spLocks noChangeShapeType="1"/>
          </p:cNvSpPr>
          <p:nvPr/>
        </p:nvSpPr>
        <p:spPr bwMode="auto">
          <a:xfrm>
            <a:off x="1906588" y="1074738"/>
            <a:ext cx="4876800" cy="403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6786563" y="49704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7377" name="Rectangle 17"/>
          <p:cNvSpPr>
            <a:spLocks noChangeArrowheads="1"/>
          </p:cNvSpPr>
          <p:nvPr/>
        </p:nvSpPr>
        <p:spPr bwMode="auto">
          <a:xfrm>
            <a:off x="3841750" y="3997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4800600" y="3235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527379" name="Line 19"/>
          <p:cNvSpPr>
            <a:spLocks noChangeShapeType="1"/>
          </p:cNvSpPr>
          <p:nvPr/>
        </p:nvSpPr>
        <p:spPr bwMode="auto">
          <a:xfrm flipV="1">
            <a:off x="4297363" y="3557588"/>
            <a:ext cx="420687" cy="3667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0" name="Line 20"/>
          <p:cNvSpPr>
            <a:spLocks noChangeShapeType="1"/>
          </p:cNvSpPr>
          <p:nvPr/>
        </p:nvSpPr>
        <p:spPr bwMode="auto">
          <a:xfrm flipH="1">
            <a:off x="1074738" y="3429000"/>
            <a:ext cx="362585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1" name="Line 21"/>
          <p:cNvSpPr>
            <a:spLocks noChangeShapeType="1"/>
          </p:cNvSpPr>
          <p:nvPr/>
        </p:nvSpPr>
        <p:spPr bwMode="auto">
          <a:xfrm>
            <a:off x="4713288" y="3448050"/>
            <a:ext cx="0" cy="24907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2" name="Oval 22"/>
          <p:cNvSpPr>
            <a:spLocks noChangeArrowheads="1"/>
          </p:cNvSpPr>
          <p:nvPr/>
        </p:nvSpPr>
        <p:spPr bwMode="auto">
          <a:xfrm>
            <a:off x="4665663" y="3375025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3" name="Rectangle 23"/>
          <p:cNvSpPr>
            <a:spLocks noChangeArrowheads="1"/>
          </p:cNvSpPr>
          <p:nvPr/>
        </p:nvSpPr>
        <p:spPr bwMode="auto">
          <a:xfrm>
            <a:off x="622300" y="31972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4470400" y="59277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7385" name="Line 25"/>
          <p:cNvSpPr>
            <a:spLocks noChangeShapeType="1"/>
          </p:cNvSpPr>
          <p:nvPr/>
        </p:nvSpPr>
        <p:spPr bwMode="auto">
          <a:xfrm flipV="1">
            <a:off x="1627188" y="1290638"/>
            <a:ext cx="4351337" cy="3730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4043363" y="24336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527388" name="Line 28"/>
          <p:cNvSpPr>
            <a:spLocks noChangeShapeType="1"/>
          </p:cNvSpPr>
          <p:nvPr/>
        </p:nvSpPr>
        <p:spPr bwMode="auto">
          <a:xfrm flipH="1" flipV="1">
            <a:off x="4260850" y="2879725"/>
            <a:ext cx="482600" cy="4079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9" name="Line 29"/>
          <p:cNvSpPr>
            <a:spLocks noChangeShapeType="1"/>
          </p:cNvSpPr>
          <p:nvPr/>
        </p:nvSpPr>
        <p:spPr bwMode="auto">
          <a:xfrm flipH="1">
            <a:off x="1081088" y="2922588"/>
            <a:ext cx="30511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90" name="Rectangle 30"/>
          <p:cNvSpPr>
            <a:spLocks noChangeArrowheads="1"/>
          </p:cNvSpPr>
          <p:nvPr/>
        </p:nvSpPr>
        <p:spPr bwMode="auto">
          <a:xfrm>
            <a:off x="628650" y="26908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527391" name="Line 31"/>
          <p:cNvSpPr>
            <a:spLocks noChangeShapeType="1"/>
          </p:cNvSpPr>
          <p:nvPr/>
        </p:nvSpPr>
        <p:spPr bwMode="auto">
          <a:xfrm>
            <a:off x="4114800" y="1266825"/>
            <a:ext cx="0" cy="4654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92" name="Rectangle 32"/>
          <p:cNvSpPr>
            <a:spLocks noChangeArrowheads="1"/>
          </p:cNvSpPr>
          <p:nvPr/>
        </p:nvSpPr>
        <p:spPr bwMode="auto">
          <a:xfrm>
            <a:off x="3692525" y="827088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LRAS</a:t>
            </a:r>
          </a:p>
        </p:txBody>
      </p:sp>
      <p:sp>
        <p:nvSpPr>
          <p:cNvPr id="527393" name="Oval 33"/>
          <p:cNvSpPr>
            <a:spLocks noChangeArrowheads="1"/>
          </p:cNvSpPr>
          <p:nvPr/>
        </p:nvSpPr>
        <p:spPr bwMode="auto">
          <a:xfrm>
            <a:off x="4068763" y="2847975"/>
            <a:ext cx="103187" cy="103188"/>
          </a:xfrm>
          <a:prstGeom prst="ellipse">
            <a:avLst/>
          </a:prstGeom>
          <a:solidFill>
            <a:srgbClr val="FF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94" name="Oval 34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5775068" y="768760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accent1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accent1"/>
                </a:solidFill>
                <a:latin typeface="Arial" charset="0"/>
              </a:rPr>
              <a:t>2</a:t>
            </a:r>
            <a:endParaRPr lang="en-GB" sz="2000" dirty="0">
              <a:solidFill>
                <a:schemeClr val="accent1"/>
              </a:solidFill>
              <a:latin typeface="Arial" charset="0"/>
            </a:endParaRPr>
          </a:p>
          <a:p>
            <a:pPr algn="ctr" defTabSz="762000"/>
            <a:r>
              <a:rPr lang="el-GR" sz="1600" dirty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accent1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accent1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accent1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accent1"/>
                </a:solidFill>
                <a:latin typeface="Arial" charset="0"/>
              </a:rPr>
              <a:t>P3)</a:t>
            </a:r>
            <a:endParaRPr lang="en-GB" sz="16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42" name="AutoShape 25"/>
          <p:cNvSpPr>
            <a:spLocks noChangeArrowheads="1"/>
          </p:cNvSpPr>
          <p:nvPr/>
        </p:nvSpPr>
        <p:spPr bwMode="auto">
          <a:xfrm>
            <a:off x="6126163" y="3073400"/>
            <a:ext cx="2356655" cy="1122362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hlink"/>
                </a:solidFill>
                <a:latin typeface="Arial" charset="0"/>
              </a:rPr>
              <a:t>(α) Προσαρμοζόμενες </a:t>
            </a: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9420" name="Line 12"/>
          <p:cNvSpPr>
            <a:spLocks noChangeShapeType="1"/>
          </p:cNvSpPr>
          <p:nvPr/>
        </p:nvSpPr>
        <p:spPr bwMode="auto">
          <a:xfrm>
            <a:off x="4114800" y="3941763"/>
            <a:ext cx="0" cy="19970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1" name="Line 13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2" name="Oval 14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3878263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9425" name="AutoShape 17" descr="Parchment"/>
          <p:cNvSpPr>
            <a:spLocks noChangeArrowheads="1"/>
          </p:cNvSpPr>
          <p:nvPr/>
        </p:nvSpPr>
        <p:spPr bwMode="auto">
          <a:xfrm>
            <a:off x="6175375" y="3021013"/>
            <a:ext cx="1752600" cy="81915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folHlink"/>
                </a:solidFill>
                <a:latin typeface="Arial" charset="0"/>
              </a:rPr>
              <a:t>(β) Ορθολογικές </a:t>
            </a: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529426" name="Group 18"/>
          <p:cNvGrpSpPr>
            <a:grpSpLocks/>
          </p:cNvGrpSpPr>
          <p:nvPr/>
        </p:nvGrpSpPr>
        <p:grpSpPr bwMode="auto">
          <a:xfrm>
            <a:off x="1906588" y="1074738"/>
            <a:ext cx="5508625" cy="4292600"/>
            <a:chOff x="1201" y="677"/>
            <a:chExt cx="3470" cy="2704"/>
          </a:xfrm>
        </p:grpSpPr>
        <p:sp>
          <p:nvSpPr>
            <p:cNvPr id="529427" name="Line 19"/>
            <p:cNvSpPr>
              <a:spLocks noChangeShapeType="1"/>
            </p:cNvSpPr>
            <p:nvPr/>
          </p:nvSpPr>
          <p:spPr bwMode="auto">
            <a:xfrm>
              <a:off x="1201" y="677"/>
              <a:ext cx="3072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9428" name="Rectangle 20"/>
            <p:cNvSpPr>
              <a:spLocks noChangeArrowheads="1"/>
            </p:cNvSpPr>
            <p:nvPr/>
          </p:nvSpPr>
          <p:spPr bwMode="auto">
            <a:xfrm>
              <a:off x="4275" y="3131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29429" name="Rectangle 21"/>
          <p:cNvSpPr>
            <a:spLocks noChangeArrowheads="1"/>
          </p:cNvSpPr>
          <p:nvPr/>
        </p:nvSpPr>
        <p:spPr bwMode="auto">
          <a:xfrm>
            <a:off x="4062413" y="3997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5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5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60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31462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66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4114800" y="2933700"/>
            <a:ext cx="0" cy="300513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69" name="Line 13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70" name="Oval 14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3878263" y="59388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1472" name="Rectangle 16"/>
          <p:cNvSpPr>
            <a:spLocks noChangeArrowheads="1"/>
          </p:cNvSpPr>
          <p:nvPr/>
        </p:nvSpPr>
        <p:spPr bwMode="auto">
          <a:xfrm>
            <a:off x="4062413" y="3997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31473" name="Rectangle 17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1474" name="Line 18"/>
          <p:cNvSpPr>
            <a:spLocks noChangeShapeType="1"/>
          </p:cNvSpPr>
          <p:nvPr/>
        </p:nvSpPr>
        <p:spPr bwMode="auto">
          <a:xfrm>
            <a:off x="1906588" y="1074738"/>
            <a:ext cx="4876800" cy="403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75" name="Rectangle 19"/>
          <p:cNvSpPr>
            <a:spLocks noChangeArrowheads="1"/>
          </p:cNvSpPr>
          <p:nvPr/>
        </p:nvSpPr>
        <p:spPr bwMode="auto">
          <a:xfrm>
            <a:off x="6786563" y="49704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31476" name="Line 20"/>
          <p:cNvSpPr>
            <a:spLocks noChangeShapeType="1"/>
          </p:cNvSpPr>
          <p:nvPr/>
        </p:nvSpPr>
        <p:spPr bwMode="auto">
          <a:xfrm flipV="1">
            <a:off x="1627188" y="1290638"/>
            <a:ext cx="4351337" cy="3730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>
            <a:off x="5915091" y="844041"/>
            <a:ext cx="2185855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accent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endParaRPr lang="en-GB" sz="2000" dirty="0">
              <a:solidFill>
                <a:schemeClr val="accent2"/>
              </a:solidFill>
              <a:latin typeface="Arial" charset="0"/>
            </a:endParaRPr>
          </a:p>
          <a:p>
            <a:pPr algn="ctr" defTabSz="762000"/>
            <a:r>
              <a:rPr lang="el-GR" sz="1600" dirty="0">
                <a:solidFill>
                  <a:schemeClr val="accent2"/>
                </a:solidFill>
                <a:latin typeface="Arial" charset="0"/>
              </a:rPr>
              <a:t>(αναμενόμενο </a:t>
            </a:r>
            <a:r>
              <a:rPr lang="el-GR" sz="1600" dirty="0" smtClean="0">
                <a:solidFill>
                  <a:schemeClr val="accent2"/>
                </a:solidFill>
                <a:latin typeface="Arial" charset="0"/>
              </a:rPr>
              <a:t>επίπεδο</a:t>
            </a:r>
            <a:br>
              <a:rPr lang="el-GR" sz="16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accent2"/>
                </a:solidFill>
                <a:latin typeface="Arial" charset="0"/>
              </a:rPr>
              <a:t>τιμών </a:t>
            </a:r>
            <a:r>
              <a:rPr lang="el-GR" sz="1600" dirty="0">
                <a:solidFill>
                  <a:schemeClr val="accent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accent2"/>
                </a:solidFill>
                <a:latin typeface="Arial" charset="0"/>
              </a:rPr>
              <a:t>P3)</a:t>
            </a:r>
            <a:endParaRPr lang="en-GB" sz="1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1478" name="Line 22"/>
          <p:cNvSpPr>
            <a:spLocks noChangeShapeType="1"/>
          </p:cNvSpPr>
          <p:nvPr/>
        </p:nvSpPr>
        <p:spPr bwMode="auto">
          <a:xfrm flipV="1">
            <a:off x="4040188" y="3081338"/>
            <a:ext cx="0" cy="6778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31479" name="Group 23"/>
          <p:cNvGrpSpPr>
            <a:grpSpLocks/>
          </p:cNvGrpSpPr>
          <p:nvPr/>
        </p:nvGrpSpPr>
        <p:grpSpPr bwMode="auto">
          <a:xfrm>
            <a:off x="617538" y="2740025"/>
            <a:ext cx="3478212" cy="396875"/>
            <a:chOff x="389" y="1726"/>
            <a:chExt cx="2191" cy="250"/>
          </a:xfrm>
        </p:grpSpPr>
        <p:sp>
          <p:nvSpPr>
            <p:cNvPr id="531480" name="Line 24"/>
            <p:cNvSpPr>
              <a:spLocks noChangeShapeType="1"/>
            </p:cNvSpPr>
            <p:nvPr/>
          </p:nvSpPr>
          <p:spPr bwMode="auto">
            <a:xfrm flipH="1">
              <a:off x="688" y="1837"/>
              <a:ext cx="189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81" name="Rectangle 25"/>
            <p:cNvSpPr>
              <a:spLocks noChangeArrowheads="1"/>
            </p:cNvSpPr>
            <p:nvPr/>
          </p:nvSpPr>
          <p:spPr bwMode="auto">
            <a:xfrm>
              <a:off x="389" y="172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531482" name="Group 26"/>
          <p:cNvGrpSpPr>
            <a:grpSpLocks/>
          </p:cNvGrpSpPr>
          <p:nvPr/>
        </p:nvGrpSpPr>
        <p:grpSpPr bwMode="auto">
          <a:xfrm>
            <a:off x="4043363" y="2433638"/>
            <a:ext cx="311150" cy="517525"/>
            <a:chOff x="2547" y="1533"/>
            <a:chExt cx="196" cy="326"/>
          </a:xfrm>
        </p:grpSpPr>
        <p:sp>
          <p:nvSpPr>
            <p:cNvPr id="531483" name="Rectangle 27"/>
            <p:cNvSpPr>
              <a:spLocks noChangeArrowheads="1"/>
            </p:cNvSpPr>
            <p:nvPr/>
          </p:nvSpPr>
          <p:spPr bwMode="auto">
            <a:xfrm>
              <a:off x="2547" y="153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31484" name="Oval 28"/>
            <p:cNvSpPr>
              <a:spLocks noChangeArrowheads="1"/>
            </p:cNvSpPr>
            <p:nvPr/>
          </p:nvSpPr>
          <p:spPr bwMode="auto">
            <a:xfrm>
              <a:off x="2563" y="1794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" name="AutoShape 17" descr="Parchment"/>
          <p:cNvSpPr>
            <a:spLocks noChangeArrowheads="1"/>
          </p:cNvSpPr>
          <p:nvPr/>
        </p:nvSpPr>
        <p:spPr bwMode="auto">
          <a:xfrm>
            <a:off x="6175374" y="3021013"/>
            <a:ext cx="1925571" cy="81915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folHlink"/>
                </a:solidFill>
                <a:latin typeface="Arial" charset="0"/>
              </a:rPr>
              <a:t>(β) Ορθολογικές </a:t>
            </a: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8" grpId="0" animBg="1"/>
      <p:bldP spid="31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33510" name="Line 6"/>
          <p:cNvSpPr>
            <a:spLocks noChangeShapeType="1"/>
          </p:cNvSpPr>
          <p:nvPr/>
        </p:nvSpPr>
        <p:spPr bwMode="auto">
          <a:xfrm>
            <a:off x="1295400" y="1600200"/>
            <a:ext cx="4876800" cy="403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2133600" y="1908175"/>
            <a:ext cx="4351338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4" name="Rectangle 10"/>
          <p:cNvSpPr>
            <a:spLocks noChangeArrowheads="1"/>
          </p:cNvSpPr>
          <p:nvPr/>
        </p:nvSpPr>
        <p:spPr bwMode="auto">
          <a:xfrm>
            <a:off x="6175375" y="54959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 flipH="1">
            <a:off x="1092200" y="39417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4062413" y="3997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>
            <a:off x="630238" y="37036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3519" name="Line 15"/>
          <p:cNvSpPr>
            <a:spLocks noChangeShapeType="1"/>
          </p:cNvSpPr>
          <p:nvPr/>
        </p:nvSpPr>
        <p:spPr bwMode="auto">
          <a:xfrm>
            <a:off x="1906588" y="1074738"/>
            <a:ext cx="4876800" cy="403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20" name="Rectangle 16"/>
          <p:cNvSpPr>
            <a:spLocks noChangeArrowheads="1"/>
          </p:cNvSpPr>
          <p:nvPr/>
        </p:nvSpPr>
        <p:spPr bwMode="auto">
          <a:xfrm>
            <a:off x="6786563" y="49704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33521" name="Line 17"/>
          <p:cNvSpPr>
            <a:spLocks noChangeShapeType="1"/>
          </p:cNvSpPr>
          <p:nvPr/>
        </p:nvSpPr>
        <p:spPr bwMode="auto">
          <a:xfrm flipV="1">
            <a:off x="1627188" y="1290638"/>
            <a:ext cx="4351337" cy="3730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23" name="Rectangle 19"/>
          <p:cNvSpPr>
            <a:spLocks noChangeArrowheads="1"/>
          </p:cNvSpPr>
          <p:nvPr/>
        </p:nvSpPr>
        <p:spPr bwMode="auto">
          <a:xfrm>
            <a:off x="4043363" y="24336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533524" name="Line 20"/>
          <p:cNvSpPr>
            <a:spLocks noChangeShapeType="1"/>
          </p:cNvSpPr>
          <p:nvPr/>
        </p:nvSpPr>
        <p:spPr bwMode="auto">
          <a:xfrm flipV="1">
            <a:off x="4040188" y="3081338"/>
            <a:ext cx="0" cy="6778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25" name="Line 21"/>
          <p:cNvSpPr>
            <a:spLocks noChangeShapeType="1"/>
          </p:cNvSpPr>
          <p:nvPr/>
        </p:nvSpPr>
        <p:spPr bwMode="auto">
          <a:xfrm flipH="1">
            <a:off x="1092200" y="2916238"/>
            <a:ext cx="300355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26" name="Rectangle 22"/>
          <p:cNvSpPr>
            <a:spLocks noChangeArrowheads="1"/>
          </p:cNvSpPr>
          <p:nvPr/>
        </p:nvSpPr>
        <p:spPr bwMode="auto">
          <a:xfrm>
            <a:off x="617538" y="27400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533527" name="Line 23"/>
          <p:cNvSpPr>
            <a:spLocks noChangeShapeType="1"/>
          </p:cNvSpPr>
          <p:nvPr/>
        </p:nvSpPr>
        <p:spPr bwMode="auto">
          <a:xfrm>
            <a:off x="4114800" y="1138238"/>
            <a:ext cx="0" cy="47831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28" name="Rectangle 24"/>
          <p:cNvSpPr>
            <a:spLocks noChangeArrowheads="1"/>
          </p:cNvSpPr>
          <p:nvPr/>
        </p:nvSpPr>
        <p:spPr bwMode="auto">
          <a:xfrm>
            <a:off x="3868738" y="59388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533529" name="Rectangle 25"/>
          <p:cNvSpPr>
            <a:spLocks noChangeArrowheads="1"/>
          </p:cNvSpPr>
          <p:nvPr/>
        </p:nvSpPr>
        <p:spPr bwMode="auto">
          <a:xfrm>
            <a:off x="2734704" y="773113"/>
            <a:ext cx="295863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folHlink"/>
                </a:solidFill>
                <a:latin typeface="Arial" charset="0"/>
              </a:rPr>
              <a:t>LRAS</a:t>
            </a:r>
            <a:r>
              <a:rPr lang="en-GB" sz="2000" dirty="0">
                <a:solidFill>
                  <a:schemeClr val="folHlink"/>
                </a:solidFill>
                <a:latin typeface="Arial" charset="0"/>
              </a:rPr>
              <a:t> = </a:t>
            </a:r>
            <a:r>
              <a:rPr lang="en-GB" sz="2000" i="1" dirty="0">
                <a:solidFill>
                  <a:schemeClr val="folHlink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2400" baseline="-25000" dirty="0">
                <a:solidFill>
                  <a:schemeClr val="folHlink"/>
                </a:solidFill>
                <a:latin typeface="Arial" charset="0"/>
              </a:rPr>
              <a:t>πραγματικό</a:t>
            </a:r>
            <a:endParaRPr lang="en-GB" sz="2400" baseline="-25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33530" name="Oval 26"/>
          <p:cNvSpPr>
            <a:spLocks noChangeArrowheads="1"/>
          </p:cNvSpPr>
          <p:nvPr/>
        </p:nvSpPr>
        <p:spPr bwMode="auto">
          <a:xfrm>
            <a:off x="4054475" y="390048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31" name="Oval 27"/>
          <p:cNvSpPr>
            <a:spLocks noChangeArrowheads="1"/>
          </p:cNvSpPr>
          <p:nvPr/>
        </p:nvSpPr>
        <p:spPr bwMode="auto">
          <a:xfrm>
            <a:off x="4068763" y="2847975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5915091" y="844041"/>
            <a:ext cx="2185855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accent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endParaRPr lang="en-GB" sz="2000" dirty="0">
              <a:solidFill>
                <a:schemeClr val="accent2"/>
              </a:solidFill>
              <a:latin typeface="Arial" charset="0"/>
            </a:endParaRPr>
          </a:p>
          <a:p>
            <a:pPr algn="ctr" defTabSz="762000"/>
            <a:r>
              <a:rPr lang="el-GR" sz="1600" dirty="0">
                <a:solidFill>
                  <a:schemeClr val="accent2"/>
                </a:solidFill>
                <a:latin typeface="Arial" charset="0"/>
              </a:rPr>
              <a:t>(αναμενόμενο </a:t>
            </a:r>
            <a:r>
              <a:rPr lang="el-GR" sz="1600" dirty="0" smtClean="0">
                <a:solidFill>
                  <a:schemeClr val="accent2"/>
                </a:solidFill>
                <a:latin typeface="Arial" charset="0"/>
              </a:rPr>
              <a:t>επίπεδο</a:t>
            </a:r>
            <a:br>
              <a:rPr lang="el-GR" sz="16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accent2"/>
                </a:solidFill>
                <a:latin typeface="Arial" charset="0"/>
              </a:rPr>
              <a:t>τιμών </a:t>
            </a:r>
            <a:r>
              <a:rPr lang="el-GR" sz="1600" dirty="0">
                <a:solidFill>
                  <a:schemeClr val="accent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accent2"/>
                </a:solidFill>
                <a:latin typeface="Arial" charset="0"/>
              </a:rPr>
              <a:t>P3)</a:t>
            </a:r>
            <a:endParaRPr lang="en-GB" sz="1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" name="AutoShape 17" descr="Parchment"/>
          <p:cNvSpPr>
            <a:spLocks noChangeArrowheads="1"/>
          </p:cNvSpPr>
          <p:nvPr/>
        </p:nvSpPr>
        <p:spPr bwMode="auto">
          <a:xfrm>
            <a:off x="6175374" y="3021013"/>
            <a:ext cx="1925571" cy="81915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900" b="1" dirty="0">
                <a:solidFill>
                  <a:schemeClr val="folHlink"/>
                </a:solidFill>
                <a:latin typeface="Arial" charset="0"/>
              </a:rPr>
              <a:t>(β) Ορθολογικές </a:t>
            </a: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l-GR" sz="19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b="1" dirty="0" smtClean="0">
                <a:solidFill>
                  <a:schemeClr val="folHlink"/>
                </a:solidFill>
                <a:latin typeface="Arial" charset="0"/>
              </a:rPr>
              <a:t>προσδοκίες</a:t>
            </a:r>
            <a:endParaRPr lang="en-GB" sz="19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996524" y="1781175"/>
            <a:ext cx="2022990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SRAS</a:t>
            </a:r>
            <a:r>
              <a:rPr lang="en-GB" sz="2000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  <a:p>
            <a:pPr algn="r" defTabSz="762000"/>
            <a:r>
              <a:rPr lang="el-GR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αναμενόμενο</a:t>
            </a:r>
            <a:br>
              <a:rPr lang="el-GR" sz="16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 smtClean="0">
                <a:solidFill>
                  <a:schemeClr val="tx2"/>
                </a:solidFill>
                <a:latin typeface="Arial" charset="0"/>
              </a:rPr>
              <a:t>επίπεδο τιμών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P1)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 rot="16200000">
            <a:off x="-663181" y="2923825"/>
            <a:ext cx="18883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890963" y="6354763"/>
            <a:ext cx="21913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Εθνική παραγωγή</a:t>
            </a:r>
            <a:endParaRPr lang="en-GB" sz="2000" dirty="0">
              <a:latin typeface="Arial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0" y="476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1D593B"/>
                </a:solidFill>
                <a:latin typeface="Arial" charset="0"/>
              </a:rPr>
              <a:t>Οι επιπτώσεις της αύξησης της </a:t>
            </a:r>
            <a:r>
              <a:rPr lang="el-GR" b="1" dirty="0" err="1">
                <a:solidFill>
                  <a:srgbClr val="1D593B"/>
                </a:solidFill>
                <a:latin typeface="Arial" charset="0"/>
              </a:rPr>
              <a:t>συναθροιστικής</a:t>
            </a:r>
            <a:r>
              <a:rPr lang="el-GR" b="1" dirty="0">
                <a:solidFill>
                  <a:srgbClr val="1D593B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ζήτησης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10631" name="Rectangle 7"/>
          <p:cNvSpPr>
            <a:spLocks noGrp="1"/>
          </p:cNvSpPr>
          <p:nvPr>
            <p:ph type="body" idx="1"/>
          </p:nvPr>
        </p:nvSpPr>
        <p:spPr>
          <a:xfrm>
            <a:off x="301625" y="1420838"/>
            <a:ext cx="8534400" cy="28276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Υποθέσεις</a:t>
            </a:r>
            <a:endParaRPr lang="en-GB" altLang="en-US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ευελιξία μισθών και τιμών, καθιστά τις αγορές καθαρές γρήγορα</a:t>
            </a:r>
            <a:endParaRPr lang="en-GB" altLang="en-US" dirty="0" smtClean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ορθολογικές προσδοκίες, αλλά ατελής πληροφόρηση</a:t>
            </a:r>
            <a:r>
              <a:rPr lang="en-GB" altLang="en-US" dirty="0" smtClean="0">
                <a:solidFill>
                  <a:srgbClr val="806E60"/>
                </a:solidFill>
              </a:rPr>
              <a:t>– </a:t>
            </a:r>
            <a:r>
              <a:rPr lang="el-GR" altLang="en-US" dirty="0" smtClean="0">
                <a:solidFill>
                  <a:srgbClr val="806E60"/>
                </a:solidFill>
              </a:rPr>
              <a:t>το</a:t>
            </a:r>
            <a:r>
              <a:rPr lang="en-GB" altLang="en-US" dirty="0" smtClean="0">
                <a:solidFill>
                  <a:srgbClr val="806E60"/>
                </a:solidFill>
              </a:rPr>
              <a:t> ‘</a:t>
            </a:r>
            <a:r>
              <a:rPr lang="el-GR" altLang="en-US" dirty="0" smtClean="0">
                <a:solidFill>
                  <a:srgbClr val="806E60"/>
                </a:solidFill>
              </a:rPr>
              <a:t> υπόδειγμα εκπλήξεων </a:t>
            </a:r>
            <a:r>
              <a:rPr lang="en-GB" altLang="en-US" dirty="0" smtClean="0">
                <a:solidFill>
                  <a:srgbClr val="806E60"/>
                </a:solidFill>
              </a:rPr>
              <a:t>’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Συναθροιστική προσφορά και καμπύλη </a:t>
            </a:r>
            <a:r>
              <a:rPr lang="en-GB" altLang="en-US" dirty="0" smtClean="0">
                <a:solidFill>
                  <a:srgbClr val="806E60"/>
                </a:solidFill>
              </a:rPr>
              <a:t>Phillips </a:t>
            </a:r>
            <a:r>
              <a:rPr lang="en-GB" altLang="en-US" dirty="0">
                <a:solidFill>
                  <a:srgbClr val="806E60"/>
                </a:solidFill>
              </a:rPr>
              <a:t>curve: </a:t>
            </a:r>
            <a:r>
              <a:rPr lang="el-GR" altLang="en-US" dirty="0" smtClean="0">
                <a:solidFill>
                  <a:srgbClr val="806E60"/>
                </a:solidFill>
              </a:rPr>
              <a:t>όταν οι προσδοκίες επιβεβαιώνονται</a:t>
            </a:r>
            <a:endParaRPr lang="en-GB" altLang="en-US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806E60"/>
                </a:solidFill>
              </a:rPr>
              <a:t>βραχυχρόνια κάθετη καμπύλη συναθροιστικής προσφοράς</a:t>
            </a:r>
            <a:endParaRPr lang="en-GB" altLang="en-US" dirty="0">
              <a:solidFill>
                <a:srgbClr val="806E60"/>
              </a:solidFill>
            </a:endParaRPr>
          </a:p>
        </p:txBody>
      </p:sp>
      <p:sp>
        <p:nvSpPr>
          <p:cNvPr id="2" name="Rectangle 7"/>
          <p:cNvSpPr>
            <a:spLocks/>
          </p:cNvSpPr>
          <p:nvPr/>
        </p:nvSpPr>
        <p:spPr bwMode="auto">
          <a:xfrm>
            <a:off x="301625" y="5852160"/>
            <a:ext cx="8534400" cy="5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βραχυχρόνια κάθετη καμπύλη</a:t>
            </a:r>
            <a:r>
              <a:rPr lang="en-GB" altLang="en-US" sz="2600" dirty="0" smtClean="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n-GB" altLang="en-US" sz="2600" dirty="0">
                <a:solidFill>
                  <a:srgbClr val="19323F"/>
                </a:solidFill>
                <a:latin typeface="Arial" charset="0"/>
              </a:rPr>
              <a:t>Phillips </a:t>
            </a:r>
          </a:p>
        </p:txBody>
      </p:sp>
      <p:sp>
        <p:nvSpPr>
          <p:cNvPr id="535560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lang="el-GR" altLang="en-US" sz="3600" dirty="0" smtClean="0"/>
              <a:t>Η Νεοκλασική θέση</a:t>
            </a:r>
            <a:endParaRPr lang="en-GB" altLang="en-US" sz="36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4" name="Rectangle 4"/>
          <p:cNvSpPr>
            <a:spLocks noGrp="1"/>
          </p:cNvSpPr>
          <p:nvPr>
            <p:ph type="body" idx="1"/>
          </p:nvPr>
        </p:nvSpPr>
        <p:spPr>
          <a:xfrm>
            <a:off x="301625" y="1731963"/>
            <a:ext cx="8534400" cy="46815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Συναθροιστική προσφορά και καμπύλη </a:t>
            </a:r>
            <a:r>
              <a:rPr lang="en-GB" dirty="0" smtClean="0"/>
              <a:t>Phillips :  </a:t>
            </a:r>
            <a:r>
              <a:rPr lang="el-GR" dirty="0" smtClean="0"/>
              <a:t>όταν οι προσδοκίες επιβεβαιώνονται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Οι αγορές αγαθών</a:t>
            </a:r>
            <a:endParaRPr lang="en-GB" dirty="0"/>
          </a:p>
        </p:txBody>
      </p:sp>
      <p:sp>
        <p:nvSpPr>
          <p:cNvPr id="53760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lang="el-GR" altLang="en-US" sz="3600" dirty="0" smtClean="0"/>
              <a:t>Η Νεοκλασική θέση</a:t>
            </a:r>
            <a:endParaRPr lang="en-GB" altLang="en-US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1219200" y="731838"/>
            <a:ext cx="6629400" cy="528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6291" name="Group 3"/>
          <p:cNvGrpSpPr>
            <a:grpSpLocks/>
          </p:cNvGrpSpPr>
          <p:nvPr/>
        </p:nvGrpSpPr>
        <p:grpSpPr bwMode="auto">
          <a:xfrm>
            <a:off x="3132138" y="3079750"/>
            <a:ext cx="473075" cy="3336925"/>
            <a:chOff x="1973" y="1940"/>
            <a:chExt cx="298" cy="2102"/>
          </a:xfrm>
        </p:grpSpPr>
        <p:sp>
          <p:nvSpPr>
            <p:cNvPr id="396292" name="Line 4"/>
            <p:cNvSpPr>
              <a:spLocks noChangeShapeType="1"/>
            </p:cNvSpPr>
            <p:nvPr/>
          </p:nvSpPr>
          <p:spPr bwMode="auto">
            <a:xfrm>
              <a:off x="2114" y="1940"/>
              <a:ext cx="0" cy="184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6293" name="Rectangle 5"/>
            <p:cNvSpPr>
              <a:spLocks noChangeArrowheads="1"/>
            </p:cNvSpPr>
            <p:nvPr/>
          </p:nvSpPr>
          <p:spPr bwMode="auto">
            <a:xfrm>
              <a:off x="1973" y="3792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5" name="Line 7"/>
          <p:cNvSpPr>
            <a:spLocks noChangeShapeType="1"/>
          </p:cNvSpPr>
          <p:nvPr/>
        </p:nvSpPr>
        <p:spPr bwMode="auto">
          <a:xfrm>
            <a:off x="1219200" y="1600200"/>
            <a:ext cx="5562600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1219200" y="1600200"/>
            <a:ext cx="30480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7" name="Arc 9"/>
          <p:cNvSpPr>
            <a:spLocks/>
          </p:cNvSpPr>
          <p:nvPr/>
        </p:nvSpPr>
        <p:spPr bwMode="auto">
          <a:xfrm rot="600000">
            <a:off x="1871663" y="1200150"/>
            <a:ext cx="4449762" cy="4040188"/>
          </a:xfrm>
          <a:custGeom>
            <a:avLst/>
            <a:gdLst>
              <a:gd name="G0" fmla="+- 2638 0 0"/>
              <a:gd name="G1" fmla="+- 8 0 0"/>
              <a:gd name="G2" fmla="+- 21600 0 0"/>
              <a:gd name="T0" fmla="*/ 24238 w 24238"/>
              <a:gd name="T1" fmla="*/ 0 h 21608"/>
              <a:gd name="T2" fmla="*/ 0 w 24238"/>
              <a:gd name="T3" fmla="*/ 21446 h 21608"/>
              <a:gd name="T4" fmla="*/ 2638 w 24238"/>
              <a:gd name="T5" fmla="*/ 8 h 2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38" h="21608" fill="none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</a:path>
              <a:path w="24238" h="21608" stroke="0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  <a:lnTo>
                  <a:pt x="2638" y="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24600" y="11430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MC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6842125" y="52117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AR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4251325" y="6202363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MR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96301" name="Line 13"/>
          <p:cNvSpPr>
            <a:spLocks noChangeShapeType="1"/>
          </p:cNvSpPr>
          <p:nvPr/>
        </p:nvSpPr>
        <p:spPr bwMode="auto">
          <a:xfrm>
            <a:off x="1219200" y="701675"/>
            <a:ext cx="0" cy="531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754063" y="5778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>
                <a:latin typeface="Arial" charset="0"/>
              </a:rPr>
              <a:t>£</a:t>
            </a:r>
          </a:p>
        </p:txBody>
      </p:sp>
      <p:sp>
        <p:nvSpPr>
          <p:cNvPr id="396303" name="Rectangle 15"/>
          <p:cNvSpPr>
            <a:spLocks noChangeArrowheads="1"/>
          </p:cNvSpPr>
          <p:nvPr/>
        </p:nvSpPr>
        <p:spPr bwMode="auto">
          <a:xfrm>
            <a:off x="7564438" y="60499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396304" name="Oval 16"/>
          <p:cNvSpPr>
            <a:spLocks noChangeArrowheads="1"/>
          </p:cNvSpPr>
          <p:nvPr/>
        </p:nvSpPr>
        <p:spPr bwMode="auto">
          <a:xfrm>
            <a:off x="3305175" y="4859338"/>
            <a:ext cx="95250" cy="95250"/>
          </a:xfrm>
          <a:prstGeom prst="ellipse">
            <a:avLst/>
          </a:prstGeom>
          <a:solidFill>
            <a:srgbClr val="CCE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6305" name="Group 17"/>
          <p:cNvGrpSpPr>
            <a:grpSpLocks/>
          </p:cNvGrpSpPr>
          <p:nvPr/>
        </p:nvGrpSpPr>
        <p:grpSpPr bwMode="auto">
          <a:xfrm>
            <a:off x="742950" y="2833688"/>
            <a:ext cx="2657475" cy="396875"/>
            <a:chOff x="468" y="1785"/>
            <a:chExt cx="1674" cy="250"/>
          </a:xfrm>
        </p:grpSpPr>
        <p:sp>
          <p:nvSpPr>
            <p:cNvPr id="396306" name="Line 18"/>
            <p:cNvSpPr>
              <a:spLocks noChangeShapeType="1"/>
            </p:cNvSpPr>
            <p:nvPr/>
          </p:nvSpPr>
          <p:spPr bwMode="auto">
            <a:xfrm flipH="1">
              <a:off x="758" y="1930"/>
              <a:ext cx="13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6307" name="Oval 19"/>
            <p:cNvSpPr>
              <a:spLocks noChangeArrowheads="1"/>
            </p:cNvSpPr>
            <p:nvPr/>
          </p:nvSpPr>
          <p:spPr bwMode="auto">
            <a:xfrm>
              <a:off x="2082" y="1899"/>
              <a:ext cx="60" cy="60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6308" name="Rectangle 20"/>
            <p:cNvSpPr>
              <a:spLocks noChangeArrowheads="1"/>
            </p:cNvSpPr>
            <p:nvPr/>
          </p:nvSpPr>
          <p:spPr bwMode="auto">
            <a:xfrm>
              <a:off x="468" y="178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000" i="1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96309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400" b="1" dirty="0" smtClean="0">
                <a:solidFill>
                  <a:srgbClr val="1D593B"/>
                </a:solidFill>
                <a:latin typeface="Arial" charset="0"/>
              </a:rPr>
              <a:t>Βραχυχρόνια αντίδραση μιας επιχείρησης που μεγιστοποιεί τα κέρδη σε μια αύξηση της ζήτησης</a:t>
            </a:r>
            <a:endParaRPr lang="en-GB" sz="2400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0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1066800" y="812800"/>
            <a:ext cx="7708900" cy="533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64579" name="Line 3"/>
          <p:cNvSpPr>
            <a:spLocks noChangeShapeType="1"/>
          </p:cNvSpPr>
          <p:nvPr/>
        </p:nvSpPr>
        <p:spPr bwMode="auto">
          <a:xfrm>
            <a:off x="1066800" y="8128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580" name="Line 4"/>
          <p:cNvSpPr>
            <a:spLocks noChangeShapeType="1"/>
          </p:cNvSpPr>
          <p:nvPr/>
        </p:nvSpPr>
        <p:spPr bwMode="auto">
          <a:xfrm>
            <a:off x="1066800" y="6146800"/>
            <a:ext cx="777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746125" y="61007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64582" name="Line 6"/>
          <p:cNvSpPr>
            <a:spLocks noChangeShapeType="1"/>
          </p:cNvSpPr>
          <p:nvPr/>
        </p:nvSpPr>
        <p:spPr bwMode="auto">
          <a:xfrm>
            <a:off x="1295400" y="1803400"/>
            <a:ext cx="4876800" cy="403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583" name="Line 7"/>
          <p:cNvSpPr>
            <a:spLocks noChangeShapeType="1"/>
          </p:cNvSpPr>
          <p:nvPr/>
        </p:nvSpPr>
        <p:spPr bwMode="auto">
          <a:xfrm flipV="1">
            <a:off x="2133600" y="2111375"/>
            <a:ext cx="4351338" cy="37306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 rot="-5400000">
            <a:off x="-690430" y="3061143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3890963" y="6430963"/>
            <a:ext cx="23142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Εθνική παραγωγή </a:t>
            </a:r>
            <a:endParaRPr lang="en-GB" sz="2000" dirty="0">
              <a:latin typeface="Arial" charset="0"/>
            </a:endParaRP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6175375" y="5699125"/>
            <a:ext cx="677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4597400" y="2259013"/>
            <a:ext cx="4267200" cy="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200" i="1" dirty="0">
                <a:solidFill>
                  <a:srgbClr val="0000CC"/>
                </a:solidFill>
                <a:latin typeface="Arial" charset="0"/>
              </a:rPr>
              <a:t>SRAS</a:t>
            </a:r>
            <a:r>
              <a:rPr lang="en-GB" sz="2200" baseline="-25000" dirty="0">
                <a:solidFill>
                  <a:srgbClr val="0000CC"/>
                </a:solidFill>
                <a:latin typeface="Arial" charset="0"/>
              </a:rPr>
              <a:t>1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algn="ctr" defTabSz="762000"/>
            <a:r>
              <a:rPr lang="en-GB" sz="1600" dirty="0">
                <a:solidFill>
                  <a:srgbClr val="0000CC"/>
                </a:solidFill>
                <a:latin typeface="Arial" charset="0"/>
              </a:rPr>
              <a:t>         </a:t>
            </a:r>
            <a:r>
              <a:rPr lang="en-GB" sz="1800" dirty="0">
                <a:solidFill>
                  <a:srgbClr val="0000CC"/>
                </a:solidFill>
                <a:latin typeface="Arial" charset="0"/>
              </a:rPr>
              <a:t>        </a:t>
            </a:r>
            <a:r>
              <a:rPr lang="en-GB" sz="1800" dirty="0" smtClean="0">
                <a:solidFill>
                  <a:srgbClr val="0000CC"/>
                </a:solidFill>
                <a:latin typeface="Arial" charset="0"/>
              </a:rPr>
              <a:t> (</a:t>
            </a:r>
            <a:r>
              <a:rPr lang="el-GR" sz="1600" dirty="0" smtClean="0">
                <a:solidFill>
                  <a:srgbClr val="0000CC"/>
                </a:solidFill>
                <a:latin typeface="Arial" charset="0"/>
              </a:rPr>
              <a:t>αναμενόμενο επίπεδο τιμών </a:t>
            </a:r>
            <a:r>
              <a:rPr lang="en-GB" sz="16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0000CC"/>
                </a:solidFill>
                <a:latin typeface="Arial" charset="0"/>
              </a:rPr>
              <a:t>= </a:t>
            </a:r>
            <a:r>
              <a:rPr lang="en-GB" sz="1800" i="1" dirty="0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GB" sz="1800" baseline="-25000" dirty="0">
                <a:solidFill>
                  <a:srgbClr val="0000CC"/>
                </a:solidFill>
                <a:latin typeface="Arial" charset="0"/>
              </a:rPr>
              <a:t>1</a:t>
            </a:r>
            <a:r>
              <a:rPr lang="en-GB" sz="1600" dirty="0">
                <a:solidFill>
                  <a:srgbClr val="0000CC"/>
                </a:solidFill>
                <a:latin typeface="Arial" charset="0"/>
              </a:rPr>
              <a:t>)</a:t>
            </a:r>
          </a:p>
        </p:txBody>
      </p:sp>
      <p:sp>
        <p:nvSpPr>
          <p:cNvPr id="664588" name="Line 12"/>
          <p:cNvSpPr>
            <a:spLocks noChangeShapeType="1"/>
          </p:cNvSpPr>
          <p:nvPr/>
        </p:nvSpPr>
        <p:spPr bwMode="auto">
          <a:xfrm flipH="1">
            <a:off x="1092200" y="4144963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630238" y="39068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rgbClr val="0000CC"/>
                </a:solidFill>
                <a:latin typeface="Arial" charset="0"/>
              </a:rPr>
              <a:t>1</a:t>
            </a:r>
          </a:p>
        </p:txBody>
      </p:sp>
      <p:sp>
        <p:nvSpPr>
          <p:cNvPr id="664590" name="Rectangle 14"/>
          <p:cNvSpPr>
            <a:spLocks noChangeArrowheads="1"/>
          </p:cNvSpPr>
          <p:nvPr/>
        </p:nvSpPr>
        <p:spPr bwMode="auto">
          <a:xfrm>
            <a:off x="3868738" y="61420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664591" name="Rectangle 15"/>
          <p:cNvSpPr>
            <a:spLocks noChangeArrowheads="1"/>
          </p:cNvSpPr>
          <p:nvPr/>
        </p:nvSpPr>
        <p:spPr bwMode="auto">
          <a:xfrm>
            <a:off x="3841750" y="4200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22763" y="2959100"/>
            <a:ext cx="585787" cy="3586163"/>
            <a:chOff x="2761" y="1784"/>
            <a:chExt cx="298" cy="2259"/>
          </a:xfrm>
        </p:grpSpPr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>
              <a:off x="2889" y="1784"/>
              <a:ext cx="0" cy="2008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594" name="Rectangle 18"/>
            <p:cNvSpPr>
              <a:spLocks noChangeArrowheads="1"/>
            </p:cNvSpPr>
            <p:nvPr/>
          </p:nvSpPr>
          <p:spPr bwMode="auto">
            <a:xfrm>
              <a:off x="2761" y="379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rgbClr val="9900CC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27188" y="1392238"/>
            <a:ext cx="7516812" cy="4486275"/>
            <a:chOff x="1025" y="797"/>
            <a:chExt cx="4735" cy="2826"/>
          </a:xfrm>
        </p:grpSpPr>
        <p:sp>
          <p:nvSpPr>
            <p:cNvPr id="664596" name="Line 20"/>
            <p:cNvSpPr>
              <a:spLocks noChangeShapeType="1"/>
            </p:cNvSpPr>
            <p:nvPr/>
          </p:nvSpPr>
          <p:spPr bwMode="auto">
            <a:xfrm>
              <a:off x="1201" y="900"/>
              <a:ext cx="3072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597" name="Rectangle 21"/>
            <p:cNvSpPr>
              <a:spLocks noChangeArrowheads="1"/>
            </p:cNvSpPr>
            <p:nvPr/>
          </p:nvSpPr>
          <p:spPr bwMode="auto">
            <a:xfrm>
              <a:off x="4275" y="3354"/>
              <a:ext cx="4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64598" name="Line 22"/>
            <p:cNvSpPr>
              <a:spLocks noChangeShapeType="1"/>
            </p:cNvSpPr>
            <p:nvPr/>
          </p:nvSpPr>
          <p:spPr bwMode="auto">
            <a:xfrm flipV="1">
              <a:off x="1025" y="1036"/>
              <a:ext cx="2741" cy="2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599" name="Rectangle 23"/>
            <p:cNvSpPr>
              <a:spLocks noChangeArrowheads="1"/>
            </p:cNvSpPr>
            <p:nvPr/>
          </p:nvSpPr>
          <p:spPr bwMode="auto">
            <a:xfrm>
              <a:off x="2572" y="797"/>
              <a:ext cx="318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n-GB" sz="2200" i="1" dirty="0">
                  <a:solidFill>
                    <a:schemeClr val="accent2"/>
                  </a:solidFill>
                  <a:latin typeface="Arial" charset="0"/>
                </a:rPr>
                <a:t>SRAS</a:t>
              </a:r>
              <a:r>
                <a:rPr lang="en-GB" sz="2200" baseline="-25000" dirty="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sz="2200" dirty="0">
                <a:solidFill>
                  <a:schemeClr val="accent2"/>
                </a:solidFill>
                <a:latin typeface="Arial" charset="0"/>
              </a:endParaRPr>
            </a:p>
            <a:p>
              <a:pPr algn="ctr" defTabSz="762000"/>
              <a:r>
                <a:rPr lang="en-GB" sz="1600" dirty="0">
                  <a:solidFill>
                    <a:schemeClr val="accent2"/>
                  </a:solidFill>
                  <a:latin typeface="Arial" charset="0"/>
                </a:rPr>
                <a:t>               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          </a:t>
              </a:r>
              <a:r>
                <a:rPr lang="el-GR" sz="1800" dirty="0" smtClean="0">
                  <a:solidFill>
                    <a:schemeClr val="accent2"/>
                  </a:solidFill>
                  <a:latin typeface="Arial" charset="0"/>
                </a:rPr>
                <a:t>  </a:t>
              </a:r>
              <a:r>
                <a:rPr lang="en-GB" sz="1800" dirty="0" smtClean="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αναμενόμενο επίπεδο τιμών </a:t>
              </a:r>
              <a:r>
                <a:rPr lang="en-GB" sz="1600" dirty="0" smtClean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= </a:t>
              </a:r>
              <a:r>
                <a:rPr lang="en-GB" sz="1800" i="1" dirty="0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1800" baseline="-25000" dirty="0">
                  <a:solidFill>
                    <a:schemeClr val="accent2"/>
                  </a:solidFill>
                  <a:latin typeface="Arial" charset="0"/>
                </a:rPr>
                <a:t>2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GB" sz="16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1350" y="2733675"/>
            <a:ext cx="3952875" cy="396875"/>
            <a:chOff x="404" y="1642"/>
            <a:chExt cx="2490" cy="250"/>
          </a:xfrm>
        </p:grpSpPr>
        <p:sp>
          <p:nvSpPr>
            <p:cNvPr id="664601" name="Line 25"/>
            <p:cNvSpPr>
              <a:spLocks noChangeShapeType="1"/>
            </p:cNvSpPr>
            <p:nvPr/>
          </p:nvSpPr>
          <p:spPr bwMode="auto">
            <a:xfrm flipH="1">
              <a:off x="670" y="1783"/>
              <a:ext cx="2224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602" name="Rectangle 26"/>
            <p:cNvSpPr>
              <a:spLocks noChangeArrowheads="1"/>
            </p:cNvSpPr>
            <p:nvPr/>
          </p:nvSpPr>
          <p:spPr bwMode="auto">
            <a:xfrm>
              <a:off x="404" y="164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rgbClr val="9900CC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4102100" y="1470025"/>
            <a:ext cx="0" cy="4654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4604" name="Rectangle 28"/>
          <p:cNvSpPr>
            <a:spLocks noChangeArrowheads="1"/>
          </p:cNvSpPr>
          <p:nvPr/>
        </p:nvSpPr>
        <p:spPr bwMode="auto">
          <a:xfrm>
            <a:off x="3660775" y="1030288"/>
            <a:ext cx="912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LRAS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35000" y="3152775"/>
            <a:ext cx="3519488" cy="396875"/>
            <a:chOff x="400" y="1906"/>
            <a:chExt cx="2217" cy="250"/>
          </a:xfrm>
        </p:grpSpPr>
        <p:sp>
          <p:nvSpPr>
            <p:cNvPr id="664606" name="Line 30"/>
            <p:cNvSpPr>
              <a:spLocks noChangeShapeType="1"/>
            </p:cNvSpPr>
            <p:nvPr/>
          </p:nvSpPr>
          <p:spPr bwMode="auto">
            <a:xfrm flipH="1">
              <a:off x="677" y="2052"/>
              <a:ext cx="191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607" name="Rectangle 31"/>
            <p:cNvSpPr>
              <a:spLocks noChangeArrowheads="1"/>
            </p:cNvSpPr>
            <p:nvPr/>
          </p:nvSpPr>
          <p:spPr bwMode="auto">
            <a:xfrm>
              <a:off x="400" y="190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64608" name="Oval 32"/>
            <p:cNvSpPr>
              <a:spLocks noChangeArrowheads="1"/>
            </p:cNvSpPr>
            <p:nvPr/>
          </p:nvSpPr>
          <p:spPr bwMode="auto">
            <a:xfrm>
              <a:off x="2552" y="2017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64609" name="Oval 33"/>
          <p:cNvSpPr>
            <a:spLocks noChangeArrowheads="1"/>
          </p:cNvSpPr>
          <p:nvPr/>
        </p:nvSpPr>
        <p:spPr bwMode="auto">
          <a:xfrm>
            <a:off x="4054475" y="4103688"/>
            <a:ext cx="103188" cy="103187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3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9142412" cy="822325"/>
          </a:xfrm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l-GR" sz="2300" b="1" dirty="0" smtClean="0">
                <a:solidFill>
                  <a:srgbClr val="660066"/>
                </a:solidFill>
              </a:rPr>
              <a:t>Πώς μια αύξηση της συναθροιστικής ζήτησης  θα μπορούσε να προκαλέσει μια αύξηση της εθνικής παραγωγής</a:t>
            </a:r>
            <a:endParaRPr lang="en-GB" sz="2300" b="1" dirty="0">
              <a:solidFill>
                <a:srgbClr val="660066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189163" y="973138"/>
            <a:ext cx="5749925" cy="4502150"/>
            <a:chOff x="1379" y="533"/>
            <a:chExt cx="3622" cy="2836"/>
          </a:xfrm>
        </p:grpSpPr>
        <p:sp>
          <p:nvSpPr>
            <p:cNvPr id="664612" name="Line 36"/>
            <p:cNvSpPr>
              <a:spLocks noChangeShapeType="1"/>
            </p:cNvSpPr>
            <p:nvPr/>
          </p:nvSpPr>
          <p:spPr bwMode="auto">
            <a:xfrm>
              <a:off x="1379" y="533"/>
              <a:ext cx="3208" cy="2657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613" name="Rectangle 37"/>
            <p:cNvSpPr>
              <a:spLocks noChangeArrowheads="1"/>
            </p:cNvSpPr>
            <p:nvPr/>
          </p:nvSpPr>
          <p:spPr bwMode="auto">
            <a:xfrm>
              <a:off x="4574" y="3100"/>
              <a:ext cx="4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9900CC"/>
                  </a:solidFill>
                  <a:latin typeface="Arial" charset="0"/>
                </a:rPr>
                <a:t>AD</a:t>
              </a:r>
              <a:r>
                <a:rPr lang="en-GB" sz="22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441825" y="2541588"/>
            <a:ext cx="325438" cy="468312"/>
            <a:chOff x="2798" y="1521"/>
            <a:chExt cx="205" cy="295"/>
          </a:xfrm>
        </p:grpSpPr>
        <p:sp>
          <p:nvSpPr>
            <p:cNvPr id="664615" name="Rectangle 39"/>
            <p:cNvSpPr>
              <a:spLocks noChangeArrowheads="1"/>
            </p:cNvSpPr>
            <p:nvPr/>
          </p:nvSpPr>
          <p:spPr bwMode="auto">
            <a:xfrm>
              <a:off x="2798" y="152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64616" name="Oval 40"/>
            <p:cNvSpPr>
              <a:spLocks noChangeArrowheads="1"/>
            </p:cNvSpPr>
            <p:nvPr/>
          </p:nvSpPr>
          <p:spPr bwMode="auto">
            <a:xfrm>
              <a:off x="2858" y="1751"/>
              <a:ext cx="65" cy="6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664617" name="Group 41"/>
          <p:cNvGrpSpPr>
            <a:grpSpLocks/>
          </p:cNvGrpSpPr>
          <p:nvPr/>
        </p:nvGrpSpPr>
        <p:grpSpPr bwMode="auto">
          <a:xfrm>
            <a:off x="6108709" y="3189288"/>
            <a:ext cx="2532067" cy="1495425"/>
            <a:chOff x="3760" y="1899"/>
            <a:chExt cx="1595" cy="942"/>
          </a:xfrm>
        </p:grpSpPr>
        <p:sp>
          <p:nvSpPr>
            <p:cNvPr id="664618" name="Line 42" descr="Parchment"/>
            <p:cNvSpPr>
              <a:spLocks noChangeShapeType="1"/>
            </p:cNvSpPr>
            <p:nvPr/>
          </p:nvSpPr>
          <p:spPr bwMode="auto">
            <a:xfrm flipH="1">
              <a:off x="4109" y="2449"/>
              <a:ext cx="547" cy="392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619" name="AutoShape 43" descr="Parchment"/>
            <p:cNvSpPr>
              <a:spLocks noChangeArrowheads="1"/>
            </p:cNvSpPr>
            <p:nvPr/>
          </p:nvSpPr>
          <p:spPr bwMode="auto">
            <a:xfrm>
              <a:off x="3760" y="1899"/>
              <a:ext cx="1595" cy="569"/>
            </a:xfrm>
            <a:prstGeom prst="roundRect">
              <a:avLst>
                <a:gd name="adj" fmla="val 12495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4620" name="Rectangle 44" descr="Parchment"/>
            <p:cNvSpPr>
              <a:spLocks noChangeArrowheads="1"/>
            </p:cNvSpPr>
            <p:nvPr/>
          </p:nvSpPr>
          <p:spPr bwMode="auto">
            <a:xfrm>
              <a:off x="3776" y="1910"/>
              <a:ext cx="1533" cy="55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700" i="1" dirty="0" smtClean="0">
                  <a:solidFill>
                    <a:schemeClr val="hlink"/>
                  </a:solidFill>
                  <a:latin typeface="Arial" charset="0"/>
                </a:rPr>
                <a:t>Πραγματική αύξηση της συναθροιστικής ζήτησης</a:t>
              </a:r>
              <a:endParaRPr lang="en-GB" sz="17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850900" y="787400"/>
            <a:ext cx="7977188" cy="533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66627" name="Line 3"/>
          <p:cNvSpPr>
            <a:spLocks noChangeShapeType="1"/>
          </p:cNvSpPr>
          <p:nvPr/>
        </p:nvSpPr>
        <p:spPr bwMode="auto">
          <a:xfrm>
            <a:off x="850900" y="792163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28" name="Line 4"/>
          <p:cNvSpPr>
            <a:spLocks noChangeShapeType="1"/>
          </p:cNvSpPr>
          <p:nvPr/>
        </p:nvSpPr>
        <p:spPr bwMode="auto">
          <a:xfrm>
            <a:off x="850900" y="6126163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530225" y="60801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66630" name="Line 6"/>
          <p:cNvSpPr>
            <a:spLocks noChangeShapeType="1"/>
          </p:cNvSpPr>
          <p:nvPr/>
        </p:nvSpPr>
        <p:spPr bwMode="auto">
          <a:xfrm>
            <a:off x="1079500" y="1782763"/>
            <a:ext cx="4876800" cy="403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31" name="Line 7"/>
          <p:cNvSpPr>
            <a:spLocks noChangeShapeType="1"/>
          </p:cNvSpPr>
          <p:nvPr/>
        </p:nvSpPr>
        <p:spPr bwMode="auto">
          <a:xfrm flipV="1">
            <a:off x="1917700" y="2090738"/>
            <a:ext cx="4351338" cy="37306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32" name="Rectangle 8"/>
          <p:cNvSpPr>
            <a:spLocks noChangeArrowheads="1"/>
          </p:cNvSpPr>
          <p:nvPr/>
        </p:nvSpPr>
        <p:spPr bwMode="auto">
          <a:xfrm rot="-5400000">
            <a:off x="-690431" y="3030981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Επίπεδο τιμών </a:t>
            </a:r>
            <a:endParaRPr lang="en-GB" sz="2000" dirty="0">
              <a:latin typeface="Arial" charset="0"/>
            </a:endParaRPr>
          </a:p>
        </p:txBody>
      </p:sp>
      <p:sp>
        <p:nvSpPr>
          <p:cNvPr id="666633" name="Rectangle 9"/>
          <p:cNvSpPr>
            <a:spLocks noChangeArrowheads="1"/>
          </p:cNvSpPr>
          <p:nvPr/>
        </p:nvSpPr>
        <p:spPr bwMode="auto">
          <a:xfrm>
            <a:off x="3727450" y="6461125"/>
            <a:ext cx="23142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Εθνική παραγωγή </a:t>
            </a:r>
            <a:endParaRPr lang="en-GB" sz="2000" dirty="0">
              <a:latin typeface="Arial" charset="0"/>
            </a:endParaRPr>
          </a:p>
        </p:txBody>
      </p:sp>
      <p:sp>
        <p:nvSpPr>
          <p:cNvPr id="666634" name="Rectangle 10"/>
          <p:cNvSpPr>
            <a:spLocks noChangeArrowheads="1"/>
          </p:cNvSpPr>
          <p:nvPr/>
        </p:nvSpPr>
        <p:spPr bwMode="auto">
          <a:xfrm>
            <a:off x="5959475" y="5678488"/>
            <a:ext cx="677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66635" name="Rectangle 11"/>
          <p:cNvSpPr>
            <a:spLocks noChangeArrowheads="1"/>
          </p:cNvSpPr>
          <p:nvPr/>
        </p:nvSpPr>
        <p:spPr bwMode="auto">
          <a:xfrm>
            <a:off x="4660900" y="1798638"/>
            <a:ext cx="4267200" cy="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200" i="1" dirty="0">
                <a:solidFill>
                  <a:srgbClr val="0000CC"/>
                </a:solidFill>
                <a:latin typeface="Arial" charset="0"/>
              </a:rPr>
              <a:t>SRAS</a:t>
            </a:r>
            <a:r>
              <a:rPr lang="en-GB" sz="2200" baseline="-25000" dirty="0">
                <a:solidFill>
                  <a:srgbClr val="0000CC"/>
                </a:solidFill>
                <a:latin typeface="Arial" charset="0"/>
              </a:rPr>
              <a:t>1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algn="ctr" defTabSz="762000"/>
            <a:r>
              <a:rPr lang="en-GB" sz="1600" dirty="0">
                <a:solidFill>
                  <a:srgbClr val="0000CC"/>
                </a:solidFill>
                <a:latin typeface="Arial" charset="0"/>
              </a:rPr>
              <a:t>         </a:t>
            </a:r>
            <a:r>
              <a:rPr lang="en-GB" sz="1800" dirty="0">
                <a:solidFill>
                  <a:srgbClr val="0000CC"/>
                </a:solidFill>
                <a:latin typeface="Arial" charset="0"/>
              </a:rPr>
              <a:t>              </a:t>
            </a:r>
            <a:r>
              <a:rPr lang="en-GB" sz="1600" dirty="0" smtClean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l-GR" sz="1600" dirty="0" smtClean="0">
                <a:solidFill>
                  <a:srgbClr val="0000CC"/>
                </a:solidFill>
                <a:latin typeface="Arial" charset="0"/>
              </a:rPr>
              <a:t>αναμενόμενο επίπεδο τιμών </a:t>
            </a:r>
            <a:r>
              <a:rPr lang="en-GB" sz="1800" dirty="0" smtClean="0">
                <a:solidFill>
                  <a:srgbClr val="0000CC"/>
                </a:solidFill>
                <a:latin typeface="Arial" charset="0"/>
              </a:rPr>
              <a:t>= </a:t>
            </a:r>
            <a:r>
              <a:rPr lang="en-GB" sz="1800" i="1" dirty="0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GB" sz="1800" baseline="-25000" dirty="0">
                <a:solidFill>
                  <a:srgbClr val="0000CC"/>
                </a:solidFill>
                <a:latin typeface="Arial" charset="0"/>
              </a:rPr>
              <a:t>1</a:t>
            </a:r>
            <a:r>
              <a:rPr lang="en-GB" sz="1600" dirty="0">
                <a:solidFill>
                  <a:srgbClr val="0000CC"/>
                </a:solidFill>
                <a:latin typeface="Arial" charset="0"/>
              </a:rPr>
              <a:t>)</a:t>
            </a:r>
          </a:p>
        </p:txBody>
      </p:sp>
      <p:sp>
        <p:nvSpPr>
          <p:cNvPr id="666636" name="Line 12"/>
          <p:cNvSpPr>
            <a:spLocks noChangeShapeType="1"/>
          </p:cNvSpPr>
          <p:nvPr/>
        </p:nvSpPr>
        <p:spPr bwMode="auto">
          <a:xfrm flipH="1">
            <a:off x="876300" y="4124325"/>
            <a:ext cx="3022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37" name="Rectangle 13"/>
          <p:cNvSpPr>
            <a:spLocks noChangeArrowheads="1"/>
          </p:cNvSpPr>
          <p:nvPr/>
        </p:nvSpPr>
        <p:spPr bwMode="auto">
          <a:xfrm>
            <a:off x="414338" y="388620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rgbClr val="0000CC"/>
                </a:solidFill>
                <a:latin typeface="Arial" charset="0"/>
              </a:rPr>
              <a:t>1</a:t>
            </a:r>
          </a:p>
        </p:txBody>
      </p:sp>
      <p:sp>
        <p:nvSpPr>
          <p:cNvPr id="666638" name="Rectangle 14"/>
          <p:cNvSpPr>
            <a:spLocks noChangeArrowheads="1"/>
          </p:cNvSpPr>
          <p:nvPr/>
        </p:nvSpPr>
        <p:spPr bwMode="auto">
          <a:xfrm>
            <a:off x="3652838" y="61214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666639" name="Rectangle 15"/>
          <p:cNvSpPr>
            <a:spLocks noChangeArrowheads="1"/>
          </p:cNvSpPr>
          <p:nvPr/>
        </p:nvSpPr>
        <p:spPr bwMode="auto">
          <a:xfrm>
            <a:off x="3625850" y="41798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17863" y="3030538"/>
            <a:ext cx="595312" cy="3494087"/>
            <a:chOff x="2064" y="1813"/>
            <a:chExt cx="298" cy="2201"/>
          </a:xfrm>
        </p:grpSpPr>
        <p:sp>
          <p:nvSpPr>
            <p:cNvPr id="666641" name="Line 17"/>
            <p:cNvSpPr>
              <a:spLocks noChangeShapeType="1"/>
            </p:cNvSpPr>
            <p:nvPr/>
          </p:nvSpPr>
          <p:spPr bwMode="auto">
            <a:xfrm>
              <a:off x="2198" y="1813"/>
              <a:ext cx="0" cy="1947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42" name="Rectangle 18"/>
            <p:cNvSpPr>
              <a:spLocks noChangeArrowheads="1"/>
            </p:cNvSpPr>
            <p:nvPr/>
          </p:nvSpPr>
          <p:spPr bwMode="auto">
            <a:xfrm>
              <a:off x="2064" y="376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rgbClr val="9900CC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11288" y="812800"/>
            <a:ext cx="7072312" cy="4398963"/>
            <a:chOff x="889" y="416"/>
            <a:chExt cx="4455" cy="2771"/>
          </a:xfrm>
        </p:grpSpPr>
        <p:sp>
          <p:nvSpPr>
            <p:cNvPr id="666644" name="Line 20"/>
            <p:cNvSpPr>
              <a:spLocks noChangeShapeType="1"/>
            </p:cNvSpPr>
            <p:nvPr/>
          </p:nvSpPr>
          <p:spPr bwMode="auto">
            <a:xfrm>
              <a:off x="1065" y="464"/>
              <a:ext cx="3072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45" name="Rectangle 21"/>
            <p:cNvSpPr>
              <a:spLocks noChangeArrowheads="1"/>
            </p:cNvSpPr>
            <p:nvPr/>
          </p:nvSpPr>
          <p:spPr bwMode="auto">
            <a:xfrm>
              <a:off x="4139" y="2918"/>
              <a:ext cx="4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66646" name="Line 22"/>
            <p:cNvSpPr>
              <a:spLocks noChangeShapeType="1"/>
            </p:cNvSpPr>
            <p:nvPr/>
          </p:nvSpPr>
          <p:spPr bwMode="auto">
            <a:xfrm flipV="1">
              <a:off x="889" y="600"/>
              <a:ext cx="2741" cy="2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47" name="Rectangle 23"/>
            <p:cNvSpPr>
              <a:spLocks noChangeArrowheads="1"/>
            </p:cNvSpPr>
            <p:nvPr/>
          </p:nvSpPr>
          <p:spPr bwMode="auto">
            <a:xfrm>
              <a:off x="2704" y="416"/>
              <a:ext cx="2640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sz="2200" i="1" dirty="0">
                  <a:solidFill>
                    <a:schemeClr val="accent2"/>
                  </a:solidFill>
                  <a:latin typeface="Arial" charset="0"/>
                </a:rPr>
                <a:t>SRAS</a:t>
              </a:r>
              <a:r>
                <a:rPr lang="en-GB" sz="2200" baseline="-25000" dirty="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GB" sz="2200" dirty="0">
                <a:solidFill>
                  <a:schemeClr val="accent2"/>
                </a:solidFill>
                <a:latin typeface="Arial" charset="0"/>
              </a:endParaRPr>
            </a:p>
            <a:p>
              <a:pPr algn="ctr" defTabSz="762000"/>
              <a:r>
                <a:rPr lang="en-GB" sz="1600" dirty="0">
                  <a:solidFill>
                    <a:schemeClr val="accent2"/>
                  </a:solidFill>
                  <a:latin typeface="Arial" charset="0"/>
                </a:rPr>
                <a:t>               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  </a:t>
              </a:r>
              <a:r>
                <a:rPr lang="el-GR" sz="1800" dirty="0" smtClean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1600" dirty="0" smtClean="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αναμενόμενο επίπεδο τιμών</a:t>
              </a:r>
              <a:r>
                <a:rPr lang="en-GB" sz="1600" dirty="0" smtClean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= </a:t>
              </a:r>
              <a:r>
                <a:rPr lang="en-GB" sz="1800" i="1" dirty="0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1800" baseline="-25000" dirty="0">
                  <a:solidFill>
                    <a:schemeClr val="accent2"/>
                  </a:solidFill>
                  <a:latin typeface="Arial" charset="0"/>
                </a:rPr>
                <a:t>2 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GB" sz="16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90525" y="2835275"/>
            <a:ext cx="3106738" cy="396875"/>
            <a:chOff x="246" y="1690"/>
            <a:chExt cx="1957" cy="250"/>
          </a:xfrm>
        </p:grpSpPr>
        <p:sp>
          <p:nvSpPr>
            <p:cNvPr id="666649" name="Line 25"/>
            <p:cNvSpPr>
              <a:spLocks noChangeShapeType="1"/>
            </p:cNvSpPr>
            <p:nvPr/>
          </p:nvSpPr>
          <p:spPr bwMode="auto">
            <a:xfrm flipH="1">
              <a:off x="545" y="1820"/>
              <a:ext cx="1658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50" name="Rectangle 26"/>
            <p:cNvSpPr>
              <a:spLocks noChangeArrowheads="1"/>
            </p:cNvSpPr>
            <p:nvPr/>
          </p:nvSpPr>
          <p:spPr bwMode="auto">
            <a:xfrm>
              <a:off x="246" y="169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rgbClr val="9900CC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66651" name="Line 27"/>
          <p:cNvSpPr>
            <a:spLocks noChangeShapeType="1"/>
          </p:cNvSpPr>
          <p:nvPr/>
        </p:nvSpPr>
        <p:spPr bwMode="auto">
          <a:xfrm>
            <a:off x="3886200" y="1449388"/>
            <a:ext cx="0" cy="4654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6652" name="Rectangle 28"/>
          <p:cNvSpPr>
            <a:spLocks noChangeArrowheads="1"/>
          </p:cNvSpPr>
          <p:nvPr/>
        </p:nvSpPr>
        <p:spPr bwMode="auto">
          <a:xfrm>
            <a:off x="3444875" y="1009650"/>
            <a:ext cx="912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LRAS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9100" y="2486025"/>
            <a:ext cx="3519488" cy="396875"/>
            <a:chOff x="264" y="1470"/>
            <a:chExt cx="2217" cy="250"/>
          </a:xfrm>
        </p:grpSpPr>
        <p:sp>
          <p:nvSpPr>
            <p:cNvPr id="666654" name="Line 30"/>
            <p:cNvSpPr>
              <a:spLocks noChangeShapeType="1"/>
            </p:cNvSpPr>
            <p:nvPr/>
          </p:nvSpPr>
          <p:spPr bwMode="auto">
            <a:xfrm flipH="1">
              <a:off x="541" y="1616"/>
              <a:ext cx="191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55" name="Rectangle 31"/>
            <p:cNvSpPr>
              <a:spLocks noChangeArrowheads="1"/>
            </p:cNvSpPr>
            <p:nvPr/>
          </p:nvSpPr>
          <p:spPr bwMode="auto">
            <a:xfrm>
              <a:off x="264" y="147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66656" name="Oval 32"/>
            <p:cNvSpPr>
              <a:spLocks noChangeArrowheads="1"/>
            </p:cNvSpPr>
            <p:nvPr/>
          </p:nvSpPr>
          <p:spPr bwMode="auto">
            <a:xfrm>
              <a:off x="2416" y="1581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66657" name="Oval 33"/>
          <p:cNvSpPr>
            <a:spLocks noChangeArrowheads="1"/>
          </p:cNvSpPr>
          <p:nvPr/>
        </p:nvSpPr>
        <p:spPr bwMode="auto">
          <a:xfrm>
            <a:off x="3838575" y="4083050"/>
            <a:ext cx="103188" cy="103188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528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58825"/>
          </a:xfrm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l-GR" sz="2300" b="1" dirty="0" smtClean="0">
                <a:solidFill>
                  <a:srgbClr val="660066"/>
                </a:solidFill>
              </a:rPr>
              <a:t>Πώς μια αύξηση της συναθροιστικής ζήτησης  θα μπορούσε να προκαλέσει μια μείωση της εθνικής παραγωγής</a:t>
            </a:r>
            <a:endParaRPr lang="en-GB" sz="2300" b="1" dirty="0">
              <a:solidFill>
                <a:schemeClr val="tx2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309688" y="1231900"/>
            <a:ext cx="5749925" cy="4502150"/>
            <a:chOff x="825" y="680"/>
            <a:chExt cx="3622" cy="2836"/>
          </a:xfrm>
        </p:grpSpPr>
        <p:sp>
          <p:nvSpPr>
            <p:cNvPr id="666660" name="Line 36"/>
            <p:cNvSpPr>
              <a:spLocks noChangeShapeType="1"/>
            </p:cNvSpPr>
            <p:nvPr/>
          </p:nvSpPr>
          <p:spPr bwMode="auto">
            <a:xfrm>
              <a:off x="825" y="680"/>
              <a:ext cx="3208" cy="2657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61" name="Rectangle 37"/>
            <p:cNvSpPr>
              <a:spLocks noChangeArrowheads="1"/>
            </p:cNvSpPr>
            <p:nvPr/>
          </p:nvSpPr>
          <p:spPr bwMode="auto">
            <a:xfrm>
              <a:off x="4020" y="3247"/>
              <a:ext cx="4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9900CC"/>
                  </a:solidFill>
                  <a:latin typeface="Arial" charset="0"/>
                </a:rPr>
                <a:t>AD</a:t>
              </a:r>
              <a:r>
                <a:rPr lang="en-GB" sz="2200" baseline="-25000">
                  <a:solidFill>
                    <a:srgbClr val="9900CC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332163" y="2679700"/>
            <a:ext cx="311150" cy="415925"/>
            <a:chOff x="2099" y="1592"/>
            <a:chExt cx="196" cy="262"/>
          </a:xfrm>
        </p:grpSpPr>
        <p:sp>
          <p:nvSpPr>
            <p:cNvPr id="666663" name="Rectangle 39"/>
            <p:cNvSpPr>
              <a:spLocks noChangeArrowheads="1"/>
            </p:cNvSpPr>
            <p:nvPr/>
          </p:nvSpPr>
          <p:spPr bwMode="auto">
            <a:xfrm>
              <a:off x="2099" y="159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66664" name="Oval 40"/>
            <p:cNvSpPr>
              <a:spLocks noChangeArrowheads="1"/>
            </p:cNvSpPr>
            <p:nvPr/>
          </p:nvSpPr>
          <p:spPr bwMode="auto">
            <a:xfrm>
              <a:off x="2167" y="1789"/>
              <a:ext cx="65" cy="6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666665" name="Group 41"/>
          <p:cNvGrpSpPr>
            <a:grpSpLocks/>
          </p:cNvGrpSpPr>
          <p:nvPr/>
        </p:nvGrpSpPr>
        <p:grpSpPr bwMode="auto">
          <a:xfrm>
            <a:off x="5424494" y="3141663"/>
            <a:ext cx="2886078" cy="1489075"/>
            <a:chOff x="3457" y="1899"/>
            <a:chExt cx="1818" cy="938"/>
          </a:xfrm>
        </p:grpSpPr>
        <p:sp>
          <p:nvSpPr>
            <p:cNvPr id="666666" name="Line 42" descr="Parchment"/>
            <p:cNvSpPr>
              <a:spLocks noChangeShapeType="1"/>
            </p:cNvSpPr>
            <p:nvPr/>
          </p:nvSpPr>
          <p:spPr bwMode="auto">
            <a:xfrm flipH="1">
              <a:off x="3457" y="2449"/>
              <a:ext cx="1119" cy="388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67" name="AutoShape 43" descr="Parchment"/>
            <p:cNvSpPr>
              <a:spLocks noChangeArrowheads="1"/>
            </p:cNvSpPr>
            <p:nvPr/>
          </p:nvSpPr>
          <p:spPr bwMode="auto">
            <a:xfrm>
              <a:off x="3680" y="1899"/>
              <a:ext cx="1595" cy="569"/>
            </a:xfrm>
            <a:prstGeom prst="roundRect">
              <a:avLst>
                <a:gd name="adj" fmla="val 12495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668" name="Rectangle 44" descr="Parchment"/>
            <p:cNvSpPr>
              <a:spLocks noChangeArrowheads="1"/>
            </p:cNvSpPr>
            <p:nvPr/>
          </p:nvSpPr>
          <p:spPr bwMode="auto">
            <a:xfrm>
              <a:off x="3716" y="1905"/>
              <a:ext cx="1522" cy="55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700" i="1" dirty="0" smtClean="0">
                  <a:solidFill>
                    <a:schemeClr val="hlink"/>
                  </a:solidFill>
                  <a:latin typeface="Arial" charset="0"/>
                </a:rPr>
                <a:t>Πραγματική αύξηση</a:t>
              </a:r>
            </a:p>
            <a:p>
              <a:pPr algn="ctr" defTabSz="762000"/>
              <a:r>
                <a:rPr lang="el-GR" sz="1700" i="1" dirty="0" smtClean="0">
                  <a:solidFill>
                    <a:schemeClr val="hlink"/>
                  </a:solidFill>
                  <a:latin typeface="Arial" charset="0"/>
                </a:rPr>
                <a:t>στην συναθροιστική</a:t>
              </a:r>
            </a:p>
            <a:p>
              <a:pPr algn="ctr" defTabSz="762000"/>
              <a:r>
                <a:rPr lang="el-GR" sz="1700" i="1" dirty="0" smtClean="0">
                  <a:solidFill>
                    <a:schemeClr val="hlink"/>
                  </a:solidFill>
                  <a:latin typeface="Arial" charset="0"/>
                </a:rPr>
                <a:t>ζήτηση</a:t>
              </a:r>
              <a:endParaRPr lang="en-GB" sz="17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8" name="Rectangle 4"/>
          <p:cNvSpPr>
            <a:spLocks noGrp="1"/>
          </p:cNvSpPr>
          <p:nvPr>
            <p:ph type="body" idx="1"/>
          </p:nvPr>
        </p:nvSpPr>
        <p:spPr>
          <a:xfrm>
            <a:off x="301625" y="1716088"/>
            <a:ext cx="8534400" cy="4697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Συναθροιστική προσφορά και καμπύλη </a:t>
            </a:r>
            <a:r>
              <a:rPr lang="en-GB" dirty="0" smtClean="0">
                <a:solidFill>
                  <a:srgbClr val="806E60"/>
                </a:solidFill>
              </a:rPr>
              <a:t>Phillips : </a:t>
            </a:r>
            <a:r>
              <a:rPr lang="el-GR" dirty="0" smtClean="0">
                <a:solidFill>
                  <a:srgbClr val="806E60"/>
                </a:solidFill>
              </a:rPr>
              <a:t>όταν οι προσδοκίες επιβεβαιώνονται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αγορά αγαθών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η αγορά εργασίας</a:t>
            </a:r>
            <a:endParaRPr lang="en-GB" dirty="0"/>
          </a:p>
        </p:txBody>
      </p:sp>
      <p:sp>
        <p:nvSpPr>
          <p:cNvPr id="543751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lang="el-GR" altLang="en-US" sz="3600" dirty="0" smtClean="0"/>
              <a:t>Η Νεοκλασική θέση</a:t>
            </a:r>
            <a:endParaRPr lang="en-GB" altLang="en-US" sz="3600" dirty="0"/>
          </a:p>
        </p:txBody>
      </p:sp>
    </p:spTree>
  </p:cSld>
  <p:clrMapOvr>
    <a:masterClrMapping/>
  </p:clrMapOvr>
  <p:transition spd="slow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1066800" y="609600"/>
            <a:ext cx="7643813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45795" name="Group 3"/>
          <p:cNvGrpSpPr>
            <a:grpSpLocks/>
          </p:cNvGrpSpPr>
          <p:nvPr/>
        </p:nvGrpSpPr>
        <p:grpSpPr bwMode="auto">
          <a:xfrm>
            <a:off x="2133600" y="1509713"/>
            <a:ext cx="6604000" cy="4129087"/>
            <a:chOff x="1344" y="951"/>
            <a:chExt cx="4160" cy="2601"/>
          </a:xfrm>
        </p:grpSpPr>
        <p:sp>
          <p:nvSpPr>
            <p:cNvPr id="545796" name="Line 4"/>
            <p:cNvSpPr>
              <a:spLocks noChangeShapeType="1"/>
            </p:cNvSpPr>
            <p:nvPr/>
          </p:nvSpPr>
          <p:spPr bwMode="auto">
            <a:xfrm flipV="1">
              <a:off x="1344" y="1202"/>
              <a:ext cx="2741" cy="2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5797" name="Rectangle 5"/>
            <p:cNvSpPr>
              <a:spLocks noChangeArrowheads="1"/>
            </p:cNvSpPr>
            <p:nvPr/>
          </p:nvSpPr>
          <p:spPr bwMode="auto">
            <a:xfrm>
              <a:off x="3817" y="951"/>
              <a:ext cx="16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AS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000" baseline="-46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((</a:t>
              </a:r>
              <a:r>
                <a:rPr lang="en-GB" sz="1800" i="1">
                  <a:solidFill>
                    <a:schemeClr val="accent2"/>
                  </a:solidFill>
                  <a:latin typeface="Arial" charset="0"/>
                </a:rPr>
                <a:t>W / P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 )</a:t>
              </a:r>
              <a:r>
                <a:rPr lang="en-GB" sz="2000" baseline="30000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 &gt; </a:t>
              </a:r>
              <a:r>
                <a:rPr lang="en-GB" sz="1800" i="1">
                  <a:solidFill>
                    <a:schemeClr val="accent2"/>
                  </a:solidFill>
                  <a:latin typeface="Arial" charset="0"/>
                </a:rPr>
                <a:t>W / P 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545798" name="Line 6"/>
          <p:cNvSpPr>
            <a:spLocks noChangeShapeType="1"/>
          </p:cNvSpPr>
          <p:nvPr/>
        </p:nvSpPr>
        <p:spPr bwMode="auto">
          <a:xfrm>
            <a:off x="3355975" y="3328988"/>
            <a:ext cx="0" cy="26130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0" name="Line 8"/>
          <p:cNvSpPr>
            <a:spLocks noChangeShapeType="1"/>
          </p:cNvSpPr>
          <p:nvPr/>
        </p:nvSpPr>
        <p:spPr bwMode="auto">
          <a:xfrm>
            <a:off x="1066800" y="5943600"/>
            <a:ext cx="7643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45802" name="Line 10"/>
          <p:cNvSpPr>
            <a:spLocks noChangeShapeType="1"/>
          </p:cNvSpPr>
          <p:nvPr/>
        </p:nvSpPr>
        <p:spPr bwMode="auto">
          <a:xfrm>
            <a:off x="1295400" y="1600200"/>
            <a:ext cx="4795838" cy="397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3" name="Rectangle 11"/>
          <p:cNvSpPr>
            <a:spLocks noChangeArrowheads="1"/>
          </p:cNvSpPr>
          <p:nvPr/>
        </p:nvSpPr>
        <p:spPr bwMode="auto">
          <a:xfrm rot="16200000">
            <a:off x="-1704903" y="3104800"/>
            <a:ext cx="40829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Πραγματικό επίπεδο τιμών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W / </a:t>
            </a:r>
            <a:r>
              <a:rPr lang="en-GB" sz="2000" dirty="0">
                <a:latin typeface="Arial" charset="0"/>
              </a:rPr>
              <a:t>P)</a:t>
            </a:r>
          </a:p>
        </p:txBody>
      </p:sp>
      <p:sp>
        <p:nvSpPr>
          <p:cNvPr id="545804" name="Rectangle 12"/>
          <p:cNvSpPr>
            <a:spLocks noChangeArrowheads="1"/>
          </p:cNvSpPr>
          <p:nvPr/>
        </p:nvSpPr>
        <p:spPr bwMode="auto">
          <a:xfrm>
            <a:off x="3543300" y="6459538"/>
            <a:ext cx="268708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Πλήθος εργαζομένων </a:t>
            </a:r>
            <a:endParaRPr lang="en-GB" sz="2000" dirty="0">
              <a:latin typeface="Arial" charset="0"/>
            </a:endParaRPr>
          </a:p>
        </p:txBody>
      </p:sp>
      <p:sp>
        <p:nvSpPr>
          <p:cNvPr id="545805" name="Rectangle 13"/>
          <p:cNvSpPr>
            <a:spLocks noChangeArrowheads="1"/>
          </p:cNvSpPr>
          <p:nvPr/>
        </p:nvSpPr>
        <p:spPr bwMode="auto">
          <a:xfrm>
            <a:off x="6100763" y="54403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545806" name="Line 14"/>
          <p:cNvSpPr>
            <a:spLocks noChangeShapeType="1"/>
          </p:cNvSpPr>
          <p:nvPr/>
        </p:nvSpPr>
        <p:spPr bwMode="auto">
          <a:xfrm flipV="1">
            <a:off x="1535113" y="1162050"/>
            <a:ext cx="4351337" cy="3730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7" name="Line 15"/>
          <p:cNvSpPr>
            <a:spLocks noChangeShapeType="1"/>
          </p:cNvSpPr>
          <p:nvPr/>
        </p:nvSpPr>
        <p:spPr bwMode="auto">
          <a:xfrm>
            <a:off x="4113213" y="3978275"/>
            <a:ext cx="0" cy="19431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8" name="Oval 16"/>
          <p:cNvSpPr>
            <a:spLocks noChangeArrowheads="1"/>
          </p:cNvSpPr>
          <p:nvPr/>
        </p:nvSpPr>
        <p:spPr bwMode="auto">
          <a:xfrm>
            <a:off x="3303588" y="3259138"/>
            <a:ext cx="103187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9" name="Oval 17"/>
          <p:cNvSpPr>
            <a:spLocks noChangeArrowheads="1"/>
          </p:cNvSpPr>
          <p:nvPr/>
        </p:nvSpPr>
        <p:spPr bwMode="auto">
          <a:xfrm>
            <a:off x="4068763" y="3892550"/>
            <a:ext cx="103187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0" name="Rectangle 18"/>
          <p:cNvSpPr>
            <a:spLocks noChangeArrowheads="1"/>
          </p:cNvSpPr>
          <p:nvPr/>
        </p:nvSpPr>
        <p:spPr bwMode="auto">
          <a:xfrm>
            <a:off x="3127375" y="59213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45811" name="Group 19"/>
          <p:cNvGrpSpPr>
            <a:grpSpLocks/>
          </p:cNvGrpSpPr>
          <p:nvPr/>
        </p:nvGrpSpPr>
        <p:grpSpPr bwMode="auto">
          <a:xfrm>
            <a:off x="6080134" y="1944688"/>
            <a:ext cx="2038353" cy="1847850"/>
            <a:chOff x="3830" y="1225"/>
            <a:chExt cx="1284" cy="1243"/>
          </a:xfrm>
        </p:grpSpPr>
        <p:sp>
          <p:nvSpPr>
            <p:cNvPr id="545812" name="Line 20" descr="Parchment"/>
            <p:cNvSpPr>
              <a:spLocks noChangeShapeType="1"/>
            </p:cNvSpPr>
            <p:nvPr/>
          </p:nvSpPr>
          <p:spPr bwMode="auto">
            <a:xfrm flipV="1">
              <a:off x="4403" y="1225"/>
              <a:ext cx="426" cy="7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45813" name="Group 21" descr="Parchment"/>
            <p:cNvGrpSpPr>
              <a:grpSpLocks/>
            </p:cNvGrpSpPr>
            <p:nvPr/>
          </p:nvGrpSpPr>
          <p:grpSpPr bwMode="auto">
            <a:xfrm>
              <a:off x="3830" y="1899"/>
              <a:ext cx="1284" cy="569"/>
              <a:chOff x="3830" y="1899"/>
              <a:chExt cx="1284" cy="569"/>
            </a:xfrm>
          </p:grpSpPr>
          <p:sp>
            <p:nvSpPr>
              <p:cNvPr id="545814" name="AutoShape 22" descr="Parchment"/>
              <p:cNvSpPr>
                <a:spLocks noChangeArrowheads="1"/>
              </p:cNvSpPr>
              <p:nvPr/>
            </p:nvSpPr>
            <p:spPr bwMode="auto">
              <a:xfrm>
                <a:off x="3830" y="1899"/>
                <a:ext cx="1284" cy="569"/>
              </a:xfrm>
              <a:prstGeom prst="roundRect">
                <a:avLst>
                  <a:gd name="adj" fmla="val 12495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45815" name="Rectangle 23" descr="Parchment"/>
              <p:cNvSpPr>
                <a:spLocks noChangeArrowheads="1"/>
              </p:cNvSpPr>
              <p:nvPr/>
            </p:nvSpPr>
            <p:spPr bwMode="auto">
              <a:xfrm>
                <a:off x="3949" y="1965"/>
                <a:ext cx="1052" cy="45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l-GR" sz="1900" i="1" dirty="0" smtClean="0">
                    <a:solidFill>
                      <a:schemeClr val="hlink"/>
                    </a:solidFill>
                    <a:latin typeface="Arial" charset="0"/>
                  </a:rPr>
                  <a:t>Υποεκτίμηση </a:t>
                </a:r>
              </a:p>
              <a:p>
                <a:pPr algn="ctr" defTabSz="762000"/>
                <a:r>
                  <a:rPr lang="el-GR" sz="1900" i="1" dirty="0" smtClean="0">
                    <a:solidFill>
                      <a:schemeClr val="hlink"/>
                    </a:solidFill>
                    <a:latin typeface="Arial" charset="0"/>
                  </a:rPr>
                  <a:t>πληθωρισμού</a:t>
                </a:r>
                <a:endParaRPr lang="en-GB" sz="1900" dirty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45816" name="Rectangle 24"/>
          <p:cNvSpPr>
            <a:spLocks noChangeArrowheads="1"/>
          </p:cNvSpPr>
          <p:nvPr/>
        </p:nvSpPr>
        <p:spPr bwMode="auto">
          <a:xfrm>
            <a:off x="3878263" y="59213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45817" name="Rectangle 25"/>
          <p:cNvSpPr>
            <a:spLocks noChangeArrowheads="1"/>
          </p:cNvSpPr>
          <p:nvPr/>
        </p:nvSpPr>
        <p:spPr bwMode="auto">
          <a:xfrm>
            <a:off x="5926138" y="846138"/>
            <a:ext cx="267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((</a:t>
            </a:r>
            <a:r>
              <a:rPr lang="en-GB" sz="1800" i="1">
                <a:solidFill>
                  <a:schemeClr val="tx2"/>
                </a:solidFill>
                <a:latin typeface="Arial" charset="0"/>
              </a:rPr>
              <a:t>W / P 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000" baseline="30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GB" sz="1800" i="1">
                <a:solidFill>
                  <a:schemeClr val="tx2"/>
                </a:solidFill>
                <a:latin typeface="Arial" charset="0"/>
              </a:rPr>
              <a:t>W / P </a:t>
            </a:r>
            <a:r>
              <a:rPr lang="en-GB" sz="18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545818" name="Line 26"/>
          <p:cNvSpPr>
            <a:spLocks noChangeShapeType="1"/>
          </p:cNvSpPr>
          <p:nvPr/>
        </p:nvSpPr>
        <p:spPr bwMode="auto">
          <a:xfrm>
            <a:off x="3436938" y="6323013"/>
            <a:ext cx="60325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9" name="Text Box 27"/>
          <p:cNvSpPr txBox="1">
            <a:spLocks noChangeArrowheads="1"/>
          </p:cNvSpPr>
          <p:nvPr/>
        </p:nvSpPr>
        <p:spPr bwMode="auto">
          <a:xfrm>
            <a:off x="0" y="714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solidFill>
                  <a:srgbClr val="1D593B"/>
                </a:solidFill>
                <a:latin typeface="Arial" charset="0"/>
              </a:rPr>
              <a:t>Επιδράσεις στην αγορά εργασίας μιας υποεκτίμησης </a:t>
            </a:r>
            <a:r>
              <a:rPr lang="el-GR" sz="2000" b="1" dirty="0" smtClean="0">
                <a:solidFill>
                  <a:srgbClr val="1D593B"/>
                </a:solidFill>
                <a:latin typeface="Arial" charset="0"/>
              </a:rPr>
              <a:t>του πληθωρισμού </a:t>
            </a:r>
            <a:endParaRPr lang="en-GB" sz="2000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7" grpId="0" animBg="1"/>
      <p:bldP spid="545809" grpId="0" animBg="1"/>
      <p:bldP spid="545816" grpId="0" autoUpdateAnimBg="0"/>
      <p:bldP spid="5458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4" name="Rectangle 4"/>
          <p:cNvSpPr>
            <a:spLocks noGrp="1"/>
          </p:cNvSpPr>
          <p:nvPr>
            <p:ph type="body" idx="1"/>
          </p:nvPr>
        </p:nvSpPr>
        <p:spPr>
          <a:xfrm>
            <a:off x="301625" y="1724025"/>
            <a:ext cx="8534400" cy="4689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Συναθροιστική προσφορά και καμπύλη </a:t>
            </a:r>
            <a:r>
              <a:rPr lang="en-GB" dirty="0" smtClean="0">
                <a:solidFill>
                  <a:srgbClr val="806E60"/>
                </a:solidFill>
              </a:rPr>
              <a:t>Phillips : </a:t>
            </a:r>
            <a:r>
              <a:rPr lang="el-GR" dirty="0" smtClean="0">
                <a:solidFill>
                  <a:srgbClr val="806E60"/>
                </a:solidFill>
              </a:rPr>
              <a:t>όταν οι προσδοκίες επιβεβαιώνονται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αγορά αγαθών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αγορά εργασίας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συνεπαγόμενα της καμπύλης </a:t>
            </a:r>
            <a:r>
              <a:rPr lang="en-GB" dirty="0" smtClean="0"/>
              <a:t>Phillips, </a:t>
            </a:r>
            <a:r>
              <a:rPr lang="el-GR" dirty="0" smtClean="0"/>
              <a:t>σε τυχαία σφάλματα</a:t>
            </a:r>
            <a:endParaRPr lang="en-GB" dirty="0"/>
          </a:p>
        </p:txBody>
      </p:sp>
      <p:sp>
        <p:nvSpPr>
          <p:cNvPr id="54784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lang="el-GR" altLang="en-US" sz="3600" dirty="0" smtClean="0"/>
              <a:t>Η Νεοκλασική θέση</a:t>
            </a:r>
            <a:endParaRPr lang="en-GB" altLang="en-US" sz="3600" dirty="0"/>
          </a:p>
        </p:txBody>
      </p:sp>
    </p:spTree>
  </p:cSld>
  <p:clrMapOvr>
    <a:masterClrMapping/>
  </p:clrMapOvr>
  <p:transition spd="slow">
    <p:pull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1069975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989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989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 rot="16200000">
            <a:off x="-1025167" y="2812699"/>
            <a:ext cx="27170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Πληθωρισμός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(π) (%)</a:t>
            </a: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3325813" y="6288088"/>
            <a:ext cx="16144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Ανεργία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grpSp>
        <p:nvGrpSpPr>
          <p:cNvPr id="549896" name="Group 8"/>
          <p:cNvGrpSpPr>
            <a:grpSpLocks/>
          </p:cNvGrpSpPr>
          <p:nvPr/>
        </p:nvGrpSpPr>
        <p:grpSpPr bwMode="auto">
          <a:xfrm>
            <a:off x="4791075" y="1117600"/>
            <a:ext cx="1187450" cy="4810125"/>
            <a:chOff x="3018" y="704"/>
            <a:chExt cx="748" cy="3030"/>
          </a:xfrm>
        </p:grpSpPr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 flipV="1">
              <a:off x="3391" y="1045"/>
              <a:ext cx="0" cy="26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9898" name="Rectangle 10"/>
            <p:cNvSpPr>
              <a:spLocks noChangeArrowheads="1"/>
            </p:cNvSpPr>
            <p:nvPr/>
          </p:nvSpPr>
          <p:spPr bwMode="auto">
            <a:xfrm>
              <a:off x="3018" y="704"/>
              <a:ext cx="7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π</a:t>
              </a:r>
              <a:r>
                <a:rPr lang="en-GB" sz="900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baseline="30000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&gt; </a:t>
              </a:r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π</a:t>
              </a:r>
            </a:p>
          </p:txBody>
        </p:sp>
      </p:grpSp>
      <p:grpSp>
        <p:nvGrpSpPr>
          <p:cNvPr id="549899" name="Group 11"/>
          <p:cNvGrpSpPr>
            <a:grpSpLocks/>
          </p:cNvGrpSpPr>
          <p:nvPr/>
        </p:nvGrpSpPr>
        <p:grpSpPr bwMode="auto">
          <a:xfrm>
            <a:off x="2409825" y="1117600"/>
            <a:ext cx="1187450" cy="4810125"/>
            <a:chOff x="1518" y="704"/>
            <a:chExt cx="748" cy="3030"/>
          </a:xfrm>
        </p:grpSpPr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V="1">
              <a:off x="1891" y="1045"/>
              <a:ext cx="0" cy="268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9901" name="Rectangle 13"/>
            <p:cNvSpPr>
              <a:spLocks noChangeArrowheads="1"/>
            </p:cNvSpPr>
            <p:nvPr/>
          </p:nvSpPr>
          <p:spPr bwMode="auto">
            <a:xfrm>
              <a:off x="1518" y="704"/>
              <a:ext cx="7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π</a:t>
              </a:r>
              <a:r>
                <a:rPr lang="en-GB" sz="900" i="1">
                  <a:solidFill>
                    <a:schemeClr val="folHlink"/>
                  </a:solidFill>
                  <a:latin typeface="Arial" charset="0"/>
                </a:rPr>
                <a:t> </a:t>
              </a:r>
              <a:r>
                <a:rPr lang="en-GB" baseline="30000">
                  <a:solidFill>
                    <a:schemeClr val="folHlink"/>
                  </a:solidFill>
                  <a:latin typeface="Arial" charset="0"/>
                </a:rPr>
                <a:t>e</a:t>
              </a:r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 </a:t>
              </a:r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&lt; </a:t>
              </a:r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π</a:t>
              </a:r>
            </a:p>
          </p:txBody>
        </p:sp>
      </p:grpSp>
      <p:grpSp>
        <p:nvGrpSpPr>
          <p:cNvPr id="549902" name="Group 14"/>
          <p:cNvGrpSpPr>
            <a:grpSpLocks/>
          </p:cNvGrpSpPr>
          <p:nvPr/>
        </p:nvGrpSpPr>
        <p:grpSpPr bwMode="auto">
          <a:xfrm>
            <a:off x="3581400" y="1117600"/>
            <a:ext cx="1228725" cy="4803775"/>
            <a:chOff x="2256" y="704"/>
            <a:chExt cx="774" cy="3026"/>
          </a:xfrm>
        </p:grpSpPr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V="1">
              <a:off x="2649" y="1041"/>
              <a:ext cx="0" cy="26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9904" name="Rectangle 16"/>
            <p:cNvSpPr>
              <a:spLocks noChangeArrowheads="1"/>
            </p:cNvSpPr>
            <p:nvPr/>
          </p:nvSpPr>
          <p:spPr bwMode="auto">
            <a:xfrm>
              <a:off x="2256" y="704"/>
              <a:ext cx="7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π</a:t>
              </a:r>
              <a:r>
                <a:rPr lang="en-GB" sz="800" i="1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GB" baseline="30000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i="1">
                  <a:solidFill>
                    <a:schemeClr val="tx2"/>
                  </a:solidFill>
                  <a:latin typeface="Arial" charset="0"/>
                </a:rPr>
                <a:t> = π</a:t>
              </a:r>
            </a:p>
          </p:txBody>
        </p:sp>
      </p:grp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0" y="285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3399"/>
                </a:solidFill>
                <a:latin typeface="Arial" charset="0"/>
              </a:rPr>
              <a:t>Η Νεοκλασική εκδοχή της βραχυχρόνιας </a:t>
            </a:r>
            <a:r>
              <a:rPr lang="el-GR" sz="2400" b="1" dirty="0" smtClean="0">
                <a:solidFill>
                  <a:srgbClr val="003399"/>
                </a:solidFill>
                <a:latin typeface="Arial" charset="0"/>
              </a:rPr>
              <a:t>καμπύλης </a:t>
            </a:r>
            <a:r>
              <a:rPr lang="en-GB" sz="2400" b="1" dirty="0" smtClean="0">
                <a:solidFill>
                  <a:srgbClr val="003399"/>
                </a:solidFill>
                <a:latin typeface="Arial" charset="0"/>
              </a:rPr>
              <a:t>Phillips</a:t>
            </a:r>
            <a:endParaRPr lang="en-GB" sz="24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414724" name="Rectangle 4"/>
          <p:cNvSpPr>
            <a:spLocks noGrp="1"/>
          </p:cNvSpPr>
          <p:nvPr>
            <p:ph type="body" idx="1"/>
          </p:nvPr>
        </p:nvSpPr>
        <p:spPr>
          <a:xfrm>
            <a:off x="301625" y="1392702"/>
            <a:ext cx="8534400" cy="502079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n-US" sz="2800" dirty="0" smtClean="0"/>
              <a:t>Επιπτώσεις πολιτικής της νεοκλασικής </a:t>
            </a:r>
            <a:r>
              <a:rPr lang="en-GB" altLang="en-US" sz="2800" dirty="0" smtClean="0"/>
              <a:t>‘</a:t>
            </a:r>
            <a:r>
              <a:rPr lang="el-GR" altLang="en-US" sz="2800" dirty="0" smtClean="0"/>
              <a:t>υπόδειγμα εκπλήξεων</a:t>
            </a:r>
            <a:r>
              <a:rPr lang="en-GB" altLang="en-US" sz="2800" dirty="0" smtClean="0"/>
              <a:t>’</a:t>
            </a:r>
            <a:endParaRPr lang="en-GB" altLang="en-US" sz="2800" dirty="0"/>
          </a:p>
          <a:p>
            <a:pPr>
              <a:lnSpc>
                <a:spcPct val="95000"/>
              </a:lnSpc>
            </a:pPr>
            <a:r>
              <a:rPr lang="el-GR" altLang="en-US" sz="2800" dirty="0" smtClean="0"/>
              <a:t>Πραγματικοί οικονομικοί κύκλοι</a:t>
            </a:r>
            <a:endParaRPr lang="en-GB" altLang="en-US" sz="2800" dirty="0"/>
          </a:p>
          <a:p>
            <a:pPr lvl="1">
              <a:lnSpc>
                <a:spcPct val="95000"/>
              </a:lnSpc>
            </a:pPr>
            <a:r>
              <a:rPr lang="el-GR" altLang="en-US" sz="2400" dirty="0" smtClean="0"/>
              <a:t>περιορισμοί του</a:t>
            </a:r>
            <a:r>
              <a:rPr lang="en-GB" altLang="en-US" sz="2400" dirty="0" smtClean="0"/>
              <a:t> ‘</a:t>
            </a:r>
            <a:r>
              <a:rPr lang="el-GR" altLang="en-US" sz="2400" dirty="0" smtClean="0"/>
              <a:t>υποδείγματος εκπλήξεων</a:t>
            </a:r>
            <a:r>
              <a:rPr lang="en-GB" altLang="en-US" sz="2400" dirty="0" smtClean="0"/>
              <a:t>’</a:t>
            </a:r>
            <a:endParaRPr lang="en-GB" altLang="en-US" sz="2400" dirty="0"/>
          </a:p>
          <a:p>
            <a:pPr lvl="1">
              <a:lnSpc>
                <a:spcPct val="95000"/>
              </a:lnSpc>
            </a:pPr>
            <a:r>
              <a:rPr lang="el-GR" altLang="en-US" sz="2400" dirty="0" smtClean="0"/>
              <a:t>οι </a:t>
            </a:r>
            <a:r>
              <a:rPr lang="en-GB" altLang="en-US" sz="2400" dirty="0" smtClean="0"/>
              <a:t>‘</a:t>
            </a:r>
            <a:r>
              <a:rPr lang="el-GR" altLang="en-US" sz="2400" dirty="0" smtClean="0"/>
              <a:t>παρορμήσεις </a:t>
            </a:r>
            <a:r>
              <a:rPr lang="en-GB" altLang="en-US" sz="2400" dirty="0" smtClean="0"/>
              <a:t>’ </a:t>
            </a:r>
            <a:r>
              <a:rPr lang="el-GR" altLang="en-US" sz="2400" dirty="0" smtClean="0"/>
              <a:t>προκαλούν μετακινήσεις στην καμπύλη συναθροιστικής προσφοράς </a:t>
            </a:r>
            <a:r>
              <a:rPr lang="en-GB" altLang="en-US" sz="2400" i="1" dirty="0" smtClean="0"/>
              <a:t>AS</a:t>
            </a:r>
            <a:r>
              <a:rPr lang="en-GB" altLang="en-US" sz="2400" dirty="0" smtClean="0"/>
              <a:t> </a:t>
            </a:r>
            <a:endParaRPr lang="en-GB" altLang="en-US" sz="2400" dirty="0"/>
          </a:p>
          <a:p>
            <a:pPr lvl="1">
              <a:lnSpc>
                <a:spcPct val="95000"/>
              </a:lnSpc>
            </a:pPr>
            <a:r>
              <a:rPr lang="el-GR" altLang="en-US" sz="2400" dirty="0" smtClean="0"/>
              <a:t>οι επιδράσεις των παρορμήσεων επιμένουν</a:t>
            </a:r>
            <a:endParaRPr lang="en-GB" altLang="en-US" sz="2400" dirty="0"/>
          </a:p>
          <a:p>
            <a:pPr lvl="2">
              <a:lnSpc>
                <a:spcPct val="95000"/>
              </a:lnSpc>
            </a:pPr>
            <a:r>
              <a:rPr lang="el-GR" altLang="en-US" sz="2000" dirty="0" smtClean="0"/>
              <a:t>ο χρόνος που απαιτείται για την ολοκλήρωση των αλλαγών</a:t>
            </a:r>
            <a:endParaRPr lang="en-GB" altLang="en-US" sz="2000" dirty="0"/>
          </a:p>
          <a:p>
            <a:pPr lvl="2">
              <a:lnSpc>
                <a:spcPct val="95000"/>
              </a:lnSpc>
            </a:pPr>
            <a:r>
              <a:rPr lang="el-GR" altLang="en-US" sz="2000" dirty="0" smtClean="0"/>
              <a:t>επιπτώσεις στην κερδοφορία της επένδυσης</a:t>
            </a:r>
            <a:endParaRPr lang="en-GB" altLang="en-US" sz="2000" dirty="0"/>
          </a:p>
          <a:p>
            <a:pPr lvl="1">
              <a:lnSpc>
                <a:spcPct val="95000"/>
              </a:lnSpc>
            </a:pPr>
            <a:r>
              <a:rPr lang="el-GR" altLang="en-US" sz="2400" dirty="0" smtClean="0"/>
              <a:t>σημεία καμπής </a:t>
            </a:r>
            <a:endParaRPr lang="en-GB" altLang="en-US" sz="2400" dirty="0"/>
          </a:p>
          <a:p>
            <a:pPr lvl="2">
              <a:lnSpc>
                <a:spcPct val="95000"/>
              </a:lnSpc>
            </a:pPr>
            <a:r>
              <a:rPr lang="el-GR" altLang="en-US" sz="2000" dirty="0" smtClean="0"/>
              <a:t>Αντίστροφες διαταραχές</a:t>
            </a:r>
            <a:endParaRPr lang="en-GB" altLang="en-US" sz="2000" dirty="0"/>
          </a:p>
        </p:txBody>
      </p:sp>
      <p:sp>
        <p:nvSpPr>
          <p:cNvPr id="551943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600"/>
              <a:t>New classical position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4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4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14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build="p" bldLvl="3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</a:t>
            </a:r>
            <a:r>
              <a:rPr lang="en-GB" altLang="en-US" sz="4600" dirty="0" smtClean="0"/>
              <a:t>,</a:t>
            </a:r>
            <a:r>
              <a:rPr lang="en-GB" altLang="en-US" sz="4600" dirty="0"/>
              <a:t/>
            </a:r>
            <a:br>
              <a:rPr lang="en-GB" altLang="en-US" sz="4600" dirty="0"/>
            </a:br>
            <a:r>
              <a:rPr lang="el-GR" altLang="en-US" sz="4600" dirty="0" smtClean="0"/>
              <a:t>Ανεργία και Πληθωρισμός</a:t>
            </a:r>
            <a:endParaRPr lang="en-GB" altLang="en-US" sz="46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l-GR" altLang="en-US" sz="4100" dirty="0" smtClean="0"/>
              <a:t>Η Σύγχρονη Κεϋνσιανή Άποψη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56036" name="Rectang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dirty="0" smtClean="0"/>
              <a:t> Η σύγχρονη Κεϋνσιανή άποψη</a:t>
            </a:r>
            <a:endParaRPr lang="en-GB" altLang="en-US" dirty="0"/>
          </a:p>
        </p:txBody>
      </p:sp>
      <p:sp>
        <p:nvSpPr>
          <p:cNvPr id="418821" name="Rectangle 5"/>
          <p:cNvSpPr>
            <a:spLocks noGrp="1"/>
          </p:cNvSpPr>
          <p:nvPr>
            <p:ph type="body" idx="1"/>
          </p:nvPr>
        </p:nvSpPr>
        <p:spPr>
          <a:xfrm>
            <a:off x="301625" y="1392702"/>
            <a:ext cx="8534400" cy="51769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sz="2800" dirty="0" smtClean="0"/>
              <a:t>Οι σύγχρονες εξελίξεις του Κεϋνσιανού υποδείγματος</a:t>
            </a:r>
            <a:endParaRPr lang="en-GB" altLang="en-US" sz="28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sz="2800" dirty="0" smtClean="0"/>
              <a:t>η αύξηση στην ανεργία ισορροπίας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sz="2400" dirty="0" smtClean="0"/>
              <a:t>μεταβολές στη διαρθρωτική ανεργία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sz="2400" dirty="0" smtClean="0"/>
              <a:t>υστέρηση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sz="2800" dirty="0" smtClean="0"/>
              <a:t>η επιμονή της ανεργίας λόγω ανεπαρκούς ζήτησης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sz="2400" dirty="0" smtClean="0"/>
              <a:t>πληρωμή  ανεπαρκών μισθών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sz="2400" dirty="0" smtClean="0"/>
              <a:t>ισχύς εργαζομένων</a:t>
            </a:r>
            <a:endParaRPr lang="en-GB" altLang="en-US" sz="2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80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Κεϋνσιανές απόψεις</a:t>
            </a:r>
            <a:endParaRPr lang="en-GB" dirty="0"/>
          </a:p>
        </p:txBody>
      </p:sp>
      <p:sp>
        <p:nvSpPr>
          <p:cNvPr id="5580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dirty="0" smtClean="0"/>
              <a:t>Η ενσωμάτωση των προσδοκιών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αύξηση της συναθροιστικής ζήτησης</a:t>
            </a:r>
            <a:endParaRPr lang="en-GB" dirty="0"/>
          </a:p>
          <a:p>
            <a:pPr lvl="2">
              <a:lnSpc>
                <a:spcPct val="160000"/>
              </a:lnSpc>
            </a:pPr>
            <a:r>
              <a:rPr lang="el-GR" dirty="0" smtClean="0"/>
              <a:t>οι επιπτώσεις στις επενδύσεις</a:t>
            </a:r>
            <a:endParaRPr lang="en-GB" dirty="0"/>
          </a:p>
          <a:p>
            <a:pPr lvl="2">
              <a:lnSpc>
                <a:spcPct val="160000"/>
              </a:lnSpc>
            </a:pPr>
            <a:r>
              <a:rPr lang="el-GR" dirty="0" smtClean="0"/>
              <a:t>οι επιπτώσεις στην μακροχρόνια ανεργία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8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8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8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1219200" y="731838"/>
            <a:ext cx="6629400" cy="528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39" name="Line 3"/>
          <p:cNvSpPr>
            <a:spLocks noChangeShapeType="1"/>
          </p:cNvSpPr>
          <p:nvPr/>
        </p:nvSpPr>
        <p:spPr bwMode="auto">
          <a:xfrm>
            <a:off x="1219200" y="701675"/>
            <a:ext cx="0" cy="531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0" name="Line 4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1" name="Line 5"/>
          <p:cNvSpPr>
            <a:spLocks noChangeShapeType="1"/>
          </p:cNvSpPr>
          <p:nvPr/>
        </p:nvSpPr>
        <p:spPr bwMode="auto">
          <a:xfrm>
            <a:off x="1219200" y="1600200"/>
            <a:ext cx="5562600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>
            <a:off x="1219200" y="1600200"/>
            <a:ext cx="30480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3" name="Arc 7"/>
          <p:cNvSpPr>
            <a:spLocks/>
          </p:cNvSpPr>
          <p:nvPr/>
        </p:nvSpPr>
        <p:spPr bwMode="auto">
          <a:xfrm rot="600000">
            <a:off x="1871663" y="1200150"/>
            <a:ext cx="4449762" cy="4040188"/>
          </a:xfrm>
          <a:custGeom>
            <a:avLst/>
            <a:gdLst>
              <a:gd name="G0" fmla="+- 2638 0 0"/>
              <a:gd name="G1" fmla="+- 8 0 0"/>
              <a:gd name="G2" fmla="+- 21600 0 0"/>
              <a:gd name="T0" fmla="*/ 24238 w 24238"/>
              <a:gd name="T1" fmla="*/ 0 h 21608"/>
              <a:gd name="T2" fmla="*/ 0 w 24238"/>
              <a:gd name="T3" fmla="*/ 21446 h 21608"/>
              <a:gd name="T4" fmla="*/ 2638 w 24238"/>
              <a:gd name="T5" fmla="*/ 8 h 2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38" h="21608" fill="none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</a:path>
              <a:path w="24238" h="21608" stroke="0" extrusionOk="0">
                <a:moveTo>
                  <a:pt x="24237" y="0"/>
                </a:moveTo>
                <a:cubicBezTo>
                  <a:pt x="24237" y="2"/>
                  <a:pt x="24238" y="5"/>
                  <a:pt x="24238" y="8"/>
                </a:cubicBezTo>
                <a:cubicBezTo>
                  <a:pt x="24238" y="11937"/>
                  <a:pt x="14567" y="21608"/>
                  <a:pt x="2638" y="21608"/>
                </a:cubicBezTo>
                <a:cubicBezTo>
                  <a:pt x="1756" y="21608"/>
                  <a:pt x="875" y="21553"/>
                  <a:pt x="-1" y="21446"/>
                </a:cubicBezTo>
                <a:lnTo>
                  <a:pt x="2638" y="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6842125" y="52117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AR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4130675" y="6338888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MR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98346" name="Line 10"/>
          <p:cNvSpPr>
            <a:spLocks noChangeShapeType="1"/>
          </p:cNvSpPr>
          <p:nvPr/>
        </p:nvSpPr>
        <p:spPr bwMode="auto">
          <a:xfrm>
            <a:off x="3355975" y="3079750"/>
            <a:ext cx="0" cy="292576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 flipH="1">
            <a:off x="1203325" y="3063875"/>
            <a:ext cx="21653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3305175" y="4859338"/>
            <a:ext cx="95250" cy="95250"/>
          </a:xfrm>
          <a:prstGeom prst="ellipse">
            <a:avLst/>
          </a:prstGeom>
          <a:solidFill>
            <a:srgbClr val="CCE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305175" y="3014663"/>
            <a:ext cx="95250" cy="95250"/>
          </a:xfrm>
          <a:prstGeom prst="ellipse">
            <a:avLst/>
          </a:prstGeom>
          <a:solidFill>
            <a:srgbClr val="FFCCCC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50" name="Rectangle 14"/>
          <p:cNvSpPr>
            <a:spLocks noChangeArrowheads="1"/>
          </p:cNvSpPr>
          <p:nvPr/>
        </p:nvSpPr>
        <p:spPr bwMode="auto">
          <a:xfrm>
            <a:off x="742950" y="28336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3132138" y="60198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1235075" y="960438"/>
            <a:ext cx="6053138" cy="41449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7362825" y="49085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AR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398354" name="Group 18"/>
          <p:cNvGrpSpPr>
            <a:grpSpLocks/>
          </p:cNvGrpSpPr>
          <p:nvPr/>
        </p:nvGrpSpPr>
        <p:grpSpPr bwMode="auto">
          <a:xfrm>
            <a:off x="1235075" y="960438"/>
            <a:ext cx="4154488" cy="5514975"/>
            <a:chOff x="778" y="605"/>
            <a:chExt cx="2617" cy="347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778" y="605"/>
              <a:ext cx="2102" cy="325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8356" name="Rectangle 20"/>
            <p:cNvSpPr>
              <a:spLocks noChangeArrowheads="1"/>
            </p:cNvSpPr>
            <p:nvPr/>
          </p:nvSpPr>
          <p:spPr bwMode="auto">
            <a:xfrm>
              <a:off x="2909" y="3791"/>
              <a:ext cx="4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MR</a:t>
              </a:r>
              <a:r>
                <a:rPr lang="en-GB" sz="24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8357" name="Line 21"/>
          <p:cNvSpPr>
            <a:spLocks noChangeShapeType="1"/>
          </p:cNvSpPr>
          <p:nvPr/>
        </p:nvSpPr>
        <p:spPr bwMode="auto">
          <a:xfrm>
            <a:off x="4114800" y="3535363"/>
            <a:ext cx="762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58" name="Rectangle 22"/>
          <p:cNvSpPr>
            <a:spLocks noChangeArrowheads="1"/>
          </p:cNvSpPr>
          <p:nvPr/>
        </p:nvSpPr>
        <p:spPr bwMode="auto">
          <a:xfrm>
            <a:off x="754063" y="5778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>
                <a:latin typeface="Arial" charset="0"/>
              </a:rPr>
              <a:t>£</a:t>
            </a:r>
          </a:p>
        </p:txBody>
      </p:sp>
      <p:sp>
        <p:nvSpPr>
          <p:cNvPr id="398359" name="Rectangle 23"/>
          <p:cNvSpPr>
            <a:spLocks noChangeArrowheads="1"/>
          </p:cNvSpPr>
          <p:nvPr/>
        </p:nvSpPr>
        <p:spPr bwMode="auto">
          <a:xfrm>
            <a:off x="7564438" y="60499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Q</a:t>
            </a:r>
          </a:p>
        </p:txBody>
      </p:sp>
      <p:sp>
        <p:nvSpPr>
          <p:cNvPr id="398360" name="Rectangle 24"/>
          <p:cNvSpPr>
            <a:spLocks noChangeArrowheads="1"/>
          </p:cNvSpPr>
          <p:nvPr/>
        </p:nvSpPr>
        <p:spPr bwMode="auto">
          <a:xfrm>
            <a:off x="6324600" y="11430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MC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400" b="1" dirty="0" smtClean="0">
                <a:solidFill>
                  <a:srgbClr val="1D593B"/>
                </a:solidFill>
                <a:latin typeface="Arial" charset="0"/>
              </a:rPr>
              <a:t>Βραχυχρόνια αντίδραση μιας επιχείρησης που μεγιστοποιεί τα κέρδη σε μια αύξηση της ζήτησης</a:t>
            </a:r>
            <a:endParaRPr lang="en-GB" sz="2400" b="1" dirty="0" smtClean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560134" name="Group 6"/>
          <p:cNvGrpSpPr>
            <a:grpSpLocks/>
          </p:cNvGrpSpPr>
          <p:nvPr/>
        </p:nvGrpSpPr>
        <p:grpSpPr bwMode="auto">
          <a:xfrm>
            <a:off x="5641975" y="4254500"/>
            <a:ext cx="460375" cy="2136775"/>
            <a:chOff x="3554" y="2680"/>
            <a:chExt cx="290" cy="1346"/>
          </a:xfrm>
        </p:grpSpPr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>
              <a:off x="3687" y="2680"/>
              <a:ext cx="0" cy="106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3554" y="3776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U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60137" name="Rectangle 9"/>
          <p:cNvSpPr>
            <a:spLocks noChangeArrowheads="1"/>
          </p:cNvSpPr>
          <p:nvPr/>
        </p:nvSpPr>
        <p:spPr bwMode="auto">
          <a:xfrm>
            <a:off x="854075" y="4071938"/>
            <a:ext cx="1841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endParaRPr lang="el-GR" sz="2000" baseline="-25000" noProof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60138" name="Group 10"/>
          <p:cNvGrpSpPr>
            <a:grpSpLocks/>
          </p:cNvGrpSpPr>
          <p:nvPr/>
        </p:nvGrpSpPr>
        <p:grpSpPr bwMode="auto">
          <a:xfrm>
            <a:off x="2065338" y="1579563"/>
            <a:ext cx="6042025" cy="3067050"/>
            <a:chOff x="1301" y="995"/>
            <a:chExt cx="3806" cy="1932"/>
          </a:xfrm>
        </p:grpSpPr>
        <p:sp>
          <p:nvSpPr>
            <p:cNvPr id="560139" name="Arc 11"/>
            <p:cNvSpPr>
              <a:spLocks/>
            </p:cNvSpPr>
            <p:nvPr/>
          </p:nvSpPr>
          <p:spPr bwMode="auto">
            <a:xfrm>
              <a:off x="1301" y="995"/>
              <a:ext cx="3610" cy="1788"/>
            </a:xfrm>
            <a:custGeom>
              <a:avLst/>
              <a:gdLst>
                <a:gd name="G0" fmla="+- 21058 0 0"/>
                <a:gd name="G1" fmla="+- 0 0 0"/>
                <a:gd name="G2" fmla="+- 21600 0 0"/>
                <a:gd name="T0" fmla="*/ 21058 w 21058"/>
                <a:gd name="T1" fmla="*/ 21600 h 21600"/>
                <a:gd name="T2" fmla="*/ 0 w 21058"/>
                <a:gd name="T3" fmla="*/ 4808 h 21600"/>
                <a:gd name="T4" fmla="*/ 21058 w 21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8" h="21600" fill="none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</a:path>
                <a:path w="21058" h="21600" stroke="0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  <a:lnTo>
                    <a:pt x="21058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40" name="Rectangle 12"/>
            <p:cNvSpPr>
              <a:spLocks noChangeArrowheads="1"/>
            </p:cNvSpPr>
            <p:nvPr/>
          </p:nvSpPr>
          <p:spPr bwMode="auto">
            <a:xfrm>
              <a:off x="4927" y="2639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560141" name="Group 13"/>
          <p:cNvGrpSpPr>
            <a:grpSpLocks/>
          </p:cNvGrpSpPr>
          <p:nvPr/>
        </p:nvGrpSpPr>
        <p:grpSpPr bwMode="auto">
          <a:xfrm>
            <a:off x="2089150" y="1036638"/>
            <a:ext cx="6116638" cy="3030537"/>
            <a:chOff x="1316" y="653"/>
            <a:chExt cx="3853" cy="1909"/>
          </a:xfrm>
        </p:grpSpPr>
        <p:sp>
          <p:nvSpPr>
            <p:cNvPr id="560142" name="Arc 14"/>
            <p:cNvSpPr>
              <a:spLocks/>
            </p:cNvSpPr>
            <p:nvPr/>
          </p:nvSpPr>
          <p:spPr bwMode="auto">
            <a:xfrm>
              <a:off x="1316" y="653"/>
              <a:ext cx="3610" cy="1788"/>
            </a:xfrm>
            <a:custGeom>
              <a:avLst/>
              <a:gdLst>
                <a:gd name="G0" fmla="+- 21058 0 0"/>
                <a:gd name="G1" fmla="+- 0 0 0"/>
                <a:gd name="G2" fmla="+- 21600 0 0"/>
                <a:gd name="T0" fmla="*/ 21058 w 21058"/>
                <a:gd name="T1" fmla="*/ 21600 h 21600"/>
                <a:gd name="T2" fmla="*/ 0 w 21058"/>
                <a:gd name="T3" fmla="*/ 4808 h 21600"/>
                <a:gd name="T4" fmla="*/ 21058 w 21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8" h="21600" fill="none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</a:path>
                <a:path w="21058" h="21600" stroke="0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  <a:lnTo>
                    <a:pt x="21058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43" name="Rectangle 15"/>
            <p:cNvSpPr>
              <a:spLocks noChangeArrowheads="1"/>
            </p:cNvSpPr>
            <p:nvPr/>
          </p:nvSpPr>
          <p:spPr bwMode="auto">
            <a:xfrm>
              <a:off x="4925" y="227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chemeClr val="accent2"/>
                  </a:solidFill>
                </a:rPr>
                <a:t>II</a:t>
              </a:r>
            </a:p>
          </p:txBody>
        </p:sp>
      </p:grpSp>
      <p:sp>
        <p:nvSpPr>
          <p:cNvPr id="560144" name="Line 16"/>
          <p:cNvSpPr>
            <a:spLocks noChangeShapeType="1"/>
          </p:cNvSpPr>
          <p:nvPr/>
        </p:nvSpPr>
        <p:spPr bwMode="auto">
          <a:xfrm flipV="1">
            <a:off x="4297363" y="3375025"/>
            <a:ext cx="0" cy="384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0145" name="Line 17"/>
          <p:cNvSpPr>
            <a:spLocks noChangeShapeType="1"/>
          </p:cNvSpPr>
          <p:nvPr/>
        </p:nvSpPr>
        <p:spPr bwMode="auto">
          <a:xfrm flipV="1">
            <a:off x="4295775" y="2860675"/>
            <a:ext cx="0" cy="3683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0146" name="Group 18"/>
          <p:cNvGrpSpPr>
            <a:grpSpLocks/>
          </p:cNvGrpSpPr>
          <p:nvPr/>
        </p:nvGrpSpPr>
        <p:grpSpPr bwMode="auto">
          <a:xfrm>
            <a:off x="3363913" y="3122613"/>
            <a:ext cx="371475" cy="396875"/>
            <a:chOff x="2119" y="1967"/>
            <a:chExt cx="234" cy="250"/>
          </a:xfrm>
        </p:grpSpPr>
        <p:sp>
          <p:nvSpPr>
            <p:cNvPr id="560147" name="Rectangle 19"/>
            <p:cNvSpPr>
              <a:spLocks noChangeArrowheads="1"/>
            </p:cNvSpPr>
            <p:nvPr/>
          </p:nvSpPr>
          <p:spPr bwMode="auto">
            <a:xfrm>
              <a:off x="2148" y="19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60148" name="Oval 20"/>
            <p:cNvSpPr>
              <a:spLocks noChangeArrowheads="1"/>
            </p:cNvSpPr>
            <p:nvPr/>
          </p:nvSpPr>
          <p:spPr bwMode="auto">
            <a:xfrm>
              <a:off x="2119" y="2149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0149" name="AutoShape 21"/>
          <p:cNvSpPr>
            <a:spLocks noChangeArrowheads="1"/>
          </p:cNvSpPr>
          <p:nvPr/>
        </p:nvSpPr>
        <p:spPr bwMode="auto">
          <a:xfrm>
            <a:off x="3508375" y="705490"/>
            <a:ext cx="4376738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Ας υποθέσουμε ότι η συναθροιστική ζήτηση  επεκτείνεται. Η οικονομία μετακινείται από το σημείο </a:t>
            </a:r>
            <a:r>
              <a:rPr lang="en-GB" sz="1900" i="1" dirty="0" smtClean="0">
                <a:solidFill>
                  <a:schemeClr val="tx2"/>
                </a:solidFill>
                <a:latin typeface="Arial" charset="0"/>
              </a:rPr>
              <a:t>a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στο</a:t>
            </a:r>
            <a:r>
              <a:rPr lang="en-GB" sz="19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900" i="1" dirty="0">
                <a:solidFill>
                  <a:schemeClr val="tx2"/>
                </a:solidFill>
                <a:latin typeface="Arial" charset="0"/>
              </a:rPr>
              <a:t>b</a:t>
            </a:r>
            <a:r>
              <a:rPr lang="en-GB" sz="1900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560150" name="AutoShape 22"/>
          <p:cNvSpPr>
            <a:spLocks noChangeArrowheads="1"/>
          </p:cNvSpPr>
          <p:nvPr/>
        </p:nvSpPr>
        <p:spPr bwMode="auto">
          <a:xfrm>
            <a:off x="4487593" y="1836351"/>
            <a:ext cx="3503881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Όπως προσαρμόζονται οι προσδοκίες, τόσο η καμπύλη </a:t>
            </a:r>
            <a:r>
              <a:rPr lang="en-GB" sz="1900" dirty="0" smtClean="0">
                <a:solidFill>
                  <a:schemeClr val="accent2"/>
                </a:solidFill>
                <a:latin typeface="Arial" charset="0"/>
              </a:rPr>
              <a:t>, Phillips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 μετακινείται προς τα πάνω </a:t>
            </a:r>
            <a:r>
              <a:rPr lang="en-GB" sz="1900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560151" name="Group 23"/>
          <p:cNvGrpSpPr>
            <a:grpSpLocks/>
          </p:cNvGrpSpPr>
          <p:nvPr/>
        </p:nvGrpSpPr>
        <p:grpSpPr bwMode="auto">
          <a:xfrm>
            <a:off x="592138" y="4071938"/>
            <a:ext cx="5260975" cy="396875"/>
            <a:chOff x="373" y="2565"/>
            <a:chExt cx="3314" cy="250"/>
          </a:xfrm>
        </p:grpSpPr>
        <p:sp>
          <p:nvSpPr>
            <p:cNvPr id="560152" name="Line 24"/>
            <p:cNvSpPr>
              <a:spLocks noChangeShapeType="1"/>
            </p:cNvSpPr>
            <p:nvPr/>
          </p:nvSpPr>
          <p:spPr bwMode="auto">
            <a:xfrm>
              <a:off x="666" y="2680"/>
              <a:ext cx="302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0153" name="Rectangle 25"/>
            <p:cNvSpPr>
              <a:spLocks noChangeArrowheads="1"/>
            </p:cNvSpPr>
            <p:nvPr/>
          </p:nvSpPr>
          <p:spPr bwMode="auto">
            <a:xfrm>
              <a:off x="373" y="256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π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60154" name="Rectangle 26"/>
          <p:cNvSpPr>
            <a:spLocks noChangeArrowheads="1"/>
          </p:cNvSpPr>
          <p:nvPr/>
        </p:nvSpPr>
        <p:spPr bwMode="auto">
          <a:xfrm>
            <a:off x="3344863" y="6459538"/>
            <a:ext cx="16144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Ανεργία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sp>
        <p:nvSpPr>
          <p:cNvPr id="560155" name="Rectangle 27"/>
          <p:cNvSpPr>
            <a:spLocks noChangeArrowheads="1"/>
          </p:cNvSpPr>
          <p:nvPr/>
        </p:nvSpPr>
        <p:spPr bwMode="auto">
          <a:xfrm rot="16200000">
            <a:off x="-1022765" y="2815081"/>
            <a:ext cx="27122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Πληθωρισμός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π</a:t>
            </a:r>
            <a:r>
              <a:rPr lang="en-GB" sz="2000" dirty="0">
                <a:latin typeface="Arial" charset="0"/>
              </a:rPr>
              <a:t>) (%)</a:t>
            </a:r>
          </a:p>
        </p:txBody>
      </p:sp>
      <p:grpSp>
        <p:nvGrpSpPr>
          <p:cNvPr id="560156" name="Group 28"/>
          <p:cNvGrpSpPr>
            <a:grpSpLocks/>
          </p:cNvGrpSpPr>
          <p:nvPr/>
        </p:nvGrpSpPr>
        <p:grpSpPr bwMode="auto">
          <a:xfrm>
            <a:off x="5811838" y="3830638"/>
            <a:ext cx="334962" cy="465137"/>
            <a:chOff x="3661" y="2413"/>
            <a:chExt cx="211" cy="293"/>
          </a:xfrm>
        </p:grpSpPr>
        <p:sp>
          <p:nvSpPr>
            <p:cNvPr id="560157" name="Rectangle 29"/>
            <p:cNvSpPr>
              <a:spLocks noChangeArrowheads="1"/>
            </p:cNvSpPr>
            <p:nvPr/>
          </p:nvSpPr>
          <p:spPr bwMode="auto">
            <a:xfrm>
              <a:off x="3667" y="241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60158" name="Oval 30"/>
            <p:cNvSpPr>
              <a:spLocks noChangeArrowheads="1"/>
            </p:cNvSpPr>
            <p:nvPr/>
          </p:nvSpPr>
          <p:spPr bwMode="auto">
            <a:xfrm>
              <a:off x="3661" y="2641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0" y="301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Η Κεϋνσιανή ανάλυση των επεκτατικών πολιτικών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4" grpId="0" animBg="1"/>
      <p:bldP spid="560145" grpId="0" animBg="1"/>
      <p:bldP spid="560149" grpId="0" animBg="1" autoUpdateAnimBg="0"/>
      <p:bldP spid="560150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7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562182" name="Group 6"/>
          <p:cNvGrpSpPr>
            <a:grpSpLocks/>
          </p:cNvGrpSpPr>
          <p:nvPr/>
        </p:nvGrpSpPr>
        <p:grpSpPr bwMode="auto">
          <a:xfrm>
            <a:off x="5641975" y="4254500"/>
            <a:ext cx="460375" cy="2136775"/>
            <a:chOff x="3554" y="2680"/>
            <a:chExt cx="290" cy="1346"/>
          </a:xfrm>
        </p:grpSpPr>
        <p:sp>
          <p:nvSpPr>
            <p:cNvPr id="562183" name="Line 7"/>
            <p:cNvSpPr>
              <a:spLocks noChangeShapeType="1"/>
            </p:cNvSpPr>
            <p:nvPr/>
          </p:nvSpPr>
          <p:spPr bwMode="auto">
            <a:xfrm>
              <a:off x="3687" y="2680"/>
              <a:ext cx="0" cy="106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184" name="Rectangle 8"/>
            <p:cNvSpPr>
              <a:spLocks noChangeArrowheads="1"/>
            </p:cNvSpPr>
            <p:nvPr/>
          </p:nvSpPr>
          <p:spPr bwMode="auto">
            <a:xfrm>
              <a:off x="3554" y="3776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U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62185" name="Group 9"/>
          <p:cNvGrpSpPr>
            <a:grpSpLocks/>
          </p:cNvGrpSpPr>
          <p:nvPr/>
        </p:nvGrpSpPr>
        <p:grpSpPr bwMode="auto">
          <a:xfrm>
            <a:off x="2065338" y="1579563"/>
            <a:ext cx="6042025" cy="3067050"/>
            <a:chOff x="1301" y="995"/>
            <a:chExt cx="3806" cy="1932"/>
          </a:xfrm>
        </p:grpSpPr>
        <p:sp>
          <p:nvSpPr>
            <p:cNvPr id="562186" name="Arc 10"/>
            <p:cNvSpPr>
              <a:spLocks/>
            </p:cNvSpPr>
            <p:nvPr/>
          </p:nvSpPr>
          <p:spPr bwMode="auto">
            <a:xfrm>
              <a:off x="1301" y="995"/>
              <a:ext cx="3610" cy="1788"/>
            </a:xfrm>
            <a:custGeom>
              <a:avLst/>
              <a:gdLst>
                <a:gd name="G0" fmla="+- 21058 0 0"/>
                <a:gd name="G1" fmla="+- 0 0 0"/>
                <a:gd name="G2" fmla="+- 21600 0 0"/>
                <a:gd name="T0" fmla="*/ 21058 w 21058"/>
                <a:gd name="T1" fmla="*/ 21600 h 21600"/>
                <a:gd name="T2" fmla="*/ 0 w 21058"/>
                <a:gd name="T3" fmla="*/ 4808 h 21600"/>
                <a:gd name="T4" fmla="*/ 21058 w 21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8" h="21600" fill="none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</a:path>
                <a:path w="21058" h="21600" stroke="0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  <a:lnTo>
                    <a:pt x="21058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187" name="Rectangle 11"/>
            <p:cNvSpPr>
              <a:spLocks noChangeArrowheads="1"/>
            </p:cNvSpPr>
            <p:nvPr/>
          </p:nvSpPr>
          <p:spPr bwMode="auto">
            <a:xfrm>
              <a:off x="4927" y="2639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562188" name="Group 12"/>
          <p:cNvGrpSpPr>
            <a:grpSpLocks/>
          </p:cNvGrpSpPr>
          <p:nvPr/>
        </p:nvGrpSpPr>
        <p:grpSpPr bwMode="auto">
          <a:xfrm>
            <a:off x="2089150" y="1036638"/>
            <a:ext cx="6116638" cy="3030537"/>
            <a:chOff x="1316" y="653"/>
            <a:chExt cx="3853" cy="1909"/>
          </a:xfrm>
        </p:grpSpPr>
        <p:sp>
          <p:nvSpPr>
            <p:cNvPr id="562189" name="Arc 13"/>
            <p:cNvSpPr>
              <a:spLocks/>
            </p:cNvSpPr>
            <p:nvPr/>
          </p:nvSpPr>
          <p:spPr bwMode="auto">
            <a:xfrm>
              <a:off x="1316" y="653"/>
              <a:ext cx="3610" cy="1788"/>
            </a:xfrm>
            <a:custGeom>
              <a:avLst/>
              <a:gdLst>
                <a:gd name="G0" fmla="+- 21058 0 0"/>
                <a:gd name="G1" fmla="+- 0 0 0"/>
                <a:gd name="G2" fmla="+- 21600 0 0"/>
                <a:gd name="T0" fmla="*/ 21058 w 21058"/>
                <a:gd name="T1" fmla="*/ 21600 h 21600"/>
                <a:gd name="T2" fmla="*/ 0 w 21058"/>
                <a:gd name="T3" fmla="*/ 4808 h 21600"/>
                <a:gd name="T4" fmla="*/ 21058 w 21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8" h="21600" fill="none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</a:path>
                <a:path w="21058" h="21600" stroke="0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  <a:lnTo>
                    <a:pt x="21058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190" name="Rectangle 14"/>
            <p:cNvSpPr>
              <a:spLocks noChangeArrowheads="1"/>
            </p:cNvSpPr>
            <p:nvPr/>
          </p:nvSpPr>
          <p:spPr bwMode="auto">
            <a:xfrm>
              <a:off x="4925" y="227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chemeClr val="accent2"/>
                  </a:solidFill>
                </a:rPr>
                <a:t>II</a:t>
              </a:r>
            </a:p>
          </p:txBody>
        </p:sp>
      </p:grpSp>
      <p:sp>
        <p:nvSpPr>
          <p:cNvPr id="562191" name="Line 15"/>
          <p:cNvSpPr>
            <a:spLocks noChangeShapeType="1"/>
          </p:cNvSpPr>
          <p:nvPr/>
        </p:nvSpPr>
        <p:spPr bwMode="auto">
          <a:xfrm flipV="1">
            <a:off x="4297363" y="3375025"/>
            <a:ext cx="0" cy="384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92" name="Line 16"/>
          <p:cNvSpPr>
            <a:spLocks noChangeShapeType="1"/>
          </p:cNvSpPr>
          <p:nvPr/>
        </p:nvSpPr>
        <p:spPr bwMode="auto">
          <a:xfrm flipV="1">
            <a:off x="4295775" y="2860675"/>
            <a:ext cx="0" cy="3683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2193" name="Group 17"/>
          <p:cNvGrpSpPr>
            <a:grpSpLocks/>
          </p:cNvGrpSpPr>
          <p:nvPr/>
        </p:nvGrpSpPr>
        <p:grpSpPr bwMode="auto">
          <a:xfrm>
            <a:off x="2041525" y="474663"/>
            <a:ext cx="6132513" cy="3048000"/>
            <a:chOff x="1286" y="299"/>
            <a:chExt cx="3863" cy="1920"/>
          </a:xfrm>
        </p:grpSpPr>
        <p:sp>
          <p:nvSpPr>
            <p:cNvPr id="562194" name="Arc 18"/>
            <p:cNvSpPr>
              <a:spLocks/>
            </p:cNvSpPr>
            <p:nvPr/>
          </p:nvSpPr>
          <p:spPr bwMode="auto">
            <a:xfrm>
              <a:off x="1286" y="299"/>
              <a:ext cx="3610" cy="1788"/>
            </a:xfrm>
            <a:custGeom>
              <a:avLst/>
              <a:gdLst>
                <a:gd name="G0" fmla="+- 21058 0 0"/>
                <a:gd name="G1" fmla="+- 0 0 0"/>
                <a:gd name="G2" fmla="+- 21600 0 0"/>
                <a:gd name="T0" fmla="*/ 21058 w 21058"/>
                <a:gd name="T1" fmla="*/ 21600 h 21600"/>
                <a:gd name="T2" fmla="*/ 0 w 21058"/>
                <a:gd name="T3" fmla="*/ 4808 h 21600"/>
                <a:gd name="T4" fmla="*/ 21058 w 21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8" h="21600" fill="none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</a:path>
                <a:path w="21058" h="21600" stroke="0" extrusionOk="0">
                  <a:moveTo>
                    <a:pt x="21058" y="21600"/>
                  </a:moveTo>
                  <a:cubicBezTo>
                    <a:pt x="10981" y="21600"/>
                    <a:pt x="2242" y="14632"/>
                    <a:pt x="-1" y="4808"/>
                  </a:cubicBezTo>
                  <a:lnTo>
                    <a:pt x="21058" y="0"/>
                  </a:lnTo>
                  <a:close/>
                </a:path>
              </a:pathLst>
            </a:custGeom>
            <a:noFill/>
            <a:ln w="38100" cap="rnd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195" name="Rectangle 19"/>
            <p:cNvSpPr>
              <a:spLocks noChangeArrowheads="1"/>
            </p:cNvSpPr>
            <p:nvPr/>
          </p:nvSpPr>
          <p:spPr bwMode="auto">
            <a:xfrm>
              <a:off x="4916" y="1931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rgbClr val="FF8000"/>
                  </a:solidFill>
                </a:rPr>
                <a:t>Z</a:t>
              </a:r>
            </a:p>
          </p:txBody>
        </p:sp>
      </p:grpSp>
      <p:grpSp>
        <p:nvGrpSpPr>
          <p:cNvPr id="562196" name="Group 20"/>
          <p:cNvGrpSpPr>
            <a:grpSpLocks/>
          </p:cNvGrpSpPr>
          <p:nvPr/>
        </p:nvGrpSpPr>
        <p:grpSpPr bwMode="auto">
          <a:xfrm>
            <a:off x="3195638" y="2403475"/>
            <a:ext cx="460375" cy="3973513"/>
            <a:chOff x="2013" y="1514"/>
            <a:chExt cx="290" cy="2503"/>
          </a:xfrm>
        </p:grpSpPr>
        <p:sp>
          <p:nvSpPr>
            <p:cNvPr id="562197" name="Line 21"/>
            <p:cNvSpPr>
              <a:spLocks noChangeShapeType="1"/>
            </p:cNvSpPr>
            <p:nvPr/>
          </p:nvSpPr>
          <p:spPr bwMode="auto">
            <a:xfrm>
              <a:off x="2153" y="1514"/>
              <a:ext cx="0" cy="221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198" name="Rectangle 22"/>
            <p:cNvSpPr>
              <a:spLocks noChangeArrowheads="1"/>
            </p:cNvSpPr>
            <p:nvPr/>
          </p:nvSpPr>
          <p:spPr bwMode="auto">
            <a:xfrm>
              <a:off x="2013" y="3767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rgbClr val="C66300"/>
                  </a:solidFill>
                  <a:latin typeface="Arial" charset="0"/>
                </a:rPr>
                <a:t>U</a:t>
              </a:r>
              <a:r>
                <a:rPr lang="en-GB" sz="2000" baseline="-25000">
                  <a:solidFill>
                    <a:srgbClr val="C663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62199" name="Group 23"/>
          <p:cNvGrpSpPr>
            <a:grpSpLocks/>
          </p:cNvGrpSpPr>
          <p:nvPr/>
        </p:nvGrpSpPr>
        <p:grpSpPr bwMode="auto">
          <a:xfrm>
            <a:off x="598488" y="1852613"/>
            <a:ext cx="2838450" cy="717550"/>
            <a:chOff x="377" y="1167"/>
            <a:chExt cx="1788" cy="452"/>
          </a:xfrm>
        </p:grpSpPr>
        <p:sp>
          <p:nvSpPr>
            <p:cNvPr id="562200" name="Line 24"/>
            <p:cNvSpPr>
              <a:spLocks noChangeShapeType="1"/>
            </p:cNvSpPr>
            <p:nvPr/>
          </p:nvSpPr>
          <p:spPr bwMode="auto">
            <a:xfrm flipH="1">
              <a:off x="688" y="1514"/>
              <a:ext cx="1477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2201" name="Rectangle 25"/>
            <p:cNvSpPr>
              <a:spLocks noChangeArrowheads="1"/>
            </p:cNvSpPr>
            <p:nvPr/>
          </p:nvSpPr>
          <p:spPr bwMode="auto">
            <a:xfrm>
              <a:off x="377" y="136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rgbClr val="C66300"/>
                  </a:solidFill>
                  <a:latin typeface="Arial" charset="0"/>
                </a:rPr>
                <a:t>π</a:t>
              </a:r>
              <a:r>
                <a:rPr lang="en-GB" sz="2000" baseline="-25000">
                  <a:solidFill>
                    <a:srgbClr val="C66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62202" name="Rectangle 26"/>
            <p:cNvSpPr>
              <a:spLocks noChangeArrowheads="1"/>
            </p:cNvSpPr>
            <p:nvPr/>
          </p:nvSpPr>
          <p:spPr bwMode="auto">
            <a:xfrm>
              <a:off x="473" y="116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endParaRPr lang="el-GR" sz="2400" b="1" noProof="1">
                <a:solidFill>
                  <a:srgbClr val="C66300"/>
                </a:solidFill>
                <a:latin typeface="Arial" charset="0"/>
              </a:endParaRPr>
            </a:p>
          </p:txBody>
        </p:sp>
      </p:grpSp>
      <p:sp>
        <p:nvSpPr>
          <p:cNvPr id="562203" name="Arc 27"/>
          <p:cNvSpPr>
            <a:spLocks/>
          </p:cNvSpPr>
          <p:nvPr/>
        </p:nvSpPr>
        <p:spPr bwMode="auto">
          <a:xfrm>
            <a:off x="2906713" y="131763"/>
            <a:ext cx="5091112" cy="4395787"/>
          </a:xfrm>
          <a:custGeom>
            <a:avLst/>
            <a:gdLst>
              <a:gd name="G0" fmla="+- 20822 0 0"/>
              <a:gd name="G1" fmla="+- 0 0 0"/>
              <a:gd name="G2" fmla="+- 21600 0 0"/>
              <a:gd name="T0" fmla="*/ 16419 w 20822"/>
              <a:gd name="T1" fmla="*/ 21147 h 21147"/>
              <a:gd name="T2" fmla="*/ 0 w 20822"/>
              <a:gd name="T3" fmla="*/ 5744 h 21147"/>
              <a:gd name="T4" fmla="*/ 20822 w 20822"/>
              <a:gd name="T5" fmla="*/ 0 h 2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22" h="21147" fill="none" extrusionOk="0">
                <a:moveTo>
                  <a:pt x="16419" y="21146"/>
                </a:moveTo>
                <a:cubicBezTo>
                  <a:pt x="8491" y="19495"/>
                  <a:pt x="2153" y="13550"/>
                  <a:pt x="-1" y="5744"/>
                </a:cubicBezTo>
              </a:path>
              <a:path w="20822" h="21147" stroke="0" extrusionOk="0">
                <a:moveTo>
                  <a:pt x="16419" y="21146"/>
                </a:moveTo>
                <a:cubicBezTo>
                  <a:pt x="8491" y="19495"/>
                  <a:pt x="2153" y="13550"/>
                  <a:pt x="-1" y="5744"/>
                </a:cubicBezTo>
                <a:lnTo>
                  <a:pt x="20822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2204" name="Group 28"/>
          <p:cNvGrpSpPr>
            <a:grpSpLocks/>
          </p:cNvGrpSpPr>
          <p:nvPr/>
        </p:nvGrpSpPr>
        <p:grpSpPr bwMode="auto">
          <a:xfrm>
            <a:off x="3370263" y="2084388"/>
            <a:ext cx="388937" cy="396875"/>
            <a:chOff x="2123" y="1313"/>
            <a:chExt cx="245" cy="250"/>
          </a:xfrm>
        </p:grpSpPr>
        <p:sp>
          <p:nvSpPr>
            <p:cNvPr id="562205" name="Rectangle 29"/>
            <p:cNvSpPr>
              <a:spLocks noChangeArrowheads="1"/>
            </p:cNvSpPr>
            <p:nvPr/>
          </p:nvSpPr>
          <p:spPr bwMode="auto">
            <a:xfrm>
              <a:off x="2172" y="13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62206" name="Oval 30"/>
            <p:cNvSpPr>
              <a:spLocks noChangeArrowheads="1"/>
            </p:cNvSpPr>
            <p:nvPr/>
          </p:nvSpPr>
          <p:spPr bwMode="auto">
            <a:xfrm>
              <a:off x="2123" y="1472"/>
              <a:ext cx="65" cy="65"/>
            </a:xfrm>
            <a:prstGeom prst="ellipse">
              <a:avLst/>
            </a:prstGeom>
            <a:solidFill>
              <a:srgbClr val="FFBB77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62207" name="Group 31"/>
          <p:cNvGrpSpPr>
            <a:grpSpLocks/>
          </p:cNvGrpSpPr>
          <p:nvPr/>
        </p:nvGrpSpPr>
        <p:grpSpPr bwMode="auto">
          <a:xfrm>
            <a:off x="3363913" y="3122613"/>
            <a:ext cx="371475" cy="396875"/>
            <a:chOff x="2119" y="1967"/>
            <a:chExt cx="234" cy="250"/>
          </a:xfrm>
        </p:grpSpPr>
        <p:sp>
          <p:nvSpPr>
            <p:cNvPr id="562208" name="Rectangle 32"/>
            <p:cNvSpPr>
              <a:spLocks noChangeArrowheads="1"/>
            </p:cNvSpPr>
            <p:nvPr/>
          </p:nvSpPr>
          <p:spPr bwMode="auto">
            <a:xfrm>
              <a:off x="2148" y="196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2119" y="2149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2210" name="AutoShape 34"/>
          <p:cNvSpPr>
            <a:spLocks noChangeArrowheads="1"/>
          </p:cNvSpPr>
          <p:nvPr/>
        </p:nvSpPr>
        <p:spPr bwMode="auto">
          <a:xfrm>
            <a:off x="4464050" y="671612"/>
            <a:ext cx="3482975" cy="204552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Οι υψηλότερες επενδύσεις περιορίζουν την ανοδική μετακίνηση  στην βραχυχρόνια καμπύλη 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Phillips,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δηλαδή ως το σημείο </a:t>
            </a:r>
            <a:r>
              <a:rPr lang="en-GB" sz="1900" i="1" dirty="0" smtClean="0">
                <a:solidFill>
                  <a:schemeClr val="hlink"/>
                </a:solidFill>
                <a:latin typeface="Arial" charset="0"/>
              </a:rPr>
              <a:t>Z</a:t>
            </a:r>
            <a:r>
              <a:rPr lang="en-GB" sz="1900" dirty="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  <p:grpSp>
        <p:nvGrpSpPr>
          <p:cNvPr id="562211" name="Group 35"/>
          <p:cNvGrpSpPr>
            <a:grpSpLocks/>
          </p:cNvGrpSpPr>
          <p:nvPr/>
        </p:nvGrpSpPr>
        <p:grpSpPr bwMode="auto">
          <a:xfrm>
            <a:off x="6197600" y="4572000"/>
            <a:ext cx="1809750" cy="1265238"/>
            <a:chOff x="3904" y="2880"/>
            <a:chExt cx="1140" cy="797"/>
          </a:xfrm>
        </p:grpSpPr>
        <p:sp>
          <p:nvSpPr>
            <p:cNvPr id="562212" name="Line 36"/>
            <p:cNvSpPr>
              <a:spLocks noChangeShapeType="1"/>
            </p:cNvSpPr>
            <p:nvPr/>
          </p:nvSpPr>
          <p:spPr bwMode="auto">
            <a:xfrm flipV="1">
              <a:off x="4094" y="2880"/>
              <a:ext cx="249" cy="37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62213" name="AutoShape 37"/>
            <p:cNvSpPr>
              <a:spLocks noChangeArrowheads="1"/>
            </p:cNvSpPr>
            <p:nvPr/>
          </p:nvSpPr>
          <p:spPr bwMode="auto">
            <a:xfrm>
              <a:off x="3904" y="3000"/>
              <a:ext cx="1140" cy="67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l-GR" sz="1900" dirty="0" smtClean="0">
                  <a:solidFill>
                    <a:schemeClr val="folHlink"/>
                  </a:solidFill>
                  <a:latin typeface="Arial" charset="0"/>
                </a:rPr>
                <a:t>Μακροχρόνια καμπύλη </a:t>
              </a:r>
              <a:r>
                <a:rPr lang="en-GB" sz="1900" dirty="0" smtClean="0">
                  <a:solidFill>
                    <a:schemeClr val="folHlink"/>
                  </a:solidFill>
                  <a:latin typeface="Arial" charset="0"/>
                </a:rPr>
                <a:t>Phillips</a:t>
              </a:r>
              <a:endParaRPr lang="en-GB" sz="19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562214" name="Line 38"/>
          <p:cNvSpPr>
            <a:spLocks noChangeShapeType="1"/>
          </p:cNvSpPr>
          <p:nvPr/>
        </p:nvSpPr>
        <p:spPr bwMode="auto">
          <a:xfrm>
            <a:off x="1057275" y="4254500"/>
            <a:ext cx="47958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5" name="Rectangle 39"/>
          <p:cNvSpPr>
            <a:spLocks noChangeArrowheads="1"/>
          </p:cNvSpPr>
          <p:nvPr/>
        </p:nvSpPr>
        <p:spPr bwMode="auto">
          <a:xfrm>
            <a:off x="3344863" y="6459538"/>
            <a:ext cx="16144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Ανεργία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sp>
        <p:nvSpPr>
          <p:cNvPr id="562216" name="Rectangle 40"/>
          <p:cNvSpPr>
            <a:spLocks noChangeArrowheads="1"/>
          </p:cNvSpPr>
          <p:nvPr/>
        </p:nvSpPr>
        <p:spPr bwMode="auto">
          <a:xfrm rot="16200000">
            <a:off x="-1022765" y="2815081"/>
            <a:ext cx="27122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Πληθωρισμός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</a:t>
            </a:r>
            <a:r>
              <a:rPr lang="en-GB" sz="2000" i="1" dirty="0">
                <a:latin typeface="Arial" charset="0"/>
              </a:rPr>
              <a:t>π</a:t>
            </a:r>
            <a:r>
              <a:rPr lang="en-GB" sz="2000" dirty="0">
                <a:latin typeface="Arial" charset="0"/>
              </a:rPr>
              <a:t>) (%)</a:t>
            </a:r>
          </a:p>
        </p:txBody>
      </p:sp>
      <p:sp>
        <p:nvSpPr>
          <p:cNvPr id="562217" name="Rectangle 41"/>
          <p:cNvSpPr>
            <a:spLocks noChangeArrowheads="1"/>
          </p:cNvSpPr>
          <p:nvPr/>
        </p:nvSpPr>
        <p:spPr bwMode="auto">
          <a:xfrm>
            <a:off x="592138" y="407193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π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62218" name="Group 42"/>
          <p:cNvGrpSpPr>
            <a:grpSpLocks/>
          </p:cNvGrpSpPr>
          <p:nvPr/>
        </p:nvGrpSpPr>
        <p:grpSpPr bwMode="auto">
          <a:xfrm>
            <a:off x="5811838" y="3830638"/>
            <a:ext cx="334962" cy="465137"/>
            <a:chOff x="3661" y="2413"/>
            <a:chExt cx="211" cy="293"/>
          </a:xfrm>
        </p:grpSpPr>
        <p:sp>
          <p:nvSpPr>
            <p:cNvPr id="562219" name="Rectangle 43"/>
            <p:cNvSpPr>
              <a:spLocks noChangeArrowheads="1"/>
            </p:cNvSpPr>
            <p:nvPr/>
          </p:nvSpPr>
          <p:spPr bwMode="auto">
            <a:xfrm>
              <a:off x="3667" y="241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62220" name="Oval 44"/>
            <p:cNvSpPr>
              <a:spLocks noChangeArrowheads="1"/>
            </p:cNvSpPr>
            <p:nvPr/>
          </p:nvSpPr>
          <p:spPr bwMode="auto">
            <a:xfrm>
              <a:off x="3661" y="2641"/>
              <a:ext cx="65" cy="65"/>
            </a:xfrm>
            <a:prstGeom prst="ellipse">
              <a:avLst/>
            </a:prstGeom>
            <a:solidFill>
              <a:srgbClr val="CCE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2221" name="Text Box 45"/>
          <p:cNvSpPr txBox="1">
            <a:spLocks noChangeArrowheads="1"/>
          </p:cNvSpPr>
          <p:nvPr/>
        </p:nvSpPr>
        <p:spPr bwMode="auto">
          <a:xfrm>
            <a:off x="0" y="301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Η Κεϋνσιανή ανάλυση των επεκτατικών πολιτικών</a:t>
            </a:r>
            <a:endParaRPr lang="en-GB" b="1" dirty="0" smtClean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203" grpId="0" animBg="1"/>
      <p:bldP spid="562210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42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Κεϋνσιανές απόψεις</a:t>
            </a:r>
            <a:endParaRPr lang="en-GB" dirty="0"/>
          </a:p>
        </p:txBody>
      </p:sp>
      <p:sp>
        <p:nvSpPr>
          <p:cNvPr id="56422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Η ενσωμάτωση των προσδοκιών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6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Αύξηση της συναθροιστικής ζήτησης</a:t>
            </a:r>
            <a:endParaRPr lang="en-GB" dirty="0">
              <a:solidFill>
                <a:srgbClr val="806E60"/>
              </a:solidFill>
            </a:endParaRPr>
          </a:p>
          <a:p>
            <a:pPr lvl="2">
              <a:lnSpc>
                <a:spcPct val="16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οι επιπτώσεις στις επενδύσεις</a:t>
            </a:r>
            <a:endParaRPr lang="en-GB" dirty="0">
              <a:solidFill>
                <a:srgbClr val="806E60"/>
              </a:solidFill>
            </a:endParaRPr>
          </a:p>
          <a:p>
            <a:pPr lvl="2">
              <a:lnSpc>
                <a:spcPct val="16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06E60"/>
                </a:solidFill>
              </a:rPr>
              <a:t>οι επενδύσεις στην μακροχρόνια ανεργία</a:t>
            </a:r>
            <a:endParaRPr lang="en-GB" dirty="0">
              <a:solidFill>
                <a:srgbClr val="806E60"/>
              </a:solidFill>
            </a:endParaRPr>
          </a:p>
          <a:p>
            <a:pPr lvl="1">
              <a:lnSpc>
                <a:spcPct val="160000"/>
              </a:lnSpc>
            </a:pPr>
            <a:r>
              <a:rPr lang="el-GR" dirty="0" smtClean="0"/>
              <a:t>Μείωση της συναθροιστικής ζήτησης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5" name="Arc 3"/>
          <p:cNvSpPr>
            <a:spLocks/>
          </p:cNvSpPr>
          <p:nvPr/>
        </p:nvSpPr>
        <p:spPr bwMode="auto">
          <a:xfrm>
            <a:off x="2065338" y="1579563"/>
            <a:ext cx="5730875" cy="2136775"/>
          </a:xfrm>
          <a:custGeom>
            <a:avLst/>
            <a:gdLst>
              <a:gd name="G0" fmla="+- 21058 0 0"/>
              <a:gd name="G1" fmla="+- 0 0 0"/>
              <a:gd name="G2" fmla="+- 21600 0 0"/>
              <a:gd name="T0" fmla="*/ 6845 w 21058"/>
              <a:gd name="T1" fmla="*/ 16265 h 16265"/>
              <a:gd name="T2" fmla="*/ 0 w 21058"/>
              <a:gd name="T3" fmla="*/ 4808 h 16265"/>
              <a:gd name="T4" fmla="*/ 21058 w 21058"/>
              <a:gd name="T5" fmla="*/ 0 h 16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58" h="16265" fill="none" extrusionOk="0">
                <a:moveTo>
                  <a:pt x="6844" y="16265"/>
                </a:moveTo>
                <a:cubicBezTo>
                  <a:pt x="3411" y="13264"/>
                  <a:pt x="1014" y="9253"/>
                  <a:pt x="-1" y="4808"/>
                </a:cubicBezTo>
              </a:path>
              <a:path w="21058" h="16265" stroke="0" extrusionOk="0">
                <a:moveTo>
                  <a:pt x="6844" y="16265"/>
                </a:moveTo>
                <a:cubicBezTo>
                  <a:pt x="3411" y="13264"/>
                  <a:pt x="1014" y="9253"/>
                  <a:pt x="-1" y="4808"/>
                </a:cubicBezTo>
                <a:lnTo>
                  <a:pt x="2105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6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 rot="16200000">
            <a:off x="-816779" y="3019075"/>
            <a:ext cx="230031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Πληθωρισμός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sp>
        <p:nvSpPr>
          <p:cNvPr id="566279" name="Rectangle 7"/>
          <p:cNvSpPr>
            <a:spLocks noChangeArrowheads="1"/>
          </p:cNvSpPr>
          <p:nvPr/>
        </p:nvSpPr>
        <p:spPr bwMode="auto">
          <a:xfrm>
            <a:off x="3344863" y="6459538"/>
            <a:ext cx="16144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Ανεργία 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grpSp>
        <p:nvGrpSpPr>
          <p:cNvPr id="566280" name="Group 8"/>
          <p:cNvGrpSpPr>
            <a:grpSpLocks/>
          </p:cNvGrpSpPr>
          <p:nvPr/>
        </p:nvGrpSpPr>
        <p:grpSpPr bwMode="auto">
          <a:xfrm>
            <a:off x="3876675" y="3375025"/>
            <a:ext cx="3717925" cy="730250"/>
            <a:chOff x="2442" y="2126"/>
            <a:chExt cx="2342" cy="460"/>
          </a:xfrm>
        </p:grpSpPr>
        <p:sp>
          <p:nvSpPr>
            <p:cNvPr id="566281" name="Arc 9"/>
            <p:cNvSpPr>
              <a:spLocks/>
            </p:cNvSpPr>
            <p:nvPr/>
          </p:nvSpPr>
          <p:spPr bwMode="auto">
            <a:xfrm>
              <a:off x="2442" y="2126"/>
              <a:ext cx="2159" cy="311"/>
            </a:xfrm>
            <a:custGeom>
              <a:avLst/>
              <a:gdLst>
                <a:gd name="G0" fmla="+- 15727 0 0"/>
                <a:gd name="G1" fmla="+- 0 0 0"/>
                <a:gd name="G2" fmla="+- 21600 0 0"/>
                <a:gd name="T0" fmla="*/ 15727 w 15727"/>
                <a:gd name="T1" fmla="*/ 21600 h 21600"/>
                <a:gd name="T2" fmla="*/ 0 w 15727"/>
                <a:gd name="T3" fmla="*/ 14806 h 21600"/>
                <a:gd name="T4" fmla="*/ 15727 w 1572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27" h="21600" fill="none" extrusionOk="0">
                  <a:moveTo>
                    <a:pt x="15727" y="21600"/>
                  </a:moveTo>
                  <a:cubicBezTo>
                    <a:pt x="9772" y="21600"/>
                    <a:pt x="4081" y="19141"/>
                    <a:pt x="-1" y="14806"/>
                  </a:cubicBezTo>
                </a:path>
                <a:path w="15727" h="21600" stroke="0" extrusionOk="0">
                  <a:moveTo>
                    <a:pt x="15727" y="21600"/>
                  </a:moveTo>
                  <a:cubicBezTo>
                    <a:pt x="9772" y="21600"/>
                    <a:pt x="4081" y="19141"/>
                    <a:pt x="-1" y="14806"/>
                  </a:cubicBezTo>
                  <a:lnTo>
                    <a:pt x="15727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6282" name="Rectangle 10"/>
            <p:cNvSpPr>
              <a:spLocks noChangeArrowheads="1"/>
            </p:cNvSpPr>
            <p:nvPr/>
          </p:nvSpPr>
          <p:spPr bwMode="auto">
            <a:xfrm>
              <a:off x="4593" y="2259"/>
              <a:ext cx="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>
                  <a:solidFill>
                    <a:schemeClr val="tx2"/>
                  </a:solidFill>
                </a:rPr>
                <a:t>I</a:t>
              </a:r>
            </a:p>
          </p:txBody>
        </p:sp>
      </p:grpSp>
      <p:sp>
        <p:nvSpPr>
          <p:cNvPr id="566283" name="Line 11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6284" name="Group 12"/>
          <p:cNvGrpSpPr>
            <a:grpSpLocks/>
          </p:cNvGrpSpPr>
          <p:nvPr/>
        </p:nvGrpSpPr>
        <p:grpSpPr bwMode="auto">
          <a:xfrm>
            <a:off x="5616575" y="3886200"/>
            <a:ext cx="485775" cy="2486025"/>
            <a:chOff x="3538" y="2448"/>
            <a:chExt cx="306" cy="1566"/>
          </a:xfrm>
        </p:grpSpPr>
        <p:sp>
          <p:nvSpPr>
            <p:cNvPr id="566285" name="Line 13"/>
            <p:cNvSpPr>
              <a:spLocks noChangeShapeType="1"/>
            </p:cNvSpPr>
            <p:nvPr/>
          </p:nvSpPr>
          <p:spPr bwMode="auto">
            <a:xfrm>
              <a:off x="3690" y="2448"/>
              <a:ext cx="0" cy="12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6286" name="Rectangle 14"/>
            <p:cNvSpPr>
              <a:spLocks noChangeArrowheads="1"/>
            </p:cNvSpPr>
            <p:nvPr/>
          </p:nvSpPr>
          <p:spPr bwMode="auto">
            <a:xfrm>
              <a:off x="3538" y="3748"/>
              <a:ext cx="30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U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66287" name="Group 15"/>
          <p:cNvGrpSpPr>
            <a:grpSpLocks/>
          </p:cNvGrpSpPr>
          <p:nvPr/>
        </p:nvGrpSpPr>
        <p:grpSpPr bwMode="auto">
          <a:xfrm>
            <a:off x="5711825" y="3465513"/>
            <a:ext cx="325438" cy="430212"/>
            <a:chOff x="3598" y="2183"/>
            <a:chExt cx="205" cy="271"/>
          </a:xfrm>
        </p:grpSpPr>
        <p:sp>
          <p:nvSpPr>
            <p:cNvPr id="566288" name="Rectangle 16"/>
            <p:cNvSpPr>
              <a:spLocks noChangeArrowheads="1"/>
            </p:cNvSpPr>
            <p:nvPr/>
          </p:nvSpPr>
          <p:spPr bwMode="auto">
            <a:xfrm>
              <a:off x="3598" y="218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66289" name="Oval 17"/>
            <p:cNvSpPr>
              <a:spLocks noChangeArrowheads="1"/>
            </p:cNvSpPr>
            <p:nvPr/>
          </p:nvSpPr>
          <p:spPr bwMode="auto">
            <a:xfrm>
              <a:off x="3657" y="2389"/>
              <a:ext cx="65" cy="6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66290" name="Group 18"/>
          <p:cNvGrpSpPr>
            <a:grpSpLocks/>
          </p:cNvGrpSpPr>
          <p:nvPr/>
        </p:nvGrpSpPr>
        <p:grpSpPr bwMode="auto">
          <a:xfrm>
            <a:off x="3724275" y="3795713"/>
            <a:ext cx="460375" cy="2559050"/>
            <a:chOff x="2346" y="2391"/>
            <a:chExt cx="290" cy="1612"/>
          </a:xfrm>
        </p:grpSpPr>
        <p:sp>
          <p:nvSpPr>
            <p:cNvPr id="566291" name="Line 19"/>
            <p:cNvSpPr>
              <a:spLocks noChangeShapeType="1"/>
            </p:cNvSpPr>
            <p:nvPr/>
          </p:nvSpPr>
          <p:spPr bwMode="auto">
            <a:xfrm>
              <a:off x="2468" y="2391"/>
              <a:ext cx="0" cy="133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6292" name="Rectangle 20"/>
            <p:cNvSpPr>
              <a:spLocks noChangeArrowheads="1"/>
            </p:cNvSpPr>
            <p:nvPr/>
          </p:nvSpPr>
          <p:spPr bwMode="auto">
            <a:xfrm>
              <a:off x="2346" y="3753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U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66293" name="Group 21"/>
          <p:cNvGrpSpPr>
            <a:grpSpLocks/>
          </p:cNvGrpSpPr>
          <p:nvPr/>
        </p:nvGrpSpPr>
        <p:grpSpPr bwMode="auto">
          <a:xfrm>
            <a:off x="3865563" y="3300413"/>
            <a:ext cx="395287" cy="465137"/>
            <a:chOff x="2435" y="2079"/>
            <a:chExt cx="249" cy="293"/>
          </a:xfrm>
        </p:grpSpPr>
        <p:sp>
          <p:nvSpPr>
            <p:cNvPr id="566294" name="Rectangle 22"/>
            <p:cNvSpPr>
              <a:spLocks noChangeArrowheads="1"/>
            </p:cNvSpPr>
            <p:nvPr/>
          </p:nvSpPr>
          <p:spPr bwMode="auto">
            <a:xfrm>
              <a:off x="2479" y="207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66295" name="Oval 23"/>
            <p:cNvSpPr>
              <a:spLocks noChangeArrowheads="1"/>
            </p:cNvSpPr>
            <p:nvPr/>
          </p:nvSpPr>
          <p:spPr bwMode="auto">
            <a:xfrm>
              <a:off x="2435" y="2307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66296" name="AutoShape 24"/>
          <p:cNvSpPr>
            <a:spLocks noChangeArrowheads="1"/>
          </p:cNvSpPr>
          <p:nvPr/>
        </p:nvSpPr>
        <p:spPr bwMode="auto">
          <a:xfrm>
            <a:off x="3463925" y="1351960"/>
            <a:ext cx="4211638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Η προς τα κάτω ακαμψία των πραγματικών μισθών προκαλεί μόνο  μικρή μείωση  στον πληθωρισμό 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μετακίνηση από το σημείο </a:t>
            </a:r>
            <a:r>
              <a:rPr lang="en-GB" sz="1900" i="1" dirty="0" smtClean="0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στο</a:t>
            </a:r>
            <a:r>
              <a:rPr lang="en-GB" sz="19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1900" i="1" dirty="0">
                <a:solidFill>
                  <a:schemeClr val="hlink"/>
                </a:solidFill>
                <a:latin typeface="Arial" charset="0"/>
              </a:rPr>
              <a:t>b</a:t>
            </a:r>
            <a:r>
              <a:rPr lang="en-GB" sz="1900" dirty="0">
                <a:solidFill>
                  <a:schemeClr val="hlink"/>
                </a:solidFill>
                <a:latin typeface="Arial" charset="0"/>
              </a:rPr>
              <a:t>)</a:t>
            </a:r>
          </a:p>
        </p:txBody>
      </p:sp>
      <p:sp>
        <p:nvSpPr>
          <p:cNvPr id="566297" name="Text Box 25"/>
          <p:cNvSpPr txBox="1">
            <a:spLocks noChangeArrowheads="1"/>
          </p:cNvSpPr>
          <p:nvPr/>
        </p:nvSpPr>
        <p:spPr bwMode="auto">
          <a:xfrm>
            <a:off x="0" y="571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Η Κεϋνσιανή ανάλυση των αποπληθωριστικών πολιτικών</a:t>
            </a:r>
            <a:endParaRPr lang="en-GB" b="1" dirty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animBg="1"/>
      <p:bldP spid="566296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68323" name="Group 3"/>
          <p:cNvGrpSpPr>
            <a:grpSpLocks/>
          </p:cNvGrpSpPr>
          <p:nvPr/>
        </p:nvGrpSpPr>
        <p:grpSpPr bwMode="auto">
          <a:xfrm>
            <a:off x="3871913" y="1911350"/>
            <a:ext cx="4895850" cy="2725738"/>
            <a:chOff x="2439" y="1204"/>
            <a:chExt cx="3084" cy="1717"/>
          </a:xfrm>
        </p:grpSpPr>
        <p:sp>
          <p:nvSpPr>
            <p:cNvPr id="568324" name="Arc 4"/>
            <p:cNvSpPr>
              <a:spLocks/>
            </p:cNvSpPr>
            <p:nvPr/>
          </p:nvSpPr>
          <p:spPr bwMode="auto">
            <a:xfrm>
              <a:off x="2439" y="1204"/>
              <a:ext cx="3084" cy="1534"/>
            </a:xfrm>
            <a:custGeom>
              <a:avLst/>
              <a:gdLst>
                <a:gd name="G0" fmla="+- 15116 0 0"/>
                <a:gd name="G1" fmla="+- 0 0 0"/>
                <a:gd name="G2" fmla="+- 21600 0 0"/>
                <a:gd name="T0" fmla="*/ 10599 w 15116"/>
                <a:gd name="T1" fmla="*/ 21123 h 21123"/>
                <a:gd name="T2" fmla="*/ 0 w 15116"/>
                <a:gd name="T3" fmla="*/ 15429 h 21123"/>
                <a:gd name="T4" fmla="*/ 15116 w 15116"/>
                <a:gd name="T5" fmla="*/ 0 h 2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16" h="21123" fill="none" extrusionOk="0">
                  <a:moveTo>
                    <a:pt x="10599" y="21122"/>
                  </a:moveTo>
                  <a:cubicBezTo>
                    <a:pt x="6598" y="20266"/>
                    <a:pt x="2922" y="18292"/>
                    <a:pt x="-1" y="15429"/>
                  </a:cubicBezTo>
                </a:path>
                <a:path w="15116" h="21123" stroke="0" extrusionOk="0">
                  <a:moveTo>
                    <a:pt x="10599" y="21122"/>
                  </a:moveTo>
                  <a:cubicBezTo>
                    <a:pt x="6598" y="20266"/>
                    <a:pt x="2922" y="18292"/>
                    <a:pt x="-1" y="15429"/>
                  </a:cubicBezTo>
                  <a:lnTo>
                    <a:pt x="15116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8325" name="Rectangle 5"/>
            <p:cNvSpPr>
              <a:spLocks noChangeArrowheads="1"/>
            </p:cNvSpPr>
            <p:nvPr/>
          </p:nvSpPr>
          <p:spPr bwMode="auto">
            <a:xfrm>
              <a:off x="4608" y="263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>
                  <a:solidFill>
                    <a:schemeClr val="folHlink"/>
                  </a:solidFill>
                  <a:latin typeface="Arial" charset="0"/>
                </a:rPr>
                <a:t>L</a:t>
              </a:r>
            </a:p>
          </p:txBody>
        </p:sp>
      </p:grpSp>
      <p:sp>
        <p:nvSpPr>
          <p:cNvPr id="568326" name="Arc 6"/>
          <p:cNvSpPr>
            <a:spLocks/>
          </p:cNvSpPr>
          <p:nvPr/>
        </p:nvSpPr>
        <p:spPr bwMode="auto">
          <a:xfrm>
            <a:off x="2065338" y="1579563"/>
            <a:ext cx="5730875" cy="2136775"/>
          </a:xfrm>
          <a:custGeom>
            <a:avLst/>
            <a:gdLst>
              <a:gd name="G0" fmla="+- 21058 0 0"/>
              <a:gd name="G1" fmla="+- 0 0 0"/>
              <a:gd name="G2" fmla="+- 21600 0 0"/>
              <a:gd name="T0" fmla="*/ 6845 w 21058"/>
              <a:gd name="T1" fmla="*/ 16265 h 16265"/>
              <a:gd name="T2" fmla="*/ 0 w 21058"/>
              <a:gd name="T3" fmla="*/ 4808 h 16265"/>
              <a:gd name="T4" fmla="*/ 21058 w 21058"/>
              <a:gd name="T5" fmla="*/ 0 h 16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58" h="16265" fill="none" extrusionOk="0">
                <a:moveTo>
                  <a:pt x="6844" y="16265"/>
                </a:moveTo>
                <a:cubicBezTo>
                  <a:pt x="3411" y="13264"/>
                  <a:pt x="1014" y="9253"/>
                  <a:pt x="-1" y="4808"/>
                </a:cubicBezTo>
              </a:path>
              <a:path w="21058" h="16265" stroke="0" extrusionOk="0">
                <a:moveTo>
                  <a:pt x="6844" y="16265"/>
                </a:moveTo>
                <a:cubicBezTo>
                  <a:pt x="3411" y="13264"/>
                  <a:pt x="1014" y="9253"/>
                  <a:pt x="-1" y="4808"/>
                </a:cubicBezTo>
                <a:lnTo>
                  <a:pt x="2105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7" name="Arc 7"/>
          <p:cNvSpPr>
            <a:spLocks/>
          </p:cNvSpPr>
          <p:nvPr/>
        </p:nvSpPr>
        <p:spPr bwMode="auto">
          <a:xfrm>
            <a:off x="3905250" y="3375025"/>
            <a:ext cx="3400425" cy="493713"/>
          </a:xfrm>
          <a:custGeom>
            <a:avLst/>
            <a:gdLst>
              <a:gd name="G0" fmla="+- 15597 0 0"/>
              <a:gd name="G1" fmla="+- 0 0 0"/>
              <a:gd name="G2" fmla="+- 21600 0 0"/>
              <a:gd name="T0" fmla="*/ 15597 w 15597"/>
              <a:gd name="T1" fmla="*/ 21600 h 21600"/>
              <a:gd name="T2" fmla="*/ 0 w 15597"/>
              <a:gd name="T3" fmla="*/ 14943 h 21600"/>
              <a:gd name="T4" fmla="*/ 15597 w 1559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97" h="21600" fill="none" extrusionOk="0">
                <a:moveTo>
                  <a:pt x="15597" y="21600"/>
                </a:moveTo>
                <a:cubicBezTo>
                  <a:pt x="9707" y="21600"/>
                  <a:pt x="4074" y="19195"/>
                  <a:pt x="-1" y="14943"/>
                </a:cubicBezTo>
              </a:path>
              <a:path w="15597" h="21600" stroke="0" extrusionOk="0">
                <a:moveTo>
                  <a:pt x="15597" y="21600"/>
                </a:moveTo>
                <a:cubicBezTo>
                  <a:pt x="9707" y="21600"/>
                  <a:pt x="4074" y="19195"/>
                  <a:pt x="-1" y="14943"/>
                </a:cubicBezTo>
                <a:lnTo>
                  <a:pt x="15597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8" name="Line 8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 rot="16200000">
            <a:off x="-781513" y="3019075"/>
            <a:ext cx="22297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Πληθωρισμός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3344863" y="6459538"/>
            <a:ext cx="15438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Ανεργία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(%)</a:t>
            </a:r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>
            <a:off x="3917950" y="3795713"/>
            <a:ext cx="0" cy="21256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3724275" y="5957888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8334" name="Rectangle 14"/>
          <p:cNvSpPr>
            <a:spLocks noChangeArrowheads="1"/>
          </p:cNvSpPr>
          <p:nvPr/>
        </p:nvSpPr>
        <p:spPr bwMode="auto">
          <a:xfrm>
            <a:off x="7291388" y="3586163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>
                <a:solidFill>
                  <a:schemeClr val="tx2"/>
                </a:solidFill>
              </a:rPr>
              <a:t>I</a:t>
            </a:r>
          </a:p>
        </p:txBody>
      </p:sp>
      <p:sp>
        <p:nvSpPr>
          <p:cNvPr id="568335" name="Rectangle 15"/>
          <p:cNvSpPr>
            <a:spLocks noChangeArrowheads="1"/>
          </p:cNvSpPr>
          <p:nvPr/>
        </p:nvSpPr>
        <p:spPr bwMode="auto">
          <a:xfrm>
            <a:off x="3935413" y="33004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68336" name="Oval 16"/>
          <p:cNvSpPr>
            <a:spLocks noChangeArrowheads="1"/>
          </p:cNvSpPr>
          <p:nvPr/>
        </p:nvSpPr>
        <p:spPr bwMode="auto">
          <a:xfrm>
            <a:off x="3865563" y="3662363"/>
            <a:ext cx="103187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37" name="Rectangle 17"/>
          <p:cNvSpPr>
            <a:spLocks noChangeArrowheads="1"/>
          </p:cNvSpPr>
          <p:nvPr/>
        </p:nvSpPr>
        <p:spPr bwMode="auto">
          <a:xfrm>
            <a:off x="5711825" y="34655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568338" name="Line 1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39" name="Line 19"/>
          <p:cNvSpPr>
            <a:spLocks noChangeShapeType="1"/>
          </p:cNvSpPr>
          <p:nvPr/>
        </p:nvSpPr>
        <p:spPr bwMode="auto">
          <a:xfrm>
            <a:off x="5857875" y="4198938"/>
            <a:ext cx="0" cy="1744662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5629275" y="596265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U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568341" name="Oval 21"/>
          <p:cNvSpPr>
            <a:spLocks noChangeArrowheads="1"/>
          </p:cNvSpPr>
          <p:nvPr/>
        </p:nvSpPr>
        <p:spPr bwMode="auto">
          <a:xfrm>
            <a:off x="5805488" y="4113213"/>
            <a:ext cx="103187" cy="103187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2" name="Rectangle 22"/>
          <p:cNvSpPr>
            <a:spLocks noChangeArrowheads="1"/>
          </p:cNvSpPr>
          <p:nvPr/>
        </p:nvSpPr>
        <p:spPr bwMode="auto">
          <a:xfrm>
            <a:off x="5562600" y="4162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568343" name="Oval 23"/>
          <p:cNvSpPr>
            <a:spLocks noChangeArrowheads="1"/>
          </p:cNvSpPr>
          <p:nvPr/>
        </p:nvSpPr>
        <p:spPr bwMode="auto">
          <a:xfrm>
            <a:off x="5805488" y="3792538"/>
            <a:ext cx="103187" cy="103187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8344" name="AutoShape 24"/>
          <p:cNvSpPr>
            <a:spLocks noChangeArrowheads="1"/>
          </p:cNvSpPr>
          <p:nvPr/>
        </p:nvSpPr>
        <p:spPr bwMode="auto">
          <a:xfrm>
            <a:off x="3548063" y="1640527"/>
            <a:ext cx="4183062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US" sz="1900" noProof="1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el-GR" sz="1900" noProof="1" smtClean="0">
                <a:solidFill>
                  <a:schemeClr val="folHlink"/>
                </a:solidFill>
                <a:latin typeface="Arial" charset="0"/>
              </a:rPr>
              <a:t> Η υστέρηση μπορεί να κάνει τη μακροχρόνια καμπύλη Phillips σχετικά ρηχή.</a:t>
            </a:r>
            <a:endParaRPr lang="en-US" sz="1900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68345" name="Text Box 25"/>
          <p:cNvSpPr txBox="1">
            <a:spLocks noChangeArrowheads="1"/>
          </p:cNvSpPr>
          <p:nvPr/>
        </p:nvSpPr>
        <p:spPr bwMode="auto">
          <a:xfrm>
            <a:off x="0" y="571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1D593B"/>
                </a:solidFill>
                <a:latin typeface="Arial" charset="0"/>
              </a:rPr>
              <a:t>Η Κεϋνσιανή ανάλυση των αποπληθωριστικών πολιτικών</a:t>
            </a:r>
            <a:endParaRPr lang="en-GB" b="1" dirty="0" smtClean="0">
              <a:solidFill>
                <a:srgbClr val="1D593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44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03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Κεϋνσιανές απόψεις</a:t>
            </a:r>
            <a:endParaRPr lang="en-GB" dirty="0"/>
          </a:p>
        </p:txBody>
      </p:sp>
      <p:sp>
        <p:nvSpPr>
          <p:cNvPr id="570373" name="Rectangle 5"/>
          <p:cNvSpPr>
            <a:spLocks noGrp="1"/>
          </p:cNvSpPr>
          <p:nvPr>
            <p:ph type="body" idx="1"/>
          </p:nvPr>
        </p:nvSpPr>
        <p:spPr>
          <a:xfrm>
            <a:off x="301625" y="1420838"/>
            <a:ext cx="8534400" cy="2475914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806E60"/>
                </a:solidFill>
              </a:rPr>
              <a:t>Η ενσωμάτωση των προσδοκιών</a:t>
            </a:r>
            <a:endParaRPr lang="en-GB" sz="28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806E60"/>
                </a:solidFill>
              </a:rPr>
              <a:t>αύξηση της συναθροιστικής ζήτησης</a:t>
            </a:r>
            <a:endParaRPr lang="en-GB" sz="2400" dirty="0">
              <a:solidFill>
                <a:srgbClr val="806E60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806E60"/>
                </a:solidFill>
              </a:rPr>
              <a:t>επιπτώσεις στις επενδύσεις</a:t>
            </a:r>
            <a:endParaRPr lang="en-GB" sz="2000" dirty="0">
              <a:solidFill>
                <a:srgbClr val="806E60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806E60"/>
                </a:solidFill>
              </a:rPr>
              <a:t>επιπτώσεις στην μακροχρόνια ανεργία</a:t>
            </a:r>
            <a:endParaRPr lang="en-GB" sz="2000" dirty="0">
              <a:solidFill>
                <a:srgbClr val="806E60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806E60"/>
                </a:solidFill>
              </a:rPr>
              <a:t>μείωση της συναθροιστικής ζήτησης</a:t>
            </a:r>
            <a:endParaRPr lang="en-GB" sz="2400" dirty="0">
              <a:solidFill>
                <a:srgbClr val="806E60"/>
              </a:solidFill>
            </a:endParaRPr>
          </a:p>
        </p:txBody>
      </p:sp>
      <p:sp>
        <p:nvSpPr>
          <p:cNvPr id="570374" name="Rectangle 6"/>
          <p:cNvSpPr>
            <a:spLocks/>
          </p:cNvSpPr>
          <p:nvPr/>
        </p:nvSpPr>
        <p:spPr bwMode="auto">
          <a:xfrm>
            <a:off x="301625" y="3854548"/>
            <a:ext cx="8534400" cy="26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669900"/>
              </a:buClr>
              <a:buSzPct val="85000"/>
              <a:buFont typeface="Wingdings 2" pitchFamily="18" charset="2"/>
              <a:buChar char=""/>
            </a:pPr>
            <a:r>
              <a:rPr lang="el-GR" sz="2400" dirty="0" smtClean="0">
                <a:latin typeface="Arial" charset="0"/>
              </a:rPr>
              <a:t>Η Κεϋνσιανή  κριτική σχετικά με τη μη παρέμβαση</a:t>
            </a:r>
            <a:endParaRPr lang="en-GB" sz="2400" dirty="0"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45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400" dirty="0" smtClean="0">
                <a:solidFill>
                  <a:srgbClr val="19323F"/>
                </a:solidFill>
                <a:latin typeface="Arial" charset="0"/>
              </a:rPr>
              <a:t>Κεϋνσιανή προσέγγιση για την ύφεση του </a:t>
            </a:r>
            <a:r>
              <a:rPr lang="en-GB" sz="2400" dirty="0" smtClean="0">
                <a:solidFill>
                  <a:srgbClr val="19323F"/>
                </a:solidFill>
                <a:latin typeface="Arial" charset="0"/>
              </a:rPr>
              <a:t>2008/9 </a:t>
            </a:r>
            <a:r>
              <a:rPr lang="el-GR" sz="2400" dirty="0" smtClean="0">
                <a:solidFill>
                  <a:srgbClr val="19323F"/>
                </a:solidFill>
                <a:latin typeface="Arial" charset="0"/>
              </a:rPr>
              <a:t>και συζήτηση για τα μέτρα λιτότητας των αρχών του </a:t>
            </a:r>
            <a:r>
              <a:rPr lang="en-GB" altLang="en-US" sz="2400" dirty="0" smtClean="0">
                <a:solidFill>
                  <a:srgbClr val="19323F"/>
                </a:solidFill>
                <a:latin typeface="Arial" charset="0"/>
              </a:rPr>
              <a:t>2010</a:t>
            </a:r>
            <a:endParaRPr lang="en-GB" altLang="en-US" sz="24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45000"/>
              </a:spcBef>
              <a:buClr>
                <a:srgbClr val="CC9900"/>
              </a:buClr>
              <a:buSzPct val="70000"/>
              <a:buFont typeface="Wingdings" pitchFamily="2" charset="2"/>
              <a:buChar char="¡"/>
            </a:pPr>
            <a:r>
              <a:rPr lang="el-GR" sz="2400" dirty="0" smtClean="0">
                <a:solidFill>
                  <a:srgbClr val="19323F"/>
                </a:solidFill>
                <a:latin typeface="Arial" charset="0"/>
              </a:rPr>
              <a:t>Ανησυχίες σχετικά με τις επιπτώσεις της ύφεσης από την πλευρά της προσφοράς</a:t>
            </a:r>
            <a:endParaRPr lang="en-GB" sz="24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0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4" grpId="0" build="p" bldLvl="2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anchor="b"/>
          <a:lstStyle/>
          <a:p>
            <a:r>
              <a:rPr lang="el-GR" altLang="en-US" sz="4600" dirty="0" smtClean="0"/>
              <a:t>Συναθροιστική Προσφορά, Ανεργία και Πληθωρισμός</a:t>
            </a:r>
            <a:endParaRPr lang="en-GB" altLang="en-US" sz="4600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643062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altLang="en-US" sz="4100" dirty="0" smtClean="0"/>
              <a:t>Παραγωγή, Πληθωρισμός και Προσδοκίες </a:t>
            </a:r>
            <a:r>
              <a:rPr lang="en-GB" altLang="en-US" sz="4100" dirty="0" smtClean="0"/>
              <a:t>:</a:t>
            </a:r>
            <a:r>
              <a:rPr lang="en-GB" altLang="en-US" sz="4100" dirty="0"/>
              <a:t/>
            </a:r>
            <a:br>
              <a:rPr lang="en-GB" altLang="en-US" sz="4100" dirty="0"/>
            </a:br>
            <a:r>
              <a:rPr lang="el-GR" altLang="en-US" sz="4100" dirty="0" smtClean="0"/>
              <a:t>Ένα Ολοκληρωμένο Υπόδειγμα 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4468" name="Rectang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dirty="0" smtClean="0"/>
              <a:t>Ένα ολοκληρωμένο υπόδειγμα</a:t>
            </a:r>
            <a:endParaRPr lang="en-GB" altLang="en-US" dirty="0"/>
          </a:p>
        </p:txBody>
      </p:sp>
      <p:sp>
        <p:nvSpPr>
          <p:cNvPr id="418821" name="Rectangle 5"/>
          <p:cNvSpPr>
            <a:spLocks noGrp="1"/>
          </p:cNvSpPr>
          <p:nvPr>
            <p:ph type="body" idx="1"/>
          </p:nvPr>
        </p:nvSpPr>
        <p:spPr>
          <a:xfrm>
            <a:off x="301625" y="1779588"/>
            <a:ext cx="8534400" cy="46339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Συνδυάζοντας τα υποδείγματα</a:t>
            </a:r>
            <a:r>
              <a:rPr lang="en-GB" altLang="en-US" dirty="0" smtClean="0"/>
              <a:t> </a:t>
            </a:r>
            <a:r>
              <a:rPr lang="en-GB" altLang="en-US" i="1" dirty="0"/>
              <a:t>IS/MP</a:t>
            </a:r>
            <a:r>
              <a:rPr lang="en-GB" altLang="en-US" dirty="0"/>
              <a:t> </a:t>
            </a:r>
            <a:r>
              <a:rPr lang="el-GR" altLang="en-US" dirty="0" smtClean="0"/>
              <a:t>και</a:t>
            </a:r>
            <a:r>
              <a:rPr lang="en-GB" altLang="en-US" dirty="0" smtClean="0"/>
              <a:t> </a:t>
            </a:r>
            <a:r>
              <a:rPr lang="en-GB" altLang="en-US" i="1" dirty="0"/>
              <a:t>ADI/ASI</a:t>
            </a:r>
            <a:r>
              <a:rPr lang="en-GB" altLang="en-US" dirty="0"/>
              <a:t> </a:t>
            </a:r>
            <a:endParaRPr lang="en-US" altLang="en-US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ταυτόχρονη ανάλυση της παραγωγής, του πληθωρισμού και των προσδοκιών</a:t>
            </a:r>
            <a:endParaRPr lang="en-GB" altLang="en-US" sz="163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υποθέσεις</a:t>
            </a:r>
            <a:endParaRPr lang="en-GB" alt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η κεντρική τράπεζα στοχεύει σε ποσοστό πληθωρισμού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υπάρχουν ατέλειες και τριβές της αγοράς</a:t>
            </a:r>
            <a:endParaRPr lang="en-GB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bldLvl="2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/>
          </a:p>
        </p:txBody>
      </p:sp>
      <p:sp>
        <p:nvSpPr>
          <p:cNvPr id="576516" name="Rectang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dirty="0" smtClean="0"/>
              <a:t>Ένα ολοκληρωμένο υπόδειγμα</a:t>
            </a:r>
            <a:endParaRPr lang="en-GB" altLang="en-US" dirty="0"/>
          </a:p>
        </p:txBody>
      </p:sp>
      <p:sp>
        <p:nvSpPr>
          <p:cNvPr id="41882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/>
              <a:t>Η απεικόνιση της αύξησης της </a:t>
            </a:r>
            <a:r>
              <a:rPr lang="en-GB" altLang="en-US" i="1" dirty="0" smtClean="0"/>
              <a:t>A</a:t>
            </a:r>
            <a:r>
              <a:rPr lang="en-US" altLang="en-US" i="1" dirty="0"/>
              <a:t>D</a:t>
            </a:r>
            <a:br>
              <a:rPr lang="en-US" altLang="en-US" i="1" dirty="0"/>
            </a:br>
            <a:r>
              <a:rPr lang="en-US" altLang="en-US" dirty="0" smtClean="0"/>
              <a:t>(</a:t>
            </a:r>
            <a:r>
              <a:rPr lang="el-GR" altLang="en-US" sz="2800" dirty="0" smtClean="0"/>
              <a:t>π.χ</a:t>
            </a:r>
            <a:r>
              <a:rPr lang="en-GB" altLang="en-US" sz="2800" dirty="0" smtClean="0"/>
              <a:t> </a:t>
            </a:r>
            <a:r>
              <a:rPr lang="el-GR" altLang="en-US" sz="2800" dirty="0" smtClean="0"/>
              <a:t>η αύξηση των κρατικών αγορών</a:t>
            </a:r>
            <a:r>
              <a:rPr lang="en-GB" altLang="en-US" sz="2800" dirty="0" smtClean="0"/>
              <a:t>)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altLang="en-US" dirty="0" smtClean="0"/>
              <a:t>με σταθερές προσδοκίες για τον πληθωρισμό</a:t>
            </a:r>
            <a:endParaRPr lang="en-GB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bldLvl="2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042" name="Group 2"/>
          <p:cNvGrpSpPr>
            <a:grpSpLocks/>
          </p:cNvGrpSpPr>
          <p:nvPr/>
        </p:nvGrpSpPr>
        <p:grpSpPr bwMode="auto">
          <a:xfrm>
            <a:off x="1338263" y="3838575"/>
            <a:ext cx="7307264" cy="3022600"/>
            <a:chOff x="843" y="2418"/>
            <a:chExt cx="4603" cy="1904"/>
          </a:xfrm>
        </p:grpSpPr>
        <p:sp>
          <p:nvSpPr>
            <p:cNvPr id="599043" name="Rectangle 3"/>
            <p:cNvSpPr>
              <a:spLocks noChangeArrowheads="1"/>
            </p:cNvSpPr>
            <p:nvPr/>
          </p:nvSpPr>
          <p:spPr bwMode="auto">
            <a:xfrm>
              <a:off x="1278" y="2434"/>
              <a:ext cx="3588" cy="1613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99044" name="Line 4"/>
            <p:cNvSpPr>
              <a:spLocks noChangeShapeType="1"/>
            </p:cNvSpPr>
            <p:nvPr/>
          </p:nvSpPr>
          <p:spPr bwMode="auto">
            <a:xfrm>
              <a:off x="1276" y="2418"/>
              <a:ext cx="1" cy="1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9045" name="Text Box 7"/>
            <p:cNvSpPr txBox="1">
              <a:spLocks noChangeArrowheads="1"/>
            </p:cNvSpPr>
            <p:nvPr/>
          </p:nvSpPr>
          <p:spPr bwMode="auto">
            <a:xfrm rot="16200000">
              <a:off x="347" y="3130"/>
              <a:ext cx="1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en-US" sz="1800" dirty="0" smtClean="0">
                  <a:latin typeface="Arial" charset="0"/>
                </a:rPr>
                <a:t>Πληθωρισμός</a:t>
              </a:r>
              <a:r>
                <a:rPr lang="en-GB" altLang="en-US" sz="1800" dirty="0" smtClean="0">
                  <a:latin typeface="Arial" charset="0"/>
                </a:rPr>
                <a:t> </a:t>
              </a:r>
              <a:r>
                <a:rPr lang="en-GB" altLang="en-US" sz="1800" dirty="0">
                  <a:latin typeface="Arial" charset="0"/>
                </a:rPr>
                <a:t>(</a:t>
              </a:r>
              <a:r>
                <a:rPr lang="en-GB" altLang="en-US" sz="1800" i="1" dirty="0">
                  <a:latin typeface="Symbol" pitchFamily="18" charset="2"/>
                </a:rPr>
                <a:t>p</a:t>
              </a:r>
              <a:r>
                <a:rPr lang="en-GB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599046" name="Text Box 9"/>
            <p:cNvSpPr txBox="1">
              <a:spLocks noChangeArrowheads="1"/>
            </p:cNvSpPr>
            <p:nvPr/>
          </p:nvSpPr>
          <p:spPr bwMode="auto">
            <a:xfrm>
              <a:off x="3262" y="4089"/>
              <a:ext cx="21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en-US" sz="1800" dirty="0" smtClean="0">
                  <a:latin typeface="Arial" charset="0"/>
                </a:rPr>
                <a:t>Πραγματικό εθνικό εισόδημα</a:t>
              </a:r>
              <a:r>
                <a:rPr lang="en-GB" altLang="en-US" sz="1800" dirty="0" smtClean="0">
                  <a:latin typeface="Arial" charset="0"/>
                </a:rPr>
                <a:t> </a:t>
              </a:r>
              <a:r>
                <a:rPr lang="en-GB" altLang="en-US" sz="1800" dirty="0">
                  <a:latin typeface="Arial" charset="0"/>
                </a:rPr>
                <a:t>(</a:t>
              </a:r>
              <a:r>
                <a:rPr lang="en-GB" altLang="en-US" sz="1800" i="1" dirty="0">
                  <a:latin typeface="Arial" charset="0"/>
                </a:rPr>
                <a:t>Y</a:t>
              </a:r>
              <a:r>
                <a:rPr lang="en-GB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599047" name="Line 5"/>
            <p:cNvSpPr>
              <a:spLocks noChangeShapeType="1"/>
            </p:cNvSpPr>
            <p:nvPr/>
          </p:nvSpPr>
          <p:spPr bwMode="auto">
            <a:xfrm>
              <a:off x="1286" y="4044"/>
              <a:ext cx="35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99048" name="Group 8"/>
          <p:cNvGrpSpPr>
            <a:grpSpLocks/>
          </p:cNvGrpSpPr>
          <p:nvPr/>
        </p:nvGrpSpPr>
        <p:grpSpPr bwMode="auto">
          <a:xfrm>
            <a:off x="3001963" y="4730750"/>
            <a:ext cx="2695575" cy="1577975"/>
            <a:chOff x="1891" y="2980"/>
            <a:chExt cx="1698" cy="994"/>
          </a:xfrm>
        </p:grpSpPr>
        <p:cxnSp>
          <p:nvCxnSpPr>
            <p:cNvPr id="599049" name="Straight Connector 3"/>
            <p:cNvCxnSpPr>
              <a:cxnSpLocks noChangeShapeType="1"/>
            </p:cNvCxnSpPr>
            <p:nvPr/>
          </p:nvCxnSpPr>
          <p:spPr bwMode="auto">
            <a:xfrm>
              <a:off x="1891" y="2980"/>
              <a:ext cx="1252" cy="922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99050" name="Text Box 16"/>
            <p:cNvSpPr txBox="1">
              <a:spLocks noChangeArrowheads="1"/>
            </p:cNvSpPr>
            <p:nvPr/>
          </p:nvSpPr>
          <p:spPr bwMode="auto">
            <a:xfrm>
              <a:off x="3113" y="3705"/>
              <a:ext cx="4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ADI</a:t>
              </a:r>
              <a:r>
                <a:rPr lang="en-GB" altLang="en-US" sz="2200" i="1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altLang="en-US" sz="2200" i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99051" name="Group 11"/>
          <p:cNvGrpSpPr>
            <a:grpSpLocks/>
          </p:cNvGrpSpPr>
          <p:nvPr/>
        </p:nvGrpSpPr>
        <p:grpSpPr bwMode="auto">
          <a:xfrm>
            <a:off x="2327275" y="3238500"/>
            <a:ext cx="4298950" cy="2790825"/>
            <a:chOff x="1471" y="2040"/>
            <a:chExt cx="2708" cy="1758"/>
          </a:xfrm>
        </p:grpSpPr>
        <p:sp>
          <p:nvSpPr>
            <p:cNvPr id="599052" name="Arc 84"/>
            <p:cNvSpPr>
              <a:spLocks/>
            </p:cNvSpPr>
            <p:nvPr/>
          </p:nvSpPr>
          <p:spPr bwMode="auto">
            <a:xfrm rot="21534119" flipV="1">
              <a:off x="1471" y="2040"/>
              <a:ext cx="2227" cy="1758"/>
            </a:xfrm>
            <a:custGeom>
              <a:avLst/>
              <a:gdLst>
                <a:gd name="T0" fmla="*/ 35579628 w 20617"/>
                <a:gd name="T1" fmla="*/ 0 h 21566"/>
                <a:gd name="T2" fmla="*/ 606236818 w 20617"/>
                <a:gd name="T3" fmla="*/ 253258504 h 21566"/>
                <a:gd name="T4" fmla="*/ 0 w 20617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7" h="21566" fill="none" extrusionOk="0">
                  <a:moveTo>
                    <a:pt x="1210" y="-1"/>
                  </a:moveTo>
                  <a:cubicBezTo>
                    <a:pt x="10198" y="504"/>
                    <a:pt x="17931" y="6530"/>
                    <a:pt x="20616" y="15123"/>
                  </a:cubicBezTo>
                </a:path>
                <a:path w="20617" h="21566" stroke="0" extrusionOk="0">
                  <a:moveTo>
                    <a:pt x="1210" y="-1"/>
                  </a:moveTo>
                  <a:cubicBezTo>
                    <a:pt x="10198" y="504"/>
                    <a:pt x="17931" y="6530"/>
                    <a:pt x="20616" y="15123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9053" name="Text Box 21"/>
            <p:cNvSpPr txBox="1">
              <a:spLocks noChangeArrowheads="1"/>
            </p:cNvSpPr>
            <p:nvPr/>
          </p:nvSpPr>
          <p:spPr bwMode="auto">
            <a:xfrm>
              <a:off x="3681" y="2418"/>
              <a:ext cx="4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ASI</a:t>
              </a:r>
            </a:p>
          </p:txBody>
        </p:sp>
      </p:grpSp>
      <p:sp>
        <p:nvSpPr>
          <p:cNvPr id="599054" name="Rectangle 14"/>
          <p:cNvSpPr>
            <a:spLocks noChangeArrowheads="1"/>
          </p:cNvSpPr>
          <p:nvPr/>
        </p:nvSpPr>
        <p:spPr bwMode="auto">
          <a:xfrm>
            <a:off x="2054225" y="722313"/>
            <a:ext cx="5659438" cy="25781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99055" name="Text Box 6"/>
          <p:cNvSpPr txBox="1">
            <a:spLocks noChangeArrowheads="1"/>
          </p:cNvSpPr>
          <p:nvPr/>
        </p:nvSpPr>
        <p:spPr bwMode="auto">
          <a:xfrm rot="-5400000">
            <a:off x="266764" y="1686997"/>
            <a:ext cx="2541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επιτόκιο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 err="1">
                <a:latin typeface="Arial" charset="0"/>
              </a:rPr>
              <a:t>i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grpSp>
        <p:nvGrpSpPr>
          <p:cNvPr id="599056" name="Group 16"/>
          <p:cNvGrpSpPr>
            <a:grpSpLocks/>
          </p:cNvGrpSpPr>
          <p:nvPr/>
        </p:nvGrpSpPr>
        <p:grpSpPr bwMode="auto">
          <a:xfrm>
            <a:off x="3994150" y="3735388"/>
            <a:ext cx="446088" cy="3046412"/>
            <a:chOff x="2516" y="2353"/>
            <a:chExt cx="281" cy="1919"/>
          </a:xfrm>
        </p:grpSpPr>
        <p:sp>
          <p:nvSpPr>
            <p:cNvPr id="599057" name="Line 67"/>
            <p:cNvSpPr>
              <a:spLocks noChangeShapeType="1"/>
            </p:cNvSpPr>
            <p:nvPr/>
          </p:nvSpPr>
          <p:spPr bwMode="auto">
            <a:xfrm flipV="1">
              <a:off x="2660" y="2353"/>
              <a:ext cx="0" cy="16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99058" name="Text Box 17"/>
            <p:cNvSpPr txBox="1">
              <a:spLocks noChangeArrowheads="1"/>
            </p:cNvSpPr>
            <p:nvPr/>
          </p:nvSpPr>
          <p:spPr bwMode="auto">
            <a:xfrm>
              <a:off x="2516" y="402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 dirty="0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sz="2000" i="1" baseline="-25000" dirty="0">
                  <a:solidFill>
                    <a:schemeClr val="tx2"/>
                  </a:solidFill>
                  <a:latin typeface="Arial" charset="0"/>
                </a:rPr>
                <a:t>p</a:t>
              </a:r>
              <a:endParaRPr lang="en-GB" altLang="en-US" sz="2000" i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99059" name="Group 19"/>
          <p:cNvGrpSpPr>
            <a:grpSpLocks/>
          </p:cNvGrpSpPr>
          <p:nvPr/>
        </p:nvGrpSpPr>
        <p:grpSpPr bwMode="auto">
          <a:xfrm>
            <a:off x="4008438" y="2466975"/>
            <a:ext cx="446087" cy="1223963"/>
            <a:chOff x="2525" y="1554"/>
            <a:chExt cx="281" cy="771"/>
          </a:xfrm>
        </p:grpSpPr>
        <p:sp>
          <p:nvSpPr>
            <p:cNvPr id="599060" name="Line 66"/>
            <p:cNvSpPr>
              <a:spLocks noChangeShapeType="1"/>
            </p:cNvSpPr>
            <p:nvPr/>
          </p:nvSpPr>
          <p:spPr bwMode="auto">
            <a:xfrm flipV="1">
              <a:off x="2666" y="1554"/>
              <a:ext cx="0" cy="52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99061" name="Text Box 18"/>
            <p:cNvSpPr txBox="1">
              <a:spLocks noChangeArrowheads="1"/>
            </p:cNvSpPr>
            <p:nvPr/>
          </p:nvSpPr>
          <p:spPr bwMode="auto">
            <a:xfrm>
              <a:off x="2525" y="207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000" i="1" dirty="0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altLang="en-US" sz="2000" i="1" baseline="-25000" dirty="0">
                  <a:solidFill>
                    <a:schemeClr val="tx2"/>
                  </a:solidFill>
                  <a:latin typeface="Arial" charset="0"/>
                </a:rPr>
                <a:t>p</a:t>
              </a:r>
              <a:endParaRPr lang="en-GB" altLang="en-US" sz="2000" i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99062" name="Group 22"/>
          <p:cNvGrpSpPr>
            <a:grpSpLocks/>
          </p:cNvGrpSpPr>
          <p:nvPr/>
        </p:nvGrpSpPr>
        <p:grpSpPr bwMode="auto">
          <a:xfrm>
            <a:off x="1663700" y="2270125"/>
            <a:ext cx="2587625" cy="396875"/>
            <a:chOff x="1048" y="1430"/>
            <a:chExt cx="1630" cy="250"/>
          </a:xfrm>
        </p:grpSpPr>
        <p:sp>
          <p:nvSpPr>
            <p:cNvPr id="599063" name="Line 13"/>
            <p:cNvSpPr>
              <a:spLocks noChangeShapeType="1"/>
            </p:cNvSpPr>
            <p:nvPr/>
          </p:nvSpPr>
          <p:spPr bwMode="auto">
            <a:xfrm flipH="1" flipV="1">
              <a:off x="1275" y="1557"/>
              <a:ext cx="1403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9064" name="Text Box 19"/>
            <p:cNvSpPr txBox="1">
              <a:spLocks noChangeArrowheads="1"/>
            </p:cNvSpPr>
            <p:nvPr/>
          </p:nvSpPr>
          <p:spPr bwMode="auto">
            <a:xfrm>
              <a:off x="1048" y="1430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US" altLang="en-US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altLang="en-US" sz="2000" i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99065" name="Group 25"/>
          <p:cNvGrpSpPr>
            <a:grpSpLocks/>
          </p:cNvGrpSpPr>
          <p:nvPr/>
        </p:nvGrpSpPr>
        <p:grpSpPr bwMode="auto">
          <a:xfrm>
            <a:off x="1135063" y="5405438"/>
            <a:ext cx="3108325" cy="396875"/>
            <a:chOff x="715" y="3405"/>
            <a:chExt cx="1958" cy="250"/>
          </a:xfrm>
        </p:grpSpPr>
        <p:sp>
          <p:nvSpPr>
            <p:cNvPr id="599066" name="Line 14"/>
            <p:cNvSpPr>
              <a:spLocks noChangeShapeType="1"/>
            </p:cNvSpPr>
            <p:nvPr/>
          </p:nvSpPr>
          <p:spPr bwMode="auto">
            <a:xfrm flipH="1">
              <a:off x="1276" y="3551"/>
              <a:ext cx="1397" cy="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9067" name="Text Box 20"/>
            <p:cNvSpPr txBox="1">
              <a:spLocks noChangeArrowheads="1"/>
            </p:cNvSpPr>
            <p:nvPr/>
          </p:nvSpPr>
          <p:spPr bwMode="auto">
            <a:xfrm>
              <a:off x="715" y="3405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altLang="en-US" sz="2000" i="1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altLang="en-US" sz="2000" i="1">
                  <a:solidFill>
                    <a:schemeClr val="tx2"/>
                  </a:solidFill>
                  <a:latin typeface="Arial" charset="0"/>
                </a:rPr>
                <a:t>*</a:t>
              </a:r>
              <a:endParaRPr lang="en-GB" altLang="en-US" sz="2000" i="1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99068" name="Text Box 22"/>
          <p:cNvSpPr txBox="1">
            <a:spLocks noChangeArrowheads="1"/>
          </p:cNvSpPr>
          <p:nvPr/>
        </p:nvSpPr>
        <p:spPr bwMode="auto">
          <a:xfrm>
            <a:off x="4316413" y="54244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599069" name="Oval 25"/>
          <p:cNvSpPr>
            <a:spLocks noChangeArrowheads="1"/>
          </p:cNvSpPr>
          <p:nvPr/>
        </p:nvSpPr>
        <p:spPr bwMode="auto">
          <a:xfrm>
            <a:off x="4171950" y="5589588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99070" name="Text Box 9"/>
          <p:cNvSpPr txBox="1">
            <a:spLocks noChangeArrowheads="1"/>
          </p:cNvSpPr>
          <p:nvPr/>
        </p:nvSpPr>
        <p:spPr bwMode="auto">
          <a:xfrm>
            <a:off x="5222875" y="3341688"/>
            <a:ext cx="346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Arial" charset="0"/>
              </a:rPr>
              <a:t>Πραγματικό εθνικό εισόδημα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(</a:t>
            </a:r>
            <a:r>
              <a:rPr lang="en-GB" altLang="en-US" sz="1800" i="1" dirty="0">
                <a:latin typeface="Arial" charset="0"/>
              </a:rPr>
              <a:t>Y</a:t>
            </a:r>
            <a:r>
              <a:rPr lang="en-GB" altLang="en-US" sz="1800" dirty="0">
                <a:latin typeface="Arial" charset="0"/>
              </a:rPr>
              <a:t>)</a:t>
            </a:r>
          </a:p>
        </p:txBody>
      </p:sp>
      <p:grpSp>
        <p:nvGrpSpPr>
          <p:cNvPr id="599071" name="Group 31"/>
          <p:cNvGrpSpPr>
            <a:grpSpLocks/>
          </p:cNvGrpSpPr>
          <p:nvPr/>
        </p:nvGrpSpPr>
        <p:grpSpPr bwMode="auto">
          <a:xfrm>
            <a:off x="3001963" y="1538288"/>
            <a:ext cx="2608262" cy="1751012"/>
            <a:chOff x="1891" y="969"/>
            <a:chExt cx="1643" cy="1103"/>
          </a:xfrm>
        </p:grpSpPr>
        <p:cxnSp>
          <p:nvCxnSpPr>
            <p:cNvPr id="599072" name="Straight Connector 8"/>
            <p:cNvCxnSpPr>
              <a:cxnSpLocks noChangeShapeType="1"/>
            </p:cNvCxnSpPr>
            <p:nvPr/>
          </p:nvCxnSpPr>
          <p:spPr bwMode="auto">
            <a:xfrm>
              <a:off x="1891" y="969"/>
              <a:ext cx="1325" cy="977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99073" name="Text Box 16"/>
            <p:cNvSpPr txBox="1">
              <a:spLocks noChangeArrowheads="1"/>
            </p:cNvSpPr>
            <p:nvPr/>
          </p:nvSpPr>
          <p:spPr bwMode="auto">
            <a:xfrm>
              <a:off x="3185" y="1803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IS</a:t>
              </a:r>
              <a:r>
                <a:rPr lang="en-GB" altLang="en-US" sz="2200" i="1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99074" name="Text Box 30"/>
          <p:cNvSpPr txBox="1">
            <a:spLocks noChangeArrowheads="1"/>
          </p:cNvSpPr>
          <p:nvPr/>
        </p:nvSpPr>
        <p:spPr bwMode="auto">
          <a:xfrm>
            <a:off x="4298950" y="2211388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 i="1">
                <a:solidFill>
                  <a:schemeClr val="tx2"/>
                </a:solidFill>
                <a:latin typeface="Arial" charset="0"/>
              </a:rPr>
              <a:t>a'</a:t>
            </a:r>
          </a:p>
        </p:txBody>
      </p:sp>
      <p:grpSp>
        <p:nvGrpSpPr>
          <p:cNvPr id="599075" name="Group 35"/>
          <p:cNvGrpSpPr>
            <a:grpSpLocks/>
          </p:cNvGrpSpPr>
          <p:nvPr/>
        </p:nvGrpSpPr>
        <p:grpSpPr bwMode="auto">
          <a:xfrm>
            <a:off x="2278063" y="87313"/>
            <a:ext cx="4140200" cy="2790825"/>
            <a:chOff x="1435" y="55"/>
            <a:chExt cx="2608" cy="1758"/>
          </a:xfrm>
        </p:grpSpPr>
        <p:sp>
          <p:nvSpPr>
            <p:cNvPr id="599076" name="Arc 83"/>
            <p:cNvSpPr>
              <a:spLocks/>
            </p:cNvSpPr>
            <p:nvPr/>
          </p:nvSpPr>
          <p:spPr bwMode="auto">
            <a:xfrm rot="21454649" flipV="1">
              <a:off x="1435" y="55"/>
              <a:ext cx="2261" cy="1758"/>
            </a:xfrm>
            <a:custGeom>
              <a:avLst/>
              <a:gdLst>
                <a:gd name="T0" fmla="*/ 35592543 w 20928"/>
                <a:gd name="T1" fmla="*/ 0 h 21566"/>
                <a:gd name="T2" fmla="*/ 615603025 w 20928"/>
                <a:gd name="T3" fmla="*/ 271646167 h 21566"/>
                <a:gd name="T4" fmla="*/ 0 w 20928"/>
                <a:gd name="T5" fmla="*/ 361156644 h 215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8" h="21566" fill="none" extrusionOk="0">
                  <a:moveTo>
                    <a:pt x="1210" y="-1"/>
                  </a:moveTo>
                  <a:cubicBezTo>
                    <a:pt x="10617" y="527"/>
                    <a:pt x="18596" y="7092"/>
                    <a:pt x="20928" y="16220"/>
                  </a:cubicBezTo>
                </a:path>
                <a:path w="20928" h="21566" stroke="0" extrusionOk="0">
                  <a:moveTo>
                    <a:pt x="1210" y="-1"/>
                  </a:moveTo>
                  <a:cubicBezTo>
                    <a:pt x="10617" y="527"/>
                    <a:pt x="18596" y="7092"/>
                    <a:pt x="20928" y="16220"/>
                  </a:cubicBezTo>
                  <a:lnTo>
                    <a:pt x="0" y="21566"/>
                  </a:lnTo>
                  <a:lnTo>
                    <a:pt x="1210" y="-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9077" name="Text Box 16"/>
            <p:cNvSpPr txBox="1">
              <a:spLocks noChangeArrowheads="1"/>
            </p:cNvSpPr>
            <p:nvPr/>
          </p:nvSpPr>
          <p:spPr bwMode="auto">
            <a:xfrm>
              <a:off x="3663" y="428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2200" i="1">
                  <a:solidFill>
                    <a:schemeClr val="tx2"/>
                  </a:solidFill>
                  <a:latin typeface="Arial" charset="0"/>
                </a:rPr>
                <a:t>MP</a:t>
              </a:r>
              <a:endParaRPr lang="en-GB" altLang="en-US" sz="2200">
                <a:solidFill>
                  <a:schemeClr val="tx2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599078" name="Line 5"/>
          <p:cNvSpPr>
            <a:spLocks noChangeShapeType="1"/>
          </p:cNvSpPr>
          <p:nvPr/>
        </p:nvSpPr>
        <p:spPr bwMode="auto">
          <a:xfrm>
            <a:off x="2019300" y="3297238"/>
            <a:ext cx="5700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9079" name="Line 4"/>
          <p:cNvSpPr>
            <a:spLocks noChangeShapeType="1"/>
          </p:cNvSpPr>
          <p:nvPr/>
        </p:nvSpPr>
        <p:spPr bwMode="auto">
          <a:xfrm>
            <a:off x="2027238" y="709613"/>
            <a:ext cx="1587" cy="258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9080" name="Title 1"/>
          <p:cNvSpPr txBox="1">
            <a:spLocks/>
          </p:cNvSpPr>
          <p:nvPr/>
        </p:nvSpPr>
        <p:spPr bwMode="auto">
          <a:xfrm>
            <a:off x="0" y="0"/>
            <a:ext cx="91440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Συνδυάζοντας τα υποδείγματα </a:t>
            </a:r>
            <a:r>
              <a:rPr lang="en-GB" altLang="en-US" sz="2600" b="1" i="1" dirty="0" smtClean="0">
                <a:solidFill>
                  <a:srgbClr val="660066"/>
                </a:solidFill>
                <a:latin typeface="Arial" charset="0"/>
              </a:rPr>
              <a:t>IS/MP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και</a:t>
            </a:r>
            <a:r>
              <a:rPr lang="en-GB" altLang="en-US" sz="26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GB" altLang="en-US" sz="2600" b="1" i="1" dirty="0" smtClean="0">
                <a:solidFill>
                  <a:srgbClr val="660066"/>
                </a:solidFill>
                <a:latin typeface="Arial" charset="0"/>
              </a:rPr>
              <a:t>ADI/ASI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99081" name="AutoShape 41"/>
          <p:cNvSpPr>
            <a:spLocks noChangeArrowheads="1"/>
          </p:cNvSpPr>
          <p:nvPr/>
        </p:nvSpPr>
        <p:spPr bwMode="auto">
          <a:xfrm>
            <a:off x="6386732" y="3868240"/>
            <a:ext cx="2581056" cy="2543970"/>
          </a:xfrm>
          <a:prstGeom prst="roundRect">
            <a:avLst>
              <a:gd name="adj" fmla="val 16667"/>
            </a:avLst>
          </a:prstGeom>
          <a:solidFill>
            <a:srgbClr val="FFFFDD"/>
          </a:solidFill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/>
            <a:r>
              <a:rPr lang="el-GR" sz="1800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i="1" dirty="0" smtClean="0">
                <a:solidFill>
                  <a:schemeClr val="hlink"/>
                </a:solidFill>
                <a:latin typeface="Arial" charset="0"/>
              </a:rPr>
              <a:t>Η </a:t>
            </a:r>
            <a:r>
              <a:rPr lang="en-GB" sz="1600" i="1" dirty="0" smtClean="0">
                <a:solidFill>
                  <a:schemeClr val="hlink"/>
                </a:solidFill>
                <a:latin typeface="Arial" charset="0"/>
              </a:rPr>
              <a:t>ASI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βασίζεται στην υπόθεση περί σταθερών πληθωριστικών  προσδοκιών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.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Το περαιτέρω εθνικό εισόδημα είναι πάνω από το δυνητικό εισόδημα, τόσο πιο απότομο γίνεται</a:t>
            </a:r>
            <a:r>
              <a:rPr lang="el-GR" sz="1800" dirty="0" smtClean="0">
                <a:solidFill>
                  <a:schemeClr val="hlink"/>
                </a:solidFill>
                <a:latin typeface="Arial" charset="0"/>
              </a:rPr>
              <a:t>.</a:t>
            </a:r>
            <a:r>
              <a:rPr lang="en-GB" sz="1800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n-GB" sz="18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99082" name="Oval 26"/>
          <p:cNvSpPr>
            <a:spLocks noChangeArrowheads="1"/>
          </p:cNvSpPr>
          <p:nvPr/>
        </p:nvSpPr>
        <p:spPr bwMode="auto">
          <a:xfrm>
            <a:off x="4186238" y="2417763"/>
            <a:ext cx="101600" cy="101600"/>
          </a:xfrm>
          <a:prstGeom prst="ellipse">
            <a:avLst/>
          </a:prstGeom>
          <a:solidFill>
            <a:srgbClr val="DCD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9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9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9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9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9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68" grpId="0" autoUpdateAnimBg="0"/>
      <p:bldP spid="599069" grpId="0" animBg="1" autoUpdateAnimBg="0"/>
      <p:bldP spid="599074" grpId="0" autoUpdateAnimBg="0"/>
      <p:bldP spid="599081" grpId="0" animBg="1" autoUpdateAnimBg="0"/>
      <p:bldP spid="599082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FFFFD1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FFFFD1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FFFFD1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FFFFD1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2955</TotalTime>
  <Words>4378</Words>
  <Application>Microsoft Office PowerPoint</Application>
  <PresentationFormat>On-screen Show (4:3)</PresentationFormat>
  <Paragraphs>1533</Paragraphs>
  <Slides>111</Slides>
  <Notes>111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111</vt:i4>
      </vt:variant>
    </vt:vector>
  </HeadingPairs>
  <TitlesOfParts>
    <vt:vector size="115" baseType="lpstr">
      <vt:lpstr>Default Design</vt:lpstr>
      <vt:lpstr>Chart</vt:lpstr>
      <vt:lpstr>Document</vt:lpstr>
      <vt:lpstr>Γράφημα</vt:lpstr>
      <vt:lpstr>PowerPoint Presentation</vt:lpstr>
      <vt:lpstr>Συναθροιστική Προσφορά,  Ανεργία και Πληθωρισμός</vt:lpstr>
      <vt:lpstr>Συναθροιστική Προσφορά</vt:lpstr>
      <vt:lpstr>PowerPoint Presentation</vt:lpstr>
      <vt:lpstr>PowerPoint Presentation</vt:lpstr>
      <vt:lpstr>PowerPoint Presentation</vt:lpstr>
      <vt:lpstr>Συναθροιστική προσφορά</vt:lpstr>
      <vt:lpstr>PowerPoint Presentation</vt:lpstr>
      <vt:lpstr>PowerPoint Presentation</vt:lpstr>
      <vt:lpstr>PowerPoint Presentation</vt:lpstr>
      <vt:lpstr>PowerPoint Presentation</vt:lpstr>
      <vt:lpstr>Συναθροιστική προσφορά</vt:lpstr>
      <vt:lpstr>PowerPoint Presentation</vt:lpstr>
      <vt:lpstr>Συναθροιστική προσφορά</vt:lpstr>
      <vt:lpstr>PowerPoint Presentation</vt:lpstr>
      <vt:lpstr>PowerPoint Presentation</vt:lpstr>
      <vt:lpstr>Συναθροιστική προσφορά</vt:lpstr>
      <vt:lpstr>Συναθροιστική προσφορά</vt:lpstr>
      <vt:lpstr>PowerPoint Presentation</vt:lpstr>
      <vt:lpstr>PowerPoint Presentation</vt:lpstr>
      <vt:lpstr>PowerPoint Presentation</vt:lpstr>
      <vt:lpstr>PowerPoint Presentation</vt:lpstr>
      <vt:lpstr>Συναθροιστική προσφορά</vt:lpstr>
      <vt:lpstr>PowerPoint Presentation</vt:lpstr>
      <vt:lpstr>Συναθροιστική προσφορά</vt:lpstr>
      <vt:lpstr>Συναθροιστική προσφορά</vt:lpstr>
      <vt:lpstr>PowerPoint Presentation</vt:lpstr>
      <vt:lpstr>Συναθροιστική προσφορά</vt:lpstr>
      <vt:lpstr>PowerPoint Presentation</vt:lpstr>
      <vt:lpstr>PowerPoint Presentation</vt:lpstr>
      <vt:lpstr>Συναθροιστική προσφορά</vt:lpstr>
      <vt:lpstr>Συναθροιστική προσφορά</vt:lpstr>
      <vt:lpstr>PowerPoint Presentation</vt:lpstr>
      <vt:lpstr>PowerPoint Presentation</vt:lpstr>
      <vt:lpstr>PowerPoint Presentation</vt:lpstr>
      <vt:lpstr>PowerPoint Presentation</vt:lpstr>
      <vt:lpstr>Συναθροιστική προσφορά</vt:lpstr>
      <vt:lpstr>PowerPoint Presentation</vt:lpstr>
      <vt:lpstr>PowerPoint Presentation</vt:lpstr>
      <vt:lpstr>PowerPoint Presentation</vt:lpstr>
      <vt:lpstr>Συναθροιστική προσφορά</vt:lpstr>
      <vt:lpstr>PowerPoint Presentation</vt:lpstr>
      <vt:lpstr>PowerPoint Presentation</vt:lpstr>
      <vt:lpstr>PowerPoint Presentation</vt:lpstr>
      <vt:lpstr>Συναθροιστική Προσφορά, Ανεργία και Πληθωρισμός</vt:lpstr>
      <vt:lpstr>Η καμπύλη Phillips προσαρμοσμένη στις προσδοκίες </vt:lpstr>
      <vt:lpstr>PowerPoint Presentation</vt:lpstr>
      <vt:lpstr>PowerPoint Presentation</vt:lpstr>
      <vt:lpstr>PowerPoint Presentation</vt:lpstr>
      <vt:lpstr>Η καμπύλη Phillips προσαρμοσμένη στις προσδοκίες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καμπύλη Phillips προσαρμοσμένη στις προσδοκίες</vt:lpstr>
      <vt:lpstr>PowerPoint Presentation</vt:lpstr>
      <vt:lpstr>PowerPoint Presentation</vt:lpstr>
      <vt:lpstr>PowerPoint Presentation</vt:lpstr>
      <vt:lpstr>Η καμπύλη Phillips προσαρμοσμένη στις προσδοκίες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Συναθροιστική Προσφορά, Ανεργία και Πληθωρισμός</vt:lpstr>
      <vt:lpstr>Η Νεοκλασική άποψη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Νεοκλασική θέση</vt:lpstr>
      <vt:lpstr>Η Νεοκλασική θέση</vt:lpstr>
      <vt:lpstr>Πώς μια αύξηση της συναθροιστικής ζήτησης  θα μπορούσε να προκαλέσει μια αύξηση της εθνικής παραγωγής</vt:lpstr>
      <vt:lpstr>Πώς μια αύξηση της συναθροιστικής ζήτησης  θα μπορούσε να προκαλέσει μια μείωση της εθνικής παραγωγής</vt:lpstr>
      <vt:lpstr>Η Νεοκλασική θέση</vt:lpstr>
      <vt:lpstr>PowerPoint Presentation</vt:lpstr>
      <vt:lpstr>Η Νεοκλασική θέση</vt:lpstr>
      <vt:lpstr>PowerPoint Presentation</vt:lpstr>
      <vt:lpstr>New classical position</vt:lpstr>
      <vt:lpstr>Συναθροιστική Προσφορά, Ανεργία και Πληθωρισμός</vt:lpstr>
      <vt:lpstr> Η σύγχρονη Κεϋνσιανή άποψη</vt:lpstr>
      <vt:lpstr>Σύγχρονες Κεϋνσιανές απόψεις</vt:lpstr>
      <vt:lpstr>PowerPoint Presentation</vt:lpstr>
      <vt:lpstr>PowerPoint Presentation</vt:lpstr>
      <vt:lpstr>Σύγχρονες Κεϋνσιανές απόψεις</vt:lpstr>
      <vt:lpstr>PowerPoint Presentation</vt:lpstr>
      <vt:lpstr>PowerPoint Presentation</vt:lpstr>
      <vt:lpstr>Σύγχρονες Κεϋνσιανές απόψεις</vt:lpstr>
      <vt:lpstr>Συναθροιστική Προσφορά, Ανεργία και Πληθωρισμός</vt:lpstr>
      <vt:lpstr>Ένα ολοκληρωμένο υπόδειγμα</vt:lpstr>
      <vt:lpstr>Ένα ολοκληρωμένο υπόδειγμα</vt:lpstr>
      <vt:lpstr>PowerPoint Presentation</vt:lpstr>
      <vt:lpstr>PowerPoint Presentation</vt:lpstr>
      <vt:lpstr>PowerPoint Presentation</vt:lpstr>
      <vt:lpstr>Ένα ολοκληρωμένο υπόδειγμα</vt:lpstr>
      <vt:lpstr>PowerPoint Presentation</vt:lpstr>
      <vt:lpstr>PowerPoint Presentation</vt:lpstr>
      <vt:lpstr>PowerPoint Presentation</vt:lpstr>
      <vt:lpstr>PowerPoint Presentation</vt:lpstr>
      <vt:lpstr>Ένα ολοκληρωμένο υπόδειγμα</vt:lpstr>
      <vt:lpstr>PowerPoint Presentation</vt:lpstr>
      <vt:lpstr>PowerPoint Presentation</vt:lpstr>
      <vt:lpstr>Συναθροιστική Προσφορά, Ανεργία και Πληθωρισμός</vt:lpstr>
      <vt:lpstr>Η κατάσταση της μακροοικονομικής σκέψης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202</cp:revision>
  <dcterms:created xsi:type="dcterms:W3CDTF">2002-11-17T23:04:00Z</dcterms:created>
  <dcterms:modified xsi:type="dcterms:W3CDTF">2018-04-05T08:44:11Z</dcterms:modified>
</cp:coreProperties>
</file>