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7"/>
  </p:notesMasterIdLst>
  <p:sldIdLst>
    <p:sldId id="585" r:id="rId2"/>
    <p:sldId id="411" r:id="rId3"/>
    <p:sldId id="412" r:id="rId4"/>
    <p:sldId id="613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51" r:id="rId24"/>
    <p:sldId id="414" r:id="rId25"/>
    <p:sldId id="452" r:id="rId26"/>
    <p:sldId id="453" r:id="rId27"/>
    <p:sldId id="603" r:id="rId28"/>
    <p:sldId id="604" r:id="rId29"/>
    <p:sldId id="605" r:id="rId30"/>
    <p:sldId id="606" r:id="rId31"/>
    <p:sldId id="607" r:id="rId32"/>
    <p:sldId id="608" r:id="rId33"/>
    <p:sldId id="609" r:id="rId34"/>
    <p:sldId id="610" r:id="rId35"/>
    <p:sldId id="611" r:id="rId36"/>
    <p:sldId id="612" r:id="rId37"/>
    <p:sldId id="463" r:id="rId38"/>
    <p:sldId id="416" r:id="rId39"/>
    <p:sldId id="614" r:id="rId40"/>
    <p:sldId id="615" r:id="rId41"/>
    <p:sldId id="616" r:id="rId42"/>
    <p:sldId id="617" r:id="rId43"/>
    <p:sldId id="418" r:id="rId44"/>
    <p:sldId id="419" r:id="rId45"/>
    <p:sldId id="468" r:id="rId46"/>
    <p:sldId id="469" r:id="rId47"/>
    <p:sldId id="470" r:id="rId48"/>
    <p:sldId id="471" r:id="rId49"/>
    <p:sldId id="472" r:id="rId50"/>
    <p:sldId id="473" r:id="rId51"/>
    <p:sldId id="474" r:id="rId52"/>
    <p:sldId id="475" r:id="rId53"/>
    <p:sldId id="476" r:id="rId54"/>
    <p:sldId id="477" r:id="rId55"/>
    <p:sldId id="478" r:id="rId56"/>
    <p:sldId id="479" r:id="rId57"/>
    <p:sldId id="480" r:id="rId58"/>
    <p:sldId id="481" r:id="rId59"/>
    <p:sldId id="420" r:id="rId60"/>
    <p:sldId id="421" r:id="rId61"/>
    <p:sldId id="422" r:id="rId62"/>
    <p:sldId id="423" r:id="rId63"/>
    <p:sldId id="424" r:id="rId64"/>
    <p:sldId id="538" r:id="rId65"/>
    <p:sldId id="539" r:id="rId66"/>
    <p:sldId id="540" r:id="rId67"/>
    <p:sldId id="541" r:id="rId68"/>
    <p:sldId id="542" r:id="rId69"/>
    <p:sldId id="543" r:id="rId70"/>
    <p:sldId id="544" r:id="rId71"/>
    <p:sldId id="545" r:id="rId72"/>
    <p:sldId id="537" r:id="rId73"/>
    <p:sldId id="547" r:id="rId74"/>
    <p:sldId id="546" r:id="rId75"/>
    <p:sldId id="548" r:id="rId76"/>
    <p:sldId id="425" r:id="rId77"/>
    <p:sldId id="552" r:id="rId78"/>
    <p:sldId id="549" r:id="rId79"/>
    <p:sldId id="553" r:id="rId80"/>
    <p:sldId id="550" r:id="rId81"/>
    <p:sldId id="554" r:id="rId82"/>
    <p:sldId id="551" r:id="rId83"/>
    <p:sldId id="555" r:id="rId84"/>
    <p:sldId id="426" r:id="rId85"/>
    <p:sldId id="559" r:id="rId86"/>
    <p:sldId id="556" r:id="rId87"/>
    <p:sldId id="560" r:id="rId88"/>
    <p:sldId id="557" r:id="rId89"/>
    <p:sldId id="561" r:id="rId90"/>
    <p:sldId id="558" r:id="rId91"/>
    <p:sldId id="584" r:id="rId92"/>
    <p:sldId id="427" r:id="rId93"/>
    <p:sldId id="524" r:id="rId94"/>
    <p:sldId id="525" r:id="rId95"/>
    <p:sldId id="526" r:id="rId96"/>
    <p:sldId id="527" r:id="rId97"/>
    <p:sldId id="528" r:id="rId98"/>
    <p:sldId id="529" r:id="rId99"/>
    <p:sldId id="530" r:id="rId100"/>
    <p:sldId id="598" r:id="rId101"/>
    <p:sldId id="599" r:id="rId102"/>
    <p:sldId id="533" r:id="rId103"/>
    <p:sldId id="600" r:id="rId104"/>
    <p:sldId id="535" r:id="rId105"/>
    <p:sldId id="602" r:id="rId106"/>
    <p:sldId id="430" r:id="rId107"/>
    <p:sldId id="431" r:id="rId108"/>
    <p:sldId id="562" r:id="rId109"/>
    <p:sldId id="563" r:id="rId110"/>
    <p:sldId id="564" r:id="rId111"/>
    <p:sldId id="565" r:id="rId112"/>
    <p:sldId id="566" r:id="rId113"/>
    <p:sldId id="567" r:id="rId114"/>
    <p:sldId id="568" r:id="rId115"/>
    <p:sldId id="569" r:id="rId116"/>
    <p:sldId id="482" r:id="rId117"/>
    <p:sldId id="492" r:id="rId118"/>
    <p:sldId id="491" r:id="rId119"/>
    <p:sldId id="493" r:id="rId120"/>
    <p:sldId id="494" r:id="rId121"/>
    <p:sldId id="570" r:id="rId122"/>
    <p:sldId id="571" r:id="rId123"/>
    <p:sldId id="572" r:id="rId124"/>
    <p:sldId id="573" r:id="rId125"/>
    <p:sldId id="574" r:id="rId126"/>
    <p:sldId id="575" r:id="rId127"/>
    <p:sldId id="501" r:id="rId128"/>
    <p:sldId id="576" r:id="rId129"/>
    <p:sldId id="503" r:id="rId130"/>
    <p:sldId id="577" r:id="rId131"/>
    <p:sldId id="505" r:id="rId132"/>
    <p:sldId id="578" r:id="rId133"/>
    <p:sldId id="507" r:id="rId134"/>
    <p:sldId id="579" r:id="rId135"/>
    <p:sldId id="580" r:id="rId13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663300"/>
    <a:srgbClr val="003399"/>
    <a:srgbClr val="6E6EA6"/>
    <a:srgbClr val="007A31"/>
    <a:srgbClr val="006666"/>
    <a:srgbClr val="CC3300"/>
    <a:srgbClr val="8282BE"/>
    <a:srgbClr val="9090B9"/>
    <a:srgbClr val="646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860" autoAdjust="0"/>
  </p:normalViewPr>
  <p:slideViewPr>
    <p:cSldViewPr snapToGrid="0">
      <p:cViewPr>
        <p:scale>
          <a:sx n="75" d="100"/>
          <a:sy n="75" d="100"/>
        </p:scale>
        <p:origin x="-282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  <p:sld r:id="rId81" collapse="1"/>
      <p:sld r:id="rId82" collapse="1"/>
      <p:sld r:id="rId8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21.xml"/><Relationship Id="rId18" Type="http://schemas.openxmlformats.org/officeDocument/2006/relationships/slide" Target="slides/slide28.xml"/><Relationship Id="rId26" Type="http://schemas.openxmlformats.org/officeDocument/2006/relationships/slide" Target="slides/slide36.xml"/><Relationship Id="rId39" Type="http://schemas.openxmlformats.org/officeDocument/2006/relationships/slide" Target="slides/slide56.xml"/><Relationship Id="rId21" Type="http://schemas.openxmlformats.org/officeDocument/2006/relationships/slide" Target="slides/slide31.xml"/><Relationship Id="rId34" Type="http://schemas.openxmlformats.org/officeDocument/2006/relationships/slide" Target="slides/slide51.xml"/><Relationship Id="rId42" Type="http://schemas.openxmlformats.org/officeDocument/2006/relationships/slide" Target="slides/slide59.xml"/><Relationship Id="rId47" Type="http://schemas.openxmlformats.org/officeDocument/2006/relationships/slide" Target="slides/slide67.xml"/><Relationship Id="rId50" Type="http://schemas.openxmlformats.org/officeDocument/2006/relationships/slide" Target="slides/slide70.xml"/><Relationship Id="rId55" Type="http://schemas.openxmlformats.org/officeDocument/2006/relationships/slide" Target="slides/slide79.xml"/><Relationship Id="rId63" Type="http://schemas.openxmlformats.org/officeDocument/2006/relationships/slide" Target="slides/slide103.xml"/><Relationship Id="rId68" Type="http://schemas.openxmlformats.org/officeDocument/2006/relationships/slide" Target="slides/slide111.xml"/><Relationship Id="rId76" Type="http://schemas.openxmlformats.org/officeDocument/2006/relationships/slide" Target="slides/slide122.xml"/><Relationship Id="rId7" Type="http://schemas.openxmlformats.org/officeDocument/2006/relationships/slide" Target="slides/slide14.xml"/><Relationship Id="rId71" Type="http://schemas.openxmlformats.org/officeDocument/2006/relationships/slide" Target="slides/slide114.xml"/><Relationship Id="rId2" Type="http://schemas.openxmlformats.org/officeDocument/2006/relationships/slide" Target="slides/slide7.xml"/><Relationship Id="rId16" Type="http://schemas.openxmlformats.org/officeDocument/2006/relationships/slide" Target="slides/slide24.xml"/><Relationship Id="rId29" Type="http://schemas.openxmlformats.org/officeDocument/2006/relationships/slide" Target="slides/slide46.xml"/><Relationship Id="rId11" Type="http://schemas.openxmlformats.org/officeDocument/2006/relationships/slide" Target="slides/slide18.xml"/><Relationship Id="rId24" Type="http://schemas.openxmlformats.org/officeDocument/2006/relationships/slide" Target="slides/slide34.xml"/><Relationship Id="rId32" Type="http://schemas.openxmlformats.org/officeDocument/2006/relationships/slide" Target="slides/slide49.xml"/><Relationship Id="rId37" Type="http://schemas.openxmlformats.org/officeDocument/2006/relationships/slide" Target="slides/slide54.xml"/><Relationship Id="rId40" Type="http://schemas.openxmlformats.org/officeDocument/2006/relationships/slide" Target="slides/slide57.xml"/><Relationship Id="rId45" Type="http://schemas.openxmlformats.org/officeDocument/2006/relationships/slide" Target="slides/slide65.xml"/><Relationship Id="rId53" Type="http://schemas.openxmlformats.org/officeDocument/2006/relationships/slide" Target="slides/slide75.xml"/><Relationship Id="rId58" Type="http://schemas.openxmlformats.org/officeDocument/2006/relationships/slide" Target="slides/slide96.xml"/><Relationship Id="rId66" Type="http://schemas.openxmlformats.org/officeDocument/2006/relationships/slide" Target="slides/slide109.xml"/><Relationship Id="rId74" Type="http://schemas.openxmlformats.org/officeDocument/2006/relationships/slide" Target="slides/slide119.xml"/><Relationship Id="rId79" Type="http://schemas.openxmlformats.org/officeDocument/2006/relationships/slide" Target="slides/slide125.xml"/><Relationship Id="rId5" Type="http://schemas.openxmlformats.org/officeDocument/2006/relationships/slide" Target="slides/slide10.xml"/><Relationship Id="rId61" Type="http://schemas.openxmlformats.org/officeDocument/2006/relationships/slide" Target="slides/slide101.xml"/><Relationship Id="rId82" Type="http://schemas.openxmlformats.org/officeDocument/2006/relationships/slide" Target="slides/slide130.xml"/><Relationship Id="rId10" Type="http://schemas.openxmlformats.org/officeDocument/2006/relationships/slide" Target="slides/slide17.xml"/><Relationship Id="rId19" Type="http://schemas.openxmlformats.org/officeDocument/2006/relationships/slide" Target="slides/slide29.xml"/><Relationship Id="rId31" Type="http://schemas.openxmlformats.org/officeDocument/2006/relationships/slide" Target="slides/slide48.xml"/><Relationship Id="rId44" Type="http://schemas.openxmlformats.org/officeDocument/2006/relationships/slide" Target="slides/slide64.xml"/><Relationship Id="rId52" Type="http://schemas.openxmlformats.org/officeDocument/2006/relationships/slide" Target="slides/slide73.xml"/><Relationship Id="rId60" Type="http://schemas.openxmlformats.org/officeDocument/2006/relationships/slide" Target="slides/slide100.xml"/><Relationship Id="rId65" Type="http://schemas.openxmlformats.org/officeDocument/2006/relationships/slide" Target="slides/slide108.xml"/><Relationship Id="rId73" Type="http://schemas.openxmlformats.org/officeDocument/2006/relationships/slide" Target="slides/slide117.xml"/><Relationship Id="rId78" Type="http://schemas.openxmlformats.org/officeDocument/2006/relationships/slide" Target="slides/slide124.xml"/><Relationship Id="rId81" Type="http://schemas.openxmlformats.org/officeDocument/2006/relationships/slide" Target="slides/slide128.xml"/><Relationship Id="rId4" Type="http://schemas.openxmlformats.org/officeDocument/2006/relationships/slide" Target="slides/slide9.xml"/><Relationship Id="rId9" Type="http://schemas.openxmlformats.org/officeDocument/2006/relationships/slide" Target="slides/slide16.xml"/><Relationship Id="rId14" Type="http://schemas.openxmlformats.org/officeDocument/2006/relationships/slide" Target="slides/slide22.xml"/><Relationship Id="rId22" Type="http://schemas.openxmlformats.org/officeDocument/2006/relationships/slide" Target="slides/slide32.xml"/><Relationship Id="rId27" Type="http://schemas.openxmlformats.org/officeDocument/2006/relationships/slide" Target="slides/slide37.xml"/><Relationship Id="rId30" Type="http://schemas.openxmlformats.org/officeDocument/2006/relationships/slide" Target="slides/slide47.xml"/><Relationship Id="rId35" Type="http://schemas.openxmlformats.org/officeDocument/2006/relationships/slide" Target="slides/slide52.xml"/><Relationship Id="rId43" Type="http://schemas.openxmlformats.org/officeDocument/2006/relationships/slide" Target="slides/slide60.xml"/><Relationship Id="rId48" Type="http://schemas.openxmlformats.org/officeDocument/2006/relationships/slide" Target="slides/slide68.xml"/><Relationship Id="rId56" Type="http://schemas.openxmlformats.org/officeDocument/2006/relationships/slide" Target="slides/slide81.xml"/><Relationship Id="rId64" Type="http://schemas.openxmlformats.org/officeDocument/2006/relationships/slide" Target="slides/slide105.xml"/><Relationship Id="rId69" Type="http://schemas.openxmlformats.org/officeDocument/2006/relationships/slide" Target="slides/slide112.xml"/><Relationship Id="rId77" Type="http://schemas.openxmlformats.org/officeDocument/2006/relationships/slide" Target="slides/slide123.xml"/><Relationship Id="rId8" Type="http://schemas.openxmlformats.org/officeDocument/2006/relationships/slide" Target="slides/slide15.xml"/><Relationship Id="rId51" Type="http://schemas.openxmlformats.org/officeDocument/2006/relationships/slide" Target="slides/slide71.xml"/><Relationship Id="rId72" Type="http://schemas.openxmlformats.org/officeDocument/2006/relationships/slide" Target="slides/slide115.xml"/><Relationship Id="rId80" Type="http://schemas.openxmlformats.org/officeDocument/2006/relationships/slide" Target="slides/slide126.xml"/><Relationship Id="rId3" Type="http://schemas.openxmlformats.org/officeDocument/2006/relationships/slide" Target="slides/slide8.xml"/><Relationship Id="rId12" Type="http://schemas.openxmlformats.org/officeDocument/2006/relationships/slide" Target="slides/slide19.xml"/><Relationship Id="rId17" Type="http://schemas.openxmlformats.org/officeDocument/2006/relationships/slide" Target="slides/slide27.xml"/><Relationship Id="rId25" Type="http://schemas.openxmlformats.org/officeDocument/2006/relationships/slide" Target="slides/slide35.xml"/><Relationship Id="rId33" Type="http://schemas.openxmlformats.org/officeDocument/2006/relationships/slide" Target="slides/slide50.xml"/><Relationship Id="rId38" Type="http://schemas.openxmlformats.org/officeDocument/2006/relationships/slide" Target="slides/slide55.xml"/><Relationship Id="rId46" Type="http://schemas.openxmlformats.org/officeDocument/2006/relationships/slide" Target="slides/slide66.xml"/><Relationship Id="rId59" Type="http://schemas.openxmlformats.org/officeDocument/2006/relationships/slide" Target="slides/slide98.xml"/><Relationship Id="rId67" Type="http://schemas.openxmlformats.org/officeDocument/2006/relationships/slide" Target="slides/slide110.xml"/><Relationship Id="rId20" Type="http://schemas.openxmlformats.org/officeDocument/2006/relationships/slide" Target="slides/slide30.xml"/><Relationship Id="rId41" Type="http://schemas.openxmlformats.org/officeDocument/2006/relationships/slide" Target="slides/slide58.xml"/><Relationship Id="rId54" Type="http://schemas.openxmlformats.org/officeDocument/2006/relationships/slide" Target="slides/slide77.xml"/><Relationship Id="rId62" Type="http://schemas.openxmlformats.org/officeDocument/2006/relationships/slide" Target="slides/slide102.xml"/><Relationship Id="rId70" Type="http://schemas.openxmlformats.org/officeDocument/2006/relationships/slide" Target="slides/slide113.xml"/><Relationship Id="rId75" Type="http://schemas.openxmlformats.org/officeDocument/2006/relationships/slide" Target="slides/slide121.xml"/><Relationship Id="rId83" Type="http://schemas.openxmlformats.org/officeDocument/2006/relationships/slide" Target="slides/slide132.xml"/><Relationship Id="rId1" Type="http://schemas.openxmlformats.org/officeDocument/2006/relationships/slide" Target="slides/slide6.xml"/><Relationship Id="rId6" Type="http://schemas.openxmlformats.org/officeDocument/2006/relationships/slide" Target="slides/slide12.xml"/><Relationship Id="rId15" Type="http://schemas.openxmlformats.org/officeDocument/2006/relationships/slide" Target="slides/slide23.xml"/><Relationship Id="rId23" Type="http://schemas.openxmlformats.org/officeDocument/2006/relationships/slide" Target="slides/slide33.xml"/><Relationship Id="rId28" Type="http://schemas.openxmlformats.org/officeDocument/2006/relationships/slide" Target="slides/slide45.xml"/><Relationship Id="rId36" Type="http://schemas.openxmlformats.org/officeDocument/2006/relationships/slide" Target="slides/slide53.xml"/><Relationship Id="rId49" Type="http://schemas.openxmlformats.org/officeDocument/2006/relationships/slide" Target="slides/slide69.xml"/><Relationship Id="rId57" Type="http://schemas.openxmlformats.org/officeDocument/2006/relationships/slide" Target="slides/slide9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CA96CB-0404-442E-B788-791073AC4B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736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9BD4A6-4F13-440A-AA3D-68058A4F83CD}" type="slidenum">
              <a:rPr lang="en-GB" sz="1200" smtClean="0"/>
              <a:pPr/>
              <a:t>1</a:t>
            </a:fld>
            <a:endParaRPr lang="en-GB" sz="1200" smtClean="0"/>
          </a:p>
        </p:txBody>
      </p:sp>
      <p:sp>
        <p:nvSpPr>
          <p:cNvPr id="142339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5F6FB694-68CC-4014-AC01-42AFCE85E484}" type="slidenum">
              <a:rPr lang="en-GB" sz="1200"/>
              <a:pPr algn="r"/>
              <a:t>1</a:t>
            </a:fld>
            <a:endParaRPr lang="en-GB" sz="1200"/>
          </a:p>
        </p:txBody>
      </p:sp>
      <p:sp>
        <p:nvSpPr>
          <p:cNvPr id="14234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42341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F80869-F10E-43CB-8E0B-2F25AFA30E73}" type="slidenum">
              <a:rPr lang="en-GB" sz="1200" smtClean="0"/>
              <a:pPr/>
              <a:t>10</a:t>
            </a:fld>
            <a:endParaRPr lang="en-GB" sz="1200" smtClean="0"/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51556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3E6DDD-AE1E-4F9E-A867-BE38DAE4098C}" type="slidenum">
              <a:rPr lang="en-GB" sz="1200" smtClean="0"/>
              <a:pPr/>
              <a:t>100</a:t>
            </a:fld>
            <a:endParaRPr lang="en-GB" sz="1200" smtClean="0"/>
          </a:p>
        </p:txBody>
      </p:sp>
      <p:sp>
        <p:nvSpPr>
          <p:cNvPr id="243715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36DD3DA0-0D97-46F1-B0C7-137DF5426F01}" type="slidenum">
              <a:rPr lang="en-GB" altLang="en-US" sz="1000" i="1"/>
              <a:pPr algn="r"/>
              <a:t>100</a:t>
            </a:fld>
            <a:endParaRPr lang="en-GB" altLang="en-US" sz="1000" i="1"/>
          </a:p>
        </p:txBody>
      </p:sp>
      <p:sp>
        <p:nvSpPr>
          <p:cNvPr id="24371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defTabSz="762000"/>
            <a:endParaRPr lang="el-GR" altLang="en-US" noProof="1" smtClean="0"/>
          </a:p>
        </p:txBody>
      </p:sp>
      <p:sp>
        <p:nvSpPr>
          <p:cNvPr id="243717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2C0983-D7A7-43A4-9663-16ABB27DC0D0}" type="slidenum">
              <a:rPr lang="en-GB" sz="1200" smtClean="0"/>
              <a:pPr/>
              <a:t>101</a:t>
            </a:fld>
            <a:endParaRPr lang="en-GB" sz="1200" smtClean="0"/>
          </a:p>
        </p:txBody>
      </p:sp>
      <p:sp>
        <p:nvSpPr>
          <p:cNvPr id="244739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AEFAB3AC-5876-4A1F-AE39-5CAED9024900}" type="slidenum">
              <a:rPr lang="en-GB" altLang="en-US" sz="1000" i="1"/>
              <a:pPr algn="r"/>
              <a:t>101</a:t>
            </a:fld>
            <a:endParaRPr lang="en-GB" altLang="en-US" sz="1000" i="1"/>
          </a:p>
        </p:txBody>
      </p:sp>
      <p:sp>
        <p:nvSpPr>
          <p:cNvPr id="24474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defTabSz="762000"/>
            <a:endParaRPr lang="el-GR" altLang="en-US" noProof="1" smtClean="0"/>
          </a:p>
        </p:txBody>
      </p:sp>
      <p:sp>
        <p:nvSpPr>
          <p:cNvPr id="24474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BC7D8C7-C32C-42BF-912E-DEC61F841A9A}" type="slidenum">
              <a:rPr lang="en-GB" sz="1200" smtClean="0"/>
              <a:pPr/>
              <a:t>102</a:t>
            </a:fld>
            <a:endParaRPr lang="en-GB" sz="1200" smtClean="0"/>
          </a:p>
        </p:txBody>
      </p:sp>
      <p:sp>
        <p:nvSpPr>
          <p:cNvPr id="245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noProof="1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7CF57A8-10A3-4F39-93DE-E69DC0CEF1D4}" type="slidenum">
              <a:rPr lang="en-GB" sz="1200" smtClean="0"/>
              <a:pPr/>
              <a:t>103</a:t>
            </a:fld>
            <a:endParaRPr lang="en-GB" sz="1200" smtClean="0"/>
          </a:p>
        </p:txBody>
      </p:sp>
      <p:sp>
        <p:nvSpPr>
          <p:cNvPr id="246787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EC92E407-471D-45F1-AE70-BCA3996EF717}" type="slidenum">
              <a:rPr lang="en-GB" altLang="en-US" sz="1000" i="1"/>
              <a:pPr algn="r"/>
              <a:t>103</a:t>
            </a:fld>
            <a:endParaRPr lang="en-GB" altLang="en-US" sz="1000" i="1"/>
          </a:p>
        </p:txBody>
      </p:sp>
      <p:sp>
        <p:nvSpPr>
          <p:cNvPr id="246788" name="Rectangle 102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defTabSz="762000"/>
            <a:endParaRPr lang="el-GR" altLang="en-US" noProof="1" smtClean="0"/>
          </a:p>
        </p:txBody>
      </p:sp>
      <p:sp>
        <p:nvSpPr>
          <p:cNvPr id="246789" name="Rectangle 102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7F03D37-5608-4CBF-9C9E-31B70DFA8C3F}" type="slidenum">
              <a:rPr lang="en-GB" sz="1200" smtClean="0"/>
              <a:pPr/>
              <a:t>104</a:t>
            </a:fld>
            <a:endParaRPr lang="en-GB" sz="1200" smtClean="0"/>
          </a:p>
        </p:txBody>
      </p:sp>
      <p:sp>
        <p:nvSpPr>
          <p:cNvPr id="247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noProof="1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CBF0EE-28FB-40D0-A0B2-4415BD611B86}" type="slidenum">
              <a:rPr lang="en-GB" sz="1200" smtClean="0"/>
              <a:pPr/>
              <a:t>105</a:t>
            </a:fld>
            <a:endParaRPr lang="en-GB" sz="1200" smtClean="0"/>
          </a:p>
        </p:txBody>
      </p:sp>
      <p:sp>
        <p:nvSpPr>
          <p:cNvPr id="248835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A90A44C1-D1E1-4EE2-875B-2A1C1429EC51}" type="slidenum">
              <a:rPr lang="en-GB" altLang="en-US" sz="1000" i="1"/>
              <a:pPr algn="r"/>
              <a:t>105</a:t>
            </a:fld>
            <a:endParaRPr lang="en-GB" altLang="en-US" sz="1000" i="1"/>
          </a:p>
        </p:txBody>
      </p:sp>
      <p:sp>
        <p:nvSpPr>
          <p:cNvPr id="248836" name="Rectangle 2050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defTabSz="762000"/>
            <a:endParaRPr lang="el-GR" altLang="en-US" noProof="1" smtClean="0"/>
          </a:p>
        </p:txBody>
      </p:sp>
      <p:sp>
        <p:nvSpPr>
          <p:cNvPr id="248837" name="Rectangle 2051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043D6A-60DE-46B1-90CC-8771BA10E8BE}" type="slidenum">
              <a:rPr lang="en-GB" sz="1200" smtClean="0"/>
              <a:pPr/>
              <a:t>106</a:t>
            </a:fld>
            <a:endParaRPr lang="en-GB" sz="1200" smtClean="0"/>
          </a:p>
        </p:txBody>
      </p:sp>
      <p:sp>
        <p:nvSpPr>
          <p:cNvPr id="2498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59C231ED-8484-4D1F-8E92-E223703219C5}" type="slidenum">
              <a:rPr lang="en-GB" altLang="en-US" sz="1200"/>
              <a:pPr algn="r"/>
              <a:t>106</a:t>
            </a:fld>
            <a:endParaRPr lang="en-GB" altLang="en-US" sz="1200"/>
          </a:p>
        </p:txBody>
      </p:sp>
      <p:sp>
        <p:nvSpPr>
          <p:cNvPr id="24986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0378F9-BAE9-4795-8AA8-D08149AEA37E}" type="slidenum">
              <a:rPr lang="en-GB" sz="1200" smtClean="0"/>
              <a:pPr/>
              <a:t>107</a:t>
            </a:fld>
            <a:endParaRPr lang="en-GB" sz="1200" smtClean="0"/>
          </a:p>
        </p:txBody>
      </p:sp>
      <p:sp>
        <p:nvSpPr>
          <p:cNvPr id="2508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A766BD5-D5BA-4B71-8A2A-5D1B594327FA}" type="slidenum">
              <a:rPr lang="en-GB" altLang="en-US" sz="1200"/>
              <a:pPr algn="r"/>
              <a:t>107</a:t>
            </a:fld>
            <a:endParaRPr lang="en-GB" altLang="en-US" sz="1200"/>
          </a:p>
        </p:txBody>
      </p:sp>
      <p:sp>
        <p:nvSpPr>
          <p:cNvPr id="25088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75018D7-F409-45A1-8C31-A83181E9967A}" type="slidenum">
              <a:rPr lang="en-GB" altLang="en-US" sz="1200"/>
              <a:pPr algn="r"/>
              <a:t>107</a:t>
            </a:fld>
            <a:endParaRPr lang="en-GB" altLang="en-US" sz="1200"/>
          </a:p>
        </p:txBody>
      </p:sp>
      <p:sp>
        <p:nvSpPr>
          <p:cNvPr id="25088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5088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8</a:t>
            </a:r>
          </a:p>
        </p:txBody>
      </p:sp>
      <p:sp>
        <p:nvSpPr>
          <p:cNvPr id="25088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5088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50889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250890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43614D-2831-45B4-A4EB-A8197846EB2B}" type="slidenum">
              <a:rPr lang="en-GB" sz="1200" smtClean="0"/>
              <a:pPr/>
              <a:t>108</a:t>
            </a:fld>
            <a:endParaRPr lang="en-GB" sz="1200" smtClean="0"/>
          </a:p>
        </p:txBody>
      </p:sp>
      <p:sp>
        <p:nvSpPr>
          <p:cNvPr id="25190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6.18 ΕΙΝΑΙ ΜΕΤΑΦΡΑΣΜΕΝΟ ΣΤΗ ΣΕΛΙΔΑ 336.</a:t>
            </a:r>
          </a:p>
        </p:txBody>
      </p:sp>
      <p:sp>
        <p:nvSpPr>
          <p:cNvPr id="251908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714799-B5CE-41BE-8BFB-3CE1B8A0D286}" type="slidenum">
              <a:rPr lang="en-GB" sz="1200" smtClean="0"/>
              <a:pPr/>
              <a:t>109</a:t>
            </a:fld>
            <a:endParaRPr lang="en-GB" sz="1200" smtClean="0"/>
          </a:p>
        </p:txBody>
      </p:sp>
      <p:sp>
        <p:nvSpPr>
          <p:cNvPr id="2529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6.18 ΕΙΝΑΙ ΜΕΤΑΦΡΑΣΜΕΝΟ ΣΤΗ ΣΕΛΙΔΑ 336.</a:t>
            </a:r>
          </a:p>
          <a:p>
            <a:endParaRPr lang="el-GR" noProof="1" smtClean="0"/>
          </a:p>
        </p:txBody>
      </p:sp>
      <p:sp>
        <p:nvSpPr>
          <p:cNvPr id="252932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79828B-BF95-4335-90C5-A0169AB7C5DD}" type="slidenum">
              <a:rPr lang="en-GB" sz="1200" smtClean="0"/>
              <a:pPr/>
              <a:t>11</a:t>
            </a:fld>
            <a:endParaRPr lang="en-GB" sz="1200" smtClean="0"/>
          </a:p>
        </p:txBody>
      </p:sp>
      <p:sp>
        <p:nvSpPr>
          <p:cNvPr id="1525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ABD9D23F-69B4-45E9-8695-907F0FE0257A}" type="slidenum">
              <a:rPr lang="en-GB" sz="1200"/>
              <a:pPr algn="r"/>
              <a:t>11</a:t>
            </a:fld>
            <a:endParaRPr lang="en-GB" sz="1200"/>
          </a:p>
        </p:txBody>
      </p:sp>
      <p:sp>
        <p:nvSpPr>
          <p:cNvPr id="152580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52581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3</a:t>
            </a:r>
          </a:p>
        </p:txBody>
      </p:sp>
      <p:sp>
        <p:nvSpPr>
          <p:cNvPr id="152582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52583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52584" name="Rectangle 1030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52585" name="Rectangle 1031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4E0E99-991F-4793-A7DD-20B59D5FE462}" type="slidenum">
              <a:rPr lang="en-GB" sz="1200" smtClean="0"/>
              <a:pPr/>
              <a:t>110</a:t>
            </a:fld>
            <a:endParaRPr lang="en-GB" sz="1200" smtClean="0"/>
          </a:p>
        </p:txBody>
      </p:sp>
      <p:sp>
        <p:nvSpPr>
          <p:cNvPr id="2539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6.18 ΕΙΝΑΙ ΜΕΤΑΦΡΑΣΜΕΝΟ ΣΤΗ ΣΕΛΙΔΑ 336.</a:t>
            </a:r>
          </a:p>
          <a:p>
            <a:endParaRPr lang="el-GR" noProof="1" smtClean="0"/>
          </a:p>
        </p:txBody>
      </p:sp>
      <p:sp>
        <p:nvSpPr>
          <p:cNvPr id="253956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50403D-185F-42EC-9A8B-7B4C1894863D}" type="slidenum">
              <a:rPr lang="en-GB" sz="1200" smtClean="0"/>
              <a:pPr/>
              <a:t>111</a:t>
            </a:fld>
            <a:endParaRPr lang="en-GB" sz="1200" smtClean="0"/>
          </a:p>
        </p:txBody>
      </p:sp>
      <p:sp>
        <p:nvSpPr>
          <p:cNvPr id="25497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6.18 ΕΙΝΑΙ ΜΕΤΑΦΡΑΣΜΕΝΟ ΣΤΗ ΣΕΛΙΔΑ 336.</a:t>
            </a:r>
          </a:p>
          <a:p>
            <a:endParaRPr lang="el-GR" noProof="1" smtClean="0"/>
          </a:p>
        </p:txBody>
      </p:sp>
      <p:sp>
        <p:nvSpPr>
          <p:cNvPr id="254980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AF486AA-009D-4DBA-8655-57BC74F63C60}" type="slidenum">
              <a:rPr lang="en-GB" sz="1200" smtClean="0"/>
              <a:pPr/>
              <a:t>112</a:t>
            </a:fld>
            <a:endParaRPr lang="en-GB" sz="1200" smtClean="0"/>
          </a:p>
        </p:txBody>
      </p:sp>
      <p:sp>
        <p:nvSpPr>
          <p:cNvPr id="25600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6.18 ΕΙΝΑΙ ΜΕΤΑΦΡΑΣΜΕΝΟ ΣΤΗ ΣΕΛΙΔΑ 336.</a:t>
            </a:r>
          </a:p>
          <a:p>
            <a:endParaRPr lang="el-GR" noProof="1" smtClean="0"/>
          </a:p>
        </p:txBody>
      </p:sp>
      <p:sp>
        <p:nvSpPr>
          <p:cNvPr id="256004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DB79C4-FBFE-491C-9ECC-4EDD7B95FFEF}" type="slidenum">
              <a:rPr lang="en-GB" sz="1200" smtClean="0"/>
              <a:pPr/>
              <a:t>113</a:t>
            </a:fld>
            <a:endParaRPr lang="en-GB" sz="1200" smtClean="0"/>
          </a:p>
        </p:txBody>
      </p:sp>
      <p:sp>
        <p:nvSpPr>
          <p:cNvPr id="25702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6.18 ΕΙΝΑΙ ΜΕΤΑΦΡΑΣΜΕΝΟ ΣΤΗ ΣΕΛΙΔΑ 336.</a:t>
            </a:r>
          </a:p>
          <a:p>
            <a:endParaRPr lang="el-GR" noProof="1" smtClean="0"/>
          </a:p>
        </p:txBody>
      </p:sp>
      <p:sp>
        <p:nvSpPr>
          <p:cNvPr id="257028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7AF1884-D3E7-4742-A4AD-EF61AFAE6B8B}" type="slidenum">
              <a:rPr lang="en-GB" sz="1200" smtClean="0"/>
              <a:pPr/>
              <a:t>114</a:t>
            </a:fld>
            <a:endParaRPr lang="en-GB" sz="1200" smtClean="0"/>
          </a:p>
        </p:txBody>
      </p:sp>
      <p:sp>
        <p:nvSpPr>
          <p:cNvPr id="25805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6.18 ΕΙΝΑΙ ΜΕΤΑΦΡΑΣΜΕΝΟ ΣΤΗ ΣΕΛΙΔΑ 336.</a:t>
            </a:r>
          </a:p>
          <a:p>
            <a:endParaRPr lang="el-GR" noProof="1" smtClean="0"/>
          </a:p>
        </p:txBody>
      </p:sp>
      <p:sp>
        <p:nvSpPr>
          <p:cNvPr id="258052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2536BF4-EDB8-466C-83CA-D771F135B0F2}" type="slidenum">
              <a:rPr lang="en-GB" sz="1200" smtClean="0"/>
              <a:pPr/>
              <a:t>115</a:t>
            </a:fld>
            <a:endParaRPr lang="en-GB" sz="1200" smtClean="0"/>
          </a:p>
        </p:txBody>
      </p:sp>
      <p:sp>
        <p:nvSpPr>
          <p:cNvPr id="25907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6.18 ΕΙΝΑΙ ΜΕΤΑΦΡΑΣΜΕΝΟ ΣΤΗ ΣΕΛΙΔΑ 336.</a:t>
            </a:r>
          </a:p>
          <a:p>
            <a:endParaRPr lang="el-GR" noProof="1" smtClean="0"/>
          </a:p>
        </p:txBody>
      </p:sp>
      <p:sp>
        <p:nvSpPr>
          <p:cNvPr id="259076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B3A89F-768F-4C0F-9EC0-56E945E4AB92}" type="slidenum">
              <a:rPr lang="en-GB" sz="1200" smtClean="0"/>
              <a:pPr/>
              <a:t>116</a:t>
            </a:fld>
            <a:endParaRPr lang="en-GB" sz="1200" smtClean="0"/>
          </a:p>
        </p:txBody>
      </p:sp>
      <p:sp>
        <p:nvSpPr>
          <p:cNvPr id="2600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8D43F92-8457-4B04-AB90-B9E01DC90B9B}" type="slidenum">
              <a:rPr lang="en-GB" altLang="en-US" sz="1200"/>
              <a:pPr algn="r"/>
              <a:t>116</a:t>
            </a:fld>
            <a:endParaRPr lang="en-GB" altLang="en-US" sz="1200"/>
          </a:p>
        </p:txBody>
      </p:sp>
      <p:sp>
        <p:nvSpPr>
          <p:cNvPr id="26010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86B26DD-0D7A-4E3A-BE27-37B32E63E942}" type="slidenum">
              <a:rPr lang="en-GB" altLang="en-US" sz="1200"/>
              <a:pPr algn="r"/>
              <a:t>116</a:t>
            </a:fld>
            <a:endParaRPr lang="en-GB" altLang="en-US" sz="1200"/>
          </a:p>
        </p:txBody>
      </p:sp>
      <p:sp>
        <p:nvSpPr>
          <p:cNvPr id="26010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6010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8</a:t>
            </a:r>
          </a:p>
        </p:txBody>
      </p:sp>
      <p:sp>
        <p:nvSpPr>
          <p:cNvPr id="26010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6010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60105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260106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54162A3-DFFA-436B-AA7E-3467D134555C}" type="slidenum">
              <a:rPr lang="en-GB" sz="1200" smtClean="0"/>
              <a:pPr/>
              <a:t>117</a:t>
            </a:fld>
            <a:endParaRPr lang="en-GB" sz="1200" smtClean="0"/>
          </a:p>
        </p:txBody>
      </p:sp>
      <p:sp>
        <p:nvSpPr>
          <p:cNvPr id="2611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021921B-541E-40E5-8933-3F2673B3FA01}" type="slidenum">
              <a:rPr lang="en-GB" sz="1200"/>
              <a:pPr algn="r"/>
              <a:t>117</a:t>
            </a:fld>
            <a:endParaRPr lang="en-GB" sz="1200"/>
          </a:p>
        </p:txBody>
      </p:sp>
      <p:sp>
        <p:nvSpPr>
          <p:cNvPr id="26112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261125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B7BE1E-A0F7-4C08-8A13-6143BD89DE2B}" type="slidenum">
              <a:rPr lang="en-GB" sz="1200" smtClean="0"/>
              <a:pPr/>
              <a:t>118</a:t>
            </a:fld>
            <a:endParaRPr lang="en-GB" sz="1200" smtClean="0"/>
          </a:p>
        </p:txBody>
      </p:sp>
      <p:sp>
        <p:nvSpPr>
          <p:cNvPr id="2621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5CE7BA8-601D-4453-A6E2-B5AFDEE603E8}" type="slidenum">
              <a:rPr lang="en-GB" altLang="en-US" sz="1200"/>
              <a:pPr algn="r"/>
              <a:t>118</a:t>
            </a:fld>
            <a:endParaRPr lang="en-GB" altLang="en-US" sz="1200"/>
          </a:p>
        </p:txBody>
      </p:sp>
      <p:sp>
        <p:nvSpPr>
          <p:cNvPr id="26214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1E8DD9B-75DA-4DD9-84B9-9D55A395B2CD}" type="slidenum">
              <a:rPr lang="en-GB" altLang="en-US" sz="1200"/>
              <a:pPr algn="r"/>
              <a:t>118</a:t>
            </a:fld>
            <a:endParaRPr lang="en-GB" altLang="en-US" sz="1200"/>
          </a:p>
        </p:txBody>
      </p:sp>
      <p:sp>
        <p:nvSpPr>
          <p:cNvPr id="26214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6215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8</a:t>
            </a:r>
          </a:p>
        </p:txBody>
      </p:sp>
      <p:sp>
        <p:nvSpPr>
          <p:cNvPr id="26215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6215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62153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262154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5234D87-5732-4B1D-A50E-D50A8EB93DAA}" type="slidenum">
              <a:rPr lang="en-GB" sz="1200" smtClean="0"/>
              <a:pPr/>
              <a:t>119</a:t>
            </a:fld>
            <a:endParaRPr lang="en-GB" sz="1200" smtClean="0"/>
          </a:p>
        </p:txBody>
      </p:sp>
      <p:sp>
        <p:nvSpPr>
          <p:cNvPr id="2631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DC8CE09-D96D-4540-AFDE-34A30B92CE02}" type="slidenum">
              <a:rPr lang="en-GB" sz="1200"/>
              <a:pPr algn="r"/>
              <a:t>119</a:t>
            </a:fld>
            <a:endParaRPr lang="en-GB" sz="1200"/>
          </a:p>
        </p:txBody>
      </p:sp>
      <p:sp>
        <p:nvSpPr>
          <p:cNvPr id="26317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263173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8D8FAE-2656-4645-8616-7F3E4BE9E0C7}" type="slidenum">
              <a:rPr lang="en-GB" sz="1200" smtClean="0"/>
              <a:pPr/>
              <a:t>12</a:t>
            </a:fld>
            <a:endParaRPr lang="en-GB" sz="1200" smtClean="0"/>
          </a:p>
        </p:txBody>
      </p:sp>
      <p:sp>
        <p:nvSpPr>
          <p:cNvPr id="15360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noProof="1" smtClean="0"/>
              <a:t>ΤΟ ΔΙΑΓΡΑΜΜΑ 6.3 ΕΙΝΑΙ </a:t>
            </a:r>
          </a:p>
        </p:txBody>
      </p:sp>
      <p:sp>
        <p:nvSpPr>
          <p:cNvPr id="153604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D0224F-4554-419F-BA62-A7A3599D8630}" type="slidenum">
              <a:rPr lang="en-GB" sz="1200" smtClean="0"/>
              <a:pPr/>
              <a:t>120</a:t>
            </a:fld>
            <a:endParaRPr lang="en-GB" sz="1200" smtClean="0"/>
          </a:p>
        </p:txBody>
      </p:sp>
      <p:sp>
        <p:nvSpPr>
          <p:cNvPr id="2641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B8A6F3D-8923-4133-9227-D798D88ABDE3}" type="slidenum">
              <a:rPr lang="en-GB" altLang="en-US" sz="1200"/>
              <a:pPr algn="r"/>
              <a:t>120</a:t>
            </a:fld>
            <a:endParaRPr lang="en-GB" altLang="en-US" sz="1200"/>
          </a:p>
        </p:txBody>
      </p:sp>
      <p:sp>
        <p:nvSpPr>
          <p:cNvPr id="26419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048C145-7F47-4502-90FA-60B4F0650C52}" type="slidenum">
              <a:rPr lang="en-GB" altLang="en-US" sz="1200"/>
              <a:pPr algn="r"/>
              <a:t>120</a:t>
            </a:fld>
            <a:endParaRPr lang="en-GB" altLang="en-US" sz="1200"/>
          </a:p>
        </p:txBody>
      </p:sp>
      <p:sp>
        <p:nvSpPr>
          <p:cNvPr id="26419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6419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8</a:t>
            </a:r>
          </a:p>
        </p:txBody>
      </p:sp>
      <p:sp>
        <p:nvSpPr>
          <p:cNvPr id="26419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6420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64201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264202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7892560-B20C-4A00-BAEA-88E365170FA7}" type="slidenum">
              <a:rPr lang="en-GB" sz="1200" smtClean="0"/>
              <a:pPr/>
              <a:t>121</a:t>
            </a:fld>
            <a:endParaRPr lang="en-GB" sz="1200" smtClean="0"/>
          </a:p>
        </p:txBody>
      </p:sp>
      <p:sp>
        <p:nvSpPr>
          <p:cNvPr id="26521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6.19 ΕΙΝΑΙ ΜΕΤΑΦΡΑΣΜΕΝΟ ΣΤΗ ΣΕΛΙΔΑ 338.</a:t>
            </a:r>
          </a:p>
        </p:txBody>
      </p:sp>
      <p:sp>
        <p:nvSpPr>
          <p:cNvPr id="265220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C6A6883-1634-4388-8017-4C8AAD3244A0}" type="slidenum">
              <a:rPr lang="en-GB" sz="1200" smtClean="0"/>
              <a:pPr/>
              <a:t>122</a:t>
            </a:fld>
            <a:endParaRPr lang="en-GB" sz="1200" smtClean="0"/>
          </a:p>
        </p:txBody>
      </p:sp>
      <p:sp>
        <p:nvSpPr>
          <p:cNvPr id="2662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6.19 ΕΙΝΑΙ ΜΕΤΑΦΡΑΣΜΕΝΟ ΣΤΗ ΣΕΛΙΔΑ 338.</a:t>
            </a:r>
          </a:p>
          <a:p>
            <a:endParaRPr lang="el-GR" noProof="1" smtClean="0"/>
          </a:p>
        </p:txBody>
      </p:sp>
      <p:sp>
        <p:nvSpPr>
          <p:cNvPr id="266244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E92B1F-C0AB-4E4D-8869-3CE3CF859428}" type="slidenum">
              <a:rPr lang="en-GB" sz="1200" smtClean="0"/>
              <a:pPr/>
              <a:t>123</a:t>
            </a:fld>
            <a:endParaRPr lang="en-GB" sz="1200" smtClean="0"/>
          </a:p>
        </p:txBody>
      </p:sp>
      <p:sp>
        <p:nvSpPr>
          <p:cNvPr id="26726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6.19 ΕΙΝΑΙ ΜΕΤΑΦΡΑΣΜΕΝΟ ΣΤΗ ΣΕΛΙΔΑ 338.</a:t>
            </a:r>
          </a:p>
          <a:p>
            <a:endParaRPr lang="el-GR" noProof="1" smtClean="0"/>
          </a:p>
        </p:txBody>
      </p:sp>
      <p:sp>
        <p:nvSpPr>
          <p:cNvPr id="267268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DDB285-A534-4C6B-8F99-32C77463F26E}" type="slidenum">
              <a:rPr lang="en-GB" sz="1200" smtClean="0"/>
              <a:pPr/>
              <a:t>124</a:t>
            </a:fld>
            <a:endParaRPr lang="en-GB" sz="1200" smtClean="0"/>
          </a:p>
        </p:txBody>
      </p:sp>
      <p:sp>
        <p:nvSpPr>
          <p:cNvPr id="26829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6.19 ΕΙΝΑΙ ΜΕΤΑΦΡΑΣΜΕΝΟ ΣΤΗ ΣΕΛΙΔΑ 338.</a:t>
            </a:r>
          </a:p>
          <a:p>
            <a:endParaRPr lang="el-GR" noProof="1" smtClean="0"/>
          </a:p>
        </p:txBody>
      </p:sp>
      <p:sp>
        <p:nvSpPr>
          <p:cNvPr id="268292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B848DB-70EE-4C57-A3B0-650B67316E03}" type="slidenum">
              <a:rPr lang="en-GB" sz="1200" smtClean="0"/>
              <a:pPr/>
              <a:t>125</a:t>
            </a:fld>
            <a:endParaRPr lang="en-GB" sz="1200" smtClean="0"/>
          </a:p>
        </p:txBody>
      </p:sp>
      <p:sp>
        <p:nvSpPr>
          <p:cNvPr id="26931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6.19 ΕΙΝΑΙ ΜΕΤΑΦΡΑΣΜΕΝΟ ΣΤΗ ΣΕΛΙΔΑ 338.</a:t>
            </a:r>
          </a:p>
          <a:p>
            <a:endParaRPr lang="el-GR" noProof="1" smtClean="0"/>
          </a:p>
        </p:txBody>
      </p:sp>
      <p:sp>
        <p:nvSpPr>
          <p:cNvPr id="269316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E8FABF4-D032-4C60-A748-95B590C0070E}" type="slidenum">
              <a:rPr lang="en-GB" sz="1200" smtClean="0"/>
              <a:pPr/>
              <a:t>126</a:t>
            </a:fld>
            <a:endParaRPr lang="en-GB" sz="1200" smtClean="0"/>
          </a:p>
        </p:txBody>
      </p:sp>
      <p:sp>
        <p:nvSpPr>
          <p:cNvPr id="27033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6.19 ΕΙΝΑΙ ΜΕΤΑΦΡΑΣΜΕΝΟ ΣΤΗ ΣΕΛΙΔΑ 338.</a:t>
            </a:r>
          </a:p>
          <a:p>
            <a:endParaRPr lang="el-GR" noProof="1" smtClean="0"/>
          </a:p>
        </p:txBody>
      </p:sp>
      <p:sp>
        <p:nvSpPr>
          <p:cNvPr id="270340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9B3E19-3F6F-41DC-8C6B-7DF8F07D58E1}" type="slidenum">
              <a:rPr lang="en-GB" sz="1200" smtClean="0"/>
              <a:pPr/>
              <a:t>127</a:t>
            </a:fld>
            <a:endParaRPr lang="en-GB" sz="1200" smtClean="0"/>
          </a:p>
        </p:txBody>
      </p:sp>
      <p:sp>
        <p:nvSpPr>
          <p:cNvPr id="2713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E764BF6-FCE4-4487-B52D-4217429CAD22}" type="slidenum">
              <a:rPr lang="en-GB" sz="1200"/>
              <a:pPr algn="r"/>
              <a:t>127</a:t>
            </a:fld>
            <a:endParaRPr lang="en-GB" sz="1200"/>
          </a:p>
        </p:txBody>
      </p:sp>
      <p:sp>
        <p:nvSpPr>
          <p:cNvPr id="27136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27136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27136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27136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27136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271369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F93BA27-72AD-4F1E-BC38-693877708C2C}" type="slidenum">
              <a:rPr lang="en-GB" sz="1200" smtClean="0"/>
              <a:pPr/>
              <a:t>128</a:t>
            </a:fld>
            <a:endParaRPr lang="en-GB" sz="1200" smtClean="0"/>
          </a:p>
        </p:txBody>
      </p:sp>
      <p:sp>
        <p:nvSpPr>
          <p:cNvPr id="2723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6.20 ΕΙΝΑΙ ΜΕΤΑΦΡΑΣΜΕΝΟ ΣΤΗ ΣΕΛΙΔΑ 339.</a:t>
            </a:r>
          </a:p>
        </p:txBody>
      </p:sp>
      <p:sp>
        <p:nvSpPr>
          <p:cNvPr id="272388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7B0853-8366-4F3E-A80D-9E262E851DE0}" type="slidenum">
              <a:rPr lang="en-GB" sz="1200" smtClean="0"/>
              <a:pPr/>
              <a:t>129</a:t>
            </a:fld>
            <a:endParaRPr lang="en-GB" sz="1200" smtClean="0"/>
          </a:p>
        </p:txBody>
      </p:sp>
      <p:sp>
        <p:nvSpPr>
          <p:cNvPr id="2734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05CEFD6E-DC22-4315-8290-D278CDD60466}" type="slidenum">
              <a:rPr lang="en-GB" sz="1200"/>
              <a:pPr algn="r"/>
              <a:t>129</a:t>
            </a:fld>
            <a:endParaRPr lang="en-GB" sz="1200"/>
          </a:p>
        </p:txBody>
      </p:sp>
      <p:sp>
        <p:nvSpPr>
          <p:cNvPr id="27341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27341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27341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27341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27341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273417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D2D3D4-8A53-49E7-A246-F1A7C1CFE7B0}" type="slidenum">
              <a:rPr lang="en-GB" sz="1200" smtClean="0"/>
              <a:pPr/>
              <a:t>13</a:t>
            </a:fld>
            <a:endParaRPr lang="en-GB" sz="1200" smtClean="0"/>
          </a:p>
        </p:txBody>
      </p:sp>
      <p:sp>
        <p:nvSpPr>
          <p:cNvPr id="1546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5B385321-5618-4BA1-AD77-E095C276A606}" type="slidenum">
              <a:rPr lang="en-GB" sz="1200"/>
              <a:pPr algn="r"/>
              <a:t>13</a:t>
            </a:fld>
            <a:endParaRPr lang="en-GB" sz="1200"/>
          </a:p>
        </p:txBody>
      </p:sp>
      <p:sp>
        <p:nvSpPr>
          <p:cNvPr id="154628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54629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3</a:t>
            </a:r>
          </a:p>
        </p:txBody>
      </p:sp>
      <p:sp>
        <p:nvSpPr>
          <p:cNvPr id="154630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54631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54632" name="Rectangle 1030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54633" name="Rectangle 1031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E6FE74-E907-4ED8-ABD9-E1A060A7B4B6}" type="slidenum">
              <a:rPr lang="en-GB" sz="1200" smtClean="0"/>
              <a:pPr/>
              <a:t>130</a:t>
            </a:fld>
            <a:endParaRPr lang="en-GB" sz="1200" smtClean="0"/>
          </a:p>
        </p:txBody>
      </p:sp>
      <p:sp>
        <p:nvSpPr>
          <p:cNvPr id="27443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274436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D37CD24-4728-4EDC-AC52-96541F12C1BD}" type="slidenum">
              <a:rPr lang="en-GB" sz="1200" smtClean="0"/>
              <a:pPr/>
              <a:t>131</a:t>
            </a:fld>
            <a:endParaRPr lang="en-GB" sz="1200" smtClean="0"/>
          </a:p>
        </p:txBody>
      </p:sp>
      <p:sp>
        <p:nvSpPr>
          <p:cNvPr id="2754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654C5AC-E55A-4DE2-96E8-CFB8B20DC8F8}" type="slidenum">
              <a:rPr lang="en-GB" sz="1200"/>
              <a:pPr algn="r"/>
              <a:t>131</a:t>
            </a:fld>
            <a:endParaRPr lang="en-GB" sz="1200"/>
          </a:p>
        </p:txBody>
      </p:sp>
      <p:sp>
        <p:nvSpPr>
          <p:cNvPr id="27546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27546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27546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27546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275464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275465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F0D98C-0CA2-4D98-9C5C-1EC5E649AFD6}" type="slidenum">
              <a:rPr lang="en-GB" sz="1200" smtClean="0"/>
              <a:pPr/>
              <a:t>132</a:t>
            </a:fld>
            <a:endParaRPr lang="en-GB" sz="1200" smtClean="0"/>
          </a:p>
        </p:txBody>
      </p:sp>
      <p:sp>
        <p:nvSpPr>
          <p:cNvPr id="2764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276484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3C093D9-407C-4A1D-AE02-E51B14257654}" type="slidenum">
              <a:rPr lang="en-GB" sz="1200" smtClean="0"/>
              <a:pPr/>
              <a:t>133</a:t>
            </a:fld>
            <a:endParaRPr lang="en-GB" sz="1200" smtClean="0"/>
          </a:p>
        </p:txBody>
      </p:sp>
      <p:sp>
        <p:nvSpPr>
          <p:cNvPr id="2775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055737C-35C1-4559-B31A-AD2AE5A4684E}" type="slidenum">
              <a:rPr lang="en-GB" sz="1200"/>
              <a:pPr algn="r"/>
              <a:t>133</a:t>
            </a:fld>
            <a:endParaRPr lang="en-GB" sz="1200"/>
          </a:p>
        </p:txBody>
      </p:sp>
      <p:sp>
        <p:nvSpPr>
          <p:cNvPr id="27750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27750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27751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27751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277512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277513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DC7053D-25E9-477A-93F0-FE3E06636E9E}" type="slidenum">
              <a:rPr lang="en-GB" sz="1200" smtClean="0"/>
              <a:pPr/>
              <a:t>134</a:t>
            </a:fld>
            <a:endParaRPr lang="en-GB" sz="1200" smtClean="0"/>
          </a:p>
        </p:txBody>
      </p:sp>
      <p:sp>
        <p:nvSpPr>
          <p:cNvPr id="278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noProof="1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4FD40A-6349-4A71-BB6E-E73933017ED7}" type="slidenum">
              <a:rPr lang="en-GB" sz="1200" smtClean="0"/>
              <a:pPr/>
              <a:t>135</a:t>
            </a:fld>
            <a:endParaRPr lang="en-GB" sz="1200" smtClean="0"/>
          </a:p>
        </p:txBody>
      </p:sp>
      <p:sp>
        <p:nvSpPr>
          <p:cNvPr id="279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noProof="1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6F2E66-2334-46AD-92E9-78E0305BB58D}" type="slidenum">
              <a:rPr lang="en-GB" sz="1200" smtClean="0"/>
              <a:pPr/>
              <a:t>14</a:t>
            </a:fld>
            <a:endParaRPr lang="en-GB" sz="1200" smtClean="0"/>
          </a:p>
        </p:txBody>
      </p:sp>
      <p:sp>
        <p:nvSpPr>
          <p:cNvPr id="15565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565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</a:t>
            </a:r>
          </a:p>
        </p:txBody>
      </p:sp>
      <p:sp>
        <p:nvSpPr>
          <p:cNvPr id="15565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565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5655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55656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2192B3-D8EB-4BAD-A9AE-3C40C3E722EA}" type="slidenum">
              <a:rPr lang="en-GB" sz="1200" smtClean="0"/>
              <a:pPr/>
              <a:t>15</a:t>
            </a:fld>
            <a:endParaRPr lang="en-GB" sz="1200" smtClean="0"/>
          </a:p>
        </p:txBody>
      </p:sp>
      <p:sp>
        <p:nvSpPr>
          <p:cNvPr id="1566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B2BF63E-588B-4C25-BD74-446673F22984}" type="slidenum">
              <a:rPr lang="en-GB" sz="1200"/>
              <a:pPr algn="r"/>
              <a:t>15</a:t>
            </a:fld>
            <a:endParaRPr lang="en-GB" sz="1200"/>
          </a:p>
        </p:txBody>
      </p:sp>
      <p:sp>
        <p:nvSpPr>
          <p:cNvPr id="156676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56677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3</a:t>
            </a:r>
          </a:p>
        </p:txBody>
      </p:sp>
      <p:sp>
        <p:nvSpPr>
          <p:cNvPr id="156678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56679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56680" name="Rectangle 1030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56681" name="Rectangle 1031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2BA3B5E-D846-4C4D-85B0-F0DD88C6C19C}" type="slidenum">
              <a:rPr lang="en-GB" sz="1200" smtClean="0"/>
              <a:pPr/>
              <a:t>16</a:t>
            </a:fld>
            <a:endParaRPr lang="en-GB" sz="1200" smtClean="0"/>
          </a:p>
        </p:txBody>
      </p:sp>
      <p:sp>
        <p:nvSpPr>
          <p:cNvPr id="15769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57700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6F581AE-5E97-489B-A669-15E800987989}" type="slidenum">
              <a:rPr lang="en-GB" sz="1200" smtClean="0"/>
              <a:pPr/>
              <a:t>17</a:t>
            </a:fld>
            <a:endParaRPr lang="en-GB" sz="1200" smtClean="0"/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58724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B4E7F3C-9173-49D9-84AB-F8E460A2A2F6}" type="slidenum">
              <a:rPr lang="en-GB" sz="1200" smtClean="0"/>
              <a:pPr/>
              <a:t>18</a:t>
            </a:fld>
            <a:endParaRPr lang="en-GB" sz="1200" smtClean="0"/>
          </a:p>
        </p:txBody>
      </p:sp>
      <p:sp>
        <p:nvSpPr>
          <p:cNvPr id="15974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59748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6EA2F43-BCA3-4D86-92FD-588E04FD6DE1}" type="slidenum">
              <a:rPr lang="en-GB" sz="1200" smtClean="0"/>
              <a:pPr/>
              <a:t>19</a:t>
            </a:fld>
            <a:endParaRPr lang="en-GB" sz="1200" smtClean="0"/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60772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E069F3-677A-4FB0-B54B-726DFD2EB3C7}" type="slidenum">
              <a:rPr lang="en-GB" sz="1200" smtClean="0"/>
              <a:pPr/>
              <a:t>2</a:t>
            </a:fld>
            <a:endParaRPr lang="en-GB" sz="1200" smtClean="0"/>
          </a:p>
        </p:txBody>
      </p:sp>
      <p:sp>
        <p:nvSpPr>
          <p:cNvPr id="1433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265206E-89A3-430E-8EB5-BAED5693F67E}" type="slidenum">
              <a:rPr lang="en-GB" altLang="en-US" sz="1200"/>
              <a:pPr algn="r"/>
              <a:t>2</a:t>
            </a:fld>
            <a:endParaRPr lang="en-GB" altLang="en-US" sz="1200"/>
          </a:p>
        </p:txBody>
      </p:sp>
      <p:sp>
        <p:nvSpPr>
          <p:cNvPr id="14336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290CD79-EEA4-4830-9D24-0CE58B5986D1}" type="slidenum">
              <a:rPr lang="en-GB" sz="1200" smtClean="0"/>
              <a:pPr/>
              <a:t>20</a:t>
            </a:fld>
            <a:endParaRPr lang="en-GB" sz="1200" smtClean="0"/>
          </a:p>
        </p:txBody>
      </p:sp>
      <p:sp>
        <p:nvSpPr>
          <p:cNvPr id="1617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AB7B5BC4-1DFD-49A6-92E1-DD8F0CC46E04}" type="slidenum">
              <a:rPr lang="en-GB" sz="1200"/>
              <a:pPr algn="r"/>
              <a:t>20</a:t>
            </a:fld>
            <a:endParaRPr lang="en-GB" sz="1200"/>
          </a:p>
        </p:txBody>
      </p:sp>
      <p:sp>
        <p:nvSpPr>
          <p:cNvPr id="16179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6179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3</a:t>
            </a:r>
          </a:p>
        </p:txBody>
      </p:sp>
      <p:sp>
        <p:nvSpPr>
          <p:cNvPr id="16179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6179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61800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61801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2BCF673-906D-473B-AEE7-E18647F85A7D}" type="slidenum">
              <a:rPr lang="en-GB" sz="1200" smtClean="0"/>
              <a:pPr/>
              <a:t>21</a:t>
            </a:fld>
            <a:endParaRPr lang="en-GB" sz="1200" smtClean="0"/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62820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575B4B-05AE-402F-9B75-24F3A9B621C6}" type="slidenum">
              <a:rPr lang="en-GB" sz="1200" smtClean="0"/>
              <a:pPr/>
              <a:t>22</a:t>
            </a:fld>
            <a:endParaRPr lang="en-GB" sz="1200" smtClean="0"/>
          </a:p>
        </p:txBody>
      </p:sp>
      <p:sp>
        <p:nvSpPr>
          <p:cNvPr id="163843" name="Rectangle 102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63844" name="Rectangle 102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4071AA-C3D9-4632-8EBA-AAC342F229D4}" type="slidenum">
              <a:rPr lang="en-GB" sz="1200" smtClean="0"/>
              <a:pPr/>
              <a:t>23</a:t>
            </a:fld>
            <a:endParaRPr lang="en-GB" sz="1200" smtClean="0"/>
          </a:p>
        </p:txBody>
      </p:sp>
      <p:sp>
        <p:nvSpPr>
          <p:cNvPr id="16486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64868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8CC694-3905-4B5E-A427-77199A5A6257}" type="slidenum">
              <a:rPr lang="en-GB" sz="1200" smtClean="0"/>
              <a:pPr/>
              <a:t>24</a:t>
            </a:fld>
            <a:endParaRPr lang="en-GB" sz="1200" smtClean="0"/>
          </a:p>
        </p:txBody>
      </p:sp>
      <p:sp>
        <p:nvSpPr>
          <p:cNvPr id="1658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EBBCE12-B65B-4062-9A9F-E9E988D1DEC4}" type="slidenum">
              <a:rPr lang="en-GB" altLang="en-US" sz="1200"/>
              <a:pPr algn="r"/>
              <a:t>24</a:t>
            </a:fld>
            <a:endParaRPr lang="en-GB" altLang="en-US" sz="1200"/>
          </a:p>
        </p:txBody>
      </p:sp>
      <p:sp>
        <p:nvSpPr>
          <p:cNvPr id="16589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A63ABA33-B8AF-4D25-9A2F-1F2EE1E53738}" type="slidenum">
              <a:rPr lang="en-GB" altLang="en-US" sz="1200"/>
              <a:pPr algn="r"/>
              <a:t>24</a:t>
            </a:fld>
            <a:endParaRPr lang="en-GB" altLang="en-US" sz="1200"/>
          </a:p>
        </p:txBody>
      </p:sp>
      <p:sp>
        <p:nvSpPr>
          <p:cNvPr id="165893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65894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3</a:t>
            </a:r>
          </a:p>
        </p:txBody>
      </p:sp>
      <p:sp>
        <p:nvSpPr>
          <p:cNvPr id="165895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65896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65897" name="Rectangle 1030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165898" name="Rectangle 1031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724544C-4CDD-48D3-B24F-CE3F1D2492FA}" type="slidenum">
              <a:rPr lang="en-GB" sz="1200" smtClean="0"/>
              <a:pPr/>
              <a:t>25</a:t>
            </a:fld>
            <a:endParaRPr lang="en-GB" sz="1200" smtClean="0"/>
          </a:p>
        </p:txBody>
      </p:sp>
      <p:sp>
        <p:nvSpPr>
          <p:cNvPr id="1669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52452EB5-8A03-449F-A06D-E7841FDD4DCC}" type="slidenum">
              <a:rPr lang="en-GB" sz="1200"/>
              <a:pPr algn="r"/>
              <a:t>25</a:t>
            </a:fld>
            <a:endParaRPr lang="en-GB" sz="1200"/>
          </a:p>
        </p:txBody>
      </p:sp>
      <p:sp>
        <p:nvSpPr>
          <p:cNvPr id="16691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6691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12</a:t>
            </a:r>
          </a:p>
        </p:txBody>
      </p:sp>
      <p:sp>
        <p:nvSpPr>
          <p:cNvPr id="16691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6691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66920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66921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30C331C-0BEF-4149-8AF7-D7AE172FCE45}" type="slidenum">
              <a:rPr lang="en-GB" sz="1200" smtClean="0"/>
              <a:pPr/>
              <a:t>26</a:t>
            </a:fld>
            <a:endParaRPr lang="en-GB" sz="1200" smtClean="0"/>
          </a:p>
        </p:txBody>
      </p:sp>
      <p:sp>
        <p:nvSpPr>
          <p:cNvPr id="1679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C10405A-EDD4-4CCA-8172-7744A19A7734}" type="slidenum">
              <a:rPr lang="en-GB" sz="1200"/>
              <a:pPr algn="r"/>
              <a:t>26</a:t>
            </a:fld>
            <a:endParaRPr lang="en-GB" sz="1200"/>
          </a:p>
        </p:txBody>
      </p:sp>
      <p:sp>
        <p:nvSpPr>
          <p:cNvPr id="16794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42BAC10-3212-4903-9BE5-9C0595DF5C0C}" type="slidenum">
              <a:rPr lang="en-GB" sz="1200" smtClean="0"/>
              <a:pPr/>
              <a:t>27</a:t>
            </a:fld>
            <a:endParaRPr lang="en-GB" sz="1200" smtClean="0"/>
          </a:p>
        </p:txBody>
      </p:sp>
      <p:sp>
        <p:nvSpPr>
          <p:cNvPr id="1689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73E07F2-57BA-45DF-81F2-6627A49B3178}" type="slidenum">
              <a:rPr lang="en-GB" altLang="en-US" sz="1200"/>
              <a:pPr algn="r"/>
              <a:t>27</a:t>
            </a:fld>
            <a:endParaRPr lang="en-GB" altLang="en-US" sz="1200"/>
          </a:p>
        </p:txBody>
      </p:sp>
      <p:sp>
        <p:nvSpPr>
          <p:cNvPr id="16896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 smtClean="0"/>
          </a:p>
        </p:txBody>
      </p:sp>
      <p:sp>
        <p:nvSpPr>
          <p:cNvPr id="168965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FBE9F1-F45C-4476-B16F-5A68DB19E51D}" type="slidenum">
              <a:rPr lang="en-GB" sz="1200" smtClean="0"/>
              <a:pPr/>
              <a:t>28</a:t>
            </a:fld>
            <a:endParaRPr lang="en-GB" sz="1200" smtClean="0"/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BE6EE19-BC97-40AE-92EA-61ADFAE45C7B}" type="slidenum">
              <a:rPr lang="en-GB" altLang="en-US" sz="1200"/>
              <a:pPr algn="r"/>
              <a:t>28</a:t>
            </a:fld>
            <a:endParaRPr lang="en-GB" altLang="en-US" sz="1200"/>
          </a:p>
        </p:txBody>
      </p:sp>
      <p:sp>
        <p:nvSpPr>
          <p:cNvPr id="16998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 smtClean="0"/>
          </a:p>
        </p:txBody>
      </p:sp>
      <p:sp>
        <p:nvSpPr>
          <p:cNvPr id="169989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EE9B61-5F8E-44E8-B4A2-07E4E7B6FF4D}" type="slidenum">
              <a:rPr lang="en-GB" sz="1200" smtClean="0"/>
              <a:pPr/>
              <a:t>29</a:t>
            </a:fld>
            <a:endParaRPr lang="en-GB" sz="1200" smtClean="0"/>
          </a:p>
        </p:txBody>
      </p:sp>
      <p:sp>
        <p:nvSpPr>
          <p:cNvPr id="1710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F6703F0-7209-4838-B959-6779529ED291}" type="slidenum">
              <a:rPr lang="en-GB" altLang="en-US" sz="1200"/>
              <a:pPr algn="r"/>
              <a:t>29</a:t>
            </a:fld>
            <a:endParaRPr lang="en-GB" altLang="en-US" sz="1200"/>
          </a:p>
        </p:txBody>
      </p:sp>
      <p:sp>
        <p:nvSpPr>
          <p:cNvPr id="17101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 smtClean="0"/>
          </a:p>
        </p:txBody>
      </p:sp>
      <p:sp>
        <p:nvSpPr>
          <p:cNvPr id="171013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FAEDEC-5226-463F-A344-68EE4EB4627F}" type="slidenum">
              <a:rPr lang="en-GB" sz="1200" smtClean="0"/>
              <a:pPr/>
              <a:t>3</a:t>
            </a:fld>
            <a:endParaRPr lang="en-GB" sz="1200" smtClean="0"/>
          </a:p>
        </p:txBody>
      </p:sp>
      <p:sp>
        <p:nvSpPr>
          <p:cNvPr id="1443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53DFBBF0-ACF3-4681-A3B8-DA06A7E7870F}" type="slidenum">
              <a:rPr lang="en-GB" altLang="en-US" sz="1200"/>
              <a:pPr algn="r"/>
              <a:t>3</a:t>
            </a:fld>
            <a:endParaRPr lang="en-GB" altLang="en-US" sz="1200"/>
          </a:p>
        </p:txBody>
      </p:sp>
      <p:sp>
        <p:nvSpPr>
          <p:cNvPr id="14438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671186A-1335-4006-BF5D-E291796D269B}" type="slidenum">
              <a:rPr lang="en-GB" altLang="en-US" sz="1200"/>
              <a:pPr algn="r"/>
              <a:t>3</a:t>
            </a:fld>
            <a:endParaRPr lang="en-GB" altLang="en-US" sz="1200"/>
          </a:p>
        </p:txBody>
      </p:sp>
      <p:sp>
        <p:nvSpPr>
          <p:cNvPr id="14438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4439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2</a:t>
            </a:r>
          </a:p>
        </p:txBody>
      </p:sp>
      <p:sp>
        <p:nvSpPr>
          <p:cNvPr id="14439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4439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44393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144394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235D51E-5715-4522-A951-C945909240FC}" type="slidenum">
              <a:rPr lang="en-GB" sz="1200" smtClean="0"/>
              <a:pPr/>
              <a:t>30</a:t>
            </a:fld>
            <a:endParaRPr lang="en-GB" sz="1200" smtClean="0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E44D2EDE-C284-42C8-814C-7E40CB1F85DF}" type="slidenum">
              <a:rPr lang="en-GB" altLang="en-US" sz="1200"/>
              <a:pPr algn="r"/>
              <a:t>30</a:t>
            </a:fld>
            <a:endParaRPr lang="en-GB" altLang="en-US" sz="1200"/>
          </a:p>
        </p:txBody>
      </p:sp>
      <p:sp>
        <p:nvSpPr>
          <p:cNvPr id="17203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 smtClean="0"/>
          </a:p>
        </p:txBody>
      </p:sp>
      <p:sp>
        <p:nvSpPr>
          <p:cNvPr id="172037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47E7944-9028-4BB4-BC5C-C04BDC5E2F1B}" type="slidenum">
              <a:rPr lang="en-GB" sz="1200" smtClean="0"/>
              <a:pPr/>
              <a:t>31</a:t>
            </a:fld>
            <a:endParaRPr lang="en-GB" sz="1200" smtClean="0"/>
          </a:p>
        </p:txBody>
      </p:sp>
      <p:sp>
        <p:nvSpPr>
          <p:cNvPr id="1730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1487D05-2713-4B36-BA52-15F71604D836}" type="slidenum">
              <a:rPr lang="en-GB" altLang="en-US" sz="1200"/>
              <a:pPr algn="r"/>
              <a:t>31</a:t>
            </a:fld>
            <a:endParaRPr lang="en-GB" altLang="en-US" sz="1200"/>
          </a:p>
        </p:txBody>
      </p:sp>
      <p:sp>
        <p:nvSpPr>
          <p:cNvPr id="17306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 smtClean="0"/>
          </a:p>
        </p:txBody>
      </p:sp>
      <p:sp>
        <p:nvSpPr>
          <p:cNvPr id="173061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CDF9E4D-4FF1-4125-A570-C16447E64541}" type="slidenum">
              <a:rPr lang="en-GB" sz="1200" smtClean="0"/>
              <a:pPr/>
              <a:t>32</a:t>
            </a:fld>
            <a:endParaRPr lang="en-GB" sz="1200" smtClean="0"/>
          </a:p>
        </p:txBody>
      </p:sp>
      <p:sp>
        <p:nvSpPr>
          <p:cNvPr id="1740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1F32B56D-E34F-47D8-A996-342891782556}" type="slidenum">
              <a:rPr lang="en-GB" altLang="en-US" sz="1200"/>
              <a:pPr algn="r"/>
              <a:t>32</a:t>
            </a:fld>
            <a:endParaRPr lang="en-GB" altLang="en-US" sz="1200"/>
          </a:p>
        </p:txBody>
      </p:sp>
      <p:sp>
        <p:nvSpPr>
          <p:cNvPr id="17408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 smtClean="0"/>
          </a:p>
        </p:txBody>
      </p:sp>
      <p:sp>
        <p:nvSpPr>
          <p:cNvPr id="174085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0F4A9A-776A-444D-A31B-7103C35F98F8}" type="slidenum">
              <a:rPr lang="en-GB" sz="1200" smtClean="0"/>
              <a:pPr/>
              <a:t>33</a:t>
            </a:fld>
            <a:endParaRPr lang="en-GB" sz="1200" smtClean="0"/>
          </a:p>
        </p:txBody>
      </p:sp>
      <p:sp>
        <p:nvSpPr>
          <p:cNvPr id="1751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CE33A01-BA8A-4A04-A855-812303B16A78}" type="slidenum">
              <a:rPr lang="en-GB" altLang="en-US" sz="1200"/>
              <a:pPr algn="r"/>
              <a:t>33</a:t>
            </a:fld>
            <a:endParaRPr lang="en-GB" altLang="en-US" sz="1200"/>
          </a:p>
        </p:txBody>
      </p:sp>
      <p:sp>
        <p:nvSpPr>
          <p:cNvPr id="17510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 smtClean="0"/>
          </a:p>
        </p:txBody>
      </p:sp>
      <p:sp>
        <p:nvSpPr>
          <p:cNvPr id="175109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847CEE-4F72-4F7B-A5E0-824A6EAEA263}" type="slidenum">
              <a:rPr lang="en-GB" sz="1200" smtClean="0"/>
              <a:pPr/>
              <a:t>34</a:t>
            </a:fld>
            <a:endParaRPr lang="en-GB" sz="1200" smtClean="0"/>
          </a:p>
        </p:txBody>
      </p:sp>
      <p:sp>
        <p:nvSpPr>
          <p:cNvPr id="1761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67696AD-25CA-4873-BE8F-2669AC44C2F2}" type="slidenum">
              <a:rPr lang="en-GB" altLang="en-US" sz="1200"/>
              <a:pPr algn="r"/>
              <a:t>34</a:t>
            </a:fld>
            <a:endParaRPr lang="en-GB" altLang="en-US" sz="1200"/>
          </a:p>
        </p:txBody>
      </p:sp>
      <p:sp>
        <p:nvSpPr>
          <p:cNvPr id="17613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 smtClean="0"/>
          </a:p>
        </p:txBody>
      </p:sp>
      <p:sp>
        <p:nvSpPr>
          <p:cNvPr id="176133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417C5E-7D81-4BB7-8FB7-C8017F95FFE1}" type="slidenum">
              <a:rPr lang="en-GB" sz="1200" smtClean="0"/>
              <a:pPr/>
              <a:t>35</a:t>
            </a:fld>
            <a:endParaRPr lang="en-GB" sz="1200" smtClean="0"/>
          </a:p>
        </p:txBody>
      </p:sp>
      <p:sp>
        <p:nvSpPr>
          <p:cNvPr id="1771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3D14A59A-027A-4568-97ED-1742FBDC9301}" type="slidenum">
              <a:rPr lang="en-GB" altLang="en-US" sz="1200"/>
              <a:pPr algn="r"/>
              <a:t>35</a:t>
            </a:fld>
            <a:endParaRPr lang="en-GB" altLang="en-US" sz="1200"/>
          </a:p>
        </p:txBody>
      </p:sp>
      <p:sp>
        <p:nvSpPr>
          <p:cNvPr id="17715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 smtClean="0"/>
          </a:p>
        </p:txBody>
      </p:sp>
      <p:sp>
        <p:nvSpPr>
          <p:cNvPr id="177157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0415FC-E889-45C8-AD59-A840ADDBCE7A}" type="slidenum">
              <a:rPr lang="en-GB" sz="1200" smtClean="0"/>
              <a:pPr/>
              <a:t>36</a:t>
            </a:fld>
            <a:endParaRPr lang="en-GB" sz="1200" smtClean="0"/>
          </a:p>
        </p:txBody>
      </p:sp>
      <p:sp>
        <p:nvSpPr>
          <p:cNvPr id="1781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0FA773AB-07F4-4B69-BB40-003E6BCC6F52}" type="slidenum">
              <a:rPr lang="en-GB" altLang="en-US" sz="1200"/>
              <a:pPr algn="r"/>
              <a:t>36</a:t>
            </a:fld>
            <a:endParaRPr lang="en-GB" altLang="en-US" sz="1200"/>
          </a:p>
        </p:txBody>
      </p:sp>
      <p:sp>
        <p:nvSpPr>
          <p:cNvPr id="17818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 smtClean="0"/>
          </a:p>
        </p:txBody>
      </p:sp>
      <p:sp>
        <p:nvSpPr>
          <p:cNvPr id="178181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BD5647E-1293-4872-9276-7459D8CA2667}" type="slidenum">
              <a:rPr lang="en-GB" sz="1200" smtClean="0"/>
              <a:pPr/>
              <a:t>37</a:t>
            </a:fld>
            <a:endParaRPr lang="en-GB" sz="1200" smtClean="0"/>
          </a:p>
        </p:txBody>
      </p:sp>
      <p:sp>
        <p:nvSpPr>
          <p:cNvPr id="1792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5AE605C0-2DAA-4365-B65D-CE1E68E9DC05}" type="slidenum">
              <a:rPr lang="en-GB" sz="1200"/>
              <a:pPr algn="r"/>
              <a:t>37</a:t>
            </a:fld>
            <a:endParaRPr lang="en-GB" sz="1200"/>
          </a:p>
        </p:txBody>
      </p:sp>
      <p:sp>
        <p:nvSpPr>
          <p:cNvPr id="17920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7920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12</a:t>
            </a:r>
          </a:p>
        </p:txBody>
      </p:sp>
      <p:sp>
        <p:nvSpPr>
          <p:cNvPr id="17920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7920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7920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79209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FEADBD8-9885-4BDF-8ED9-677FA7B59B26}" type="slidenum">
              <a:rPr lang="en-GB" sz="1200" smtClean="0"/>
              <a:pPr/>
              <a:t>38</a:t>
            </a:fld>
            <a:endParaRPr lang="en-GB" sz="1200" smtClean="0"/>
          </a:p>
        </p:txBody>
      </p:sp>
      <p:sp>
        <p:nvSpPr>
          <p:cNvPr id="1802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5BC640D-6497-4623-B2EB-D8FC4169A39C}" type="slidenum">
              <a:rPr lang="en-GB" altLang="en-US" sz="1200"/>
              <a:pPr algn="r"/>
              <a:t>38</a:t>
            </a:fld>
            <a:endParaRPr lang="en-GB" altLang="en-US" sz="1200"/>
          </a:p>
        </p:txBody>
      </p:sp>
      <p:sp>
        <p:nvSpPr>
          <p:cNvPr id="18022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20D77F2-B6A9-40EB-B9CF-492FABEB53E2}" type="slidenum">
              <a:rPr lang="en-GB" altLang="en-US" sz="1200"/>
              <a:pPr algn="r"/>
              <a:t>38</a:t>
            </a:fld>
            <a:endParaRPr lang="en-GB" altLang="en-US" sz="1200"/>
          </a:p>
        </p:txBody>
      </p:sp>
      <p:sp>
        <p:nvSpPr>
          <p:cNvPr id="18022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8023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4</a:t>
            </a:r>
          </a:p>
        </p:txBody>
      </p:sp>
      <p:sp>
        <p:nvSpPr>
          <p:cNvPr id="18023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8023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80233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180234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5D612D-18EA-490C-AEEA-E2FEE5BBC982}" type="slidenum">
              <a:rPr lang="en-GB" sz="1200" smtClean="0"/>
              <a:pPr/>
              <a:t>39</a:t>
            </a:fld>
            <a:endParaRPr lang="en-GB" sz="1200" smtClean="0"/>
          </a:p>
        </p:txBody>
      </p:sp>
      <p:sp>
        <p:nvSpPr>
          <p:cNvPr id="18125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259BABD-BCE7-43E9-B4FA-FDDFED197908}" type="slidenum">
              <a:rPr lang="en-GB" sz="1200" smtClean="0"/>
              <a:pPr/>
              <a:t>4</a:t>
            </a:fld>
            <a:endParaRPr lang="en-GB" sz="1200" smtClean="0"/>
          </a:p>
        </p:txBody>
      </p:sp>
      <p:sp>
        <p:nvSpPr>
          <p:cNvPr id="1454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5465E8B-98CA-4E36-B051-519BBA393C52}" type="slidenum">
              <a:rPr lang="en-GB" altLang="en-US" sz="1200"/>
              <a:pPr algn="r"/>
              <a:t>4</a:t>
            </a:fld>
            <a:endParaRPr lang="en-GB" altLang="en-US" sz="1200"/>
          </a:p>
        </p:txBody>
      </p:sp>
      <p:sp>
        <p:nvSpPr>
          <p:cNvPr id="14541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34732510-6424-4098-967D-10C7DF5A6FD7}" type="slidenum">
              <a:rPr lang="en-GB" altLang="en-US" sz="1200"/>
              <a:pPr algn="r"/>
              <a:t>4</a:t>
            </a:fld>
            <a:endParaRPr lang="en-GB" altLang="en-US" sz="1200"/>
          </a:p>
        </p:txBody>
      </p:sp>
      <p:sp>
        <p:nvSpPr>
          <p:cNvPr id="14541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4541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2</a:t>
            </a:r>
          </a:p>
        </p:txBody>
      </p:sp>
      <p:sp>
        <p:nvSpPr>
          <p:cNvPr id="14541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4541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45417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145418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99D98B-014D-4CF4-BC57-4181691FA777}" type="slidenum">
              <a:rPr lang="en-GB" sz="1200" smtClean="0"/>
              <a:pPr/>
              <a:t>40</a:t>
            </a:fld>
            <a:endParaRPr lang="en-GB" sz="1200" smtClean="0"/>
          </a:p>
        </p:txBody>
      </p:sp>
      <p:sp>
        <p:nvSpPr>
          <p:cNvPr id="18227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n-US" b="1" smtClean="0"/>
              <a:t>ΤΟ ΔΙΑΓΡΑΜΜΑ ΕΙΝΑΙ ΜΕΤΑΦΡΑΣΜΕΝΟ ΣΤΗ ΣΕΛΙΔΑ 309.</a:t>
            </a:r>
            <a:endParaRPr lang="en-GB" altLang="en-US" b="1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AAD13F4-2497-45F2-9B47-03C8E9AAAE46}" type="slidenum">
              <a:rPr lang="en-GB" sz="1200" smtClean="0"/>
              <a:pPr/>
              <a:t>41</a:t>
            </a:fld>
            <a:endParaRPr lang="en-GB" sz="1200" smtClean="0"/>
          </a:p>
        </p:txBody>
      </p:sp>
      <p:sp>
        <p:nvSpPr>
          <p:cNvPr id="1832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A0CDA1ED-E634-4DE1-856C-46A903A1F541}" type="slidenum">
              <a:rPr lang="en-GB" altLang="en-US" sz="1200"/>
              <a:pPr algn="r"/>
              <a:t>41</a:t>
            </a:fld>
            <a:endParaRPr lang="en-GB" altLang="en-US" sz="1200"/>
          </a:p>
        </p:txBody>
      </p:sp>
      <p:sp>
        <p:nvSpPr>
          <p:cNvPr id="18330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9A14FBE-8F88-4B82-BB92-5B303541494A}" type="slidenum">
              <a:rPr lang="en-GB" altLang="en-US" sz="1200"/>
              <a:pPr algn="r"/>
              <a:t>41</a:t>
            </a:fld>
            <a:endParaRPr lang="en-GB" altLang="en-US" sz="1200"/>
          </a:p>
        </p:txBody>
      </p:sp>
      <p:sp>
        <p:nvSpPr>
          <p:cNvPr id="18330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8330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4</a:t>
            </a:r>
          </a:p>
        </p:txBody>
      </p:sp>
      <p:sp>
        <p:nvSpPr>
          <p:cNvPr id="18330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8330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83305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183306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072751-9030-42EB-8B24-A08520F8DA35}" type="slidenum">
              <a:rPr lang="en-GB" sz="1200" smtClean="0"/>
              <a:pPr/>
              <a:t>42</a:t>
            </a:fld>
            <a:endParaRPr lang="en-GB" sz="1200" smtClean="0"/>
          </a:p>
        </p:txBody>
      </p:sp>
      <p:sp>
        <p:nvSpPr>
          <p:cNvPr id="18432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n-US" b="1" smtClean="0"/>
              <a:t>ΤΟ ΔΙΑΓΡΑΜΜΑ ΕΙΝΑΙ ΜΕΤΑΦΡΑΣΜΕΝΟ ΣΤΗ ΣΕΛΙΔΑ 310.</a:t>
            </a:r>
            <a:endParaRPr lang="en-GB" altLang="en-US" b="1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B8B4F-4CFC-451C-950E-10C49D9CAFF7}" type="slidenum">
              <a:rPr lang="en-GB" sz="1200" smtClean="0"/>
              <a:pPr/>
              <a:t>43</a:t>
            </a:fld>
            <a:endParaRPr lang="en-GB" sz="1200" smtClean="0"/>
          </a:p>
        </p:txBody>
      </p:sp>
      <p:sp>
        <p:nvSpPr>
          <p:cNvPr id="1853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EC501036-DDEC-4EBE-B2CC-9CD494A360C8}" type="slidenum">
              <a:rPr lang="en-GB" altLang="en-US" sz="1200"/>
              <a:pPr algn="r"/>
              <a:t>43</a:t>
            </a:fld>
            <a:endParaRPr lang="en-GB" altLang="en-US" sz="1200"/>
          </a:p>
        </p:txBody>
      </p:sp>
      <p:sp>
        <p:nvSpPr>
          <p:cNvPr id="18534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9044BA-7202-4754-9449-C2A44E90D9B5}" type="slidenum">
              <a:rPr lang="en-GB" sz="1200" smtClean="0"/>
              <a:pPr/>
              <a:t>44</a:t>
            </a:fld>
            <a:endParaRPr lang="en-GB" sz="1200" smtClean="0"/>
          </a:p>
        </p:txBody>
      </p:sp>
      <p:sp>
        <p:nvSpPr>
          <p:cNvPr id="1863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EF354065-A5EB-4109-909F-18507585FD57}" type="slidenum">
              <a:rPr lang="en-GB" altLang="en-US" sz="1200"/>
              <a:pPr algn="r"/>
              <a:t>44</a:t>
            </a:fld>
            <a:endParaRPr lang="en-GB" altLang="en-US" sz="1200"/>
          </a:p>
        </p:txBody>
      </p:sp>
      <p:sp>
        <p:nvSpPr>
          <p:cNvPr id="18637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179ED2A-4DC6-47C9-A688-44DFC96C7319}" type="slidenum">
              <a:rPr lang="en-GB" altLang="en-US" sz="1200"/>
              <a:pPr algn="r"/>
              <a:t>44</a:t>
            </a:fld>
            <a:endParaRPr lang="en-GB" altLang="en-US" sz="1200"/>
          </a:p>
        </p:txBody>
      </p:sp>
      <p:sp>
        <p:nvSpPr>
          <p:cNvPr id="18637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8637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5</a:t>
            </a:r>
          </a:p>
        </p:txBody>
      </p:sp>
      <p:sp>
        <p:nvSpPr>
          <p:cNvPr id="18637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8637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86377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186378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77827E-A758-4B70-A6D7-2A643F4CE572}" type="slidenum">
              <a:rPr lang="en-GB" sz="1200" smtClean="0"/>
              <a:pPr/>
              <a:t>45</a:t>
            </a:fld>
            <a:endParaRPr lang="en-GB" sz="1200" smtClean="0"/>
          </a:p>
        </p:txBody>
      </p:sp>
      <p:sp>
        <p:nvSpPr>
          <p:cNvPr id="18739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87396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7824EA-7A36-470D-8337-5A6D8497A26F}" type="slidenum">
              <a:rPr lang="en-GB" sz="1200" smtClean="0"/>
              <a:pPr/>
              <a:t>46</a:t>
            </a:fld>
            <a:endParaRPr lang="en-GB" sz="1200" smtClean="0"/>
          </a:p>
        </p:txBody>
      </p:sp>
      <p:sp>
        <p:nvSpPr>
          <p:cNvPr id="18841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88420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E2068F-6A93-4A4F-B320-1A9FF0BC0B67}" type="slidenum">
              <a:rPr lang="en-GB" sz="1200" smtClean="0"/>
              <a:pPr/>
              <a:t>47</a:t>
            </a:fld>
            <a:endParaRPr lang="en-GB" sz="1200" smtClean="0"/>
          </a:p>
        </p:txBody>
      </p:sp>
      <p:sp>
        <p:nvSpPr>
          <p:cNvPr id="1894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89444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71A6128-011B-49AE-99B3-FCF972A47D9E}" type="slidenum">
              <a:rPr lang="en-GB" sz="1200" smtClean="0"/>
              <a:pPr/>
              <a:t>48</a:t>
            </a:fld>
            <a:endParaRPr lang="en-GB" sz="1200" smtClean="0"/>
          </a:p>
        </p:txBody>
      </p:sp>
      <p:sp>
        <p:nvSpPr>
          <p:cNvPr id="19046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90468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D9C493-C6FD-44A2-BEC7-5198D5503242}" type="slidenum">
              <a:rPr lang="en-GB" sz="1200" smtClean="0"/>
              <a:pPr/>
              <a:t>49</a:t>
            </a:fld>
            <a:endParaRPr lang="en-GB" sz="1200" smtClean="0"/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91492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3E65A0-5177-402A-BB39-EE021AC1B7A2}" type="slidenum">
              <a:rPr lang="en-GB" sz="1200" smtClean="0"/>
              <a:pPr/>
              <a:t>5</a:t>
            </a:fld>
            <a:endParaRPr lang="en-GB" sz="1200" smtClean="0"/>
          </a:p>
        </p:txBody>
      </p:sp>
      <p:sp>
        <p:nvSpPr>
          <p:cNvPr id="1464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EF776876-0B8A-436F-8830-4285532A7C44}" type="slidenum">
              <a:rPr lang="en-GB" sz="1200"/>
              <a:pPr algn="r"/>
              <a:t>5</a:t>
            </a:fld>
            <a:endParaRPr lang="en-GB" sz="1200"/>
          </a:p>
        </p:txBody>
      </p:sp>
      <p:sp>
        <p:nvSpPr>
          <p:cNvPr id="14643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D19B98-B252-45CA-93A6-21027E9B8B08}" type="slidenum">
              <a:rPr lang="en-GB" sz="1200" smtClean="0"/>
              <a:pPr/>
              <a:t>50</a:t>
            </a:fld>
            <a:endParaRPr lang="en-GB" sz="1200" smtClean="0"/>
          </a:p>
        </p:txBody>
      </p:sp>
      <p:sp>
        <p:nvSpPr>
          <p:cNvPr id="1925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0D898DE-5D00-4C56-B23B-3ACA046BEC94}" type="slidenum">
              <a:rPr lang="en-GB" sz="1200"/>
              <a:pPr algn="r"/>
              <a:t>50</a:t>
            </a:fld>
            <a:endParaRPr lang="en-GB" sz="1200"/>
          </a:p>
        </p:txBody>
      </p:sp>
      <p:sp>
        <p:nvSpPr>
          <p:cNvPr id="19251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9251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19251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9251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92520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92521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434553-F40A-4780-B5BB-665CAE369011}" type="slidenum">
              <a:rPr lang="en-GB" sz="1200" smtClean="0"/>
              <a:pPr/>
              <a:t>51</a:t>
            </a:fld>
            <a:endParaRPr lang="en-GB" sz="1200" smtClean="0"/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93540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19C6FF-97CA-4B6D-B6DB-8E46705C6D88}" type="slidenum">
              <a:rPr lang="en-GB" sz="1200" smtClean="0"/>
              <a:pPr/>
              <a:t>52</a:t>
            </a:fld>
            <a:endParaRPr lang="en-GB" sz="1200" smtClean="0"/>
          </a:p>
        </p:txBody>
      </p:sp>
      <p:sp>
        <p:nvSpPr>
          <p:cNvPr id="19456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94564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D7D8F6-3FB1-40D3-9849-199CC1F27526}" type="slidenum">
              <a:rPr lang="en-GB" sz="1200" smtClean="0"/>
              <a:pPr/>
              <a:t>53</a:t>
            </a:fld>
            <a:endParaRPr lang="en-GB" sz="1200" smtClean="0"/>
          </a:p>
        </p:txBody>
      </p:sp>
      <p:sp>
        <p:nvSpPr>
          <p:cNvPr id="1955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95588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D6F7CD0-CB9C-4590-BD8E-211C358763A5}" type="slidenum">
              <a:rPr lang="en-GB" sz="1200" smtClean="0"/>
              <a:pPr/>
              <a:t>54</a:t>
            </a:fld>
            <a:endParaRPr lang="en-GB" sz="1200" smtClean="0"/>
          </a:p>
        </p:txBody>
      </p:sp>
      <p:sp>
        <p:nvSpPr>
          <p:cNvPr id="19661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96612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296F30-0F8D-4893-94D6-FFC6641CBB01}" type="slidenum">
              <a:rPr lang="en-GB" sz="1200" smtClean="0"/>
              <a:pPr/>
              <a:t>55</a:t>
            </a:fld>
            <a:endParaRPr lang="en-GB" sz="1200" smtClean="0"/>
          </a:p>
        </p:txBody>
      </p:sp>
      <p:sp>
        <p:nvSpPr>
          <p:cNvPr id="19763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97636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0D5A83-6FFE-4F4A-93A9-67831C48DB69}" type="slidenum">
              <a:rPr lang="en-GB" sz="1200" smtClean="0"/>
              <a:pPr/>
              <a:t>56</a:t>
            </a:fld>
            <a:endParaRPr lang="en-GB" sz="1200" smtClean="0"/>
          </a:p>
        </p:txBody>
      </p:sp>
      <p:sp>
        <p:nvSpPr>
          <p:cNvPr id="19865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98660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49A357-CCC4-415C-9E57-41EB53ED032B}" type="slidenum">
              <a:rPr lang="en-GB" sz="1200" smtClean="0"/>
              <a:pPr/>
              <a:t>57</a:t>
            </a:fld>
            <a:endParaRPr lang="en-GB" sz="1200" smtClean="0"/>
          </a:p>
        </p:txBody>
      </p:sp>
      <p:sp>
        <p:nvSpPr>
          <p:cNvPr id="1996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99684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0F10D50-24A2-435C-ACF9-38B01F7A0BA4}" type="slidenum">
              <a:rPr lang="en-GB" sz="1200" smtClean="0"/>
              <a:pPr/>
              <a:t>58</a:t>
            </a:fld>
            <a:endParaRPr lang="en-GB" sz="1200" smtClean="0"/>
          </a:p>
        </p:txBody>
      </p:sp>
      <p:sp>
        <p:nvSpPr>
          <p:cNvPr id="20070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200708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E0B969-8A88-43C0-940D-B2DD27C74438}" type="slidenum">
              <a:rPr lang="en-GB" sz="1200" smtClean="0"/>
              <a:pPr/>
              <a:t>59</a:t>
            </a:fld>
            <a:endParaRPr lang="en-GB" sz="1200" smtClean="0"/>
          </a:p>
        </p:txBody>
      </p:sp>
      <p:sp>
        <p:nvSpPr>
          <p:cNvPr id="2017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58386B0-EE8B-4C79-A5CD-8CC1E8A895BA}" type="slidenum">
              <a:rPr lang="en-GB" altLang="en-US" sz="1200"/>
              <a:pPr algn="r"/>
              <a:t>59</a:t>
            </a:fld>
            <a:endParaRPr lang="en-GB" altLang="en-US" sz="1200"/>
          </a:p>
        </p:txBody>
      </p:sp>
      <p:sp>
        <p:nvSpPr>
          <p:cNvPr id="20173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1F49EC2-8765-4357-B828-BE4F836CD448}" type="slidenum">
              <a:rPr lang="en-GB" altLang="en-US" sz="1200"/>
              <a:pPr algn="r"/>
              <a:t>59</a:t>
            </a:fld>
            <a:endParaRPr lang="en-GB" altLang="en-US" sz="1200"/>
          </a:p>
        </p:txBody>
      </p:sp>
      <p:sp>
        <p:nvSpPr>
          <p:cNvPr id="20173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0173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5</a:t>
            </a:r>
          </a:p>
        </p:txBody>
      </p:sp>
      <p:sp>
        <p:nvSpPr>
          <p:cNvPr id="20173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0173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01737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201738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C41BEE-8F98-49A7-9A88-CACD7833B677}" type="slidenum">
              <a:rPr lang="en-GB" sz="1200" smtClean="0"/>
              <a:pPr/>
              <a:t>6</a:t>
            </a:fld>
            <a:endParaRPr lang="en-GB" sz="1200" smtClean="0"/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47460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6FB76E-6BFC-43FF-B213-7CCF432BE27F}" type="slidenum">
              <a:rPr lang="en-GB" sz="1200" smtClean="0"/>
              <a:pPr/>
              <a:t>60</a:t>
            </a:fld>
            <a:endParaRPr lang="en-GB" sz="1200" smtClean="0"/>
          </a:p>
        </p:txBody>
      </p:sp>
      <p:sp>
        <p:nvSpPr>
          <p:cNvPr id="2027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7CC3A45-9CB5-4B83-B39F-4571AC7BEC2E}" type="slidenum">
              <a:rPr lang="en-GB" altLang="en-US" sz="1200"/>
              <a:pPr algn="r"/>
              <a:t>60</a:t>
            </a:fld>
            <a:endParaRPr lang="en-GB" altLang="en-US" sz="1200"/>
          </a:p>
        </p:txBody>
      </p:sp>
      <p:sp>
        <p:nvSpPr>
          <p:cNvPr id="20275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124AFB6-D128-4DFD-B420-CFEEA6CBEE63}" type="slidenum">
              <a:rPr lang="en-GB" altLang="en-US" sz="1200"/>
              <a:pPr algn="r"/>
              <a:t>60</a:t>
            </a:fld>
            <a:endParaRPr lang="en-GB" altLang="en-US" sz="1200"/>
          </a:p>
        </p:txBody>
      </p:sp>
      <p:sp>
        <p:nvSpPr>
          <p:cNvPr id="20275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0275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5</a:t>
            </a:r>
          </a:p>
        </p:txBody>
      </p:sp>
      <p:sp>
        <p:nvSpPr>
          <p:cNvPr id="20275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0276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02761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202762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875C213-AD02-4EB9-A7F0-1D13D5C3E88C}" type="slidenum">
              <a:rPr lang="en-GB" sz="1200" smtClean="0"/>
              <a:pPr/>
              <a:t>61</a:t>
            </a:fld>
            <a:endParaRPr lang="en-GB" sz="1200" smtClean="0"/>
          </a:p>
        </p:txBody>
      </p:sp>
      <p:sp>
        <p:nvSpPr>
          <p:cNvPr id="2037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EBCC4D4-A134-4F1D-8F84-6C7393F80B1B}" type="slidenum">
              <a:rPr lang="en-GB" altLang="en-US" sz="1200"/>
              <a:pPr algn="r"/>
              <a:t>61</a:t>
            </a:fld>
            <a:endParaRPr lang="en-GB" altLang="en-US" sz="1200"/>
          </a:p>
        </p:txBody>
      </p:sp>
      <p:sp>
        <p:nvSpPr>
          <p:cNvPr id="20378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ADB655-9A5B-4B58-AC68-DFB709D20D21}" type="slidenum">
              <a:rPr lang="en-GB" sz="1200" smtClean="0"/>
              <a:pPr/>
              <a:t>62</a:t>
            </a:fld>
            <a:endParaRPr lang="en-GB" sz="1200" smtClean="0"/>
          </a:p>
        </p:txBody>
      </p:sp>
      <p:sp>
        <p:nvSpPr>
          <p:cNvPr id="2048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A4A3220-7828-4D61-BEFE-6F315353419D}" type="slidenum">
              <a:rPr lang="en-GB" altLang="en-US" sz="1200"/>
              <a:pPr algn="r"/>
              <a:t>62</a:t>
            </a:fld>
            <a:endParaRPr lang="en-GB" altLang="en-US" sz="1200"/>
          </a:p>
        </p:txBody>
      </p:sp>
      <p:sp>
        <p:nvSpPr>
          <p:cNvPr id="20480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8C3F40D-038B-415B-A56E-566C6F83AB90}" type="slidenum">
              <a:rPr lang="en-GB" altLang="en-US" sz="1200"/>
              <a:pPr algn="r"/>
              <a:t>62</a:t>
            </a:fld>
            <a:endParaRPr lang="en-GB" altLang="en-US" sz="1200"/>
          </a:p>
        </p:txBody>
      </p:sp>
      <p:sp>
        <p:nvSpPr>
          <p:cNvPr id="20480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0480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8</a:t>
            </a:r>
          </a:p>
        </p:txBody>
      </p:sp>
      <p:sp>
        <p:nvSpPr>
          <p:cNvPr id="20480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0480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04809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204810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4E21F9D-1DA8-4088-A5A9-EB5D074068B3}" type="slidenum">
              <a:rPr lang="en-GB" sz="1200" smtClean="0"/>
              <a:pPr/>
              <a:t>63</a:t>
            </a:fld>
            <a:endParaRPr lang="en-GB" sz="1200" smtClean="0"/>
          </a:p>
        </p:txBody>
      </p:sp>
      <p:sp>
        <p:nvSpPr>
          <p:cNvPr id="2058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3E9BE7A9-BC83-47F5-9BDF-D1592B01A125}" type="slidenum">
              <a:rPr lang="en-GB" altLang="en-US" sz="1200"/>
              <a:pPr algn="r"/>
              <a:t>63</a:t>
            </a:fld>
            <a:endParaRPr lang="en-GB" altLang="en-US" sz="1200"/>
          </a:p>
        </p:txBody>
      </p:sp>
      <p:sp>
        <p:nvSpPr>
          <p:cNvPr id="20582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38C42D9-54B4-4B3C-87FC-7BE37DECC393}" type="slidenum">
              <a:rPr lang="en-GB" altLang="en-US" sz="1200"/>
              <a:pPr algn="r"/>
              <a:t>63</a:t>
            </a:fld>
            <a:endParaRPr lang="en-GB" altLang="en-US" sz="1200"/>
          </a:p>
        </p:txBody>
      </p:sp>
      <p:sp>
        <p:nvSpPr>
          <p:cNvPr id="20582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0583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8</a:t>
            </a:r>
          </a:p>
        </p:txBody>
      </p:sp>
      <p:sp>
        <p:nvSpPr>
          <p:cNvPr id="20583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0583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05833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205834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692FEA-ACD9-4E33-9D8C-556ABA8BDDBD}" type="slidenum">
              <a:rPr lang="en-GB" sz="1200" smtClean="0"/>
              <a:pPr/>
              <a:t>64</a:t>
            </a:fld>
            <a:endParaRPr lang="en-GB" sz="1200" smtClean="0"/>
          </a:p>
        </p:txBody>
      </p:sp>
      <p:sp>
        <p:nvSpPr>
          <p:cNvPr id="20685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6.11 ΕΙΝΑΙ ΜΕΤΑΦΡΑΣΜΕΝΟ ΣΤΗ ΣΕΛΙΔΑ 319.</a:t>
            </a:r>
          </a:p>
        </p:txBody>
      </p:sp>
      <p:sp>
        <p:nvSpPr>
          <p:cNvPr id="206852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77B18F-29AB-466F-9B4E-4578563E4691}" type="slidenum">
              <a:rPr lang="en-GB" sz="1200" smtClean="0"/>
              <a:pPr/>
              <a:t>65</a:t>
            </a:fld>
            <a:endParaRPr lang="en-GB" sz="1200" smtClean="0"/>
          </a:p>
        </p:txBody>
      </p:sp>
      <p:sp>
        <p:nvSpPr>
          <p:cNvPr id="20787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6.11 ΕΙΝΑΙ ΜΕΤΑΦΡΑΣΜΕΝΟ ΣΤΗ ΣΕΛΙΔΑ 319.</a:t>
            </a:r>
          </a:p>
          <a:p>
            <a:endParaRPr lang="el-GR" noProof="1" smtClean="0"/>
          </a:p>
        </p:txBody>
      </p:sp>
      <p:sp>
        <p:nvSpPr>
          <p:cNvPr id="207876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3E58ED-2509-4CE1-B04B-C1EA18FB81CD}" type="slidenum">
              <a:rPr lang="en-GB" sz="1200" smtClean="0"/>
              <a:pPr/>
              <a:t>66</a:t>
            </a:fld>
            <a:endParaRPr lang="en-GB" sz="1200" smtClean="0"/>
          </a:p>
        </p:txBody>
      </p:sp>
      <p:sp>
        <p:nvSpPr>
          <p:cNvPr id="20889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6.11 ΕΙΝΑΙ ΜΕΤΑΦΡΑΣΜΕΝΟ ΣΤΗ ΣΕΛΙΔΑ 319.</a:t>
            </a:r>
          </a:p>
          <a:p>
            <a:endParaRPr lang="el-GR" noProof="1" smtClean="0"/>
          </a:p>
        </p:txBody>
      </p:sp>
      <p:sp>
        <p:nvSpPr>
          <p:cNvPr id="208900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83C172-BCDF-4AF2-B665-67B4E00F44D3}" type="slidenum">
              <a:rPr lang="en-GB" sz="1200" smtClean="0"/>
              <a:pPr/>
              <a:t>67</a:t>
            </a:fld>
            <a:endParaRPr lang="en-GB" sz="1200" smtClean="0"/>
          </a:p>
        </p:txBody>
      </p:sp>
      <p:sp>
        <p:nvSpPr>
          <p:cNvPr id="2099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6.11 ΕΙΝΑΙ ΜΕΤΑΦΡΑΣΜΕΝΟ ΣΤΗ ΣΕΛΙΔΑ 319.</a:t>
            </a:r>
          </a:p>
          <a:p>
            <a:endParaRPr lang="el-GR" noProof="1" smtClean="0"/>
          </a:p>
        </p:txBody>
      </p:sp>
      <p:sp>
        <p:nvSpPr>
          <p:cNvPr id="209924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E3E982-9EE5-4185-832A-E55CD351535E}" type="slidenum">
              <a:rPr lang="en-GB" sz="1200" smtClean="0"/>
              <a:pPr/>
              <a:t>68</a:t>
            </a:fld>
            <a:endParaRPr lang="en-GB" sz="1200" smtClean="0"/>
          </a:p>
        </p:txBody>
      </p:sp>
      <p:sp>
        <p:nvSpPr>
          <p:cNvPr id="21094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6.11 ΕΙΝΑΙ ΜΕΤΑΦΡΑΣΜΕΝΟ ΣΤΗ ΣΕΛΙΔΑ 319.</a:t>
            </a:r>
          </a:p>
          <a:p>
            <a:endParaRPr lang="el-GR" noProof="1" smtClean="0"/>
          </a:p>
        </p:txBody>
      </p:sp>
      <p:sp>
        <p:nvSpPr>
          <p:cNvPr id="210948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2E40766-83B6-4AB2-8F6A-4320DB666EAA}" type="slidenum">
              <a:rPr lang="en-GB" sz="1200" smtClean="0"/>
              <a:pPr/>
              <a:t>69</a:t>
            </a:fld>
            <a:endParaRPr lang="en-GB" sz="1200" smtClean="0"/>
          </a:p>
        </p:txBody>
      </p:sp>
      <p:sp>
        <p:nvSpPr>
          <p:cNvPr id="21197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6.11 ΕΙΝΑΙ ΜΕΤΑΦΡΑΣΜΕΝΟ ΣΤΗ ΣΕΛΙΔΑ 319.</a:t>
            </a:r>
          </a:p>
          <a:p>
            <a:endParaRPr lang="el-GR" noProof="1" smtClean="0"/>
          </a:p>
        </p:txBody>
      </p:sp>
      <p:sp>
        <p:nvSpPr>
          <p:cNvPr id="211972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D62DA8-3518-41C6-9C86-7920EA90A71C}" type="slidenum">
              <a:rPr lang="en-GB" sz="1200" smtClean="0"/>
              <a:pPr/>
              <a:t>7</a:t>
            </a:fld>
            <a:endParaRPr lang="en-GB" sz="1200" smtClean="0"/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48484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3F06AB-C82A-42BC-A671-CE649E0D4B09}" type="slidenum">
              <a:rPr lang="en-GB" sz="1200" smtClean="0"/>
              <a:pPr/>
              <a:t>70</a:t>
            </a:fld>
            <a:endParaRPr lang="en-GB" sz="1200" smtClean="0"/>
          </a:p>
        </p:txBody>
      </p:sp>
      <p:sp>
        <p:nvSpPr>
          <p:cNvPr id="21299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6.11 ΕΙΝΑΙ ΜΕΤΑΦΡΑΣΜΕΝΟ ΣΤΗ ΣΕΛΙΔΑ 319.</a:t>
            </a:r>
          </a:p>
          <a:p>
            <a:endParaRPr lang="el-GR" noProof="1" smtClean="0"/>
          </a:p>
        </p:txBody>
      </p:sp>
      <p:sp>
        <p:nvSpPr>
          <p:cNvPr id="212996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FC9631-4BFD-47B1-BEFF-5B492124D2E3}" type="slidenum">
              <a:rPr lang="en-GB" sz="1200" smtClean="0"/>
              <a:pPr/>
              <a:t>71</a:t>
            </a:fld>
            <a:endParaRPr lang="en-GB" sz="1200" smtClean="0"/>
          </a:p>
        </p:txBody>
      </p:sp>
      <p:sp>
        <p:nvSpPr>
          <p:cNvPr id="21401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6.11 ΕΙΝΑΙ ΜΕΤΑΦΡΑΣΜΕΝΟ ΣΤΗ ΣΕΛΙΔΑ 319.</a:t>
            </a:r>
          </a:p>
          <a:p>
            <a:endParaRPr lang="el-GR" noProof="1" smtClean="0"/>
          </a:p>
        </p:txBody>
      </p:sp>
      <p:sp>
        <p:nvSpPr>
          <p:cNvPr id="214020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0216B1-602A-45FD-84CC-6F3CF14AB1C5}" type="slidenum">
              <a:rPr lang="en-GB" sz="1200" smtClean="0"/>
              <a:pPr/>
              <a:t>72</a:t>
            </a:fld>
            <a:endParaRPr lang="en-GB" sz="1200" smtClean="0"/>
          </a:p>
        </p:txBody>
      </p:sp>
      <p:sp>
        <p:nvSpPr>
          <p:cNvPr id="2150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9963194-72A0-429B-873F-434DECADECDB}" type="slidenum">
              <a:rPr lang="en-GB" altLang="en-US" sz="1200"/>
              <a:pPr algn="r"/>
              <a:t>72</a:t>
            </a:fld>
            <a:endParaRPr lang="en-GB" altLang="en-US" sz="1200"/>
          </a:p>
        </p:txBody>
      </p:sp>
      <p:sp>
        <p:nvSpPr>
          <p:cNvPr id="21504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38F161A1-7096-4BD0-A286-60A0C0747549}" type="slidenum">
              <a:rPr lang="en-GB" altLang="en-US" sz="1200"/>
              <a:pPr algn="r"/>
              <a:t>72</a:t>
            </a:fld>
            <a:endParaRPr lang="en-GB" altLang="en-US" sz="1200"/>
          </a:p>
        </p:txBody>
      </p:sp>
      <p:sp>
        <p:nvSpPr>
          <p:cNvPr id="21504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1504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8</a:t>
            </a:r>
          </a:p>
        </p:txBody>
      </p:sp>
      <p:sp>
        <p:nvSpPr>
          <p:cNvPr id="21504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1504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15049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215050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4AEE61-8D22-4FDC-BA2D-D3D320A811F1}" type="slidenum">
              <a:rPr lang="en-GB" sz="1200" smtClean="0"/>
              <a:pPr/>
              <a:t>73</a:t>
            </a:fld>
            <a:endParaRPr lang="en-GB" sz="1200" smtClean="0"/>
          </a:p>
        </p:txBody>
      </p:sp>
      <p:sp>
        <p:nvSpPr>
          <p:cNvPr id="21606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6.11 ΕΙΝΑΙ ΜΕΤΑΦΡΑΣΜΕΝΟ ΣΤΗ ΣΕΛΙΔΑ 319.</a:t>
            </a:r>
          </a:p>
        </p:txBody>
      </p:sp>
      <p:sp>
        <p:nvSpPr>
          <p:cNvPr id="216068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DD378B-E199-48DB-8273-B2C5D66FCA52}" type="slidenum">
              <a:rPr lang="en-GB" sz="1200" smtClean="0"/>
              <a:pPr/>
              <a:t>74</a:t>
            </a:fld>
            <a:endParaRPr lang="en-GB" sz="1200" smtClean="0"/>
          </a:p>
        </p:txBody>
      </p:sp>
      <p:sp>
        <p:nvSpPr>
          <p:cNvPr id="2170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ACAB4CB1-430F-4346-9285-C005AC1003E8}" type="slidenum">
              <a:rPr lang="en-GB" altLang="en-US" sz="1200"/>
              <a:pPr algn="r"/>
              <a:t>74</a:t>
            </a:fld>
            <a:endParaRPr lang="en-GB" altLang="en-US" sz="1200"/>
          </a:p>
        </p:txBody>
      </p:sp>
      <p:sp>
        <p:nvSpPr>
          <p:cNvPr id="21709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0F7E42F-D897-43D0-BD78-C4EF80D1D016}" type="slidenum">
              <a:rPr lang="en-GB" altLang="en-US" sz="1200"/>
              <a:pPr algn="r"/>
              <a:t>74</a:t>
            </a:fld>
            <a:endParaRPr lang="en-GB" altLang="en-US" sz="1200"/>
          </a:p>
        </p:txBody>
      </p:sp>
      <p:sp>
        <p:nvSpPr>
          <p:cNvPr id="21709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1709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8</a:t>
            </a:r>
          </a:p>
        </p:txBody>
      </p:sp>
      <p:sp>
        <p:nvSpPr>
          <p:cNvPr id="21709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1709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17097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217098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1732EA-B67D-479C-9734-7B49CDE928AC}" type="slidenum">
              <a:rPr lang="en-GB" sz="1200" smtClean="0"/>
              <a:pPr/>
              <a:t>75</a:t>
            </a:fld>
            <a:endParaRPr lang="en-GB" sz="1200" smtClean="0"/>
          </a:p>
        </p:txBody>
      </p:sp>
      <p:sp>
        <p:nvSpPr>
          <p:cNvPr id="21811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6.11 ΕΙΝΑΙ ΜΕΤΑΦΡΑΣΜΕΝΟ ΣΤΗ ΣΕΛΙΔΑ 319.</a:t>
            </a:r>
          </a:p>
        </p:txBody>
      </p:sp>
      <p:sp>
        <p:nvSpPr>
          <p:cNvPr id="218116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27BCF70-D5CF-4826-8570-8EA6335D7F69}" type="slidenum">
              <a:rPr lang="en-GB" sz="1200" smtClean="0"/>
              <a:pPr/>
              <a:t>76</a:t>
            </a:fld>
            <a:endParaRPr lang="en-GB" sz="1200" smtClean="0"/>
          </a:p>
        </p:txBody>
      </p:sp>
      <p:sp>
        <p:nvSpPr>
          <p:cNvPr id="2191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5508DAD-2DC3-47B6-8817-34480C2FD1DA}" type="slidenum">
              <a:rPr lang="en-GB" altLang="en-US" sz="1200"/>
              <a:pPr algn="r"/>
              <a:t>76</a:t>
            </a:fld>
            <a:endParaRPr lang="en-GB" altLang="en-US" sz="1200"/>
          </a:p>
        </p:txBody>
      </p:sp>
      <p:sp>
        <p:nvSpPr>
          <p:cNvPr id="21914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931F318-190A-41A9-A841-D170AE1F2D83}" type="slidenum">
              <a:rPr lang="en-GB" altLang="en-US" sz="1200"/>
              <a:pPr algn="r"/>
              <a:t>76</a:t>
            </a:fld>
            <a:endParaRPr lang="en-GB" altLang="en-US" sz="1200"/>
          </a:p>
        </p:txBody>
      </p:sp>
      <p:sp>
        <p:nvSpPr>
          <p:cNvPr id="21914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1914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8</a:t>
            </a:r>
          </a:p>
        </p:txBody>
      </p:sp>
      <p:sp>
        <p:nvSpPr>
          <p:cNvPr id="21914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1914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19145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219146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8481342-69E2-44DD-83A4-CF679A34552B}" type="slidenum">
              <a:rPr lang="en-GB" sz="1200" smtClean="0"/>
              <a:pPr/>
              <a:t>77</a:t>
            </a:fld>
            <a:endParaRPr lang="en-GB" sz="1200" smtClean="0"/>
          </a:p>
        </p:txBody>
      </p:sp>
      <p:sp>
        <p:nvSpPr>
          <p:cNvPr id="220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AE0FCB2-A869-493F-9783-E6FC8A5E8ACB}" type="slidenum">
              <a:rPr lang="en-GB" altLang="en-US" sz="1200">
                <a:latin typeface="Arial" charset="0"/>
              </a:rPr>
              <a:pPr algn="r" eaLnBrk="1" hangingPunct="1"/>
              <a:t>77</a:t>
            </a:fld>
            <a:endParaRPr lang="en-GB" altLang="en-US" sz="1200">
              <a:latin typeface="Arial" charset="0"/>
            </a:endParaRPr>
          </a:p>
        </p:txBody>
      </p:sp>
      <p:sp>
        <p:nvSpPr>
          <p:cNvPr id="22016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l-GR" altLang="en-US" b="1" smtClean="0"/>
              <a:t>ΤΟ ΔΙΑΓΡΑΜΜΑ 6.12 ΕΙΝΑΙ ΜΕΤΑΦΡΑΣΜΕΝΟ ΣΤΗ ΣΕΛΙΔΑ 321.</a:t>
            </a:r>
            <a:endParaRPr lang="en-US" altLang="en-US" b="1" smtClean="0"/>
          </a:p>
        </p:txBody>
      </p:sp>
      <p:sp>
        <p:nvSpPr>
          <p:cNvPr id="220165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A63FACB-5FEB-4284-8115-A02A97A0401E}" type="slidenum">
              <a:rPr lang="en-GB" sz="1200" smtClean="0"/>
              <a:pPr/>
              <a:t>78</a:t>
            </a:fld>
            <a:endParaRPr lang="en-GB" sz="1200" smtClean="0"/>
          </a:p>
        </p:txBody>
      </p:sp>
      <p:sp>
        <p:nvSpPr>
          <p:cNvPr id="2211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64C00BE-1C00-4058-BD15-F83951EBE618}" type="slidenum">
              <a:rPr lang="en-GB" altLang="en-US" sz="1200"/>
              <a:pPr algn="r"/>
              <a:t>78</a:t>
            </a:fld>
            <a:endParaRPr lang="en-GB" altLang="en-US" sz="1200"/>
          </a:p>
        </p:txBody>
      </p:sp>
      <p:sp>
        <p:nvSpPr>
          <p:cNvPr id="22118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06E8A91-A832-42C1-9FAC-A9C323124C99}" type="slidenum">
              <a:rPr lang="en-GB" altLang="en-US" sz="1200"/>
              <a:pPr algn="r"/>
              <a:t>78</a:t>
            </a:fld>
            <a:endParaRPr lang="en-GB" altLang="en-US" sz="1200"/>
          </a:p>
        </p:txBody>
      </p:sp>
      <p:sp>
        <p:nvSpPr>
          <p:cNvPr id="22118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2119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8</a:t>
            </a:r>
          </a:p>
        </p:txBody>
      </p:sp>
      <p:sp>
        <p:nvSpPr>
          <p:cNvPr id="22119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2119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21193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221194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057C11B-C670-4DA7-A5AB-BAF531CE818B}" type="slidenum">
              <a:rPr lang="en-GB" sz="1200" smtClean="0"/>
              <a:pPr/>
              <a:t>79</a:t>
            </a:fld>
            <a:endParaRPr lang="en-GB" sz="1200" smtClean="0"/>
          </a:p>
        </p:txBody>
      </p:sp>
      <p:sp>
        <p:nvSpPr>
          <p:cNvPr id="2222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0401A11-8978-4A8F-8A2B-EDFF2D3A2D56}" type="slidenum">
              <a:rPr lang="en-GB" altLang="en-US" sz="1200">
                <a:latin typeface="Arial" charset="0"/>
              </a:rPr>
              <a:pPr algn="r" eaLnBrk="1" hangingPunct="1"/>
              <a:t>79</a:t>
            </a:fld>
            <a:endParaRPr lang="en-GB" altLang="en-US" sz="1200">
              <a:latin typeface="Arial" charset="0"/>
            </a:endParaRPr>
          </a:p>
        </p:txBody>
      </p:sp>
      <p:sp>
        <p:nvSpPr>
          <p:cNvPr id="22221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  <p:sp>
        <p:nvSpPr>
          <p:cNvPr id="222213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29FCAC5-6AE6-467A-8CDF-723859A80430}" type="slidenum">
              <a:rPr lang="en-GB" sz="1200" smtClean="0"/>
              <a:pPr/>
              <a:t>8</a:t>
            </a:fld>
            <a:endParaRPr lang="en-GB" sz="1200" smtClean="0"/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49508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3398F9-5475-4288-A276-860C61F685A2}" type="slidenum">
              <a:rPr lang="en-GB" sz="1200" smtClean="0"/>
              <a:pPr/>
              <a:t>80</a:t>
            </a:fld>
            <a:endParaRPr lang="en-GB" sz="1200" smtClean="0"/>
          </a:p>
        </p:txBody>
      </p:sp>
      <p:sp>
        <p:nvSpPr>
          <p:cNvPr id="2232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5C908F0F-F57C-46A4-8495-CD42FC0D491A}" type="slidenum">
              <a:rPr lang="en-GB" altLang="en-US" sz="1200"/>
              <a:pPr algn="r"/>
              <a:t>80</a:t>
            </a:fld>
            <a:endParaRPr lang="en-GB" altLang="en-US" sz="1200"/>
          </a:p>
        </p:txBody>
      </p:sp>
      <p:sp>
        <p:nvSpPr>
          <p:cNvPr id="22323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5ED6F776-A0A4-423B-AC47-E43E5C488F14}" type="slidenum">
              <a:rPr lang="en-GB" altLang="en-US" sz="1200"/>
              <a:pPr algn="r"/>
              <a:t>80</a:t>
            </a:fld>
            <a:endParaRPr lang="en-GB" altLang="en-US" sz="1200"/>
          </a:p>
        </p:txBody>
      </p:sp>
      <p:sp>
        <p:nvSpPr>
          <p:cNvPr id="22323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2323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8</a:t>
            </a:r>
          </a:p>
        </p:txBody>
      </p:sp>
      <p:sp>
        <p:nvSpPr>
          <p:cNvPr id="22323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2324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23241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223242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569223-CF9A-4EDB-8065-215C7741D392}" type="slidenum">
              <a:rPr lang="en-GB" sz="1200" smtClean="0"/>
              <a:pPr/>
              <a:t>81</a:t>
            </a:fld>
            <a:endParaRPr lang="en-GB" sz="1200" smtClean="0"/>
          </a:p>
        </p:txBody>
      </p:sp>
      <p:sp>
        <p:nvSpPr>
          <p:cNvPr id="2242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AE697A4-53DA-40CA-B9DF-F4F28A8EC3FA}" type="slidenum">
              <a:rPr lang="en-GB" altLang="en-US" sz="1200">
                <a:latin typeface="Arial" charset="0"/>
              </a:rPr>
              <a:pPr algn="r" eaLnBrk="1" hangingPunct="1"/>
              <a:t>81</a:t>
            </a:fld>
            <a:endParaRPr lang="en-GB" altLang="en-US" sz="1200">
              <a:latin typeface="Arial" charset="0"/>
            </a:endParaRPr>
          </a:p>
        </p:txBody>
      </p:sp>
      <p:sp>
        <p:nvSpPr>
          <p:cNvPr id="22426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  <p:sp>
        <p:nvSpPr>
          <p:cNvPr id="224261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93A37CD-CF81-4142-BB68-252FC9C5645A}" type="slidenum">
              <a:rPr lang="en-GB" sz="1200" smtClean="0"/>
              <a:pPr/>
              <a:t>82</a:t>
            </a:fld>
            <a:endParaRPr lang="en-GB" sz="1200" smtClean="0"/>
          </a:p>
        </p:txBody>
      </p:sp>
      <p:sp>
        <p:nvSpPr>
          <p:cNvPr id="2252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A95CA37-B95F-43CF-8B38-C4819D572B6B}" type="slidenum">
              <a:rPr lang="en-GB" altLang="en-US" sz="1200"/>
              <a:pPr algn="r"/>
              <a:t>82</a:t>
            </a:fld>
            <a:endParaRPr lang="en-GB" altLang="en-US" sz="1200"/>
          </a:p>
        </p:txBody>
      </p:sp>
      <p:sp>
        <p:nvSpPr>
          <p:cNvPr id="22528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3D3C4DD-A62F-441A-8F19-232FEDB06E54}" type="slidenum">
              <a:rPr lang="en-GB" altLang="en-US" sz="1200"/>
              <a:pPr algn="r"/>
              <a:t>82</a:t>
            </a:fld>
            <a:endParaRPr lang="en-GB" altLang="en-US" sz="1200"/>
          </a:p>
        </p:txBody>
      </p:sp>
      <p:sp>
        <p:nvSpPr>
          <p:cNvPr id="22528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2528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8</a:t>
            </a:r>
          </a:p>
        </p:txBody>
      </p:sp>
      <p:sp>
        <p:nvSpPr>
          <p:cNvPr id="22528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2528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25289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225290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5EECC3-875F-43AD-9397-C81047059D1E}" type="slidenum">
              <a:rPr lang="en-GB" sz="1200" smtClean="0"/>
              <a:pPr/>
              <a:t>83</a:t>
            </a:fld>
            <a:endParaRPr lang="en-GB" sz="1200" smtClean="0"/>
          </a:p>
        </p:txBody>
      </p:sp>
      <p:sp>
        <p:nvSpPr>
          <p:cNvPr id="2263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37294FE-22A6-4228-BBC8-EF88FF9684BD}" type="slidenum">
              <a:rPr lang="en-GB" altLang="en-US" sz="1200">
                <a:latin typeface="Arial" charset="0"/>
              </a:rPr>
              <a:pPr algn="r" eaLnBrk="1" hangingPunct="1"/>
              <a:t>83</a:t>
            </a:fld>
            <a:endParaRPr lang="en-GB" altLang="en-US" sz="1200">
              <a:latin typeface="Arial" charset="0"/>
            </a:endParaRPr>
          </a:p>
        </p:txBody>
      </p:sp>
      <p:sp>
        <p:nvSpPr>
          <p:cNvPr id="22630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l-GR" altLang="en-US" b="1" smtClean="0"/>
              <a:t>ΤΟ ΔΙΑΓΡΑΜΜΑ 6.13 ΕΙΝΑΙ ΜΕΤΑΦΡΑΣΜΕΝΟ ΣΤΗ ΣΕΛΙΔΑ 323.</a:t>
            </a:r>
            <a:endParaRPr lang="en-US" altLang="en-US" b="1" smtClean="0"/>
          </a:p>
        </p:txBody>
      </p:sp>
      <p:sp>
        <p:nvSpPr>
          <p:cNvPr id="226309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F6B30D0-4A00-482E-AF3F-0EFAEC34E6EF}" type="slidenum">
              <a:rPr lang="en-GB" sz="1200" smtClean="0"/>
              <a:pPr/>
              <a:t>84</a:t>
            </a:fld>
            <a:endParaRPr lang="en-GB" sz="1200" smtClean="0"/>
          </a:p>
        </p:txBody>
      </p:sp>
      <p:sp>
        <p:nvSpPr>
          <p:cNvPr id="2273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1ECA149-6450-4490-9F02-AD11F0838CE2}" type="slidenum">
              <a:rPr lang="en-GB" altLang="en-US" sz="1200"/>
              <a:pPr algn="r"/>
              <a:t>84</a:t>
            </a:fld>
            <a:endParaRPr lang="en-GB" altLang="en-US" sz="1200"/>
          </a:p>
        </p:txBody>
      </p:sp>
      <p:sp>
        <p:nvSpPr>
          <p:cNvPr id="22733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6D7CCC8-D851-4205-A16E-ACAADC2210B6}" type="slidenum">
              <a:rPr lang="en-GB" altLang="en-US" sz="1200"/>
              <a:pPr algn="r"/>
              <a:t>84</a:t>
            </a:fld>
            <a:endParaRPr lang="en-GB" altLang="en-US" sz="1200"/>
          </a:p>
        </p:txBody>
      </p:sp>
      <p:sp>
        <p:nvSpPr>
          <p:cNvPr id="22733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2733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9</a:t>
            </a:r>
          </a:p>
        </p:txBody>
      </p:sp>
      <p:sp>
        <p:nvSpPr>
          <p:cNvPr id="22733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2733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27337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227338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4FA3F9-5E73-49C1-A8B6-431A54DB5B6E}" type="slidenum">
              <a:rPr lang="en-GB" sz="1200" smtClean="0"/>
              <a:pPr/>
              <a:t>85</a:t>
            </a:fld>
            <a:endParaRPr lang="en-GB" sz="1200" smtClean="0"/>
          </a:p>
        </p:txBody>
      </p:sp>
      <p:sp>
        <p:nvSpPr>
          <p:cNvPr id="2283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6.14 ΕΙΝΑΙ ΜΕΤΑΦΡΑΣΜΕΝΟ ΣΤΗ ΣΕΛΙΔΑ 325</a:t>
            </a:r>
          </a:p>
        </p:txBody>
      </p:sp>
      <p:sp>
        <p:nvSpPr>
          <p:cNvPr id="228356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B7395E-0BDD-4280-A022-2C137B88F64F}" type="slidenum">
              <a:rPr lang="en-GB" sz="1200" smtClean="0"/>
              <a:pPr/>
              <a:t>86</a:t>
            </a:fld>
            <a:endParaRPr lang="en-GB" sz="1200" smtClean="0"/>
          </a:p>
        </p:txBody>
      </p:sp>
      <p:sp>
        <p:nvSpPr>
          <p:cNvPr id="2293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3F60BFCA-A647-4EF0-BBD7-CAA34BB3A731}" type="slidenum">
              <a:rPr lang="en-GB" altLang="en-US" sz="1200"/>
              <a:pPr algn="r"/>
              <a:t>86</a:t>
            </a:fld>
            <a:endParaRPr lang="en-GB" altLang="en-US" sz="1200"/>
          </a:p>
        </p:txBody>
      </p:sp>
      <p:sp>
        <p:nvSpPr>
          <p:cNvPr id="22938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F6E1C9C-149C-4AA2-87C0-594680F02598}" type="slidenum">
              <a:rPr lang="en-GB" altLang="en-US" sz="1200"/>
              <a:pPr algn="r"/>
              <a:t>86</a:t>
            </a:fld>
            <a:endParaRPr lang="en-GB" altLang="en-US" sz="1200"/>
          </a:p>
        </p:txBody>
      </p:sp>
      <p:sp>
        <p:nvSpPr>
          <p:cNvPr id="22938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2938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9</a:t>
            </a:r>
          </a:p>
        </p:txBody>
      </p:sp>
      <p:sp>
        <p:nvSpPr>
          <p:cNvPr id="22938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2938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29385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229386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6B5490E-8E89-468D-8A90-1B22EE1F29A6}" type="slidenum">
              <a:rPr lang="en-GB" sz="1200" smtClean="0"/>
              <a:pPr/>
              <a:t>87</a:t>
            </a:fld>
            <a:endParaRPr lang="en-GB" sz="1200" smtClean="0"/>
          </a:p>
        </p:txBody>
      </p:sp>
      <p:sp>
        <p:nvSpPr>
          <p:cNvPr id="23040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6.14 ΕΙΝΑΙ ΜΕΤΑΦΡΑΣΜΕΝΟ ΣΤΗ ΣΕΛΙΔΑ 325.</a:t>
            </a:r>
          </a:p>
        </p:txBody>
      </p:sp>
      <p:sp>
        <p:nvSpPr>
          <p:cNvPr id="230404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5B3B8C-47C3-4ABB-8FB0-C9F4D11C677E}" type="slidenum">
              <a:rPr lang="en-GB" sz="1200" smtClean="0"/>
              <a:pPr/>
              <a:t>88</a:t>
            </a:fld>
            <a:endParaRPr lang="en-GB" sz="1200" smtClean="0"/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2957504-E1AF-4BF9-A986-C00C3A317223}" type="slidenum">
              <a:rPr lang="en-GB" altLang="en-US" sz="1200"/>
              <a:pPr algn="r"/>
              <a:t>88</a:t>
            </a:fld>
            <a:endParaRPr lang="en-GB" altLang="en-US" sz="1200"/>
          </a:p>
        </p:txBody>
      </p:sp>
      <p:sp>
        <p:nvSpPr>
          <p:cNvPr id="23142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941C94E-E64F-49CB-80B0-965FD70C6638}" type="slidenum">
              <a:rPr lang="en-GB" altLang="en-US" sz="1200"/>
              <a:pPr algn="r"/>
              <a:t>88</a:t>
            </a:fld>
            <a:endParaRPr lang="en-GB" altLang="en-US" sz="1200"/>
          </a:p>
        </p:txBody>
      </p:sp>
      <p:sp>
        <p:nvSpPr>
          <p:cNvPr id="23142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3143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9</a:t>
            </a:r>
          </a:p>
        </p:txBody>
      </p:sp>
      <p:sp>
        <p:nvSpPr>
          <p:cNvPr id="23143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3143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31433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231434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67F6ADA-4702-469E-83AD-5BDF2864682B}" type="slidenum">
              <a:rPr lang="en-GB" sz="1200" smtClean="0"/>
              <a:pPr/>
              <a:t>89</a:t>
            </a:fld>
            <a:endParaRPr lang="en-GB" sz="1200" smtClean="0"/>
          </a:p>
        </p:txBody>
      </p:sp>
      <p:sp>
        <p:nvSpPr>
          <p:cNvPr id="23245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6.14 ΕΙΝΑΙ ΜΕΤΑΦΡΑΣΜΕΝΟ ΣΤΗ ΣΕΛΙΔΑ 325.</a:t>
            </a:r>
          </a:p>
          <a:p>
            <a:endParaRPr lang="el-GR" noProof="1" smtClean="0"/>
          </a:p>
        </p:txBody>
      </p:sp>
      <p:sp>
        <p:nvSpPr>
          <p:cNvPr id="232452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AAE4F3-3D96-43B1-95B0-8AEA26D221BA}" type="slidenum">
              <a:rPr lang="en-GB" sz="1200" smtClean="0"/>
              <a:pPr/>
              <a:t>9</a:t>
            </a:fld>
            <a:endParaRPr lang="en-GB" sz="1200" smtClean="0"/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150532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07D3D2-0938-4ECA-B276-DE99F2F43ED3}" type="slidenum">
              <a:rPr lang="en-GB" sz="1200" smtClean="0"/>
              <a:pPr/>
              <a:t>90</a:t>
            </a:fld>
            <a:endParaRPr lang="en-GB" sz="1200" smtClean="0"/>
          </a:p>
        </p:txBody>
      </p:sp>
      <p:sp>
        <p:nvSpPr>
          <p:cNvPr id="2334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91B08FB-DBDE-411C-BAB6-88AA7941A928}" type="slidenum">
              <a:rPr lang="en-GB" altLang="en-US" sz="1200"/>
              <a:pPr algn="r"/>
              <a:t>90</a:t>
            </a:fld>
            <a:endParaRPr lang="en-GB" altLang="en-US" sz="1200"/>
          </a:p>
        </p:txBody>
      </p:sp>
      <p:sp>
        <p:nvSpPr>
          <p:cNvPr id="23347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2FD4141-660E-4B20-A4F2-D35B42DC5521}" type="slidenum">
              <a:rPr lang="en-GB" altLang="en-US" sz="1200"/>
              <a:pPr algn="r"/>
              <a:t>90</a:t>
            </a:fld>
            <a:endParaRPr lang="en-GB" altLang="en-US" sz="1200"/>
          </a:p>
        </p:txBody>
      </p:sp>
      <p:sp>
        <p:nvSpPr>
          <p:cNvPr id="23347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3347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9</a:t>
            </a:r>
          </a:p>
        </p:txBody>
      </p:sp>
      <p:sp>
        <p:nvSpPr>
          <p:cNvPr id="23347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3348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33481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n-US" noProof="1" smtClean="0"/>
          </a:p>
        </p:txBody>
      </p:sp>
      <p:sp>
        <p:nvSpPr>
          <p:cNvPr id="233482" name="Rectangle 7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CE2BD9-29D0-4ADF-98A9-B2D5F6189D45}" type="slidenum">
              <a:rPr lang="en-GB" sz="1200" smtClean="0"/>
              <a:pPr/>
              <a:t>91</a:t>
            </a:fld>
            <a:endParaRPr lang="en-GB" sz="1200" smtClean="0"/>
          </a:p>
        </p:txBody>
      </p:sp>
      <p:sp>
        <p:nvSpPr>
          <p:cNvPr id="2344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4CF5D91-A7DE-4E56-99E9-386D8938E40F}" type="slidenum">
              <a:rPr lang="en-GB" alt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91</a:t>
            </a:fld>
            <a:endParaRPr lang="en-GB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450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r>
              <a:rPr lang="el-GR" altLang="en-US" b="1" smtClean="0"/>
              <a:t>ΤΟ ΔΙΑΓΡΑΜΜΑ ΕΙΝΑΙ ΜΕΤΑΦΡΑΣΜΕΝΟ ΣΤΗ ΣΕΛΙΔΑ 327.</a:t>
            </a:r>
            <a:endParaRPr lang="en-GB" altLang="en-US" b="1" smtClean="0"/>
          </a:p>
        </p:txBody>
      </p:sp>
      <p:sp>
        <p:nvSpPr>
          <p:cNvPr id="234501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699AE1-30BC-4E43-90A0-94C153384840}" type="slidenum">
              <a:rPr lang="en-GB" sz="1200" smtClean="0"/>
              <a:pPr/>
              <a:t>92</a:t>
            </a:fld>
            <a:endParaRPr lang="en-GB" sz="1200" smtClean="0"/>
          </a:p>
        </p:txBody>
      </p:sp>
      <p:sp>
        <p:nvSpPr>
          <p:cNvPr id="2355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14787D90-4B0F-4951-8D2C-289F9B8BE530}" type="slidenum">
              <a:rPr lang="en-GB" altLang="en-US" sz="1200"/>
              <a:pPr algn="r"/>
              <a:t>92</a:t>
            </a:fld>
            <a:endParaRPr lang="en-GB" altLang="en-US" sz="1200"/>
          </a:p>
        </p:txBody>
      </p:sp>
      <p:sp>
        <p:nvSpPr>
          <p:cNvPr id="23552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05DA2C-7993-4B6A-9E02-9B5F9D9762C8}" type="slidenum">
              <a:rPr lang="en-GB" sz="1200" smtClean="0"/>
              <a:pPr/>
              <a:t>93</a:t>
            </a:fld>
            <a:endParaRPr lang="en-GB" sz="1200" smtClean="0"/>
          </a:p>
        </p:txBody>
      </p:sp>
      <p:sp>
        <p:nvSpPr>
          <p:cNvPr id="236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noProof="1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06D2D91-2DA2-4040-9E90-E0143F4B128F}" type="slidenum">
              <a:rPr lang="en-GB" sz="1200" smtClean="0"/>
              <a:pPr/>
              <a:t>94</a:t>
            </a:fld>
            <a:endParaRPr lang="en-GB" sz="1200" smtClean="0"/>
          </a:p>
        </p:txBody>
      </p:sp>
      <p:sp>
        <p:nvSpPr>
          <p:cNvPr id="2375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17EEA54-E247-4164-A2A1-E081532627C5}" type="slidenum">
              <a:rPr lang="en-GB" sz="1200"/>
              <a:pPr algn="r"/>
              <a:t>94</a:t>
            </a:fld>
            <a:endParaRPr lang="en-GB" sz="1200"/>
          </a:p>
        </p:txBody>
      </p:sp>
      <p:sp>
        <p:nvSpPr>
          <p:cNvPr id="23757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6.15 ΕΙΝΑΙ ΜΕΤΑΦΡΑΣΜΕΝΟ ΣΤΗ ΣΕΛΙΔΑ 329.</a:t>
            </a:r>
          </a:p>
        </p:txBody>
      </p:sp>
      <p:sp>
        <p:nvSpPr>
          <p:cNvPr id="237573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634D7C-4930-436A-A966-A3E2FD526C54}" type="slidenum">
              <a:rPr lang="en-GB" sz="1200" smtClean="0"/>
              <a:pPr/>
              <a:t>95</a:t>
            </a:fld>
            <a:endParaRPr lang="en-GB" sz="1200" smtClean="0"/>
          </a:p>
        </p:txBody>
      </p:sp>
      <p:sp>
        <p:nvSpPr>
          <p:cNvPr id="238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noProof="1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473DDFD-8C6F-4D9B-BB7B-99B58101D9AA}" type="slidenum">
              <a:rPr lang="en-GB" sz="1200" smtClean="0"/>
              <a:pPr/>
              <a:t>96</a:t>
            </a:fld>
            <a:endParaRPr lang="en-GB" sz="1200" smtClean="0"/>
          </a:p>
        </p:txBody>
      </p:sp>
      <p:sp>
        <p:nvSpPr>
          <p:cNvPr id="2396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711F292-2FA2-4EAD-96D2-46B2F7B9DA78}" type="slidenum">
              <a:rPr lang="en-GB" sz="1200"/>
              <a:pPr algn="r"/>
              <a:t>96</a:t>
            </a:fld>
            <a:endParaRPr lang="en-GB" sz="1200"/>
          </a:p>
        </p:txBody>
      </p:sp>
      <p:sp>
        <p:nvSpPr>
          <p:cNvPr id="23962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239621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5B348FC-8955-4034-8053-BFCBD6EB8229}" type="slidenum">
              <a:rPr lang="en-GB" sz="1200" smtClean="0"/>
              <a:pPr/>
              <a:t>97</a:t>
            </a:fld>
            <a:endParaRPr lang="en-GB" sz="1200" smtClean="0"/>
          </a:p>
        </p:txBody>
      </p:sp>
      <p:sp>
        <p:nvSpPr>
          <p:cNvPr id="240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noProof="1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1EBFC49-F31C-4159-8733-F83341445A2F}" type="slidenum">
              <a:rPr lang="en-GB" sz="1200" smtClean="0"/>
              <a:pPr/>
              <a:t>98</a:t>
            </a:fld>
            <a:endParaRPr lang="en-GB" sz="1200" smtClean="0"/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FE11617-BF6B-471E-BE65-00E4126D8BD4}" type="slidenum">
              <a:rPr lang="en-GB" sz="1200"/>
              <a:pPr algn="r"/>
              <a:t>98</a:t>
            </a:fld>
            <a:endParaRPr lang="en-GB" sz="1200"/>
          </a:p>
        </p:txBody>
      </p:sp>
      <p:sp>
        <p:nvSpPr>
          <p:cNvPr id="24166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noProof="1" smtClean="0"/>
          </a:p>
        </p:txBody>
      </p:sp>
      <p:sp>
        <p:nvSpPr>
          <p:cNvPr id="241669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5524FC3-5C68-4040-9987-35C36A17C703}" type="slidenum">
              <a:rPr lang="en-GB" sz="1200" smtClean="0"/>
              <a:pPr/>
              <a:t>99</a:t>
            </a:fld>
            <a:endParaRPr lang="en-GB" sz="1200" smtClean="0"/>
          </a:p>
        </p:txBody>
      </p:sp>
      <p:sp>
        <p:nvSpPr>
          <p:cNvPr id="242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rgbClr val="D0D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2500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2241550"/>
          </a:xfrm>
          <a:prstGeom prst="rect">
            <a:avLst/>
          </a:prstGeom>
          <a:solidFill>
            <a:srgbClr val="DFDFE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8282B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1" name="Straight Connector 9"/>
          <p:cNvSpPr>
            <a:spLocks noChangeShapeType="1"/>
          </p:cNvSpPr>
          <p:nvPr userDrawn="1"/>
        </p:nvSpPr>
        <p:spPr bwMode="auto">
          <a:xfrm>
            <a:off x="152400" y="2379663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2" name="Oval 11"/>
          <p:cNvSpPr/>
          <p:nvPr userDrawn="1"/>
        </p:nvSpPr>
        <p:spPr>
          <a:xfrm>
            <a:off x="4267200" y="2058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3" name="Oval 14"/>
          <p:cNvSpPr>
            <a:spLocks noChangeArrowheads="1"/>
          </p:cNvSpPr>
          <p:nvPr userDrawn="1"/>
        </p:nvSpPr>
        <p:spPr bwMode="auto">
          <a:xfrm>
            <a:off x="4362450" y="2154238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6E6EA6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5900" y="760413"/>
            <a:ext cx="8704263" cy="1030287"/>
          </a:xfrm>
        </p:spPr>
        <p:txBody>
          <a:bodyPr/>
          <a:lstStyle>
            <a:lvl1pPr>
              <a:defRPr sz="4200">
                <a:solidFill>
                  <a:srgbClr val="660066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976312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3600">
                <a:solidFill>
                  <a:srgbClr val="000066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9972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11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02425" y="180975"/>
            <a:ext cx="2133600" cy="6232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1625" y="180975"/>
            <a:ext cx="6248400" cy="6232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56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514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5214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411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239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882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75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17233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59415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Line 28"/>
          <p:cNvSpPr>
            <a:spLocks noChangeShapeType="1"/>
          </p:cNvSpPr>
          <p:nvPr userDrawn="1"/>
        </p:nvSpPr>
        <p:spPr bwMode="auto">
          <a:xfrm>
            <a:off x="152400" y="1398588"/>
            <a:ext cx="8828088" cy="0"/>
          </a:xfrm>
          <a:prstGeom prst="line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l-GR"/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01725"/>
          </a:xfrm>
          <a:prstGeom prst="rect">
            <a:avLst/>
          </a:prstGeom>
          <a:solidFill>
            <a:srgbClr val="D0D0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white">
          <a:xfrm>
            <a:off x="0" y="1116013"/>
            <a:ext cx="9144000" cy="2778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153988" y="1116013"/>
            <a:ext cx="8828087" cy="0"/>
          </a:xfrm>
          <a:prstGeom prst="line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l-GR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8282B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12700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2" name="Oval 11"/>
          <p:cNvSpPr/>
          <p:nvPr userDrawn="1"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Oval 14"/>
          <p:cNvSpPr>
            <a:spLocks noChangeArrowheads="1"/>
          </p:cNvSpPr>
          <p:nvPr userDrawn="1"/>
        </p:nvSpPr>
        <p:spPr bwMode="auto"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6E6EA6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10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180975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49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153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990033"/>
        </a:buClr>
        <a:buSzPct val="85000"/>
        <a:buFont typeface="Wingdings 2" pitchFamily="18" charset="2"/>
        <a:buChar char="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7A31"/>
        </a:buClr>
        <a:buSzPct val="70000"/>
        <a:buFont typeface="Wingdings" pitchFamily="2" charset="2"/>
        <a:buChar char="¡"/>
        <a:defRPr sz="2600">
          <a:solidFill>
            <a:srgbClr val="19323F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6E9798"/>
        </a:buClr>
        <a:buSzPct val="75000"/>
        <a:buFont typeface="Wingdings 2" pitchFamily="18" charset="2"/>
        <a:buChar char="÷"/>
        <a:defRPr sz="2300">
          <a:solidFill>
            <a:srgbClr val="1E495C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"/>
        <a:defRPr sz="2000">
          <a:solidFill>
            <a:srgbClr val="646B86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6pPr>
      <a:lvl7pPr marL="2971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7pPr>
      <a:lvl8pPr marL="3429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8pPr>
      <a:lvl9pPr marL="3886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B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Econ9MEL\Images\Chapter 19 for 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60805" name="Rectangle 5"/>
          <p:cNvSpPr>
            <a:spLocks noChangeArrowheads="1"/>
          </p:cNvSpPr>
          <p:nvPr/>
        </p:nvSpPr>
        <p:spPr bwMode="auto">
          <a:xfrm>
            <a:off x="0" y="4851400"/>
            <a:ext cx="9144000" cy="20066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el-GR" sz="4000" b="1" dirty="0">
                <a:solidFill>
                  <a:srgbClr val="003399"/>
                </a:solidFill>
                <a:latin typeface="Arial Narrow" pitchFamily="34" charset="0"/>
              </a:rPr>
              <a:t>Η Σχέση μεταξύ της</a:t>
            </a:r>
          </a:p>
          <a:p>
            <a:pPr algn="ctr">
              <a:lnSpc>
                <a:spcPct val="95000"/>
              </a:lnSpc>
              <a:defRPr/>
            </a:pPr>
            <a:r>
              <a:rPr lang="el-GR" sz="4000" b="1" dirty="0">
                <a:solidFill>
                  <a:srgbClr val="003399"/>
                </a:solidFill>
                <a:latin typeface="Arial Narrow" pitchFamily="34" charset="0"/>
              </a:rPr>
              <a:t> Αγοράς Χρήματος και</a:t>
            </a:r>
          </a:p>
          <a:p>
            <a:pPr algn="ctr">
              <a:lnSpc>
                <a:spcPct val="95000"/>
              </a:lnSpc>
              <a:defRPr/>
            </a:pPr>
            <a:r>
              <a:rPr lang="el-GR" sz="4000" b="1" dirty="0">
                <a:solidFill>
                  <a:srgbClr val="003399"/>
                </a:solidFill>
                <a:latin typeface="Arial Narrow" pitchFamily="34" charset="0"/>
              </a:rPr>
              <a:t> της Αγοράς Αγαθών</a:t>
            </a:r>
            <a:endParaRPr lang="en-GB" sz="4000" dirty="0">
              <a:solidFill>
                <a:srgbClr val="0033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95363" y="1341438"/>
            <a:ext cx="7664450" cy="416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4440238" y="4968875"/>
            <a:ext cx="0" cy="531813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008063" y="5505450"/>
            <a:ext cx="7637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87388" y="545941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003300" y="4951413"/>
            <a:ext cx="66833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67" name="Arc 7"/>
          <p:cNvSpPr>
            <a:spLocks/>
          </p:cNvSpPr>
          <p:nvPr/>
        </p:nvSpPr>
        <p:spPr bwMode="auto">
          <a:xfrm>
            <a:off x="-58738" y="2366963"/>
            <a:ext cx="7429501" cy="3041650"/>
          </a:xfrm>
          <a:custGeom>
            <a:avLst/>
            <a:gdLst>
              <a:gd name="T0" fmla="*/ 2147483647 w 19725"/>
              <a:gd name="T1" fmla="*/ 2147483647 h 21239"/>
              <a:gd name="T2" fmla="*/ 2147483647 w 19725"/>
              <a:gd name="T3" fmla="*/ 2147483647 h 21239"/>
              <a:gd name="T4" fmla="*/ 0 w 19725"/>
              <a:gd name="T5" fmla="*/ 0 h 21239"/>
              <a:gd name="T6" fmla="*/ 0 60000 65536"/>
              <a:gd name="T7" fmla="*/ 0 60000 65536"/>
              <a:gd name="T8" fmla="*/ 0 60000 65536"/>
              <a:gd name="T9" fmla="*/ 0 w 19725"/>
              <a:gd name="T10" fmla="*/ 0 h 21239"/>
              <a:gd name="T11" fmla="*/ 19725 w 19725"/>
              <a:gd name="T12" fmla="*/ 21239 h 212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25" h="21239" fill="none" extrusionOk="0">
                <a:moveTo>
                  <a:pt x="19725" y="8802"/>
                </a:moveTo>
                <a:cubicBezTo>
                  <a:pt x="16828" y="15293"/>
                  <a:pt x="10922" y="19944"/>
                  <a:pt x="3932" y="21238"/>
                </a:cubicBezTo>
              </a:path>
              <a:path w="19725" h="21239" stroke="0" extrusionOk="0">
                <a:moveTo>
                  <a:pt x="19725" y="8802"/>
                </a:moveTo>
                <a:cubicBezTo>
                  <a:pt x="16828" y="15293"/>
                  <a:pt x="10922" y="19944"/>
                  <a:pt x="3932" y="21238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7305675" y="3394075"/>
            <a:ext cx="423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W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7175500" y="4767263"/>
            <a:ext cx="15319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  <a:p>
            <a:pPr algn="ctr" defTabSz="762000"/>
            <a:r>
              <a:rPr lang="en-GB" sz="1800">
                <a:solidFill>
                  <a:schemeClr val="tx2"/>
                </a:solidFill>
                <a:latin typeface="Arial" charset="0"/>
              </a:rPr>
              <a:t>(= </a:t>
            </a:r>
            <a:r>
              <a:rPr lang="en-GB" sz="18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18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1800">
                <a:solidFill>
                  <a:schemeClr val="tx2"/>
                </a:solidFill>
                <a:latin typeface="Arial" charset="0"/>
              </a:rPr>
              <a:t> + </a:t>
            </a:r>
            <a:r>
              <a:rPr lang="en-GB" sz="1800" i="1">
                <a:solidFill>
                  <a:schemeClr val="tx2"/>
                </a:solidFill>
                <a:latin typeface="Arial" charset="0"/>
              </a:rPr>
              <a:t>G </a:t>
            </a:r>
            <a:r>
              <a:rPr lang="en-GB" sz="1800">
                <a:solidFill>
                  <a:schemeClr val="tx2"/>
                </a:solidFill>
                <a:latin typeface="Arial" charset="0"/>
              </a:rPr>
              <a:t>+ </a:t>
            </a:r>
            <a:r>
              <a:rPr lang="en-GB" sz="1800" i="1">
                <a:solidFill>
                  <a:schemeClr val="tx2"/>
                </a:solidFill>
                <a:latin typeface="Arial" charset="0"/>
              </a:rPr>
              <a:t>X</a:t>
            </a:r>
            <a:r>
              <a:rPr lang="en-GB" sz="18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4386263" y="4906963"/>
            <a:ext cx="103187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217988" y="5518150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00125" y="4205288"/>
            <a:ext cx="7626350" cy="671512"/>
            <a:chOff x="710" y="2649"/>
            <a:chExt cx="4804" cy="423"/>
          </a:xfrm>
        </p:grpSpPr>
        <p:sp>
          <p:nvSpPr>
            <p:cNvPr id="15380" name="Line 13"/>
            <p:cNvSpPr>
              <a:spLocks noChangeShapeType="1"/>
            </p:cNvSpPr>
            <p:nvPr/>
          </p:nvSpPr>
          <p:spPr bwMode="auto">
            <a:xfrm>
              <a:off x="710" y="2819"/>
              <a:ext cx="422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1" name="Rectangle 14"/>
            <p:cNvSpPr>
              <a:spLocks noChangeArrowheads="1"/>
            </p:cNvSpPr>
            <p:nvPr/>
          </p:nvSpPr>
          <p:spPr bwMode="auto">
            <a:xfrm>
              <a:off x="4549" y="2649"/>
              <a:ext cx="965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J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  <a:p>
              <a:pPr algn="ctr" defTabSz="762000"/>
              <a:r>
                <a:rPr lang="en-GB" sz="1800">
                  <a:solidFill>
                    <a:schemeClr val="accent2"/>
                  </a:solidFill>
                  <a:latin typeface="Arial" charset="0"/>
                </a:rPr>
                <a:t>(= </a:t>
              </a:r>
              <a:r>
                <a:rPr lang="en-GB" sz="1800" i="1">
                  <a:solidFill>
                    <a:schemeClr val="accent2"/>
                  </a:solidFill>
                  <a:latin typeface="Arial" charset="0"/>
                </a:rPr>
                <a:t>I</a:t>
              </a:r>
              <a:r>
                <a:rPr lang="en-GB" sz="18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GB" sz="1800">
                  <a:solidFill>
                    <a:schemeClr val="accent2"/>
                  </a:solidFill>
                  <a:latin typeface="Arial" charset="0"/>
                </a:rPr>
                <a:t> + </a:t>
              </a:r>
              <a:r>
                <a:rPr lang="en-GB" sz="1800" i="1">
                  <a:solidFill>
                    <a:schemeClr val="accent2"/>
                  </a:solidFill>
                  <a:latin typeface="Arial" charset="0"/>
                </a:rPr>
                <a:t>G </a:t>
              </a:r>
              <a:r>
                <a:rPr lang="en-GB" sz="1800">
                  <a:solidFill>
                    <a:schemeClr val="accent2"/>
                  </a:solidFill>
                  <a:latin typeface="Arial" charset="0"/>
                </a:rPr>
                <a:t>+ </a:t>
              </a:r>
              <a:r>
                <a:rPr lang="en-GB" sz="1800" i="1">
                  <a:solidFill>
                    <a:schemeClr val="accent2"/>
                  </a:solidFill>
                  <a:latin typeface="Arial" charset="0"/>
                </a:rPr>
                <a:t>X</a:t>
              </a:r>
              <a:r>
                <a:rPr lang="en-GB" sz="1800">
                  <a:solidFill>
                    <a:schemeClr val="accent2"/>
                  </a:solidFill>
                  <a:latin typeface="Arial" charset="0"/>
                </a:rPr>
                <a:t>)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726113" y="4492625"/>
            <a:ext cx="446087" cy="1427163"/>
            <a:chOff x="3655" y="2830"/>
            <a:chExt cx="281" cy="899"/>
          </a:xfrm>
        </p:grpSpPr>
        <p:sp>
          <p:nvSpPr>
            <p:cNvPr id="15378" name="Line 16"/>
            <p:cNvSpPr>
              <a:spLocks noChangeShapeType="1"/>
            </p:cNvSpPr>
            <p:nvPr/>
          </p:nvSpPr>
          <p:spPr bwMode="auto">
            <a:xfrm>
              <a:off x="3768" y="2830"/>
              <a:ext cx="0" cy="63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9" name="Rectangle 17"/>
            <p:cNvSpPr>
              <a:spLocks noChangeArrowheads="1"/>
            </p:cNvSpPr>
            <p:nvPr/>
          </p:nvSpPr>
          <p:spPr bwMode="auto">
            <a:xfrm>
              <a:off x="3655" y="3479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496658" name="Rectangle 18"/>
          <p:cNvSpPr>
            <a:spLocks noChangeArrowheads="1"/>
          </p:cNvSpPr>
          <p:nvPr/>
        </p:nvSpPr>
        <p:spPr bwMode="auto">
          <a:xfrm>
            <a:off x="2422525" y="6119813"/>
            <a:ext cx="4541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400" b="1" dirty="0">
                <a:solidFill>
                  <a:schemeClr val="accent1"/>
                </a:solidFill>
                <a:latin typeface="Arial" pitchFamily="34" charset="0"/>
              </a:rPr>
              <a:t>(c) </a:t>
            </a:r>
            <a:r>
              <a:rPr lang="el-GR" sz="2400" b="1" dirty="0">
                <a:solidFill>
                  <a:schemeClr val="accent1"/>
                </a:solidFill>
                <a:latin typeface="Arial" pitchFamily="34" charset="0"/>
              </a:rPr>
              <a:t>Στάδιο</a:t>
            </a:r>
            <a:r>
              <a:rPr lang="en-GB" sz="2400" b="1" dirty="0">
                <a:solidFill>
                  <a:schemeClr val="accent1"/>
                </a:solidFill>
                <a:latin typeface="Arial" pitchFamily="34" charset="0"/>
              </a:rPr>
              <a:t> 3: </a:t>
            </a:r>
            <a:r>
              <a:rPr lang="en-GB" sz="2400" b="1" i="1" dirty="0">
                <a:solidFill>
                  <a:schemeClr val="accent1"/>
                </a:solidFill>
                <a:latin typeface="Arial" pitchFamily="34" charset="0"/>
              </a:rPr>
              <a:t>I </a:t>
            </a:r>
            <a:r>
              <a:rPr lang="en-GB" sz="2400" b="1" dirty="0">
                <a:solidFill>
                  <a:schemeClr val="accent1"/>
                </a:solidFill>
                <a:latin typeface="Symbol" pitchFamily="18" charset="2"/>
              </a:rPr>
              <a:t>­  ®  </a:t>
            </a:r>
            <a:r>
              <a:rPr lang="en-GB" sz="2400" b="1" i="1" dirty="0">
                <a:solidFill>
                  <a:schemeClr val="accent1"/>
                </a:solidFill>
                <a:latin typeface="Arial" pitchFamily="34" charset="0"/>
              </a:rPr>
              <a:t>J </a:t>
            </a:r>
            <a:r>
              <a:rPr lang="en-GB" sz="2400" b="1" dirty="0">
                <a:solidFill>
                  <a:schemeClr val="accent1"/>
                </a:solidFill>
                <a:latin typeface="Symbol" pitchFamily="18" charset="2"/>
              </a:rPr>
              <a:t>­  ®  </a:t>
            </a:r>
            <a:r>
              <a:rPr lang="en-GB" sz="2400" b="1" i="1" dirty="0">
                <a:solidFill>
                  <a:schemeClr val="accent1"/>
                </a:solidFill>
                <a:latin typeface="Arial" pitchFamily="34" charset="0"/>
              </a:rPr>
              <a:t>Y </a:t>
            </a:r>
            <a:r>
              <a:rPr lang="en-GB" sz="2400" b="1" dirty="0">
                <a:solidFill>
                  <a:schemeClr val="accent1"/>
                </a:solidFill>
                <a:latin typeface="Symbol" pitchFamily="18" charset="2"/>
              </a:rPr>
              <a:t>­</a:t>
            </a:r>
          </a:p>
        </p:txBody>
      </p:sp>
      <p:sp>
        <p:nvSpPr>
          <p:cNvPr id="15375" name="Line 19"/>
          <p:cNvSpPr>
            <a:spLocks noChangeShapeType="1"/>
          </p:cNvSpPr>
          <p:nvPr/>
        </p:nvSpPr>
        <p:spPr bwMode="auto">
          <a:xfrm flipV="1">
            <a:off x="982663" y="1322388"/>
            <a:ext cx="0" cy="4179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6660" name="Oval 20"/>
          <p:cNvSpPr>
            <a:spLocks noChangeArrowheads="1"/>
          </p:cNvSpPr>
          <p:nvPr/>
        </p:nvSpPr>
        <p:spPr bwMode="auto">
          <a:xfrm>
            <a:off x="5856288" y="4419600"/>
            <a:ext cx="103187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6661" name="Text Box 21"/>
          <p:cNvSpPr txBox="1">
            <a:spLocks noChangeArrowheads="1"/>
          </p:cNvSpPr>
          <p:nvPr/>
        </p:nvSpPr>
        <p:spPr bwMode="auto">
          <a:xfrm>
            <a:off x="0" y="7143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1C5639"/>
                </a:solidFill>
                <a:latin typeface="Arial" pitchFamily="34" charset="0"/>
              </a:rPr>
              <a:t>Επίδραση μιας αύξησης στην προσφορά χρήματος</a:t>
            </a:r>
            <a:r>
              <a:rPr lang="en-GB" b="1" dirty="0">
                <a:solidFill>
                  <a:srgbClr val="1C5639"/>
                </a:solidFill>
                <a:latin typeface="Arial" pitchFamily="34" charset="0"/>
              </a:rPr>
              <a:t>:</a:t>
            </a:r>
            <a:br>
              <a:rPr lang="en-GB" b="1" dirty="0">
                <a:solidFill>
                  <a:srgbClr val="1C5639"/>
                </a:solidFill>
                <a:latin typeface="Arial" pitchFamily="34" charset="0"/>
              </a:rPr>
            </a:br>
            <a:r>
              <a:rPr lang="el-GR" b="1" dirty="0">
                <a:solidFill>
                  <a:srgbClr val="1C5639"/>
                </a:solidFill>
                <a:latin typeface="Arial" pitchFamily="34" charset="0"/>
              </a:rPr>
              <a:t>ο μηχανισμός μετάδοσης μέσω επιτοκίων</a:t>
            </a:r>
            <a:endParaRPr lang="en-GB" b="1" dirty="0">
              <a:solidFill>
                <a:srgbClr val="1C563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6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6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58" grpId="0" autoUpdateAnimBg="0"/>
      <p:bldP spid="496660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084"/>
          <p:cNvSpPr>
            <a:spLocks noChangeArrowheads="1"/>
          </p:cNvSpPr>
          <p:nvPr/>
        </p:nvSpPr>
        <p:spPr bwMode="auto">
          <a:xfrm>
            <a:off x="1254125" y="627063"/>
            <a:ext cx="7018338" cy="5276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endParaRPr lang="el-GR" sz="2000" i="1" noProof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4451" name="Line 2051"/>
          <p:cNvSpPr>
            <a:spLocks noChangeShapeType="1"/>
          </p:cNvSpPr>
          <p:nvPr/>
        </p:nvSpPr>
        <p:spPr bwMode="auto">
          <a:xfrm flipH="1">
            <a:off x="1243013" y="4014788"/>
            <a:ext cx="69643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4452" name="Line 2052"/>
          <p:cNvSpPr>
            <a:spLocks noChangeShapeType="1"/>
          </p:cNvSpPr>
          <p:nvPr/>
        </p:nvSpPr>
        <p:spPr bwMode="auto">
          <a:xfrm>
            <a:off x="1244600" y="5842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4453" name="Line 2053"/>
          <p:cNvSpPr>
            <a:spLocks noChangeShapeType="1"/>
          </p:cNvSpPr>
          <p:nvPr/>
        </p:nvSpPr>
        <p:spPr bwMode="auto">
          <a:xfrm>
            <a:off x="1244600" y="59182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4454" name="Rectangle 2054"/>
          <p:cNvSpPr>
            <a:spLocks noChangeArrowheads="1"/>
          </p:cNvSpPr>
          <p:nvPr/>
        </p:nvSpPr>
        <p:spPr bwMode="auto">
          <a:xfrm>
            <a:off x="923925" y="58721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grpSp>
        <p:nvGrpSpPr>
          <p:cNvPr id="2" name="Group 2094"/>
          <p:cNvGrpSpPr>
            <a:grpSpLocks/>
          </p:cNvGrpSpPr>
          <p:nvPr/>
        </p:nvGrpSpPr>
        <p:grpSpPr bwMode="auto">
          <a:xfrm>
            <a:off x="0" y="704850"/>
            <a:ext cx="7842250" cy="3743325"/>
            <a:chOff x="0" y="444"/>
            <a:chExt cx="4940" cy="2358"/>
          </a:xfrm>
        </p:grpSpPr>
        <p:sp>
          <p:nvSpPr>
            <p:cNvPr id="104486" name="Arc 2050"/>
            <p:cNvSpPr>
              <a:spLocks/>
            </p:cNvSpPr>
            <p:nvPr/>
          </p:nvSpPr>
          <p:spPr bwMode="auto">
            <a:xfrm>
              <a:off x="0" y="736"/>
              <a:ext cx="4569" cy="2066"/>
            </a:xfrm>
            <a:custGeom>
              <a:avLst/>
              <a:gdLst>
                <a:gd name="T0" fmla="*/ 0 w 21600"/>
                <a:gd name="T1" fmla="*/ 0 h 21286"/>
                <a:gd name="T2" fmla="*/ 0 w 21600"/>
                <a:gd name="T3" fmla="*/ 0 h 21286"/>
                <a:gd name="T4" fmla="*/ 0 w 21600"/>
                <a:gd name="T5" fmla="*/ 0 h 212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286"/>
                <a:gd name="T11" fmla="*/ 21600 w 21600"/>
                <a:gd name="T12" fmla="*/ 21286 h 21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286" fill="none" extrusionOk="0">
                  <a:moveTo>
                    <a:pt x="21600" y="0"/>
                  </a:moveTo>
                  <a:cubicBezTo>
                    <a:pt x="21600" y="10512"/>
                    <a:pt x="14031" y="19498"/>
                    <a:pt x="3671" y="21285"/>
                  </a:cubicBezTo>
                </a:path>
                <a:path w="21600" h="21286" stroke="0" extrusionOk="0">
                  <a:moveTo>
                    <a:pt x="21600" y="0"/>
                  </a:moveTo>
                  <a:cubicBezTo>
                    <a:pt x="21600" y="10512"/>
                    <a:pt x="14031" y="19498"/>
                    <a:pt x="3671" y="21285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87" name="Rectangle 2055"/>
            <p:cNvSpPr>
              <a:spLocks noChangeArrowheads="1"/>
            </p:cNvSpPr>
            <p:nvPr/>
          </p:nvSpPr>
          <p:spPr bwMode="auto">
            <a:xfrm>
              <a:off x="4514" y="444"/>
              <a:ext cx="4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400" b="1" i="1">
                  <a:solidFill>
                    <a:schemeClr val="tx2"/>
                  </a:solidFill>
                </a:rPr>
                <a:t>ASI</a:t>
              </a:r>
            </a:p>
          </p:txBody>
        </p:sp>
      </p:grpSp>
      <p:sp>
        <p:nvSpPr>
          <p:cNvPr id="104456" name="Arc 2056"/>
          <p:cNvSpPr>
            <a:spLocks/>
          </p:cNvSpPr>
          <p:nvPr/>
        </p:nvSpPr>
        <p:spPr bwMode="auto">
          <a:xfrm>
            <a:off x="2214563" y="101600"/>
            <a:ext cx="6929437" cy="5461000"/>
          </a:xfrm>
          <a:custGeom>
            <a:avLst/>
            <a:gdLst>
              <a:gd name="T0" fmla="*/ 2147483647 w 20982"/>
              <a:gd name="T1" fmla="*/ 2147483647 h 19845"/>
              <a:gd name="T2" fmla="*/ 0 w 20982"/>
              <a:gd name="T3" fmla="*/ 2147483647 h 19845"/>
              <a:gd name="T4" fmla="*/ 2147483647 w 20982"/>
              <a:gd name="T5" fmla="*/ 0 h 19845"/>
              <a:gd name="T6" fmla="*/ 0 60000 65536"/>
              <a:gd name="T7" fmla="*/ 0 60000 65536"/>
              <a:gd name="T8" fmla="*/ 0 60000 65536"/>
              <a:gd name="T9" fmla="*/ 0 w 20982"/>
              <a:gd name="T10" fmla="*/ 0 h 19845"/>
              <a:gd name="T11" fmla="*/ 20982 w 20982"/>
              <a:gd name="T12" fmla="*/ 19845 h 198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82" h="19845" fill="none" extrusionOk="0">
                <a:moveTo>
                  <a:pt x="12453" y="19844"/>
                </a:moveTo>
                <a:cubicBezTo>
                  <a:pt x="6221" y="17166"/>
                  <a:pt x="1610" y="11717"/>
                  <a:pt x="-1" y="5129"/>
                </a:cubicBezTo>
              </a:path>
              <a:path w="20982" h="19845" stroke="0" extrusionOk="0">
                <a:moveTo>
                  <a:pt x="12453" y="19844"/>
                </a:moveTo>
                <a:cubicBezTo>
                  <a:pt x="6221" y="17166"/>
                  <a:pt x="1610" y="11717"/>
                  <a:pt x="-1" y="5129"/>
                </a:cubicBezTo>
                <a:lnTo>
                  <a:pt x="20982" y="0"/>
                </a:lnTo>
                <a:lnTo>
                  <a:pt x="12453" y="19844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4457" name="Rectangle 2057"/>
          <p:cNvSpPr>
            <a:spLocks noChangeArrowheads="1"/>
          </p:cNvSpPr>
          <p:nvPr/>
        </p:nvSpPr>
        <p:spPr bwMode="auto">
          <a:xfrm>
            <a:off x="3544888" y="5953125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04458" name="Rectangle 2058"/>
          <p:cNvSpPr>
            <a:spLocks noChangeArrowheads="1"/>
          </p:cNvSpPr>
          <p:nvPr/>
        </p:nvSpPr>
        <p:spPr bwMode="auto">
          <a:xfrm>
            <a:off x="3411538" y="6362700"/>
            <a:ext cx="2344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altLang="en-US" sz="2200">
                <a:latin typeface="Arial" charset="0"/>
              </a:rPr>
              <a:t>Εθνικό εισόδημα </a:t>
            </a:r>
            <a:endParaRPr lang="en-GB" altLang="en-US" sz="2200">
              <a:latin typeface="Arial" charset="0"/>
            </a:endParaRPr>
          </a:p>
        </p:txBody>
      </p:sp>
      <p:sp>
        <p:nvSpPr>
          <p:cNvPr id="104459" name="Line 2059"/>
          <p:cNvSpPr>
            <a:spLocks noChangeShapeType="1"/>
          </p:cNvSpPr>
          <p:nvPr/>
        </p:nvSpPr>
        <p:spPr bwMode="auto">
          <a:xfrm>
            <a:off x="3770313" y="4025900"/>
            <a:ext cx="0" cy="186055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4460" name="Rectangle 2060"/>
          <p:cNvSpPr>
            <a:spLocks noChangeArrowheads="1"/>
          </p:cNvSpPr>
          <p:nvPr/>
        </p:nvSpPr>
        <p:spPr bwMode="auto">
          <a:xfrm>
            <a:off x="6380163" y="5291138"/>
            <a:ext cx="85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400" b="1" i="1">
                <a:solidFill>
                  <a:schemeClr val="tx2"/>
                </a:solidFill>
              </a:rPr>
              <a:t>ADI</a:t>
            </a:r>
            <a:r>
              <a:rPr lang="en-GB" altLang="en-US" sz="2400" b="1" i="1" baseline="-25000">
                <a:solidFill>
                  <a:schemeClr val="tx2"/>
                </a:solidFill>
              </a:rPr>
              <a:t>1</a:t>
            </a:r>
            <a:endParaRPr lang="en-GB" altLang="en-US" sz="2400" b="1" baseline="-25000">
              <a:solidFill>
                <a:schemeClr val="tx2"/>
              </a:solidFill>
            </a:endParaRPr>
          </a:p>
        </p:txBody>
      </p:sp>
      <p:sp>
        <p:nvSpPr>
          <p:cNvPr id="104461" name="Oval 2061"/>
          <p:cNvSpPr>
            <a:spLocks noChangeArrowheads="1"/>
          </p:cNvSpPr>
          <p:nvPr/>
        </p:nvSpPr>
        <p:spPr bwMode="auto">
          <a:xfrm>
            <a:off x="3708400" y="3949700"/>
            <a:ext cx="127000" cy="127000"/>
          </a:xfrm>
          <a:prstGeom prst="ellipse">
            <a:avLst/>
          </a:prstGeom>
          <a:solidFill>
            <a:srgbClr val="DCE1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000" i="1" noProof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3" name="Group 2085"/>
          <p:cNvGrpSpPr>
            <a:grpSpLocks/>
          </p:cNvGrpSpPr>
          <p:nvPr/>
        </p:nvGrpSpPr>
        <p:grpSpPr bwMode="auto">
          <a:xfrm>
            <a:off x="3221038" y="-25400"/>
            <a:ext cx="5927725" cy="5097463"/>
            <a:chOff x="2029" y="-16"/>
            <a:chExt cx="3734" cy="3211"/>
          </a:xfrm>
        </p:grpSpPr>
        <p:sp>
          <p:nvSpPr>
            <p:cNvPr id="104484" name="Arc 2068"/>
            <p:cNvSpPr>
              <a:spLocks/>
            </p:cNvSpPr>
            <p:nvPr/>
          </p:nvSpPr>
          <p:spPr bwMode="auto">
            <a:xfrm>
              <a:off x="2029" y="-16"/>
              <a:ext cx="3734" cy="3048"/>
            </a:xfrm>
            <a:custGeom>
              <a:avLst/>
              <a:gdLst>
                <a:gd name="T0" fmla="*/ 0 w 20900"/>
                <a:gd name="T1" fmla="*/ 0 h 20175"/>
                <a:gd name="T2" fmla="*/ 0 w 20900"/>
                <a:gd name="T3" fmla="*/ 0 h 20175"/>
                <a:gd name="T4" fmla="*/ 0 w 20900"/>
                <a:gd name="T5" fmla="*/ 0 h 20175"/>
                <a:gd name="T6" fmla="*/ 0 60000 65536"/>
                <a:gd name="T7" fmla="*/ 0 60000 65536"/>
                <a:gd name="T8" fmla="*/ 0 60000 65536"/>
                <a:gd name="T9" fmla="*/ 0 w 20900"/>
                <a:gd name="T10" fmla="*/ 0 h 20175"/>
                <a:gd name="T11" fmla="*/ 20900 w 20900"/>
                <a:gd name="T12" fmla="*/ 20175 h 201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00" h="20175" fill="none" extrusionOk="0">
                  <a:moveTo>
                    <a:pt x="13184" y="20174"/>
                  </a:moveTo>
                  <a:cubicBezTo>
                    <a:pt x="6671" y="17683"/>
                    <a:pt x="1761" y="12202"/>
                    <a:pt x="0" y="5454"/>
                  </a:cubicBezTo>
                </a:path>
                <a:path w="20900" h="20175" stroke="0" extrusionOk="0">
                  <a:moveTo>
                    <a:pt x="13184" y="20174"/>
                  </a:moveTo>
                  <a:cubicBezTo>
                    <a:pt x="6671" y="17683"/>
                    <a:pt x="1761" y="12202"/>
                    <a:pt x="0" y="5454"/>
                  </a:cubicBezTo>
                  <a:lnTo>
                    <a:pt x="20900" y="0"/>
                  </a:lnTo>
                  <a:lnTo>
                    <a:pt x="13184" y="20174"/>
                  </a:lnTo>
                  <a:close/>
                </a:path>
              </a:pathLst>
            </a:custGeom>
            <a:noFill/>
            <a:ln w="381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85" name="Rectangle 2069"/>
            <p:cNvSpPr>
              <a:spLocks noChangeArrowheads="1"/>
            </p:cNvSpPr>
            <p:nvPr/>
          </p:nvSpPr>
          <p:spPr bwMode="auto">
            <a:xfrm>
              <a:off x="4371" y="2907"/>
              <a:ext cx="5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400" b="1" i="1">
                  <a:solidFill>
                    <a:srgbClr val="008000"/>
                  </a:solidFill>
                </a:rPr>
                <a:t>ADI</a:t>
              </a:r>
              <a:r>
                <a:rPr lang="en-GB" altLang="en-US" sz="2400" b="1" i="1" baseline="-25000">
                  <a:solidFill>
                    <a:srgbClr val="008000"/>
                  </a:solidFill>
                </a:rPr>
                <a:t>2</a:t>
              </a:r>
              <a:endParaRPr lang="en-GB" altLang="en-US" sz="2400" b="1" baseline="-25000">
                <a:solidFill>
                  <a:srgbClr val="008000"/>
                </a:solidFill>
              </a:endParaRPr>
            </a:p>
          </p:txBody>
        </p:sp>
      </p:grpSp>
      <p:grpSp>
        <p:nvGrpSpPr>
          <p:cNvPr id="4" name="Group 2091"/>
          <p:cNvGrpSpPr>
            <a:grpSpLocks/>
          </p:cNvGrpSpPr>
          <p:nvPr/>
        </p:nvGrpSpPr>
        <p:grpSpPr bwMode="auto">
          <a:xfrm>
            <a:off x="4579938" y="3667125"/>
            <a:ext cx="458787" cy="2686050"/>
            <a:chOff x="2885" y="2310"/>
            <a:chExt cx="289" cy="1692"/>
          </a:xfrm>
        </p:grpSpPr>
        <p:sp>
          <p:nvSpPr>
            <p:cNvPr id="104482" name="Rectangle 2070"/>
            <p:cNvSpPr>
              <a:spLocks noChangeArrowheads="1"/>
            </p:cNvSpPr>
            <p:nvPr/>
          </p:nvSpPr>
          <p:spPr bwMode="auto">
            <a:xfrm>
              <a:off x="2885" y="3750"/>
              <a:ext cx="28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rgbClr val="008000"/>
                  </a:solidFill>
                  <a:latin typeface="Arial" charset="0"/>
                </a:rPr>
                <a:t>Y</a:t>
              </a:r>
              <a:r>
                <a:rPr lang="en-GB" altLang="en-US" sz="2000" baseline="-25000">
                  <a:solidFill>
                    <a:srgbClr val="008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04483" name="Line 2071"/>
            <p:cNvSpPr>
              <a:spLocks noChangeShapeType="1"/>
            </p:cNvSpPr>
            <p:nvPr/>
          </p:nvSpPr>
          <p:spPr bwMode="auto">
            <a:xfrm>
              <a:off x="3035" y="2310"/>
              <a:ext cx="0" cy="1406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" name="Group 2090"/>
          <p:cNvGrpSpPr>
            <a:grpSpLocks/>
          </p:cNvGrpSpPr>
          <p:nvPr/>
        </p:nvGrpSpPr>
        <p:grpSpPr bwMode="auto">
          <a:xfrm>
            <a:off x="806450" y="3001963"/>
            <a:ext cx="4008438" cy="854075"/>
            <a:chOff x="508" y="1891"/>
            <a:chExt cx="2525" cy="538"/>
          </a:xfrm>
        </p:grpSpPr>
        <p:sp>
          <p:nvSpPr>
            <p:cNvPr id="104478" name="Line 2072"/>
            <p:cNvSpPr>
              <a:spLocks noChangeShapeType="1"/>
            </p:cNvSpPr>
            <p:nvPr/>
          </p:nvSpPr>
          <p:spPr bwMode="auto">
            <a:xfrm flipH="1">
              <a:off x="783" y="2299"/>
              <a:ext cx="2250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04479" name="Group 2073"/>
            <p:cNvGrpSpPr>
              <a:grpSpLocks/>
            </p:cNvGrpSpPr>
            <p:nvPr/>
          </p:nvGrpSpPr>
          <p:grpSpPr bwMode="auto">
            <a:xfrm>
              <a:off x="508" y="1891"/>
              <a:ext cx="490" cy="538"/>
              <a:chOff x="316" y="2243"/>
              <a:chExt cx="490" cy="538"/>
            </a:xfrm>
          </p:grpSpPr>
          <p:sp>
            <p:nvSpPr>
              <p:cNvPr id="104480" name="Rectangle 2074"/>
              <p:cNvSpPr>
                <a:spLocks noChangeArrowheads="1"/>
              </p:cNvSpPr>
              <p:nvPr/>
            </p:nvSpPr>
            <p:spPr bwMode="auto">
              <a:xfrm>
                <a:off x="316" y="2531"/>
                <a:ext cx="4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defTabSz="762000"/>
                <a:r>
                  <a:rPr lang="el-GR" altLang="en-US" sz="2000" i="1" noProof="1">
                    <a:solidFill>
                      <a:srgbClr val="008000"/>
                    </a:solidFill>
                    <a:latin typeface="Arial" charset="0"/>
                  </a:rPr>
                  <a:t>π</a:t>
                </a:r>
                <a:r>
                  <a:rPr lang="el-GR" altLang="en-US" sz="2000" i="1" baseline="-18000" noProof="1">
                    <a:solidFill>
                      <a:srgbClr val="008000"/>
                    </a:solidFill>
                    <a:latin typeface="Arial" charset="0"/>
                  </a:rPr>
                  <a:t>2</a:t>
                </a:r>
                <a:endParaRPr lang="el-GR" altLang="en-US" sz="2000" baseline="-25000" noProof="1">
                  <a:solidFill>
                    <a:srgbClr val="008000"/>
                  </a:solidFill>
                  <a:latin typeface="Arial" charset="0"/>
                </a:endParaRPr>
              </a:p>
            </p:txBody>
          </p:sp>
          <p:sp>
            <p:nvSpPr>
              <p:cNvPr id="104481" name="Text Box 2075"/>
              <p:cNvSpPr txBox="1">
                <a:spLocks noChangeArrowheads="1"/>
              </p:cNvSpPr>
              <p:nvPr/>
            </p:nvSpPr>
            <p:spPr bwMode="auto">
              <a:xfrm>
                <a:off x="401" y="2243"/>
                <a:ext cx="11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7620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7620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7620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7620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l-GR" altLang="en-US" sz="4000" i="1" noProof="1">
                  <a:solidFill>
                    <a:srgbClr val="008000"/>
                  </a:solidFill>
                </a:endParaRPr>
              </a:p>
            </p:txBody>
          </p:sp>
        </p:grpSp>
      </p:grpSp>
      <p:sp>
        <p:nvSpPr>
          <p:cNvPr id="104465" name="Text Box 2077"/>
          <p:cNvSpPr txBox="1">
            <a:spLocks noChangeArrowheads="1"/>
          </p:cNvSpPr>
          <p:nvPr/>
        </p:nvSpPr>
        <p:spPr bwMode="auto">
          <a:xfrm>
            <a:off x="3621088" y="3551238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</a:t>
            </a:r>
            <a:endParaRPr lang="en-GB" altLang="en-US" sz="220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7" name="Group 2086"/>
          <p:cNvGrpSpPr>
            <a:grpSpLocks/>
          </p:cNvGrpSpPr>
          <p:nvPr/>
        </p:nvGrpSpPr>
        <p:grpSpPr bwMode="auto">
          <a:xfrm>
            <a:off x="4681538" y="3190875"/>
            <a:ext cx="339725" cy="517525"/>
            <a:chOff x="2949" y="2010"/>
            <a:chExt cx="214" cy="326"/>
          </a:xfrm>
        </p:grpSpPr>
        <p:sp>
          <p:nvSpPr>
            <p:cNvPr id="104476" name="Oval 2076"/>
            <p:cNvSpPr>
              <a:spLocks noChangeArrowheads="1"/>
            </p:cNvSpPr>
            <p:nvPr/>
          </p:nvSpPr>
          <p:spPr bwMode="auto">
            <a:xfrm>
              <a:off x="3000" y="2256"/>
              <a:ext cx="80" cy="80"/>
            </a:xfrm>
            <a:prstGeom prst="ellipse">
              <a:avLst/>
            </a:prstGeom>
            <a:solidFill>
              <a:srgbClr val="CCFFCC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i="1" noProof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477" name="Text Box 2078"/>
            <p:cNvSpPr txBox="1">
              <a:spLocks noChangeArrowheads="1"/>
            </p:cNvSpPr>
            <p:nvPr/>
          </p:nvSpPr>
          <p:spPr bwMode="auto">
            <a:xfrm>
              <a:off x="2949" y="2010"/>
              <a:ext cx="21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en-US" sz="2200" i="1">
                  <a:solidFill>
                    <a:srgbClr val="008000"/>
                  </a:solidFill>
                  <a:latin typeface="Arial" charset="0"/>
                </a:rPr>
                <a:t>b</a:t>
              </a:r>
              <a:endParaRPr lang="en-GB" altLang="en-US" sz="2200">
                <a:solidFill>
                  <a:srgbClr val="008000"/>
                </a:solidFill>
                <a:latin typeface="Arial" charset="0"/>
              </a:endParaRPr>
            </a:p>
          </p:txBody>
        </p:sp>
      </p:grpSp>
      <p:grpSp>
        <p:nvGrpSpPr>
          <p:cNvPr id="8" name="Group 2089"/>
          <p:cNvGrpSpPr>
            <a:grpSpLocks/>
          </p:cNvGrpSpPr>
          <p:nvPr/>
        </p:nvGrpSpPr>
        <p:grpSpPr bwMode="auto">
          <a:xfrm>
            <a:off x="5078413" y="4016375"/>
            <a:ext cx="484187" cy="2336800"/>
            <a:chOff x="3199" y="2530"/>
            <a:chExt cx="305" cy="1472"/>
          </a:xfrm>
        </p:grpSpPr>
        <p:sp>
          <p:nvSpPr>
            <p:cNvPr id="104474" name="Line 2080"/>
            <p:cNvSpPr>
              <a:spLocks noChangeShapeType="1"/>
            </p:cNvSpPr>
            <p:nvPr/>
          </p:nvSpPr>
          <p:spPr bwMode="auto">
            <a:xfrm>
              <a:off x="3340" y="2530"/>
              <a:ext cx="0" cy="118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75" name="Rectangle 2081"/>
            <p:cNvSpPr>
              <a:spLocks noChangeArrowheads="1"/>
            </p:cNvSpPr>
            <p:nvPr/>
          </p:nvSpPr>
          <p:spPr bwMode="auto">
            <a:xfrm>
              <a:off x="3199" y="3750"/>
              <a:ext cx="30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9" name="Group 2088"/>
          <p:cNvGrpSpPr>
            <a:grpSpLocks/>
          </p:cNvGrpSpPr>
          <p:nvPr/>
        </p:nvGrpSpPr>
        <p:grpSpPr bwMode="auto">
          <a:xfrm>
            <a:off x="5175250" y="3560763"/>
            <a:ext cx="323850" cy="517525"/>
            <a:chOff x="3260" y="2243"/>
            <a:chExt cx="204" cy="326"/>
          </a:xfrm>
        </p:grpSpPr>
        <p:sp>
          <p:nvSpPr>
            <p:cNvPr id="104472" name="Oval 2082"/>
            <p:cNvSpPr>
              <a:spLocks noChangeArrowheads="1"/>
            </p:cNvSpPr>
            <p:nvPr/>
          </p:nvSpPr>
          <p:spPr bwMode="auto">
            <a:xfrm>
              <a:off x="3306" y="2489"/>
              <a:ext cx="80" cy="80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i="1" noProof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473" name="Text Box 2083"/>
            <p:cNvSpPr txBox="1">
              <a:spLocks noChangeArrowheads="1"/>
            </p:cNvSpPr>
            <p:nvPr/>
          </p:nvSpPr>
          <p:spPr bwMode="auto">
            <a:xfrm>
              <a:off x="3260" y="2243"/>
              <a:ext cx="20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en-US" sz="2200" i="1">
                  <a:solidFill>
                    <a:schemeClr val="accent2"/>
                  </a:solidFill>
                  <a:latin typeface="Arial" charset="0"/>
                </a:rPr>
                <a:t>c</a:t>
              </a:r>
              <a:endParaRPr lang="en-GB" altLang="en-US" sz="2200">
                <a:solidFill>
                  <a:srgbClr val="008000"/>
                </a:solidFill>
                <a:latin typeface="Arial" charset="0"/>
              </a:endParaRPr>
            </a:p>
          </p:txBody>
        </p:sp>
      </p:grpSp>
      <p:sp>
        <p:nvSpPr>
          <p:cNvPr id="104469" name="Rectangle 2092"/>
          <p:cNvSpPr>
            <a:spLocks noChangeArrowheads="1"/>
          </p:cNvSpPr>
          <p:nvPr/>
        </p:nvSpPr>
        <p:spPr bwMode="auto">
          <a:xfrm>
            <a:off x="460375" y="3808413"/>
            <a:ext cx="81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l-GR" altLang="en-US" sz="2000" i="1" noProof="1">
                <a:solidFill>
                  <a:schemeClr val="accent2"/>
                </a:solidFill>
                <a:latin typeface="Arial" charset="0"/>
              </a:rPr>
              <a:t>π</a:t>
            </a:r>
            <a:r>
              <a:rPr lang="en-US" altLang="en-US" sz="2000" i="1" baseline="-18000" noProof="1">
                <a:solidFill>
                  <a:schemeClr val="accent2"/>
                </a:solidFill>
                <a:latin typeface="Arial" charset="0"/>
              </a:rPr>
              <a:t>target</a:t>
            </a:r>
            <a:endParaRPr lang="en-US" altLang="en-US" sz="2000" baseline="-25000" noProof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4470" name="Rectangle 2093"/>
          <p:cNvSpPr>
            <a:spLocks noChangeArrowheads="1"/>
          </p:cNvSpPr>
          <p:nvPr/>
        </p:nvSpPr>
        <p:spPr bwMode="auto">
          <a:xfrm rot="-5400000">
            <a:off x="-1406525" y="2989263"/>
            <a:ext cx="34940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altLang="en-US" sz="2200">
                <a:latin typeface="Arial" charset="0"/>
              </a:rPr>
              <a:t>Ρυθμός πληθωρισμού </a:t>
            </a:r>
            <a:r>
              <a:rPr lang="en-GB" altLang="en-US" sz="2200">
                <a:latin typeface="Arial" charset="0"/>
              </a:rPr>
              <a:t> (</a:t>
            </a:r>
            <a:r>
              <a:rPr lang="en-GB" altLang="en-US" sz="2200" i="1">
                <a:latin typeface="Arial" charset="0"/>
              </a:rPr>
              <a:t>π</a:t>
            </a:r>
            <a:r>
              <a:rPr lang="en-GB" altLang="en-US" sz="2200">
                <a:latin typeface="Arial" charset="0"/>
              </a:rPr>
              <a:t>)</a:t>
            </a:r>
          </a:p>
        </p:txBody>
      </p:sp>
      <p:sp>
        <p:nvSpPr>
          <p:cNvPr id="824359" name="Text Box 2095"/>
          <p:cNvSpPr txBox="1">
            <a:spLocks noChangeArrowheads="1"/>
          </p:cNvSpPr>
          <p:nvPr/>
        </p:nvSpPr>
        <p:spPr bwMode="auto">
          <a:xfrm>
            <a:off x="0" y="4127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el-GR" altLang="en-US" sz="2400" b="1" i="1" dirty="0">
                <a:solidFill>
                  <a:srgbClr val="800080"/>
                </a:solidFill>
                <a:latin typeface="Arial" pitchFamily="34" charset="0"/>
              </a:rPr>
              <a:t> Οι καμπύλες </a:t>
            </a:r>
            <a:r>
              <a:rPr lang="el-GR" altLang="en-US" sz="2400" b="1" i="1" dirty="0" smtClean="0">
                <a:solidFill>
                  <a:srgbClr val="800080"/>
                </a:solidFill>
                <a:latin typeface="Arial" pitchFamily="34" charset="0"/>
              </a:rPr>
              <a:t> </a:t>
            </a:r>
            <a:r>
              <a:rPr lang="en-GB" altLang="en-US" sz="2400" b="1" i="1" dirty="0" smtClean="0">
                <a:solidFill>
                  <a:srgbClr val="800080"/>
                </a:solidFill>
                <a:latin typeface="Arial" pitchFamily="34" charset="0"/>
              </a:rPr>
              <a:t>AD</a:t>
            </a:r>
            <a:r>
              <a:rPr lang="en-GB" altLang="en-US" sz="2400" b="1" dirty="0" smtClean="0">
                <a:solidFill>
                  <a:srgbClr val="800080"/>
                </a:solidFill>
                <a:latin typeface="Arial" pitchFamily="34" charset="0"/>
              </a:rPr>
              <a:t> </a:t>
            </a:r>
            <a:r>
              <a:rPr lang="el-GR" altLang="en-US" sz="2400" b="1" dirty="0">
                <a:solidFill>
                  <a:srgbClr val="800080"/>
                </a:solidFill>
                <a:latin typeface="Arial" pitchFamily="34" charset="0"/>
              </a:rPr>
              <a:t>και </a:t>
            </a:r>
            <a:r>
              <a:rPr lang="en-GB" altLang="en-US" sz="2400" b="1" dirty="0">
                <a:solidFill>
                  <a:srgbClr val="800080"/>
                </a:solidFill>
                <a:latin typeface="Arial" pitchFamily="34" charset="0"/>
              </a:rPr>
              <a:t> </a:t>
            </a:r>
            <a:r>
              <a:rPr lang="en-GB" altLang="en-US" sz="2400" b="1" i="1" dirty="0">
                <a:solidFill>
                  <a:srgbClr val="800080"/>
                </a:solidFill>
                <a:latin typeface="Arial" pitchFamily="34" charset="0"/>
              </a:rPr>
              <a:t>AS</a:t>
            </a:r>
            <a:r>
              <a:rPr lang="el-GR" altLang="en-US" sz="2400" b="1" i="1" dirty="0">
                <a:solidFill>
                  <a:srgbClr val="800080"/>
                </a:solidFill>
                <a:latin typeface="Arial" pitchFamily="34" charset="0"/>
              </a:rPr>
              <a:t> σχεδιασμένες έναντι του πληθωρισμού </a:t>
            </a:r>
            <a:endParaRPr lang="en-GB" altLang="en-US" sz="2400" b="1" dirty="0">
              <a:solidFill>
                <a:srgbClr val="80008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1254125" y="627063"/>
            <a:ext cx="7018338" cy="5276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endParaRPr lang="el-GR" sz="2000" i="1" noProof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5475" name="Line 3"/>
          <p:cNvSpPr>
            <a:spLocks noChangeShapeType="1"/>
          </p:cNvSpPr>
          <p:nvPr/>
        </p:nvSpPr>
        <p:spPr bwMode="auto">
          <a:xfrm flipH="1">
            <a:off x="1243013" y="4014788"/>
            <a:ext cx="69643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1244600" y="5842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>
            <a:off x="1244600" y="59182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923925" y="58721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105479" name="Arc 8"/>
          <p:cNvSpPr>
            <a:spLocks/>
          </p:cNvSpPr>
          <p:nvPr/>
        </p:nvSpPr>
        <p:spPr bwMode="auto">
          <a:xfrm>
            <a:off x="0" y="1168400"/>
            <a:ext cx="7253288" cy="3279775"/>
          </a:xfrm>
          <a:custGeom>
            <a:avLst/>
            <a:gdLst>
              <a:gd name="T0" fmla="*/ 2147483647 w 21600"/>
              <a:gd name="T1" fmla="*/ 0 h 21286"/>
              <a:gd name="T2" fmla="*/ 2147483647 w 21600"/>
              <a:gd name="T3" fmla="*/ 2147483647 h 21286"/>
              <a:gd name="T4" fmla="*/ 0 w 21600"/>
              <a:gd name="T5" fmla="*/ 0 h 21286"/>
              <a:gd name="T6" fmla="*/ 0 60000 65536"/>
              <a:gd name="T7" fmla="*/ 0 60000 65536"/>
              <a:gd name="T8" fmla="*/ 0 60000 65536"/>
              <a:gd name="T9" fmla="*/ 0 w 21600"/>
              <a:gd name="T10" fmla="*/ 0 h 21286"/>
              <a:gd name="T11" fmla="*/ 21600 w 21600"/>
              <a:gd name="T12" fmla="*/ 21286 h 21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86" fill="none" extrusionOk="0">
                <a:moveTo>
                  <a:pt x="21600" y="0"/>
                </a:moveTo>
                <a:cubicBezTo>
                  <a:pt x="21600" y="10512"/>
                  <a:pt x="14031" y="19498"/>
                  <a:pt x="3671" y="21285"/>
                </a:cubicBezTo>
              </a:path>
              <a:path w="21600" h="21286" stroke="0" extrusionOk="0">
                <a:moveTo>
                  <a:pt x="21600" y="0"/>
                </a:moveTo>
                <a:cubicBezTo>
                  <a:pt x="21600" y="10512"/>
                  <a:pt x="14031" y="19498"/>
                  <a:pt x="3671" y="21285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480" name="Rectangle 9"/>
          <p:cNvSpPr>
            <a:spLocks noChangeArrowheads="1"/>
          </p:cNvSpPr>
          <p:nvPr/>
        </p:nvSpPr>
        <p:spPr bwMode="auto">
          <a:xfrm>
            <a:off x="7165975" y="70485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400" b="1" i="1">
                <a:solidFill>
                  <a:schemeClr val="tx2"/>
                </a:solidFill>
              </a:rPr>
              <a:t>ASI</a:t>
            </a:r>
          </a:p>
        </p:txBody>
      </p:sp>
      <p:sp>
        <p:nvSpPr>
          <p:cNvPr id="105481" name="Arc 10"/>
          <p:cNvSpPr>
            <a:spLocks/>
          </p:cNvSpPr>
          <p:nvPr/>
        </p:nvSpPr>
        <p:spPr bwMode="auto">
          <a:xfrm>
            <a:off x="2214563" y="101600"/>
            <a:ext cx="6929437" cy="5461000"/>
          </a:xfrm>
          <a:custGeom>
            <a:avLst/>
            <a:gdLst>
              <a:gd name="T0" fmla="*/ 2147483647 w 20982"/>
              <a:gd name="T1" fmla="*/ 2147483647 h 19845"/>
              <a:gd name="T2" fmla="*/ 0 w 20982"/>
              <a:gd name="T3" fmla="*/ 2147483647 h 19845"/>
              <a:gd name="T4" fmla="*/ 2147483647 w 20982"/>
              <a:gd name="T5" fmla="*/ 0 h 19845"/>
              <a:gd name="T6" fmla="*/ 0 60000 65536"/>
              <a:gd name="T7" fmla="*/ 0 60000 65536"/>
              <a:gd name="T8" fmla="*/ 0 60000 65536"/>
              <a:gd name="T9" fmla="*/ 0 w 20982"/>
              <a:gd name="T10" fmla="*/ 0 h 19845"/>
              <a:gd name="T11" fmla="*/ 20982 w 20982"/>
              <a:gd name="T12" fmla="*/ 19845 h 198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82" h="19845" fill="none" extrusionOk="0">
                <a:moveTo>
                  <a:pt x="12453" y="19844"/>
                </a:moveTo>
                <a:cubicBezTo>
                  <a:pt x="6221" y="17166"/>
                  <a:pt x="1610" y="11717"/>
                  <a:pt x="-1" y="5129"/>
                </a:cubicBezTo>
              </a:path>
              <a:path w="20982" h="19845" stroke="0" extrusionOk="0">
                <a:moveTo>
                  <a:pt x="12453" y="19844"/>
                </a:moveTo>
                <a:cubicBezTo>
                  <a:pt x="6221" y="17166"/>
                  <a:pt x="1610" y="11717"/>
                  <a:pt x="-1" y="5129"/>
                </a:cubicBezTo>
                <a:lnTo>
                  <a:pt x="20982" y="0"/>
                </a:lnTo>
                <a:lnTo>
                  <a:pt x="12453" y="19844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482" name="Rectangle 11"/>
          <p:cNvSpPr>
            <a:spLocks noChangeArrowheads="1"/>
          </p:cNvSpPr>
          <p:nvPr/>
        </p:nvSpPr>
        <p:spPr bwMode="auto">
          <a:xfrm>
            <a:off x="3544888" y="5953125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05483" name="Line 13"/>
          <p:cNvSpPr>
            <a:spLocks noChangeShapeType="1"/>
          </p:cNvSpPr>
          <p:nvPr/>
        </p:nvSpPr>
        <p:spPr bwMode="auto">
          <a:xfrm>
            <a:off x="3770313" y="4025900"/>
            <a:ext cx="0" cy="186055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484" name="Rectangle 14"/>
          <p:cNvSpPr>
            <a:spLocks noChangeArrowheads="1"/>
          </p:cNvSpPr>
          <p:nvPr/>
        </p:nvSpPr>
        <p:spPr bwMode="auto">
          <a:xfrm>
            <a:off x="6380163" y="5291138"/>
            <a:ext cx="85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400" b="1" i="1">
                <a:solidFill>
                  <a:schemeClr val="tx2"/>
                </a:solidFill>
              </a:rPr>
              <a:t>ADI</a:t>
            </a:r>
            <a:r>
              <a:rPr lang="en-GB" altLang="en-US" sz="2400" b="1" i="1" baseline="-25000">
                <a:solidFill>
                  <a:schemeClr val="tx2"/>
                </a:solidFill>
              </a:rPr>
              <a:t>1</a:t>
            </a:r>
            <a:endParaRPr lang="en-GB" altLang="en-US" sz="2400" b="1" baseline="-25000">
              <a:solidFill>
                <a:schemeClr val="tx2"/>
              </a:solidFill>
            </a:endParaRPr>
          </a:p>
        </p:txBody>
      </p:sp>
      <p:sp>
        <p:nvSpPr>
          <p:cNvPr id="105485" name="Oval 15"/>
          <p:cNvSpPr>
            <a:spLocks noChangeArrowheads="1"/>
          </p:cNvSpPr>
          <p:nvPr/>
        </p:nvSpPr>
        <p:spPr bwMode="auto">
          <a:xfrm>
            <a:off x="3708400" y="3949700"/>
            <a:ext cx="127000" cy="127000"/>
          </a:xfrm>
          <a:prstGeom prst="ellipse">
            <a:avLst/>
          </a:prstGeom>
          <a:solidFill>
            <a:srgbClr val="DCE1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000" i="1" noProof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105486" name="Group 22"/>
          <p:cNvGrpSpPr>
            <a:grpSpLocks/>
          </p:cNvGrpSpPr>
          <p:nvPr/>
        </p:nvGrpSpPr>
        <p:grpSpPr bwMode="auto">
          <a:xfrm>
            <a:off x="3221038" y="-25400"/>
            <a:ext cx="5927725" cy="5097463"/>
            <a:chOff x="2029" y="-16"/>
            <a:chExt cx="3734" cy="3211"/>
          </a:xfrm>
        </p:grpSpPr>
        <p:sp>
          <p:nvSpPr>
            <p:cNvPr id="105504" name="Arc 23"/>
            <p:cNvSpPr>
              <a:spLocks/>
            </p:cNvSpPr>
            <p:nvPr/>
          </p:nvSpPr>
          <p:spPr bwMode="auto">
            <a:xfrm>
              <a:off x="2029" y="-16"/>
              <a:ext cx="3734" cy="3048"/>
            </a:xfrm>
            <a:custGeom>
              <a:avLst/>
              <a:gdLst>
                <a:gd name="T0" fmla="*/ 0 w 20900"/>
                <a:gd name="T1" fmla="*/ 0 h 20175"/>
                <a:gd name="T2" fmla="*/ 0 w 20900"/>
                <a:gd name="T3" fmla="*/ 0 h 20175"/>
                <a:gd name="T4" fmla="*/ 0 w 20900"/>
                <a:gd name="T5" fmla="*/ 0 h 20175"/>
                <a:gd name="T6" fmla="*/ 0 60000 65536"/>
                <a:gd name="T7" fmla="*/ 0 60000 65536"/>
                <a:gd name="T8" fmla="*/ 0 60000 65536"/>
                <a:gd name="T9" fmla="*/ 0 w 20900"/>
                <a:gd name="T10" fmla="*/ 0 h 20175"/>
                <a:gd name="T11" fmla="*/ 20900 w 20900"/>
                <a:gd name="T12" fmla="*/ 20175 h 201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00" h="20175" fill="none" extrusionOk="0">
                  <a:moveTo>
                    <a:pt x="13184" y="20174"/>
                  </a:moveTo>
                  <a:cubicBezTo>
                    <a:pt x="6671" y="17683"/>
                    <a:pt x="1761" y="12202"/>
                    <a:pt x="0" y="5454"/>
                  </a:cubicBezTo>
                </a:path>
                <a:path w="20900" h="20175" stroke="0" extrusionOk="0">
                  <a:moveTo>
                    <a:pt x="13184" y="20174"/>
                  </a:moveTo>
                  <a:cubicBezTo>
                    <a:pt x="6671" y="17683"/>
                    <a:pt x="1761" y="12202"/>
                    <a:pt x="0" y="5454"/>
                  </a:cubicBezTo>
                  <a:lnTo>
                    <a:pt x="20900" y="0"/>
                  </a:lnTo>
                  <a:lnTo>
                    <a:pt x="13184" y="20174"/>
                  </a:lnTo>
                  <a:close/>
                </a:path>
              </a:pathLst>
            </a:custGeom>
            <a:noFill/>
            <a:ln w="381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5505" name="Rectangle 24"/>
            <p:cNvSpPr>
              <a:spLocks noChangeArrowheads="1"/>
            </p:cNvSpPr>
            <p:nvPr/>
          </p:nvSpPr>
          <p:spPr bwMode="auto">
            <a:xfrm>
              <a:off x="4371" y="2907"/>
              <a:ext cx="5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400" b="1" i="1">
                  <a:solidFill>
                    <a:srgbClr val="008000"/>
                  </a:solidFill>
                </a:rPr>
                <a:t>ADI</a:t>
              </a:r>
              <a:r>
                <a:rPr lang="en-GB" altLang="en-US" sz="2400" b="1" i="1" baseline="-25000">
                  <a:solidFill>
                    <a:srgbClr val="008000"/>
                  </a:solidFill>
                </a:rPr>
                <a:t>2</a:t>
              </a:r>
              <a:endParaRPr lang="en-GB" altLang="en-US" sz="2400" b="1" baseline="-25000">
                <a:solidFill>
                  <a:srgbClr val="008000"/>
                </a:solidFill>
              </a:endParaRPr>
            </a:p>
          </p:txBody>
        </p:sp>
      </p:grpSp>
      <p:grpSp>
        <p:nvGrpSpPr>
          <p:cNvPr id="105487" name="Group 25"/>
          <p:cNvGrpSpPr>
            <a:grpSpLocks/>
          </p:cNvGrpSpPr>
          <p:nvPr/>
        </p:nvGrpSpPr>
        <p:grpSpPr bwMode="auto">
          <a:xfrm>
            <a:off x="4564063" y="3667125"/>
            <a:ext cx="474662" cy="2686050"/>
            <a:chOff x="2875" y="2310"/>
            <a:chExt cx="299" cy="1692"/>
          </a:xfrm>
        </p:grpSpPr>
        <p:sp>
          <p:nvSpPr>
            <p:cNvPr id="105502" name="Rectangle 26"/>
            <p:cNvSpPr>
              <a:spLocks noChangeArrowheads="1"/>
            </p:cNvSpPr>
            <p:nvPr/>
          </p:nvSpPr>
          <p:spPr bwMode="auto">
            <a:xfrm>
              <a:off x="2875" y="3750"/>
              <a:ext cx="2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rgbClr val="008000"/>
                  </a:solidFill>
                  <a:latin typeface="Arial" charset="0"/>
                </a:rPr>
                <a:t>Y</a:t>
              </a:r>
              <a:r>
                <a:rPr lang="en-GB" altLang="en-US" sz="2000" baseline="-25000">
                  <a:solidFill>
                    <a:srgbClr val="008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05503" name="Line 27"/>
            <p:cNvSpPr>
              <a:spLocks noChangeShapeType="1"/>
            </p:cNvSpPr>
            <p:nvPr/>
          </p:nvSpPr>
          <p:spPr bwMode="auto">
            <a:xfrm>
              <a:off x="3035" y="2310"/>
              <a:ext cx="0" cy="1406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5488" name="Line 29"/>
          <p:cNvSpPr>
            <a:spLocks noChangeShapeType="1"/>
          </p:cNvSpPr>
          <p:nvPr/>
        </p:nvSpPr>
        <p:spPr bwMode="auto">
          <a:xfrm flipH="1">
            <a:off x="1243013" y="3649663"/>
            <a:ext cx="3571875" cy="0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489" name="Text Box 33"/>
          <p:cNvSpPr txBox="1">
            <a:spLocks noChangeArrowheads="1"/>
          </p:cNvSpPr>
          <p:nvPr/>
        </p:nvSpPr>
        <p:spPr bwMode="auto">
          <a:xfrm>
            <a:off x="3621088" y="3551238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</a:t>
            </a:r>
            <a:endParaRPr lang="en-GB" altLang="en-US" sz="220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105490" name="Group 34"/>
          <p:cNvGrpSpPr>
            <a:grpSpLocks/>
          </p:cNvGrpSpPr>
          <p:nvPr/>
        </p:nvGrpSpPr>
        <p:grpSpPr bwMode="auto">
          <a:xfrm>
            <a:off x="4681538" y="3190875"/>
            <a:ext cx="339725" cy="517525"/>
            <a:chOff x="2949" y="2010"/>
            <a:chExt cx="214" cy="326"/>
          </a:xfrm>
        </p:grpSpPr>
        <p:sp>
          <p:nvSpPr>
            <p:cNvPr id="105500" name="Oval 35"/>
            <p:cNvSpPr>
              <a:spLocks noChangeArrowheads="1"/>
            </p:cNvSpPr>
            <p:nvPr/>
          </p:nvSpPr>
          <p:spPr bwMode="auto">
            <a:xfrm>
              <a:off x="3000" y="2256"/>
              <a:ext cx="80" cy="80"/>
            </a:xfrm>
            <a:prstGeom prst="ellipse">
              <a:avLst/>
            </a:prstGeom>
            <a:solidFill>
              <a:srgbClr val="CCFFCC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i="1" noProof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5501" name="Text Box 36"/>
            <p:cNvSpPr txBox="1">
              <a:spLocks noChangeArrowheads="1"/>
            </p:cNvSpPr>
            <p:nvPr/>
          </p:nvSpPr>
          <p:spPr bwMode="auto">
            <a:xfrm>
              <a:off x="2949" y="2010"/>
              <a:ext cx="21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en-US" sz="2200" i="1">
                  <a:solidFill>
                    <a:srgbClr val="008000"/>
                  </a:solidFill>
                  <a:latin typeface="Arial" charset="0"/>
                </a:rPr>
                <a:t>b</a:t>
              </a:r>
              <a:endParaRPr lang="en-GB" altLang="en-US" sz="2200">
                <a:solidFill>
                  <a:srgbClr val="008000"/>
                </a:solidFill>
                <a:latin typeface="Arial" charset="0"/>
              </a:endParaRP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3746500" y="3009900"/>
            <a:ext cx="2682875" cy="2035175"/>
            <a:chOff x="2360" y="1896"/>
            <a:chExt cx="1690" cy="1282"/>
          </a:xfrm>
        </p:grpSpPr>
        <p:sp>
          <p:nvSpPr>
            <p:cNvPr id="105498" name="Line 44"/>
            <p:cNvSpPr>
              <a:spLocks noChangeShapeType="1"/>
            </p:cNvSpPr>
            <p:nvPr/>
          </p:nvSpPr>
          <p:spPr bwMode="auto">
            <a:xfrm flipH="1">
              <a:off x="2360" y="1896"/>
              <a:ext cx="278" cy="16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5499" name="Line 45"/>
            <p:cNvSpPr>
              <a:spLocks noChangeShapeType="1"/>
            </p:cNvSpPr>
            <p:nvPr/>
          </p:nvSpPr>
          <p:spPr bwMode="auto">
            <a:xfrm flipH="1">
              <a:off x="3784" y="2912"/>
              <a:ext cx="266" cy="26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6671" name="Rectangle 47"/>
          <p:cNvSpPr>
            <a:spLocks noChangeArrowheads="1"/>
          </p:cNvSpPr>
          <p:nvPr/>
        </p:nvSpPr>
        <p:spPr bwMode="auto">
          <a:xfrm>
            <a:off x="3508375" y="3611563"/>
            <a:ext cx="523875" cy="61436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l-GR" sz="2000" i="1" noProof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5493" name="Rectangle 48"/>
          <p:cNvSpPr>
            <a:spLocks noChangeArrowheads="1"/>
          </p:cNvSpPr>
          <p:nvPr/>
        </p:nvSpPr>
        <p:spPr bwMode="auto">
          <a:xfrm>
            <a:off x="473075" y="3808413"/>
            <a:ext cx="806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l-GR" altLang="en-US" sz="2000" i="1" noProof="1">
                <a:solidFill>
                  <a:schemeClr val="accent2"/>
                </a:solidFill>
                <a:latin typeface="Arial" charset="0"/>
              </a:rPr>
              <a:t>π</a:t>
            </a:r>
            <a:r>
              <a:rPr lang="en-US" altLang="en-US" sz="2000" i="1" baseline="-18000" noProof="1">
                <a:solidFill>
                  <a:schemeClr val="accent2"/>
                </a:solidFill>
                <a:latin typeface="Arial" charset="0"/>
              </a:rPr>
              <a:t>target</a:t>
            </a:r>
            <a:endParaRPr lang="en-US" altLang="en-US" sz="2000" baseline="-25000" noProof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5494" name="Rectangle 49"/>
          <p:cNvSpPr>
            <a:spLocks noChangeArrowheads="1"/>
          </p:cNvSpPr>
          <p:nvPr/>
        </p:nvSpPr>
        <p:spPr bwMode="auto">
          <a:xfrm rot="-5400000">
            <a:off x="-1406525" y="2989263"/>
            <a:ext cx="34940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altLang="en-US" sz="2200">
                <a:latin typeface="Arial" charset="0"/>
              </a:rPr>
              <a:t>Ρυθμός πληθωρισμού </a:t>
            </a:r>
            <a:r>
              <a:rPr lang="en-GB" altLang="en-US" sz="2200">
                <a:latin typeface="Arial" charset="0"/>
              </a:rPr>
              <a:t> (</a:t>
            </a:r>
            <a:r>
              <a:rPr lang="en-GB" altLang="en-US" sz="2200" i="1">
                <a:latin typeface="Arial" charset="0"/>
              </a:rPr>
              <a:t>π</a:t>
            </a:r>
            <a:r>
              <a:rPr lang="en-GB" altLang="en-US" sz="2200">
                <a:latin typeface="Arial" charset="0"/>
              </a:rPr>
              <a:t>)</a:t>
            </a:r>
          </a:p>
        </p:txBody>
      </p:sp>
      <p:sp>
        <p:nvSpPr>
          <p:cNvPr id="105495" name="Rectangle 50"/>
          <p:cNvSpPr>
            <a:spLocks noChangeArrowheads="1"/>
          </p:cNvSpPr>
          <p:nvPr/>
        </p:nvSpPr>
        <p:spPr bwMode="auto">
          <a:xfrm>
            <a:off x="806450" y="3459163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l-GR" altLang="en-US" sz="2000" i="1" noProof="1">
                <a:solidFill>
                  <a:schemeClr val="folHlink"/>
                </a:solidFill>
                <a:latin typeface="Arial" charset="0"/>
              </a:rPr>
              <a:t>π</a:t>
            </a:r>
            <a:r>
              <a:rPr lang="el-GR" altLang="en-US" sz="2000" i="1" baseline="-18000" noProof="1">
                <a:solidFill>
                  <a:srgbClr val="008000"/>
                </a:solidFill>
                <a:latin typeface="Arial" charset="0"/>
              </a:rPr>
              <a:t>2</a:t>
            </a:r>
          </a:p>
        </p:txBody>
      </p:sp>
      <p:sp>
        <p:nvSpPr>
          <p:cNvPr id="105496" name="Rectangle 51"/>
          <p:cNvSpPr>
            <a:spLocks noChangeArrowheads="1"/>
          </p:cNvSpPr>
          <p:nvPr/>
        </p:nvSpPr>
        <p:spPr bwMode="auto">
          <a:xfrm>
            <a:off x="3411538" y="6362700"/>
            <a:ext cx="2344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altLang="en-US" sz="2200">
                <a:latin typeface="Arial" charset="0"/>
              </a:rPr>
              <a:t>Εθνικό εισόδημα </a:t>
            </a:r>
            <a:endParaRPr lang="en-GB" altLang="en-US" sz="2200">
              <a:latin typeface="Arial" charset="0"/>
            </a:endParaRPr>
          </a:p>
        </p:txBody>
      </p:sp>
      <p:sp>
        <p:nvSpPr>
          <p:cNvPr id="826401" name="Text Box 52"/>
          <p:cNvSpPr txBox="1">
            <a:spLocks noChangeArrowheads="1"/>
          </p:cNvSpPr>
          <p:nvPr/>
        </p:nvSpPr>
        <p:spPr bwMode="auto">
          <a:xfrm>
            <a:off x="0" y="4127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el-GR" altLang="en-US" sz="2400" b="1" i="1" dirty="0">
                <a:solidFill>
                  <a:srgbClr val="800080"/>
                </a:solidFill>
                <a:latin typeface="Arial" pitchFamily="34" charset="0"/>
              </a:rPr>
              <a:t>Οι καμπύλες </a:t>
            </a:r>
            <a:r>
              <a:rPr lang="el-GR" altLang="en-US" sz="2400" b="1" i="1" dirty="0" smtClean="0">
                <a:solidFill>
                  <a:srgbClr val="800080"/>
                </a:solidFill>
                <a:latin typeface="Arial" pitchFamily="34" charset="0"/>
              </a:rPr>
              <a:t> </a:t>
            </a:r>
            <a:r>
              <a:rPr lang="en-GB" altLang="en-US" sz="2400" b="1" i="1" dirty="0" smtClean="0">
                <a:solidFill>
                  <a:srgbClr val="800080"/>
                </a:solidFill>
                <a:latin typeface="Arial" pitchFamily="34" charset="0"/>
              </a:rPr>
              <a:t>AD</a:t>
            </a:r>
            <a:r>
              <a:rPr lang="en-GB" altLang="en-US" sz="2400" b="1" dirty="0" smtClean="0">
                <a:solidFill>
                  <a:srgbClr val="800080"/>
                </a:solidFill>
                <a:latin typeface="Arial" pitchFamily="34" charset="0"/>
              </a:rPr>
              <a:t> </a:t>
            </a:r>
            <a:r>
              <a:rPr lang="el-GR" altLang="en-US" sz="2400" b="1" dirty="0">
                <a:solidFill>
                  <a:srgbClr val="800080"/>
                </a:solidFill>
                <a:latin typeface="Arial" pitchFamily="34" charset="0"/>
              </a:rPr>
              <a:t>και </a:t>
            </a:r>
            <a:r>
              <a:rPr lang="en-GB" altLang="en-US" sz="2400" b="1" dirty="0">
                <a:solidFill>
                  <a:srgbClr val="800080"/>
                </a:solidFill>
                <a:latin typeface="Arial" pitchFamily="34" charset="0"/>
              </a:rPr>
              <a:t> </a:t>
            </a:r>
            <a:r>
              <a:rPr lang="en-GB" altLang="en-US" sz="2400" b="1" i="1" dirty="0">
                <a:solidFill>
                  <a:srgbClr val="800080"/>
                </a:solidFill>
                <a:latin typeface="Arial" pitchFamily="34" charset="0"/>
              </a:rPr>
              <a:t>AS</a:t>
            </a:r>
            <a:r>
              <a:rPr lang="el-GR" altLang="en-US" sz="2400" b="1" i="1" dirty="0">
                <a:solidFill>
                  <a:srgbClr val="800080"/>
                </a:solidFill>
                <a:latin typeface="Arial" pitchFamily="34" charset="0"/>
              </a:rPr>
              <a:t> σχεδιασμένες έναντι του </a:t>
            </a:r>
            <a:r>
              <a:rPr lang="el-GR" altLang="en-US" sz="2400" b="1" i="1" dirty="0">
                <a:solidFill>
                  <a:srgbClr val="800080"/>
                </a:solidFill>
                <a:latin typeface="Arial" pitchFamily="34" charset="0"/>
              </a:rPr>
              <a:t>πληθωρισμού</a:t>
            </a:r>
            <a:endParaRPr lang="en-GB" altLang="en-US" sz="2400" b="1" dirty="0">
              <a:solidFill>
                <a:srgbClr val="80008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1" grpId="0" animBg="1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Λαμβάνοντας υπόψη τον πληθωρισμό</a:t>
            </a:r>
            <a:endParaRPr lang="en-GB" smtClean="0"/>
          </a:p>
        </p:txBody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19589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Τα αποτελέσματα των μεταβολών της συναθροιστικής ζήτησης και προσφοράς </a:t>
            </a:r>
            <a:endParaRPr lang="en-GB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μία μεταβολή στη συναθροιστική ζήτηση</a:t>
            </a:r>
            <a:endParaRPr lang="en-GB" smtClean="0"/>
          </a:p>
        </p:txBody>
      </p:sp>
      <p:sp>
        <p:nvSpPr>
          <p:cNvPr id="691204" name="Rectangle 4"/>
          <p:cNvSpPr>
            <a:spLocks/>
          </p:cNvSpPr>
          <p:nvPr/>
        </p:nvSpPr>
        <p:spPr bwMode="auto">
          <a:xfrm>
            <a:off x="301625" y="3724275"/>
            <a:ext cx="85344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1000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>
                <a:solidFill>
                  <a:srgbClr val="19323F"/>
                </a:solidFill>
                <a:latin typeface="Arial" charset="0"/>
              </a:rPr>
              <a:t>μία μεταβολή στη συνολική  προσφορά</a:t>
            </a:r>
            <a:endParaRPr lang="en-GB" sz="260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spcBef>
                <a:spcPct val="100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>
                <a:solidFill>
                  <a:srgbClr val="1E495C"/>
                </a:solidFill>
                <a:latin typeface="Arial" charset="0"/>
              </a:rPr>
              <a:t>ένα προσωρινό σοκ στην προσφορά</a:t>
            </a:r>
            <a:endParaRPr lang="en-GB" sz="230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9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4" grpId="0" build="p" bldLvl="3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4"/>
          <p:cNvSpPr>
            <a:spLocks noChangeArrowheads="1"/>
          </p:cNvSpPr>
          <p:nvPr/>
        </p:nvSpPr>
        <p:spPr bwMode="auto">
          <a:xfrm>
            <a:off x="1228725" y="998538"/>
            <a:ext cx="7377113" cy="5046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endParaRPr lang="el-GR" sz="2000" i="1" noProof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7523" name="Arc 2"/>
          <p:cNvSpPr>
            <a:spLocks/>
          </p:cNvSpPr>
          <p:nvPr/>
        </p:nvSpPr>
        <p:spPr bwMode="auto">
          <a:xfrm>
            <a:off x="0" y="1244600"/>
            <a:ext cx="6769100" cy="3448050"/>
          </a:xfrm>
          <a:custGeom>
            <a:avLst/>
            <a:gdLst>
              <a:gd name="T0" fmla="*/ 2147483647 w 21553"/>
              <a:gd name="T1" fmla="*/ 2147483647 h 21216"/>
              <a:gd name="T2" fmla="*/ 2147483647 w 21553"/>
              <a:gd name="T3" fmla="*/ 2147483647 h 21216"/>
              <a:gd name="T4" fmla="*/ 0 w 21553"/>
              <a:gd name="T5" fmla="*/ 0 h 21216"/>
              <a:gd name="T6" fmla="*/ 0 60000 65536"/>
              <a:gd name="T7" fmla="*/ 0 60000 65536"/>
              <a:gd name="T8" fmla="*/ 0 60000 65536"/>
              <a:gd name="T9" fmla="*/ 0 w 21553"/>
              <a:gd name="T10" fmla="*/ 0 h 21216"/>
              <a:gd name="T11" fmla="*/ 21553 w 21553"/>
              <a:gd name="T12" fmla="*/ 21216 h 21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3" h="21216" fill="none" extrusionOk="0">
                <a:moveTo>
                  <a:pt x="21552" y="1426"/>
                </a:moveTo>
                <a:cubicBezTo>
                  <a:pt x="20903" y="11236"/>
                  <a:pt x="13711" y="19370"/>
                  <a:pt x="4054" y="21215"/>
                </a:cubicBezTo>
              </a:path>
              <a:path w="21553" h="21216" stroke="0" extrusionOk="0">
                <a:moveTo>
                  <a:pt x="21552" y="1426"/>
                </a:moveTo>
                <a:cubicBezTo>
                  <a:pt x="20903" y="11236"/>
                  <a:pt x="13711" y="19370"/>
                  <a:pt x="4054" y="21215"/>
                </a:cubicBezTo>
                <a:lnTo>
                  <a:pt x="0" y="0"/>
                </a:lnTo>
                <a:lnTo>
                  <a:pt x="21552" y="1426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7524" name="Line 3"/>
          <p:cNvSpPr>
            <a:spLocks noChangeShapeType="1"/>
          </p:cNvSpPr>
          <p:nvPr/>
        </p:nvSpPr>
        <p:spPr bwMode="auto">
          <a:xfrm flipH="1">
            <a:off x="1243013" y="4154488"/>
            <a:ext cx="73739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7525" name="Line 4"/>
          <p:cNvSpPr>
            <a:spLocks noChangeShapeType="1"/>
          </p:cNvSpPr>
          <p:nvPr/>
        </p:nvSpPr>
        <p:spPr bwMode="auto">
          <a:xfrm>
            <a:off x="1244600" y="966788"/>
            <a:ext cx="0" cy="509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7526" name="Line 5"/>
          <p:cNvSpPr>
            <a:spLocks noChangeShapeType="1"/>
          </p:cNvSpPr>
          <p:nvPr/>
        </p:nvSpPr>
        <p:spPr bwMode="auto">
          <a:xfrm>
            <a:off x="1244600" y="6057900"/>
            <a:ext cx="7343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7527" name="Rectangle 6"/>
          <p:cNvSpPr>
            <a:spLocks noChangeArrowheads="1"/>
          </p:cNvSpPr>
          <p:nvPr/>
        </p:nvSpPr>
        <p:spPr bwMode="auto">
          <a:xfrm>
            <a:off x="923925" y="60118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107528" name="Rectangle 7"/>
          <p:cNvSpPr>
            <a:spLocks noChangeArrowheads="1"/>
          </p:cNvSpPr>
          <p:nvPr/>
        </p:nvSpPr>
        <p:spPr bwMode="auto">
          <a:xfrm>
            <a:off x="6513513" y="102235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altLang="en-US" sz="2400" b="1" i="1">
                <a:solidFill>
                  <a:schemeClr val="tx2"/>
                </a:solidFill>
              </a:rPr>
              <a:t>ASI</a:t>
            </a:r>
            <a:r>
              <a:rPr lang="en-GB" altLang="en-US" sz="2400" b="1" baseline="-25000">
                <a:solidFill>
                  <a:schemeClr val="tx2"/>
                </a:solidFill>
              </a:rPr>
              <a:t>1</a:t>
            </a:r>
            <a:endParaRPr lang="en-GB" altLang="en-US" sz="2400" b="1" i="1">
              <a:solidFill>
                <a:schemeClr val="tx2"/>
              </a:solidFill>
            </a:endParaRPr>
          </a:p>
        </p:txBody>
      </p:sp>
      <p:sp>
        <p:nvSpPr>
          <p:cNvPr id="107529" name="Arc 8"/>
          <p:cNvSpPr>
            <a:spLocks/>
          </p:cNvSpPr>
          <p:nvPr/>
        </p:nvSpPr>
        <p:spPr bwMode="auto">
          <a:xfrm>
            <a:off x="2214563" y="241300"/>
            <a:ext cx="6929437" cy="5461000"/>
          </a:xfrm>
          <a:custGeom>
            <a:avLst/>
            <a:gdLst>
              <a:gd name="T0" fmla="*/ 2147483647 w 20982"/>
              <a:gd name="T1" fmla="*/ 2147483647 h 19845"/>
              <a:gd name="T2" fmla="*/ 0 w 20982"/>
              <a:gd name="T3" fmla="*/ 2147483647 h 19845"/>
              <a:gd name="T4" fmla="*/ 2147483647 w 20982"/>
              <a:gd name="T5" fmla="*/ 0 h 19845"/>
              <a:gd name="T6" fmla="*/ 0 60000 65536"/>
              <a:gd name="T7" fmla="*/ 0 60000 65536"/>
              <a:gd name="T8" fmla="*/ 0 60000 65536"/>
              <a:gd name="T9" fmla="*/ 0 w 20982"/>
              <a:gd name="T10" fmla="*/ 0 h 19845"/>
              <a:gd name="T11" fmla="*/ 20982 w 20982"/>
              <a:gd name="T12" fmla="*/ 19845 h 198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82" h="19845" fill="none" extrusionOk="0">
                <a:moveTo>
                  <a:pt x="12453" y="19844"/>
                </a:moveTo>
                <a:cubicBezTo>
                  <a:pt x="6221" y="17166"/>
                  <a:pt x="1610" y="11717"/>
                  <a:pt x="-1" y="5129"/>
                </a:cubicBezTo>
              </a:path>
              <a:path w="20982" h="19845" stroke="0" extrusionOk="0">
                <a:moveTo>
                  <a:pt x="12453" y="19844"/>
                </a:moveTo>
                <a:cubicBezTo>
                  <a:pt x="6221" y="17166"/>
                  <a:pt x="1610" y="11717"/>
                  <a:pt x="-1" y="5129"/>
                </a:cubicBezTo>
                <a:lnTo>
                  <a:pt x="20982" y="0"/>
                </a:lnTo>
                <a:lnTo>
                  <a:pt x="12453" y="19844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544888" y="4165600"/>
            <a:ext cx="446087" cy="2324100"/>
            <a:chOff x="2233" y="2624"/>
            <a:chExt cx="281" cy="1464"/>
          </a:xfrm>
        </p:grpSpPr>
        <p:sp>
          <p:nvSpPr>
            <p:cNvPr id="107552" name="Rectangle 9"/>
            <p:cNvSpPr>
              <a:spLocks noChangeArrowheads="1"/>
            </p:cNvSpPr>
            <p:nvPr/>
          </p:nvSpPr>
          <p:spPr bwMode="auto">
            <a:xfrm>
              <a:off x="2233" y="3838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Y</a:t>
              </a:r>
              <a:r>
                <a:rPr lang="en-GB" altLang="en-US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07553" name="Line 11"/>
            <p:cNvSpPr>
              <a:spLocks noChangeShapeType="1"/>
            </p:cNvSpPr>
            <p:nvPr/>
          </p:nvSpPr>
          <p:spPr bwMode="auto">
            <a:xfrm>
              <a:off x="2375" y="2624"/>
              <a:ext cx="0" cy="117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7531" name="Rectangle 12"/>
          <p:cNvSpPr>
            <a:spLocks noChangeArrowheads="1"/>
          </p:cNvSpPr>
          <p:nvPr/>
        </p:nvSpPr>
        <p:spPr bwMode="auto">
          <a:xfrm>
            <a:off x="6380163" y="5430838"/>
            <a:ext cx="947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400" b="1" i="1">
                <a:solidFill>
                  <a:schemeClr val="tx2"/>
                </a:solidFill>
              </a:rPr>
              <a:t>ADI</a:t>
            </a:r>
            <a:r>
              <a:rPr lang="en-GB" altLang="en-US" sz="2400" b="1" baseline="-25000">
                <a:solidFill>
                  <a:schemeClr val="tx2"/>
                </a:solidFill>
              </a:rPr>
              <a:t>1</a:t>
            </a: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944938" y="4537075"/>
            <a:ext cx="490537" cy="1955800"/>
            <a:chOff x="2485" y="2858"/>
            <a:chExt cx="309" cy="1232"/>
          </a:xfrm>
        </p:grpSpPr>
        <p:sp>
          <p:nvSpPr>
            <p:cNvPr id="107550" name="Rectangle 21"/>
            <p:cNvSpPr>
              <a:spLocks noChangeArrowheads="1"/>
            </p:cNvSpPr>
            <p:nvPr/>
          </p:nvSpPr>
          <p:spPr bwMode="auto">
            <a:xfrm>
              <a:off x="2485" y="3838"/>
              <a:ext cx="3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rgbClr val="008000"/>
                  </a:solidFill>
                  <a:latin typeface="Arial" charset="0"/>
                </a:rPr>
                <a:t>Y</a:t>
              </a:r>
              <a:r>
                <a:rPr lang="en-GB" altLang="en-US" sz="2000" baseline="-25000">
                  <a:solidFill>
                    <a:srgbClr val="008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07551" name="Line 22"/>
            <p:cNvSpPr>
              <a:spLocks noChangeShapeType="1"/>
            </p:cNvSpPr>
            <p:nvPr/>
          </p:nvSpPr>
          <p:spPr bwMode="auto">
            <a:xfrm>
              <a:off x="2627" y="2858"/>
              <a:ext cx="0" cy="94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7533" name="Line 23"/>
          <p:cNvSpPr>
            <a:spLocks noChangeShapeType="1"/>
          </p:cNvSpPr>
          <p:nvPr/>
        </p:nvSpPr>
        <p:spPr bwMode="auto">
          <a:xfrm flipH="1">
            <a:off x="1243013" y="4525963"/>
            <a:ext cx="2932112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621088" y="3690938"/>
            <a:ext cx="339725" cy="525462"/>
            <a:chOff x="2281" y="2325"/>
            <a:chExt cx="214" cy="331"/>
          </a:xfrm>
        </p:grpSpPr>
        <p:sp>
          <p:nvSpPr>
            <p:cNvPr id="107548" name="Oval 14"/>
            <p:cNvSpPr>
              <a:spLocks noChangeArrowheads="1"/>
            </p:cNvSpPr>
            <p:nvPr/>
          </p:nvSpPr>
          <p:spPr bwMode="auto">
            <a:xfrm>
              <a:off x="2336" y="2576"/>
              <a:ext cx="80" cy="80"/>
            </a:xfrm>
            <a:prstGeom prst="ellipse">
              <a:avLst/>
            </a:prstGeom>
            <a:solidFill>
              <a:srgbClr val="66CCFF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i="1" noProof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7549" name="Text Box 27"/>
            <p:cNvSpPr txBox="1">
              <a:spLocks noChangeArrowheads="1"/>
            </p:cNvSpPr>
            <p:nvPr/>
          </p:nvSpPr>
          <p:spPr bwMode="auto">
            <a:xfrm>
              <a:off x="2281" y="2325"/>
              <a:ext cx="21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en-US" sz="2200" i="1">
                  <a:solidFill>
                    <a:schemeClr val="tx2"/>
                  </a:solidFill>
                  <a:latin typeface="Arial" charset="0"/>
                </a:rPr>
                <a:t>a</a:t>
              </a:r>
              <a:endParaRPr lang="en-GB" altLang="en-US" sz="220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1066800" y="1200150"/>
            <a:ext cx="7632700" cy="3651250"/>
            <a:chOff x="672" y="756"/>
            <a:chExt cx="4808" cy="2300"/>
          </a:xfrm>
        </p:grpSpPr>
        <p:sp>
          <p:nvSpPr>
            <p:cNvPr id="107546" name="Arc 29"/>
            <p:cNvSpPr>
              <a:spLocks/>
            </p:cNvSpPr>
            <p:nvPr/>
          </p:nvSpPr>
          <p:spPr bwMode="auto">
            <a:xfrm>
              <a:off x="672" y="896"/>
              <a:ext cx="4562" cy="2160"/>
            </a:xfrm>
            <a:custGeom>
              <a:avLst/>
              <a:gdLst>
                <a:gd name="T0" fmla="*/ 0 w 21566"/>
                <a:gd name="T1" fmla="*/ 0 h 21508"/>
                <a:gd name="T2" fmla="*/ 0 w 21566"/>
                <a:gd name="T3" fmla="*/ 0 h 21508"/>
                <a:gd name="T4" fmla="*/ 0 w 21566"/>
                <a:gd name="T5" fmla="*/ 0 h 21508"/>
                <a:gd name="T6" fmla="*/ 0 60000 65536"/>
                <a:gd name="T7" fmla="*/ 0 60000 65536"/>
                <a:gd name="T8" fmla="*/ 0 60000 65536"/>
                <a:gd name="T9" fmla="*/ 0 w 21566"/>
                <a:gd name="T10" fmla="*/ 0 h 21508"/>
                <a:gd name="T11" fmla="*/ 21566 w 21566"/>
                <a:gd name="T12" fmla="*/ 21508 h 215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6" h="21508" fill="none" extrusionOk="0">
                  <a:moveTo>
                    <a:pt x="21566" y="1207"/>
                  </a:moveTo>
                  <a:cubicBezTo>
                    <a:pt x="20968" y="11887"/>
                    <a:pt x="12643" y="20521"/>
                    <a:pt x="1991" y="21507"/>
                  </a:cubicBezTo>
                </a:path>
                <a:path w="21566" h="21508" stroke="0" extrusionOk="0">
                  <a:moveTo>
                    <a:pt x="21566" y="1207"/>
                  </a:moveTo>
                  <a:cubicBezTo>
                    <a:pt x="20968" y="11887"/>
                    <a:pt x="12643" y="20521"/>
                    <a:pt x="1991" y="21507"/>
                  </a:cubicBezTo>
                  <a:lnTo>
                    <a:pt x="0" y="0"/>
                  </a:lnTo>
                  <a:lnTo>
                    <a:pt x="21566" y="1207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547" name="Rectangle 30"/>
            <p:cNvSpPr>
              <a:spLocks noChangeArrowheads="1"/>
            </p:cNvSpPr>
            <p:nvPr/>
          </p:nvSpPr>
          <p:spPr bwMode="auto">
            <a:xfrm>
              <a:off x="4936" y="756"/>
              <a:ext cx="5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400" b="1" i="1">
                  <a:solidFill>
                    <a:schemeClr val="folHlink"/>
                  </a:solidFill>
                </a:rPr>
                <a:t>ASI</a:t>
              </a:r>
              <a:r>
                <a:rPr lang="en-GB" altLang="en-US" sz="2400" b="1" baseline="-25000">
                  <a:solidFill>
                    <a:schemeClr val="folHlink"/>
                  </a:solidFill>
                </a:rPr>
                <a:t>2</a:t>
              </a:r>
              <a:endParaRPr lang="en-GB" altLang="en-US" sz="2400" b="1" i="1">
                <a:solidFill>
                  <a:schemeClr val="folHlink"/>
                </a:solidFill>
              </a:endParaRP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4029075" y="4073525"/>
            <a:ext cx="339725" cy="504825"/>
            <a:chOff x="2538" y="2566"/>
            <a:chExt cx="214" cy="318"/>
          </a:xfrm>
        </p:grpSpPr>
        <p:sp>
          <p:nvSpPr>
            <p:cNvPr id="107544" name="Text Box 28"/>
            <p:cNvSpPr txBox="1">
              <a:spLocks noChangeArrowheads="1"/>
            </p:cNvSpPr>
            <p:nvPr/>
          </p:nvSpPr>
          <p:spPr bwMode="auto">
            <a:xfrm>
              <a:off x="2538" y="2566"/>
              <a:ext cx="21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en-US" sz="2200" i="1">
                  <a:solidFill>
                    <a:schemeClr val="folHlink"/>
                  </a:solidFill>
                  <a:latin typeface="Arial" charset="0"/>
                </a:rPr>
                <a:t>b</a:t>
              </a:r>
              <a:endParaRPr lang="en-GB" altLang="en-US" sz="2200">
                <a:solidFill>
                  <a:schemeClr val="folHlink"/>
                </a:solidFill>
                <a:latin typeface="Arial" charset="0"/>
              </a:endParaRPr>
            </a:p>
          </p:txBody>
        </p:sp>
        <p:sp>
          <p:nvSpPr>
            <p:cNvPr id="107545" name="Oval 31"/>
            <p:cNvSpPr>
              <a:spLocks noChangeArrowheads="1"/>
            </p:cNvSpPr>
            <p:nvPr/>
          </p:nvSpPr>
          <p:spPr bwMode="auto">
            <a:xfrm>
              <a:off x="2597" y="2804"/>
              <a:ext cx="80" cy="80"/>
            </a:xfrm>
            <a:prstGeom prst="ellipse">
              <a:avLst/>
            </a:prstGeom>
            <a:solidFill>
              <a:srgbClr val="CCFFCC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i="1" noProof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30761" name="Line 41"/>
          <p:cNvSpPr>
            <a:spLocks noChangeShapeType="1"/>
          </p:cNvSpPr>
          <p:nvPr/>
        </p:nvSpPr>
        <p:spPr bwMode="auto">
          <a:xfrm flipH="1">
            <a:off x="6224588" y="3201988"/>
            <a:ext cx="1036637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62" name="Rectangle 42"/>
          <p:cNvSpPr>
            <a:spLocks noChangeArrowheads="1"/>
          </p:cNvSpPr>
          <p:nvPr/>
        </p:nvSpPr>
        <p:spPr bwMode="auto">
          <a:xfrm>
            <a:off x="3495675" y="3662363"/>
            <a:ext cx="512763" cy="70485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l-GR" sz="2000" i="1" noProof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7539" name="Rectangle 44"/>
          <p:cNvSpPr>
            <a:spLocks noChangeArrowheads="1"/>
          </p:cNvSpPr>
          <p:nvPr/>
        </p:nvSpPr>
        <p:spPr bwMode="auto">
          <a:xfrm>
            <a:off x="461963" y="3903663"/>
            <a:ext cx="833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l-GR" altLang="en-US" sz="2000" i="1" noProof="1">
                <a:solidFill>
                  <a:schemeClr val="accent2"/>
                </a:solidFill>
                <a:latin typeface="Arial" charset="0"/>
              </a:rPr>
              <a:t>π</a:t>
            </a:r>
            <a:r>
              <a:rPr lang="en-US" altLang="en-US" sz="2000" i="1" baseline="-18000" noProof="1">
                <a:solidFill>
                  <a:schemeClr val="accent2"/>
                </a:solidFill>
                <a:latin typeface="Arial" charset="0"/>
              </a:rPr>
              <a:t>target</a:t>
            </a:r>
            <a:endParaRPr lang="en-US" altLang="en-US" sz="2000" baseline="-25000" noProof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7540" name="Rectangle 45"/>
          <p:cNvSpPr>
            <a:spLocks noChangeArrowheads="1"/>
          </p:cNvSpPr>
          <p:nvPr/>
        </p:nvSpPr>
        <p:spPr bwMode="auto">
          <a:xfrm>
            <a:off x="806450" y="4297363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l-GR" altLang="en-US" sz="2000" i="1" noProof="1">
                <a:solidFill>
                  <a:schemeClr val="folHlink"/>
                </a:solidFill>
                <a:latin typeface="Arial" charset="0"/>
              </a:rPr>
              <a:t>π</a:t>
            </a:r>
            <a:r>
              <a:rPr lang="el-GR" altLang="en-US" sz="2000" i="1" baseline="-18000" noProof="1">
                <a:solidFill>
                  <a:srgbClr val="008000"/>
                </a:solidFill>
                <a:latin typeface="Arial" charset="0"/>
              </a:rPr>
              <a:t>3</a:t>
            </a:r>
          </a:p>
        </p:txBody>
      </p:sp>
      <p:sp>
        <p:nvSpPr>
          <p:cNvPr id="107541" name="Rectangle 46"/>
          <p:cNvSpPr>
            <a:spLocks noChangeArrowheads="1"/>
          </p:cNvSpPr>
          <p:nvPr/>
        </p:nvSpPr>
        <p:spPr bwMode="auto">
          <a:xfrm rot="-5400000">
            <a:off x="-1431925" y="3109913"/>
            <a:ext cx="34940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altLang="en-US" sz="2200">
                <a:latin typeface="Arial" charset="0"/>
              </a:rPr>
              <a:t>Ρυθμός πληθωρισμού </a:t>
            </a:r>
            <a:r>
              <a:rPr lang="en-GB" altLang="en-US" sz="2200">
                <a:latin typeface="Arial" charset="0"/>
              </a:rPr>
              <a:t> (</a:t>
            </a:r>
            <a:r>
              <a:rPr lang="en-GB" altLang="en-US" sz="2200" i="1">
                <a:latin typeface="Arial" charset="0"/>
              </a:rPr>
              <a:t>π</a:t>
            </a:r>
            <a:r>
              <a:rPr lang="en-GB" altLang="en-US" sz="2200">
                <a:latin typeface="Arial" charset="0"/>
              </a:rPr>
              <a:t>)</a:t>
            </a:r>
          </a:p>
        </p:txBody>
      </p:sp>
      <p:sp>
        <p:nvSpPr>
          <p:cNvPr id="107542" name="Rectangle 47"/>
          <p:cNvSpPr>
            <a:spLocks noChangeArrowheads="1"/>
          </p:cNvSpPr>
          <p:nvPr/>
        </p:nvSpPr>
        <p:spPr bwMode="auto">
          <a:xfrm>
            <a:off x="3427413" y="6430963"/>
            <a:ext cx="2328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altLang="en-US" sz="2200">
                <a:latin typeface="Arial" charset="0"/>
              </a:rPr>
              <a:t>Εθνικό Εισόδημα</a:t>
            </a:r>
            <a:endParaRPr lang="en-GB" altLang="en-US" sz="2200">
              <a:latin typeface="Arial" charset="0"/>
            </a:endParaRPr>
          </a:p>
        </p:txBody>
      </p:sp>
      <p:sp>
        <p:nvSpPr>
          <p:cNvPr id="828449" name="Text Box 48"/>
          <p:cNvSpPr txBox="1">
            <a:spLocks noChangeArrowheads="1"/>
          </p:cNvSpPr>
          <p:nvPr/>
        </p:nvSpPr>
        <p:spPr bwMode="auto">
          <a:xfrm>
            <a:off x="0" y="68263"/>
            <a:ext cx="9144000" cy="830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el-GR" altLang="en-US" sz="2400" b="1" dirty="0">
                <a:solidFill>
                  <a:srgbClr val="800080"/>
                </a:solidFill>
                <a:latin typeface="Arial" pitchFamily="34" charset="0"/>
              </a:rPr>
              <a:t>Οι επιδράσεις μίας αύξησης της συναθροιστικής προσφοράς </a:t>
            </a:r>
            <a:r>
              <a:rPr lang="en-GB" altLang="en-US" b="1" dirty="0">
                <a:solidFill>
                  <a:srgbClr val="800080"/>
                </a:solidFill>
                <a:latin typeface="Arial" pitchFamily="34" charset="0"/>
              </a:rPr>
              <a:t/>
            </a:r>
            <a:br>
              <a:rPr lang="en-GB" altLang="en-US" b="1" dirty="0">
                <a:solidFill>
                  <a:srgbClr val="800080"/>
                </a:solidFill>
                <a:latin typeface="Arial" pitchFamily="34" charset="0"/>
              </a:rPr>
            </a:br>
            <a:r>
              <a:rPr lang="en-GB" altLang="en-US" sz="2350" b="1" dirty="0">
                <a:solidFill>
                  <a:schemeClr val="accent2"/>
                </a:solidFill>
                <a:latin typeface="Arial" pitchFamily="34" charset="0"/>
              </a:rPr>
              <a:t>(</a:t>
            </a:r>
            <a:r>
              <a:rPr lang="el-GR" altLang="en-US" sz="2350" b="1" dirty="0">
                <a:solidFill>
                  <a:schemeClr val="accent2"/>
                </a:solidFill>
                <a:latin typeface="Arial" pitchFamily="34" charset="0"/>
              </a:rPr>
              <a:t>α</a:t>
            </a:r>
            <a:r>
              <a:rPr lang="en-GB" altLang="en-US" sz="2350" b="1" dirty="0">
                <a:solidFill>
                  <a:schemeClr val="accent2"/>
                </a:solidFill>
                <a:latin typeface="Arial" pitchFamily="34" charset="0"/>
              </a:rPr>
              <a:t>) </a:t>
            </a:r>
            <a:r>
              <a:rPr lang="el-GR" altLang="en-US" sz="2350" b="1" dirty="0">
                <a:solidFill>
                  <a:schemeClr val="accent2"/>
                </a:solidFill>
                <a:latin typeface="Arial" pitchFamily="34" charset="0"/>
              </a:rPr>
              <a:t>μία προσωρινή αύξηση της συνολικής προσφοράς</a:t>
            </a:r>
            <a:endParaRPr lang="en-GB" altLang="en-US" sz="2350" b="1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1" grpId="0" animBg="1"/>
      <p:bldP spid="30762" grpId="0" animBg="1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Λαμβάνοντας υπόψη τον πληθωρισμό</a:t>
            </a:r>
            <a:endParaRPr lang="en-GB" smtClean="0"/>
          </a:p>
        </p:txBody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Τα αποτελέσματα των μεταβολών της συναθροιστικής ζήτησης και προσφοράς</a:t>
            </a:r>
            <a:endParaRPr lang="en-GB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μία μεταβολή της συναθροιστικής ζήτησης</a:t>
            </a:r>
            <a:endParaRPr lang="en-GB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μία μεταβολή στη συνολική προσφορά</a:t>
            </a:r>
            <a:endParaRPr lang="en-GB" smtClean="0">
              <a:solidFill>
                <a:srgbClr val="646B86"/>
              </a:solidFill>
            </a:endParaRPr>
          </a:p>
          <a:p>
            <a:pPr lvl="2"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ένα προσωρινό σοκ στην προσφορά</a:t>
            </a:r>
            <a:endParaRPr lang="en-GB" smtClean="0">
              <a:solidFill>
                <a:srgbClr val="646B86"/>
              </a:solidFill>
            </a:endParaRPr>
          </a:p>
          <a:p>
            <a:pPr lvl="2">
              <a:lnSpc>
                <a:spcPct val="100000"/>
              </a:lnSpc>
              <a:spcBef>
                <a:spcPct val="100000"/>
              </a:spcBef>
            </a:pPr>
            <a:r>
              <a:rPr lang="el-GR" smtClean="0"/>
              <a:t>μία μόνιμη μεταβολή στην συνολική προσφορά</a:t>
            </a:r>
            <a:endParaRPr lang="en-GB" smtClean="0"/>
          </a:p>
        </p:txBody>
      </p:sp>
    </p:spTree>
  </p:cSld>
  <p:clrMapOvr>
    <a:masterClrMapping/>
  </p:clrMapOvr>
  <p:transition spd="slow">
    <p:pull dir="r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8"/>
          <p:cNvSpPr>
            <a:spLocks noChangeArrowheads="1"/>
          </p:cNvSpPr>
          <p:nvPr/>
        </p:nvSpPr>
        <p:spPr bwMode="auto">
          <a:xfrm>
            <a:off x="1228725" y="998538"/>
            <a:ext cx="7377113" cy="5046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l-GR" sz="2000" i="1" noProof="1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sp>
        <p:nvSpPr>
          <p:cNvPr id="109571" name="Arc 2"/>
          <p:cNvSpPr>
            <a:spLocks/>
          </p:cNvSpPr>
          <p:nvPr/>
        </p:nvSpPr>
        <p:spPr bwMode="auto">
          <a:xfrm>
            <a:off x="0" y="1244600"/>
            <a:ext cx="6769100" cy="3448050"/>
          </a:xfrm>
          <a:custGeom>
            <a:avLst/>
            <a:gdLst>
              <a:gd name="T0" fmla="*/ 2147483647 w 21553"/>
              <a:gd name="T1" fmla="*/ 2147483647 h 21216"/>
              <a:gd name="T2" fmla="*/ 2147483647 w 21553"/>
              <a:gd name="T3" fmla="*/ 2147483647 h 21216"/>
              <a:gd name="T4" fmla="*/ 0 w 21553"/>
              <a:gd name="T5" fmla="*/ 0 h 21216"/>
              <a:gd name="T6" fmla="*/ 0 60000 65536"/>
              <a:gd name="T7" fmla="*/ 0 60000 65536"/>
              <a:gd name="T8" fmla="*/ 0 60000 65536"/>
              <a:gd name="T9" fmla="*/ 0 w 21553"/>
              <a:gd name="T10" fmla="*/ 0 h 21216"/>
              <a:gd name="T11" fmla="*/ 21553 w 21553"/>
              <a:gd name="T12" fmla="*/ 21216 h 21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3" h="21216" fill="none" extrusionOk="0">
                <a:moveTo>
                  <a:pt x="21552" y="1426"/>
                </a:moveTo>
                <a:cubicBezTo>
                  <a:pt x="20903" y="11236"/>
                  <a:pt x="13711" y="19370"/>
                  <a:pt x="4054" y="21215"/>
                </a:cubicBezTo>
              </a:path>
              <a:path w="21553" h="21216" stroke="0" extrusionOk="0">
                <a:moveTo>
                  <a:pt x="21552" y="1426"/>
                </a:moveTo>
                <a:cubicBezTo>
                  <a:pt x="20903" y="11236"/>
                  <a:pt x="13711" y="19370"/>
                  <a:pt x="4054" y="21215"/>
                </a:cubicBezTo>
                <a:lnTo>
                  <a:pt x="0" y="0"/>
                </a:lnTo>
                <a:lnTo>
                  <a:pt x="21552" y="1426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72" name="Line 3"/>
          <p:cNvSpPr>
            <a:spLocks noChangeShapeType="1"/>
          </p:cNvSpPr>
          <p:nvPr/>
        </p:nvSpPr>
        <p:spPr bwMode="auto">
          <a:xfrm flipH="1">
            <a:off x="1243013" y="4154488"/>
            <a:ext cx="73485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73" name="Line 4"/>
          <p:cNvSpPr>
            <a:spLocks noChangeShapeType="1"/>
          </p:cNvSpPr>
          <p:nvPr/>
        </p:nvSpPr>
        <p:spPr bwMode="auto">
          <a:xfrm>
            <a:off x="1244600" y="966788"/>
            <a:ext cx="0" cy="509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74" name="Line 5"/>
          <p:cNvSpPr>
            <a:spLocks noChangeShapeType="1"/>
          </p:cNvSpPr>
          <p:nvPr/>
        </p:nvSpPr>
        <p:spPr bwMode="auto">
          <a:xfrm>
            <a:off x="1244600" y="6057900"/>
            <a:ext cx="7318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75" name="Rectangle 6"/>
          <p:cNvSpPr>
            <a:spLocks noChangeArrowheads="1"/>
          </p:cNvSpPr>
          <p:nvPr/>
        </p:nvSpPr>
        <p:spPr bwMode="auto">
          <a:xfrm>
            <a:off x="923925" y="60118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109576" name="Rectangle 7"/>
          <p:cNvSpPr>
            <a:spLocks noChangeArrowheads="1"/>
          </p:cNvSpPr>
          <p:nvPr/>
        </p:nvSpPr>
        <p:spPr bwMode="auto">
          <a:xfrm>
            <a:off x="6513513" y="102235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altLang="en-US" sz="2400" b="1" i="1">
                <a:solidFill>
                  <a:schemeClr val="tx2"/>
                </a:solidFill>
              </a:rPr>
              <a:t>ASI</a:t>
            </a:r>
            <a:r>
              <a:rPr lang="en-GB" altLang="en-US" sz="2400" b="1" baseline="-25000">
                <a:solidFill>
                  <a:schemeClr val="tx2"/>
                </a:solidFill>
              </a:rPr>
              <a:t>1</a:t>
            </a:r>
            <a:endParaRPr lang="en-GB" altLang="en-US" sz="2400" b="1" i="1">
              <a:solidFill>
                <a:schemeClr val="tx2"/>
              </a:solidFill>
            </a:endParaRPr>
          </a:p>
        </p:txBody>
      </p:sp>
      <p:sp>
        <p:nvSpPr>
          <p:cNvPr id="109577" name="Arc 8"/>
          <p:cNvSpPr>
            <a:spLocks/>
          </p:cNvSpPr>
          <p:nvPr/>
        </p:nvSpPr>
        <p:spPr bwMode="auto">
          <a:xfrm>
            <a:off x="2214563" y="241300"/>
            <a:ext cx="6929437" cy="5461000"/>
          </a:xfrm>
          <a:custGeom>
            <a:avLst/>
            <a:gdLst>
              <a:gd name="T0" fmla="*/ 2147483647 w 20982"/>
              <a:gd name="T1" fmla="*/ 2147483647 h 19845"/>
              <a:gd name="T2" fmla="*/ 0 w 20982"/>
              <a:gd name="T3" fmla="*/ 2147483647 h 19845"/>
              <a:gd name="T4" fmla="*/ 2147483647 w 20982"/>
              <a:gd name="T5" fmla="*/ 0 h 19845"/>
              <a:gd name="T6" fmla="*/ 0 60000 65536"/>
              <a:gd name="T7" fmla="*/ 0 60000 65536"/>
              <a:gd name="T8" fmla="*/ 0 60000 65536"/>
              <a:gd name="T9" fmla="*/ 0 w 20982"/>
              <a:gd name="T10" fmla="*/ 0 h 19845"/>
              <a:gd name="T11" fmla="*/ 20982 w 20982"/>
              <a:gd name="T12" fmla="*/ 19845 h 198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82" h="19845" fill="none" extrusionOk="0">
                <a:moveTo>
                  <a:pt x="12453" y="19844"/>
                </a:moveTo>
                <a:cubicBezTo>
                  <a:pt x="6221" y="17166"/>
                  <a:pt x="1610" y="11717"/>
                  <a:pt x="-1" y="5129"/>
                </a:cubicBezTo>
              </a:path>
              <a:path w="20982" h="19845" stroke="0" extrusionOk="0">
                <a:moveTo>
                  <a:pt x="12453" y="19844"/>
                </a:moveTo>
                <a:cubicBezTo>
                  <a:pt x="6221" y="17166"/>
                  <a:pt x="1610" y="11717"/>
                  <a:pt x="-1" y="5129"/>
                </a:cubicBezTo>
                <a:lnTo>
                  <a:pt x="20982" y="0"/>
                </a:lnTo>
                <a:lnTo>
                  <a:pt x="12453" y="19844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78" name="Rectangle 9"/>
          <p:cNvSpPr>
            <a:spLocks noChangeArrowheads="1"/>
          </p:cNvSpPr>
          <p:nvPr/>
        </p:nvSpPr>
        <p:spPr bwMode="auto">
          <a:xfrm>
            <a:off x="3544888" y="6092825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>
            <a:off x="3770313" y="4165600"/>
            <a:ext cx="0" cy="186055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6380163" y="5430838"/>
            <a:ext cx="947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400" b="1" i="1">
                <a:solidFill>
                  <a:schemeClr val="tx2"/>
                </a:solidFill>
              </a:rPr>
              <a:t>ADI</a:t>
            </a:r>
            <a:r>
              <a:rPr lang="en-GB" altLang="en-US" sz="2400" b="1" baseline="-250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09581" name="Oval 14"/>
          <p:cNvSpPr>
            <a:spLocks noChangeArrowheads="1"/>
          </p:cNvSpPr>
          <p:nvPr/>
        </p:nvSpPr>
        <p:spPr bwMode="auto">
          <a:xfrm>
            <a:off x="3708400" y="4089400"/>
            <a:ext cx="127000" cy="127000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000" i="1" noProof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944938" y="4537075"/>
            <a:ext cx="496887" cy="1955800"/>
            <a:chOff x="2485" y="2858"/>
            <a:chExt cx="313" cy="1232"/>
          </a:xfrm>
        </p:grpSpPr>
        <p:sp>
          <p:nvSpPr>
            <p:cNvPr id="109607" name="Rectangle 21"/>
            <p:cNvSpPr>
              <a:spLocks noChangeArrowheads="1"/>
            </p:cNvSpPr>
            <p:nvPr/>
          </p:nvSpPr>
          <p:spPr bwMode="auto">
            <a:xfrm>
              <a:off x="2485" y="3838"/>
              <a:ext cx="31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rgbClr val="008000"/>
                  </a:solidFill>
                  <a:latin typeface="Arial" charset="0"/>
                </a:rPr>
                <a:t>Y</a:t>
              </a:r>
              <a:r>
                <a:rPr lang="en-GB" altLang="en-US" sz="2000" baseline="-25000">
                  <a:solidFill>
                    <a:srgbClr val="008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09608" name="Line 22"/>
            <p:cNvSpPr>
              <a:spLocks noChangeShapeType="1"/>
            </p:cNvSpPr>
            <p:nvPr/>
          </p:nvSpPr>
          <p:spPr bwMode="auto">
            <a:xfrm>
              <a:off x="2627" y="2858"/>
              <a:ext cx="0" cy="94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9583" name="Text Box 27"/>
          <p:cNvSpPr txBox="1">
            <a:spLocks noChangeArrowheads="1"/>
          </p:cNvSpPr>
          <p:nvPr/>
        </p:nvSpPr>
        <p:spPr bwMode="auto">
          <a:xfrm>
            <a:off x="3621088" y="3690938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</a:t>
            </a:r>
            <a:endParaRPr lang="en-GB" altLang="en-US" sz="220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066800" y="1200150"/>
            <a:ext cx="7683500" cy="3651250"/>
            <a:chOff x="672" y="756"/>
            <a:chExt cx="4840" cy="2300"/>
          </a:xfrm>
        </p:grpSpPr>
        <p:sp>
          <p:nvSpPr>
            <p:cNvPr id="109605" name="Arc 29"/>
            <p:cNvSpPr>
              <a:spLocks/>
            </p:cNvSpPr>
            <p:nvPr/>
          </p:nvSpPr>
          <p:spPr bwMode="auto">
            <a:xfrm>
              <a:off x="672" y="896"/>
              <a:ext cx="4562" cy="2160"/>
            </a:xfrm>
            <a:custGeom>
              <a:avLst/>
              <a:gdLst>
                <a:gd name="T0" fmla="*/ 0 w 21566"/>
                <a:gd name="T1" fmla="*/ 0 h 21508"/>
                <a:gd name="T2" fmla="*/ 0 w 21566"/>
                <a:gd name="T3" fmla="*/ 0 h 21508"/>
                <a:gd name="T4" fmla="*/ 0 w 21566"/>
                <a:gd name="T5" fmla="*/ 0 h 21508"/>
                <a:gd name="T6" fmla="*/ 0 60000 65536"/>
                <a:gd name="T7" fmla="*/ 0 60000 65536"/>
                <a:gd name="T8" fmla="*/ 0 60000 65536"/>
                <a:gd name="T9" fmla="*/ 0 w 21566"/>
                <a:gd name="T10" fmla="*/ 0 h 21508"/>
                <a:gd name="T11" fmla="*/ 21566 w 21566"/>
                <a:gd name="T12" fmla="*/ 21508 h 215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6" h="21508" fill="none" extrusionOk="0">
                  <a:moveTo>
                    <a:pt x="21566" y="1207"/>
                  </a:moveTo>
                  <a:cubicBezTo>
                    <a:pt x="20968" y="11887"/>
                    <a:pt x="12643" y="20521"/>
                    <a:pt x="1991" y="21507"/>
                  </a:cubicBezTo>
                </a:path>
                <a:path w="21566" h="21508" stroke="0" extrusionOk="0">
                  <a:moveTo>
                    <a:pt x="21566" y="1207"/>
                  </a:moveTo>
                  <a:cubicBezTo>
                    <a:pt x="20968" y="11887"/>
                    <a:pt x="12643" y="20521"/>
                    <a:pt x="1991" y="21507"/>
                  </a:cubicBezTo>
                  <a:lnTo>
                    <a:pt x="0" y="0"/>
                  </a:lnTo>
                  <a:lnTo>
                    <a:pt x="21566" y="1207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9606" name="Rectangle 30"/>
            <p:cNvSpPr>
              <a:spLocks noChangeArrowheads="1"/>
            </p:cNvSpPr>
            <p:nvPr/>
          </p:nvSpPr>
          <p:spPr bwMode="auto">
            <a:xfrm>
              <a:off x="4968" y="756"/>
              <a:ext cx="5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400" b="1" i="1">
                  <a:solidFill>
                    <a:schemeClr val="folHlink"/>
                  </a:solidFill>
                </a:rPr>
                <a:t>ASI</a:t>
              </a:r>
              <a:r>
                <a:rPr lang="en-GB" altLang="en-US" sz="2400" b="1" baseline="-25000">
                  <a:solidFill>
                    <a:schemeClr val="folHlink"/>
                  </a:solidFill>
                </a:rPr>
                <a:t>2</a:t>
              </a:r>
              <a:endParaRPr lang="en-GB" altLang="en-US" sz="2400" b="1" i="1">
                <a:solidFill>
                  <a:schemeClr val="folHlink"/>
                </a:solidFill>
              </a:endParaRP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3406775" y="114300"/>
            <a:ext cx="5737225" cy="5097463"/>
            <a:chOff x="2146" y="72"/>
            <a:chExt cx="3614" cy="3211"/>
          </a:xfrm>
        </p:grpSpPr>
        <p:sp>
          <p:nvSpPr>
            <p:cNvPr id="109603" name="Arc 32"/>
            <p:cNvSpPr>
              <a:spLocks/>
            </p:cNvSpPr>
            <p:nvPr/>
          </p:nvSpPr>
          <p:spPr bwMode="auto">
            <a:xfrm>
              <a:off x="2146" y="72"/>
              <a:ext cx="3614" cy="3048"/>
            </a:xfrm>
            <a:custGeom>
              <a:avLst/>
              <a:gdLst>
                <a:gd name="T0" fmla="*/ 0 w 20900"/>
                <a:gd name="T1" fmla="*/ 0 h 20175"/>
                <a:gd name="T2" fmla="*/ 0 w 20900"/>
                <a:gd name="T3" fmla="*/ 0 h 20175"/>
                <a:gd name="T4" fmla="*/ 0 w 20900"/>
                <a:gd name="T5" fmla="*/ 0 h 20175"/>
                <a:gd name="T6" fmla="*/ 0 60000 65536"/>
                <a:gd name="T7" fmla="*/ 0 60000 65536"/>
                <a:gd name="T8" fmla="*/ 0 60000 65536"/>
                <a:gd name="T9" fmla="*/ 0 w 20900"/>
                <a:gd name="T10" fmla="*/ 0 h 20175"/>
                <a:gd name="T11" fmla="*/ 20900 w 20900"/>
                <a:gd name="T12" fmla="*/ 20175 h 201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00" h="20175" fill="none" extrusionOk="0">
                  <a:moveTo>
                    <a:pt x="13184" y="20174"/>
                  </a:moveTo>
                  <a:cubicBezTo>
                    <a:pt x="6671" y="17683"/>
                    <a:pt x="1761" y="12202"/>
                    <a:pt x="0" y="5454"/>
                  </a:cubicBezTo>
                </a:path>
                <a:path w="20900" h="20175" stroke="0" extrusionOk="0">
                  <a:moveTo>
                    <a:pt x="13184" y="20174"/>
                  </a:moveTo>
                  <a:cubicBezTo>
                    <a:pt x="6671" y="17683"/>
                    <a:pt x="1761" y="12202"/>
                    <a:pt x="0" y="5454"/>
                  </a:cubicBezTo>
                  <a:lnTo>
                    <a:pt x="20900" y="0"/>
                  </a:lnTo>
                  <a:lnTo>
                    <a:pt x="13184" y="20174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9604" name="Rectangle 33"/>
            <p:cNvSpPr>
              <a:spLocks noChangeArrowheads="1"/>
            </p:cNvSpPr>
            <p:nvPr/>
          </p:nvSpPr>
          <p:spPr bwMode="auto">
            <a:xfrm>
              <a:off x="4488" y="2995"/>
              <a:ext cx="5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400" b="1" i="1">
                  <a:solidFill>
                    <a:schemeClr val="folHlink"/>
                  </a:solidFill>
                </a:rPr>
                <a:t>ADI</a:t>
              </a:r>
              <a:r>
                <a:rPr lang="en-GB" altLang="en-US" sz="2400" b="1" i="1" baseline="-25000">
                  <a:solidFill>
                    <a:schemeClr val="folHlink"/>
                  </a:solidFill>
                </a:rPr>
                <a:t>2</a:t>
              </a:r>
              <a:endParaRPr lang="en-GB" altLang="en-US" sz="2400" b="1" baseline="-25000">
                <a:solidFill>
                  <a:schemeClr val="folHlink"/>
                </a:solidFill>
              </a:endParaRP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249863" y="4176713"/>
            <a:ext cx="506412" cy="2314575"/>
            <a:chOff x="3299" y="2631"/>
            <a:chExt cx="319" cy="1458"/>
          </a:xfrm>
        </p:grpSpPr>
        <p:sp>
          <p:nvSpPr>
            <p:cNvPr id="109601" name="Rectangle 34"/>
            <p:cNvSpPr>
              <a:spLocks noChangeArrowheads="1"/>
            </p:cNvSpPr>
            <p:nvPr/>
          </p:nvSpPr>
          <p:spPr bwMode="auto">
            <a:xfrm>
              <a:off x="3299" y="3837"/>
              <a:ext cx="3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09602" name="Line 35"/>
            <p:cNvSpPr>
              <a:spLocks noChangeShapeType="1"/>
            </p:cNvSpPr>
            <p:nvPr/>
          </p:nvSpPr>
          <p:spPr bwMode="auto">
            <a:xfrm>
              <a:off x="3425" y="2631"/>
              <a:ext cx="0" cy="11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5278438" y="3687763"/>
            <a:ext cx="323850" cy="517525"/>
            <a:chOff x="3325" y="2323"/>
            <a:chExt cx="204" cy="326"/>
          </a:xfrm>
        </p:grpSpPr>
        <p:sp>
          <p:nvSpPr>
            <p:cNvPr id="109599" name="Oval 36"/>
            <p:cNvSpPr>
              <a:spLocks noChangeArrowheads="1"/>
            </p:cNvSpPr>
            <p:nvPr/>
          </p:nvSpPr>
          <p:spPr bwMode="auto">
            <a:xfrm>
              <a:off x="3395" y="2569"/>
              <a:ext cx="80" cy="80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i="1" noProof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9600" name="Text Box 37"/>
            <p:cNvSpPr txBox="1">
              <a:spLocks noChangeArrowheads="1"/>
            </p:cNvSpPr>
            <p:nvPr/>
          </p:nvSpPr>
          <p:spPr bwMode="auto">
            <a:xfrm>
              <a:off x="3325" y="2323"/>
              <a:ext cx="20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en-US" sz="2200" i="1">
                  <a:solidFill>
                    <a:schemeClr val="accent2"/>
                  </a:solidFill>
                  <a:latin typeface="Arial" charset="0"/>
                </a:rPr>
                <a:t>c</a:t>
              </a:r>
              <a:endParaRPr lang="en-GB" altLang="en-US" sz="22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26670" name="AutoShape 46" descr="Parchment"/>
          <p:cNvSpPr>
            <a:spLocks noChangeArrowheads="1"/>
          </p:cNvSpPr>
          <p:nvPr/>
        </p:nvSpPr>
        <p:spPr bwMode="auto">
          <a:xfrm>
            <a:off x="3787775" y="1473200"/>
            <a:ext cx="2465388" cy="86995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762000"/>
            <a:r>
              <a:rPr lang="el-GR" altLang="en-US" sz="1900">
                <a:solidFill>
                  <a:schemeClr val="accent2"/>
                </a:solidFill>
                <a:latin typeface="Arial" charset="0"/>
              </a:rPr>
              <a:t> Η Κεντρική τράπεζα  </a:t>
            </a:r>
          </a:p>
          <a:p>
            <a:pPr algn="ctr" defTabSz="762000"/>
            <a:r>
              <a:rPr lang="el-GR" altLang="en-US" sz="1900">
                <a:solidFill>
                  <a:schemeClr val="accent2"/>
                </a:solidFill>
                <a:latin typeface="Arial" charset="0"/>
              </a:rPr>
              <a:t>  μειώνει το επιτόκιο –</a:t>
            </a:r>
          </a:p>
          <a:p>
            <a:pPr algn="ctr" defTabSz="762000"/>
            <a:r>
              <a:rPr lang="el-GR" altLang="en-US" sz="1900">
                <a:solidFill>
                  <a:schemeClr val="accent2"/>
                </a:solidFill>
                <a:latin typeface="Arial" charset="0"/>
              </a:rPr>
              <a:t> στόχο</a:t>
            </a:r>
            <a:endParaRPr lang="en-GB" altLang="en-US" sz="19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9589" name="Rectangle 48"/>
          <p:cNvSpPr>
            <a:spLocks noChangeArrowheads="1"/>
          </p:cNvSpPr>
          <p:nvPr/>
        </p:nvSpPr>
        <p:spPr bwMode="auto">
          <a:xfrm>
            <a:off x="465138" y="3903663"/>
            <a:ext cx="814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l-GR" altLang="en-US" sz="2000" i="1" noProof="1">
                <a:solidFill>
                  <a:schemeClr val="accent2"/>
                </a:solidFill>
                <a:latin typeface="Arial" charset="0"/>
              </a:rPr>
              <a:t>π</a:t>
            </a:r>
            <a:r>
              <a:rPr lang="en-US" altLang="en-US" sz="2000" i="1" baseline="-18000" noProof="1">
                <a:solidFill>
                  <a:schemeClr val="accent2"/>
                </a:solidFill>
                <a:latin typeface="Arial" charset="0"/>
              </a:rPr>
              <a:t>target</a:t>
            </a:r>
            <a:endParaRPr lang="en-US" altLang="en-US" sz="2000" baseline="-25000" noProof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806450" y="4297363"/>
            <a:ext cx="3368675" cy="396875"/>
            <a:chOff x="508" y="2707"/>
            <a:chExt cx="2122" cy="250"/>
          </a:xfrm>
        </p:grpSpPr>
        <p:sp>
          <p:nvSpPr>
            <p:cNvPr id="109597" name="Line 23"/>
            <p:cNvSpPr>
              <a:spLocks noChangeShapeType="1"/>
            </p:cNvSpPr>
            <p:nvPr/>
          </p:nvSpPr>
          <p:spPr bwMode="auto">
            <a:xfrm flipH="1">
              <a:off x="783" y="2851"/>
              <a:ext cx="1847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9598" name="Rectangle 49"/>
            <p:cNvSpPr>
              <a:spLocks noChangeArrowheads="1"/>
            </p:cNvSpPr>
            <p:nvPr/>
          </p:nvSpPr>
          <p:spPr bwMode="auto">
            <a:xfrm>
              <a:off x="508" y="2707"/>
              <a:ext cx="4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l-GR" altLang="en-US" sz="2000" i="1" noProof="1">
                  <a:solidFill>
                    <a:schemeClr val="folHlink"/>
                  </a:solidFill>
                  <a:latin typeface="Arial" charset="0"/>
                </a:rPr>
                <a:t>π</a:t>
              </a:r>
              <a:r>
                <a:rPr lang="el-GR" altLang="en-US" sz="2000" i="1" baseline="-18000" noProof="1">
                  <a:solidFill>
                    <a:srgbClr val="0080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109591" name="Rectangle 51"/>
          <p:cNvSpPr>
            <a:spLocks noChangeArrowheads="1"/>
          </p:cNvSpPr>
          <p:nvPr/>
        </p:nvSpPr>
        <p:spPr bwMode="auto">
          <a:xfrm rot="-5400000">
            <a:off x="-1431925" y="3109913"/>
            <a:ext cx="34940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altLang="en-US" sz="2200">
                <a:latin typeface="Arial" charset="0"/>
              </a:rPr>
              <a:t>Ρυθμός πληθωρισμού </a:t>
            </a:r>
            <a:r>
              <a:rPr lang="en-GB" altLang="en-US" sz="2200">
                <a:latin typeface="Arial" charset="0"/>
              </a:rPr>
              <a:t> (</a:t>
            </a:r>
            <a:r>
              <a:rPr lang="en-GB" altLang="en-US" sz="2200" i="1">
                <a:latin typeface="Arial" charset="0"/>
              </a:rPr>
              <a:t>π</a:t>
            </a:r>
            <a:r>
              <a:rPr lang="en-GB" altLang="en-US" sz="2200">
                <a:latin typeface="Arial" charset="0"/>
              </a:rPr>
              <a:t>)</a:t>
            </a:r>
          </a:p>
        </p:txBody>
      </p:sp>
      <p:sp>
        <p:nvSpPr>
          <p:cNvPr id="109592" name="Rectangle 52"/>
          <p:cNvSpPr>
            <a:spLocks noChangeArrowheads="1"/>
          </p:cNvSpPr>
          <p:nvPr/>
        </p:nvSpPr>
        <p:spPr bwMode="auto">
          <a:xfrm>
            <a:off x="3411538" y="6430963"/>
            <a:ext cx="2344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altLang="en-US" sz="2200">
                <a:latin typeface="Arial" charset="0"/>
              </a:rPr>
              <a:t>Εθνικό εισόδημα </a:t>
            </a:r>
            <a:endParaRPr lang="en-GB" altLang="en-US" sz="2200">
              <a:latin typeface="Arial" charset="0"/>
            </a:endParaRPr>
          </a:p>
        </p:txBody>
      </p: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4029075" y="4073525"/>
            <a:ext cx="339725" cy="504825"/>
            <a:chOff x="2538" y="2566"/>
            <a:chExt cx="214" cy="318"/>
          </a:xfrm>
        </p:grpSpPr>
        <p:sp>
          <p:nvSpPr>
            <p:cNvPr id="109595" name="Text Box 28"/>
            <p:cNvSpPr txBox="1">
              <a:spLocks noChangeArrowheads="1"/>
            </p:cNvSpPr>
            <p:nvPr/>
          </p:nvSpPr>
          <p:spPr bwMode="auto">
            <a:xfrm>
              <a:off x="2538" y="2566"/>
              <a:ext cx="21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en-US" sz="2200" i="1">
                  <a:solidFill>
                    <a:schemeClr val="folHlink"/>
                  </a:solidFill>
                  <a:latin typeface="Arial" charset="0"/>
                </a:rPr>
                <a:t>b</a:t>
              </a:r>
              <a:endParaRPr lang="en-GB" altLang="en-US" sz="2200">
                <a:solidFill>
                  <a:schemeClr val="folHlink"/>
                </a:solidFill>
                <a:latin typeface="Arial" charset="0"/>
              </a:endParaRPr>
            </a:p>
          </p:txBody>
        </p:sp>
        <p:sp>
          <p:nvSpPr>
            <p:cNvPr id="109596" name="Oval 31"/>
            <p:cNvSpPr>
              <a:spLocks noChangeArrowheads="1"/>
            </p:cNvSpPr>
            <p:nvPr/>
          </p:nvSpPr>
          <p:spPr bwMode="auto">
            <a:xfrm>
              <a:off x="2597" y="2804"/>
              <a:ext cx="80" cy="80"/>
            </a:xfrm>
            <a:prstGeom prst="ellipse">
              <a:avLst/>
            </a:prstGeom>
            <a:solidFill>
              <a:srgbClr val="CCFFCC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i="1" noProof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832552" name="Text Box 53"/>
          <p:cNvSpPr txBox="1">
            <a:spLocks noChangeArrowheads="1"/>
          </p:cNvSpPr>
          <p:nvPr/>
        </p:nvSpPr>
        <p:spPr bwMode="auto">
          <a:xfrm>
            <a:off x="0" y="47625"/>
            <a:ext cx="9144000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el-GR" altLang="en-US" sz="2400" b="1" dirty="0">
                <a:solidFill>
                  <a:srgbClr val="800080"/>
                </a:solidFill>
                <a:latin typeface="Arial" pitchFamily="34" charset="0"/>
              </a:rPr>
              <a:t>Οι επιδράσεις μιας αύξησης της συναθροιστικής προσφοράς </a:t>
            </a:r>
            <a:r>
              <a:rPr lang="en-GB" altLang="en-US" b="1" dirty="0">
                <a:solidFill>
                  <a:srgbClr val="800080"/>
                </a:solidFill>
                <a:latin typeface="Arial" pitchFamily="34" charset="0"/>
              </a:rPr>
              <a:t/>
            </a:r>
            <a:br>
              <a:rPr lang="en-GB" altLang="en-US" b="1" dirty="0">
                <a:solidFill>
                  <a:srgbClr val="800080"/>
                </a:solidFill>
                <a:latin typeface="Arial" pitchFamily="34" charset="0"/>
              </a:rPr>
            </a:br>
            <a:r>
              <a:rPr lang="en-GB" altLang="en-US" sz="2400" b="1" dirty="0">
                <a:solidFill>
                  <a:srgbClr val="008000"/>
                </a:solidFill>
                <a:latin typeface="Arial" pitchFamily="34" charset="0"/>
              </a:rPr>
              <a:t>(</a:t>
            </a:r>
            <a:r>
              <a:rPr lang="el-GR" altLang="en-US" sz="2400" b="1" dirty="0">
                <a:solidFill>
                  <a:srgbClr val="008000"/>
                </a:solidFill>
                <a:latin typeface="Arial" pitchFamily="34" charset="0"/>
              </a:rPr>
              <a:t>β</a:t>
            </a:r>
            <a:r>
              <a:rPr lang="en-GB" altLang="en-US" sz="2400" b="1" dirty="0">
                <a:solidFill>
                  <a:srgbClr val="008000"/>
                </a:solidFill>
                <a:latin typeface="Arial" pitchFamily="34" charset="0"/>
              </a:rPr>
              <a:t>) </a:t>
            </a:r>
            <a:r>
              <a:rPr lang="el-GR" altLang="en-US" sz="2400" b="1" dirty="0">
                <a:solidFill>
                  <a:srgbClr val="008000"/>
                </a:solidFill>
                <a:latin typeface="Arial" pitchFamily="34" charset="0"/>
              </a:rPr>
              <a:t>μία μόνιμη αύξηση της συνολικής προσφοράς</a:t>
            </a:r>
            <a:endParaRPr lang="en-GB" altLang="en-US" sz="2400" b="1" dirty="0">
              <a:solidFill>
                <a:srgbClr val="008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0" grpId="0" animBg="1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1613" y="746125"/>
            <a:ext cx="8704262" cy="1030288"/>
          </a:xfrm>
        </p:spPr>
        <p:txBody>
          <a:bodyPr/>
          <a:lstStyle/>
          <a:p>
            <a:r>
              <a:rPr lang="el-GR" altLang="en-US" smtClean="0"/>
              <a:t>Η Σχέση μεταξύ της Αγοράς Χρήματος και της Αγοράς Αγαθών</a:t>
            </a:r>
            <a:endParaRPr lang="en-GB" altLang="en-US" smtClean="0"/>
          </a:p>
        </p:txBody>
      </p:sp>
      <p:sp>
        <p:nvSpPr>
          <p:cNvPr id="4526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4000" i="1" smtClean="0"/>
              <a:t>IS/LM</a:t>
            </a:r>
            <a:r>
              <a:rPr lang="en-GB" altLang="en-US" sz="4000" smtClean="0"/>
              <a:t> </a:t>
            </a:r>
            <a:r>
              <a:rPr lang="el-GR" altLang="en-US" sz="4000" smtClean="0"/>
              <a:t>Ανάλυση</a:t>
            </a:r>
            <a:endParaRPr lang="en-GB" altLang="en-US" sz="4000" smtClean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2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2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3" grpId="0" build="p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1162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 smtClean="0"/>
              <a:t>IS/LM</a:t>
            </a:r>
            <a:r>
              <a:rPr lang="en-GB" altLang="en-US" smtClean="0"/>
              <a:t> </a:t>
            </a:r>
            <a:r>
              <a:rPr lang="el-GR" altLang="en-US" smtClean="0"/>
              <a:t>ανάλυση</a:t>
            </a:r>
            <a:endParaRPr lang="en-GB" altLang="en-US" smtClean="0"/>
          </a:p>
        </p:txBody>
      </p:sp>
      <p:sp>
        <p:nvSpPr>
          <p:cNvPr id="34918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l-GR" altLang="en-US" smtClean="0"/>
              <a:t>Η αγορά αγαθών και χρήματος</a:t>
            </a:r>
            <a:endParaRPr lang="en-GB" altLang="en-US" smtClean="0"/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l-GR" altLang="en-US" smtClean="0"/>
              <a:t>Η καμπύλη</a:t>
            </a:r>
            <a:r>
              <a:rPr lang="en-GB" altLang="en-US" smtClean="0"/>
              <a:t> </a:t>
            </a:r>
            <a:r>
              <a:rPr lang="en-GB" altLang="en-US" i="1" smtClean="0"/>
              <a:t>IS</a:t>
            </a:r>
            <a:r>
              <a:rPr lang="en-GB" altLang="en-US" smtClean="0"/>
              <a:t> 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l-GR" smtClean="0"/>
              <a:t>κινήσεις κατά μήκος σε σχέση με μετατοπίσεις της καμπύλης IS</a:t>
            </a:r>
            <a:endParaRPr lang="en-GB" altLang="en-US" smtClean="0"/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l-GR" altLang="en-US" smtClean="0"/>
              <a:t>Η καμπύλη</a:t>
            </a:r>
            <a:r>
              <a:rPr lang="en-GB" altLang="en-US" smtClean="0"/>
              <a:t> </a:t>
            </a:r>
            <a:r>
              <a:rPr lang="en-GB" altLang="en-US" i="1" smtClean="0"/>
              <a:t>LM </a:t>
            </a:r>
            <a:endParaRPr lang="en-GB" altLang="en-US" smtClean="0"/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l-GR" altLang="en-US" smtClean="0"/>
              <a:t>εξάγοντας την καμπύλη </a:t>
            </a:r>
            <a:r>
              <a:rPr lang="en-GB" altLang="en-US" i="1" smtClean="0"/>
              <a:t>LM</a:t>
            </a:r>
            <a:r>
              <a:rPr lang="en-GB" altLang="en-US" smtClean="0"/>
              <a:t>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9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9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49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49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9" grpId="0" build="p" bldLvl="2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762000" y="2117725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2643" name="Line 3"/>
          <p:cNvSpPr>
            <a:spLocks noChangeShapeType="1"/>
          </p:cNvSpPr>
          <p:nvPr/>
        </p:nvSpPr>
        <p:spPr bwMode="auto">
          <a:xfrm>
            <a:off x="762000" y="2117725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762000" y="5318125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288925" y="52720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5029200" y="2117725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auto">
          <a:xfrm>
            <a:off x="5029200" y="2117725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5029200" y="5318125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4708525" y="52720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 rot="16200000">
            <a:off x="-1219722" y="3490562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 rot="16200000">
            <a:off x="3179240" y="3498500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  <p:sp>
        <p:nvSpPr>
          <p:cNvPr id="112652" name="Rectangle 12"/>
          <p:cNvSpPr>
            <a:spLocks noChangeArrowheads="1"/>
          </p:cNvSpPr>
          <p:nvPr/>
        </p:nvSpPr>
        <p:spPr bwMode="auto">
          <a:xfrm>
            <a:off x="1989138" y="5699125"/>
            <a:ext cx="894476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Χρήμα</a:t>
            </a:r>
            <a:endParaRPr lang="en-GB" sz="2000" dirty="0">
              <a:latin typeface="Arial" charset="0"/>
            </a:endParaRPr>
          </a:p>
        </p:txBody>
      </p:sp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5882621" y="5699125"/>
            <a:ext cx="2046009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 smtClean="0">
                <a:latin typeface="Arial" charset="0"/>
              </a:rPr>
              <a:t>Εθνικό εισόδημα</a:t>
            </a:r>
            <a:endParaRPr lang="en-GB" sz="2000" dirty="0">
              <a:latin typeface="Arial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061075" y="5211763"/>
            <a:ext cx="500063" cy="517525"/>
            <a:chOff x="3818" y="3053"/>
            <a:chExt cx="315" cy="326"/>
          </a:xfrm>
        </p:grpSpPr>
        <p:sp>
          <p:nvSpPr>
            <p:cNvPr id="112660" name="AutoShape 15"/>
            <p:cNvSpPr>
              <a:spLocks noChangeArrowheads="1"/>
            </p:cNvSpPr>
            <p:nvPr/>
          </p:nvSpPr>
          <p:spPr bwMode="auto">
            <a:xfrm>
              <a:off x="3818" y="3053"/>
              <a:ext cx="315" cy="326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61" name="Rectangle 16"/>
            <p:cNvSpPr>
              <a:spLocks noChangeArrowheads="1"/>
            </p:cNvSpPr>
            <p:nvPr/>
          </p:nvSpPr>
          <p:spPr bwMode="auto">
            <a:xfrm>
              <a:off x="3836" y="3129"/>
              <a:ext cx="281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Y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800100" y="1431925"/>
            <a:ext cx="3436938" cy="3603625"/>
            <a:chOff x="504" y="672"/>
            <a:chExt cx="2165" cy="2270"/>
          </a:xfrm>
        </p:grpSpPr>
        <p:sp>
          <p:nvSpPr>
            <p:cNvPr id="112658" name="Arc 18"/>
            <p:cNvSpPr>
              <a:spLocks/>
            </p:cNvSpPr>
            <p:nvPr/>
          </p:nvSpPr>
          <p:spPr bwMode="auto">
            <a:xfrm>
              <a:off x="504" y="672"/>
              <a:ext cx="1945" cy="2112"/>
            </a:xfrm>
            <a:custGeom>
              <a:avLst/>
              <a:gdLst>
                <a:gd name="T0" fmla="*/ 0 w 19032"/>
                <a:gd name="T1" fmla="*/ 0 h 21600"/>
                <a:gd name="T2" fmla="*/ 0 w 19032"/>
                <a:gd name="T3" fmla="*/ 0 h 21600"/>
                <a:gd name="T4" fmla="*/ 0 w 19032"/>
                <a:gd name="T5" fmla="*/ 0 h 21600"/>
                <a:gd name="T6" fmla="*/ 0 60000 65536"/>
                <a:gd name="T7" fmla="*/ 0 60000 65536"/>
                <a:gd name="T8" fmla="*/ 0 60000 65536"/>
                <a:gd name="T9" fmla="*/ 0 w 19032"/>
                <a:gd name="T10" fmla="*/ 0 h 21600"/>
                <a:gd name="T11" fmla="*/ 19032 w 190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32" h="21600" fill="none" extrusionOk="0">
                  <a:moveTo>
                    <a:pt x="19032" y="21600"/>
                  </a:moveTo>
                  <a:cubicBezTo>
                    <a:pt x="11074" y="21600"/>
                    <a:pt x="3762" y="17225"/>
                    <a:pt x="-1" y="10214"/>
                  </a:cubicBezTo>
                </a:path>
                <a:path w="19032" h="21600" stroke="0" extrusionOk="0">
                  <a:moveTo>
                    <a:pt x="19032" y="21600"/>
                  </a:moveTo>
                  <a:cubicBezTo>
                    <a:pt x="11074" y="21600"/>
                    <a:pt x="3762" y="17225"/>
                    <a:pt x="-1" y="10214"/>
                  </a:cubicBezTo>
                  <a:lnTo>
                    <a:pt x="19032" y="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59" name="Rectangle 19"/>
            <p:cNvSpPr>
              <a:spLocks noChangeArrowheads="1"/>
            </p:cNvSpPr>
            <p:nvPr/>
          </p:nvSpPr>
          <p:spPr bwMode="auto">
            <a:xfrm>
              <a:off x="2429" y="265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L</a:t>
              </a:r>
              <a:r>
                <a:rPr lang="en-GB" sz="2400">
                  <a:solidFill>
                    <a:schemeClr val="tx2"/>
                  </a:solidFill>
                  <a:latin typeface="Playbill" pitchFamily="82" charset="0"/>
                </a:rPr>
                <a:t>'</a:t>
              </a:r>
            </a:p>
          </p:txBody>
        </p:sp>
      </p:grpSp>
      <p:sp>
        <p:nvSpPr>
          <p:cNvPr id="750612" name="AutoShape 20"/>
          <p:cNvSpPr>
            <a:spLocks noChangeArrowheads="1"/>
          </p:cNvSpPr>
          <p:nvPr/>
        </p:nvSpPr>
        <p:spPr bwMode="auto">
          <a:xfrm>
            <a:off x="2667000" y="762000"/>
            <a:ext cx="4038600" cy="1076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Υποθέτουμε ότι το εθνικό εισόδημα </a:t>
            </a:r>
            <a:r>
              <a:rPr lang="el-GR" sz="1900" i="1" dirty="0" smtClean="0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l-GR" sz="1900" i="1" baseline="-25000" dirty="0" smtClean="0">
                <a:solidFill>
                  <a:schemeClr val="hlink"/>
                </a:solidFill>
                <a:latin typeface="Arial" charset="0"/>
              </a:rPr>
              <a:t>1</a:t>
            </a: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 αντιστοιχεί σε μια ζήτηση χρήματος </a:t>
            </a:r>
            <a:r>
              <a:rPr lang="el-GR" sz="1900" i="1" dirty="0" smtClean="0">
                <a:solidFill>
                  <a:schemeClr val="hlink"/>
                </a:solidFill>
                <a:latin typeface="Arial" charset="0"/>
              </a:rPr>
              <a:t>L’ </a:t>
            </a: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και ένα επιτόκιο </a:t>
            </a:r>
            <a:r>
              <a:rPr lang="el-GR" sz="1900" i="1" dirty="0" smtClean="0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l-GR" sz="1900" i="1" baseline="-25000" dirty="0" smtClean="0">
                <a:solidFill>
                  <a:schemeClr val="hlink"/>
                </a:solidFill>
                <a:latin typeface="Arial" charset="0"/>
              </a:rPr>
              <a:t>1</a:t>
            </a:r>
            <a:endParaRPr lang="en-GB" sz="1900" i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750613" name="Text Box 21"/>
          <p:cNvSpPr txBox="1">
            <a:spLocks noChangeArrowheads="1"/>
          </p:cNvSpPr>
          <p:nvPr/>
        </p:nvSpPr>
        <p:spPr bwMode="auto">
          <a:xfrm>
            <a:off x="0" y="3016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chemeClr val="hlink"/>
                </a:solidFill>
                <a:latin typeface="Arial" pitchFamily="34" charset="0"/>
              </a:rPr>
              <a:t>Ισορροπία στην αγορά χρήματος: εξάγοντας την καμπύλη LM.</a:t>
            </a:r>
            <a:endParaRPr lang="en-GB" sz="2400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0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0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612" grpId="0" animBg="1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762000" y="2117725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5029200" y="2117725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3668" name="Line 4"/>
          <p:cNvSpPr>
            <a:spLocks noChangeShapeType="1"/>
          </p:cNvSpPr>
          <p:nvPr/>
        </p:nvSpPr>
        <p:spPr bwMode="auto">
          <a:xfrm>
            <a:off x="762000" y="2117725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3669" name="Line 5"/>
          <p:cNvSpPr>
            <a:spLocks noChangeShapeType="1"/>
          </p:cNvSpPr>
          <p:nvPr/>
        </p:nvSpPr>
        <p:spPr bwMode="auto">
          <a:xfrm>
            <a:off x="762000" y="5318125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288925" y="52720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13671" name="Line 7"/>
          <p:cNvSpPr>
            <a:spLocks noChangeShapeType="1"/>
          </p:cNvSpPr>
          <p:nvPr/>
        </p:nvSpPr>
        <p:spPr bwMode="auto">
          <a:xfrm>
            <a:off x="5029200" y="2117725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>
            <a:off x="5029200" y="5318125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4708525" y="52720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13674" name="Arc 10"/>
          <p:cNvSpPr>
            <a:spLocks/>
          </p:cNvSpPr>
          <p:nvPr/>
        </p:nvSpPr>
        <p:spPr bwMode="auto">
          <a:xfrm>
            <a:off x="800100" y="1431925"/>
            <a:ext cx="3087688" cy="3352800"/>
          </a:xfrm>
          <a:custGeom>
            <a:avLst/>
            <a:gdLst>
              <a:gd name="T0" fmla="*/ 2147483647 w 19032"/>
              <a:gd name="T1" fmla="*/ 2147483647 h 21600"/>
              <a:gd name="T2" fmla="*/ 0 w 19032"/>
              <a:gd name="T3" fmla="*/ 2147483647 h 21600"/>
              <a:gd name="T4" fmla="*/ 2147483647 w 19032"/>
              <a:gd name="T5" fmla="*/ 0 h 21600"/>
              <a:gd name="T6" fmla="*/ 0 60000 65536"/>
              <a:gd name="T7" fmla="*/ 0 60000 65536"/>
              <a:gd name="T8" fmla="*/ 0 60000 65536"/>
              <a:gd name="T9" fmla="*/ 0 w 19032"/>
              <a:gd name="T10" fmla="*/ 0 h 21600"/>
              <a:gd name="T11" fmla="*/ 19032 w 190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32" h="21600" fill="none" extrusionOk="0">
                <a:moveTo>
                  <a:pt x="19032" y="21600"/>
                </a:moveTo>
                <a:cubicBezTo>
                  <a:pt x="11074" y="21600"/>
                  <a:pt x="3762" y="17225"/>
                  <a:pt x="-1" y="10214"/>
                </a:cubicBezTo>
              </a:path>
              <a:path w="19032" h="21600" stroke="0" extrusionOk="0">
                <a:moveTo>
                  <a:pt x="19032" y="21600"/>
                </a:moveTo>
                <a:cubicBezTo>
                  <a:pt x="11074" y="21600"/>
                  <a:pt x="3762" y="17225"/>
                  <a:pt x="-1" y="10214"/>
                </a:cubicBezTo>
                <a:lnTo>
                  <a:pt x="19032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3679" name="Rectangle 15"/>
          <p:cNvSpPr>
            <a:spLocks noChangeArrowheads="1"/>
          </p:cNvSpPr>
          <p:nvPr/>
        </p:nvSpPr>
        <p:spPr bwMode="auto">
          <a:xfrm>
            <a:off x="6089650" y="5332413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13680" name="Line 16"/>
          <p:cNvSpPr>
            <a:spLocks noChangeShapeType="1"/>
          </p:cNvSpPr>
          <p:nvPr/>
        </p:nvSpPr>
        <p:spPr bwMode="auto">
          <a:xfrm flipV="1">
            <a:off x="2063750" y="2419350"/>
            <a:ext cx="328613" cy="2895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3681" name="Rectangle 17"/>
          <p:cNvSpPr>
            <a:spLocks noChangeArrowheads="1"/>
          </p:cNvSpPr>
          <p:nvPr/>
        </p:nvSpPr>
        <p:spPr bwMode="auto">
          <a:xfrm>
            <a:off x="2141538" y="2054225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113682" name="Rectangle 18"/>
          <p:cNvSpPr>
            <a:spLocks noChangeArrowheads="1"/>
          </p:cNvSpPr>
          <p:nvPr/>
        </p:nvSpPr>
        <p:spPr bwMode="auto">
          <a:xfrm>
            <a:off x="3856038" y="45783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L</a:t>
            </a:r>
            <a:r>
              <a:rPr lang="en-GB" sz="2400">
                <a:solidFill>
                  <a:schemeClr val="tx2"/>
                </a:solidFill>
                <a:latin typeface="Playbill" pitchFamily="82" charset="0"/>
              </a:rPr>
              <a:t>'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 rot="16200000">
            <a:off x="-1219722" y="3490562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 rot="16200000">
            <a:off x="3179240" y="3498500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989138" y="5699125"/>
            <a:ext cx="894476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Χρήμα</a:t>
            </a:r>
            <a:endParaRPr lang="en-GB" sz="2000" dirty="0">
              <a:latin typeface="Arial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5882621" y="5699125"/>
            <a:ext cx="2046009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 smtClean="0">
                <a:latin typeface="Arial" charset="0"/>
              </a:rPr>
              <a:t>Εθνικό εισόδημα</a:t>
            </a:r>
            <a:endParaRPr lang="en-GB" sz="2000" dirty="0">
              <a:latin typeface="Arial" charset="0"/>
            </a:endParaRPr>
          </a:p>
        </p:txBody>
      </p:sp>
      <p:sp>
        <p:nvSpPr>
          <p:cNvPr id="27" name="AutoShape 20"/>
          <p:cNvSpPr>
            <a:spLocks noChangeArrowheads="1"/>
          </p:cNvSpPr>
          <p:nvPr/>
        </p:nvSpPr>
        <p:spPr bwMode="auto">
          <a:xfrm>
            <a:off x="2667000" y="762000"/>
            <a:ext cx="4038600" cy="1076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Υποθέτουμε ότι το εθνικό εισόδημα </a:t>
            </a:r>
            <a:r>
              <a:rPr lang="el-GR" sz="1900" i="1" dirty="0" smtClean="0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l-GR" sz="1900" i="1" baseline="-25000" dirty="0" smtClean="0">
                <a:solidFill>
                  <a:schemeClr val="hlink"/>
                </a:solidFill>
                <a:latin typeface="Arial" charset="0"/>
              </a:rPr>
              <a:t>1</a:t>
            </a: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 αντιστοιχεί σε μια ζήτηση χρήματος </a:t>
            </a:r>
            <a:r>
              <a:rPr lang="el-GR" sz="1900" i="1" dirty="0" smtClean="0">
                <a:solidFill>
                  <a:schemeClr val="hlink"/>
                </a:solidFill>
                <a:latin typeface="Arial" charset="0"/>
              </a:rPr>
              <a:t>L’ </a:t>
            </a: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και ένα επιτόκιο </a:t>
            </a:r>
            <a:r>
              <a:rPr lang="el-GR" sz="1900" i="1" dirty="0" smtClean="0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l-GR" sz="1900" i="1" baseline="-25000" dirty="0" smtClean="0">
                <a:solidFill>
                  <a:schemeClr val="hlink"/>
                </a:solidFill>
                <a:latin typeface="Arial" charset="0"/>
              </a:rPr>
              <a:t>1</a:t>
            </a:r>
            <a:endParaRPr lang="en-GB" sz="1900" i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0" y="3016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chemeClr val="hlink"/>
                </a:solidFill>
                <a:latin typeface="Arial" pitchFamily="34" charset="0"/>
              </a:rPr>
              <a:t>Ισορροπία στην αγορά χρήματος: εξάγοντας την καμπύλη LM.</a:t>
            </a:r>
            <a:endParaRPr lang="en-GB" sz="2400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638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Χρήμα και εθνικό εισόδημα</a:t>
            </a:r>
            <a:endParaRPr lang="en-GB" smtClean="0"/>
          </a:p>
        </p:txBody>
      </p:sp>
      <p:sp>
        <p:nvSpPr>
          <p:cNvPr id="49869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5000"/>
              </a:spcBef>
            </a:pPr>
            <a:r>
              <a:rPr lang="el-GR" smtClean="0"/>
              <a:t>Περιορισμοί του μηχανισμού μετάδοσης επιτοκίων</a:t>
            </a:r>
            <a:endParaRPr lang="en-GB" smtClean="0"/>
          </a:p>
          <a:p>
            <a:pPr lvl="1">
              <a:spcBef>
                <a:spcPct val="45000"/>
              </a:spcBef>
            </a:pPr>
            <a:r>
              <a:rPr lang="el-GR" smtClean="0"/>
              <a:t>Πιθανά προβλήματα με το στάδιο</a:t>
            </a:r>
            <a:r>
              <a:rPr lang="en-GB" smtClean="0"/>
              <a:t> 1: </a:t>
            </a:r>
            <a:r>
              <a:rPr lang="el-GR" smtClean="0"/>
              <a:t>σχέση χρήματος</a:t>
            </a:r>
            <a:r>
              <a:rPr lang="en-GB" smtClean="0"/>
              <a:t> </a:t>
            </a:r>
            <a:r>
              <a:rPr lang="en-GB" smtClean="0">
                <a:sym typeface="Symbol" pitchFamily="18" charset="2"/>
              </a:rPr>
              <a:t></a:t>
            </a:r>
            <a:r>
              <a:rPr lang="en-GB" smtClean="0"/>
              <a:t> </a:t>
            </a:r>
            <a:r>
              <a:rPr lang="el-GR" smtClean="0"/>
              <a:t>επιτοκίου</a:t>
            </a:r>
            <a:endParaRPr lang="en-GB" smtClean="0"/>
          </a:p>
          <a:p>
            <a:pPr lvl="2">
              <a:spcBef>
                <a:spcPct val="45000"/>
              </a:spcBef>
            </a:pPr>
            <a:r>
              <a:rPr lang="el-GR" smtClean="0"/>
              <a:t>Ελαστική ζήτηση χρήματος</a:t>
            </a:r>
            <a:endParaRPr lang="en-GB" smtClean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98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98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3" grpId="0" build="p" bldLvl="3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762000" y="2117725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5029200" y="2117725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4692" name="Line 4"/>
          <p:cNvSpPr>
            <a:spLocks noChangeShapeType="1"/>
          </p:cNvSpPr>
          <p:nvPr/>
        </p:nvSpPr>
        <p:spPr bwMode="auto">
          <a:xfrm>
            <a:off x="762000" y="2117725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4693" name="Line 5"/>
          <p:cNvSpPr>
            <a:spLocks noChangeShapeType="1"/>
          </p:cNvSpPr>
          <p:nvPr/>
        </p:nvSpPr>
        <p:spPr bwMode="auto">
          <a:xfrm>
            <a:off x="762000" y="5318125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288925" y="52720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>
            <a:off x="5029200" y="2117725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5029200" y="5318125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4708525" y="52720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14698" name="Arc 10"/>
          <p:cNvSpPr>
            <a:spLocks/>
          </p:cNvSpPr>
          <p:nvPr/>
        </p:nvSpPr>
        <p:spPr bwMode="auto">
          <a:xfrm>
            <a:off x="800100" y="1431925"/>
            <a:ext cx="3087688" cy="3352800"/>
          </a:xfrm>
          <a:custGeom>
            <a:avLst/>
            <a:gdLst>
              <a:gd name="T0" fmla="*/ 2147483647 w 19032"/>
              <a:gd name="T1" fmla="*/ 2147483647 h 21600"/>
              <a:gd name="T2" fmla="*/ 0 w 19032"/>
              <a:gd name="T3" fmla="*/ 2147483647 h 21600"/>
              <a:gd name="T4" fmla="*/ 2147483647 w 19032"/>
              <a:gd name="T5" fmla="*/ 0 h 21600"/>
              <a:gd name="T6" fmla="*/ 0 60000 65536"/>
              <a:gd name="T7" fmla="*/ 0 60000 65536"/>
              <a:gd name="T8" fmla="*/ 0 60000 65536"/>
              <a:gd name="T9" fmla="*/ 0 w 19032"/>
              <a:gd name="T10" fmla="*/ 0 h 21600"/>
              <a:gd name="T11" fmla="*/ 19032 w 190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32" h="21600" fill="none" extrusionOk="0">
                <a:moveTo>
                  <a:pt x="19032" y="21600"/>
                </a:moveTo>
                <a:cubicBezTo>
                  <a:pt x="11074" y="21600"/>
                  <a:pt x="3762" y="17225"/>
                  <a:pt x="-1" y="10214"/>
                </a:cubicBezTo>
              </a:path>
              <a:path w="19032" h="21600" stroke="0" extrusionOk="0">
                <a:moveTo>
                  <a:pt x="19032" y="21600"/>
                </a:moveTo>
                <a:cubicBezTo>
                  <a:pt x="11074" y="21600"/>
                  <a:pt x="3762" y="17225"/>
                  <a:pt x="-1" y="10214"/>
                </a:cubicBezTo>
                <a:lnTo>
                  <a:pt x="19032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4703" name="Rectangle 15"/>
          <p:cNvSpPr>
            <a:spLocks noChangeArrowheads="1"/>
          </p:cNvSpPr>
          <p:nvPr/>
        </p:nvSpPr>
        <p:spPr bwMode="auto">
          <a:xfrm>
            <a:off x="6089650" y="5332413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14704" name="Line 16"/>
          <p:cNvSpPr>
            <a:spLocks noChangeShapeType="1"/>
          </p:cNvSpPr>
          <p:nvPr/>
        </p:nvSpPr>
        <p:spPr bwMode="auto">
          <a:xfrm flipV="1">
            <a:off x="6311900" y="4325938"/>
            <a:ext cx="0" cy="95250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4705" name="Line 17"/>
          <p:cNvSpPr>
            <a:spLocks noChangeShapeType="1"/>
          </p:cNvSpPr>
          <p:nvPr/>
        </p:nvSpPr>
        <p:spPr bwMode="auto">
          <a:xfrm flipH="1">
            <a:off x="763588" y="4343400"/>
            <a:ext cx="3643312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4706" name="Line 18"/>
          <p:cNvSpPr>
            <a:spLocks noChangeShapeType="1"/>
          </p:cNvSpPr>
          <p:nvPr/>
        </p:nvSpPr>
        <p:spPr bwMode="auto">
          <a:xfrm flipV="1">
            <a:off x="2063750" y="2419350"/>
            <a:ext cx="328613" cy="2895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4707" name="Rectangle 19"/>
          <p:cNvSpPr>
            <a:spLocks noChangeArrowheads="1"/>
          </p:cNvSpPr>
          <p:nvPr/>
        </p:nvSpPr>
        <p:spPr bwMode="auto">
          <a:xfrm>
            <a:off x="2141538" y="2054225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114708" name="Rectangle 20"/>
          <p:cNvSpPr>
            <a:spLocks noChangeArrowheads="1"/>
          </p:cNvSpPr>
          <p:nvPr/>
        </p:nvSpPr>
        <p:spPr bwMode="auto">
          <a:xfrm>
            <a:off x="449263" y="410527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14709" name="Rectangle 21"/>
          <p:cNvSpPr>
            <a:spLocks noChangeArrowheads="1"/>
          </p:cNvSpPr>
          <p:nvPr/>
        </p:nvSpPr>
        <p:spPr bwMode="auto">
          <a:xfrm>
            <a:off x="4721225" y="4110038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14710" name="Line 22"/>
          <p:cNvSpPr>
            <a:spLocks noChangeShapeType="1"/>
          </p:cNvSpPr>
          <p:nvPr/>
        </p:nvSpPr>
        <p:spPr bwMode="auto">
          <a:xfrm>
            <a:off x="5065713" y="4343400"/>
            <a:ext cx="1246187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4711" name="Rectangle 23"/>
          <p:cNvSpPr>
            <a:spLocks noChangeArrowheads="1"/>
          </p:cNvSpPr>
          <p:nvPr/>
        </p:nvSpPr>
        <p:spPr bwMode="auto">
          <a:xfrm>
            <a:off x="3856038" y="45783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L</a:t>
            </a:r>
            <a:r>
              <a:rPr lang="en-GB" sz="2400">
                <a:solidFill>
                  <a:schemeClr val="tx2"/>
                </a:solidFill>
                <a:latin typeface="Playbill" pitchFamily="82" charset="0"/>
              </a:rPr>
              <a:t>'</a:t>
            </a:r>
          </a:p>
        </p:txBody>
      </p:sp>
      <p:sp>
        <p:nvSpPr>
          <p:cNvPr id="114712" name="Oval 24"/>
          <p:cNvSpPr>
            <a:spLocks noChangeArrowheads="1"/>
          </p:cNvSpPr>
          <p:nvPr/>
        </p:nvSpPr>
        <p:spPr bwMode="auto">
          <a:xfrm>
            <a:off x="2117725" y="4289425"/>
            <a:ext cx="103188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54714" name="AutoShape 26"/>
          <p:cNvSpPr>
            <a:spLocks noChangeArrowheads="1"/>
          </p:cNvSpPr>
          <p:nvPr/>
        </p:nvSpPr>
        <p:spPr bwMode="auto">
          <a:xfrm>
            <a:off x="6248400" y="2659702"/>
            <a:ext cx="2193925" cy="107504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Αυτό μας δίνει το σημείο </a:t>
            </a:r>
            <a:r>
              <a:rPr lang="el-GR" sz="1900" i="1" dirty="0" smtClean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 στην καμπύλη </a:t>
            </a:r>
            <a:r>
              <a:rPr lang="el-GR" sz="1900" i="1" dirty="0" smtClean="0">
                <a:solidFill>
                  <a:schemeClr val="folHlink"/>
                </a:solidFill>
                <a:latin typeface="Arial" charset="0"/>
              </a:rPr>
              <a:t>LM</a:t>
            </a:r>
            <a:endParaRPr lang="en-GB" sz="19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 rot="16200000">
            <a:off x="-1219722" y="3490562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 rot="16200000">
            <a:off x="3179240" y="3498500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1989138" y="5699125"/>
            <a:ext cx="894476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Χρήμα</a:t>
            </a:r>
            <a:endParaRPr lang="en-GB" sz="2000" dirty="0">
              <a:latin typeface="Arial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5882621" y="5699125"/>
            <a:ext cx="2046009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 smtClean="0">
                <a:latin typeface="Arial" charset="0"/>
              </a:rPr>
              <a:t>Εθνικό εισόδημα</a:t>
            </a:r>
            <a:endParaRPr lang="en-GB" sz="2000" dirty="0">
              <a:latin typeface="Arial" charset="0"/>
            </a:endParaRPr>
          </a:p>
        </p:txBody>
      </p:sp>
      <p:sp>
        <p:nvSpPr>
          <p:cNvPr id="32" name="AutoShape 20"/>
          <p:cNvSpPr>
            <a:spLocks noChangeArrowheads="1"/>
          </p:cNvSpPr>
          <p:nvPr/>
        </p:nvSpPr>
        <p:spPr bwMode="auto">
          <a:xfrm>
            <a:off x="2667000" y="762000"/>
            <a:ext cx="4038600" cy="1076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Υποθέτουμε ότι το εθνικό εισόδημα </a:t>
            </a:r>
            <a:r>
              <a:rPr lang="el-GR" sz="1900" i="1" dirty="0" smtClean="0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l-GR" sz="1900" i="1" baseline="-25000" dirty="0" smtClean="0">
                <a:solidFill>
                  <a:schemeClr val="hlink"/>
                </a:solidFill>
                <a:latin typeface="Arial" charset="0"/>
              </a:rPr>
              <a:t>1</a:t>
            </a: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 αντιστοιχεί σε μια ζήτηση χρήματος </a:t>
            </a:r>
            <a:r>
              <a:rPr lang="el-GR" sz="1900" i="1" dirty="0" smtClean="0">
                <a:solidFill>
                  <a:schemeClr val="hlink"/>
                </a:solidFill>
                <a:latin typeface="Arial" charset="0"/>
              </a:rPr>
              <a:t>L’ </a:t>
            </a: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και ένα επιτόκιο </a:t>
            </a:r>
            <a:r>
              <a:rPr lang="el-GR" sz="1900" i="1" dirty="0" smtClean="0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l-GR" sz="1900" i="1" baseline="-25000" dirty="0" smtClean="0">
                <a:solidFill>
                  <a:schemeClr val="hlink"/>
                </a:solidFill>
                <a:latin typeface="Arial" charset="0"/>
              </a:rPr>
              <a:t>1</a:t>
            </a:r>
            <a:endParaRPr lang="en-GB" sz="1900" i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0" y="3016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chemeClr val="hlink"/>
                </a:solidFill>
                <a:latin typeface="Arial" pitchFamily="34" charset="0"/>
              </a:rPr>
              <a:t>Ισορροπία στην αγορά χρήματος: εξάγοντας την καμπύλη LM.</a:t>
            </a:r>
            <a:endParaRPr lang="en-GB" sz="2400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4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4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714" grpId="0" animBg="1" autoUpdateAnimBg="0"/>
      <p:bldP spid="32" grpId="0" animBg="1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762000" y="2117725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5029200" y="2117725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762000" y="2117725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762000" y="5318125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288925" y="52720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029200" y="2117725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5029200" y="5318125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4708525" y="52720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15722" name="Arc 10"/>
          <p:cNvSpPr>
            <a:spLocks/>
          </p:cNvSpPr>
          <p:nvPr/>
        </p:nvSpPr>
        <p:spPr bwMode="auto">
          <a:xfrm>
            <a:off x="800100" y="1431925"/>
            <a:ext cx="3087688" cy="3352800"/>
          </a:xfrm>
          <a:custGeom>
            <a:avLst/>
            <a:gdLst>
              <a:gd name="T0" fmla="*/ 2147483647 w 19032"/>
              <a:gd name="T1" fmla="*/ 2147483647 h 21600"/>
              <a:gd name="T2" fmla="*/ 0 w 19032"/>
              <a:gd name="T3" fmla="*/ 2147483647 h 21600"/>
              <a:gd name="T4" fmla="*/ 2147483647 w 19032"/>
              <a:gd name="T5" fmla="*/ 0 h 21600"/>
              <a:gd name="T6" fmla="*/ 0 60000 65536"/>
              <a:gd name="T7" fmla="*/ 0 60000 65536"/>
              <a:gd name="T8" fmla="*/ 0 60000 65536"/>
              <a:gd name="T9" fmla="*/ 0 w 19032"/>
              <a:gd name="T10" fmla="*/ 0 h 21600"/>
              <a:gd name="T11" fmla="*/ 19032 w 190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32" h="21600" fill="none" extrusionOk="0">
                <a:moveTo>
                  <a:pt x="19032" y="21600"/>
                </a:moveTo>
                <a:cubicBezTo>
                  <a:pt x="11074" y="21600"/>
                  <a:pt x="3762" y="17225"/>
                  <a:pt x="-1" y="10214"/>
                </a:cubicBezTo>
              </a:path>
              <a:path w="19032" h="21600" stroke="0" extrusionOk="0">
                <a:moveTo>
                  <a:pt x="19032" y="21600"/>
                </a:moveTo>
                <a:cubicBezTo>
                  <a:pt x="11074" y="21600"/>
                  <a:pt x="3762" y="17225"/>
                  <a:pt x="-1" y="10214"/>
                </a:cubicBezTo>
                <a:lnTo>
                  <a:pt x="19032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5727" name="Rectangle 15"/>
          <p:cNvSpPr>
            <a:spLocks noChangeArrowheads="1"/>
          </p:cNvSpPr>
          <p:nvPr/>
        </p:nvSpPr>
        <p:spPr bwMode="auto">
          <a:xfrm>
            <a:off x="6089650" y="5332413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15728" name="Line 16"/>
          <p:cNvSpPr>
            <a:spLocks noChangeShapeType="1"/>
          </p:cNvSpPr>
          <p:nvPr/>
        </p:nvSpPr>
        <p:spPr bwMode="auto">
          <a:xfrm flipV="1">
            <a:off x="6311900" y="4325938"/>
            <a:ext cx="0" cy="95250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 flipH="1">
            <a:off x="763588" y="4343400"/>
            <a:ext cx="3643312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5730" name="Line 18"/>
          <p:cNvSpPr>
            <a:spLocks noChangeShapeType="1"/>
          </p:cNvSpPr>
          <p:nvPr/>
        </p:nvSpPr>
        <p:spPr bwMode="auto">
          <a:xfrm flipV="1">
            <a:off x="2063750" y="2419350"/>
            <a:ext cx="328613" cy="2895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5731" name="Rectangle 19"/>
          <p:cNvSpPr>
            <a:spLocks noChangeArrowheads="1"/>
          </p:cNvSpPr>
          <p:nvPr/>
        </p:nvSpPr>
        <p:spPr bwMode="auto">
          <a:xfrm>
            <a:off x="2141538" y="2054225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115732" name="Rectangle 20"/>
          <p:cNvSpPr>
            <a:spLocks noChangeArrowheads="1"/>
          </p:cNvSpPr>
          <p:nvPr/>
        </p:nvSpPr>
        <p:spPr bwMode="auto">
          <a:xfrm>
            <a:off x="449263" y="410527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15733" name="Rectangle 21"/>
          <p:cNvSpPr>
            <a:spLocks noChangeArrowheads="1"/>
          </p:cNvSpPr>
          <p:nvPr/>
        </p:nvSpPr>
        <p:spPr bwMode="auto">
          <a:xfrm>
            <a:off x="4721225" y="4110038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15734" name="Line 22"/>
          <p:cNvSpPr>
            <a:spLocks noChangeShapeType="1"/>
          </p:cNvSpPr>
          <p:nvPr/>
        </p:nvSpPr>
        <p:spPr bwMode="auto">
          <a:xfrm>
            <a:off x="5065713" y="4343400"/>
            <a:ext cx="1282700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5735" name="Rectangle 23"/>
          <p:cNvSpPr>
            <a:spLocks noChangeArrowheads="1"/>
          </p:cNvSpPr>
          <p:nvPr/>
        </p:nvSpPr>
        <p:spPr bwMode="auto">
          <a:xfrm>
            <a:off x="3856038" y="45783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L</a:t>
            </a:r>
            <a:r>
              <a:rPr lang="en-GB" sz="2400">
                <a:solidFill>
                  <a:schemeClr val="tx2"/>
                </a:solidFill>
                <a:latin typeface="Playbill" pitchFamily="82" charset="0"/>
              </a:rPr>
              <a:t>'</a:t>
            </a:r>
          </a:p>
        </p:txBody>
      </p:sp>
      <p:sp>
        <p:nvSpPr>
          <p:cNvPr id="115736" name="Oval 24"/>
          <p:cNvSpPr>
            <a:spLocks noChangeArrowheads="1"/>
          </p:cNvSpPr>
          <p:nvPr/>
        </p:nvSpPr>
        <p:spPr bwMode="auto">
          <a:xfrm>
            <a:off x="2117725" y="4289425"/>
            <a:ext cx="103188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56761" name="Oval 25"/>
          <p:cNvSpPr>
            <a:spLocks noChangeArrowheads="1"/>
          </p:cNvSpPr>
          <p:nvPr/>
        </p:nvSpPr>
        <p:spPr bwMode="auto">
          <a:xfrm>
            <a:off x="6249988" y="4302125"/>
            <a:ext cx="103187" cy="103188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5738" name="Rectangle 26"/>
          <p:cNvSpPr>
            <a:spLocks noChangeArrowheads="1"/>
          </p:cNvSpPr>
          <p:nvPr/>
        </p:nvSpPr>
        <p:spPr bwMode="auto">
          <a:xfrm>
            <a:off x="6062663" y="391318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b="1" i="1">
                <a:solidFill>
                  <a:schemeClr val="folHlink"/>
                </a:solidFill>
                <a:latin typeface="Arial" charset="0"/>
              </a:rPr>
              <a:t>c</a:t>
            </a:r>
          </a:p>
        </p:txBody>
      </p:sp>
      <p:sp>
        <p:nvSpPr>
          <p:cNvPr id="30" name="AutoShape 26"/>
          <p:cNvSpPr>
            <a:spLocks noChangeArrowheads="1"/>
          </p:cNvSpPr>
          <p:nvPr/>
        </p:nvSpPr>
        <p:spPr bwMode="auto">
          <a:xfrm>
            <a:off x="6248400" y="2659702"/>
            <a:ext cx="2193925" cy="107504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Αυτό μας δίνει το σημείο </a:t>
            </a:r>
            <a:r>
              <a:rPr lang="el-GR" sz="1900" i="1" dirty="0" smtClean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 στην καμπύλη </a:t>
            </a:r>
            <a:r>
              <a:rPr lang="el-GR" sz="1900" i="1" dirty="0" smtClean="0">
                <a:solidFill>
                  <a:schemeClr val="folHlink"/>
                </a:solidFill>
                <a:latin typeface="Arial" charset="0"/>
              </a:rPr>
              <a:t>LM</a:t>
            </a:r>
            <a:endParaRPr lang="en-GB" sz="19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 rot="16200000">
            <a:off x="-1219722" y="3490562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 rot="16200000">
            <a:off x="3179240" y="3498500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1989138" y="5699125"/>
            <a:ext cx="894476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Χρήμα</a:t>
            </a:r>
            <a:endParaRPr lang="en-GB" sz="2000" dirty="0">
              <a:latin typeface="Arial" charset="0"/>
            </a:endParaRP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5882621" y="5699125"/>
            <a:ext cx="2046009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 smtClean="0">
                <a:latin typeface="Arial" charset="0"/>
              </a:rPr>
              <a:t>Εθνικό εισόδημα</a:t>
            </a:r>
            <a:endParaRPr lang="en-GB" sz="2000" dirty="0">
              <a:latin typeface="Arial" charset="0"/>
            </a:endParaRPr>
          </a:p>
        </p:txBody>
      </p:sp>
      <p:sp>
        <p:nvSpPr>
          <p:cNvPr id="35" name="AutoShape 20"/>
          <p:cNvSpPr>
            <a:spLocks noChangeArrowheads="1"/>
          </p:cNvSpPr>
          <p:nvPr/>
        </p:nvSpPr>
        <p:spPr bwMode="auto">
          <a:xfrm>
            <a:off x="2667000" y="762000"/>
            <a:ext cx="4038600" cy="1076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Υποθέτουμε ότι το εθνικό εισόδημα </a:t>
            </a:r>
            <a:r>
              <a:rPr lang="el-GR" sz="1900" i="1" dirty="0" smtClean="0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l-GR" sz="1900" i="1" baseline="-25000" dirty="0" smtClean="0">
                <a:solidFill>
                  <a:schemeClr val="hlink"/>
                </a:solidFill>
                <a:latin typeface="Arial" charset="0"/>
              </a:rPr>
              <a:t>1</a:t>
            </a: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 αντιστοιχεί σε μια ζήτηση χρήματος </a:t>
            </a:r>
            <a:r>
              <a:rPr lang="el-GR" sz="1900" i="1" dirty="0" smtClean="0">
                <a:solidFill>
                  <a:schemeClr val="hlink"/>
                </a:solidFill>
                <a:latin typeface="Arial" charset="0"/>
              </a:rPr>
              <a:t>L’ </a:t>
            </a: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και ένα επιτόκιο </a:t>
            </a:r>
            <a:r>
              <a:rPr lang="el-GR" sz="1900" i="1" dirty="0" smtClean="0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l-GR" sz="1900" i="1" baseline="-25000" dirty="0" smtClean="0">
                <a:solidFill>
                  <a:schemeClr val="hlink"/>
                </a:solidFill>
                <a:latin typeface="Arial" charset="0"/>
              </a:rPr>
              <a:t>1</a:t>
            </a:r>
            <a:endParaRPr lang="en-GB" sz="1900" i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0" y="3016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chemeClr val="hlink"/>
                </a:solidFill>
                <a:latin typeface="Arial" pitchFamily="34" charset="0"/>
              </a:rPr>
              <a:t>Ισορροπία στην αγορά χρήματος: εξάγοντας την καμπύλη LM.</a:t>
            </a:r>
            <a:endParaRPr lang="en-GB" sz="2400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6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6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6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6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61" grpId="0" animBg="1"/>
      <p:bldP spid="30" grpId="0" animBg="1" autoUpdateAnimBg="0"/>
      <p:bldP spid="35" grpId="0" animBg="1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762000" y="2117725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5029200" y="2117725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auto">
          <a:xfrm>
            <a:off x="762000" y="2117725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762000" y="5318125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288925" y="52720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>
            <a:off x="5029200" y="2117725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5029200" y="5318125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4708525" y="52720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16746" name="Arc 10"/>
          <p:cNvSpPr>
            <a:spLocks/>
          </p:cNvSpPr>
          <p:nvPr/>
        </p:nvSpPr>
        <p:spPr bwMode="auto">
          <a:xfrm>
            <a:off x="800100" y="1431925"/>
            <a:ext cx="3087688" cy="3352800"/>
          </a:xfrm>
          <a:custGeom>
            <a:avLst/>
            <a:gdLst>
              <a:gd name="T0" fmla="*/ 2147483647 w 19032"/>
              <a:gd name="T1" fmla="*/ 2147483647 h 21600"/>
              <a:gd name="T2" fmla="*/ 0 w 19032"/>
              <a:gd name="T3" fmla="*/ 2147483647 h 21600"/>
              <a:gd name="T4" fmla="*/ 2147483647 w 19032"/>
              <a:gd name="T5" fmla="*/ 0 h 21600"/>
              <a:gd name="T6" fmla="*/ 0 60000 65536"/>
              <a:gd name="T7" fmla="*/ 0 60000 65536"/>
              <a:gd name="T8" fmla="*/ 0 60000 65536"/>
              <a:gd name="T9" fmla="*/ 0 w 19032"/>
              <a:gd name="T10" fmla="*/ 0 h 21600"/>
              <a:gd name="T11" fmla="*/ 19032 w 190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32" h="21600" fill="none" extrusionOk="0">
                <a:moveTo>
                  <a:pt x="19032" y="21600"/>
                </a:moveTo>
                <a:cubicBezTo>
                  <a:pt x="11074" y="21600"/>
                  <a:pt x="3762" y="17225"/>
                  <a:pt x="-1" y="10214"/>
                </a:cubicBezTo>
              </a:path>
              <a:path w="19032" h="21600" stroke="0" extrusionOk="0">
                <a:moveTo>
                  <a:pt x="19032" y="21600"/>
                </a:moveTo>
                <a:cubicBezTo>
                  <a:pt x="11074" y="21600"/>
                  <a:pt x="3762" y="17225"/>
                  <a:pt x="-1" y="10214"/>
                </a:cubicBezTo>
                <a:lnTo>
                  <a:pt x="19032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6089650" y="5332413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 flipV="1">
            <a:off x="6311900" y="4325938"/>
            <a:ext cx="0" cy="95250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 flipH="1">
            <a:off x="763588" y="4343400"/>
            <a:ext cx="3643312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 flipV="1">
            <a:off x="2063750" y="2419350"/>
            <a:ext cx="328613" cy="2895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6755" name="Rectangle 19"/>
          <p:cNvSpPr>
            <a:spLocks noChangeArrowheads="1"/>
          </p:cNvSpPr>
          <p:nvPr/>
        </p:nvSpPr>
        <p:spPr bwMode="auto">
          <a:xfrm>
            <a:off x="2141538" y="2054225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449263" y="410527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4721225" y="4110038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16758" name="Line 22"/>
          <p:cNvSpPr>
            <a:spLocks noChangeShapeType="1"/>
          </p:cNvSpPr>
          <p:nvPr/>
        </p:nvSpPr>
        <p:spPr bwMode="auto">
          <a:xfrm>
            <a:off x="5065713" y="4343400"/>
            <a:ext cx="1282700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6759" name="AutoShape 23"/>
          <p:cNvSpPr>
            <a:spLocks noChangeArrowheads="1"/>
          </p:cNvSpPr>
          <p:nvPr/>
        </p:nvSpPr>
        <p:spPr bwMode="auto">
          <a:xfrm>
            <a:off x="6775450" y="5248275"/>
            <a:ext cx="500063" cy="517525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6760" name="Rectangle 24"/>
          <p:cNvSpPr>
            <a:spLocks noChangeArrowheads="1"/>
          </p:cNvSpPr>
          <p:nvPr/>
        </p:nvSpPr>
        <p:spPr bwMode="auto">
          <a:xfrm>
            <a:off x="6791325" y="5319713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314450" y="808038"/>
            <a:ext cx="3054350" cy="3929062"/>
            <a:chOff x="828" y="279"/>
            <a:chExt cx="1924" cy="2475"/>
          </a:xfrm>
        </p:grpSpPr>
        <p:sp>
          <p:nvSpPr>
            <p:cNvPr id="116768" name="Arc 26"/>
            <p:cNvSpPr>
              <a:spLocks/>
            </p:cNvSpPr>
            <p:nvPr/>
          </p:nvSpPr>
          <p:spPr bwMode="auto">
            <a:xfrm>
              <a:off x="828" y="279"/>
              <a:ext cx="1695" cy="2319"/>
            </a:xfrm>
            <a:custGeom>
              <a:avLst/>
              <a:gdLst>
                <a:gd name="T0" fmla="*/ 0 w 19030"/>
                <a:gd name="T1" fmla="*/ 0 h 21600"/>
                <a:gd name="T2" fmla="*/ 0 w 19030"/>
                <a:gd name="T3" fmla="*/ 0 h 21600"/>
                <a:gd name="T4" fmla="*/ 0 w 19030"/>
                <a:gd name="T5" fmla="*/ 0 h 21600"/>
                <a:gd name="T6" fmla="*/ 0 60000 65536"/>
                <a:gd name="T7" fmla="*/ 0 60000 65536"/>
                <a:gd name="T8" fmla="*/ 0 60000 65536"/>
                <a:gd name="T9" fmla="*/ 0 w 19030"/>
                <a:gd name="T10" fmla="*/ 0 h 21600"/>
                <a:gd name="T11" fmla="*/ 19030 w 190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30" h="21600" fill="none" extrusionOk="0">
                  <a:moveTo>
                    <a:pt x="19030" y="21600"/>
                  </a:moveTo>
                  <a:cubicBezTo>
                    <a:pt x="11074" y="21600"/>
                    <a:pt x="3763" y="17227"/>
                    <a:pt x="-1" y="10218"/>
                  </a:cubicBezTo>
                </a:path>
                <a:path w="19030" h="21600" stroke="0" extrusionOk="0">
                  <a:moveTo>
                    <a:pt x="19030" y="21600"/>
                  </a:moveTo>
                  <a:cubicBezTo>
                    <a:pt x="11074" y="21600"/>
                    <a:pt x="3763" y="17227"/>
                    <a:pt x="-1" y="10218"/>
                  </a:cubicBezTo>
                  <a:lnTo>
                    <a:pt x="19030" y="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6769" name="Rectangle 27"/>
            <p:cNvSpPr>
              <a:spLocks noChangeArrowheads="1"/>
            </p:cNvSpPr>
            <p:nvPr/>
          </p:nvSpPr>
          <p:spPr bwMode="auto">
            <a:xfrm>
              <a:off x="2479" y="2466"/>
              <a:ext cx="2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L</a:t>
              </a:r>
              <a:r>
                <a:rPr lang="en-GB" sz="2400">
                  <a:solidFill>
                    <a:schemeClr val="accent2"/>
                  </a:solidFill>
                  <a:latin typeface="Playbill" pitchFamily="82" charset="0"/>
                </a:rPr>
                <a:t>"</a:t>
              </a:r>
            </a:p>
          </p:txBody>
        </p:sp>
      </p:grpSp>
      <p:sp>
        <p:nvSpPr>
          <p:cNvPr id="116762" name="Rectangle 28"/>
          <p:cNvSpPr>
            <a:spLocks noChangeArrowheads="1"/>
          </p:cNvSpPr>
          <p:nvPr/>
        </p:nvSpPr>
        <p:spPr bwMode="auto">
          <a:xfrm>
            <a:off x="3856038" y="45783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L</a:t>
            </a:r>
            <a:r>
              <a:rPr lang="en-GB" sz="2400">
                <a:solidFill>
                  <a:schemeClr val="tx2"/>
                </a:solidFill>
                <a:latin typeface="Playbill" pitchFamily="82" charset="0"/>
              </a:rPr>
              <a:t>'</a:t>
            </a:r>
          </a:p>
        </p:txBody>
      </p:sp>
      <p:sp>
        <p:nvSpPr>
          <p:cNvPr id="116763" name="Oval 29"/>
          <p:cNvSpPr>
            <a:spLocks noChangeArrowheads="1"/>
          </p:cNvSpPr>
          <p:nvPr/>
        </p:nvSpPr>
        <p:spPr bwMode="auto">
          <a:xfrm>
            <a:off x="2117725" y="4289425"/>
            <a:ext cx="103188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6764" name="Oval 30"/>
          <p:cNvSpPr>
            <a:spLocks noChangeArrowheads="1"/>
          </p:cNvSpPr>
          <p:nvPr/>
        </p:nvSpPr>
        <p:spPr bwMode="auto">
          <a:xfrm>
            <a:off x="6249988" y="4302125"/>
            <a:ext cx="103187" cy="103188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6765" name="Rectangle 31"/>
          <p:cNvSpPr>
            <a:spLocks noChangeArrowheads="1"/>
          </p:cNvSpPr>
          <p:nvPr/>
        </p:nvSpPr>
        <p:spPr bwMode="auto">
          <a:xfrm>
            <a:off x="6062663" y="391318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b="1" i="1">
                <a:solidFill>
                  <a:schemeClr val="folHlink"/>
                </a:solidFill>
                <a:latin typeface="Arial" charset="0"/>
              </a:rPr>
              <a:t>c</a:t>
            </a:r>
          </a:p>
        </p:txBody>
      </p:sp>
      <p:sp>
        <p:nvSpPr>
          <p:cNvPr id="758816" name="AutoShape 32"/>
          <p:cNvSpPr>
            <a:spLocks noChangeArrowheads="1"/>
          </p:cNvSpPr>
          <p:nvPr/>
        </p:nvSpPr>
        <p:spPr bwMode="auto">
          <a:xfrm>
            <a:off x="2262188" y="577081"/>
            <a:ext cx="4953000" cy="139854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Υποθέτουμε ότι η αύξηση του εθνικού εισοδήματος σε </a:t>
            </a:r>
            <a:r>
              <a:rPr lang="el-GR" sz="1900" i="1" dirty="0" smtClean="0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l-GR" sz="1900" i="1" baseline="-25000" dirty="0" smtClean="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 οδηγεί σε μια αύξηση της ζήτησης σε L’’ και μια αύξηση του επιτοκίου σε </a:t>
            </a:r>
            <a:r>
              <a:rPr lang="el-GR" sz="1900" i="1" dirty="0" smtClean="0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l-GR" sz="1900" i="1" baseline="-25000" dirty="0" smtClean="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.</a:t>
            </a:r>
            <a:endParaRPr lang="en-GB" sz="19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 rot="16200000">
            <a:off x="-1219722" y="3490562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 rot="16200000">
            <a:off x="3179240" y="3498500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1989138" y="5699125"/>
            <a:ext cx="894476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Χρήμα</a:t>
            </a:r>
            <a:endParaRPr lang="en-GB" sz="2000" dirty="0">
              <a:latin typeface="Arial" charset="0"/>
            </a:endParaRP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5882621" y="5699125"/>
            <a:ext cx="2046009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 smtClean="0">
                <a:latin typeface="Arial" charset="0"/>
              </a:rPr>
              <a:t>Εθνικό εισόδημα</a:t>
            </a:r>
            <a:endParaRPr lang="en-GB" sz="2000" dirty="0">
              <a:latin typeface="Arial" charset="0"/>
            </a:endParaRPr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0" y="3016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chemeClr val="hlink"/>
                </a:solidFill>
                <a:latin typeface="Arial" pitchFamily="34" charset="0"/>
              </a:rPr>
              <a:t>Ισορροπία στην αγορά χρήματος: εξάγοντας την καμπύλη LM.</a:t>
            </a:r>
            <a:endParaRPr lang="en-GB" sz="2400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5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816" grpId="0" animBg="1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762000" y="2117725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5029200" y="2117725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762000" y="2117725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7765" name="Line 5"/>
          <p:cNvSpPr>
            <a:spLocks noChangeShapeType="1"/>
          </p:cNvSpPr>
          <p:nvPr/>
        </p:nvSpPr>
        <p:spPr bwMode="auto">
          <a:xfrm>
            <a:off x="762000" y="5318125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288925" y="52720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5029200" y="2117725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5029200" y="5318125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4708525" y="52720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17770" name="Arc 10"/>
          <p:cNvSpPr>
            <a:spLocks/>
          </p:cNvSpPr>
          <p:nvPr/>
        </p:nvSpPr>
        <p:spPr bwMode="auto">
          <a:xfrm>
            <a:off x="800100" y="1431925"/>
            <a:ext cx="3087688" cy="3352800"/>
          </a:xfrm>
          <a:custGeom>
            <a:avLst/>
            <a:gdLst>
              <a:gd name="T0" fmla="*/ 2147483647 w 19032"/>
              <a:gd name="T1" fmla="*/ 2147483647 h 21600"/>
              <a:gd name="T2" fmla="*/ 0 w 19032"/>
              <a:gd name="T3" fmla="*/ 2147483647 h 21600"/>
              <a:gd name="T4" fmla="*/ 2147483647 w 19032"/>
              <a:gd name="T5" fmla="*/ 0 h 21600"/>
              <a:gd name="T6" fmla="*/ 0 60000 65536"/>
              <a:gd name="T7" fmla="*/ 0 60000 65536"/>
              <a:gd name="T8" fmla="*/ 0 60000 65536"/>
              <a:gd name="T9" fmla="*/ 0 w 19032"/>
              <a:gd name="T10" fmla="*/ 0 h 21600"/>
              <a:gd name="T11" fmla="*/ 19032 w 190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32" h="21600" fill="none" extrusionOk="0">
                <a:moveTo>
                  <a:pt x="19032" y="21600"/>
                </a:moveTo>
                <a:cubicBezTo>
                  <a:pt x="11074" y="21600"/>
                  <a:pt x="3762" y="17225"/>
                  <a:pt x="-1" y="10214"/>
                </a:cubicBezTo>
              </a:path>
              <a:path w="19032" h="21600" stroke="0" extrusionOk="0">
                <a:moveTo>
                  <a:pt x="19032" y="21600"/>
                </a:moveTo>
                <a:cubicBezTo>
                  <a:pt x="11074" y="21600"/>
                  <a:pt x="3762" y="17225"/>
                  <a:pt x="-1" y="10214"/>
                </a:cubicBezTo>
                <a:lnTo>
                  <a:pt x="19032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6089650" y="5332413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 flipV="1">
            <a:off x="6311900" y="4325938"/>
            <a:ext cx="0" cy="95250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7777" name="Line 17"/>
          <p:cNvSpPr>
            <a:spLocks noChangeShapeType="1"/>
          </p:cNvSpPr>
          <p:nvPr/>
        </p:nvSpPr>
        <p:spPr bwMode="auto">
          <a:xfrm flipH="1">
            <a:off x="763588" y="4343400"/>
            <a:ext cx="3643312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7778" name="Arc 18"/>
          <p:cNvSpPr>
            <a:spLocks/>
          </p:cNvSpPr>
          <p:nvPr/>
        </p:nvSpPr>
        <p:spPr bwMode="auto">
          <a:xfrm>
            <a:off x="1314450" y="808038"/>
            <a:ext cx="2690813" cy="3681412"/>
          </a:xfrm>
          <a:custGeom>
            <a:avLst/>
            <a:gdLst>
              <a:gd name="T0" fmla="*/ 2147483647 w 19030"/>
              <a:gd name="T1" fmla="*/ 2147483647 h 21600"/>
              <a:gd name="T2" fmla="*/ 0 w 19030"/>
              <a:gd name="T3" fmla="*/ 2147483647 h 21600"/>
              <a:gd name="T4" fmla="*/ 2147483647 w 19030"/>
              <a:gd name="T5" fmla="*/ 0 h 21600"/>
              <a:gd name="T6" fmla="*/ 0 60000 65536"/>
              <a:gd name="T7" fmla="*/ 0 60000 65536"/>
              <a:gd name="T8" fmla="*/ 0 60000 65536"/>
              <a:gd name="T9" fmla="*/ 0 w 19030"/>
              <a:gd name="T10" fmla="*/ 0 h 21600"/>
              <a:gd name="T11" fmla="*/ 19030 w 1903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30" h="21600" fill="none" extrusionOk="0">
                <a:moveTo>
                  <a:pt x="19030" y="21600"/>
                </a:moveTo>
                <a:cubicBezTo>
                  <a:pt x="11074" y="21600"/>
                  <a:pt x="3763" y="17227"/>
                  <a:pt x="-1" y="10218"/>
                </a:cubicBezTo>
              </a:path>
              <a:path w="19030" h="21600" stroke="0" extrusionOk="0">
                <a:moveTo>
                  <a:pt x="19030" y="21600"/>
                </a:moveTo>
                <a:cubicBezTo>
                  <a:pt x="11074" y="21600"/>
                  <a:pt x="3763" y="17227"/>
                  <a:pt x="-1" y="10218"/>
                </a:cubicBezTo>
                <a:lnTo>
                  <a:pt x="19030" y="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7779" name="Line 19"/>
          <p:cNvSpPr>
            <a:spLocks noChangeShapeType="1"/>
          </p:cNvSpPr>
          <p:nvPr/>
        </p:nvSpPr>
        <p:spPr bwMode="auto">
          <a:xfrm flipV="1">
            <a:off x="7007225" y="3794125"/>
            <a:ext cx="0" cy="1520825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7780" name="Line 20"/>
          <p:cNvSpPr>
            <a:spLocks noChangeShapeType="1"/>
          </p:cNvSpPr>
          <p:nvPr/>
        </p:nvSpPr>
        <p:spPr bwMode="auto">
          <a:xfrm flipH="1">
            <a:off x="763588" y="3794125"/>
            <a:ext cx="3643312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7781" name="Line 21"/>
          <p:cNvSpPr>
            <a:spLocks noChangeShapeType="1"/>
          </p:cNvSpPr>
          <p:nvPr/>
        </p:nvSpPr>
        <p:spPr bwMode="auto">
          <a:xfrm flipV="1">
            <a:off x="2063750" y="2419350"/>
            <a:ext cx="328613" cy="2895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2141538" y="2054225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117783" name="Rectangle 23"/>
          <p:cNvSpPr>
            <a:spLocks noChangeArrowheads="1"/>
          </p:cNvSpPr>
          <p:nvPr/>
        </p:nvSpPr>
        <p:spPr bwMode="auto">
          <a:xfrm>
            <a:off x="449263" y="410527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17784" name="Rectangle 24"/>
          <p:cNvSpPr>
            <a:spLocks noChangeArrowheads="1"/>
          </p:cNvSpPr>
          <p:nvPr/>
        </p:nvSpPr>
        <p:spPr bwMode="auto">
          <a:xfrm>
            <a:off x="4721225" y="4110038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17785" name="Line 25"/>
          <p:cNvSpPr>
            <a:spLocks noChangeShapeType="1"/>
          </p:cNvSpPr>
          <p:nvPr/>
        </p:nvSpPr>
        <p:spPr bwMode="auto">
          <a:xfrm>
            <a:off x="5065713" y="4343400"/>
            <a:ext cx="1282700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7786" name="Line 26"/>
          <p:cNvSpPr>
            <a:spLocks noChangeShapeType="1"/>
          </p:cNvSpPr>
          <p:nvPr/>
        </p:nvSpPr>
        <p:spPr bwMode="auto">
          <a:xfrm>
            <a:off x="5048250" y="3794125"/>
            <a:ext cx="1941513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7787" name="Rectangle 27"/>
          <p:cNvSpPr>
            <a:spLocks noChangeArrowheads="1"/>
          </p:cNvSpPr>
          <p:nvPr/>
        </p:nvSpPr>
        <p:spPr bwMode="auto">
          <a:xfrm>
            <a:off x="450850" y="3592513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17788" name="Rectangle 28"/>
          <p:cNvSpPr>
            <a:spLocks noChangeArrowheads="1"/>
          </p:cNvSpPr>
          <p:nvPr/>
        </p:nvSpPr>
        <p:spPr bwMode="auto">
          <a:xfrm>
            <a:off x="4719638" y="361632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17789" name="Rectangle 29"/>
          <p:cNvSpPr>
            <a:spLocks noChangeArrowheads="1"/>
          </p:cNvSpPr>
          <p:nvPr/>
        </p:nvSpPr>
        <p:spPr bwMode="auto">
          <a:xfrm>
            <a:off x="6791325" y="5319713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17790" name="Rectangle 30"/>
          <p:cNvSpPr>
            <a:spLocks noChangeArrowheads="1"/>
          </p:cNvSpPr>
          <p:nvPr/>
        </p:nvSpPr>
        <p:spPr bwMode="auto">
          <a:xfrm>
            <a:off x="3935413" y="4279900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L</a:t>
            </a:r>
            <a:r>
              <a:rPr lang="en-GB" sz="2400">
                <a:solidFill>
                  <a:schemeClr val="accent2"/>
                </a:solidFill>
                <a:latin typeface="Playbill" pitchFamily="82" charset="0"/>
              </a:rPr>
              <a:t>"</a:t>
            </a:r>
          </a:p>
        </p:txBody>
      </p:sp>
      <p:sp>
        <p:nvSpPr>
          <p:cNvPr id="117791" name="Rectangle 31"/>
          <p:cNvSpPr>
            <a:spLocks noChangeArrowheads="1"/>
          </p:cNvSpPr>
          <p:nvPr/>
        </p:nvSpPr>
        <p:spPr bwMode="auto">
          <a:xfrm>
            <a:off x="3856038" y="45783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L</a:t>
            </a:r>
            <a:r>
              <a:rPr lang="en-GB" sz="2400">
                <a:solidFill>
                  <a:schemeClr val="tx2"/>
                </a:solidFill>
                <a:latin typeface="Playbill" pitchFamily="82" charset="0"/>
              </a:rPr>
              <a:t>'</a:t>
            </a:r>
          </a:p>
        </p:txBody>
      </p:sp>
      <p:sp>
        <p:nvSpPr>
          <p:cNvPr id="117792" name="Oval 32"/>
          <p:cNvSpPr>
            <a:spLocks noChangeArrowheads="1"/>
          </p:cNvSpPr>
          <p:nvPr/>
        </p:nvSpPr>
        <p:spPr bwMode="auto">
          <a:xfrm>
            <a:off x="2185988" y="3752850"/>
            <a:ext cx="103187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7793" name="Oval 33"/>
          <p:cNvSpPr>
            <a:spLocks noChangeArrowheads="1"/>
          </p:cNvSpPr>
          <p:nvPr/>
        </p:nvSpPr>
        <p:spPr bwMode="auto">
          <a:xfrm>
            <a:off x="2117725" y="4289425"/>
            <a:ext cx="103188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7794" name="Oval 34"/>
          <p:cNvSpPr>
            <a:spLocks noChangeArrowheads="1"/>
          </p:cNvSpPr>
          <p:nvPr/>
        </p:nvSpPr>
        <p:spPr bwMode="auto">
          <a:xfrm>
            <a:off x="6249988" y="4302125"/>
            <a:ext cx="103187" cy="103188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7795" name="Rectangle 35"/>
          <p:cNvSpPr>
            <a:spLocks noChangeArrowheads="1"/>
          </p:cNvSpPr>
          <p:nvPr/>
        </p:nvSpPr>
        <p:spPr bwMode="auto">
          <a:xfrm>
            <a:off x="6062663" y="391318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b="1" i="1">
                <a:solidFill>
                  <a:schemeClr val="folHlink"/>
                </a:solidFill>
                <a:latin typeface="Arial" charset="0"/>
              </a:rPr>
              <a:t>c</a:t>
            </a:r>
          </a:p>
        </p:txBody>
      </p:sp>
      <p:sp>
        <p:nvSpPr>
          <p:cNvPr id="760869" name="AutoShape 37"/>
          <p:cNvSpPr>
            <a:spLocks noChangeArrowheads="1"/>
          </p:cNvSpPr>
          <p:nvPr/>
        </p:nvSpPr>
        <p:spPr bwMode="auto">
          <a:xfrm>
            <a:off x="5181600" y="2354902"/>
            <a:ext cx="2540000" cy="107504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Αυτό μας δίνει το σημείο </a:t>
            </a:r>
            <a:r>
              <a:rPr lang="el-GR" sz="1900" i="1" dirty="0" smtClean="0">
                <a:solidFill>
                  <a:schemeClr val="folHlink"/>
                </a:solidFill>
                <a:latin typeface="Arial" charset="0"/>
              </a:rPr>
              <a:t>d</a:t>
            </a: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 στην καμπύλη </a:t>
            </a:r>
            <a:r>
              <a:rPr lang="el-GR" sz="1900" i="1" dirty="0" smtClean="0">
                <a:solidFill>
                  <a:schemeClr val="folHlink"/>
                </a:solidFill>
                <a:latin typeface="Arial" charset="0"/>
              </a:rPr>
              <a:t>LM</a:t>
            </a: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. </a:t>
            </a:r>
            <a:endParaRPr lang="en-GB" sz="19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9" name="AutoShape 32"/>
          <p:cNvSpPr>
            <a:spLocks noChangeArrowheads="1"/>
          </p:cNvSpPr>
          <p:nvPr/>
        </p:nvSpPr>
        <p:spPr bwMode="auto">
          <a:xfrm>
            <a:off x="2262188" y="577081"/>
            <a:ext cx="4953000" cy="139854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Υποθέτουμε ότι η αύξηση του εθνικού εισοδήματος σε </a:t>
            </a:r>
            <a:r>
              <a:rPr lang="el-GR" sz="1900" i="1" dirty="0" smtClean="0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l-GR" sz="1900" i="1" baseline="-25000" dirty="0" smtClean="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 οδηγεί σε μια αύξηση της ζήτησης σε L’’ και μια αύξηση του επιτοκίου σε </a:t>
            </a:r>
            <a:r>
              <a:rPr lang="el-GR" sz="1900" i="1" dirty="0" smtClean="0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l-GR" sz="1900" i="1" baseline="-25000" dirty="0" smtClean="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.</a:t>
            </a:r>
            <a:endParaRPr lang="en-GB" sz="19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 rot="16200000">
            <a:off x="-1219722" y="3490562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 rot="16200000">
            <a:off x="3179240" y="3498500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1989138" y="5699125"/>
            <a:ext cx="894476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Χρήμα</a:t>
            </a:r>
            <a:endParaRPr lang="en-GB" sz="2000" dirty="0">
              <a:latin typeface="Arial" charset="0"/>
            </a:endParaRP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5882621" y="5699125"/>
            <a:ext cx="2046009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 smtClean="0">
                <a:latin typeface="Arial" charset="0"/>
              </a:rPr>
              <a:t>Εθνικό εισόδημα</a:t>
            </a:r>
            <a:endParaRPr lang="en-GB" sz="2000" dirty="0">
              <a:latin typeface="Arial" charset="0"/>
            </a:endParaRP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0" y="3016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chemeClr val="hlink"/>
                </a:solidFill>
                <a:latin typeface="Arial" pitchFamily="34" charset="0"/>
              </a:rPr>
              <a:t>Ισορροπία στην αγορά χρήματος: εξάγοντας την καμπύλη LM.</a:t>
            </a:r>
            <a:endParaRPr lang="en-GB" sz="2400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0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0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69" grpId="0" animBg="1" autoUpdateAnimBg="0"/>
      <p:bldP spid="39" grpId="0" animBg="1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762000" y="2117725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5029200" y="2117725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762000" y="2117725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762000" y="5318125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288925" y="52720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>
            <a:off x="5029200" y="2117725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>
            <a:off x="5029200" y="5318125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4708525" y="52720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18794" name="Arc 10"/>
          <p:cNvSpPr>
            <a:spLocks/>
          </p:cNvSpPr>
          <p:nvPr/>
        </p:nvSpPr>
        <p:spPr bwMode="auto">
          <a:xfrm>
            <a:off x="800100" y="1431925"/>
            <a:ext cx="3087688" cy="3352800"/>
          </a:xfrm>
          <a:custGeom>
            <a:avLst/>
            <a:gdLst>
              <a:gd name="T0" fmla="*/ 2147483647 w 19032"/>
              <a:gd name="T1" fmla="*/ 2147483647 h 21600"/>
              <a:gd name="T2" fmla="*/ 0 w 19032"/>
              <a:gd name="T3" fmla="*/ 2147483647 h 21600"/>
              <a:gd name="T4" fmla="*/ 2147483647 w 19032"/>
              <a:gd name="T5" fmla="*/ 0 h 21600"/>
              <a:gd name="T6" fmla="*/ 0 60000 65536"/>
              <a:gd name="T7" fmla="*/ 0 60000 65536"/>
              <a:gd name="T8" fmla="*/ 0 60000 65536"/>
              <a:gd name="T9" fmla="*/ 0 w 19032"/>
              <a:gd name="T10" fmla="*/ 0 h 21600"/>
              <a:gd name="T11" fmla="*/ 19032 w 190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32" h="21600" fill="none" extrusionOk="0">
                <a:moveTo>
                  <a:pt x="19032" y="21600"/>
                </a:moveTo>
                <a:cubicBezTo>
                  <a:pt x="11074" y="21600"/>
                  <a:pt x="3762" y="17225"/>
                  <a:pt x="-1" y="10214"/>
                </a:cubicBezTo>
              </a:path>
              <a:path w="19032" h="21600" stroke="0" extrusionOk="0">
                <a:moveTo>
                  <a:pt x="19032" y="21600"/>
                </a:moveTo>
                <a:cubicBezTo>
                  <a:pt x="11074" y="21600"/>
                  <a:pt x="3762" y="17225"/>
                  <a:pt x="-1" y="10214"/>
                </a:cubicBezTo>
                <a:lnTo>
                  <a:pt x="19032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6089650" y="5332413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18800" name="Line 16"/>
          <p:cNvSpPr>
            <a:spLocks noChangeShapeType="1"/>
          </p:cNvSpPr>
          <p:nvPr/>
        </p:nvSpPr>
        <p:spPr bwMode="auto">
          <a:xfrm flipV="1">
            <a:off x="6311900" y="4325938"/>
            <a:ext cx="0" cy="95250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8801" name="Line 17"/>
          <p:cNvSpPr>
            <a:spLocks noChangeShapeType="1"/>
          </p:cNvSpPr>
          <p:nvPr/>
        </p:nvSpPr>
        <p:spPr bwMode="auto">
          <a:xfrm flipH="1">
            <a:off x="763588" y="4343400"/>
            <a:ext cx="3643312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8802" name="Arc 18"/>
          <p:cNvSpPr>
            <a:spLocks/>
          </p:cNvSpPr>
          <p:nvPr/>
        </p:nvSpPr>
        <p:spPr bwMode="auto">
          <a:xfrm>
            <a:off x="1314450" y="808038"/>
            <a:ext cx="2690813" cy="3681412"/>
          </a:xfrm>
          <a:custGeom>
            <a:avLst/>
            <a:gdLst>
              <a:gd name="T0" fmla="*/ 2147483647 w 19030"/>
              <a:gd name="T1" fmla="*/ 2147483647 h 21600"/>
              <a:gd name="T2" fmla="*/ 0 w 19030"/>
              <a:gd name="T3" fmla="*/ 2147483647 h 21600"/>
              <a:gd name="T4" fmla="*/ 2147483647 w 19030"/>
              <a:gd name="T5" fmla="*/ 0 h 21600"/>
              <a:gd name="T6" fmla="*/ 0 60000 65536"/>
              <a:gd name="T7" fmla="*/ 0 60000 65536"/>
              <a:gd name="T8" fmla="*/ 0 60000 65536"/>
              <a:gd name="T9" fmla="*/ 0 w 19030"/>
              <a:gd name="T10" fmla="*/ 0 h 21600"/>
              <a:gd name="T11" fmla="*/ 19030 w 1903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30" h="21600" fill="none" extrusionOk="0">
                <a:moveTo>
                  <a:pt x="19030" y="21600"/>
                </a:moveTo>
                <a:cubicBezTo>
                  <a:pt x="11074" y="21600"/>
                  <a:pt x="3763" y="17227"/>
                  <a:pt x="-1" y="10218"/>
                </a:cubicBezTo>
              </a:path>
              <a:path w="19030" h="21600" stroke="0" extrusionOk="0">
                <a:moveTo>
                  <a:pt x="19030" y="21600"/>
                </a:moveTo>
                <a:cubicBezTo>
                  <a:pt x="11074" y="21600"/>
                  <a:pt x="3763" y="17227"/>
                  <a:pt x="-1" y="10218"/>
                </a:cubicBezTo>
                <a:lnTo>
                  <a:pt x="19030" y="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8803" name="Line 19"/>
          <p:cNvSpPr>
            <a:spLocks noChangeShapeType="1"/>
          </p:cNvSpPr>
          <p:nvPr/>
        </p:nvSpPr>
        <p:spPr bwMode="auto">
          <a:xfrm flipV="1">
            <a:off x="7007225" y="3794125"/>
            <a:ext cx="0" cy="1520825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8804" name="Line 20"/>
          <p:cNvSpPr>
            <a:spLocks noChangeShapeType="1"/>
          </p:cNvSpPr>
          <p:nvPr/>
        </p:nvSpPr>
        <p:spPr bwMode="auto">
          <a:xfrm flipH="1">
            <a:off x="763588" y="3794125"/>
            <a:ext cx="3643312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8805" name="Line 21"/>
          <p:cNvSpPr>
            <a:spLocks noChangeShapeType="1"/>
          </p:cNvSpPr>
          <p:nvPr/>
        </p:nvSpPr>
        <p:spPr bwMode="auto">
          <a:xfrm flipV="1">
            <a:off x="2063750" y="2419350"/>
            <a:ext cx="328613" cy="2895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8806" name="Rectangle 22"/>
          <p:cNvSpPr>
            <a:spLocks noChangeArrowheads="1"/>
          </p:cNvSpPr>
          <p:nvPr/>
        </p:nvSpPr>
        <p:spPr bwMode="auto">
          <a:xfrm>
            <a:off x="2141538" y="2054225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118807" name="Rectangle 23"/>
          <p:cNvSpPr>
            <a:spLocks noChangeArrowheads="1"/>
          </p:cNvSpPr>
          <p:nvPr/>
        </p:nvSpPr>
        <p:spPr bwMode="auto">
          <a:xfrm>
            <a:off x="449263" y="410527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18808" name="Rectangle 24"/>
          <p:cNvSpPr>
            <a:spLocks noChangeArrowheads="1"/>
          </p:cNvSpPr>
          <p:nvPr/>
        </p:nvSpPr>
        <p:spPr bwMode="auto">
          <a:xfrm>
            <a:off x="4721225" y="4110038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 dirty="0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 dirty="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18809" name="Line 25"/>
          <p:cNvSpPr>
            <a:spLocks noChangeShapeType="1"/>
          </p:cNvSpPr>
          <p:nvPr/>
        </p:nvSpPr>
        <p:spPr bwMode="auto">
          <a:xfrm>
            <a:off x="5065713" y="4343400"/>
            <a:ext cx="1282700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8810" name="Line 26"/>
          <p:cNvSpPr>
            <a:spLocks noChangeShapeType="1"/>
          </p:cNvSpPr>
          <p:nvPr/>
        </p:nvSpPr>
        <p:spPr bwMode="auto">
          <a:xfrm>
            <a:off x="5048250" y="3794125"/>
            <a:ext cx="1941513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8811" name="Rectangle 27"/>
          <p:cNvSpPr>
            <a:spLocks noChangeArrowheads="1"/>
          </p:cNvSpPr>
          <p:nvPr/>
        </p:nvSpPr>
        <p:spPr bwMode="auto">
          <a:xfrm>
            <a:off x="450850" y="3592513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18812" name="Rectangle 28"/>
          <p:cNvSpPr>
            <a:spLocks noChangeArrowheads="1"/>
          </p:cNvSpPr>
          <p:nvPr/>
        </p:nvSpPr>
        <p:spPr bwMode="auto">
          <a:xfrm>
            <a:off x="4719638" y="361632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18813" name="Rectangle 29"/>
          <p:cNvSpPr>
            <a:spLocks noChangeArrowheads="1"/>
          </p:cNvSpPr>
          <p:nvPr/>
        </p:nvSpPr>
        <p:spPr bwMode="auto">
          <a:xfrm>
            <a:off x="6791325" y="5319713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18814" name="Rectangle 30"/>
          <p:cNvSpPr>
            <a:spLocks noChangeArrowheads="1"/>
          </p:cNvSpPr>
          <p:nvPr/>
        </p:nvSpPr>
        <p:spPr bwMode="auto">
          <a:xfrm>
            <a:off x="3935413" y="4279900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L</a:t>
            </a:r>
            <a:r>
              <a:rPr lang="en-GB" sz="2400">
                <a:solidFill>
                  <a:schemeClr val="accent2"/>
                </a:solidFill>
                <a:latin typeface="Playbill" pitchFamily="82" charset="0"/>
              </a:rPr>
              <a:t>"</a:t>
            </a:r>
          </a:p>
        </p:txBody>
      </p:sp>
      <p:sp>
        <p:nvSpPr>
          <p:cNvPr id="118815" name="Rectangle 31"/>
          <p:cNvSpPr>
            <a:spLocks noChangeArrowheads="1"/>
          </p:cNvSpPr>
          <p:nvPr/>
        </p:nvSpPr>
        <p:spPr bwMode="auto">
          <a:xfrm>
            <a:off x="3856038" y="45783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L</a:t>
            </a:r>
            <a:r>
              <a:rPr lang="en-GB" sz="2400">
                <a:solidFill>
                  <a:schemeClr val="tx2"/>
                </a:solidFill>
                <a:latin typeface="Playbill" pitchFamily="82" charset="0"/>
              </a:rPr>
              <a:t>'</a:t>
            </a:r>
          </a:p>
        </p:txBody>
      </p:sp>
      <p:sp>
        <p:nvSpPr>
          <p:cNvPr id="118816" name="Oval 32"/>
          <p:cNvSpPr>
            <a:spLocks noChangeArrowheads="1"/>
          </p:cNvSpPr>
          <p:nvPr/>
        </p:nvSpPr>
        <p:spPr bwMode="auto">
          <a:xfrm>
            <a:off x="2185988" y="3752850"/>
            <a:ext cx="103187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817" name="Oval 33"/>
          <p:cNvSpPr>
            <a:spLocks noChangeArrowheads="1"/>
          </p:cNvSpPr>
          <p:nvPr/>
        </p:nvSpPr>
        <p:spPr bwMode="auto">
          <a:xfrm>
            <a:off x="2117725" y="4289425"/>
            <a:ext cx="103188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2914" name="Oval 34"/>
          <p:cNvSpPr>
            <a:spLocks noChangeArrowheads="1"/>
          </p:cNvSpPr>
          <p:nvPr/>
        </p:nvSpPr>
        <p:spPr bwMode="auto">
          <a:xfrm>
            <a:off x="6923088" y="3746500"/>
            <a:ext cx="103187" cy="103188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819" name="Oval 35"/>
          <p:cNvSpPr>
            <a:spLocks noChangeArrowheads="1"/>
          </p:cNvSpPr>
          <p:nvPr/>
        </p:nvSpPr>
        <p:spPr bwMode="auto">
          <a:xfrm>
            <a:off x="6249988" y="4302125"/>
            <a:ext cx="103187" cy="103188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820" name="Rectangle 36"/>
          <p:cNvSpPr>
            <a:spLocks noChangeArrowheads="1"/>
          </p:cNvSpPr>
          <p:nvPr/>
        </p:nvSpPr>
        <p:spPr bwMode="auto">
          <a:xfrm>
            <a:off x="6062663" y="391318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b="1" i="1">
                <a:solidFill>
                  <a:schemeClr val="folHlink"/>
                </a:solidFill>
                <a:latin typeface="Arial" charset="0"/>
              </a:rPr>
              <a:t>c</a:t>
            </a:r>
          </a:p>
        </p:txBody>
      </p:sp>
      <p:sp>
        <p:nvSpPr>
          <p:cNvPr id="118821" name="Rectangle 37"/>
          <p:cNvSpPr>
            <a:spLocks noChangeArrowheads="1"/>
          </p:cNvSpPr>
          <p:nvPr/>
        </p:nvSpPr>
        <p:spPr bwMode="auto">
          <a:xfrm>
            <a:off x="6775450" y="3351213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b="1" i="1">
                <a:solidFill>
                  <a:schemeClr val="folHlink"/>
                </a:solidFill>
                <a:latin typeface="Arial" charset="0"/>
              </a:rPr>
              <a:t>d</a:t>
            </a:r>
          </a:p>
        </p:txBody>
      </p:sp>
      <p:sp>
        <p:nvSpPr>
          <p:cNvPr id="41" name="AutoShape 37"/>
          <p:cNvSpPr>
            <a:spLocks noChangeArrowheads="1"/>
          </p:cNvSpPr>
          <p:nvPr/>
        </p:nvSpPr>
        <p:spPr bwMode="auto">
          <a:xfrm>
            <a:off x="5181600" y="2354902"/>
            <a:ext cx="2540000" cy="107504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Αυτό μας δίνει το σημείο </a:t>
            </a:r>
            <a:r>
              <a:rPr lang="el-GR" sz="1900" i="1" dirty="0" smtClean="0">
                <a:solidFill>
                  <a:schemeClr val="folHlink"/>
                </a:solidFill>
                <a:latin typeface="Arial" charset="0"/>
              </a:rPr>
              <a:t>d</a:t>
            </a: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 στην καμπύλη </a:t>
            </a:r>
            <a:r>
              <a:rPr lang="el-GR" sz="1900" i="1" dirty="0" smtClean="0">
                <a:solidFill>
                  <a:schemeClr val="folHlink"/>
                </a:solidFill>
                <a:latin typeface="Arial" charset="0"/>
              </a:rPr>
              <a:t>LM</a:t>
            </a: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. </a:t>
            </a:r>
            <a:endParaRPr lang="en-GB" sz="19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2" name="AutoShape 32"/>
          <p:cNvSpPr>
            <a:spLocks noChangeArrowheads="1"/>
          </p:cNvSpPr>
          <p:nvPr/>
        </p:nvSpPr>
        <p:spPr bwMode="auto">
          <a:xfrm>
            <a:off x="2262188" y="577081"/>
            <a:ext cx="4953000" cy="139854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Υποθέτουμε ότι η αύξηση του εθνικού εισοδήματος σε </a:t>
            </a:r>
            <a:r>
              <a:rPr lang="el-GR" sz="1900" i="1" dirty="0" smtClean="0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l-GR" sz="1900" i="1" baseline="-25000" dirty="0" smtClean="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 οδηγεί σε μια αύξηση της ζήτησης σε L’’ και μια αύξηση του επιτοκίου σε </a:t>
            </a:r>
            <a:r>
              <a:rPr lang="el-GR" sz="1900" i="1" dirty="0" smtClean="0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l-GR" sz="1900" i="1" baseline="-25000" dirty="0" smtClean="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.</a:t>
            </a:r>
            <a:endParaRPr lang="en-GB" sz="19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 rot="16200000">
            <a:off x="-1219722" y="3490562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 rot="16200000">
            <a:off x="3179240" y="3498500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1989138" y="5699125"/>
            <a:ext cx="894476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Χρήμα</a:t>
            </a:r>
            <a:endParaRPr lang="en-GB" sz="2000" dirty="0">
              <a:latin typeface="Arial" charset="0"/>
            </a:endParaRP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5882621" y="5699125"/>
            <a:ext cx="2046009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 smtClean="0">
                <a:latin typeface="Arial" charset="0"/>
              </a:rPr>
              <a:t>Εθνικό εισόδημα</a:t>
            </a:r>
            <a:endParaRPr lang="en-GB" sz="2000" dirty="0">
              <a:latin typeface="Arial" charset="0"/>
            </a:endParaRP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0" y="3016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chemeClr val="hlink"/>
                </a:solidFill>
                <a:latin typeface="Arial" pitchFamily="34" charset="0"/>
              </a:rPr>
              <a:t>Ισορροπία στην αγορά χρήματος: εξάγοντας την καμπύλη LM.</a:t>
            </a:r>
            <a:endParaRPr lang="en-GB" sz="2400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2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2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2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914" grpId="0" animBg="1"/>
      <p:bldP spid="41" grpId="0" animBg="1" autoUpdateAnimBg="0"/>
      <p:bldP spid="42" grpId="0" animBg="1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762000" y="2117725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5029200" y="2117725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auto">
          <a:xfrm>
            <a:off x="762000" y="2117725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9813" name="Line 5"/>
          <p:cNvSpPr>
            <a:spLocks noChangeShapeType="1"/>
          </p:cNvSpPr>
          <p:nvPr/>
        </p:nvSpPr>
        <p:spPr bwMode="auto">
          <a:xfrm>
            <a:off x="762000" y="5318125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288925" y="52720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19815" name="Line 7"/>
          <p:cNvSpPr>
            <a:spLocks noChangeShapeType="1"/>
          </p:cNvSpPr>
          <p:nvPr/>
        </p:nvSpPr>
        <p:spPr bwMode="auto">
          <a:xfrm>
            <a:off x="5029200" y="2117725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auto">
          <a:xfrm>
            <a:off x="5029200" y="5318125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4708525" y="52720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19818" name="Arc 10"/>
          <p:cNvSpPr>
            <a:spLocks/>
          </p:cNvSpPr>
          <p:nvPr/>
        </p:nvSpPr>
        <p:spPr bwMode="auto">
          <a:xfrm>
            <a:off x="800100" y="1431925"/>
            <a:ext cx="3087688" cy="3352800"/>
          </a:xfrm>
          <a:custGeom>
            <a:avLst/>
            <a:gdLst>
              <a:gd name="T0" fmla="*/ 2147483647 w 19032"/>
              <a:gd name="T1" fmla="*/ 2147483647 h 21600"/>
              <a:gd name="T2" fmla="*/ 0 w 19032"/>
              <a:gd name="T3" fmla="*/ 2147483647 h 21600"/>
              <a:gd name="T4" fmla="*/ 2147483647 w 19032"/>
              <a:gd name="T5" fmla="*/ 0 h 21600"/>
              <a:gd name="T6" fmla="*/ 0 60000 65536"/>
              <a:gd name="T7" fmla="*/ 0 60000 65536"/>
              <a:gd name="T8" fmla="*/ 0 60000 65536"/>
              <a:gd name="T9" fmla="*/ 0 w 19032"/>
              <a:gd name="T10" fmla="*/ 0 h 21600"/>
              <a:gd name="T11" fmla="*/ 19032 w 190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32" h="21600" fill="none" extrusionOk="0">
                <a:moveTo>
                  <a:pt x="19032" y="21600"/>
                </a:moveTo>
                <a:cubicBezTo>
                  <a:pt x="11074" y="21600"/>
                  <a:pt x="3762" y="17225"/>
                  <a:pt x="-1" y="10214"/>
                </a:cubicBezTo>
              </a:path>
              <a:path w="19032" h="21600" stroke="0" extrusionOk="0">
                <a:moveTo>
                  <a:pt x="19032" y="21600"/>
                </a:moveTo>
                <a:cubicBezTo>
                  <a:pt x="11074" y="21600"/>
                  <a:pt x="3762" y="17225"/>
                  <a:pt x="-1" y="10214"/>
                </a:cubicBezTo>
                <a:lnTo>
                  <a:pt x="19032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9823" name="Arc 15"/>
          <p:cNvSpPr>
            <a:spLocks/>
          </p:cNvSpPr>
          <p:nvPr/>
        </p:nvSpPr>
        <p:spPr bwMode="auto">
          <a:xfrm>
            <a:off x="4408488" y="1027113"/>
            <a:ext cx="3498850" cy="3757612"/>
          </a:xfrm>
          <a:custGeom>
            <a:avLst/>
            <a:gdLst>
              <a:gd name="T0" fmla="*/ 2147483647 w 20291"/>
              <a:gd name="T1" fmla="*/ 2147483647 h 20959"/>
              <a:gd name="T2" fmla="*/ 2147483647 w 20291"/>
              <a:gd name="T3" fmla="*/ 2147483647 h 20959"/>
              <a:gd name="T4" fmla="*/ 0 w 20291"/>
              <a:gd name="T5" fmla="*/ 0 h 20959"/>
              <a:gd name="T6" fmla="*/ 0 60000 65536"/>
              <a:gd name="T7" fmla="*/ 0 60000 65536"/>
              <a:gd name="T8" fmla="*/ 0 60000 65536"/>
              <a:gd name="T9" fmla="*/ 0 w 20291"/>
              <a:gd name="T10" fmla="*/ 0 h 20959"/>
              <a:gd name="T11" fmla="*/ 20291 w 20291"/>
              <a:gd name="T12" fmla="*/ 20959 h 209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91" h="20959" fill="none" extrusionOk="0">
                <a:moveTo>
                  <a:pt x="20290" y="7405"/>
                </a:moveTo>
                <a:cubicBezTo>
                  <a:pt x="17830" y="14146"/>
                  <a:pt x="12184" y="19224"/>
                  <a:pt x="5222" y="20959"/>
                </a:cubicBezTo>
              </a:path>
              <a:path w="20291" h="20959" stroke="0" extrusionOk="0">
                <a:moveTo>
                  <a:pt x="20290" y="7405"/>
                </a:moveTo>
                <a:cubicBezTo>
                  <a:pt x="17830" y="14146"/>
                  <a:pt x="12184" y="19224"/>
                  <a:pt x="5222" y="20959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9824" name="Rectangle 16"/>
          <p:cNvSpPr>
            <a:spLocks noChangeArrowheads="1"/>
          </p:cNvSpPr>
          <p:nvPr/>
        </p:nvSpPr>
        <p:spPr bwMode="auto">
          <a:xfrm>
            <a:off x="6089650" y="5332413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19825" name="Rectangle 17"/>
          <p:cNvSpPr>
            <a:spLocks noChangeArrowheads="1"/>
          </p:cNvSpPr>
          <p:nvPr/>
        </p:nvSpPr>
        <p:spPr bwMode="auto">
          <a:xfrm>
            <a:off x="7708900" y="2035175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LM</a:t>
            </a:r>
          </a:p>
        </p:txBody>
      </p:sp>
      <p:sp>
        <p:nvSpPr>
          <p:cNvPr id="119826" name="Line 18"/>
          <p:cNvSpPr>
            <a:spLocks noChangeShapeType="1"/>
          </p:cNvSpPr>
          <p:nvPr/>
        </p:nvSpPr>
        <p:spPr bwMode="auto">
          <a:xfrm flipV="1">
            <a:off x="6311900" y="4325938"/>
            <a:ext cx="0" cy="95250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9827" name="Line 19"/>
          <p:cNvSpPr>
            <a:spLocks noChangeShapeType="1"/>
          </p:cNvSpPr>
          <p:nvPr/>
        </p:nvSpPr>
        <p:spPr bwMode="auto">
          <a:xfrm flipH="1">
            <a:off x="763588" y="4343400"/>
            <a:ext cx="3643312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9828" name="Arc 20"/>
          <p:cNvSpPr>
            <a:spLocks/>
          </p:cNvSpPr>
          <p:nvPr/>
        </p:nvSpPr>
        <p:spPr bwMode="auto">
          <a:xfrm>
            <a:off x="1314450" y="808038"/>
            <a:ext cx="2690813" cy="3681412"/>
          </a:xfrm>
          <a:custGeom>
            <a:avLst/>
            <a:gdLst>
              <a:gd name="T0" fmla="*/ 2147483647 w 19030"/>
              <a:gd name="T1" fmla="*/ 2147483647 h 21600"/>
              <a:gd name="T2" fmla="*/ 0 w 19030"/>
              <a:gd name="T3" fmla="*/ 2147483647 h 21600"/>
              <a:gd name="T4" fmla="*/ 2147483647 w 19030"/>
              <a:gd name="T5" fmla="*/ 0 h 21600"/>
              <a:gd name="T6" fmla="*/ 0 60000 65536"/>
              <a:gd name="T7" fmla="*/ 0 60000 65536"/>
              <a:gd name="T8" fmla="*/ 0 60000 65536"/>
              <a:gd name="T9" fmla="*/ 0 w 19030"/>
              <a:gd name="T10" fmla="*/ 0 h 21600"/>
              <a:gd name="T11" fmla="*/ 19030 w 1903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30" h="21600" fill="none" extrusionOk="0">
                <a:moveTo>
                  <a:pt x="19030" y="21600"/>
                </a:moveTo>
                <a:cubicBezTo>
                  <a:pt x="11074" y="21600"/>
                  <a:pt x="3763" y="17227"/>
                  <a:pt x="-1" y="10218"/>
                </a:cubicBezTo>
              </a:path>
              <a:path w="19030" h="21600" stroke="0" extrusionOk="0">
                <a:moveTo>
                  <a:pt x="19030" y="21600"/>
                </a:moveTo>
                <a:cubicBezTo>
                  <a:pt x="11074" y="21600"/>
                  <a:pt x="3763" y="17227"/>
                  <a:pt x="-1" y="10218"/>
                </a:cubicBezTo>
                <a:lnTo>
                  <a:pt x="19030" y="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9829" name="Line 21"/>
          <p:cNvSpPr>
            <a:spLocks noChangeShapeType="1"/>
          </p:cNvSpPr>
          <p:nvPr/>
        </p:nvSpPr>
        <p:spPr bwMode="auto">
          <a:xfrm flipV="1">
            <a:off x="7007225" y="3794125"/>
            <a:ext cx="0" cy="1520825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9830" name="Line 22"/>
          <p:cNvSpPr>
            <a:spLocks noChangeShapeType="1"/>
          </p:cNvSpPr>
          <p:nvPr/>
        </p:nvSpPr>
        <p:spPr bwMode="auto">
          <a:xfrm flipH="1">
            <a:off x="763588" y="3794125"/>
            <a:ext cx="3643312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9831" name="Line 23"/>
          <p:cNvSpPr>
            <a:spLocks noChangeShapeType="1"/>
          </p:cNvSpPr>
          <p:nvPr/>
        </p:nvSpPr>
        <p:spPr bwMode="auto">
          <a:xfrm flipV="1">
            <a:off x="2063750" y="2419350"/>
            <a:ext cx="328613" cy="2895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9832" name="Rectangle 24"/>
          <p:cNvSpPr>
            <a:spLocks noChangeArrowheads="1"/>
          </p:cNvSpPr>
          <p:nvPr/>
        </p:nvSpPr>
        <p:spPr bwMode="auto">
          <a:xfrm>
            <a:off x="2141538" y="2054225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119833" name="Rectangle 25"/>
          <p:cNvSpPr>
            <a:spLocks noChangeArrowheads="1"/>
          </p:cNvSpPr>
          <p:nvPr/>
        </p:nvSpPr>
        <p:spPr bwMode="auto">
          <a:xfrm>
            <a:off x="449263" y="410527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19834" name="Rectangle 26"/>
          <p:cNvSpPr>
            <a:spLocks noChangeArrowheads="1"/>
          </p:cNvSpPr>
          <p:nvPr/>
        </p:nvSpPr>
        <p:spPr bwMode="auto">
          <a:xfrm>
            <a:off x="4721225" y="4110038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19835" name="Line 27"/>
          <p:cNvSpPr>
            <a:spLocks noChangeShapeType="1"/>
          </p:cNvSpPr>
          <p:nvPr/>
        </p:nvSpPr>
        <p:spPr bwMode="auto">
          <a:xfrm>
            <a:off x="5065713" y="4343400"/>
            <a:ext cx="1282700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9836" name="Line 28"/>
          <p:cNvSpPr>
            <a:spLocks noChangeShapeType="1"/>
          </p:cNvSpPr>
          <p:nvPr/>
        </p:nvSpPr>
        <p:spPr bwMode="auto">
          <a:xfrm>
            <a:off x="5048250" y="3794125"/>
            <a:ext cx="1941513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9837" name="Rectangle 29"/>
          <p:cNvSpPr>
            <a:spLocks noChangeArrowheads="1"/>
          </p:cNvSpPr>
          <p:nvPr/>
        </p:nvSpPr>
        <p:spPr bwMode="auto">
          <a:xfrm>
            <a:off x="450850" y="3592513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19838" name="Rectangle 30"/>
          <p:cNvSpPr>
            <a:spLocks noChangeArrowheads="1"/>
          </p:cNvSpPr>
          <p:nvPr/>
        </p:nvSpPr>
        <p:spPr bwMode="auto">
          <a:xfrm>
            <a:off x="4719638" y="361632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19839" name="Rectangle 31"/>
          <p:cNvSpPr>
            <a:spLocks noChangeArrowheads="1"/>
          </p:cNvSpPr>
          <p:nvPr/>
        </p:nvSpPr>
        <p:spPr bwMode="auto">
          <a:xfrm>
            <a:off x="6791325" y="5319713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19840" name="Rectangle 32"/>
          <p:cNvSpPr>
            <a:spLocks noChangeArrowheads="1"/>
          </p:cNvSpPr>
          <p:nvPr/>
        </p:nvSpPr>
        <p:spPr bwMode="auto">
          <a:xfrm>
            <a:off x="3935413" y="4279900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L</a:t>
            </a:r>
            <a:r>
              <a:rPr lang="en-GB" sz="2400">
                <a:solidFill>
                  <a:schemeClr val="accent2"/>
                </a:solidFill>
                <a:latin typeface="Playbill" pitchFamily="82" charset="0"/>
              </a:rPr>
              <a:t>"</a:t>
            </a:r>
          </a:p>
        </p:txBody>
      </p:sp>
      <p:sp>
        <p:nvSpPr>
          <p:cNvPr id="119841" name="Rectangle 33"/>
          <p:cNvSpPr>
            <a:spLocks noChangeArrowheads="1"/>
          </p:cNvSpPr>
          <p:nvPr/>
        </p:nvSpPr>
        <p:spPr bwMode="auto">
          <a:xfrm>
            <a:off x="3856038" y="45783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L</a:t>
            </a:r>
            <a:r>
              <a:rPr lang="en-GB" sz="2400">
                <a:solidFill>
                  <a:schemeClr val="tx2"/>
                </a:solidFill>
                <a:latin typeface="Playbill" pitchFamily="82" charset="0"/>
              </a:rPr>
              <a:t>'</a:t>
            </a:r>
          </a:p>
        </p:txBody>
      </p:sp>
      <p:sp>
        <p:nvSpPr>
          <p:cNvPr id="119842" name="Oval 34"/>
          <p:cNvSpPr>
            <a:spLocks noChangeArrowheads="1"/>
          </p:cNvSpPr>
          <p:nvPr/>
        </p:nvSpPr>
        <p:spPr bwMode="auto">
          <a:xfrm>
            <a:off x="2185988" y="3752850"/>
            <a:ext cx="103187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9843" name="Oval 35"/>
          <p:cNvSpPr>
            <a:spLocks noChangeArrowheads="1"/>
          </p:cNvSpPr>
          <p:nvPr/>
        </p:nvSpPr>
        <p:spPr bwMode="auto">
          <a:xfrm>
            <a:off x="2117725" y="4289425"/>
            <a:ext cx="103188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9844" name="Oval 36"/>
          <p:cNvSpPr>
            <a:spLocks noChangeArrowheads="1"/>
          </p:cNvSpPr>
          <p:nvPr/>
        </p:nvSpPr>
        <p:spPr bwMode="auto">
          <a:xfrm>
            <a:off x="6923088" y="3746500"/>
            <a:ext cx="103187" cy="103188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9845" name="Oval 37"/>
          <p:cNvSpPr>
            <a:spLocks noChangeArrowheads="1"/>
          </p:cNvSpPr>
          <p:nvPr/>
        </p:nvSpPr>
        <p:spPr bwMode="auto">
          <a:xfrm>
            <a:off x="6249988" y="4302125"/>
            <a:ext cx="103187" cy="103188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9846" name="Rectangle 38"/>
          <p:cNvSpPr>
            <a:spLocks noChangeArrowheads="1"/>
          </p:cNvSpPr>
          <p:nvPr/>
        </p:nvSpPr>
        <p:spPr bwMode="auto">
          <a:xfrm>
            <a:off x="6062663" y="391318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b="1" i="1">
                <a:solidFill>
                  <a:schemeClr val="folHlink"/>
                </a:solidFill>
                <a:latin typeface="Arial" charset="0"/>
              </a:rPr>
              <a:t>c</a:t>
            </a:r>
          </a:p>
        </p:txBody>
      </p:sp>
      <p:sp>
        <p:nvSpPr>
          <p:cNvPr id="119847" name="Rectangle 39"/>
          <p:cNvSpPr>
            <a:spLocks noChangeArrowheads="1"/>
          </p:cNvSpPr>
          <p:nvPr/>
        </p:nvSpPr>
        <p:spPr bwMode="auto">
          <a:xfrm>
            <a:off x="6775450" y="3351213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b="1" i="1">
                <a:solidFill>
                  <a:schemeClr val="folHlink"/>
                </a:solidFill>
                <a:latin typeface="Arial" charset="0"/>
              </a:rPr>
              <a:t>d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 rot="16200000">
            <a:off x="-1219722" y="3490562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1989138" y="5699125"/>
            <a:ext cx="894476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Χρήμα</a:t>
            </a:r>
            <a:endParaRPr lang="en-GB" sz="2000" dirty="0">
              <a:latin typeface="Arial" charset="0"/>
            </a:endParaRP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5882621" y="5699125"/>
            <a:ext cx="2046009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 smtClean="0">
                <a:latin typeface="Arial" charset="0"/>
              </a:rPr>
              <a:t>Εθνικό εισόδημα</a:t>
            </a:r>
            <a:endParaRPr lang="en-GB" sz="2000" dirty="0">
              <a:latin typeface="Arial" charset="0"/>
            </a:endParaRP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0" y="3016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chemeClr val="hlink"/>
                </a:solidFill>
                <a:latin typeface="Arial" pitchFamily="34" charset="0"/>
              </a:rPr>
              <a:t>Ισορροπία στην αγορά χρήματος: εξάγοντας την καμπύλη LM.</a:t>
            </a:r>
            <a:endParaRPr lang="en-GB" sz="24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 rot="16200000">
            <a:off x="3179240" y="3498500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2083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 smtClean="0"/>
              <a:t>IS/LM</a:t>
            </a:r>
            <a:r>
              <a:rPr lang="en-GB" altLang="en-US" smtClean="0"/>
              <a:t> </a:t>
            </a:r>
            <a:r>
              <a:rPr lang="el-GR" altLang="en-US" smtClean="0"/>
              <a:t>ανάλυση</a:t>
            </a:r>
            <a:endParaRPr lang="en-GB" altLang="en-US" smtClean="0"/>
          </a:p>
        </p:txBody>
      </p:sp>
      <p:sp>
        <p:nvSpPr>
          <p:cNvPr id="12083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Η αγορά αγαθών και χρήματος</a:t>
            </a:r>
            <a:endParaRPr lang="en-GB" altLang="en-US" smtClean="0">
              <a:solidFill>
                <a:srgbClr val="646B86"/>
              </a:solidFill>
            </a:endParaRP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Η καμπύλη </a:t>
            </a:r>
            <a:r>
              <a:rPr lang="en-GB" altLang="en-US" i="1" smtClean="0">
                <a:solidFill>
                  <a:srgbClr val="646B86"/>
                </a:solidFill>
              </a:rPr>
              <a:t>IS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κινήσεις κατά μήκος σε σχέση με μετατοπίσεις της καμπύλης  </a:t>
            </a:r>
            <a:r>
              <a:rPr lang="en-GB" altLang="en-US" i="1" smtClean="0">
                <a:solidFill>
                  <a:srgbClr val="646B86"/>
                </a:solidFill>
              </a:rPr>
              <a:t>IS</a:t>
            </a:r>
            <a:endParaRPr lang="en-GB" altLang="en-US" smtClean="0">
              <a:solidFill>
                <a:srgbClr val="646B86"/>
              </a:solidFill>
            </a:endParaRP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Η καμπύλη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  <a:r>
              <a:rPr lang="en-GB" altLang="en-US" i="1" smtClean="0">
                <a:solidFill>
                  <a:srgbClr val="646B86"/>
                </a:solidFill>
              </a:rPr>
              <a:t>LM </a:t>
            </a:r>
            <a:endParaRPr lang="en-GB" altLang="en-US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εξάγοντας την καμπύλη </a:t>
            </a:r>
            <a:r>
              <a:rPr lang="en-GB" altLang="en-US" i="1" smtClean="0">
                <a:solidFill>
                  <a:srgbClr val="646B86"/>
                </a:solidFill>
              </a:rPr>
              <a:t>LM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l-GR" altLang="en-US" smtClean="0"/>
              <a:t>ελαστικότητα της καμπύλης </a:t>
            </a:r>
            <a:r>
              <a:rPr lang="en-GB" altLang="en-US" i="1" smtClean="0"/>
              <a:t>LM</a:t>
            </a:r>
            <a:r>
              <a:rPr lang="en-GB" altLang="en-US" smtClean="0"/>
              <a:t> </a:t>
            </a:r>
          </a:p>
        </p:txBody>
      </p:sp>
    </p:spTree>
  </p:cSld>
  <p:clrMapOvr>
    <a:masterClrMapping/>
  </p:clrMapOvr>
  <p:transition spd="slow">
    <p:pull dir="r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762000" y="17526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5029200" y="17526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762000" y="1752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762000" y="4953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288925" y="49069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5029200" y="1752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>
            <a:off x="5029200" y="4953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4708525" y="49069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21866" name="Arc 10"/>
          <p:cNvSpPr>
            <a:spLocks/>
          </p:cNvSpPr>
          <p:nvPr/>
        </p:nvSpPr>
        <p:spPr bwMode="auto">
          <a:xfrm>
            <a:off x="800100" y="1066800"/>
            <a:ext cx="3087688" cy="3352800"/>
          </a:xfrm>
          <a:custGeom>
            <a:avLst/>
            <a:gdLst>
              <a:gd name="T0" fmla="*/ 2147483647 w 19032"/>
              <a:gd name="T1" fmla="*/ 2147483647 h 21600"/>
              <a:gd name="T2" fmla="*/ 0 w 19032"/>
              <a:gd name="T3" fmla="*/ 2147483647 h 21600"/>
              <a:gd name="T4" fmla="*/ 2147483647 w 19032"/>
              <a:gd name="T5" fmla="*/ 0 h 21600"/>
              <a:gd name="T6" fmla="*/ 0 60000 65536"/>
              <a:gd name="T7" fmla="*/ 0 60000 65536"/>
              <a:gd name="T8" fmla="*/ 0 60000 65536"/>
              <a:gd name="T9" fmla="*/ 0 w 19032"/>
              <a:gd name="T10" fmla="*/ 0 h 21600"/>
              <a:gd name="T11" fmla="*/ 19032 w 190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32" h="21600" fill="none" extrusionOk="0">
                <a:moveTo>
                  <a:pt x="19032" y="21600"/>
                </a:moveTo>
                <a:cubicBezTo>
                  <a:pt x="11074" y="21600"/>
                  <a:pt x="3762" y="17225"/>
                  <a:pt x="-1" y="10214"/>
                </a:cubicBezTo>
              </a:path>
              <a:path w="19032" h="21600" stroke="0" extrusionOk="0">
                <a:moveTo>
                  <a:pt x="19032" y="21600"/>
                </a:moveTo>
                <a:cubicBezTo>
                  <a:pt x="11074" y="21600"/>
                  <a:pt x="3762" y="17225"/>
                  <a:pt x="-1" y="10214"/>
                </a:cubicBezTo>
                <a:lnTo>
                  <a:pt x="19032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1867" name="Rectangle 11"/>
          <p:cNvSpPr>
            <a:spLocks noChangeArrowheads="1"/>
          </p:cNvSpPr>
          <p:nvPr/>
        </p:nvSpPr>
        <p:spPr bwMode="auto">
          <a:xfrm rot="-5400000">
            <a:off x="-1125538" y="3132138"/>
            <a:ext cx="2651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Πραγματικό επιτόκιο </a:t>
            </a:r>
            <a:endParaRPr lang="en-GB" sz="2000">
              <a:latin typeface="Arial" charset="0"/>
            </a:endParaRPr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 rot="-5400000">
            <a:off x="3474244" y="3382169"/>
            <a:ext cx="2252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Ρυθμός επιτοκίου </a:t>
            </a:r>
            <a:endParaRPr lang="en-GB" sz="2000">
              <a:latin typeface="Arial" charset="0"/>
            </a:endParaRPr>
          </a:p>
        </p:txBody>
      </p: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1989138" y="5334000"/>
            <a:ext cx="94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Χρήμα</a:t>
            </a:r>
            <a:endParaRPr lang="en-GB" sz="2000">
              <a:latin typeface="Arial" charset="0"/>
            </a:endParaRPr>
          </a:p>
        </p:txBody>
      </p:sp>
      <p:sp>
        <p:nvSpPr>
          <p:cNvPr id="121870" name="Rectangle 14"/>
          <p:cNvSpPr>
            <a:spLocks noChangeArrowheads="1"/>
          </p:cNvSpPr>
          <p:nvPr/>
        </p:nvSpPr>
        <p:spPr bwMode="auto">
          <a:xfrm>
            <a:off x="5865813" y="5334000"/>
            <a:ext cx="2078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>
                <a:latin typeface="Arial" charset="0"/>
              </a:rPr>
              <a:t>Εθνικό εισόδημα</a:t>
            </a:r>
            <a:endParaRPr lang="en-GB" sz="2000">
              <a:latin typeface="Arial" charset="0"/>
            </a:endParaRPr>
          </a:p>
        </p:txBody>
      </p:sp>
      <p:sp>
        <p:nvSpPr>
          <p:cNvPr id="121871" name="Arc 15"/>
          <p:cNvSpPr>
            <a:spLocks/>
          </p:cNvSpPr>
          <p:nvPr/>
        </p:nvSpPr>
        <p:spPr bwMode="auto">
          <a:xfrm>
            <a:off x="4408488" y="661988"/>
            <a:ext cx="3498850" cy="3757612"/>
          </a:xfrm>
          <a:custGeom>
            <a:avLst/>
            <a:gdLst>
              <a:gd name="T0" fmla="*/ 2147483647 w 20291"/>
              <a:gd name="T1" fmla="*/ 2147483647 h 20959"/>
              <a:gd name="T2" fmla="*/ 2147483647 w 20291"/>
              <a:gd name="T3" fmla="*/ 2147483647 h 20959"/>
              <a:gd name="T4" fmla="*/ 0 w 20291"/>
              <a:gd name="T5" fmla="*/ 0 h 20959"/>
              <a:gd name="T6" fmla="*/ 0 60000 65536"/>
              <a:gd name="T7" fmla="*/ 0 60000 65536"/>
              <a:gd name="T8" fmla="*/ 0 60000 65536"/>
              <a:gd name="T9" fmla="*/ 0 w 20291"/>
              <a:gd name="T10" fmla="*/ 0 h 20959"/>
              <a:gd name="T11" fmla="*/ 20291 w 20291"/>
              <a:gd name="T12" fmla="*/ 20959 h 209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91" h="20959" fill="none" extrusionOk="0">
                <a:moveTo>
                  <a:pt x="20290" y="7405"/>
                </a:moveTo>
                <a:cubicBezTo>
                  <a:pt x="17830" y="14146"/>
                  <a:pt x="12184" y="19224"/>
                  <a:pt x="5222" y="20959"/>
                </a:cubicBezTo>
              </a:path>
              <a:path w="20291" h="20959" stroke="0" extrusionOk="0">
                <a:moveTo>
                  <a:pt x="20290" y="7405"/>
                </a:moveTo>
                <a:cubicBezTo>
                  <a:pt x="17830" y="14146"/>
                  <a:pt x="12184" y="19224"/>
                  <a:pt x="5222" y="20959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6089650" y="4967288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1873" name="Rectangle 17"/>
          <p:cNvSpPr>
            <a:spLocks noChangeArrowheads="1"/>
          </p:cNvSpPr>
          <p:nvPr/>
        </p:nvSpPr>
        <p:spPr bwMode="auto">
          <a:xfrm>
            <a:off x="7708900" y="1670050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LM</a:t>
            </a:r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 flipV="1">
            <a:off x="6311900" y="3960813"/>
            <a:ext cx="0" cy="95250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 flipH="1">
            <a:off x="763588" y="3978275"/>
            <a:ext cx="3643312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1876" name="Arc 20"/>
          <p:cNvSpPr>
            <a:spLocks/>
          </p:cNvSpPr>
          <p:nvPr/>
        </p:nvSpPr>
        <p:spPr bwMode="auto">
          <a:xfrm>
            <a:off x="1314450" y="442913"/>
            <a:ext cx="2690813" cy="3681412"/>
          </a:xfrm>
          <a:custGeom>
            <a:avLst/>
            <a:gdLst>
              <a:gd name="T0" fmla="*/ 2147483647 w 19030"/>
              <a:gd name="T1" fmla="*/ 2147483647 h 21600"/>
              <a:gd name="T2" fmla="*/ 0 w 19030"/>
              <a:gd name="T3" fmla="*/ 2147483647 h 21600"/>
              <a:gd name="T4" fmla="*/ 2147483647 w 19030"/>
              <a:gd name="T5" fmla="*/ 0 h 21600"/>
              <a:gd name="T6" fmla="*/ 0 60000 65536"/>
              <a:gd name="T7" fmla="*/ 0 60000 65536"/>
              <a:gd name="T8" fmla="*/ 0 60000 65536"/>
              <a:gd name="T9" fmla="*/ 0 w 19030"/>
              <a:gd name="T10" fmla="*/ 0 h 21600"/>
              <a:gd name="T11" fmla="*/ 19030 w 1903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30" h="21600" fill="none" extrusionOk="0">
                <a:moveTo>
                  <a:pt x="19030" y="21600"/>
                </a:moveTo>
                <a:cubicBezTo>
                  <a:pt x="11074" y="21600"/>
                  <a:pt x="3763" y="17227"/>
                  <a:pt x="-1" y="10218"/>
                </a:cubicBezTo>
              </a:path>
              <a:path w="19030" h="21600" stroke="0" extrusionOk="0">
                <a:moveTo>
                  <a:pt x="19030" y="21600"/>
                </a:moveTo>
                <a:cubicBezTo>
                  <a:pt x="11074" y="21600"/>
                  <a:pt x="3763" y="17227"/>
                  <a:pt x="-1" y="10218"/>
                </a:cubicBezTo>
                <a:lnTo>
                  <a:pt x="19030" y="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1877" name="Line 21"/>
          <p:cNvSpPr>
            <a:spLocks noChangeShapeType="1"/>
          </p:cNvSpPr>
          <p:nvPr/>
        </p:nvSpPr>
        <p:spPr bwMode="auto">
          <a:xfrm flipV="1">
            <a:off x="7007225" y="3429000"/>
            <a:ext cx="0" cy="1520825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1878" name="Line 22"/>
          <p:cNvSpPr>
            <a:spLocks noChangeShapeType="1"/>
          </p:cNvSpPr>
          <p:nvPr/>
        </p:nvSpPr>
        <p:spPr bwMode="auto">
          <a:xfrm flipH="1">
            <a:off x="763588" y="3429000"/>
            <a:ext cx="3643312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1879" name="Line 23"/>
          <p:cNvSpPr>
            <a:spLocks noChangeShapeType="1"/>
          </p:cNvSpPr>
          <p:nvPr/>
        </p:nvSpPr>
        <p:spPr bwMode="auto">
          <a:xfrm flipV="1">
            <a:off x="2063750" y="2054225"/>
            <a:ext cx="328613" cy="2895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1880" name="Rectangle 24"/>
          <p:cNvSpPr>
            <a:spLocks noChangeArrowheads="1"/>
          </p:cNvSpPr>
          <p:nvPr/>
        </p:nvSpPr>
        <p:spPr bwMode="auto">
          <a:xfrm>
            <a:off x="2141538" y="1689100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121881" name="Rectangle 25"/>
          <p:cNvSpPr>
            <a:spLocks noChangeArrowheads="1"/>
          </p:cNvSpPr>
          <p:nvPr/>
        </p:nvSpPr>
        <p:spPr bwMode="auto">
          <a:xfrm>
            <a:off x="449263" y="3740150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1882" name="Rectangle 26"/>
          <p:cNvSpPr>
            <a:spLocks noChangeArrowheads="1"/>
          </p:cNvSpPr>
          <p:nvPr/>
        </p:nvSpPr>
        <p:spPr bwMode="auto">
          <a:xfrm>
            <a:off x="4708525" y="3744913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1883" name="Line 27"/>
          <p:cNvSpPr>
            <a:spLocks noChangeShapeType="1"/>
          </p:cNvSpPr>
          <p:nvPr/>
        </p:nvSpPr>
        <p:spPr bwMode="auto">
          <a:xfrm>
            <a:off x="5065713" y="3978275"/>
            <a:ext cx="12827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1884" name="Line 28"/>
          <p:cNvSpPr>
            <a:spLocks noChangeShapeType="1"/>
          </p:cNvSpPr>
          <p:nvPr/>
        </p:nvSpPr>
        <p:spPr bwMode="auto">
          <a:xfrm>
            <a:off x="5048250" y="3429000"/>
            <a:ext cx="1941513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1885" name="Rectangle 29"/>
          <p:cNvSpPr>
            <a:spLocks noChangeArrowheads="1"/>
          </p:cNvSpPr>
          <p:nvPr/>
        </p:nvSpPr>
        <p:spPr bwMode="auto">
          <a:xfrm>
            <a:off x="450850" y="3227388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1886" name="Rectangle 30"/>
          <p:cNvSpPr>
            <a:spLocks noChangeArrowheads="1"/>
          </p:cNvSpPr>
          <p:nvPr/>
        </p:nvSpPr>
        <p:spPr bwMode="auto">
          <a:xfrm>
            <a:off x="4675188" y="3251200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1887" name="Rectangle 31"/>
          <p:cNvSpPr>
            <a:spLocks noChangeArrowheads="1"/>
          </p:cNvSpPr>
          <p:nvPr/>
        </p:nvSpPr>
        <p:spPr bwMode="auto">
          <a:xfrm>
            <a:off x="6791325" y="4954588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1888" name="Rectangle 32"/>
          <p:cNvSpPr>
            <a:spLocks noChangeArrowheads="1"/>
          </p:cNvSpPr>
          <p:nvPr/>
        </p:nvSpPr>
        <p:spPr bwMode="auto">
          <a:xfrm>
            <a:off x="3937000" y="3914775"/>
            <a:ext cx="42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L</a:t>
            </a:r>
            <a:r>
              <a:rPr lang="en-GB" sz="2400">
                <a:solidFill>
                  <a:schemeClr val="accent2"/>
                </a:solidFill>
                <a:latin typeface="Playbill" pitchFamily="82" charset="0"/>
              </a:rPr>
              <a:t>"</a:t>
            </a:r>
          </a:p>
        </p:txBody>
      </p:sp>
      <p:sp>
        <p:nvSpPr>
          <p:cNvPr id="121889" name="Rectangle 33"/>
          <p:cNvSpPr>
            <a:spLocks noChangeArrowheads="1"/>
          </p:cNvSpPr>
          <p:nvPr/>
        </p:nvSpPr>
        <p:spPr bwMode="auto">
          <a:xfrm>
            <a:off x="3856038" y="42132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L</a:t>
            </a:r>
            <a:r>
              <a:rPr lang="en-GB" sz="2400">
                <a:solidFill>
                  <a:schemeClr val="tx2"/>
                </a:solidFill>
                <a:latin typeface="Playbill" pitchFamily="82" charset="0"/>
              </a:rPr>
              <a:t>'</a:t>
            </a:r>
          </a:p>
        </p:txBody>
      </p:sp>
      <p:sp>
        <p:nvSpPr>
          <p:cNvPr id="121890" name="Oval 34"/>
          <p:cNvSpPr>
            <a:spLocks noChangeArrowheads="1"/>
          </p:cNvSpPr>
          <p:nvPr/>
        </p:nvSpPr>
        <p:spPr bwMode="auto">
          <a:xfrm>
            <a:off x="2185988" y="3387725"/>
            <a:ext cx="103187" cy="103188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21891" name="Oval 35"/>
          <p:cNvSpPr>
            <a:spLocks noChangeArrowheads="1"/>
          </p:cNvSpPr>
          <p:nvPr/>
        </p:nvSpPr>
        <p:spPr bwMode="auto">
          <a:xfrm>
            <a:off x="2117725" y="3924300"/>
            <a:ext cx="103188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21892" name="Oval 36"/>
          <p:cNvSpPr>
            <a:spLocks noChangeArrowheads="1"/>
          </p:cNvSpPr>
          <p:nvPr/>
        </p:nvSpPr>
        <p:spPr bwMode="auto">
          <a:xfrm>
            <a:off x="6923088" y="3381375"/>
            <a:ext cx="103187" cy="103188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21893" name="Oval 37"/>
          <p:cNvSpPr>
            <a:spLocks noChangeArrowheads="1"/>
          </p:cNvSpPr>
          <p:nvPr/>
        </p:nvSpPr>
        <p:spPr bwMode="auto">
          <a:xfrm>
            <a:off x="6249988" y="3937000"/>
            <a:ext cx="103187" cy="103188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21894" name="Rectangle 38"/>
          <p:cNvSpPr>
            <a:spLocks noChangeArrowheads="1"/>
          </p:cNvSpPr>
          <p:nvPr/>
        </p:nvSpPr>
        <p:spPr bwMode="auto">
          <a:xfrm>
            <a:off x="6062663" y="3548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b="1">
                <a:solidFill>
                  <a:schemeClr val="folHlink"/>
                </a:solidFill>
                <a:latin typeface="Arial" charset="0"/>
              </a:rPr>
              <a:t>c</a:t>
            </a:r>
          </a:p>
        </p:txBody>
      </p:sp>
      <p:sp>
        <p:nvSpPr>
          <p:cNvPr id="121895" name="Rectangle 39"/>
          <p:cNvSpPr>
            <a:spLocks noChangeArrowheads="1"/>
          </p:cNvSpPr>
          <p:nvPr/>
        </p:nvSpPr>
        <p:spPr bwMode="auto">
          <a:xfrm>
            <a:off x="6775450" y="2986088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b="1">
                <a:solidFill>
                  <a:schemeClr val="folHlink"/>
                </a:solidFill>
                <a:latin typeface="Arial" charset="0"/>
              </a:rPr>
              <a:t>d</a:t>
            </a:r>
          </a:p>
        </p:txBody>
      </p:sp>
      <p:sp>
        <p:nvSpPr>
          <p:cNvPr id="607272" name="Text Box 40"/>
          <p:cNvSpPr txBox="1">
            <a:spLocks noChangeArrowheads="1"/>
          </p:cNvSpPr>
          <p:nvPr/>
        </p:nvSpPr>
        <p:spPr bwMode="auto">
          <a:xfrm>
            <a:off x="0" y="952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005A00"/>
                </a:solidFill>
                <a:latin typeface="Arial" pitchFamily="34" charset="0"/>
              </a:rPr>
              <a:t>Η καμπύλη</a:t>
            </a:r>
            <a:r>
              <a:rPr lang="en-GB" b="1" dirty="0">
                <a:solidFill>
                  <a:srgbClr val="005A00"/>
                </a:solidFill>
                <a:latin typeface="Arial" pitchFamily="34" charset="0"/>
              </a:rPr>
              <a:t> </a:t>
            </a:r>
            <a:r>
              <a:rPr lang="en-GB" b="1" i="1" dirty="0">
                <a:solidFill>
                  <a:srgbClr val="005A00"/>
                </a:solidFill>
                <a:latin typeface="Arial" pitchFamily="34" charset="0"/>
              </a:rPr>
              <a:t>LM</a:t>
            </a:r>
            <a:r>
              <a:rPr lang="en-GB" b="1" dirty="0">
                <a:solidFill>
                  <a:srgbClr val="005A00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pull dir="r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2288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 smtClean="0"/>
              <a:t>IS/LM</a:t>
            </a:r>
            <a:r>
              <a:rPr lang="en-GB" altLang="en-US" smtClean="0"/>
              <a:t> </a:t>
            </a:r>
            <a:r>
              <a:rPr lang="el-GR" altLang="en-US" smtClean="0"/>
              <a:t>ανάλυση</a:t>
            </a:r>
            <a:endParaRPr lang="en-GB" altLang="en-US" smtClean="0"/>
          </a:p>
        </p:txBody>
      </p:sp>
      <p:sp>
        <p:nvSpPr>
          <p:cNvPr id="12288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Η αγορά αγαθών και χρήματος</a:t>
            </a:r>
            <a:endParaRPr lang="en-GB" altLang="en-US" smtClean="0">
              <a:solidFill>
                <a:srgbClr val="646B86"/>
              </a:solidFill>
            </a:endParaRP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Η καμπύλη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  <a:r>
              <a:rPr lang="en-GB" altLang="en-US" i="1" smtClean="0">
                <a:solidFill>
                  <a:srgbClr val="646B86"/>
                </a:solidFill>
              </a:rPr>
              <a:t>IS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κινήσεις κατά μήκος σε σχέση με μετατοπίσεις της καμπύλης  </a:t>
            </a:r>
            <a:r>
              <a:rPr lang="en-GB" altLang="en-US" i="1" smtClean="0">
                <a:solidFill>
                  <a:srgbClr val="646B86"/>
                </a:solidFill>
              </a:rPr>
              <a:t>IS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Η καμπύλη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  <a:r>
              <a:rPr lang="en-GB" altLang="en-US" i="1" smtClean="0">
                <a:solidFill>
                  <a:srgbClr val="646B86"/>
                </a:solidFill>
              </a:rPr>
              <a:t>LM </a:t>
            </a:r>
            <a:endParaRPr lang="en-GB" altLang="en-US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εξάγοντας την καμπύλη </a:t>
            </a:r>
            <a:r>
              <a:rPr lang="en-GB" altLang="en-US" i="1" smtClean="0">
                <a:solidFill>
                  <a:srgbClr val="646B86"/>
                </a:solidFill>
              </a:rPr>
              <a:t>LM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ελαστικότητα της καμπύλης </a:t>
            </a:r>
            <a:r>
              <a:rPr lang="en-GB" altLang="en-US" i="1" smtClean="0">
                <a:solidFill>
                  <a:srgbClr val="646B86"/>
                </a:solidFill>
              </a:rPr>
              <a:t>LM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l-GR" altLang="en-US" smtClean="0"/>
              <a:t>μετατοπίσεις της καμπύλης </a:t>
            </a:r>
            <a:r>
              <a:rPr lang="en-GB" altLang="en-US" i="1" smtClean="0"/>
              <a:t>LM</a:t>
            </a:r>
            <a:r>
              <a:rPr lang="en-GB" altLang="en-US" smtClean="0"/>
              <a:t> </a:t>
            </a:r>
          </a:p>
        </p:txBody>
      </p:sp>
    </p:spTree>
  </p:cSld>
  <p:clrMapOvr>
    <a:masterClrMapping/>
  </p:clrMapOvr>
  <p:transition spd="slow">
    <p:pull dir="r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762000" y="17526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5029200" y="17526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762000" y="1752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909" name="Line 5"/>
          <p:cNvSpPr>
            <a:spLocks noChangeShapeType="1"/>
          </p:cNvSpPr>
          <p:nvPr/>
        </p:nvSpPr>
        <p:spPr bwMode="auto">
          <a:xfrm>
            <a:off x="762000" y="4953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288925" y="49069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>
            <a:off x="5029200" y="1752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>
            <a:off x="5029200" y="4953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4708525" y="49069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23914" name="Arc 10"/>
          <p:cNvSpPr>
            <a:spLocks/>
          </p:cNvSpPr>
          <p:nvPr/>
        </p:nvSpPr>
        <p:spPr bwMode="auto">
          <a:xfrm>
            <a:off x="800100" y="1066800"/>
            <a:ext cx="3087688" cy="3352800"/>
          </a:xfrm>
          <a:custGeom>
            <a:avLst/>
            <a:gdLst>
              <a:gd name="T0" fmla="*/ 2147483647 w 19032"/>
              <a:gd name="T1" fmla="*/ 2147483647 h 21600"/>
              <a:gd name="T2" fmla="*/ 0 w 19032"/>
              <a:gd name="T3" fmla="*/ 2147483647 h 21600"/>
              <a:gd name="T4" fmla="*/ 2147483647 w 19032"/>
              <a:gd name="T5" fmla="*/ 0 h 21600"/>
              <a:gd name="T6" fmla="*/ 0 60000 65536"/>
              <a:gd name="T7" fmla="*/ 0 60000 65536"/>
              <a:gd name="T8" fmla="*/ 0 60000 65536"/>
              <a:gd name="T9" fmla="*/ 0 w 19032"/>
              <a:gd name="T10" fmla="*/ 0 h 21600"/>
              <a:gd name="T11" fmla="*/ 19032 w 190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32" h="21600" fill="none" extrusionOk="0">
                <a:moveTo>
                  <a:pt x="19032" y="21600"/>
                </a:moveTo>
                <a:cubicBezTo>
                  <a:pt x="11074" y="21600"/>
                  <a:pt x="3762" y="17225"/>
                  <a:pt x="-1" y="10214"/>
                </a:cubicBezTo>
              </a:path>
              <a:path w="19032" h="21600" stroke="0" extrusionOk="0">
                <a:moveTo>
                  <a:pt x="19032" y="21600"/>
                </a:moveTo>
                <a:cubicBezTo>
                  <a:pt x="11074" y="21600"/>
                  <a:pt x="3762" y="17225"/>
                  <a:pt x="-1" y="10214"/>
                </a:cubicBezTo>
                <a:lnTo>
                  <a:pt x="19032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915" name="Rectangle 12"/>
          <p:cNvSpPr>
            <a:spLocks noChangeArrowheads="1"/>
          </p:cNvSpPr>
          <p:nvPr/>
        </p:nvSpPr>
        <p:spPr bwMode="auto">
          <a:xfrm rot="-5400000">
            <a:off x="3439319" y="3382169"/>
            <a:ext cx="232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Ρυθμός επιτοκίου </a:t>
            </a:r>
            <a:endParaRPr lang="en-GB" sz="2000">
              <a:latin typeface="Arial" charset="0"/>
            </a:endParaRPr>
          </a:p>
        </p:txBody>
      </p:sp>
      <p:sp>
        <p:nvSpPr>
          <p:cNvPr id="123916" name="Rectangle 13"/>
          <p:cNvSpPr>
            <a:spLocks noChangeArrowheads="1"/>
          </p:cNvSpPr>
          <p:nvPr/>
        </p:nvSpPr>
        <p:spPr bwMode="auto">
          <a:xfrm>
            <a:off x="1989138" y="5334000"/>
            <a:ext cx="1012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Χρήμα </a:t>
            </a:r>
            <a:endParaRPr lang="en-GB" sz="2000">
              <a:latin typeface="Arial" charset="0"/>
            </a:endParaRPr>
          </a:p>
        </p:txBody>
      </p:sp>
      <p:sp>
        <p:nvSpPr>
          <p:cNvPr id="123917" name="Rectangle 14"/>
          <p:cNvSpPr>
            <a:spLocks noChangeArrowheads="1"/>
          </p:cNvSpPr>
          <p:nvPr/>
        </p:nvSpPr>
        <p:spPr bwMode="auto">
          <a:xfrm>
            <a:off x="5829300" y="5334000"/>
            <a:ext cx="2151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>
                <a:latin typeface="Arial" charset="0"/>
              </a:rPr>
              <a:t>Εθνικό εισόδημα </a:t>
            </a:r>
            <a:endParaRPr lang="en-GB" sz="2000">
              <a:latin typeface="Arial" charset="0"/>
            </a:endParaRPr>
          </a:p>
        </p:txBody>
      </p:sp>
      <p:sp>
        <p:nvSpPr>
          <p:cNvPr id="123918" name="Arc 15"/>
          <p:cNvSpPr>
            <a:spLocks/>
          </p:cNvSpPr>
          <p:nvPr/>
        </p:nvSpPr>
        <p:spPr bwMode="auto">
          <a:xfrm>
            <a:off x="4408488" y="661988"/>
            <a:ext cx="3498850" cy="3757612"/>
          </a:xfrm>
          <a:custGeom>
            <a:avLst/>
            <a:gdLst>
              <a:gd name="T0" fmla="*/ 2147483647 w 20291"/>
              <a:gd name="T1" fmla="*/ 2147483647 h 20959"/>
              <a:gd name="T2" fmla="*/ 2147483647 w 20291"/>
              <a:gd name="T3" fmla="*/ 2147483647 h 20959"/>
              <a:gd name="T4" fmla="*/ 0 w 20291"/>
              <a:gd name="T5" fmla="*/ 0 h 20959"/>
              <a:gd name="T6" fmla="*/ 0 60000 65536"/>
              <a:gd name="T7" fmla="*/ 0 60000 65536"/>
              <a:gd name="T8" fmla="*/ 0 60000 65536"/>
              <a:gd name="T9" fmla="*/ 0 w 20291"/>
              <a:gd name="T10" fmla="*/ 0 h 20959"/>
              <a:gd name="T11" fmla="*/ 20291 w 20291"/>
              <a:gd name="T12" fmla="*/ 20959 h 209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91" h="20959" fill="none" extrusionOk="0">
                <a:moveTo>
                  <a:pt x="20290" y="7405"/>
                </a:moveTo>
                <a:cubicBezTo>
                  <a:pt x="17830" y="14146"/>
                  <a:pt x="12184" y="19224"/>
                  <a:pt x="5222" y="20959"/>
                </a:cubicBezTo>
              </a:path>
              <a:path w="20291" h="20959" stroke="0" extrusionOk="0">
                <a:moveTo>
                  <a:pt x="20290" y="7405"/>
                </a:moveTo>
                <a:cubicBezTo>
                  <a:pt x="17830" y="14146"/>
                  <a:pt x="12184" y="19224"/>
                  <a:pt x="5222" y="20959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919" name="Rectangle 16"/>
          <p:cNvSpPr>
            <a:spLocks noChangeArrowheads="1"/>
          </p:cNvSpPr>
          <p:nvPr/>
        </p:nvSpPr>
        <p:spPr bwMode="auto">
          <a:xfrm>
            <a:off x="6089650" y="4967288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3920" name="Rectangle 17"/>
          <p:cNvSpPr>
            <a:spLocks noChangeArrowheads="1"/>
          </p:cNvSpPr>
          <p:nvPr/>
        </p:nvSpPr>
        <p:spPr bwMode="auto">
          <a:xfrm>
            <a:off x="7708900" y="1670050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LM</a:t>
            </a:r>
          </a:p>
        </p:txBody>
      </p:sp>
      <p:sp>
        <p:nvSpPr>
          <p:cNvPr id="123921" name="Line 18"/>
          <p:cNvSpPr>
            <a:spLocks noChangeShapeType="1"/>
          </p:cNvSpPr>
          <p:nvPr/>
        </p:nvSpPr>
        <p:spPr bwMode="auto">
          <a:xfrm flipV="1">
            <a:off x="6311900" y="3960813"/>
            <a:ext cx="0" cy="95250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922" name="Line 19"/>
          <p:cNvSpPr>
            <a:spLocks noChangeShapeType="1"/>
          </p:cNvSpPr>
          <p:nvPr/>
        </p:nvSpPr>
        <p:spPr bwMode="auto">
          <a:xfrm flipH="1">
            <a:off x="763588" y="3978275"/>
            <a:ext cx="3643312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923" name="Arc 20"/>
          <p:cNvSpPr>
            <a:spLocks/>
          </p:cNvSpPr>
          <p:nvPr/>
        </p:nvSpPr>
        <p:spPr bwMode="auto">
          <a:xfrm>
            <a:off x="1314450" y="442913"/>
            <a:ext cx="2690813" cy="3681412"/>
          </a:xfrm>
          <a:custGeom>
            <a:avLst/>
            <a:gdLst>
              <a:gd name="T0" fmla="*/ 2147483647 w 19030"/>
              <a:gd name="T1" fmla="*/ 2147483647 h 21600"/>
              <a:gd name="T2" fmla="*/ 0 w 19030"/>
              <a:gd name="T3" fmla="*/ 2147483647 h 21600"/>
              <a:gd name="T4" fmla="*/ 2147483647 w 19030"/>
              <a:gd name="T5" fmla="*/ 0 h 21600"/>
              <a:gd name="T6" fmla="*/ 0 60000 65536"/>
              <a:gd name="T7" fmla="*/ 0 60000 65536"/>
              <a:gd name="T8" fmla="*/ 0 60000 65536"/>
              <a:gd name="T9" fmla="*/ 0 w 19030"/>
              <a:gd name="T10" fmla="*/ 0 h 21600"/>
              <a:gd name="T11" fmla="*/ 19030 w 1903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30" h="21600" fill="none" extrusionOk="0">
                <a:moveTo>
                  <a:pt x="19030" y="21600"/>
                </a:moveTo>
                <a:cubicBezTo>
                  <a:pt x="11074" y="21600"/>
                  <a:pt x="3763" y="17227"/>
                  <a:pt x="-1" y="10218"/>
                </a:cubicBezTo>
              </a:path>
              <a:path w="19030" h="21600" stroke="0" extrusionOk="0">
                <a:moveTo>
                  <a:pt x="19030" y="21600"/>
                </a:moveTo>
                <a:cubicBezTo>
                  <a:pt x="11074" y="21600"/>
                  <a:pt x="3763" y="17227"/>
                  <a:pt x="-1" y="10218"/>
                </a:cubicBezTo>
                <a:lnTo>
                  <a:pt x="19030" y="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924" name="Line 21"/>
          <p:cNvSpPr>
            <a:spLocks noChangeShapeType="1"/>
          </p:cNvSpPr>
          <p:nvPr/>
        </p:nvSpPr>
        <p:spPr bwMode="auto">
          <a:xfrm flipV="1">
            <a:off x="7007225" y="3429000"/>
            <a:ext cx="0" cy="1520825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925" name="Line 22"/>
          <p:cNvSpPr>
            <a:spLocks noChangeShapeType="1"/>
          </p:cNvSpPr>
          <p:nvPr/>
        </p:nvSpPr>
        <p:spPr bwMode="auto">
          <a:xfrm flipH="1">
            <a:off x="763588" y="3429000"/>
            <a:ext cx="3643312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926" name="Line 23"/>
          <p:cNvSpPr>
            <a:spLocks noChangeShapeType="1"/>
          </p:cNvSpPr>
          <p:nvPr/>
        </p:nvSpPr>
        <p:spPr bwMode="auto">
          <a:xfrm flipV="1">
            <a:off x="2063750" y="2054225"/>
            <a:ext cx="328613" cy="2895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927" name="Rectangle 24"/>
          <p:cNvSpPr>
            <a:spLocks noChangeArrowheads="1"/>
          </p:cNvSpPr>
          <p:nvPr/>
        </p:nvSpPr>
        <p:spPr bwMode="auto">
          <a:xfrm>
            <a:off x="2141538" y="1689100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123928" name="Rectangle 25"/>
          <p:cNvSpPr>
            <a:spLocks noChangeArrowheads="1"/>
          </p:cNvSpPr>
          <p:nvPr/>
        </p:nvSpPr>
        <p:spPr bwMode="auto">
          <a:xfrm>
            <a:off x="449263" y="3740150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3929" name="Rectangle 26"/>
          <p:cNvSpPr>
            <a:spLocks noChangeArrowheads="1"/>
          </p:cNvSpPr>
          <p:nvPr/>
        </p:nvSpPr>
        <p:spPr bwMode="auto">
          <a:xfrm>
            <a:off x="4708525" y="3744913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3930" name="Line 27"/>
          <p:cNvSpPr>
            <a:spLocks noChangeShapeType="1"/>
          </p:cNvSpPr>
          <p:nvPr/>
        </p:nvSpPr>
        <p:spPr bwMode="auto">
          <a:xfrm>
            <a:off x="5065713" y="3978275"/>
            <a:ext cx="12827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931" name="Line 28"/>
          <p:cNvSpPr>
            <a:spLocks noChangeShapeType="1"/>
          </p:cNvSpPr>
          <p:nvPr/>
        </p:nvSpPr>
        <p:spPr bwMode="auto">
          <a:xfrm>
            <a:off x="5048250" y="3429000"/>
            <a:ext cx="1941513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932" name="Rectangle 29"/>
          <p:cNvSpPr>
            <a:spLocks noChangeArrowheads="1"/>
          </p:cNvSpPr>
          <p:nvPr/>
        </p:nvSpPr>
        <p:spPr bwMode="auto">
          <a:xfrm>
            <a:off x="450850" y="3227388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3933" name="Rectangle 30"/>
          <p:cNvSpPr>
            <a:spLocks noChangeArrowheads="1"/>
          </p:cNvSpPr>
          <p:nvPr/>
        </p:nvSpPr>
        <p:spPr bwMode="auto">
          <a:xfrm>
            <a:off x="4675188" y="3251200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3934" name="Rectangle 31"/>
          <p:cNvSpPr>
            <a:spLocks noChangeArrowheads="1"/>
          </p:cNvSpPr>
          <p:nvPr/>
        </p:nvSpPr>
        <p:spPr bwMode="auto">
          <a:xfrm>
            <a:off x="6791325" y="4954588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3935" name="Rectangle 32"/>
          <p:cNvSpPr>
            <a:spLocks noChangeArrowheads="1"/>
          </p:cNvSpPr>
          <p:nvPr/>
        </p:nvSpPr>
        <p:spPr bwMode="auto">
          <a:xfrm>
            <a:off x="3937000" y="3914775"/>
            <a:ext cx="42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L</a:t>
            </a:r>
            <a:r>
              <a:rPr lang="en-GB" sz="2400">
                <a:solidFill>
                  <a:schemeClr val="accent2"/>
                </a:solidFill>
                <a:latin typeface="Playbill" pitchFamily="82" charset="0"/>
              </a:rPr>
              <a:t>"</a:t>
            </a:r>
          </a:p>
        </p:txBody>
      </p:sp>
      <p:sp>
        <p:nvSpPr>
          <p:cNvPr id="123936" name="Rectangle 33"/>
          <p:cNvSpPr>
            <a:spLocks noChangeArrowheads="1"/>
          </p:cNvSpPr>
          <p:nvPr/>
        </p:nvSpPr>
        <p:spPr bwMode="auto">
          <a:xfrm>
            <a:off x="3856038" y="42132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L</a:t>
            </a:r>
            <a:r>
              <a:rPr lang="en-GB" sz="2400">
                <a:solidFill>
                  <a:schemeClr val="tx2"/>
                </a:solidFill>
                <a:latin typeface="Playbill" pitchFamily="82" charset="0"/>
              </a:rPr>
              <a:t>'</a:t>
            </a:r>
          </a:p>
        </p:txBody>
      </p:sp>
      <p:sp>
        <p:nvSpPr>
          <p:cNvPr id="123937" name="Oval 34"/>
          <p:cNvSpPr>
            <a:spLocks noChangeArrowheads="1"/>
          </p:cNvSpPr>
          <p:nvPr/>
        </p:nvSpPr>
        <p:spPr bwMode="auto">
          <a:xfrm>
            <a:off x="2185988" y="3387725"/>
            <a:ext cx="103187" cy="103188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23938" name="Oval 35"/>
          <p:cNvSpPr>
            <a:spLocks noChangeArrowheads="1"/>
          </p:cNvSpPr>
          <p:nvPr/>
        </p:nvSpPr>
        <p:spPr bwMode="auto">
          <a:xfrm>
            <a:off x="2117725" y="3924300"/>
            <a:ext cx="103188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23939" name="Oval 36"/>
          <p:cNvSpPr>
            <a:spLocks noChangeArrowheads="1"/>
          </p:cNvSpPr>
          <p:nvPr/>
        </p:nvSpPr>
        <p:spPr bwMode="auto">
          <a:xfrm>
            <a:off x="6923088" y="3381375"/>
            <a:ext cx="103187" cy="103188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23940" name="Oval 37"/>
          <p:cNvSpPr>
            <a:spLocks noChangeArrowheads="1"/>
          </p:cNvSpPr>
          <p:nvPr/>
        </p:nvSpPr>
        <p:spPr bwMode="auto">
          <a:xfrm>
            <a:off x="6249988" y="3937000"/>
            <a:ext cx="103187" cy="103188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23941" name="Rectangle 38"/>
          <p:cNvSpPr>
            <a:spLocks noChangeArrowheads="1"/>
          </p:cNvSpPr>
          <p:nvPr/>
        </p:nvSpPr>
        <p:spPr bwMode="auto">
          <a:xfrm>
            <a:off x="6062663" y="3548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b="1">
                <a:solidFill>
                  <a:schemeClr val="folHlink"/>
                </a:solidFill>
                <a:latin typeface="Arial" charset="0"/>
              </a:rPr>
              <a:t>c</a:t>
            </a:r>
          </a:p>
        </p:txBody>
      </p:sp>
      <p:sp>
        <p:nvSpPr>
          <p:cNvPr id="123942" name="Rectangle 39"/>
          <p:cNvSpPr>
            <a:spLocks noChangeArrowheads="1"/>
          </p:cNvSpPr>
          <p:nvPr/>
        </p:nvSpPr>
        <p:spPr bwMode="auto">
          <a:xfrm>
            <a:off x="6775450" y="2986088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b="1">
                <a:solidFill>
                  <a:schemeClr val="folHlink"/>
                </a:solidFill>
                <a:latin typeface="Arial" charset="0"/>
              </a:rPr>
              <a:t>d</a:t>
            </a:r>
          </a:p>
        </p:txBody>
      </p:sp>
      <p:sp>
        <p:nvSpPr>
          <p:cNvPr id="609320" name="Text Box 40"/>
          <p:cNvSpPr txBox="1">
            <a:spLocks noChangeArrowheads="1"/>
          </p:cNvSpPr>
          <p:nvPr/>
        </p:nvSpPr>
        <p:spPr bwMode="auto">
          <a:xfrm>
            <a:off x="0" y="952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005A00"/>
                </a:solidFill>
                <a:latin typeface="Arial" pitchFamily="34" charset="0"/>
              </a:rPr>
              <a:t>Η καμπύλη</a:t>
            </a:r>
            <a:r>
              <a:rPr lang="en-GB" b="1" dirty="0">
                <a:solidFill>
                  <a:srgbClr val="005A00"/>
                </a:solidFill>
                <a:latin typeface="Arial" pitchFamily="34" charset="0"/>
              </a:rPr>
              <a:t> </a:t>
            </a:r>
            <a:r>
              <a:rPr lang="en-GB" b="1" i="1" dirty="0">
                <a:solidFill>
                  <a:srgbClr val="005A00"/>
                </a:solidFill>
                <a:latin typeface="Arial" pitchFamily="34" charset="0"/>
              </a:rPr>
              <a:t>LM</a:t>
            </a:r>
            <a:r>
              <a:rPr lang="en-GB" b="1" dirty="0">
                <a:solidFill>
                  <a:srgbClr val="005A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23944" name="Rectangle 11"/>
          <p:cNvSpPr>
            <a:spLocks noChangeArrowheads="1"/>
          </p:cNvSpPr>
          <p:nvPr/>
        </p:nvSpPr>
        <p:spPr bwMode="auto">
          <a:xfrm rot="-5400000">
            <a:off x="-1054100" y="3132138"/>
            <a:ext cx="250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Πραγματικό επιτόκιο</a:t>
            </a:r>
            <a:endParaRPr lang="en-GB" sz="2000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923925" y="609600"/>
            <a:ext cx="70104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923925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923925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03250" y="58975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 rot="-5400000">
            <a:off x="-356394" y="3047207"/>
            <a:ext cx="1233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Επιτόκιο </a:t>
            </a:r>
            <a:endParaRPr lang="en-GB" sz="2000">
              <a:latin typeface="Arial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773488" y="6278563"/>
            <a:ext cx="1012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>
                <a:latin typeface="Arial" charset="0"/>
              </a:rPr>
              <a:t>Χρήμα </a:t>
            </a:r>
            <a:endParaRPr lang="en-GB" sz="2000"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19325" y="1096963"/>
            <a:ext cx="898525" cy="4846637"/>
            <a:chOff x="1488" y="691"/>
            <a:chExt cx="566" cy="3053"/>
          </a:xfrm>
        </p:grpSpPr>
        <p:sp>
          <p:nvSpPr>
            <p:cNvPr id="17438" name="Line 9"/>
            <p:cNvSpPr>
              <a:spLocks noChangeShapeType="1"/>
            </p:cNvSpPr>
            <p:nvPr/>
          </p:nvSpPr>
          <p:spPr bwMode="auto">
            <a:xfrm flipH="1">
              <a:off x="1488" y="960"/>
              <a:ext cx="384" cy="278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39" name="Rectangle 10"/>
            <p:cNvSpPr>
              <a:spLocks noChangeArrowheads="1"/>
            </p:cNvSpPr>
            <p:nvPr/>
          </p:nvSpPr>
          <p:spPr bwMode="auto">
            <a:xfrm>
              <a:off x="1693" y="691"/>
              <a:ext cx="3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tx2"/>
                  </a:solidFill>
                  <a:latin typeface="Arial" charset="0"/>
                </a:rPr>
                <a:t>M</a:t>
              </a:r>
              <a:r>
                <a:rPr lang="en-GB" sz="2400" baseline="-25000">
                  <a:solidFill>
                    <a:schemeClr val="tx2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101725" y="3505200"/>
            <a:ext cx="6081713" cy="1493838"/>
            <a:chOff x="784" y="2208"/>
            <a:chExt cx="3831" cy="941"/>
          </a:xfrm>
        </p:grpSpPr>
        <p:sp>
          <p:nvSpPr>
            <p:cNvPr id="17435" name="Arc 12"/>
            <p:cNvSpPr>
              <a:spLocks/>
            </p:cNvSpPr>
            <p:nvPr/>
          </p:nvSpPr>
          <p:spPr bwMode="auto">
            <a:xfrm>
              <a:off x="784" y="2208"/>
              <a:ext cx="2049" cy="816"/>
            </a:xfrm>
            <a:custGeom>
              <a:avLst/>
              <a:gdLst>
                <a:gd name="T0" fmla="*/ 0 w 20046"/>
                <a:gd name="T1" fmla="*/ 0 h 21600"/>
                <a:gd name="T2" fmla="*/ 0 w 20046"/>
                <a:gd name="T3" fmla="*/ 0 h 21600"/>
                <a:gd name="T4" fmla="*/ 0 w 200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0046"/>
                <a:gd name="T10" fmla="*/ 0 h 21600"/>
                <a:gd name="T11" fmla="*/ 20046 w 200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46" h="21600" fill="none" extrusionOk="0">
                  <a:moveTo>
                    <a:pt x="20046" y="21600"/>
                  </a:moveTo>
                  <a:cubicBezTo>
                    <a:pt x="11222" y="21600"/>
                    <a:pt x="3285" y="16233"/>
                    <a:pt x="-1" y="8044"/>
                  </a:cubicBezTo>
                </a:path>
                <a:path w="20046" h="21600" stroke="0" extrusionOk="0">
                  <a:moveTo>
                    <a:pt x="20046" y="21600"/>
                  </a:moveTo>
                  <a:cubicBezTo>
                    <a:pt x="11222" y="21600"/>
                    <a:pt x="3285" y="16233"/>
                    <a:pt x="-1" y="8044"/>
                  </a:cubicBezTo>
                  <a:lnTo>
                    <a:pt x="20046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36" name="Line 13"/>
            <p:cNvSpPr>
              <a:spLocks noChangeShapeType="1"/>
            </p:cNvSpPr>
            <p:nvPr/>
          </p:nvSpPr>
          <p:spPr bwMode="auto">
            <a:xfrm>
              <a:off x="2832" y="3024"/>
              <a:ext cx="158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37" name="Rectangle 14"/>
            <p:cNvSpPr>
              <a:spLocks noChangeArrowheads="1"/>
            </p:cNvSpPr>
            <p:nvPr/>
          </p:nvSpPr>
          <p:spPr bwMode="auto">
            <a:xfrm>
              <a:off x="4410" y="289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L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87375" y="4364038"/>
            <a:ext cx="1790700" cy="396875"/>
            <a:chOff x="460" y="2749"/>
            <a:chExt cx="1128" cy="250"/>
          </a:xfrm>
        </p:grpSpPr>
        <p:sp>
          <p:nvSpPr>
            <p:cNvPr id="17433" name="Line 16"/>
            <p:cNvSpPr>
              <a:spLocks noChangeShapeType="1"/>
            </p:cNvSpPr>
            <p:nvPr/>
          </p:nvSpPr>
          <p:spPr bwMode="auto">
            <a:xfrm flipH="1">
              <a:off x="688" y="2887"/>
              <a:ext cx="9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34" name="Rectangle 17"/>
            <p:cNvSpPr>
              <a:spLocks noChangeArrowheads="1"/>
            </p:cNvSpPr>
            <p:nvPr/>
          </p:nvSpPr>
          <p:spPr bwMode="auto">
            <a:xfrm>
              <a:off x="460" y="2749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r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111625" y="1020763"/>
            <a:ext cx="966788" cy="4892675"/>
            <a:chOff x="2680" y="643"/>
            <a:chExt cx="609" cy="3082"/>
          </a:xfrm>
        </p:grpSpPr>
        <p:sp>
          <p:nvSpPr>
            <p:cNvPr id="17431" name="Line 19"/>
            <p:cNvSpPr>
              <a:spLocks noChangeShapeType="1"/>
            </p:cNvSpPr>
            <p:nvPr/>
          </p:nvSpPr>
          <p:spPr bwMode="auto">
            <a:xfrm flipH="1">
              <a:off x="2680" y="941"/>
              <a:ext cx="384" cy="27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32" name="Rectangle 20"/>
            <p:cNvSpPr>
              <a:spLocks noChangeArrowheads="1"/>
            </p:cNvSpPr>
            <p:nvPr/>
          </p:nvSpPr>
          <p:spPr bwMode="auto">
            <a:xfrm>
              <a:off x="2888" y="643"/>
              <a:ext cx="4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M</a:t>
              </a:r>
              <a:r>
                <a:rPr lang="en-GB" sz="2400" baseline="-25000">
                  <a:solidFill>
                    <a:schemeClr val="accent2"/>
                  </a:solidFill>
                  <a:latin typeface="Arial" charset="0"/>
                </a:rPr>
                <a:t>S</a:t>
              </a:r>
              <a:r>
                <a:rPr lang="en-GB">
                  <a:solidFill>
                    <a:schemeClr val="accent2"/>
                  </a:solidFill>
                  <a:latin typeface="Playbill" pitchFamily="82" charset="0"/>
                </a:rPr>
                <a:t>'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74675" y="4627563"/>
            <a:ext cx="3678238" cy="396875"/>
            <a:chOff x="452" y="2915"/>
            <a:chExt cx="2317" cy="250"/>
          </a:xfrm>
        </p:grpSpPr>
        <p:sp>
          <p:nvSpPr>
            <p:cNvPr id="17429" name="Line 22"/>
            <p:cNvSpPr>
              <a:spLocks noChangeShapeType="1"/>
            </p:cNvSpPr>
            <p:nvPr/>
          </p:nvSpPr>
          <p:spPr bwMode="auto">
            <a:xfrm flipH="1">
              <a:off x="688" y="3029"/>
              <a:ext cx="2081" cy="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30" name="Rectangle 23"/>
            <p:cNvSpPr>
              <a:spLocks noChangeArrowheads="1"/>
            </p:cNvSpPr>
            <p:nvPr/>
          </p:nvSpPr>
          <p:spPr bwMode="auto">
            <a:xfrm>
              <a:off x="452" y="2915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r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783263" y="1027113"/>
            <a:ext cx="1008062" cy="4892675"/>
            <a:chOff x="3733" y="647"/>
            <a:chExt cx="635" cy="3082"/>
          </a:xfrm>
        </p:grpSpPr>
        <p:sp>
          <p:nvSpPr>
            <p:cNvPr id="17427" name="Line 25"/>
            <p:cNvSpPr>
              <a:spLocks noChangeShapeType="1"/>
            </p:cNvSpPr>
            <p:nvPr/>
          </p:nvSpPr>
          <p:spPr bwMode="auto">
            <a:xfrm flipH="1">
              <a:off x="3733" y="945"/>
              <a:ext cx="384" cy="278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28" name="Rectangle 26"/>
            <p:cNvSpPr>
              <a:spLocks noChangeArrowheads="1"/>
            </p:cNvSpPr>
            <p:nvPr/>
          </p:nvSpPr>
          <p:spPr bwMode="auto">
            <a:xfrm>
              <a:off x="3916" y="647"/>
              <a:ext cx="4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M</a:t>
              </a:r>
              <a:r>
                <a:rPr lang="en-GB" sz="2400" baseline="-25000">
                  <a:solidFill>
                    <a:schemeClr val="folHlink"/>
                  </a:solidFill>
                  <a:latin typeface="Arial" charset="0"/>
                </a:rPr>
                <a:t>S</a:t>
              </a:r>
              <a:r>
                <a:rPr lang="en-GB">
                  <a:solidFill>
                    <a:schemeClr val="folHlink"/>
                  </a:solidFill>
                  <a:latin typeface="Playbill" pitchFamily="82" charset="0"/>
                </a:rPr>
                <a:t>"</a:t>
              </a:r>
            </a:p>
          </p:txBody>
        </p:sp>
      </p:grpSp>
      <p:sp>
        <p:nvSpPr>
          <p:cNvPr id="500763" name="Oval 27"/>
          <p:cNvSpPr>
            <a:spLocks noChangeArrowheads="1"/>
          </p:cNvSpPr>
          <p:nvPr/>
        </p:nvSpPr>
        <p:spPr bwMode="auto">
          <a:xfrm>
            <a:off x="4217988" y="4746625"/>
            <a:ext cx="101600" cy="10160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0764" name="Oval 28"/>
          <p:cNvSpPr>
            <a:spLocks noChangeArrowheads="1"/>
          </p:cNvSpPr>
          <p:nvPr/>
        </p:nvSpPr>
        <p:spPr bwMode="auto">
          <a:xfrm>
            <a:off x="5895975" y="4752975"/>
            <a:ext cx="101600" cy="101600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0765" name="Oval 29"/>
          <p:cNvSpPr>
            <a:spLocks noChangeArrowheads="1"/>
          </p:cNvSpPr>
          <p:nvPr/>
        </p:nvSpPr>
        <p:spPr bwMode="auto">
          <a:xfrm>
            <a:off x="2355850" y="4521200"/>
            <a:ext cx="101600" cy="101600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0766" name="AutoShape 30"/>
          <p:cNvSpPr>
            <a:spLocks noChangeArrowheads="1"/>
          </p:cNvSpPr>
          <p:nvPr/>
        </p:nvSpPr>
        <p:spPr bwMode="auto">
          <a:xfrm>
            <a:off x="6764338" y="850900"/>
            <a:ext cx="2103437" cy="37131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54000" tIns="46800" rIns="54000" bIns="46800" anchor="ctr">
            <a:spAutoFit/>
          </a:bodyPr>
          <a:lstStyle/>
          <a:p>
            <a:pPr algn="ctr" defTabSz="762000"/>
            <a:r>
              <a:rPr lang="el-GR" sz="1600" b="1">
                <a:solidFill>
                  <a:schemeClr val="hlink"/>
                </a:solidFill>
                <a:latin typeface="Arial" charset="0"/>
              </a:rPr>
              <a:t>Η παγίδα ρευστότητας</a:t>
            </a:r>
            <a:endParaRPr lang="en-GB" sz="1600" b="1">
              <a:solidFill>
                <a:schemeClr val="hlink"/>
              </a:solidFill>
              <a:latin typeface="Arial" charset="0"/>
            </a:endParaRPr>
          </a:p>
          <a:p>
            <a:pPr algn="ctr" defTabSz="762000"/>
            <a:r>
              <a:rPr lang="el-GR" sz="1600">
                <a:solidFill>
                  <a:schemeClr val="hlink"/>
                </a:solidFill>
                <a:latin typeface="Arial" charset="0"/>
              </a:rPr>
              <a:t>Τα επιτόκια θεωρείται ότι έχουν ένα κατώτατο όριο.</a:t>
            </a:r>
            <a:r>
              <a:rPr lang="en-GB" sz="16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l-GR" sz="1600">
                <a:solidFill>
                  <a:schemeClr val="hlink"/>
                </a:solidFill>
                <a:latin typeface="Arial" charset="0"/>
              </a:rPr>
              <a:t>Όταν φτάσουν σε αυτό το όριο</a:t>
            </a:r>
            <a:r>
              <a:rPr lang="en-GB" sz="1600">
                <a:solidFill>
                  <a:schemeClr val="hlink"/>
                </a:solidFill>
                <a:latin typeface="Arial" charset="0"/>
              </a:rPr>
              <a:t>, </a:t>
            </a:r>
            <a:r>
              <a:rPr lang="el-GR" sz="1600">
                <a:solidFill>
                  <a:schemeClr val="hlink"/>
                </a:solidFill>
                <a:latin typeface="Arial" charset="0"/>
              </a:rPr>
              <a:t>οποιαδήποτε αύξηση στην προσφορά χρήματος, απλώς θα διατηρείται σε αδρανείς λογαριασμούς</a:t>
            </a:r>
            <a:endParaRPr lang="en-GB" sz="16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00767" name="Text Box 31"/>
          <p:cNvSpPr txBox="1">
            <a:spLocks noChangeArrowheads="1"/>
          </p:cNvSpPr>
          <p:nvPr/>
        </p:nvSpPr>
        <p:spPr bwMode="auto">
          <a:xfrm>
            <a:off x="0" y="6508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003399"/>
                </a:solidFill>
                <a:latin typeface="Arial" pitchFamily="34" charset="0"/>
              </a:rPr>
              <a:t>Μία ελαστική καμπύλη προτίμησης ρευστότητας</a:t>
            </a:r>
            <a:endParaRPr lang="en-GB" b="1" dirty="0">
              <a:solidFill>
                <a:srgbClr val="00339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0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0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0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0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0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0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0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0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0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63" grpId="0" animBg="1"/>
      <p:bldP spid="500764" grpId="0" animBg="1"/>
      <p:bldP spid="500765" grpId="0" animBg="1"/>
      <p:bldP spid="500766" grpId="0" animBg="1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12493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 smtClean="0"/>
              <a:t>IS/LM</a:t>
            </a:r>
            <a:r>
              <a:rPr lang="en-GB" altLang="en-US" smtClean="0"/>
              <a:t> </a:t>
            </a:r>
            <a:r>
              <a:rPr lang="el-GR" altLang="en-US" smtClean="0"/>
              <a:t>ανάλυση</a:t>
            </a:r>
            <a:endParaRPr lang="en-GB" altLang="en-US" smtClean="0"/>
          </a:p>
        </p:txBody>
      </p:sp>
      <p:sp>
        <p:nvSpPr>
          <p:cNvPr id="124933" name="Rectangle 5"/>
          <p:cNvSpPr>
            <a:spLocks noGrp="1"/>
          </p:cNvSpPr>
          <p:nvPr>
            <p:ph type="body" idx="1"/>
          </p:nvPr>
        </p:nvSpPr>
        <p:spPr>
          <a:xfrm>
            <a:off x="301625" y="1393825"/>
            <a:ext cx="8534400" cy="50196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>
                <a:solidFill>
                  <a:srgbClr val="646B86"/>
                </a:solidFill>
              </a:rPr>
              <a:t>Η αγορά αγαθών και χρήματος</a:t>
            </a:r>
            <a:endParaRPr lang="en-GB" altLang="en-US" dirty="0" smtClean="0">
              <a:solidFill>
                <a:srgbClr val="646B86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>
                <a:solidFill>
                  <a:srgbClr val="646B86"/>
                </a:solidFill>
              </a:rPr>
              <a:t>Η καμπύλη</a:t>
            </a:r>
            <a:r>
              <a:rPr lang="en-GB" altLang="en-US" dirty="0" smtClean="0">
                <a:solidFill>
                  <a:srgbClr val="646B86"/>
                </a:solidFill>
              </a:rPr>
              <a:t> </a:t>
            </a:r>
            <a:r>
              <a:rPr lang="en-GB" altLang="en-US" i="1" dirty="0" smtClean="0">
                <a:solidFill>
                  <a:srgbClr val="646B86"/>
                </a:solidFill>
              </a:rPr>
              <a:t>IS</a:t>
            </a:r>
            <a:r>
              <a:rPr lang="en-GB" altLang="en-US" dirty="0" smtClean="0">
                <a:solidFill>
                  <a:srgbClr val="646B86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>
                <a:solidFill>
                  <a:srgbClr val="646B86"/>
                </a:solidFill>
              </a:rPr>
              <a:t>κινήσεις κατά μήκος σε σχέση με μετατοπίσεις της καμπύλης  </a:t>
            </a:r>
            <a:r>
              <a:rPr lang="en-GB" altLang="en-US" i="1" dirty="0" smtClean="0">
                <a:solidFill>
                  <a:srgbClr val="646B86"/>
                </a:solidFill>
              </a:rPr>
              <a:t>IS</a:t>
            </a:r>
            <a:r>
              <a:rPr lang="en-GB" altLang="en-US" dirty="0" smtClean="0">
                <a:solidFill>
                  <a:srgbClr val="646B86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>
                <a:solidFill>
                  <a:srgbClr val="646B86"/>
                </a:solidFill>
              </a:rPr>
              <a:t>Η καμπύλη</a:t>
            </a:r>
            <a:r>
              <a:rPr lang="en-GB" altLang="en-US" dirty="0" smtClean="0">
                <a:solidFill>
                  <a:srgbClr val="646B86"/>
                </a:solidFill>
              </a:rPr>
              <a:t> </a:t>
            </a:r>
            <a:r>
              <a:rPr lang="en-GB" altLang="en-US" i="1" dirty="0" smtClean="0">
                <a:solidFill>
                  <a:srgbClr val="646B86"/>
                </a:solidFill>
              </a:rPr>
              <a:t>LM </a:t>
            </a:r>
            <a:endParaRPr lang="en-GB" altLang="en-US" dirty="0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>
                <a:solidFill>
                  <a:srgbClr val="646B86"/>
                </a:solidFill>
              </a:rPr>
              <a:t>εξάγοντας την καμπύλη  </a:t>
            </a:r>
            <a:r>
              <a:rPr lang="en-GB" altLang="en-US" i="1" dirty="0" smtClean="0">
                <a:solidFill>
                  <a:srgbClr val="646B86"/>
                </a:solidFill>
              </a:rPr>
              <a:t>LM</a:t>
            </a:r>
            <a:r>
              <a:rPr lang="en-GB" altLang="en-US" dirty="0" smtClean="0">
                <a:solidFill>
                  <a:srgbClr val="646B86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>
                <a:solidFill>
                  <a:srgbClr val="646B86"/>
                </a:solidFill>
              </a:rPr>
              <a:t>ελαστικότητα της καμπύλης </a:t>
            </a:r>
            <a:r>
              <a:rPr lang="en-GB" altLang="en-US" dirty="0" smtClean="0">
                <a:solidFill>
                  <a:srgbClr val="646B86"/>
                </a:solidFill>
              </a:rPr>
              <a:t> </a:t>
            </a:r>
            <a:r>
              <a:rPr lang="en-GB" altLang="en-US" i="1" dirty="0" smtClean="0">
                <a:solidFill>
                  <a:srgbClr val="646B86"/>
                </a:solidFill>
              </a:rPr>
              <a:t>LM</a:t>
            </a:r>
            <a:r>
              <a:rPr lang="en-GB" altLang="en-US" dirty="0" smtClean="0">
                <a:solidFill>
                  <a:srgbClr val="646B86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>
                <a:solidFill>
                  <a:srgbClr val="646B86"/>
                </a:solidFill>
              </a:rPr>
              <a:t>μετατοπίσεις της καμπύλης </a:t>
            </a:r>
            <a:r>
              <a:rPr lang="en-GB" altLang="en-US" i="1" dirty="0" smtClean="0">
                <a:solidFill>
                  <a:srgbClr val="646B86"/>
                </a:solidFill>
              </a:rPr>
              <a:t>LM</a:t>
            </a:r>
            <a:r>
              <a:rPr lang="en-GB" altLang="en-US" dirty="0" smtClean="0">
                <a:solidFill>
                  <a:srgbClr val="646B86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/>
              <a:t>Κατάσταση ισορροπίας</a:t>
            </a:r>
            <a:endParaRPr lang="en-GB" altLang="en-US" dirty="0" smtClean="0"/>
          </a:p>
        </p:txBody>
      </p:sp>
    </p:spTree>
  </p:cSld>
  <p:clrMapOvr>
    <a:masterClrMapping/>
  </p:clrMapOvr>
  <p:transition spd="slow">
    <p:pull dir="r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5955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5956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3545027" y="6354763"/>
            <a:ext cx="2046009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 smtClean="0">
                <a:latin typeface="Arial" charset="0"/>
              </a:rPr>
              <a:t>Εθνικό εισόδημα</a:t>
            </a:r>
            <a:endParaRPr lang="en-GB" sz="2000" dirty="0">
              <a:latin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381000"/>
            <a:ext cx="6724650" cy="4341813"/>
            <a:chOff x="144" y="240"/>
            <a:chExt cx="4236" cy="2735"/>
          </a:xfrm>
        </p:grpSpPr>
        <p:sp>
          <p:nvSpPr>
            <p:cNvPr id="125965" name="Arc 8"/>
            <p:cNvSpPr>
              <a:spLocks/>
            </p:cNvSpPr>
            <p:nvPr/>
          </p:nvSpPr>
          <p:spPr bwMode="auto">
            <a:xfrm>
              <a:off x="144" y="240"/>
              <a:ext cx="3968" cy="2735"/>
            </a:xfrm>
            <a:custGeom>
              <a:avLst/>
              <a:gdLst>
                <a:gd name="T0" fmla="*/ 0 w 21255"/>
                <a:gd name="T1" fmla="*/ 0 h 20981"/>
                <a:gd name="T2" fmla="*/ 0 w 21255"/>
                <a:gd name="T3" fmla="*/ 0 h 20981"/>
                <a:gd name="T4" fmla="*/ 0 w 21255"/>
                <a:gd name="T5" fmla="*/ 0 h 20981"/>
                <a:gd name="T6" fmla="*/ 0 60000 65536"/>
                <a:gd name="T7" fmla="*/ 0 60000 65536"/>
                <a:gd name="T8" fmla="*/ 0 60000 65536"/>
                <a:gd name="T9" fmla="*/ 0 w 21255"/>
                <a:gd name="T10" fmla="*/ 0 h 20981"/>
                <a:gd name="T11" fmla="*/ 21255 w 21255"/>
                <a:gd name="T12" fmla="*/ 20981 h 209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55" h="20981" fill="none" extrusionOk="0">
                  <a:moveTo>
                    <a:pt x="21255" y="3844"/>
                  </a:moveTo>
                  <a:cubicBezTo>
                    <a:pt x="19736" y="12238"/>
                    <a:pt x="13419" y="18953"/>
                    <a:pt x="5133" y="20981"/>
                  </a:cubicBezTo>
                </a:path>
                <a:path w="21255" h="20981" stroke="0" extrusionOk="0">
                  <a:moveTo>
                    <a:pt x="21255" y="3844"/>
                  </a:moveTo>
                  <a:cubicBezTo>
                    <a:pt x="19736" y="12238"/>
                    <a:pt x="13419" y="18953"/>
                    <a:pt x="5133" y="2098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66" name="Rectangle 9"/>
            <p:cNvSpPr>
              <a:spLocks noChangeArrowheads="1"/>
            </p:cNvSpPr>
            <p:nvPr/>
          </p:nvSpPr>
          <p:spPr bwMode="auto">
            <a:xfrm>
              <a:off x="3997" y="466"/>
              <a:ext cx="3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LM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27213" y="717550"/>
            <a:ext cx="6105525" cy="4646613"/>
            <a:chOff x="1151" y="452"/>
            <a:chExt cx="3846" cy="2927"/>
          </a:xfrm>
        </p:grpSpPr>
        <p:sp>
          <p:nvSpPr>
            <p:cNvPr id="125963" name="Arc 11"/>
            <p:cNvSpPr>
              <a:spLocks/>
            </p:cNvSpPr>
            <p:nvPr/>
          </p:nvSpPr>
          <p:spPr bwMode="auto">
            <a:xfrm rot="600000">
              <a:off x="1151" y="452"/>
              <a:ext cx="3778" cy="2448"/>
            </a:xfrm>
            <a:custGeom>
              <a:avLst/>
              <a:gdLst>
                <a:gd name="T0" fmla="*/ 0 w 22491"/>
                <a:gd name="T1" fmla="*/ 0 h 21600"/>
                <a:gd name="T2" fmla="*/ 0 w 22491"/>
                <a:gd name="T3" fmla="*/ 0 h 21600"/>
                <a:gd name="T4" fmla="*/ 0 w 2249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91"/>
                <a:gd name="T10" fmla="*/ 0 h 21600"/>
                <a:gd name="T11" fmla="*/ 22491 w 224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91" h="21600" fill="none" extrusionOk="0">
                  <a:moveTo>
                    <a:pt x="22491" y="21537"/>
                  </a:moveTo>
                  <a:cubicBezTo>
                    <a:pt x="21944" y="21579"/>
                    <a:pt x="21395" y="21599"/>
                    <a:pt x="20847" y="21600"/>
                  </a:cubicBezTo>
                  <a:cubicBezTo>
                    <a:pt x="11095" y="21600"/>
                    <a:pt x="2553" y="15066"/>
                    <a:pt x="0" y="5654"/>
                  </a:cubicBezTo>
                </a:path>
                <a:path w="22491" h="21600" stroke="0" extrusionOk="0">
                  <a:moveTo>
                    <a:pt x="22491" y="21537"/>
                  </a:moveTo>
                  <a:cubicBezTo>
                    <a:pt x="21944" y="21579"/>
                    <a:pt x="21395" y="21599"/>
                    <a:pt x="20847" y="21600"/>
                  </a:cubicBezTo>
                  <a:cubicBezTo>
                    <a:pt x="11095" y="21600"/>
                    <a:pt x="2553" y="15066"/>
                    <a:pt x="0" y="5654"/>
                  </a:cubicBezTo>
                  <a:lnTo>
                    <a:pt x="20847" y="0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64" name="Rectangle 12"/>
            <p:cNvSpPr>
              <a:spLocks noChangeArrowheads="1"/>
            </p:cNvSpPr>
            <p:nvPr/>
          </p:nvSpPr>
          <p:spPr bwMode="auto">
            <a:xfrm>
              <a:off x="4700" y="3091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IS</a:t>
              </a:r>
            </a:p>
          </p:txBody>
        </p:sp>
      </p:grpSp>
      <p:sp>
        <p:nvSpPr>
          <p:cNvPr id="766989" name="Text Box 13"/>
          <p:cNvSpPr txBox="1">
            <a:spLocks noChangeArrowheads="1"/>
          </p:cNvSpPr>
          <p:nvPr/>
        </p:nvSpPr>
        <p:spPr bwMode="auto">
          <a:xfrm>
            <a:off x="0" y="206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chemeClr val="accent2"/>
                </a:solidFill>
                <a:latin typeface="Arial" pitchFamily="34" charset="0"/>
              </a:rPr>
              <a:t>Ισορροπία στις αγορές χρήματος και </a:t>
            </a:r>
            <a:r>
              <a:rPr lang="el-GR" b="1" dirty="0" smtClean="0">
                <a:solidFill>
                  <a:schemeClr val="accent2"/>
                </a:solidFill>
                <a:latin typeface="Arial" pitchFamily="34" charset="0"/>
              </a:rPr>
              <a:t>αγαθών</a:t>
            </a:r>
            <a:endParaRPr lang="en-GB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25962" name="Rectangle 14"/>
          <p:cNvSpPr>
            <a:spLocks noChangeArrowheads="1"/>
          </p:cNvSpPr>
          <p:nvPr/>
        </p:nvSpPr>
        <p:spPr bwMode="auto">
          <a:xfrm rot="16200000">
            <a:off x="-964135" y="2949225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6980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26983" name="Arc 7"/>
          <p:cNvSpPr>
            <a:spLocks/>
          </p:cNvSpPr>
          <p:nvPr/>
        </p:nvSpPr>
        <p:spPr bwMode="auto">
          <a:xfrm rot="600000">
            <a:off x="1827213" y="717550"/>
            <a:ext cx="5997575" cy="3886200"/>
          </a:xfrm>
          <a:custGeom>
            <a:avLst/>
            <a:gdLst>
              <a:gd name="T0" fmla="*/ 2147483647 w 22491"/>
              <a:gd name="T1" fmla="*/ 2147483647 h 21600"/>
              <a:gd name="T2" fmla="*/ 0 w 22491"/>
              <a:gd name="T3" fmla="*/ 2147483647 h 21600"/>
              <a:gd name="T4" fmla="*/ 2147483647 w 22491"/>
              <a:gd name="T5" fmla="*/ 0 h 21600"/>
              <a:gd name="T6" fmla="*/ 0 60000 65536"/>
              <a:gd name="T7" fmla="*/ 0 60000 65536"/>
              <a:gd name="T8" fmla="*/ 0 60000 65536"/>
              <a:gd name="T9" fmla="*/ 0 w 22491"/>
              <a:gd name="T10" fmla="*/ 0 h 21600"/>
              <a:gd name="T11" fmla="*/ 22491 w 224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91" h="21600" fill="none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</a:path>
              <a:path w="22491" h="21600" stroke="0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  <a:lnTo>
                  <a:pt x="20847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6984" name="Arc 8"/>
          <p:cNvSpPr>
            <a:spLocks/>
          </p:cNvSpPr>
          <p:nvPr/>
        </p:nvSpPr>
        <p:spPr bwMode="auto">
          <a:xfrm>
            <a:off x="228600" y="381000"/>
            <a:ext cx="6299200" cy="4341813"/>
          </a:xfrm>
          <a:custGeom>
            <a:avLst/>
            <a:gdLst>
              <a:gd name="T0" fmla="*/ 2147483647 w 21255"/>
              <a:gd name="T1" fmla="*/ 2147483647 h 20981"/>
              <a:gd name="T2" fmla="*/ 2147483647 w 21255"/>
              <a:gd name="T3" fmla="*/ 2147483647 h 20981"/>
              <a:gd name="T4" fmla="*/ 0 w 21255"/>
              <a:gd name="T5" fmla="*/ 0 h 20981"/>
              <a:gd name="T6" fmla="*/ 0 60000 65536"/>
              <a:gd name="T7" fmla="*/ 0 60000 65536"/>
              <a:gd name="T8" fmla="*/ 0 60000 65536"/>
              <a:gd name="T9" fmla="*/ 0 w 21255"/>
              <a:gd name="T10" fmla="*/ 0 h 20981"/>
              <a:gd name="T11" fmla="*/ 21255 w 21255"/>
              <a:gd name="T12" fmla="*/ 20981 h 209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55" h="20981" fill="none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</a:path>
              <a:path w="21255" h="20981" stroke="0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7461250" y="4906963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IS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768600" y="4419600"/>
            <a:ext cx="446088" cy="1935163"/>
            <a:chOff x="1736" y="2784"/>
            <a:chExt cx="281" cy="1219"/>
          </a:xfrm>
        </p:grpSpPr>
        <p:sp>
          <p:nvSpPr>
            <p:cNvPr id="126994" name="Line 11"/>
            <p:cNvSpPr>
              <a:spLocks noChangeShapeType="1"/>
            </p:cNvSpPr>
            <p:nvPr/>
          </p:nvSpPr>
          <p:spPr bwMode="auto">
            <a:xfrm>
              <a:off x="1872" y="2784"/>
              <a:ext cx="0" cy="96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6995" name="Rectangle 12"/>
            <p:cNvSpPr>
              <a:spLocks noChangeArrowheads="1"/>
            </p:cNvSpPr>
            <p:nvPr/>
          </p:nvSpPr>
          <p:spPr bwMode="auto">
            <a:xfrm>
              <a:off x="1736" y="3753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Y</a:t>
              </a:r>
              <a:r>
                <a:rPr lang="en-GB" sz="2000" baseline="-25000">
                  <a:solidFill>
                    <a:schemeClr val="hlink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779713" y="3997325"/>
            <a:ext cx="325437" cy="463550"/>
            <a:chOff x="1751" y="2518"/>
            <a:chExt cx="205" cy="292"/>
          </a:xfrm>
        </p:grpSpPr>
        <p:sp>
          <p:nvSpPr>
            <p:cNvPr id="126992" name="Oval 14"/>
            <p:cNvSpPr>
              <a:spLocks noChangeArrowheads="1"/>
            </p:cNvSpPr>
            <p:nvPr/>
          </p:nvSpPr>
          <p:spPr bwMode="auto">
            <a:xfrm>
              <a:off x="1848" y="2745"/>
              <a:ext cx="65" cy="6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6993" name="Rectangle 15"/>
            <p:cNvSpPr>
              <a:spLocks noChangeArrowheads="1"/>
            </p:cNvSpPr>
            <p:nvPr/>
          </p:nvSpPr>
          <p:spPr bwMode="auto">
            <a:xfrm>
              <a:off x="1751" y="2518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126988" name="AutoShape 16" descr="Parchment"/>
          <p:cNvSpPr>
            <a:spLocks noChangeArrowheads="1"/>
          </p:cNvSpPr>
          <p:nvPr/>
        </p:nvSpPr>
        <p:spPr bwMode="auto">
          <a:xfrm>
            <a:off x="2527300" y="1071563"/>
            <a:ext cx="3448050" cy="849312"/>
          </a:xfrm>
          <a:prstGeom prst="roundRect">
            <a:avLst>
              <a:gd name="adj" fmla="val 1249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Ας υποθέσουμε ότι το</a:t>
            </a:r>
            <a:br>
              <a:rPr lang="el-GR" sz="1900" dirty="0" smtClean="0">
                <a:solidFill>
                  <a:schemeClr val="hlink"/>
                </a:solidFill>
                <a:latin typeface="Arial" charset="0"/>
              </a:rPr>
            </a:b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εθνικό εισόδημα είναι </a:t>
            </a:r>
            <a:r>
              <a:rPr lang="en-GB" sz="1900" i="1" dirty="0" smtClean="0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sz="1900" baseline="-25000" dirty="0" smtClean="0">
                <a:solidFill>
                  <a:schemeClr val="hlink"/>
                </a:solidFill>
                <a:latin typeface="Arial" charset="0"/>
              </a:rPr>
              <a:t>1</a:t>
            </a:r>
            <a:endParaRPr lang="en-GB" sz="1900" baseline="-250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26989" name="Rectangle 17"/>
          <p:cNvSpPr>
            <a:spLocks noChangeArrowheads="1"/>
          </p:cNvSpPr>
          <p:nvPr/>
        </p:nvSpPr>
        <p:spPr bwMode="auto">
          <a:xfrm>
            <a:off x="6345238" y="739775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LM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545027" y="6354763"/>
            <a:ext cx="2046009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 smtClean="0">
                <a:latin typeface="Arial" charset="0"/>
              </a:rPr>
              <a:t>Εθνικό εισόδημα</a:t>
            </a:r>
            <a:endParaRPr lang="en-GB" sz="2000" dirty="0">
              <a:latin typeface="Arial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0" y="206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chemeClr val="accent2"/>
                </a:solidFill>
                <a:latin typeface="Arial" pitchFamily="34" charset="0"/>
              </a:rPr>
              <a:t>Ισορροπία στις αγορές χρήματος και </a:t>
            </a:r>
            <a:r>
              <a:rPr lang="el-GR" b="1" dirty="0" smtClean="0">
                <a:solidFill>
                  <a:schemeClr val="accent2"/>
                </a:solidFill>
                <a:latin typeface="Arial" pitchFamily="34" charset="0"/>
              </a:rPr>
              <a:t>αγαθών</a:t>
            </a:r>
            <a:endParaRPr lang="en-GB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 rot="16200000">
            <a:off x="-964135" y="2949225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8003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8004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28007" name="Arc 7"/>
          <p:cNvSpPr>
            <a:spLocks/>
          </p:cNvSpPr>
          <p:nvPr/>
        </p:nvSpPr>
        <p:spPr bwMode="auto">
          <a:xfrm rot="600000">
            <a:off x="1827213" y="717550"/>
            <a:ext cx="5997575" cy="3886200"/>
          </a:xfrm>
          <a:custGeom>
            <a:avLst/>
            <a:gdLst>
              <a:gd name="T0" fmla="*/ 2147483647 w 22491"/>
              <a:gd name="T1" fmla="*/ 2147483647 h 21600"/>
              <a:gd name="T2" fmla="*/ 0 w 22491"/>
              <a:gd name="T3" fmla="*/ 2147483647 h 21600"/>
              <a:gd name="T4" fmla="*/ 2147483647 w 22491"/>
              <a:gd name="T5" fmla="*/ 0 h 21600"/>
              <a:gd name="T6" fmla="*/ 0 60000 65536"/>
              <a:gd name="T7" fmla="*/ 0 60000 65536"/>
              <a:gd name="T8" fmla="*/ 0 60000 65536"/>
              <a:gd name="T9" fmla="*/ 0 w 22491"/>
              <a:gd name="T10" fmla="*/ 0 h 21600"/>
              <a:gd name="T11" fmla="*/ 22491 w 224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91" h="21600" fill="none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</a:path>
              <a:path w="22491" h="21600" stroke="0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  <a:lnTo>
                  <a:pt x="20847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8008" name="Arc 8"/>
          <p:cNvSpPr>
            <a:spLocks/>
          </p:cNvSpPr>
          <p:nvPr/>
        </p:nvSpPr>
        <p:spPr bwMode="auto">
          <a:xfrm>
            <a:off x="228600" y="381000"/>
            <a:ext cx="6299200" cy="4341813"/>
          </a:xfrm>
          <a:custGeom>
            <a:avLst/>
            <a:gdLst>
              <a:gd name="T0" fmla="*/ 2147483647 w 21255"/>
              <a:gd name="T1" fmla="*/ 2147483647 h 20981"/>
              <a:gd name="T2" fmla="*/ 2147483647 w 21255"/>
              <a:gd name="T3" fmla="*/ 2147483647 h 20981"/>
              <a:gd name="T4" fmla="*/ 0 w 21255"/>
              <a:gd name="T5" fmla="*/ 0 h 20981"/>
              <a:gd name="T6" fmla="*/ 0 60000 65536"/>
              <a:gd name="T7" fmla="*/ 0 60000 65536"/>
              <a:gd name="T8" fmla="*/ 0 60000 65536"/>
              <a:gd name="T9" fmla="*/ 0 w 21255"/>
              <a:gd name="T10" fmla="*/ 0 h 20981"/>
              <a:gd name="T11" fmla="*/ 21255 w 21255"/>
              <a:gd name="T12" fmla="*/ 20981 h 209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55" h="20981" fill="none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</a:path>
              <a:path w="21255" h="20981" stroke="0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7461250" y="4906963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IS</a:t>
            </a:r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>
            <a:off x="2984500" y="4419600"/>
            <a:ext cx="0" cy="15240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23900" y="4216400"/>
            <a:ext cx="2254250" cy="396875"/>
            <a:chOff x="456" y="2656"/>
            <a:chExt cx="1420" cy="250"/>
          </a:xfrm>
        </p:grpSpPr>
        <p:sp>
          <p:nvSpPr>
            <p:cNvPr id="128021" name="Line 12"/>
            <p:cNvSpPr>
              <a:spLocks noChangeShapeType="1"/>
            </p:cNvSpPr>
            <p:nvPr/>
          </p:nvSpPr>
          <p:spPr bwMode="auto">
            <a:xfrm>
              <a:off x="672" y="2784"/>
              <a:ext cx="120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8022" name="Rectangle 13"/>
            <p:cNvSpPr>
              <a:spLocks noChangeArrowheads="1"/>
            </p:cNvSpPr>
            <p:nvPr/>
          </p:nvSpPr>
          <p:spPr bwMode="auto">
            <a:xfrm>
              <a:off x="456" y="2656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i</a:t>
              </a:r>
              <a:r>
                <a:rPr lang="en-GB" sz="2000" baseline="-25000">
                  <a:solidFill>
                    <a:schemeClr val="hlink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128012" name="Rectangle 14"/>
          <p:cNvSpPr>
            <a:spLocks noChangeArrowheads="1"/>
          </p:cNvSpPr>
          <p:nvPr/>
        </p:nvSpPr>
        <p:spPr bwMode="auto">
          <a:xfrm>
            <a:off x="2755900" y="5957888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8013" name="Rectangle 15"/>
          <p:cNvSpPr>
            <a:spLocks noChangeArrowheads="1"/>
          </p:cNvSpPr>
          <p:nvPr/>
        </p:nvSpPr>
        <p:spPr bwMode="auto">
          <a:xfrm>
            <a:off x="2779713" y="39973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28019" name="AutoShape 17" descr="Parchment"/>
          <p:cNvSpPr>
            <a:spLocks noChangeArrowheads="1"/>
          </p:cNvSpPr>
          <p:nvPr/>
        </p:nvSpPr>
        <p:spPr bwMode="auto">
          <a:xfrm>
            <a:off x="2628900" y="1020763"/>
            <a:ext cx="3187699" cy="823912"/>
          </a:xfrm>
          <a:prstGeom prst="roundRect">
            <a:avLst>
              <a:gd name="adj" fmla="val 1249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8020" name="Rectangle 18" descr="Parchment"/>
          <p:cNvSpPr>
            <a:spLocks noChangeArrowheads="1"/>
          </p:cNvSpPr>
          <p:nvPr/>
        </p:nvSpPr>
        <p:spPr bwMode="auto">
          <a:xfrm>
            <a:off x="2814092" y="1103924"/>
            <a:ext cx="2864567" cy="677751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tx2"/>
                </a:solidFill>
                <a:latin typeface="Arial" charset="0"/>
              </a:rPr>
              <a:t>Αυτό δίνει ένα</a:t>
            </a:r>
            <a:br>
              <a:rPr lang="el-GR" sz="190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sz="1900" dirty="0" smtClean="0">
                <a:solidFill>
                  <a:schemeClr val="tx2"/>
                </a:solidFill>
                <a:latin typeface="Arial" charset="0"/>
              </a:rPr>
              <a:t>επιτόκιο της</a:t>
            </a:r>
            <a:r>
              <a:rPr lang="en-GB" sz="19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1900" i="1" dirty="0" smtClean="0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1900" baseline="-25000" dirty="0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1900" dirty="0" smtClean="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l-GR" sz="1900" dirty="0" smtClean="0">
                <a:solidFill>
                  <a:schemeClr val="tx2"/>
                </a:solidFill>
                <a:latin typeface="Arial" charset="0"/>
              </a:rPr>
              <a:t>σημείο</a:t>
            </a:r>
            <a:r>
              <a:rPr lang="en-GB" sz="19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1900" i="1" dirty="0" smtClean="0">
                <a:solidFill>
                  <a:schemeClr val="tx2"/>
                </a:solidFill>
                <a:latin typeface="Arial" charset="0"/>
              </a:rPr>
              <a:t>a</a:t>
            </a:r>
            <a:r>
              <a:rPr lang="en-GB" sz="1900" dirty="0" smtClean="0">
                <a:solidFill>
                  <a:schemeClr val="tx2"/>
                </a:solidFill>
                <a:latin typeface="Arial" charset="0"/>
              </a:rPr>
              <a:t>)</a:t>
            </a:r>
            <a:endParaRPr lang="en-GB" sz="19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8015" name="Rectangle 19"/>
          <p:cNvSpPr>
            <a:spLocks noChangeArrowheads="1"/>
          </p:cNvSpPr>
          <p:nvPr/>
        </p:nvSpPr>
        <p:spPr bwMode="auto">
          <a:xfrm>
            <a:off x="6345238" y="739775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LM</a:t>
            </a:r>
          </a:p>
        </p:txBody>
      </p:sp>
      <p:sp>
        <p:nvSpPr>
          <p:cNvPr id="128016" name="Oval 20"/>
          <p:cNvSpPr>
            <a:spLocks noChangeArrowheads="1"/>
          </p:cNvSpPr>
          <p:nvPr/>
        </p:nvSpPr>
        <p:spPr bwMode="auto">
          <a:xfrm>
            <a:off x="2933700" y="4357688"/>
            <a:ext cx="103188" cy="1031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545027" y="6354763"/>
            <a:ext cx="2046009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 smtClean="0">
                <a:latin typeface="Arial" charset="0"/>
              </a:rPr>
              <a:t>Εθνικό εισόδημα</a:t>
            </a:r>
            <a:endParaRPr lang="en-GB" sz="2000" dirty="0">
              <a:latin typeface="Arial" charset="0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0" y="206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chemeClr val="accent2"/>
                </a:solidFill>
                <a:latin typeface="Arial" pitchFamily="34" charset="0"/>
              </a:rPr>
              <a:t>Ισορροπία στις αγορές χρήματος και </a:t>
            </a:r>
            <a:r>
              <a:rPr lang="el-GR" b="1" dirty="0" smtClean="0">
                <a:solidFill>
                  <a:schemeClr val="accent2"/>
                </a:solidFill>
                <a:latin typeface="Arial" pitchFamily="34" charset="0"/>
              </a:rPr>
              <a:t>αγαθών</a:t>
            </a:r>
            <a:endParaRPr lang="en-GB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 rot="16200000">
            <a:off x="-964135" y="2949225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9027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9028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29031" name="Arc 7"/>
          <p:cNvSpPr>
            <a:spLocks/>
          </p:cNvSpPr>
          <p:nvPr/>
        </p:nvSpPr>
        <p:spPr bwMode="auto">
          <a:xfrm rot="600000">
            <a:off x="1827213" y="717550"/>
            <a:ext cx="5997575" cy="3886200"/>
          </a:xfrm>
          <a:custGeom>
            <a:avLst/>
            <a:gdLst>
              <a:gd name="T0" fmla="*/ 2147483647 w 22491"/>
              <a:gd name="T1" fmla="*/ 2147483647 h 21600"/>
              <a:gd name="T2" fmla="*/ 0 w 22491"/>
              <a:gd name="T3" fmla="*/ 2147483647 h 21600"/>
              <a:gd name="T4" fmla="*/ 2147483647 w 22491"/>
              <a:gd name="T5" fmla="*/ 0 h 21600"/>
              <a:gd name="T6" fmla="*/ 0 60000 65536"/>
              <a:gd name="T7" fmla="*/ 0 60000 65536"/>
              <a:gd name="T8" fmla="*/ 0 60000 65536"/>
              <a:gd name="T9" fmla="*/ 0 w 22491"/>
              <a:gd name="T10" fmla="*/ 0 h 21600"/>
              <a:gd name="T11" fmla="*/ 22491 w 224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91" h="21600" fill="none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</a:path>
              <a:path w="22491" h="21600" stroke="0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  <a:lnTo>
                  <a:pt x="20847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9032" name="Arc 8"/>
          <p:cNvSpPr>
            <a:spLocks/>
          </p:cNvSpPr>
          <p:nvPr/>
        </p:nvSpPr>
        <p:spPr bwMode="auto">
          <a:xfrm>
            <a:off x="228600" y="381000"/>
            <a:ext cx="6299200" cy="4341813"/>
          </a:xfrm>
          <a:custGeom>
            <a:avLst/>
            <a:gdLst>
              <a:gd name="T0" fmla="*/ 2147483647 w 21255"/>
              <a:gd name="T1" fmla="*/ 2147483647 h 20981"/>
              <a:gd name="T2" fmla="*/ 2147483647 w 21255"/>
              <a:gd name="T3" fmla="*/ 2147483647 h 20981"/>
              <a:gd name="T4" fmla="*/ 0 w 21255"/>
              <a:gd name="T5" fmla="*/ 0 h 20981"/>
              <a:gd name="T6" fmla="*/ 0 60000 65536"/>
              <a:gd name="T7" fmla="*/ 0 60000 65536"/>
              <a:gd name="T8" fmla="*/ 0 60000 65536"/>
              <a:gd name="T9" fmla="*/ 0 w 21255"/>
              <a:gd name="T10" fmla="*/ 0 h 20981"/>
              <a:gd name="T11" fmla="*/ 21255 w 21255"/>
              <a:gd name="T12" fmla="*/ 20981 h 209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55" h="20981" fill="none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</a:path>
              <a:path w="21255" h="20981" stroke="0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7461250" y="4906963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IS</a:t>
            </a:r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>
            <a:off x="1066800" y="4419600"/>
            <a:ext cx="4038600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>
            <a:off x="2984500" y="4419600"/>
            <a:ext cx="0" cy="15240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9036" name="Oval 12"/>
          <p:cNvSpPr>
            <a:spLocks noChangeArrowheads="1"/>
          </p:cNvSpPr>
          <p:nvPr/>
        </p:nvSpPr>
        <p:spPr bwMode="auto">
          <a:xfrm>
            <a:off x="2933700" y="4357688"/>
            <a:ext cx="103188" cy="1031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9037" name="Rectangle 13"/>
          <p:cNvSpPr>
            <a:spLocks noChangeArrowheads="1"/>
          </p:cNvSpPr>
          <p:nvPr/>
        </p:nvSpPr>
        <p:spPr bwMode="auto">
          <a:xfrm>
            <a:off x="723900" y="4235450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9038" name="Rectangle 14"/>
          <p:cNvSpPr>
            <a:spLocks noChangeArrowheads="1"/>
          </p:cNvSpPr>
          <p:nvPr/>
        </p:nvSpPr>
        <p:spPr bwMode="auto">
          <a:xfrm>
            <a:off x="2755900" y="5957888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903788" y="4419600"/>
            <a:ext cx="446087" cy="1941513"/>
            <a:chOff x="3089" y="2784"/>
            <a:chExt cx="281" cy="1223"/>
          </a:xfrm>
        </p:grpSpPr>
        <p:sp>
          <p:nvSpPr>
            <p:cNvPr id="129051" name="Line 16"/>
            <p:cNvSpPr>
              <a:spLocks noChangeShapeType="1"/>
            </p:cNvSpPr>
            <p:nvPr/>
          </p:nvSpPr>
          <p:spPr bwMode="auto">
            <a:xfrm>
              <a:off x="3216" y="2784"/>
              <a:ext cx="0" cy="96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52" name="Rectangle 17"/>
            <p:cNvSpPr>
              <a:spLocks noChangeArrowheads="1"/>
            </p:cNvSpPr>
            <p:nvPr/>
          </p:nvSpPr>
          <p:spPr bwMode="auto">
            <a:xfrm>
              <a:off x="3089" y="3757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Y</a:t>
              </a:r>
              <a:r>
                <a:rPr lang="en-GB" sz="2000" baseline="-25000">
                  <a:solidFill>
                    <a:schemeClr val="hlink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29040" name="Rectangle 18"/>
          <p:cNvSpPr>
            <a:spLocks noChangeArrowheads="1"/>
          </p:cNvSpPr>
          <p:nvPr/>
        </p:nvSpPr>
        <p:spPr bwMode="auto">
          <a:xfrm>
            <a:off x="2779713" y="39973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29049" name="AutoShape 20" descr="Blue tissue paper"/>
          <p:cNvSpPr>
            <a:spLocks noChangeArrowheads="1"/>
          </p:cNvSpPr>
          <p:nvPr/>
        </p:nvSpPr>
        <p:spPr bwMode="auto">
          <a:xfrm>
            <a:off x="2655890" y="1071562"/>
            <a:ext cx="3228977" cy="1480343"/>
          </a:xfrm>
          <a:prstGeom prst="roundRect">
            <a:avLst>
              <a:gd name="adj" fmla="val 1249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29050" name="Rectangle 21" descr="Blue tissue paper"/>
          <p:cNvSpPr>
            <a:spLocks noChangeArrowheads="1"/>
          </p:cNvSpPr>
          <p:nvPr/>
        </p:nvSpPr>
        <p:spPr bwMode="auto">
          <a:xfrm>
            <a:off x="2725146" y="1157288"/>
            <a:ext cx="3077766" cy="1262526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Αλλά στο </a:t>
            </a:r>
            <a:r>
              <a:rPr lang="en-GB" sz="1900" i="1" dirty="0" smtClean="0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sz="1900" baseline="-25000" dirty="0" smtClean="0">
                <a:solidFill>
                  <a:schemeClr val="hlink"/>
                </a:solidFill>
                <a:latin typeface="Arial" charset="0"/>
              </a:rPr>
              <a:t>1</a:t>
            </a:r>
            <a:r>
              <a:rPr lang="en-GB" sz="1900" dirty="0" smtClean="0">
                <a:solidFill>
                  <a:schemeClr val="hlink"/>
                </a:solidFill>
                <a:latin typeface="Arial" charset="0"/>
              </a:rPr>
              <a:t>, </a:t>
            </a: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το εθνικό</a:t>
            </a:r>
            <a:br>
              <a:rPr lang="el-GR" sz="1900" dirty="0" smtClean="0">
                <a:solidFill>
                  <a:schemeClr val="hlink"/>
                </a:solidFill>
                <a:latin typeface="Arial" charset="0"/>
              </a:rPr>
            </a:b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εισόδημα</a:t>
            </a:r>
            <a:r>
              <a:rPr lang="el-GR" sz="19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είναι κάτω</a:t>
            </a:r>
            <a:br>
              <a:rPr lang="el-GR" sz="1900" dirty="0" smtClean="0">
                <a:solidFill>
                  <a:schemeClr val="hlink"/>
                </a:solidFill>
                <a:latin typeface="Arial" charset="0"/>
              </a:rPr>
            </a:b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από το επίπεδο ισορροπίας</a:t>
            </a:r>
            <a:br>
              <a:rPr lang="el-GR" sz="1900" dirty="0" smtClean="0">
                <a:solidFill>
                  <a:schemeClr val="hlink"/>
                </a:solidFill>
                <a:latin typeface="Arial" charset="0"/>
              </a:rPr>
            </a:b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της αγοράς αγαθών</a:t>
            </a:r>
            <a:r>
              <a:rPr lang="en-GB" sz="1900" dirty="0" smtClean="0">
                <a:solidFill>
                  <a:schemeClr val="hlink"/>
                </a:solidFill>
                <a:latin typeface="Arial" charset="0"/>
              </a:rPr>
              <a:t>(</a:t>
            </a:r>
            <a:r>
              <a:rPr lang="en-GB" sz="1900" i="1" dirty="0" smtClean="0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sz="1900" baseline="-25000" dirty="0" smtClean="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n-GB" sz="1900" dirty="0" smtClean="0">
                <a:solidFill>
                  <a:schemeClr val="hlink"/>
                </a:solidFill>
                <a:latin typeface="Arial" charset="0"/>
              </a:rPr>
              <a:t>)</a:t>
            </a:r>
            <a:endParaRPr lang="en-GB" sz="19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773142" name="Line 22"/>
          <p:cNvSpPr>
            <a:spLocks noChangeShapeType="1"/>
          </p:cNvSpPr>
          <p:nvPr/>
        </p:nvSpPr>
        <p:spPr bwMode="auto">
          <a:xfrm>
            <a:off x="3308350" y="6176963"/>
            <a:ext cx="104457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065713" y="3997325"/>
            <a:ext cx="347662" cy="469900"/>
            <a:chOff x="3191" y="2518"/>
            <a:chExt cx="219" cy="296"/>
          </a:xfrm>
        </p:grpSpPr>
        <p:sp>
          <p:nvSpPr>
            <p:cNvPr id="129047" name="Oval 24"/>
            <p:cNvSpPr>
              <a:spLocks noChangeArrowheads="1"/>
            </p:cNvSpPr>
            <p:nvPr/>
          </p:nvSpPr>
          <p:spPr bwMode="auto">
            <a:xfrm>
              <a:off x="3191" y="2749"/>
              <a:ext cx="65" cy="6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48" name="Rectangle 25"/>
            <p:cNvSpPr>
              <a:spLocks noChangeArrowheads="1"/>
            </p:cNvSpPr>
            <p:nvPr/>
          </p:nvSpPr>
          <p:spPr bwMode="auto">
            <a:xfrm>
              <a:off x="3205" y="2518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129044" name="Rectangle 26"/>
          <p:cNvSpPr>
            <a:spLocks noChangeArrowheads="1"/>
          </p:cNvSpPr>
          <p:nvPr/>
        </p:nvSpPr>
        <p:spPr bwMode="auto">
          <a:xfrm>
            <a:off x="6345238" y="739775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LM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545027" y="6354763"/>
            <a:ext cx="2046009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 smtClean="0">
                <a:latin typeface="Arial" charset="0"/>
              </a:rPr>
              <a:t>Εθνικό εισόδημα</a:t>
            </a:r>
            <a:endParaRPr lang="en-GB" sz="2000" dirty="0">
              <a:latin typeface="Arial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0" y="206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chemeClr val="accent2"/>
                </a:solidFill>
                <a:latin typeface="Arial" pitchFamily="34" charset="0"/>
              </a:rPr>
              <a:t>Ισορροπία στις αγορές χρήματος και </a:t>
            </a:r>
            <a:r>
              <a:rPr lang="el-GR" b="1" dirty="0" smtClean="0">
                <a:solidFill>
                  <a:schemeClr val="accent2"/>
                </a:solidFill>
                <a:latin typeface="Arial" pitchFamily="34" charset="0"/>
              </a:rPr>
              <a:t>αγαθών</a:t>
            </a:r>
            <a:endParaRPr lang="en-GB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 rot="16200000">
            <a:off x="-964135" y="2949225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42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0075" name="AutoShape 4" descr="Parchment"/>
          <p:cNvSpPr>
            <a:spLocks noChangeArrowheads="1"/>
          </p:cNvSpPr>
          <p:nvPr/>
        </p:nvSpPr>
        <p:spPr bwMode="auto">
          <a:xfrm>
            <a:off x="2463802" y="777875"/>
            <a:ext cx="3586460" cy="1579563"/>
          </a:xfrm>
          <a:prstGeom prst="roundRect">
            <a:avLst>
              <a:gd name="adj" fmla="val 1249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0052" name="Line 6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0053" name="Line 7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0054" name="Rectangle 8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30056" name="Arc 10"/>
          <p:cNvSpPr>
            <a:spLocks/>
          </p:cNvSpPr>
          <p:nvPr/>
        </p:nvSpPr>
        <p:spPr bwMode="auto">
          <a:xfrm rot="600000">
            <a:off x="1827213" y="717550"/>
            <a:ext cx="5997575" cy="3886200"/>
          </a:xfrm>
          <a:custGeom>
            <a:avLst/>
            <a:gdLst>
              <a:gd name="T0" fmla="*/ 2147483647 w 22491"/>
              <a:gd name="T1" fmla="*/ 2147483647 h 21600"/>
              <a:gd name="T2" fmla="*/ 0 w 22491"/>
              <a:gd name="T3" fmla="*/ 2147483647 h 21600"/>
              <a:gd name="T4" fmla="*/ 2147483647 w 22491"/>
              <a:gd name="T5" fmla="*/ 0 h 21600"/>
              <a:gd name="T6" fmla="*/ 0 60000 65536"/>
              <a:gd name="T7" fmla="*/ 0 60000 65536"/>
              <a:gd name="T8" fmla="*/ 0 60000 65536"/>
              <a:gd name="T9" fmla="*/ 0 w 22491"/>
              <a:gd name="T10" fmla="*/ 0 h 21600"/>
              <a:gd name="T11" fmla="*/ 22491 w 224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91" h="21600" fill="none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</a:path>
              <a:path w="22491" h="21600" stroke="0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  <a:lnTo>
                  <a:pt x="20847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0057" name="Arc 11"/>
          <p:cNvSpPr>
            <a:spLocks/>
          </p:cNvSpPr>
          <p:nvPr/>
        </p:nvSpPr>
        <p:spPr bwMode="auto">
          <a:xfrm>
            <a:off x="228600" y="381000"/>
            <a:ext cx="6299200" cy="4341813"/>
          </a:xfrm>
          <a:custGeom>
            <a:avLst/>
            <a:gdLst>
              <a:gd name="T0" fmla="*/ 2147483647 w 21255"/>
              <a:gd name="T1" fmla="*/ 2147483647 h 20981"/>
              <a:gd name="T2" fmla="*/ 2147483647 w 21255"/>
              <a:gd name="T3" fmla="*/ 2147483647 h 20981"/>
              <a:gd name="T4" fmla="*/ 0 w 21255"/>
              <a:gd name="T5" fmla="*/ 0 h 20981"/>
              <a:gd name="T6" fmla="*/ 0 60000 65536"/>
              <a:gd name="T7" fmla="*/ 0 60000 65536"/>
              <a:gd name="T8" fmla="*/ 0 60000 65536"/>
              <a:gd name="T9" fmla="*/ 0 w 21255"/>
              <a:gd name="T10" fmla="*/ 0 h 20981"/>
              <a:gd name="T11" fmla="*/ 21255 w 21255"/>
              <a:gd name="T12" fmla="*/ 20981 h 209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55" h="20981" fill="none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</a:path>
              <a:path w="21255" h="20981" stroke="0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0058" name="Rectangle 12"/>
          <p:cNvSpPr>
            <a:spLocks noChangeArrowheads="1"/>
          </p:cNvSpPr>
          <p:nvPr/>
        </p:nvSpPr>
        <p:spPr bwMode="auto">
          <a:xfrm>
            <a:off x="7461250" y="4906963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IS</a:t>
            </a:r>
          </a:p>
        </p:txBody>
      </p:sp>
      <p:sp>
        <p:nvSpPr>
          <p:cNvPr id="130059" name="Line 13"/>
          <p:cNvSpPr>
            <a:spLocks noChangeShapeType="1"/>
          </p:cNvSpPr>
          <p:nvPr/>
        </p:nvSpPr>
        <p:spPr bwMode="auto">
          <a:xfrm>
            <a:off x="1066800" y="4419600"/>
            <a:ext cx="4038600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0060" name="Line 14"/>
          <p:cNvSpPr>
            <a:spLocks noChangeShapeType="1"/>
          </p:cNvSpPr>
          <p:nvPr/>
        </p:nvSpPr>
        <p:spPr bwMode="auto">
          <a:xfrm>
            <a:off x="2984500" y="4419600"/>
            <a:ext cx="0" cy="15240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0061" name="Line 15"/>
          <p:cNvSpPr>
            <a:spLocks noChangeShapeType="1"/>
          </p:cNvSpPr>
          <p:nvPr/>
        </p:nvSpPr>
        <p:spPr bwMode="auto">
          <a:xfrm>
            <a:off x="5105400" y="4419600"/>
            <a:ext cx="0" cy="15240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0062" name="Oval 16"/>
          <p:cNvSpPr>
            <a:spLocks noChangeArrowheads="1"/>
          </p:cNvSpPr>
          <p:nvPr/>
        </p:nvSpPr>
        <p:spPr bwMode="auto">
          <a:xfrm>
            <a:off x="2933700" y="4357688"/>
            <a:ext cx="103188" cy="1031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0063" name="Oval 17"/>
          <p:cNvSpPr>
            <a:spLocks noChangeArrowheads="1"/>
          </p:cNvSpPr>
          <p:nvPr/>
        </p:nvSpPr>
        <p:spPr bwMode="auto">
          <a:xfrm>
            <a:off x="5065713" y="4364038"/>
            <a:ext cx="103187" cy="1031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0064" name="Rectangle 18"/>
          <p:cNvSpPr>
            <a:spLocks noChangeArrowheads="1"/>
          </p:cNvSpPr>
          <p:nvPr/>
        </p:nvSpPr>
        <p:spPr bwMode="auto">
          <a:xfrm>
            <a:off x="723900" y="4235450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30065" name="Rectangle 19"/>
          <p:cNvSpPr>
            <a:spLocks noChangeArrowheads="1"/>
          </p:cNvSpPr>
          <p:nvPr/>
        </p:nvSpPr>
        <p:spPr bwMode="auto">
          <a:xfrm>
            <a:off x="2755900" y="5957888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30066" name="Rectangle 20"/>
          <p:cNvSpPr>
            <a:spLocks noChangeArrowheads="1"/>
          </p:cNvSpPr>
          <p:nvPr/>
        </p:nvSpPr>
        <p:spPr bwMode="auto">
          <a:xfrm>
            <a:off x="4903788" y="5964238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hlink"/>
                </a:solidFill>
                <a:latin typeface="Arial" charset="0"/>
              </a:rPr>
              <a:t>2</a:t>
            </a:r>
          </a:p>
        </p:txBody>
      </p:sp>
      <p:sp>
        <p:nvSpPr>
          <p:cNvPr id="130067" name="Rectangle 21"/>
          <p:cNvSpPr>
            <a:spLocks noChangeArrowheads="1"/>
          </p:cNvSpPr>
          <p:nvPr/>
        </p:nvSpPr>
        <p:spPr bwMode="auto">
          <a:xfrm>
            <a:off x="2779713" y="39973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30068" name="Rectangle 22"/>
          <p:cNvSpPr>
            <a:spLocks noChangeArrowheads="1"/>
          </p:cNvSpPr>
          <p:nvPr/>
        </p:nvSpPr>
        <p:spPr bwMode="auto">
          <a:xfrm>
            <a:off x="5087938" y="39973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b</a:t>
            </a:r>
          </a:p>
        </p:txBody>
      </p:sp>
      <p:sp>
        <p:nvSpPr>
          <p:cNvPr id="775191" name="Line 23"/>
          <p:cNvSpPr>
            <a:spLocks noChangeShapeType="1"/>
          </p:cNvSpPr>
          <p:nvPr/>
        </p:nvSpPr>
        <p:spPr bwMode="auto">
          <a:xfrm flipV="1">
            <a:off x="3179763" y="3905250"/>
            <a:ext cx="696912" cy="30956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75192" name="Line 24"/>
          <p:cNvSpPr>
            <a:spLocks noChangeShapeType="1"/>
          </p:cNvSpPr>
          <p:nvPr/>
        </p:nvSpPr>
        <p:spPr bwMode="auto">
          <a:xfrm flipH="1" flipV="1">
            <a:off x="4389438" y="3924300"/>
            <a:ext cx="622300" cy="2921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75193" name="Line 25"/>
          <p:cNvSpPr>
            <a:spLocks noChangeShapeType="1"/>
          </p:cNvSpPr>
          <p:nvPr/>
        </p:nvSpPr>
        <p:spPr bwMode="auto">
          <a:xfrm flipV="1">
            <a:off x="873125" y="3813175"/>
            <a:ext cx="0" cy="4762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0072" name="Rectangle 26"/>
          <p:cNvSpPr>
            <a:spLocks noChangeArrowheads="1"/>
          </p:cNvSpPr>
          <p:nvPr/>
        </p:nvSpPr>
        <p:spPr bwMode="auto">
          <a:xfrm>
            <a:off x="6345238" y="739775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LM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545027" y="6354763"/>
            <a:ext cx="2046009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 smtClean="0">
                <a:latin typeface="Arial" charset="0"/>
              </a:rPr>
              <a:t>Εθνικό εισόδημα</a:t>
            </a:r>
            <a:endParaRPr lang="en-GB" sz="2000" dirty="0">
              <a:latin typeface="Arial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0" y="206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chemeClr val="accent2"/>
                </a:solidFill>
                <a:latin typeface="Arial" pitchFamily="34" charset="0"/>
              </a:rPr>
              <a:t>Ισορροπία στις αγορές χρήματος και </a:t>
            </a:r>
            <a:r>
              <a:rPr lang="el-GR" b="1" dirty="0" smtClean="0">
                <a:solidFill>
                  <a:schemeClr val="accent2"/>
                </a:solidFill>
                <a:latin typeface="Arial" pitchFamily="34" charset="0"/>
              </a:rPr>
              <a:t>αγαθών</a:t>
            </a:r>
            <a:endParaRPr lang="en-GB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 rot="16200000">
            <a:off x="-964135" y="2949225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5700" y="904875"/>
            <a:ext cx="369237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700" dirty="0" smtClean="0">
                <a:solidFill>
                  <a:schemeClr val="tx2"/>
                </a:solidFill>
                <a:latin typeface="Arial" charset="0"/>
              </a:rPr>
              <a:t>Αλλά καθώς το εισόδημα αυξάνεται, θα υπάρξει μια κίνηση προς τα πάνω στην καμπύλη LM</a:t>
            </a:r>
            <a:r>
              <a:rPr lang="en-GB" sz="1700" dirty="0" smtClean="0">
                <a:solidFill>
                  <a:schemeClr val="tx2"/>
                </a:solidFill>
                <a:latin typeface="Arial" charset="0"/>
              </a:rPr>
              <a:t>. T</a:t>
            </a:r>
            <a:r>
              <a:rPr lang="el-GR" sz="1700" dirty="0" smtClean="0">
                <a:solidFill>
                  <a:schemeClr val="tx2"/>
                </a:solidFill>
                <a:latin typeface="Arial" charset="0"/>
              </a:rPr>
              <a:t>ο επιτόκιο θα αυξηθεί, μειώνοντας έτσι το εθνικό εισόδημα κάτω από το </a:t>
            </a:r>
            <a:r>
              <a:rPr lang="el-GR" sz="1700" i="1" dirty="0" smtClean="0">
                <a:solidFill>
                  <a:schemeClr val="tx2"/>
                </a:solidFill>
                <a:latin typeface="Arial" charset="0"/>
              </a:rPr>
              <a:t>Υ</a:t>
            </a:r>
            <a:r>
              <a:rPr lang="el-GR" sz="1700" i="1" baseline="-25000" dirty="0" smtClean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en-GB" sz="1700" dirty="0" smtClean="0">
                <a:solidFill>
                  <a:schemeClr val="tx2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5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5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5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5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7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7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91" grpId="0" animBg="1"/>
      <p:bldP spid="775192" grpId="0" animBg="1"/>
      <p:bldP spid="775193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1075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31080" name="Arc 8"/>
          <p:cNvSpPr>
            <a:spLocks/>
          </p:cNvSpPr>
          <p:nvPr/>
        </p:nvSpPr>
        <p:spPr bwMode="auto">
          <a:xfrm rot="600000">
            <a:off x="1827213" y="717550"/>
            <a:ext cx="5997575" cy="3886200"/>
          </a:xfrm>
          <a:custGeom>
            <a:avLst/>
            <a:gdLst>
              <a:gd name="T0" fmla="*/ 2147483647 w 22491"/>
              <a:gd name="T1" fmla="*/ 2147483647 h 21600"/>
              <a:gd name="T2" fmla="*/ 0 w 22491"/>
              <a:gd name="T3" fmla="*/ 2147483647 h 21600"/>
              <a:gd name="T4" fmla="*/ 2147483647 w 22491"/>
              <a:gd name="T5" fmla="*/ 0 h 21600"/>
              <a:gd name="T6" fmla="*/ 0 60000 65536"/>
              <a:gd name="T7" fmla="*/ 0 60000 65536"/>
              <a:gd name="T8" fmla="*/ 0 60000 65536"/>
              <a:gd name="T9" fmla="*/ 0 w 22491"/>
              <a:gd name="T10" fmla="*/ 0 h 21600"/>
              <a:gd name="T11" fmla="*/ 22491 w 224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91" h="21600" fill="none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</a:path>
              <a:path w="22491" h="21600" stroke="0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  <a:lnTo>
                  <a:pt x="20847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1081" name="Arc 9"/>
          <p:cNvSpPr>
            <a:spLocks/>
          </p:cNvSpPr>
          <p:nvPr/>
        </p:nvSpPr>
        <p:spPr bwMode="auto">
          <a:xfrm>
            <a:off x="228600" y="381000"/>
            <a:ext cx="6299200" cy="4341813"/>
          </a:xfrm>
          <a:custGeom>
            <a:avLst/>
            <a:gdLst>
              <a:gd name="T0" fmla="*/ 2147483647 w 21255"/>
              <a:gd name="T1" fmla="*/ 2147483647 h 20981"/>
              <a:gd name="T2" fmla="*/ 2147483647 w 21255"/>
              <a:gd name="T3" fmla="*/ 2147483647 h 20981"/>
              <a:gd name="T4" fmla="*/ 0 w 21255"/>
              <a:gd name="T5" fmla="*/ 0 h 20981"/>
              <a:gd name="T6" fmla="*/ 0 60000 65536"/>
              <a:gd name="T7" fmla="*/ 0 60000 65536"/>
              <a:gd name="T8" fmla="*/ 0 60000 65536"/>
              <a:gd name="T9" fmla="*/ 0 w 21255"/>
              <a:gd name="T10" fmla="*/ 0 h 20981"/>
              <a:gd name="T11" fmla="*/ 21255 w 21255"/>
              <a:gd name="T12" fmla="*/ 20981 h 209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55" h="20981" fill="none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</a:path>
              <a:path w="21255" h="20981" stroke="0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7461250" y="4906963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IS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14375" y="3686175"/>
            <a:ext cx="3417888" cy="396875"/>
            <a:chOff x="450" y="2322"/>
            <a:chExt cx="2153" cy="250"/>
          </a:xfrm>
        </p:grpSpPr>
        <p:sp>
          <p:nvSpPr>
            <p:cNvPr id="131090" name="Rectangle 12"/>
            <p:cNvSpPr>
              <a:spLocks noChangeArrowheads="1"/>
            </p:cNvSpPr>
            <p:nvPr/>
          </p:nvSpPr>
          <p:spPr bwMode="auto">
            <a:xfrm>
              <a:off x="450" y="2322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i</a:t>
              </a:r>
              <a:r>
                <a:rPr lang="en-GB" sz="2400" baseline="-25000">
                  <a:solidFill>
                    <a:schemeClr val="accent1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131091" name="Line 13"/>
            <p:cNvSpPr>
              <a:spLocks noChangeShapeType="1"/>
            </p:cNvSpPr>
            <p:nvPr/>
          </p:nvSpPr>
          <p:spPr bwMode="auto">
            <a:xfrm flipH="1">
              <a:off x="677" y="2472"/>
              <a:ext cx="192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932238" y="3941763"/>
            <a:ext cx="466725" cy="2376487"/>
            <a:chOff x="2469" y="2483"/>
            <a:chExt cx="294" cy="1497"/>
          </a:xfrm>
        </p:grpSpPr>
        <p:sp>
          <p:nvSpPr>
            <p:cNvPr id="131088" name="Line 15"/>
            <p:cNvSpPr>
              <a:spLocks noChangeShapeType="1"/>
            </p:cNvSpPr>
            <p:nvPr/>
          </p:nvSpPr>
          <p:spPr bwMode="auto">
            <a:xfrm>
              <a:off x="2604" y="2483"/>
              <a:ext cx="0" cy="125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1089" name="Rectangle 16"/>
            <p:cNvSpPr>
              <a:spLocks noChangeArrowheads="1"/>
            </p:cNvSpPr>
            <p:nvPr/>
          </p:nvSpPr>
          <p:spPr bwMode="auto">
            <a:xfrm>
              <a:off x="2469" y="3730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Y</a:t>
              </a:r>
              <a:r>
                <a:rPr lang="en-GB" sz="2400" baseline="-25000">
                  <a:solidFill>
                    <a:schemeClr val="accent1"/>
                  </a:solidFill>
                  <a:latin typeface="Arial" charset="0"/>
                </a:rPr>
                <a:t>e</a:t>
              </a:r>
            </a:p>
          </p:txBody>
        </p:sp>
      </p:grpSp>
      <p:sp>
        <p:nvSpPr>
          <p:cNvPr id="131085" name="Rectangle 17"/>
          <p:cNvSpPr>
            <a:spLocks noChangeArrowheads="1"/>
          </p:cNvSpPr>
          <p:nvPr/>
        </p:nvSpPr>
        <p:spPr bwMode="auto">
          <a:xfrm>
            <a:off x="6345238" y="739775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LM</a:t>
            </a:r>
          </a:p>
        </p:txBody>
      </p:sp>
      <p:sp>
        <p:nvSpPr>
          <p:cNvPr id="777234" name="Oval 18"/>
          <p:cNvSpPr>
            <a:spLocks noChangeArrowheads="1"/>
          </p:cNvSpPr>
          <p:nvPr/>
        </p:nvSpPr>
        <p:spPr bwMode="auto">
          <a:xfrm>
            <a:off x="4087813" y="3862388"/>
            <a:ext cx="103187" cy="103187"/>
          </a:xfrm>
          <a:prstGeom prst="ellipse">
            <a:avLst/>
          </a:prstGeom>
          <a:solidFill>
            <a:srgbClr val="FF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545027" y="6354763"/>
            <a:ext cx="2046009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 smtClean="0">
                <a:latin typeface="Arial" charset="0"/>
              </a:rPr>
              <a:t>Εθνικό εισόδημα</a:t>
            </a:r>
            <a:endParaRPr lang="en-GB" sz="2000" dirty="0">
              <a:latin typeface="Arial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0" y="206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chemeClr val="accent2"/>
                </a:solidFill>
                <a:latin typeface="Arial" pitchFamily="34" charset="0"/>
              </a:rPr>
              <a:t>Ισορροπία στις αγορές χρήματος και </a:t>
            </a:r>
            <a:r>
              <a:rPr lang="el-GR" b="1" dirty="0" smtClean="0">
                <a:solidFill>
                  <a:schemeClr val="accent2"/>
                </a:solidFill>
                <a:latin typeface="Arial" pitchFamily="34" charset="0"/>
              </a:rPr>
              <a:t>αγαθών</a:t>
            </a:r>
            <a:endParaRPr lang="en-GB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 rot="16200000">
            <a:off x="-964135" y="2949225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7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7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34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3210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smtClean="0"/>
              <a:t>IS/LM</a:t>
            </a:r>
            <a:r>
              <a:rPr lang="en-GB" smtClean="0"/>
              <a:t> </a:t>
            </a:r>
            <a:r>
              <a:rPr lang="el-GR" smtClean="0"/>
              <a:t>ανάλυση</a:t>
            </a:r>
            <a:endParaRPr lang="en-GB" smtClean="0"/>
          </a:p>
        </p:txBody>
      </p:sp>
      <p:sp>
        <p:nvSpPr>
          <p:cNvPr id="625669" name="Rectangle 5"/>
          <p:cNvSpPr>
            <a:spLocks noGrp="1"/>
          </p:cNvSpPr>
          <p:nvPr>
            <p:ph type="body" idx="1"/>
          </p:nvPr>
        </p:nvSpPr>
        <p:spPr>
          <a:xfrm>
            <a:off x="301625" y="1601788"/>
            <a:ext cx="8534400" cy="48117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l-GR" smtClean="0"/>
              <a:t>Το πλήρες αποτέλεσμα των μεταβολών στις αγορές αγαθών και χρήματος</a:t>
            </a:r>
            <a:endParaRPr lang="en-GB" smtClean="0"/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l-GR" smtClean="0"/>
              <a:t>το αποτέλεσμα αλλαγών στην αγορά αγαθών</a:t>
            </a:r>
            <a:endParaRPr lang="en-GB" smtClean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2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25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9" grpId="0" build="p" bldLvl="2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1069975" y="681038"/>
            <a:ext cx="6996113" cy="5322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133123" name="Line 3"/>
          <p:cNvSpPr>
            <a:spLocks noChangeShapeType="1"/>
          </p:cNvSpPr>
          <p:nvPr/>
        </p:nvSpPr>
        <p:spPr bwMode="auto">
          <a:xfrm>
            <a:off x="1066800" y="6731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124" name="Line 4"/>
          <p:cNvSpPr>
            <a:spLocks noChangeShapeType="1"/>
          </p:cNvSpPr>
          <p:nvPr/>
        </p:nvSpPr>
        <p:spPr bwMode="auto">
          <a:xfrm>
            <a:off x="1066800" y="60071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746125" y="59610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 rot="-5400000">
            <a:off x="-790575" y="3028950"/>
            <a:ext cx="250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Πραγματικό επιτόκιο</a:t>
            </a:r>
            <a:endParaRPr lang="en-GB" sz="2000">
              <a:latin typeface="Arial" charset="0"/>
            </a:endParaRPr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3565525" y="6354763"/>
            <a:ext cx="2079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Εθνικό εισόδημα</a:t>
            </a:r>
            <a:endParaRPr lang="en-GB" sz="2000">
              <a:latin typeface="Arial" charset="0"/>
            </a:endParaRPr>
          </a:p>
        </p:txBody>
      </p:sp>
      <p:sp>
        <p:nvSpPr>
          <p:cNvPr id="133128" name="Arc 8"/>
          <p:cNvSpPr>
            <a:spLocks/>
          </p:cNvSpPr>
          <p:nvPr/>
        </p:nvSpPr>
        <p:spPr bwMode="auto">
          <a:xfrm rot="600000">
            <a:off x="1827213" y="781050"/>
            <a:ext cx="5997575" cy="3886200"/>
          </a:xfrm>
          <a:custGeom>
            <a:avLst/>
            <a:gdLst>
              <a:gd name="T0" fmla="*/ 2147483647 w 22491"/>
              <a:gd name="T1" fmla="*/ 2147483647 h 21600"/>
              <a:gd name="T2" fmla="*/ 0 w 22491"/>
              <a:gd name="T3" fmla="*/ 2147483647 h 21600"/>
              <a:gd name="T4" fmla="*/ 2147483647 w 22491"/>
              <a:gd name="T5" fmla="*/ 0 h 21600"/>
              <a:gd name="T6" fmla="*/ 0 60000 65536"/>
              <a:gd name="T7" fmla="*/ 0 60000 65536"/>
              <a:gd name="T8" fmla="*/ 0 60000 65536"/>
              <a:gd name="T9" fmla="*/ 0 w 22491"/>
              <a:gd name="T10" fmla="*/ 0 h 21600"/>
              <a:gd name="T11" fmla="*/ 22491 w 224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91" h="21600" fill="none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</a:path>
              <a:path w="22491" h="21600" stroke="0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  <a:lnTo>
                  <a:pt x="20847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129" name="Arc 9"/>
          <p:cNvSpPr>
            <a:spLocks/>
          </p:cNvSpPr>
          <p:nvPr/>
        </p:nvSpPr>
        <p:spPr bwMode="auto">
          <a:xfrm>
            <a:off x="228600" y="444500"/>
            <a:ext cx="6299200" cy="4341813"/>
          </a:xfrm>
          <a:custGeom>
            <a:avLst/>
            <a:gdLst>
              <a:gd name="T0" fmla="*/ 2147483647 w 21255"/>
              <a:gd name="T1" fmla="*/ 2147483647 h 20981"/>
              <a:gd name="T2" fmla="*/ 2147483647 w 21255"/>
              <a:gd name="T3" fmla="*/ 2147483647 h 20981"/>
              <a:gd name="T4" fmla="*/ 0 w 21255"/>
              <a:gd name="T5" fmla="*/ 0 h 20981"/>
              <a:gd name="T6" fmla="*/ 0 60000 65536"/>
              <a:gd name="T7" fmla="*/ 0 60000 65536"/>
              <a:gd name="T8" fmla="*/ 0 60000 65536"/>
              <a:gd name="T9" fmla="*/ 0 w 21255"/>
              <a:gd name="T10" fmla="*/ 0 h 20981"/>
              <a:gd name="T11" fmla="*/ 21255 w 21255"/>
              <a:gd name="T12" fmla="*/ 20981 h 209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55" h="20981" fill="none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</a:path>
              <a:path w="21255" h="20981" stroke="0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7405688" y="4970463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723900" y="374967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i</a:t>
            </a:r>
            <a:r>
              <a:rPr lang="en-GB" sz="2000" baseline="-25000">
                <a:latin typeface="Arial" charset="0"/>
              </a:rPr>
              <a:t>1</a:t>
            </a:r>
          </a:p>
        </p:txBody>
      </p:sp>
      <p:sp>
        <p:nvSpPr>
          <p:cNvPr id="133132" name="Line 12"/>
          <p:cNvSpPr>
            <a:spLocks noChangeShapeType="1"/>
          </p:cNvSpPr>
          <p:nvPr/>
        </p:nvSpPr>
        <p:spPr bwMode="auto">
          <a:xfrm flipH="1">
            <a:off x="1074738" y="3987800"/>
            <a:ext cx="3057525" cy="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133" name="Line 13"/>
          <p:cNvSpPr>
            <a:spLocks noChangeShapeType="1"/>
          </p:cNvSpPr>
          <p:nvPr/>
        </p:nvSpPr>
        <p:spPr bwMode="auto">
          <a:xfrm>
            <a:off x="4133850" y="4005263"/>
            <a:ext cx="0" cy="1997075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3929063" y="5984875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Y</a:t>
            </a:r>
            <a:r>
              <a:rPr lang="en-GB" sz="2000" baseline="-25000">
                <a:latin typeface="Arial" charset="0"/>
              </a:rPr>
              <a:t>1</a:t>
            </a:r>
          </a:p>
        </p:txBody>
      </p:sp>
      <p:sp>
        <p:nvSpPr>
          <p:cNvPr id="133135" name="Oval 15"/>
          <p:cNvSpPr>
            <a:spLocks noChangeArrowheads="1"/>
          </p:cNvSpPr>
          <p:nvPr/>
        </p:nvSpPr>
        <p:spPr bwMode="auto">
          <a:xfrm>
            <a:off x="4087813" y="3925888"/>
            <a:ext cx="103187" cy="103187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795588" y="684213"/>
            <a:ext cx="5275262" cy="3998912"/>
            <a:chOff x="1761" y="431"/>
            <a:chExt cx="3323" cy="2519"/>
          </a:xfrm>
        </p:grpSpPr>
        <p:sp>
          <p:nvSpPr>
            <p:cNvPr id="133147" name="Arc 17"/>
            <p:cNvSpPr>
              <a:spLocks/>
            </p:cNvSpPr>
            <p:nvPr/>
          </p:nvSpPr>
          <p:spPr bwMode="auto">
            <a:xfrm rot="600000">
              <a:off x="1761" y="431"/>
              <a:ext cx="3221" cy="2094"/>
            </a:xfrm>
            <a:custGeom>
              <a:avLst/>
              <a:gdLst>
                <a:gd name="T0" fmla="*/ 0 w 20847"/>
                <a:gd name="T1" fmla="*/ 0 h 21600"/>
                <a:gd name="T2" fmla="*/ 0 w 20847"/>
                <a:gd name="T3" fmla="*/ 0 h 21600"/>
                <a:gd name="T4" fmla="*/ 0 w 20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0847"/>
                <a:gd name="T10" fmla="*/ 0 h 21600"/>
                <a:gd name="T11" fmla="*/ 20847 w 20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47" h="21600" fill="none" extrusionOk="0">
                  <a:moveTo>
                    <a:pt x="20724" y="21599"/>
                  </a:moveTo>
                  <a:cubicBezTo>
                    <a:pt x="11017" y="21544"/>
                    <a:pt x="2539" y="15020"/>
                    <a:pt x="-1" y="5652"/>
                  </a:cubicBezTo>
                </a:path>
                <a:path w="20847" h="21600" stroke="0" extrusionOk="0">
                  <a:moveTo>
                    <a:pt x="20724" y="21599"/>
                  </a:moveTo>
                  <a:cubicBezTo>
                    <a:pt x="11017" y="21544"/>
                    <a:pt x="2539" y="15020"/>
                    <a:pt x="-1" y="5652"/>
                  </a:cubicBezTo>
                  <a:lnTo>
                    <a:pt x="20847" y="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148" name="Rectangle 18"/>
            <p:cNvSpPr>
              <a:spLocks noChangeArrowheads="1"/>
            </p:cNvSpPr>
            <p:nvPr/>
          </p:nvSpPr>
          <p:spPr bwMode="auto">
            <a:xfrm>
              <a:off x="4716" y="2662"/>
              <a:ext cx="3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IS</a:t>
              </a:r>
              <a:r>
                <a:rPr lang="en-GB" sz="24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730250" y="3243263"/>
            <a:ext cx="4225925" cy="396875"/>
            <a:chOff x="460" y="2043"/>
            <a:chExt cx="2662" cy="250"/>
          </a:xfrm>
        </p:grpSpPr>
        <p:sp>
          <p:nvSpPr>
            <p:cNvPr id="133145" name="Line 21"/>
            <p:cNvSpPr>
              <a:spLocks noChangeShapeType="1"/>
            </p:cNvSpPr>
            <p:nvPr/>
          </p:nvSpPr>
          <p:spPr bwMode="auto">
            <a:xfrm flipH="1">
              <a:off x="677" y="2177"/>
              <a:ext cx="2445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146" name="Rectangle 22"/>
            <p:cNvSpPr>
              <a:spLocks noChangeArrowheads="1"/>
            </p:cNvSpPr>
            <p:nvPr/>
          </p:nvSpPr>
          <p:spPr bwMode="auto">
            <a:xfrm>
              <a:off x="460" y="2043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latin typeface="Arial" charset="0"/>
                </a:rPr>
                <a:t>i</a:t>
              </a:r>
              <a:r>
                <a:rPr lang="en-GB" sz="2000" baseline="-25000">
                  <a:latin typeface="Arial" charset="0"/>
                </a:rPr>
                <a:t>2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740275" y="3455988"/>
            <a:ext cx="446088" cy="2933700"/>
            <a:chOff x="2986" y="2177"/>
            <a:chExt cx="281" cy="1848"/>
          </a:xfrm>
        </p:grpSpPr>
        <p:sp>
          <p:nvSpPr>
            <p:cNvPr id="133143" name="Line 24"/>
            <p:cNvSpPr>
              <a:spLocks noChangeShapeType="1"/>
            </p:cNvSpPr>
            <p:nvPr/>
          </p:nvSpPr>
          <p:spPr bwMode="auto">
            <a:xfrm>
              <a:off x="3122" y="2177"/>
              <a:ext cx="0" cy="1593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144" name="Rectangle 25"/>
            <p:cNvSpPr>
              <a:spLocks noChangeArrowheads="1"/>
            </p:cNvSpPr>
            <p:nvPr/>
          </p:nvSpPr>
          <p:spPr bwMode="auto">
            <a:xfrm>
              <a:off x="2986" y="3775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latin typeface="Arial" charset="0"/>
                </a:rPr>
                <a:t>Y</a:t>
              </a:r>
              <a:r>
                <a:rPr lang="en-GB" sz="2000" baseline="-25000">
                  <a:latin typeface="Arial" charset="0"/>
                </a:rPr>
                <a:t>2</a:t>
              </a:r>
            </a:p>
          </p:txBody>
        </p:sp>
      </p:grpSp>
      <p:sp>
        <p:nvSpPr>
          <p:cNvPr id="779290" name="AutoShape 26"/>
          <p:cNvSpPr>
            <a:spLocks noChangeArrowheads="1"/>
          </p:cNvSpPr>
          <p:nvPr/>
        </p:nvSpPr>
        <p:spPr bwMode="auto">
          <a:xfrm>
            <a:off x="3905250" y="1017588"/>
            <a:ext cx="1257300" cy="1282700"/>
          </a:xfrm>
          <a:prstGeom prst="roundRect">
            <a:avLst>
              <a:gd name="adj" fmla="val 12495"/>
            </a:avLst>
          </a:prstGeom>
          <a:solidFill>
            <a:srgbClr val="FFDDDD"/>
          </a:solidFill>
          <a:ln w="222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762000"/>
            <a:r>
              <a:rPr lang="el-GR" sz="1800">
                <a:solidFill>
                  <a:srgbClr val="A50021"/>
                </a:solidFill>
                <a:latin typeface="Arial" charset="0"/>
              </a:rPr>
              <a:t> Μία αύξηση των εισροών</a:t>
            </a:r>
            <a:endParaRPr lang="en-GB" sz="180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133140" name="Rectangle 27"/>
          <p:cNvSpPr>
            <a:spLocks noChangeArrowheads="1"/>
          </p:cNvSpPr>
          <p:nvPr/>
        </p:nvSpPr>
        <p:spPr bwMode="auto">
          <a:xfrm>
            <a:off x="6346825" y="784225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LM</a:t>
            </a:r>
          </a:p>
        </p:txBody>
      </p:sp>
      <p:sp>
        <p:nvSpPr>
          <p:cNvPr id="779292" name="Text Box 28"/>
          <p:cNvSpPr txBox="1">
            <a:spLocks noChangeArrowheads="1"/>
          </p:cNvSpPr>
          <p:nvPr/>
        </p:nvSpPr>
        <p:spPr bwMode="auto">
          <a:xfrm>
            <a:off x="0" y="95250"/>
            <a:ext cx="9144000" cy="402291"/>
          </a:xfrm>
          <a:prstGeom prst="rect">
            <a:avLst/>
          </a:prstGeom>
          <a:noFill/>
          <a:ln w="22225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defTabSz="762000">
              <a:defRPr/>
            </a:pPr>
            <a:r>
              <a:rPr lang="el-GR" sz="2000" b="1" i="1" dirty="0">
                <a:solidFill>
                  <a:schemeClr val="hlink"/>
                </a:solidFill>
                <a:latin typeface="Arial" pitchFamily="34" charset="0"/>
              </a:rPr>
              <a:t> Ανάλυση </a:t>
            </a:r>
            <a:r>
              <a:rPr lang="en-GB" sz="2000" b="1" i="1" dirty="0">
                <a:solidFill>
                  <a:schemeClr val="hlink"/>
                </a:solidFill>
                <a:latin typeface="Arial" pitchFamily="34" charset="0"/>
              </a:rPr>
              <a:t>IS/LM</a:t>
            </a:r>
            <a:r>
              <a:rPr lang="el-GR" sz="2000" b="1" i="1" dirty="0">
                <a:solidFill>
                  <a:schemeClr val="hlink"/>
                </a:solidFill>
                <a:latin typeface="Arial" pitchFamily="34" charset="0"/>
              </a:rPr>
              <a:t> για τις μεταβολές στις αγορές αγαθών και χρήματος </a:t>
            </a:r>
            <a:endParaRPr lang="en-GB" sz="20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779283" name="Oval 19"/>
          <p:cNvSpPr>
            <a:spLocks noChangeArrowheads="1"/>
          </p:cNvSpPr>
          <p:nvPr/>
        </p:nvSpPr>
        <p:spPr bwMode="auto">
          <a:xfrm>
            <a:off x="4899025" y="3400425"/>
            <a:ext cx="103188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9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9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9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9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90" grpId="0" animBg="1" autoUpdateAnimBg="0"/>
      <p:bldP spid="779283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3414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smtClean="0"/>
              <a:t>IS/LM</a:t>
            </a:r>
            <a:r>
              <a:rPr lang="en-GB" smtClean="0"/>
              <a:t> </a:t>
            </a:r>
            <a:r>
              <a:rPr lang="el-GR" smtClean="0"/>
              <a:t>ανάλυση</a:t>
            </a:r>
            <a:endParaRPr lang="en-GB" smtClean="0"/>
          </a:p>
        </p:txBody>
      </p:sp>
      <p:sp>
        <p:nvSpPr>
          <p:cNvPr id="13414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Το πλήρες αποτέλεσμα των μεταβολών στις αγορές αγαθών και χρήματος</a:t>
            </a:r>
            <a:endParaRPr lang="en-GB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το αποτέλεσμα μεταβολών στην αγορά αγαθών</a:t>
            </a:r>
            <a:endParaRPr lang="en-GB" smtClean="0"/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l-GR" smtClean="0"/>
              <a:t>το αποτέλεσμα μεταβολών στην αγορά χρήματος</a:t>
            </a:r>
            <a:endParaRPr lang="en-GB" smtClean="0"/>
          </a:p>
        </p:txBody>
      </p:sp>
    </p:spTree>
  </p:cSld>
  <p:clrMapOvr>
    <a:masterClrMapping/>
  </p:clrMapOvr>
  <p:transition spd="slow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843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Χρήμα και εθνικό εισόδημα</a:t>
            </a:r>
            <a:endParaRPr lang="en-GB" smtClean="0"/>
          </a:p>
        </p:txBody>
      </p:sp>
      <p:sp>
        <p:nvSpPr>
          <p:cNvPr id="1843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5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Περιορισμοί του μηχανισμού μετάδοσης επιτοκίων</a:t>
            </a:r>
            <a:endParaRPr lang="en-GB" smtClean="0">
              <a:solidFill>
                <a:srgbClr val="646B86"/>
              </a:solidFill>
            </a:endParaRPr>
          </a:p>
          <a:p>
            <a:pPr lvl="1">
              <a:spcBef>
                <a:spcPct val="45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Πιθανά προβλήματα με το στάδιο</a:t>
            </a:r>
            <a:r>
              <a:rPr lang="en-GB" smtClean="0">
                <a:solidFill>
                  <a:srgbClr val="646B86"/>
                </a:solidFill>
              </a:rPr>
              <a:t> 1: </a:t>
            </a:r>
            <a:r>
              <a:rPr lang="el-GR" smtClean="0">
                <a:solidFill>
                  <a:srgbClr val="646B86"/>
                </a:solidFill>
              </a:rPr>
              <a:t>η σχέση χρήματος </a:t>
            </a:r>
            <a:r>
              <a:rPr lang="en-GB" smtClean="0">
                <a:solidFill>
                  <a:srgbClr val="646B86"/>
                </a:solidFill>
              </a:rPr>
              <a:t> </a:t>
            </a:r>
            <a:r>
              <a:rPr lang="en-GB" smtClean="0">
                <a:solidFill>
                  <a:srgbClr val="646B86"/>
                </a:solidFill>
                <a:sym typeface="Symbol" pitchFamily="18" charset="2"/>
              </a:rPr>
              <a:t></a:t>
            </a:r>
            <a:r>
              <a:rPr lang="en-GB" smtClean="0">
                <a:solidFill>
                  <a:srgbClr val="646B86"/>
                </a:solidFill>
              </a:rPr>
              <a:t> </a:t>
            </a:r>
            <a:r>
              <a:rPr lang="el-GR" smtClean="0">
                <a:solidFill>
                  <a:srgbClr val="646B86"/>
                </a:solidFill>
              </a:rPr>
              <a:t>επιτοκίου </a:t>
            </a:r>
            <a:endParaRPr lang="en-GB" smtClean="0">
              <a:solidFill>
                <a:srgbClr val="646B86"/>
              </a:solidFill>
            </a:endParaRPr>
          </a:p>
          <a:p>
            <a:pPr lvl="2">
              <a:spcBef>
                <a:spcPct val="45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ελαστική ζήτηση χρήματος</a:t>
            </a:r>
            <a:endParaRPr lang="en-GB" smtClean="0">
              <a:solidFill>
                <a:srgbClr val="646B86"/>
              </a:solidFill>
            </a:endParaRPr>
          </a:p>
          <a:p>
            <a:pPr lvl="2">
              <a:spcBef>
                <a:spcPct val="45000"/>
              </a:spcBef>
            </a:pPr>
            <a:r>
              <a:rPr lang="el-GR" smtClean="0"/>
              <a:t>ασταθής ζήτηση χρήματος</a:t>
            </a:r>
            <a:endParaRPr lang="en-GB" smtClean="0"/>
          </a:p>
        </p:txBody>
      </p:sp>
    </p:spTree>
  </p:cSld>
  <p:clrMapOvr>
    <a:masterClrMapping/>
  </p:clrMapOvr>
  <p:transition spd="slow">
    <p:pull dir="r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1069975" y="681038"/>
            <a:ext cx="6996113" cy="5322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135171" name="Line 3"/>
          <p:cNvSpPr>
            <a:spLocks noChangeShapeType="1"/>
          </p:cNvSpPr>
          <p:nvPr/>
        </p:nvSpPr>
        <p:spPr bwMode="auto">
          <a:xfrm>
            <a:off x="1066800" y="6604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5172" name="Line 4"/>
          <p:cNvSpPr>
            <a:spLocks noChangeShapeType="1"/>
          </p:cNvSpPr>
          <p:nvPr/>
        </p:nvSpPr>
        <p:spPr bwMode="auto">
          <a:xfrm>
            <a:off x="1066800" y="59944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746125" y="59483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3565525" y="6354763"/>
            <a:ext cx="2079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Εθνικό εισόδημα</a:t>
            </a:r>
            <a:endParaRPr lang="en-GB" sz="2000">
              <a:latin typeface="Arial" charset="0"/>
            </a:endParaRPr>
          </a:p>
        </p:txBody>
      </p:sp>
      <p:sp>
        <p:nvSpPr>
          <p:cNvPr id="135175" name="Arc 7"/>
          <p:cNvSpPr>
            <a:spLocks/>
          </p:cNvSpPr>
          <p:nvPr/>
        </p:nvSpPr>
        <p:spPr bwMode="auto">
          <a:xfrm rot="600000">
            <a:off x="1827213" y="768350"/>
            <a:ext cx="5997575" cy="3886200"/>
          </a:xfrm>
          <a:custGeom>
            <a:avLst/>
            <a:gdLst>
              <a:gd name="T0" fmla="*/ 2147483647 w 22491"/>
              <a:gd name="T1" fmla="*/ 2147483647 h 21600"/>
              <a:gd name="T2" fmla="*/ 0 w 22491"/>
              <a:gd name="T3" fmla="*/ 2147483647 h 21600"/>
              <a:gd name="T4" fmla="*/ 2147483647 w 22491"/>
              <a:gd name="T5" fmla="*/ 0 h 21600"/>
              <a:gd name="T6" fmla="*/ 0 60000 65536"/>
              <a:gd name="T7" fmla="*/ 0 60000 65536"/>
              <a:gd name="T8" fmla="*/ 0 60000 65536"/>
              <a:gd name="T9" fmla="*/ 0 w 22491"/>
              <a:gd name="T10" fmla="*/ 0 h 21600"/>
              <a:gd name="T11" fmla="*/ 22491 w 224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91" h="21600" fill="none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</a:path>
              <a:path w="22491" h="21600" stroke="0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  <a:lnTo>
                  <a:pt x="20847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5176" name="Arc 8"/>
          <p:cNvSpPr>
            <a:spLocks/>
          </p:cNvSpPr>
          <p:nvPr/>
        </p:nvSpPr>
        <p:spPr bwMode="auto">
          <a:xfrm>
            <a:off x="228600" y="431800"/>
            <a:ext cx="6299200" cy="4341813"/>
          </a:xfrm>
          <a:custGeom>
            <a:avLst/>
            <a:gdLst>
              <a:gd name="T0" fmla="*/ 2147483647 w 21255"/>
              <a:gd name="T1" fmla="*/ 2147483647 h 20981"/>
              <a:gd name="T2" fmla="*/ 2147483647 w 21255"/>
              <a:gd name="T3" fmla="*/ 2147483647 h 20981"/>
              <a:gd name="T4" fmla="*/ 0 w 21255"/>
              <a:gd name="T5" fmla="*/ 0 h 20981"/>
              <a:gd name="T6" fmla="*/ 0 60000 65536"/>
              <a:gd name="T7" fmla="*/ 0 60000 65536"/>
              <a:gd name="T8" fmla="*/ 0 60000 65536"/>
              <a:gd name="T9" fmla="*/ 0 w 21255"/>
              <a:gd name="T10" fmla="*/ 0 h 20981"/>
              <a:gd name="T11" fmla="*/ 21255 w 21255"/>
              <a:gd name="T12" fmla="*/ 20981 h 209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55" h="20981" fill="none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</a:path>
              <a:path w="21255" h="20981" stroke="0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6270625" y="773113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LM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7461250" y="4957763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IS</a:t>
            </a:r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723900" y="373697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i</a:t>
            </a:r>
            <a:r>
              <a:rPr lang="en-GB" sz="2000" baseline="-25000">
                <a:latin typeface="Arial" charset="0"/>
              </a:rPr>
              <a:t>1</a:t>
            </a:r>
          </a:p>
        </p:txBody>
      </p:sp>
      <p:sp>
        <p:nvSpPr>
          <p:cNvPr id="135180" name="Line 12"/>
          <p:cNvSpPr>
            <a:spLocks noChangeShapeType="1"/>
          </p:cNvSpPr>
          <p:nvPr/>
        </p:nvSpPr>
        <p:spPr bwMode="auto">
          <a:xfrm flipH="1">
            <a:off x="1074738" y="3975100"/>
            <a:ext cx="3040062" cy="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5181" name="Line 13"/>
          <p:cNvSpPr>
            <a:spLocks noChangeShapeType="1"/>
          </p:cNvSpPr>
          <p:nvPr/>
        </p:nvSpPr>
        <p:spPr bwMode="auto">
          <a:xfrm>
            <a:off x="4133850" y="3992563"/>
            <a:ext cx="0" cy="1997075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5182" name="Rectangle 14"/>
          <p:cNvSpPr>
            <a:spLocks noChangeArrowheads="1"/>
          </p:cNvSpPr>
          <p:nvPr/>
        </p:nvSpPr>
        <p:spPr bwMode="auto">
          <a:xfrm>
            <a:off x="3929063" y="5988050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Y</a:t>
            </a:r>
            <a:r>
              <a:rPr lang="en-GB" sz="2000" baseline="-25000">
                <a:latin typeface="Arial" charset="0"/>
              </a:rPr>
              <a:t>1</a:t>
            </a:r>
          </a:p>
        </p:txBody>
      </p:sp>
      <p:sp>
        <p:nvSpPr>
          <p:cNvPr id="135183" name="Oval 15"/>
          <p:cNvSpPr>
            <a:spLocks noChangeArrowheads="1"/>
          </p:cNvSpPr>
          <p:nvPr/>
        </p:nvSpPr>
        <p:spPr bwMode="auto">
          <a:xfrm>
            <a:off x="4087813" y="3913188"/>
            <a:ext cx="103187" cy="103187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027238" y="512763"/>
            <a:ext cx="6108700" cy="4826000"/>
            <a:chOff x="1277" y="323"/>
            <a:chExt cx="3848" cy="3040"/>
          </a:xfrm>
        </p:grpSpPr>
        <p:sp>
          <p:nvSpPr>
            <p:cNvPr id="135194" name="Arc 17"/>
            <p:cNvSpPr>
              <a:spLocks/>
            </p:cNvSpPr>
            <p:nvPr/>
          </p:nvSpPr>
          <p:spPr bwMode="auto">
            <a:xfrm>
              <a:off x="1277" y="323"/>
              <a:ext cx="3620" cy="3040"/>
            </a:xfrm>
            <a:custGeom>
              <a:avLst/>
              <a:gdLst>
                <a:gd name="T0" fmla="*/ 0 w 21315"/>
                <a:gd name="T1" fmla="*/ 0 h 21510"/>
                <a:gd name="T2" fmla="*/ 0 w 21315"/>
                <a:gd name="T3" fmla="*/ 0 h 21510"/>
                <a:gd name="T4" fmla="*/ 0 w 21315"/>
                <a:gd name="T5" fmla="*/ 0 h 21510"/>
                <a:gd name="T6" fmla="*/ 0 60000 65536"/>
                <a:gd name="T7" fmla="*/ 0 60000 65536"/>
                <a:gd name="T8" fmla="*/ 0 60000 65536"/>
                <a:gd name="T9" fmla="*/ 0 w 21315"/>
                <a:gd name="T10" fmla="*/ 0 h 21510"/>
                <a:gd name="T11" fmla="*/ 21315 w 21315"/>
                <a:gd name="T12" fmla="*/ 21510 h 215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15" h="21510" fill="none" extrusionOk="0">
                  <a:moveTo>
                    <a:pt x="21315" y="3496"/>
                  </a:moveTo>
                  <a:cubicBezTo>
                    <a:pt x="19722" y="13204"/>
                    <a:pt x="11770" y="20611"/>
                    <a:pt x="1972" y="21509"/>
                  </a:cubicBezTo>
                </a:path>
                <a:path w="21315" h="21510" stroke="0" extrusionOk="0">
                  <a:moveTo>
                    <a:pt x="21315" y="3496"/>
                  </a:moveTo>
                  <a:cubicBezTo>
                    <a:pt x="19722" y="13204"/>
                    <a:pt x="11770" y="20611"/>
                    <a:pt x="1972" y="2150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5195" name="Rectangle 18"/>
            <p:cNvSpPr>
              <a:spLocks noChangeArrowheads="1"/>
            </p:cNvSpPr>
            <p:nvPr/>
          </p:nvSpPr>
          <p:spPr bwMode="auto">
            <a:xfrm>
              <a:off x="4671" y="549"/>
              <a:ext cx="4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LM</a:t>
              </a:r>
              <a:r>
                <a:rPr lang="en-GB" sz="2400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781331" name="Line 19"/>
          <p:cNvSpPr>
            <a:spLocks noChangeShapeType="1"/>
          </p:cNvSpPr>
          <p:nvPr/>
        </p:nvSpPr>
        <p:spPr bwMode="auto">
          <a:xfrm>
            <a:off x="5230813" y="4578350"/>
            <a:ext cx="0" cy="1411288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731838" y="4329113"/>
            <a:ext cx="4535487" cy="396875"/>
            <a:chOff x="461" y="2727"/>
            <a:chExt cx="2857" cy="250"/>
          </a:xfrm>
        </p:grpSpPr>
        <p:sp>
          <p:nvSpPr>
            <p:cNvPr id="135192" name="Line 21"/>
            <p:cNvSpPr>
              <a:spLocks noChangeShapeType="1"/>
            </p:cNvSpPr>
            <p:nvPr/>
          </p:nvSpPr>
          <p:spPr bwMode="auto">
            <a:xfrm flipH="1">
              <a:off x="688" y="2861"/>
              <a:ext cx="2630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5193" name="Rectangle 22"/>
            <p:cNvSpPr>
              <a:spLocks noChangeArrowheads="1"/>
            </p:cNvSpPr>
            <p:nvPr/>
          </p:nvSpPr>
          <p:spPr bwMode="auto">
            <a:xfrm>
              <a:off x="461" y="2727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latin typeface="Arial" charset="0"/>
                </a:rPr>
                <a:t>i</a:t>
              </a:r>
              <a:r>
                <a:rPr lang="en-GB" sz="2000" baseline="-25000">
                  <a:latin typeface="Arial" charset="0"/>
                </a:rPr>
                <a:t>3</a:t>
              </a:r>
            </a:p>
          </p:txBody>
        </p:sp>
      </p:grpSp>
      <p:sp>
        <p:nvSpPr>
          <p:cNvPr id="781335" name="Rectangle 23"/>
          <p:cNvSpPr>
            <a:spLocks noChangeArrowheads="1"/>
          </p:cNvSpPr>
          <p:nvPr/>
        </p:nvSpPr>
        <p:spPr bwMode="auto">
          <a:xfrm>
            <a:off x="5051425" y="5995988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Y</a:t>
            </a:r>
            <a:r>
              <a:rPr lang="en-GB" sz="2000" baseline="-25000">
                <a:latin typeface="Arial" charset="0"/>
              </a:rPr>
              <a:t>3</a:t>
            </a:r>
          </a:p>
        </p:txBody>
      </p:sp>
      <p:sp>
        <p:nvSpPr>
          <p:cNvPr id="781336" name="AutoShape 24"/>
          <p:cNvSpPr>
            <a:spLocks noChangeArrowheads="1"/>
          </p:cNvSpPr>
          <p:nvPr/>
        </p:nvSpPr>
        <p:spPr bwMode="auto">
          <a:xfrm>
            <a:off x="3305175" y="1046163"/>
            <a:ext cx="1847850" cy="1292225"/>
          </a:xfrm>
          <a:prstGeom prst="roundRect">
            <a:avLst>
              <a:gd name="adj" fmla="val 12495"/>
            </a:avLst>
          </a:prstGeom>
          <a:solidFill>
            <a:srgbClr val="CCFFCC"/>
          </a:solidFill>
          <a:ln w="25400">
            <a:solidFill>
              <a:schemeClr val="fol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762000"/>
            <a:r>
              <a:rPr lang="el-GR" sz="1800">
                <a:solidFill>
                  <a:srgbClr val="003300"/>
                </a:solidFill>
                <a:latin typeface="Arial" charset="0"/>
              </a:rPr>
              <a:t>Μία αύξηση στην προσφορά χρήματος</a:t>
            </a:r>
            <a:endParaRPr lang="en-GB" sz="180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781337" name="Oval 25"/>
          <p:cNvSpPr>
            <a:spLocks noChangeArrowheads="1"/>
          </p:cNvSpPr>
          <p:nvPr/>
        </p:nvSpPr>
        <p:spPr bwMode="auto">
          <a:xfrm>
            <a:off x="5178425" y="4487863"/>
            <a:ext cx="103188" cy="103187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5191" name="Rectangle 27"/>
          <p:cNvSpPr>
            <a:spLocks noChangeArrowheads="1"/>
          </p:cNvSpPr>
          <p:nvPr/>
        </p:nvSpPr>
        <p:spPr bwMode="auto">
          <a:xfrm rot="-5400000">
            <a:off x="-790575" y="3028950"/>
            <a:ext cx="250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Πραγματικό επιτόκιο</a:t>
            </a:r>
            <a:endParaRPr lang="en-GB" sz="2000">
              <a:latin typeface="Arial" charset="0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0" y="95250"/>
            <a:ext cx="9144000" cy="402291"/>
          </a:xfrm>
          <a:prstGeom prst="rect">
            <a:avLst/>
          </a:prstGeom>
          <a:noFill/>
          <a:ln w="22225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defTabSz="762000">
              <a:defRPr/>
            </a:pPr>
            <a:r>
              <a:rPr lang="el-GR" sz="2000" b="1" i="1" dirty="0">
                <a:solidFill>
                  <a:schemeClr val="hlink"/>
                </a:solidFill>
                <a:latin typeface="Arial" pitchFamily="34" charset="0"/>
              </a:rPr>
              <a:t> Ανάλυση </a:t>
            </a:r>
            <a:r>
              <a:rPr lang="en-GB" sz="2000" b="1" i="1" dirty="0">
                <a:solidFill>
                  <a:schemeClr val="hlink"/>
                </a:solidFill>
                <a:latin typeface="Arial" pitchFamily="34" charset="0"/>
              </a:rPr>
              <a:t>IS/LM</a:t>
            </a:r>
            <a:r>
              <a:rPr lang="el-GR" sz="2000" b="1" i="1" dirty="0">
                <a:solidFill>
                  <a:schemeClr val="hlink"/>
                </a:solidFill>
                <a:latin typeface="Arial" pitchFamily="34" charset="0"/>
              </a:rPr>
              <a:t> για τις μεταβολές στις αγορές αγαθών και χρήματος </a:t>
            </a:r>
            <a:endParaRPr lang="en-GB" sz="2000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1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1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1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1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8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8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31" grpId="0" animBg="1"/>
      <p:bldP spid="781335" grpId="0" autoUpdateAnimBg="0"/>
      <p:bldP spid="781336" grpId="0" animBg="1" autoUpdateAnimBg="0"/>
      <p:bldP spid="781337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3619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smtClean="0"/>
              <a:t>IS/LM</a:t>
            </a:r>
            <a:r>
              <a:rPr lang="en-GB" smtClean="0"/>
              <a:t> </a:t>
            </a:r>
            <a:r>
              <a:rPr lang="el-GR" smtClean="0"/>
              <a:t>ανάλυση</a:t>
            </a:r>
            <a:endParaRPr lang="en-GB" smtClean="0"/>
          </a:p>
        </p:txBody>
      </p:sp>
      <p:sp>
        <p:nvSpPr>
          <p:cNvPr id="13619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Το πλήρες αποτέλεσμα των μεταβολών στην αγορά αγαθών και χρήματος</a:t>
            </a:r>
            <a:endParaRPr lang="en-GB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το αποτέλεσμα μεταβολών στην αγορά αγαθών</a:t>
            </a:r>
            <a:endParaRPr lang="en-GB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το αποτέλεσμα μεταβολών στην αγορά χρήματος</a:t>
            </a:r>
            <a:endParaRPr lang="en-GB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l-GR" smtClean="0"/>
              <a:t>το αποτέλεσμα μεταβολών και στις δύο αγορές</a:t>
            </a:r>
            <a:endParaRPr lang="en-GB" smtClean="0"/>
          </a:p>
        </p:txBody>
      </p:sp>
    </p:spTree>
  </p:cSld>
  <p:clrMapOvr>
    <a:masterClrMapping/>
  </p:clrMapOvr>
  <p:transition spd="slow">
    <p:pull dir="r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1069975" y="681038"/>
            <a:ext cx="6996113" cy="5322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137219" name="Line 3"/>
          <p:cNvSpPr>
            <a:spLocks noChangeShapeType="1"/>
          </p:cNvSpPr>
          <p:nvPr/>
        </p:nvSpPr>
        <p:spPr bwMode="auto">
          <a:xfrm>
            <a:off x="1066800" y="6731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7220" name="Line 4"/>
          <p:cNvSpPr>
            <a:spLocks noChangeShapeType="1"/>
          </p:cNvSpPr>
          <p:nvPr/>
        </p:nvSpPr>
        <p:spPr bwMode="auto">
          <a:xfrm>
            <a:off x="1066800" y="60071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746125" y="59610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3565525" y="6354763"/>
            <a:ext cx="214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Εθνικό εισόδημα </a:t>
            </a:r>
            <a:endParaRPr lang="en-GB" sz="2000">
              <a:latin typeface="Arial" charset="0"/>
            </a:endParaRPr>
          </a:p>
        </p:txBody>
      </p:sp>
      <p:sp>
        <p:nvSpPr>
          <p:cNvPr id="137223" name="Arc 7"/>
          <p:cNvSpPr>
            <a:spLocks/>
          </p:cNvSpPr>
          <p:nvPr/>
        </p:nvSpPr>
        <p:spPr bwMode="auto">
          <a:xfrm rot="600000">
            <a:off x="1827213" y="781050"/>
            <a:ext cx="5997575" cy="3886200"/>
          </a:xfrm>
          <a:custGeom>
            <a:avLst/>
            <a:gdLst>
              <a:gd name="T0" fmla="*/ 2147483647 w 22491"/>
              <a:gd name="T1" fmla="*/ 2147483647 h 21600"/>
              <a:gd name="T2" fmla="*/ 0 w 22491"/>
              <a:gd name="T3" fmla="*/ 2147483647 h 21600"/>
              <a:gd name="T4" fmla="*/ 2147483647 w 22491"/>
              <a:gd name="T5" fmla="*/ 0 h 21600"/>
              <a:gd name="T6" fmla="*/ 0 60000 65536"/>
              <a:gd name="T7" fmla="*/ 0 60000 65536"/>
              <a:gd name="T8" fmla="*/ 0 60000 65536"/>
              <a:gd name="T9" fmla="*/ 0 w 22491"/>
              <a:gd name="T10" fmla="*/ 0 h 21600"/>
              <a:gd name="T11" fmla="*/ 22491 w 224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91" h="21600" fill="none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</a:path>
              <a:path w="22491" h="21600" stroke="0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  <a:lnTo>
                  <a:pt x="20847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7224" name="Arc 8"/>
          <p:cNvSpPr>
            <a:spLocks/>
          </p:cNvSpPr>
          <p:nvPr/>
        </p:nvSpPr>
        <p:spPr bwMode="auto">
          <a:xfrm>
            <a:off x="228600" y="444500"/>
            <a:ext cx="6299200" cy="4341813"/>
          </a:xfrm>
          <a:custGeom>
            <a:avLst/>
            <a:gdLst>
              <a:gd name="T0" fmla="*/ 2147483647 w 21255"/>
              <a:gd name="T1" fmla="*/ 2147483647 h 20981"/>
              <a:gd name="T2" fmla="*/ 2147483647 w 21255"/>
              <a:gd name="T3" fmla="*/ 2147483647 h 20981"/>
              <a:gd name="T4" fmla="*/ 0 w 21255"/>
              <a:gd name="T5" fmla="*/ 0 h 20981"/>
              <a:gd name="T6" fmla="*/ 0 60000 65536"/>
              <a:gd name="T7" fmla="*/ 0 60000 65536"/>
              <a:gd name="T8" fmla="*/ 0 60000 65536"/>
              <a:gd name="T9" fmla="*/ 0 w 21255"/>
              <a:gd name="T10" fmla="*/ 0 h 20981"/>
              <a:gd name="T11" fmla="*/ 21255 w 21255"/>
              <a:gd name="T12" fmla="*/ 20981 h 209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55" h="20981" fill="none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</a:path>
              <a:path w="21255" h="20981" stroke="0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7423150" y="4970463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723900" y="374967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i</a:t>
            </a:r>
            <a:r>
              <a:rPr lang="en-GB" sz="2000" baseline="-25000">
                <a:latin typeface="Arial" charset="0"/>
              </a:rPr>
              <a:t>1</a:t>
            </a:r>
          </a:p>
        </p:txBody>
      </p:sp>
      <p:sp>
        <p:nvSpPr>
          <p:cNvPr id="137227" name="Line 11"/>
          <p:cNvSpPr>
            <a:spLocks noChangeShapeType="1"/>
          </p:cNvSpPr>
          <p:nvPr/>
        </p:nvSpPr>
        <p:spPr bwMode="auto">
          <a:xfrm flipH="1">
            <a:off x="1074738" y="3987800"/>
            <a:ext cx="3040062" cy="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7228" name="Line 12"/>
          <p:cNvSpPr>
            <a:spLocks noChangeShapeType="1"/>
          </p:cNvSpPr>
          <p:nvPr/>
        </p:nvSpPr>
        <p:spPr bwMode="auto">
          <a:xfrm>
            <a:off x="4133850" y="4005263"/>
            <a:ext cx="0" cy="1997075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3929063" y="6000750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Y</a:t>
            </a:r>
            <a:r>
              <a:rPr lang="en-GB" sz="2000" baseline="-25000">
                <a:latin typeface="Arial" charset="0"/>
              </a:rPr>
              <a:t>1</a:t>
            </a:r>
          </a:p>
        </p:txBody>
      </p:sp>
      <p:sp>
        <p:nvSpPr>
          <p:cNvPr id="137230" name="Oval 14"/>
          <p:cNvSpPr>
            <a:spLocks noChangeArrowheads="1"/>
          </p:cNvSpPr>
          <p:nvPr/>
        </p:nvSpPr>
        <p:spPr bwMode="auto">
          <a:xfrm>
            <a:off x="4087813" y="3925888"/>
            <a:ext cx="103187" cy="103187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795588" y="658813"/>
            <a:ext cx="5292725" cy="4024312"/>
            <a:chOff x="1761" y="415"/>
            <a:chExt cx="3334" cy="2535"/>
          </a:xfrm>
        </p:grpSpPr>
        <p:sp>
          <p:nvSpPr>
            <p:cNvPr id="137244" name="Arc 16"/>
            <p:cNvSpPr>
              <a:spLocks/>
            </p:cNvSpPr>
            <p:nvPr/>
          </p:nvSpPr>
          <p:spPr bwMode="auto">
            <a:xfrm rot="600000">
              <a:off x="1761" y="415"/>
              <a:ext cx="3221" cy="2094"/>
            </a:xfrm>
            <a:custGeom>
              <a:avLst/>
              <a:gdLst>
                <a:gd name="T0" fmla="*/ 0 w 20847"/>
                <a:gd name="T1" fmla="*/ 0 h 21600"/>
                <a:gd name="T2" fmla="*/ 0 w 20847"/>
                <a:gd name="T3" fmla="*/ 0 h 21600"/>
                <a:gd name="T4" fmla="*/ 0 w 20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0847"/>
                <a:gd name="T10" fmla="*/ 0 h 21600"/>
                <a:gd name="T11" fmla="*/ 20847 w 20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47" h="21600" fill="none" extrusionOk="0">
                  <a:moveTo>
                    <a:pt x="20724" y="21599"/>
                  </a:moveTo>
                  <a:cubicBezTo>
                    <a:pt x="11017" y="21544"/>
                    <a:pt x="2539" y="15020"/>
                    <a:pt x="-1" y="5652"/>
                  </a:cubicBezTo>
                </a:path>
                <a:path w="20847" h="21600" stroke="0" extrusionOk="0">
                  <a:moveTo>
                    <a:pt x="20724" y="21599"/>
                  </a:moveTo>
                  <a:cubicBezTo>
                    <a:pt x="11017" y="21544"/>
                    <a:pt x="2539" y="15020"/>
                    <a:pt x="-1" y="5652"/>
                  </a:cubicBezTo>
                  <a:lnTo>
                    <a:pt x="20847" y="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7245" name="Rectangle 17"/>
            <p:cNvSpPr>
              <a:spLocks noChangeArrowheads="1"/>
            </p:cNvSpPr>
            <p:nvPr/>
          </p:nvSpPr>
          <p:spPr bwMode="auto">
            <a:xfrm>
              <a:off x="4727" y="2662"/>
              <a:ext cx="3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IS</a:t>
              </a:r>
              <a:r>
                <a:rPr lang="en-GB" sz="24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783378" name="Line 18"/>
          <p:cNvSpPr>
            <a:spLocks noChangeShapeType="1"/>
          </p:cNvSpPr>
          <p:nvPr/>
        </p:nvSpPr>
        <p:spPr bwMode="auto">
          <a:xfrm>
            <a:off x="4224338" y="3987800"/>
            <a:ext cx="1866900" cy="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868988" y="3983038"/>
            <a:ext cx="446087" cy="2419350"/>
            <a:chOff x="3697" y="2509"/>
            <a:chExt cx="281" cy="1524"/>
          </a:xfrm>
        </p:grpSpPr>
        <p:sp>
          <p:nvSpPr>
            <p:cNvPr id="137242" name="Line 20"/>
            <p:cNvSpPr>
              <a:spLocks noChangeShapeType="1"/>
            </p:cNvSpPr>
            <p:nvPr/>
          </p:nvSpPr>
          <p:spPr bwMode="auto">
            <a:xfrm>
              <a:off x="3840" y="2509"/>
              <a:ext cx="0" cy="1266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7243" name="Rectangle 21"/>
            <p:cNvSpPr>
              <a:spLocks noChangeArrowheads="1"/>
            </p:cNvSpPr>
            <p:nvPr/>
          </p:nvSpPr>
          <p:spPr bwMode="auto">
            <a:xfrm>
              <a:off x="3697" y="3783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latin typeface="Arial" charset="0"/>
                </a:rPr>
                <a:t>Y</a:t>
              </a:r>
              <a:r>
                <a:rPr lang="en-GB" sz="2000" baseline="-25000">
                  <a:latin typeface="Arial" charset="0"/>
                </a:rPr>
                <a:t>4</a:t>
              </a:r>
            </a:p>
          </p:txBody>
        </p:sp>
      </p:grpSp>
      <p:sp>
        <p:nvSpPr>
          <p:cNvPr id="783382" name="AutoShape 22"/>
          <p:cNvSpPr>
            <a:spLocks noChangeArrowheads="1"/>
          </p:cNvSpPr>
          <p:nvPr/>
        </p:nvSpPr>
        <p:spPr bwMode="auto">
          <a:xfrm>
            <a:off x="3694113" y="887413"/>
            <a:ext cx="2200275" cy="1592262"/>
          </a:xfrm>
          <a:prstGeom prst="roundRect">
            <a:avLst>
              <a:gd name="adj" fmla="val 12495"/>
            </a:avLst>
          </a:prstGeom>
          <a:solidFill>
            <a:srgbClr val="F1E3FF"/>
          </a:solidFill>
          <a:ln w="222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762000"/>
            <a:r>
              <a:rPr lang="el-GR" sz="1800">
                <a:solidFill>
                  <a:schemeClr val="accent1"/>
                </a:solidFill>
                <a:latin typeface="Arial" charset="0"/>
              </a:rPr>
              <a:t>Μία αύξηση τόσο στις εισροές όσο και στην προσφορά χρήματος </a:t>
            </a:r>
            <a:endParaRPr lang="en-GB" sz="18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37235" name="Rectangle 23"/>
          <p:cNvSpPr>
            <a:spLocks noChangeArrowheads="1"/>
          </p:cNvSpPr>
          <p:nvPr/>
        </p:nvSpPr>
        <p:spPr bwMode="auto">
          <a:xfrm>
            <a:off x="6270625" y="785813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LM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27238" y="525463"/>
            <a:ext cx="6108700" cy="4826000"/>
            <a:chOff x="1277" y="331"/>
            <a:chExt cx="3848" cy="3040"/>
          </a:xfrm>
        </p:grpSpPr>
        <p:sp>
          <p:nvSpPr>
            <p:cNvPr id="137240" name="Arc 25"/>
            <p:cNvSpPr>
              <a:spLocks/>
            </p:cNvSpPr>
            <p:nvPr/>
          </p:nvSpPr>
          <p:spPr bwMode="auto">
            <a:xfrm>
              <a:off x="1277" y="331"/>
              <a:ext cx="3620" cy="3040"/>
            </a:xfrm>
            <a:custGeom>
              <a:avLst/>
              <a:gdLst>
                <a:gd name="T0" fmla="*/ 0 w 21315"/>
                <a:gd name="T1" fmla="*/ 0 h 21510"/>
                <a:gd name="T2" fmla="*/ 0 w 21315"/>
                <a:gd name="T3" fmla="*/ 0 h 21510"/>
                <a:gd name="T4" fmla="*/ 0 w 21315"/>
                <a:gd name="T5" fmla="*/ 0 h 21510"/>
                <a:gd name="T6" fmla="*/ 0 60000 65536"/>
                <a:gd name="T7" fmla="*/ 0 60000 65536"/>
                <a:gd name="T8" fmla="*/ 0 60000 65536"/>
                <a:gd name="T9" fmla="*/ 0 w 21315"/>
                <a:gd name="T10" fmla="*/ 0 h 21510"/>
                <a:gd name="T11" fmla="*/ 21315 w 21315"/>
                <a:gd name="T12" fmla="*/ 21510 h 215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15" h="21510" fill="none" extrusionOk="0">
                  <a:moveTo>
                    <a:pt x="21315" y="3496"/>
                  </a:moveTo>
                  <a:cubicBezTo>
                    <a:pt x="19722" y="13204"/>
                    <a:pt x="11770" y="20611"/>
                    <a:pt x="1972" y="21509"/>
                  </a:cubicBezTo>
                </a:path>
                <a:path w="21315" h="21510" stroke="0" extrusionOk="0">
                  <a:moveTo>
                    <a:pt x="21315" y="3496"/>
                  </a:moveTo>
                  <a:cubicBezTo>
                    <a:pt x="19722" y="13204"/>
                    <a:pt x="11770" y="20611"/>
                    <a:pt x="1972" y="2150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7241" name="Rectangle 26"/>
            <p:cNvSpPr>
              <a:spLocks noChangeArrowheads="1"/>
            </p:cNvSpPr>
            <p:nvPr/>
          </p:nvSpPr>
          <p:spPr bwMode="auto">
            <a:xfrm>
              <a:off x="4671" y="557"/>
              <a:ext cx="4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LM</a:t>
              </a:r>
              <a:r>
                <a:rPr lang="en-GB" sz="2400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783387" name="Oval 27"/>
          <p:cNvSpPr>
            <a:spLocks noChangeArrowheads="1"/>
          </p:cNvSpPr>
          <p:nvPr/>
        </p:nvSpPr>
        <p:spPr bwMode="auto">
          <a:xfrm>
            <a:off x="6038850" y="3933825"/>
            <a:ext cx="103188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7239" name="Rectangle 29"/>
          <p:cNvSpPr>
            <a:spLocks noChangeArrowheads="1"/>
          </p:cNvSpPr>
          <p:nvPr/>
        </p:nvSpPr>
        <p:spPr bwMode="auto">
          <a:xfrm rot="-5400000">
            <a:off x="-790575" y="3028950"/>
            <a:ext cx="250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Πραγματικό επιτόκιο</a:t>
            </a:r>
            <a:endParaRPr lang="en-GB" sz="2000">
              <a:latin typeface="Arial" charset="0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0" y="95250"/>
            <a:ext cx="9144000" cy="402291"/>
          </a:xfrm>
          <a:prstGeom prst="rect">
            <a:avLst/>
          </a:prstGeom>
          <a:noFill/>
          <a:ln w="22225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defTabSz="762000">
              <a:defRPr/>
            </a:pPr>
            <a:r>
              <a:rPr lang="el-GR" sz="2000" b="1" i="1" dirty="0">
                <a:solidFill>
                  <a:schemeClr val="hlink"/>
                </a:solidFill>
                <a:latin typeface="Arial" pitchFamily="34" charset="0"/>
              </a:rPr>
              <a:t> Ανάλυση </a:t>
            </a:r>
            <a:r>
              <a:rPr lang="en-GB" sz="2000" b="1" i="1" dirty="0">
                <a:solidFill>
                  <a:schemeClr val="hlink"/>
                </a:solidFill>
                <a:latin typeface="Arial" pitchFamily="34" charset="0"/>
              </a:rPr>
              <a:t>IS/LM</a:t>
            </a:r>
            <a:r>
              <a:rPr lang="el-GR" sz="2000" b="1" i="1" dirty="0">
                <a:solidFill>
                  <a:schemeClr val="hlink"/>
                </a:solidFill>
                <a:latin typeface="Arial" pitchFamily="34" charset="0"/>
              </a:rPr>
              <a:t> για τις μεταβολές στις αγορές αγαθών και χρήματος </a:t>
            </a:r>
            <a:endParaRPr lang="en-GB" sz="2000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3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3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3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3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3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3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8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78" grpId="0" animBg="1"/>
      <p:bldP spid="783382" grpId="0" animBg="1" autoUpdateAnimBg="0"/>
      <p:bldP spid="783387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3824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smtClean="0"/>
              <a:t>IS/LM</a:t>
            </a:r>
            <a:r>
              <a:rPr lang="en-GB" smtClean="0"/>
              <a:t> </a:t>
            </a:r>
            <a:r>
              <a:rPr lang="el-GR" smtClean="0"/>
              <a:t>ανάλυση</a:t>
            </a:r>
            <a:endParaRPr lang="en-GB" smtClean="0"/>
          </a:p>
        </p:txBody>
      </p:sp>
      <p:sp>
        <p:nvSpPr>
          <p:cNvPr id="13824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Το πλήρες αποτέλεσμα των μεταβολών στην αγορά αγαθών και χρήματος</a:t>
            </a:r>
            <a:endParaRPr lang="en-GB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το αποτέλεσμα μεταβολών στην αγορά αγαθών</a:t>
            </a:r>
            <a:endParaRPr lang="en-GB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το αποτέλεσμα μεταβολών στην αγορά χρήματος</a:t>
            </a:r>
            <a:endParaRPr lang="en-GB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το αποτέλεσμα μεταβολών και στις δύο αγορές</a:t>
            </a:r>
            <a:endParaRPr lang="en-GB" smtClean="0">
              <a:solidFill>
                <a:srgbClr val="646B86"/>
              </a:solidFill>
            </a:endParaRP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l-GR" smtClean="0"/>
              <a:t>Εξάγοντας μία καμπύλη </a:t>
            </a:r>
            <a:r>
              <a:rPr lang="en-GB" i="1" smtClean="0"/>
              <a:t>AD</a:t>
            </a:r>
            <a:r>
              <a:rPr lang="el-GR" i="1" smtClean="0"/>
              <a:t> από το υπόδειγμα </a:t>
            </a:r>
            <a:r>
              <a:rPr lang="en-GB" smtClean="0"/>
              <a:t> </a:t>
            </a:r>
            <a:r>
              <a:rPr lang="en-GB" i="1" smtClean="0"/>
              <a:t>IS/LM</a:t>
            </a:r>
            <a:endParaRPr lang="en-GB" smtClean="0"/>
          </a:p>
        </p:txBody>
      </p:sp>
    </p:spTree>
  </p:cSld>
  <p:clrMapOvr>
    <a:masterClrMapping/>
  </p:clrMapOvr>
  <p:transition spd="slow">
    <p:pull dir="r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2228850" y="654050"/>
            <a:ext cx="4878388" cy="2649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2216150" y="3903663"/>
            <a:ext cx="4891088" cy="2371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9268" name="Line 4"/>
          <p:cNvSpPr>
            <a:spLocks noChangeShapeType="1"/>
          </p:cNvSpPr>
          <p:nvPr/>
        </p:nvSpPr>
        <p:spPr bwMode="auto">
          <a:xfrm>
            <a:off x="2222500" y="682625"/>
            <a:ext cx="1588" cy="2636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9269" name="Line 5"/>
          <p:cNvSpPr>
            <a:spLocks noChangeShapeType="1"/>
          </p:cNvSpPr>
          <p:nvPr/>
        </p:nvSpPr>
        <p:spPr bwMode="auto">
          <a:xfrm>
            <a:off x="2222500" y="3319463"/>
            <a:ext cx="49037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>
            <a:off x="2222500" y="3911600"/>
            <a:ext cx="1588" cy="2365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2222500" y="6276975"/>
            <a:ext cx="48926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 rot="-5400000">
            <a:off x="277019" y="1820069"/>
            <a:ext cx="254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l-GR" sz="1800">
                <a:latin typeface="Arial" charset="0"/>
              </a:rPr>
              <a:t>Πραγματικό επιτόκιο</a:t>
            </a:r>
            <a:r>
              <a:rPr lang="en-GB" sz="1800">
                <a:latin typeface="Arial" charset="0"/>
              </a:rPr>
              <a:t> (</a:t>
            </a:r>
            <a:r>
              <a:rPr lang="en-GB" sz="1800" i="1">
                <a:latin typeface="Arial" charset="0"/>
              </a:rPr>
              <a:t>i</a:t>
            </a:r>
            <a:r>
              <a:rPr lang="en-GB" sz="1800">
                <a:latin typeface="Arial" charset="0"/>
              </a:rPr>
              <a:t>)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 rot="-5400000">
            <a:off x="478631" y="4655344"/>
            <a:ext cx="207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l-GR" sz="1800">
                <a:latin typeface="Arial" charset="0"/>
              </a:rPr>
              <a:t>Επίπεδο τιμών</a:t>
            </a:r>
            <a:r>
              <a:rPr lang="en-GB" sz="1800">
                <a:latin typeface="Arial" charset="0"/>
              </a:rPr>
              <a:t> (</a:t>
            </a:r>
            <a:r>
              <a:rPr lang="en-GB" sz="1800" i="1">
                <a:latin typeface="Arial" charset="0"/>
              </a:rPr>
              <a:t>P</a:t>
            </a:r>
            <a:r>
              <a:rPr lang="en-GB" sz="1800">
                <a:latin typeface="Arial" charset="0"/>
              </a:rPr>
              <a:t>)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3619500" y="3522663"/>
            <a:ext cx="225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l-GR" sz="1800">
                <a:latin typeface="Arial" charset="0"/>
              </a:rPr>
              <a:t>Εθνικό εισόδημα</a:t>
            </a:r>
            <a:r>
              <a:rPr lang="en-GB" sz="1800">
                <a:latin typeface="Arial" charset="0"/>
              </a:rPr>
              <a:t> (</a:t>
            </a:r>
            <a:r>
              <a:rPr lang="en-GB" sz="1800" i="1">
                <a:latin typeface="Arial" charset="0"/>
              </a:rPr>
              <a:t>Y</a:t>
            </a:r>
            <a:r>
              <a:rPr lang="en-GB" sz="1800">
                <a:latin typeface="Arial" charset="0"/>
              </a:rPr>
              <a:t>)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3619500" y="6511925"/>
            <a:ext cx="225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l-GR" sz="1800">
                <a:latin typeface="Arial" charset="0"/>
              </a:rPr>
              <a:t>Εθνικό εισόδημα</a:t>
            </a:r>
            <a:r>
              <a:rPr lang="en-GB" sz="1800">
                <a:latin typeface="Arial" charset="0"/>
              </a:rPr>
              <a:t> (</a:t>
            </a:r>
            <a:r>
              <a:rPr lang="en-GB" sz="1800" i="1">
                <a:latin typeface="Arial" charset="0"/>
              </a:rPr>
              <a:t>Y</a:t>
            </a:r>
            <a:r>
              <a:rPr lang="en-GB" sz="1800">
                <a:latin typeface="Arial" charset="0"/>
              </a:rPr>
              <a:t>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659063" y="260350"/>
            <a:ext cx="4032250" cy="2759075"/>
            <a:chOff x="1675" y="164"/>
            <a:chExt cx="2540" cy="1738"/>
          </a:xfrm>
        </p:grpSpPr>
        <p:sp>
          <p:nvSpPr>
            <p:cNvPr id="139299" name="Arc 13"/>
            <p:cNvSpPr>
              <a:spLocks/>
            </p:cNvSpPr>
            <p:nvPr/>
          </p:nvSpPr>
          <p:spPr bwMode="auto">
            <a:xfrm rot="21065499" flipV="1">
              <a:off x="1675" y="164"/>
              <a:ext cx="2180" cy="1738"/>
            </a:xfrm>
            <a:custGeom>
              <a:avLst/>
              <a:gdLst>
                <a:gd name="T0" fmla="*/ 0 w 20177"/>
                <a:gd name="T1" fmla="*/ 0 h 21320"/>
                <a:gd name="T2" fmla="*/ 0 w 20177"/>
                <a:gd name="T3" fmla="*/ 0 h 21320"/>
                <a:gd name="T4" fmla="*/ 0 w 20177"/>
                <a:gd name="T5" fmla="*/ 0 h 21320"/>
                <a:gd name="T6" fmla="*/ 0 60000 65536"/>
                <a:gd name="T7" fmla="*/ 0 60000 65536"/>
                <a:gd name="T8" fmla="*/ 0 60000 65536"/>
                <a:gd name="T9" fmla="*/ 0 w 20177"/>
                <a:gd name="T10" fmla="*/ 0 h 21320"/>
                <a:gd name="T11" fmla="*/ 20177 w 20177"/>
                <a:gd name="T12" fmla="*/ 21320 h 21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7" h="21320" fill="none" extrusionOk="0">
                  <a:moveTo>
                    <a:pt x="3467" y="0"/>
                  </a:moveTo>
                  <a:cubicBezTo>
                    <a:pt x="11064" y="1235"/>
                    <a:pt x="17429" y="6420"/>
                    <a:pt x="20176" y="13609"/>
                  </a:cubicBezTo>
                </a:path>
                <a:path w="20177" h="21320" stroke="0" extrusionOk="0">
                  <a:moveTo>
                    <a:pt x="3467" y="0"/>
                  </a:moveTo>
                  <a:cubicBezTo>
                    <a:pt x="11064" y="1235"/>
                    <a:pt x="17429" y="6420"/>
                    <a:pt x="20176" y="13609"/>
                  </a:cubicBezTo>
                  <a:lnTo>
                    <a:pt x="0" y="21320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00" name="Text Box 14"/>
            <p:cNvSpPr txBox="1">
              <a:spLocks noChangeArrowheads="1"/>
            </p:cNvSpPr>
            <p:nvPr/>
          </p:nvSpPr>
          <p:spPr bwMode="auto">
            <a:xfrm>
              <a:off x="3787" y="434"/>
              <a:ext cx="42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200" i="1">
                  <a:solidFill>
                    <a:srgbClr val="000099"/>
                  </a:solidFill>
                  <a:latin typeface="Arial" charset="0"/>
                </a:rPr>
                <a:t>LM</a:t>
              </a:r>
              <a:r>
                <a:rPr lang="en-GB" sz="2200" i="1" baseline="-25000">
                  <a:solidFill>
                    <a:srgbClr val="000099"/>
                  </a:solidFill>
                  <a:latin typeface="Arial" charset="0"/>
                </a:rPr>
                <a:t>1</a:t>
              </a:r>
              <a:endParaRPr lang="en-GB" sz="2200" i="1">
                <a:solidFill>
                  <a:srgbClr val="000099"/>
                </a:solidFill>
                <a:latin typeface="Arial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330575" y="1588"/>
            <a:ext cx="3492500" cy="3071812"/>
            <a:chOff x="2098" y="1"/>
            <a:chExt cx="2200" cy="1935"/>
          </a:xfrm>
        </p:grpSpPr>
        <p:sp>
          <p:nvSpPr>
            <p:cNvPr id="139297" name="Arc 16"/>
            <p:cNvSpPr>
              <a:spLocks/>
            </p:cNvSpPr>
            <p:nvPr/>
          </p:nvSpPr>
          <p:spPr bwMode="auto">
            <a:xfrm rot="282104" flipH="1" flipV="1">
              <a:off x="2098" y="1"/>
              <a:ext cx="2200" cy="1747"/>
            </a:xfrm>
            <a:custGeom>
              <a:avLst/>
              <a:gdLst>
                <a:gd name="T0" fmla="*/ 0 w 20352"/>
                <a:gd name="T1" fmla="*/ 0 h 21419"/>
                <a:gd name="T2" fmla="*/ 0 w 20352"/>
                <a:gd name="T3" fmla="*/ 0 h 21419"/>
                <a:gd name="T4" fmla="*/ 0 w 20352"/>
                <a:gd name="T5" fmla="*/ 0 h 21419"/>
                <a:gd name="T6" fmla="*/ 0 60000 65536"/>
                <a:gd name="T7" fmla="*/ 0 60000 65536"/>
                <a:gd name="T8" fmla="*/ 0 60000 65536"/>
                <a:gd name="T9" fmla="*/ 0 w 20352"/>
                <a:gd name="T10" fmla="*/ 0 h 21419"/>
                <a:gd name="T11" fmla="*/ 20352 w 20352"/>
                <a:gd name="T12" fmla="*/ 21419 h 214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52" h="21419" fill="none" extrusionOk="0">
                  <a:moveTo>
                    <a:pt x="2790" y="0"/>
                  </a:moveTo>
                  <a:cubicBezTo>
                    <a:pt x="10846" y="1049"/>
                    <a:pt x="17631" y="6530"/>
                    <a:pt x="20352" y="14184"/>
                  </a:cubicBezTo>
                </a:path>
                <a:path w="20352" h="21419" stroke="0" extrusionOk="0">
                  <a:moveTo>
                    <a:pt x="2790" y="0"/>
                  </a:moveTo>
                  <a:cubicBezTo>
                    <a:pt x="10846" y="1049"/>
                    <a:pt x="17631" y="6530"/>
                    <a:pt x="20352" y="14184"/>
                  </a:cubicBezTo>
                  <a:lnTo>
                    <a:pt x="0" y="21419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98" name="Text Box 17"/>
            <p:cNvSpPr txBox="1">
              <a:spLocks noChangeArrowheads="1"/>
            </p:cNvSpPr>
            <p:nvPr/>
          </p:nvSpPr>
          <p:spPr bwMode="auto">
            <a:xfrm>
              <a:off x="3918" y="1667"/>
              <a:ext cx="28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200" i="1">
                  <a:solidFill>
                    <a:srgbClr val="000099"/>
                  </a:solidFill>
                  <a:latin typeface="Arial" charset="0"/>
                </a:rPr>
                <a:t>IS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737100" y="2427288"/>
            <a:ext cx="446088" cy="1249362"/>
            <a:chOff x="2984" y="1529"/>
            <a:chExt cx="281" cy="787"/>
          </a:xfrm>
        </p:grpSpPr>
        <p:sp>
          <p:nvSpPr>
            <p:cNvPr id="139295" name="Line 19"/>
            <p:cNvSpPr>
              <a:spLocks noChangeShapeType="1"/>
            </p:cNvSpPr>
            <p:nvPr/>
          </p:nvSpPr>
          <p:spPr bwMode="auto">
            <a:xfrm>
              <a:off x="3115" y="1529"/>
              <a:ext cx="0" cy="58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96" name="Text Box 20"/>
            <p:cNvSpPr txBox="1">
              <a:spLocks noChangeArrowheads="1"/>
            </p:cNvSpPr>
            <p:nvPr/>
          </p:nvSpPr>
          <p:spPr bwMode="auto">
            <a:xfrm>
              <a:off x="2984" y="2066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000" i="1">
                  <a:solidFill>
                    <a:srgbClr val="000099"/>
                  </a:solidFill>
                  <a:latin typeface="Arial" charset="0"/>
                </a:rPr>
                <a:t>Y</a:t>
              </a:r>
              <a:r>
                <a:rPr lang="en-GB" sz="2000" i="1" baseline="-25000">
                  <a:solidFill>
                    <a:srgbClr val="000099"/>
                  </a:solidFill>
                  <a:latin typeface="Arial" charset="0"/>
                </a:rPr>
                <a:t>1</a:t>
              </a:r>
              <a:endParaRPr lang="en-GB" sz="2000" i="1">
                <a:solidFill>
                  <a:srgbClr val="000099"/>
                </a:solidFill>
                <a:latin typeface="Arial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854200" y="2251075"/>
            <a:ext cx="3081338" cy="396875"/>
            <a:chOff x="1168" y="1418"/>
            <a:chExt cx="1941" cy="250"/>
          </a:xfrm>
        </p:grpSpPr>
        <p:sp>
          <p:nvSpPr>
            <p:cNvPr id="139293" name="Line 22"/>
            <p:cNvSpPr>
              <a:spLocks noChangeShapeType="1"/>
            </p:cNvSpPr>
            <p:nvPr/>
          </p:nvSpPr>
          <p:spPr bwMode="auto">
            <a:xfrm flipH="1">
              <a:off x="1401" y="1547"/>
              <a:ext cx="1708" cy="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94" name="Text Box 23"/>
            <p:cNvSpPr txBox="1">
              <a:spLocks noChangeArrowheads="1"/>
            </p:cNvSpPr>
            <p:nvPr/>
          </p:nvSpPr>
          <p:spPr bwMode="auto">
            <a:xfrm>
              <a:off x="1168" y="1418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000" i="1">
                  <a:solidFill>
                    <a:srgbClr val="000099"/>
                  </a:solidFill>
                  <a:latin typeface="Arial" charset="0"/>
                </a:rPr>
                <a:t>i</a:t>
              </a:r>
              <a:r>
                <a:rPr lang="en-GB" sz="2000" i="1" baseline="-25000">
                  <a:solidFill>
                    <a:srgbClr val="000099"/>
                  </a:solidFill>
                  <a:latin typeface="Arial" charset="0"/>
                </a:rPr>
                <a:t>1</a:t>
              </a:r>
              <a:endParaRPr lang="en-GB" sz="2000" i="1">
                <a:solidFill>
                  <a:srgbClr val="000099"/>
                </a:solidFill>
                <a:latin typeface="Arial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1765300" y="5318125"/>
            <a:ext cx="3168650" cy="396875"/>
            <a:chOff x="1112" y="3350"/>
            <a:chExt cx="1996" cy="250"/>
          </a:xfrm>
        </p:grpSpPr>
        <p:sp>
          <p:nvSpPr>
            <p:cNvPr id="139291" name="Line 25"/>
            <p:cNvSpPr>
              <a:spLocks noChangeShapeType="1"/>
            </p:cNvSpPr>
            <p:nvPr/>
          </p:nvSpPr>
          <p:spPr bwMode="auto">
            <a:xfrm flipH="1">
              <a:off x="1400" y="3469"/>
              <a:ext cx="1708" cy="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92" name="Text Box 26"/>
            <p:cNvSpPr txBox="1">
              <a:spLocks noChangeArrowheads="1"/>
            </p:cNvSpPr>
            <p:nvPr/>
          </p:nvSpPr>
          <p:spPr bwMode="auto">
            <a:xfrm>
              <a:off x="1112" y="3350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000" i="1">
                  <a:solidFill>
                    <a:srgbClr val="000099"/>
                  </a:solidFill>
                  <a:latin typeface="Arial" charset="0"/>
                </a:rPr>
                <a:t>P</a:t>
              </a:r>
              <a:r>
                <a:rPr lang="en-GB" sz="2000" i="1" baseline="-25000">
                  <a:solidFill>
                    <a:srgbClr val="000099"/>
                  </a:solidFill>
                  <a:latin typeface="Arial" charset="0"/>
                </a:rPr>
                <a:t>1</a:t>
              </a:r>
              <a:endParaRPr lang="en-GB" sz="2000" i="1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785435" name="Text Box 27"/>
          <p:cNvSpPr txBox="1">
            <a:spLocks noChangeArrowheads="1"/>
          </p:cNvSpPr>
          <p:nvPr/>
        </p:nvSpPr>
        <p:spPr bwMode="auto">
          <a:xfrm>
            <a:off x="6350" y="0"/>
            <a:ext cx="91376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600" b="1" dirty="0">
                <a:solidFill>
                  <a:srgbClr val="800080"/>
                </a:solidFill>
                <a:latin typeface="Arial" pitchFamily="34" charset="0"/>
              </a:rPr>
              <a:t>Εξάγοντας την καμπύλη </a:t>
            </a:r>
            <a:r>
              <a:rPr lang="en-GB" sz="2600" b="1" i="1" dirty="0">
                <a:solidFill>
                  <a:srgbClr val="800080"/>
                </a:solidFill>
                <a:latin typeface="Arial" pitchFamily="34" charset="0"/>
              </a:rPr>
              <a:t>AD</a:t>
            </a:r>
            <a:r>
              <a:rPr lang="en-GB" sz="2600" b="1" dirty="0">
                <a:solidFill>
                  <a:srgbClr val="800080"/>
                </a:solidFill>
                <a:latin typeface="Arial" pitchFamily="34" charset="0"/>
              </a:rPr>
              <a:t> </a:t>
            </a:r>
            <a:r>
              <a:rPr lang="el-GR" sz="2600" b="1" dirty="0">
                <a:solidFill>
                  <a:srgbClr val="800080"/>
                </a:solidFill>
                <a:latin typeface="Arial" pitchFamily="34" charset="0"/>
              </a:rPr>
              <a:t>από ένα σχήμα</a:t>
            </a:r>
            <a:r>
              <a:rPr lang="en-GB" sz="2600" b="1" dirty="0">
                <a:solidFill>
                  <a:srgbClr val="800080"/>
                </a:solidFill>
                <a:latin typeface="Arial" pitchFamily="34" charset="0"/>
              </a:rPr>
              <a:t> </a:t>
            </a:r>
            <a:r>
              <a:rPr lang="en-GB" sz="2600" b="1" i="1" dirty="0">
                <a:solidFill>
                  <a:srgbClr val="800080"/>
                </a:solidFill>
                <a:latin typeface="Arial" pitchFamily="34" charset="0"/>
              </a:rPr>
              <a:t>IS/LM</a:t>
            </a:r>
            <a:endParaRPr lang="en-GB" sz="2600" b="1" i="1" dirty="0">
              <a:solidFill>
                <a:srgbClr val="800080"/>
              </a:solidFill>
              <a:latin typeface="Arial" pitchFamily="34" charset="0"/>
            </a:endParaRP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4722813" y="3919538"/>
            <a:ext cx="446087" cy="2711450"/>
            <a:chOff x="2975" y="2469"/>
            <a:chExt cx="281" cy="1708"/>
          </a:xfrm>
        </p:grpSpPr>
        <p:sp>
          <p:nvSpPr>
            <p:cNvPr id="139289" name="Text Box 29"/>
            <p:cNvSpPr txBox="1">
              <a:spLocks noChangeArrowheads="1"/>
            </p:cNvSpPr>
            <p:nvPr/>
          </p:nvSpPr>
          <p:spPr bwMode="auto">
            <a:xfrm>
              <a:off x="2975" y="3927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000" i="1">
                  <a:solidFill>
                    <a:srgbClr val="000099"/>
                  </a:solidFill>
                  <a:latin typeface="Arial" charset="0"/>
                </a:rPr>
                <a:t>Y</a:t>
              </a:r>
              <a:r>
                <a:rPr lang="en-GB" sz="2000" i="1" baseline="-25000">
                  <a:solidFill>
                    <a:srgbClr val="000099"/>
                  </a:solidFill>
                  <a:latin typeface="Arial" charset="0"/>
                </a:rPr>
                <a:t>1</a:t>
              </a:r>
              <a:endParaRPr lang="en-GB" sz="2000" i="1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139290" name="Line 30"/>
            <p:cNvSpPr>
              <a:spLocks noChangeShapeType="1"/>
            </p:cNvSpPr>
            <p:nvPr/>
          </p:nvSpPr>
          <p:spPr bwMode="auto">
            <a:xfrm>
              <a:off x="3114" y="2469"/>
              <a:ext cx="0" cy="1476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4892675" y="5178425"/>
            <a:ext cx="414338" cy="427038"/>
            <a:chOff x="3082" y="3262"/>
            <a:chExt cx="261" cy="269"/>
          </a:xfrm>
        </p:grpSpPr>
        <p:sp>
          <p:nvSpPr>
            <p:cNvPr id="139287" name="Text Box 32"/>
            <p:cNvSpPr txBox="1">
              <a:spLocks noChangeArrowheads="1"/>
            </p:cNvSpPr>
            <p:nvPr/>
          </p:nvSpPr>
          <p:spPr bwMode="auto">
            <a:xfrm>
              <a:off x="3095" y="3262"/>
              <a:ext cx="24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200" i="1">
                  <a:solidFill>
                    <a:srgbClr val="000099"/>
                  </a:solidFill>
                  <a:latin typeface="Arial" charset="0"/>
                </a:rPr>
                <a:t>a'</a:t>
              </a:r>
            </a:p>
          </p:txBody>
        </p:sp>
        <p:sp>
          <p:nvSpPr>
            <p:cNvPr id="139288" name="Oval 33"/>
            <p:cNvSpPr>
              <a:spLocks noChangeArrowheads="1"/>
            </p:cNvSpPr>
            <p:nvPr/>
          </p:nvSpPr>
          <p:spPr bwMode="auto">
            <a:xfrm>
              <a:off x="3082" y="3436"/>
              <a:ext cx="64" cy="64"/>
            </a:xfrm>
            <a:prstGeom prst="ellipse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4778375" y="2038350"/>
            <a:ext cx="339725" cy="465138"/>
            <a:chOff x="3010" y="1284"/>
            <a:chExt cx="214" cy="293"/>
          </a:xfrm>
        </p:grpSpPr>
        <p:sp>
          <p:nvSpPr>
            <p:cNvPr id="139285" name="Text Box 35"/>
            <p:cNvSpPr txBox="1">
              <a:spLocks noChangeArrowheads="1"/>
            </p:cNvSpPr>
            <p:nvPr/>
          </p:nvSpPr>
          <p:spPr bwMode="auto">
            <a:xfrm>
              <a:off x="3010" y="1284"/>
              <a:ext cx="21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200" i="1">
                  <a:solidFill>
                    <a:srgbClr val="000099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39286" name="Oval 36"/>
            <p:cNvSpPr>
              <a:spLocks noChangeArrowheads="1"/>
            </p:cNvSpPr>
            <p:nvPr/>
          </p:nvSpPr>
          <p:spPr bwMode="auto">
            <a:xfrm>
              <a:off x="3081" y="1513"/>
              <a:ext cx="64" cy="64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2228850" y="654050"/>
            <a:ext cx="4878388" cy="2649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2216150" y="3903663"/>
            <a:ext cx="4891088" cy="2371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0292" name="Line 4"/>
          <p:cNvSpPr>
            <a:spLocks noChangeShapeType="1"/>
          </p:cNvSpPr>
          <p:nvPr/>
        </p:nvSpPr>
        <p:spPr bwMode="auto">
          <a:xfrm>
            <a:off x="2222500" y="682625"/>
            <a:ext cx="1588" cy="2636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3619500" y="6511925"/>
            <a:ext cx="225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l-GR" sz="1800">
                <a:latin typeface="Arial" charset="0"/>
              </a:rPr>
              <a:t>Εθνικό εισόδημα</a:t>
            </a:r>
            <a:r>
              <a:rPr lang="en-GB" sz="1800">
                <a:latin typeface="Arial" charset="0"/>
              </a:rPr>
              <a:t> (</a:t>
            </a:r>
            <a:r>
              <a:rPr lang="en-GB" sz="1800" i="1">
                <a:latin typeface="Arial" charset="0"/>
              </a:rPr>
              <a:t>Y</a:t>
            </a:r>
            <a:r>
              <a:rPr lang="en-GB" sz="1800">
                <a:latin typeface="Arial" charset="0"/>
              </a:rPr>
              <a:t>)</a:t>
            </a:r>
          </a:p>
        </p:txBody>
      </p:sp>
      <p:sp>
        <p:nvSpPr>
          <p:cNvPr id="140294" name="Arc 6"/>
          <p:cNvSpPr>
            <a:spLocks/>
          </p:cNvSpPr>
          <p:nvPr/>
        </p:nvSpPr>
        <p:spPr bwMode="auto">
          <a:xfrm rot="21065499" flipV="1">
            <a:off x="2659063" y="260350"/>
            <a:ext cx="3460750" cy="2759075"/>
          </a:xfrm>
          <a:custGeom>
            <a:avLst/>
            <a:gdLst>
              <a:gd name="T0" fmla="*/ 2147483647 w 20177"/>
              <a:gd name="T1" fmla="*/ 0 h 21320"/>
              <a:gd name="T2" fmla="*/ 2147483647 w 20177"/>
              <a:gd name="T3" fmla="*/ 2147483647 h 21320"/>
              <a:gd name="T4" fmla="*/ 0 w 20177"/>
              <a:gd name="T5" fmla="*/ 2147483647 h 21320"/>
              <a:gd name="T6" fmla="*/ 0 60000 65536"/>
              <a:gd name="T7" fmla="*/ 0 60000 65536"/>
              <a:gd name="T8" fmla="*/ 0 60000 65536"/>
              <a:gd name="T9" fmla="*/ 0 w 20177"/>
              <a:gd name="T10" fmla="*/ 0 h 21320"/>
              <a:gd name="T11" fmla="*/ 20177 w 20177"/>
              <a:gd name="T12" fmla="*/ 21320 h 213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77" h="21320" fill="none" extrusionOk="0">
                <a:moveTo>
                  <a:pt x="3467" y="0"/>
                </a:moveTo>
                <a:cubicBezTo>
                  <a:pt x="11064" y="1235"/>
                  <a:pt x="17429" y="6420"/>
                  <a:pt x="20176" y="13609"/>
                </a:cubicBezTo>
              </a:path>
              <a:path w="20177" h="21320" stroke="0" extrusionOk="0">
                <a:moveTo>
                  <a:pt x="3467" y="0"/>
                </a:moveTo>
                <a:cubicBezTo>
                  <a:pt x="11064" y="1235"/>
                  <a:pt x="17429" y="6420"/>
                  <a:pt x="20176" y="13609"/>
                </a:cubicBezTo>
                <a:lnTo>
                  <a:pt x="0" y="21320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0295" name="Arc 7"/>
          <p:cNvSpPr>
            <a:spLocks/>
          </p:cNvSpPr>
          <p:nvPr/>
        </p:nvSpPr>
        <p:spPr bwMode="auto">
          <a:xfrm rot="282104" flipH="1" flipV="1">
            <a:off x="3324225" y="1588"/>
            <a:ext cx="3498850" cy="2773362"/>
          </a:xfrm>
          <a:custGeom>
            <a:avLst/>
            <a:gdLst>
              <a:gd name="T0" fmla="*/ 2147483647 w 20384"/>
              <a:gd name="T1" fmla="*/ 0 h 21419"/>
              <a:gd name="T2" fmla="*/ 2147483647 w 20384"/>
              <a:gd name="T3" fmla="*/ 2147483647 h 21419"/>
              <a:gd name="T4" fmla="*/ 0 w 20384"/>
              <a:gd name="T5" fmla="*/ 2147483647 h 21419"/>
              <a:gd name="T6" fmla="*/ 0 60000 65536"/>
              <a:gd name="T7" fmla="*/ 0 60000 65536"/>
              <a:gd name="T8" fmla="*/ 0 60000 65536"/>
              <a:gd name="T9" fmla="*/ 0 w 20384"/>
              <a:gd name="T10" fmla="*/ 0 h 21419"/>
              <a:gd name="T11" fmla="*/ 20384 w 20384"/>
              <a:gd name="T12" fmla="*/ 21419 h 214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84" h="21419" fill="none" extrusionOk="0">
                <a:moveTo>
                  <a:pt x="2790" y="0"/>
                </a:moveTo>
                <a:cubicBezTo>
                  <a:pt x="10879" y="1054"/>
                  <a:pt x="17685" y="6575"/>
                  <a:pt x="20383" y="14273"/>
                </a:cubicBezTo>
              </a:path>
              <a:path w="20384" h="21419" stroke="0" extrusionOk="0">
                <a:moveTo>
                  <a:pt x="2790" y="0"/>
                </a:moveTo>
                <a:cubicBezTo>
                  <a:pt x="10879" y="1054"/>
                  <a:pt x="17685" y="6575"/>
                  <a:pt x="20383" y="14273"/>
                </a:cubicBezTo>
                <a:lnTo>
                  <a:pt x="0" y="21419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4945063" y="2427288"/>
            <a:ext cx="0" cy="920750"/>
          </a:xfrm>
          <a:prstGeom prst="line">
            <a:avLst/>
          </a:prstGeom>
          <a:noFill/>
          <a:ln w="19050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H="1">
            <a:off x="2224088" y="2455863"/>
            <a:ext cx="2711450" cy="1587"/>
          </a:xfrm>
          <a:prstGeom prst="line">
            <a:avLst/>
          </a:prstGeom>
          <a:noFill/>
          <a:ln w="19050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0298" name="Line 10"/>
          <p:cNvSpPr>
            <a:spLocks noChangeShapeType="1"/>
          </p:cNvSpPr>
          <p:nvPr/>
        </p:nvSpPr>
        <p:spPr bwMode="auto">
          <a:xfrm flipH="1">
            <a:off x="2222500" y="5507038"/>
            <a:ext cx="2711450" cy="1587"/>
          </a:xfrm>
          <a:prstGeom prst="line">
            <a:avLst/>
          </a:prstGeom>
          <a:noFill/>
          <a:ln w="19050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6011863" y="688975"/>
            <a:ext cx="6794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200" i="1">
                <a:solidFill>
                  <a:srgbClr val="000099"/>
                </a:solidFill>
                <a:latin typeface="Arial" charset="0"/>
              </a:rPr>
              <a:t>LM</a:t>
            </a:r>
            <a:r>
              <a:rPr lang="en-GB" sz="2200" i="1" baseline="-25000">
                <a:solidFill>
                  <a:srgbClr val="000099"/>
                </a:solidFill>
                <a:latin typeface="Arial" charset="0"/>
              </a:rPr>
              <a:t>1</a:t>
            </a:r>
            <a:endParaRPr lang="en-GB" sz="2200" i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40300" name="Arc 12"/>
          <p:cNvSpPr>
            <a:spLocks/>
          </p:cNvSpPr>
          <p:nvPr/>
        </p:nvSpPr>
        <p:spPr bwMode="auto">
          <a:xfrm rot="21113242" flipV="1">
            <a:off x="1677988" y="-190500"/>
            <a:ext cx="3405187" cy="2743200"/>
          </a:xfrm>
          <a:custGeom>
            <a:avLst/>
            <a:gdLst>
              <a:gd name="T0" fmla="*/ 2147483647 w 19849"/>
              <a:gd name="T1" fmla="*/ 0 h 21202"/>
              <a:gd name="T2" fmla="*/ 2147483647 w 19849"/>
              <a:gd name="T3" fmla="*/ 2147483647 h 21202"/>
              <a:gd name="T4" fmla="*/ 0 w 19849"/>
              <a:gd name="T5" fmla="*/ 2147483647 h 21202"/>
              <a:gd name="T6" fmla="*/ 0 60000 65536"/>
              <a:gd name="T7" fmla="*/ 0 60000 65536"/>
              <a:gd name="T8" fmla="*/ 0 60000 65536"/>
              <a:gd name="T9" fmla="*/ 0 w 19849"/>
              <a:gd name="T10" fmla="*/ 0 h 21202"/>
              <a:gd name="T11" fmla="*/ 19849 w 19849"/>
              <a:gd name="T12" fmla="*/ 21202 h 212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49" h="21202" fill="none" extrusionOk="0">
                <a:moveTo>
                  <a:pt x="4128" y="0"/>
                </a:moveTo>
                <a:cubicBezTo>
                  <a:pt x="11144" y="1366"/>
                  <a:pt x="17030" y="6115"/>
                  <a:pt x="19849" y="12683"/>
                </a:cubicBezTo>
              </a:path>
              <a:path w="19849" h="21202" stroke="0" extrusionOk="0">
                <a:moveTo>
                  <a:pt x="4128" y="0"/>
                </a:moveTo>
                <a:cubicBezTo>
                  <a:pt x="11144" y="1366"/>
                  <a:pt x="17030" y="6115"/>
                  <a:pt x="19849" y="12683"/>
                </a:cubicBezTo>
                <a:lnTo>
                  <a:pt x="0" y="21202"/>
                </a:ln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4978400" y="558800"/>
            <a:ext cx="8302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200" i="1">
                <a:solidFill>
                  <a:srgbClr val="CC0000"/>
                </a:solidFill>
                <a:latin typeface="Arial" charset="0"/>
              </a:rPr>
              <a:t>LM</a:t>
            </a:r>
            <a:r>
              <a:rPr lang="en-GB" sz="2200" i="1" baseline="-25000">
                <a:solidFill>
                  <a:srgbClr val="CC0000"/>
                </a:solidFill>
                <a:latin typeface="Arial" charset="0"/>
              </a:rPr>
              <a:t>2</a:t>
            </a:r>
            <a:endParaRPr lang="en-GB" sz="2200" i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6219825" y="2646363"/>
            <a:ext cx="447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200" i="1">
                <a:solidFill>
                  <a:srgbClr val="000099"/>
                </a:solidFill>
                <a:latin typeface="Arial" charset="0"/>
              </a:rPr>
              <a:t>IS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71838" y="3117850"/>
            <a:ext cx="3679825" cy="2938463"/>
            <a:chOff x="2061" y="1964"/>
            <a:chExt cx="2318" cy="1851"/>
          </a:xfrm>
        </p:grpSpPr>
        <p:sp>
          <p:nvSpPr>
            <p:cNvPr id="140338" name="Arc 16"/>
            <p:cNvSpPr>
              <a:spLocks/>
            </p:cNvSpPr>
            <p:nvPr/>
          </p:nvSpPr>
          <p:spPr bwMode="auto">
            <a:xfrm rot="-91223" flipH="1" flipV="1">
              <a:off x="2061" y="1964"/>
              <a:ext cx="2237" cy="1746"/>
            </a:xfrm>
            <a:custGeom>
              <a:avLst/>
              <a:gdLst>
                <a:gd name="T0" fmla="*/ 0 w 20699"/>
                <a:gd name="T1" fmla="*/ 0 h 21419"/>
                <a:gd name="T2" fmla="*/ 0 w 20699"/>
                <a:gd name="T3" fmla="*/ 0 h 21419"/>
                <a:gd name="T4" fmla="*/ 0 w 20699"/>
                <a:gd name="T5" fmla="*/ 0 h 21419"/>
                <a:gd name="T6" fmla="*/ 0 60000 65536"/>
                <a:gd name="T7" fmla="*/ 0 60000 65536"/>
                <a:gd name="T8" fmla="*/ 0 60000 65536"/>
                <a:gd name="T9" fmla="*/ 0 w 20699"/>
                <a:gd name="T10" fmla="*/ 0 h 21419"/>
                <a:gd name="T11" fmla="*/ 20699 w 20699"/>
                <a:gd name="T12" fmla="*/ 21419 h 214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99" h="21419" fill="none" extrusionOk="0">
                  <a:moveTo>
                    <a:pt x="2790" y="0"/>
                  </a:moveTo>
                  <a:cubicBezTo>
                    <a:pt x="11246" y="1101"/>
                    <a:pt x="18261" y="7074"/>
                    <a:pt x="20698" y="15245"/>
                  </a:cubicBezTo>
                </a:path>
                <a:path w="20699" h="21419" stroke="0" extrusionOk="0">
                  <a:moveTo>
                    <a:pt x="2790" y="0"/>
                  </a:moveTo>
                  <a:cubicBezTo>
                    <a:pt x="11246" y="1101"/>
                    <a:pt x="18261" y="7074"/>
                    <a:pt x="20698" y="15245"/>
                  </a:cubicBezTo>
                  <a:lnTo>
                    <a:pt x="0" y="21419"/>
                  </a:lnTo>
                  <a:close/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339" name="Text Box 17"/>
            <p:cNvSpPr txBox="1">
              <a:spLocks noChangeArrowheads="1"/>
            </p:cNvSpPr>
            <p:nvPr/>
          </p:nvSpPr>
          <p:spPr bwMode="auto">
            <a:xfrm>
              <a:off x="4019" y="3546"/>
              <a:ext cx="36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200" i="1">
                  <a:solidFill>
                    <a:srgbClr val="008000"/>
                  </a:solidFill>
                  <a:latin typeface="Arial" charset="0"/>
                </a:rPr>
                <a:t>AD</a:t>
              </a:r>
            </a:p>
          </p:txBody>
        </p:sp>
      </p:grpSp>
      <p:sp>
        <p:nvSpPr>
          <p:cNvPr id="140304" name="Text Box 18"/>
          <p:cNvSpPr txBox="1">
            <a:spLocks noChangeArrowheads="1"/>
          </p:cNvSpPr>
          <p:nvPr/>
        </p:nvSpPr>
        <p:spPr bwMode="auto">
          <a:xfrm>
            <a:off x="4722813" y="6234113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i="1">
                <a:solidFill>
                  <a:srgbClr val="000099"/>
                </a:solidFill>
                <a:latin typeface="Arial" charset="0"/>
              </a:rPr>
              <a:t>Y</a:t>
            </a:r>
            <a:r>
              <a:rPr lang="en-GB" sz="2000" i="1" baseline="-25000">
                <a:solidFill>
                  <a:srgbClr val="000099"/>
                </a:solidFill>
                <a:latin typeface="Arial" charset="0"/>
              </a:rPr>
              <a:t>1</a:t>
            </a:r>
            <a:endParaRPr lang="en-GB" sz="2000" i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40305" name="Text Box 19"/>
          <p:cNvSpPr txBox="1">
            <a:spLocks noChangeArrowheads="1"/>
          </p:cNvSpPr>
          <p:nvPr/>
        </p:nvSpPr>
        <p:spPr bwMode="auto">
          <a:xfrm>
            <a:off x="4737100" y="3279775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i="1">
                <a:solidFill>
                  <a:srgbClr val="000099"/>
                </a:solidFill>
                <a:latin typeface="Arial" charset="0"/>
              </a:rPr>
              <a:t>Y</a:t>
            </a:r>
            <a:r>
              <a:rPr lang="en-GB" sz="2000" i="1" baseline="-25000">
                <a:solidFill>
                  <a:srgbClr val="000099"/>
                </a:solidFill>
                <a:latin typeface="Arial" charset="0"/>
              </a:rPr>
              <a:t>1</a:t>
            </a:r>
            <a:endParaRPr lang="en-GB" sz="2000" i="1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879850" y="1863725"/>
            <a:ext cx="446088" cy="1812925"/>
            <a:chOff x="2444" y="1174"/>
            <a:chExt cx="281" cy="1142"/>
          </a:xfrm>
        </p:grpSpPr>
        <p:sp>
          <p:nvSpPr>
            <p:cNvPr id="140336" name="Line 21"/>
            <p:cNvSpPr>
              <a:spLocks noChangeShapeType="1"/>
            </p:cNvSpPr>
            <p:nvPr/>
          </p:nvSpPr>
          <p:spPr bwMode="auto">
            <a:xfrm>
              <a:off x="2589" y="1174"/>
              <a:ext cx="0" cy="906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337" name="Text Box 22"/>
            <p:cNvSpPr txBox="1">
              <a:spLocks noChangeArrowheads="1"/>
            </p:cNvSpPr>
            <p:nvPr/>
          </p:nvSpPr>
          <p:spPr bwMode="auto">
            <a:xfrm>
              <a:off x="2444" y="2066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000" i="1">
                  <a:solidFill>
                    <a:srgbClr val="CC0000"/>
                  </a:solidFill>
                  <a:latin typeface="Arial" charset="0"/>
                </a:rPr>
                <a:t>Y</a:t>
              </a:r>
              <a:r>
                <a:rPr lang="en-GB" sz="2000" i="1" baseline="-25000">
                  <a:solidFill>
                    <a:srgbClr val="CC0000"/>
                  </a:solidFill>
                  <a:latin typeface="Arial" charset="0"/>
                </a:rPr>
                <a:t>2</a:t>
              </a:r>
              <a:endParaRPr lang="en-GB" sz="2000" i="1">
                <a:solidFill>
                  <a:srgbClr val="CC0000"/>
                </a:solidFill>
                <a:latin typeface="Arial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858963" y="1687513"/>
            <a:ext cx="2232025" cy="396875"/>
            <a:chOff x="1171" y="1063"/>
            <a:chExt cx="1406" cy="250"/>
          </a:xfrm>
        </p:grpSpPr>
        <p:sp>
          <p:nvSpPr>
            <p:cNvPr id="140334" name="Line 24"/>
            <p:cNvSpPr>
              <a:spLocks noChangeShapeType="1"/>
            </p:cNvSpPr>
            <p:nvPr/>
          </p:nvSpPr>
          <p:spPr bwMode="auto">
            <a:xfrm flipH="1">
              <a:off x="1396" y="1182"/>
              <a:ext cx="1181" cy="1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335" name="Text Box 25"/>
            <p:cNvSpPr txBox="1">
              <a:spLocks noChangeArrowheads="1"/>
            </p:cNvSpPr>
            <p:nvPr/>
          </p:nvSpPr>
          <p:spPr bwMode="auto">
            <a:xfrm>
              <a:off x="1171" y="1063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000" i="1">
                  <a:solidFill>
                    <a:srgbClr val="CC0000"/>
                  </a:solidFill>
                  <a:latin typeface="Arial" charset="0"/>
                </a:rPr>
                <a:t>i</a:t>
              </a:r>
              <a:r>
                <a:rPr lang="en-GB" sz="2000" i="1" baseline="-25000">
                  <a:solidFill>
                    <a:srgbClr val="CC0000"/>
                  </a:solidFill>
                  <a:latin typeface="Arial" charset="0"/>
                </a:rPr>
                <a:t>2</a:t>
              </a:r>
              <a:endParaRPr lang="en-GB" sz="2000" i="1">
                <a:solidFill>
                  <a:srgbClr val="CC0000"/>
                </a:solidFill>
                <a:latin typeface="Arial" charset="0"/>
              </a:endParaRPr>
            </a:p>
          </p:txBody>
        </p:sp>
      </p:grpSp>
      <p:sp>
        <p:nvSpPr>
          <p:cNvPr id="140308" name="Text Box 26"/>
          <p:cNvSpPr txBox="1">
            <a:spLocks noChangeArrowheads="1"/>
          </p:cNvSpPr>
          <p:nvPr/>
        </p:nvSpPr>
        <p:spPr bwMode="auto">
          <a:xfrm>
            <a:off x="1854200" y="225107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i="1">
                <a:solidFill>
                  <a:srgbClr val="000099"/>
                </a:solidFill>
                <a:latin typeface="Arial" charset="0"/>
              </a:rPr>
              <a:t>i</a:t>
            </a:r>
            <a:r>
              <a:rPr lang="en-GB" sz="2000" i="1" baseline="-25000">
                <a:solidFill>
                  <a:srgbClr val="000099"/>
                </a:solidFill>
                <a:latin typeface="Arial" charset="0"/>
              </a:rPr>
              <a:t>1</a:t>
            </a:r>
            <a:endParaRPr lang="en-GB" sz="2000" i="1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765300" y="4826000"/>
            <a:ext cx="2333625" cy="396875"/>
            <a:chOff x="1112" y="3040"/>
            <a:chExt cx="1470" cy="250"/>
          </a:xfrm>
        </p:grpSpPr>
        <p:sp>
          <p:nvSpPr>
            <p:cNvPr id="140332" name="Line 28"/>
            <p:cNvSpPr>
              <a:spLocks noChangeShapeType="1"/>
            </p:cNvSpPr>
            <p:nvPr/>
          </p:nvSpPr>
          <p:spPr bwMode="auto">
            <a:xfrm flipH="1">
              <a:off x="1400" y="3167"/>
              <a:ext cx="1182" cy="1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333" name="Text Box 29"/>
            <p:cNvSpPr txBox="1">
              <a:spLocks noChangeArrowheads="1"/>
            </p:cNvSpPr>
            <p:nvPr/>
          </p:nvSpPr>
          <p:spPr bwMode="auto">
            <a:xfrm>
              <a:off x="1112" y="3040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000" i="1">
                  <a:solidFill>
                    <a:srgbClr val="CC0000"/>
                  </a:solidFill>
                  <a:latin typeface="Arial" charset="0"/>
                </a:rPr>
                <a:t>P</a:t>
              </a:r>
              <a:r>
                <a:rPr lang="en-GB" sz="2000" i="1" baseline="-25000">
                  <a:solidFill>
                    <a:srgbClr val="CC0000"/>
                  </a:solidFill>
                  <a:latin typeface="Arial" charset="0"/>
                </a:rPr>
                <a:t>2</a:t>
              </a:r>
              <a:endParaRPr lang="en-GB" sz="2000" i="1">
                <a:solidFill>
                  <a:srgbClr val="CC0000"/>
                </a:solidFill>
                <a:latin typeface="Arial" charset="0"/>
              </a:endParaRPr>
            </a:p>
          </p:txBody>
        </p:sp>
      </p:grpSp>
      <p:sp>
        <p:nvSpPr>
          <p:cNvPr id="140310" name="Text Box 30"/>
          <p:cNvSpPr txBox="1">
            <a:spLocks noChangeArrowheads="1"/>
          </p:cNvSpPr>
          <p:nvPr/>
        </p:nvSpPr>
        <p:spPr bwMode="auto">
          <a:xfrm>
            <a:off x="1765300" y="5318125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i="1">
                <a:solidFill>
                  <a:srgbClr val="000099"/>
                </a:solidFill>
                <a:latin typeface="Arial" charset="0"/>
              </a:rPr>
              <a:t>P</a:t>
            </a:r>
            <a:r>
              <a:rPr lang="en-GB" sz="2000" i="1" baseline="-25000">
                <a:solidFill>
                  <a:srgbClr val="000099"/>
                </a:solidFill>
                <a:latin typeface="Arial" charset="0"/>
              </a:rPr>
              <a:t>1</a:t>
            </a:r>
            <a:endParaRPr lang="en-GB" sz="2000" i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787487" name="Text Box 31"/>
          <p:cNvSpPr txBox="1">
            <a:spLocks noChangeArrowheads="1"/>
          </p:cNvSpPr>
          <p:nvPr/>
        </p:nvSpPr>
        <p:spPr bwMode="auto">
          <a:xfrm>
            <a:off x="6350" y="0"/>
            <a:ext cx="91376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600" b="1" dirty="0">
                <a:solidFill>
                  <a:srgbClr val="800080"/>
                </a:solidFill>
                <a:latin typeface="Arial" pitchFamily="34" charset="0"/>
              </a:rPr>
              <a:t>Εξάγοντας την καμπύλη </a:t>
            </a:r>
            <a:r>
              <a:rPr lang="en-GB" sz="2600" b="1" i="1" dirty="0">
                <a:solidFill>
                  <a:srgbClr val="800080"/>
                </a:solidFill>
                <a:latin typeface="Arial" pitchFamily="34" charset="0"/>
              </a:rPr>
              <a:t>AD</a:t>
            </a:r>
            <a:r>
              <a:rPr lang="el-GR" sz="2600" b="1" i="1" dirty="0">
                <a:solidFill>
                  <a:srgbClr val="800080"/>
                </a:solidFill>
                <a:latin typeface="Arial" pitchFamily="34" charset="0"/>
              </a:rPr>
              <a:t> από ένα σχήμα </a:t>
            </a:r>
            <a:r>
              <a:rPr lang="en-GB" sz="2600" b="1" i="1" dirty="0">
                <a:solidFill>
                  <a:srgbClr val="800080"/>
                </a:solidFill>
                <a:latin typeface="Arial" pitchFamily="34" charset="0"/>
              </a:rPr>
              <a:t>IS/LM</a:t>
            </a:r>
            <a:endParaRPr lang="en-GB" sz="2600" b="1" i="1" dirty="0">
              <a:solidFill>
                <a:srgbClr val="800080"/>
              </a:solidFill>
              <a:latin typeface="Arial" pitchFamily="34" charset="0"/>
            </a:endParaRPr>
          </a:p>
        </p:txBody>
      </p:sp>
      <p:sp>
        <p:nvSpPr>
          <p:cNvPr id="140312" name="Text Box 32"/>
          <p:cNvSpPr txBox="1">
            <a:spLocks noChangeArrowheads="1"/>
          </p:cNvSpPr>
          <p:nvPr/>
        </p:nvSpPr>
        <p:spPr bwMode="auto">
          <a:xfrm>
            <a:off x="4913313" y="5178425"/>
            <a:ext cx="393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200" i="1">
                <a:solidFill>
                  <a:srgbClr val="000099"/>
                </a:solidFill>
                <a:latin typeface="Arial" charset="0"/>
              </a:rPr>
              <a:t>a'</a:t>
            </a:r>
          </a:p>
        </p:txBody>
      </p:sp>
      <p:sp>
        <p:nvSpPr>
          <p:cNvPr id="140313" name="Text Box 33"/>
          <p:cNvSpPr txBox="1">
            <a:spLocks noChangeArrowheads="1"/>
          </p:cNvSpPr>
          <p:nvPr/>
        </p:nvSpPr>
        <p:spPr bwMode="auto">
          <a:xfrm>
            <a:off x="4778375" y="2038350"/>
            <a:ext cx="3397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200" i="1">
                <a:solidFill>
                  <a:srgbClr val="000099"/>
                </a:solidFill>
                <a:latin typeface="Arial" charset="0"/>
              </a:rPr>
              <a:t>a</a:t>
            </a:r>
          </a:p>
        </p:txBody>
      </p:sp>
      <p:sp>
        <p:nvSpPr>
          <p:cNvPr id="140314" name="Line 34"/>
          <p:cNvSpPr>
            <a:spLocks noChangeShapeType="1"/>
          </p:cNvSpPr>
          <p:nvPr/>
        </p:nvSpPr>
        <p:spPr bwMode="auto">
          <a:xfrm>
            <a:off x="4943475" y="3919538"/>
            <a:ext cx="0" cy="2343150"/>
          </a:xfrm>
          <a:prstGeom prst="line">
            <a:avLst/>
          </a:prstGeom>
          <a:noFill/>
          <a:ln w="19050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875088" y="3919538"/>
            <a:ext cx="446087" cy="2703512"/>
            <a:chOff x="2441" y="2469"/>
            <a:chExt cx="281" cy="1703"/>
          </a:xfrm>
        </p:grpSpPr>
        <p:sp>
          <p:nvSpPr>
            <p:cNvPr id="140330" name="Text Box 36"/>
            <p:cNvSpPr txBox="1">
              <a:spLocks noChangeArrowheads="1"/>
            </p:cNvSpPr>
            <p:nvPr/>
          </p:nvSpPr>
          <p:spPr bwMode="auto">
            <a:xfrm>
              <a:off x="2441" y="3922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000" i="1">
                  <a:solidFill>
                    <a:srgbClr val="CC0000"/>
                  </a:solidFill>
                  <a:latin typeface="Arial" charset="0"/>
                </a:rPr>
                <a:t>Y</a:t>
              </a:r>
              <a:r>
                <a:rPr lang="en-GB" sz="2000" i="1" baseline="-25000">
                  <a:solidFill>
                    <a:srgbClr val="CC0000"/>
                  </a:solidFill>
                  <a:latin typeface="Arial" charset="0"/>
                </a:rPr>
                <a:t>2</a:t>
              </a:r>
              <a:endParaRPr lang="en-GB" sz="2000" i="1">
                <a:solidFill>
                  <a:srgbClr val="CC0000"/>
                </a:solidFill>
                <a:latin typeface="Arial" charset="0"/>
              </a:endParaRPr>
            </a:p>
          </p:txBody>
        </p:sp>
        <p:sp>
          <p:nvSpPr>
            <p:cNvPr id="140331" name="Line 37"/>
            <p:cNvSpPr>
              <a:spLocks noChangeShapeType="1"/>
            </p:cNvSpPr>
            <p:nvPr/>
          </p:nvSpPr>
          <p:spPr bwMode="auto">
            <a:xfrm>
              <a:off x="2590" y="2469"/>
              <a:ext cx="0" cy="148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4059238" y="4699000"/>
            <a:ext cx="431800" cy="427038"/>
            <a:chOff x="2557" y="2960"/>
            <a:chExt cx="272" cy="269"/>
          </a:xfrm>
        </p:grpSpPr>
        <p:sp>
          <p:nvSpPr>
            <p:cNvPr id="140328" name="Text Box 39"/>
            <p:cNvSpPr txBox="1">
              <a:spLocks noChangeArrowheads="1"/>
            </p:cNvSpPr>
            <p:nvPr/>
          </p:nvSpPr>
          <p:spPr bwMode="auto">
            <a:xfrm>
              <a:off x="2581" y="2960"/>
              <a:ext cx="24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200" i="1">
                  <a:solidFill>
                    <a:srgbClr val="CC0000"/>
                  </a:solidFill>
                  <a:latin typeface="Arial" charset="0"/>
                </a:rPr>
                <a:t>b'</a:t>
              </a:r>
            </a:p>
          </p:txBody>
        </p:sp>
        <p:sp>
          <p:nvSpPr>
            <p:cNvPr id="140329" name="Oval 40"/>
            <p:cNvSpPr>
              <a:spLocks noChangeArrowheads="1"/>
            </p:cNvSpPr>
            <p:nvPr/>
          </p:nvSpPr>
          <p:spPr bwMode="auto">
            <a:xfrm>
              <a:off x="2557" y="3134"/>
              <a:ext cx="64" cy="64"/>
            </a:xfrm>
            <a:prstGeom prst="ellipse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40317" name="Oval 41"/>
          <p:cNvSpPr>
            <a:spLocks noChangeArrowheads="1"/>
          </p:cNvSpPr>
          <p:nvPr/>
        </p:nvSpPr>
        <p:spPr bwMode="auto">
          <a:xfrm>
            <a:off x="4892675" y="5454650"/>
            <a:ext cx="101600" cy="101600"/>
          </a:xfrm>
          <a:prstGeom prst="ellipse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18" name="Oval 42"/>
          <p:cNvSpPr>
            <a:spLocks noChangeArrowheads="1"/>
          </p:cNvSpPr>
          <p:nvPr/>
        </p:nvSpPr>
        <p:spPr bwMode="auto">
          <a:xfrm>
            <a:off x="4891088" y="2401888"/>
            <a:ext cx="101600" cy="101600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3956050" y="1449388"/>
            <a:ext cx="339725" cy="473075"/>
            <a:chOff x="2492" y="913"/>
            <a:chExt cx="214" cy="298"/>
          </a:xfrm>
        </p:grpSpPr>
        <p:sp>
          <p:nvSpPr>
            <p:cNvPr id="140326" name="Text Box 44"/>
            <p:cNvSpPr txBox="1">
              <a:spLocks noChangeArrowheads="1"/>
            </p:cNvSpPr>
            <p:nvPr/>
          </p:nvSpPr>
          <p:spPr bwMode="auto">
            <a:xfrm>
              <a:off x="2492" y="913"/>
              <a:ext cx="21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200" i="1">
                  <a:solidFill>
                    <a:srgbClr val="CC0000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40327" name="Oval 45"/>
            <p:cNvSpPr>
              <a:spLocks noChangeArrowheads="1"/>
            </p:cNvSpPr>
            <p:nvPr/>
          </p:nvSpPr>
          <p:spPr bwMode="auto">
            <a:xfrm>
              <a:off x="2555" y="1147"/>
              <a:ext cx="64" cy="64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40320" name="Line 46"/>
          <p:cNvSpPr>
            <a:spLocks noChangeShapeType="1"/>
          </p:cNvSpPr>
          <p:nvPr/>
        </p:nvSpPr>
        <p:spPr bwMode="auto">
          <a:xfrm>
            <a:off x="2222500" y="3319463"/>
            <a:ext cx="49037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0321" name="Line 47"/>
          <p:cNvSpPr>
            <a:spLocks noChangeShapeType="1"/>
          </p:cNvSpPr>
          <p:nvPr/>
        </p:nvSpPr>
        <p:spPr bwMode="auto">
          <a:xfrm>
            <a:off x="2222500" y="6276975"/>
            <a:ext cx="48926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0322" name="Line 48"/>
          <p:cNvSpPr>
            <a:spLocks noChangeShapeType="1"/>
          </p:cNvSpPr>
          <p:nvPr/>
        </p:nvSpPr>
        <p:spPr bwMode="auto">
          <a:xfrm>
            <a:off x="2222500" y="3911600"/>
            <a:ext cx="1588" cy="2365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0323" name="Text Box 49"/>
          <p:cNvSpPr txBox="1">
            <a:spLocks noChangeArrowheads="1"/>
          </p:cNvSpPr>
          <p:nvPr/>
        </p:nvSpPr>
        <p:spPr bwMode="auto">
          <a:xfrm>
            <a:off x="3619500" y="3522663"/>
            <a:ext cx="225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l-GR" sz="1800">
                <a:latin typeface="Arial" charset="0"/>
              </a:rPr>
              <a:t>Εθνικό εισόδημα</a:t>
            </a:r>
            <a:r>
              <a:rPr lang="en-GB" sz="1800">
                <a:latin typeface="Arial" charset="0"/>
              </a:rPr>
              <a:t> (</a:t>
            </a:r>
            <a:r>
              <a:rPr lang="en-GB" sz="1800" i="1">
                <a:latin typeface="Arial" charset="0"/>
              </a:rPr>
              <a:t>Y</a:t>
            </a:r>
            <a:r>
              <a:rPr lang="en-GB" sz="1800">
                <a:latin typeface="Arial" charset="0"/>
              </a:rPr>
              <a:t>)</a:t>
            </a:r>
          </a:p>
        </p:txBody>
      </p:sp>
      <p:sp>
        <p:nvSpPr>
          <p:cNvPr id="140324" name="Text Box 50"/>
          <p:cNvSpPr txBox="1">
            <a:spLocks noChangeArrowheads="1"/>
          </p:cNvSpPr>
          <p:nvPr/>
        </p:nvSpPr>
        <p:spPr bwMode="auto">
          <a:xfrm rot="-5400000">
            <a:off x="277019" y="1820069"/>
            <a:ext cx="254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l-GR" sz="1800">
                <a:latin typeface="Arial" charset="0"/>
              </a:rPr>
              <a:t>Πραγματικό επιτόκιο </a:t>
            </a:r>
            <a:r>
              <a:rPr lang="en-GB" sz="1800">
                <a:latin typeface="Arial" charset="0"/>
              </a:rPr>
              <a:t>(</a:t>
            </a:r>
            <a:r>
              <a:rPr lang="en-GB" sz="1800" i="1">
                <a:latin typeface="Arial" charset="0"/>
              </a:rPr>
              <a:t>i</a:t>
            </a:r>
            <a:r>
              <a:rPr lang="en-GB" sz="1800">
                <a:latin typeface="Arial" charset="0"/>
              </a:rPr>
              <a:t>)</a:t>
            </a:r>
          </a:p>
        </p:txBody>
      </p:sp>
      <p:sp>
        <p:nvSpPr>
          <p:cNvPr id="140325" name="Text Box 51"/>
          <p:cNvSpPr txBox="1">
            <a:spLocks noChangeArrowheads="1"/>
          </p:cNvSpPr>
          <p:nvPr/>
        </p:nvSpPr>
        <p:spPr bwMode="auto">
          <a:xfrm rot="-5400000">
            <a:off x="446881" y="4655344"/>
            <a:ext cx="2136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l-GR" sz="1800">
                <a:latin typeface="Arial" charset="0"/>
              </a:rPr>
              <a:t>Επίπεδο τιμών </a:t>
            </a:r>
            <a:r>
              <a:rPr lang="en-GB" sz="1800">
                <a:latin typeface="Arial" charset="0"/>
              </a:rPr>
              <a:t> (</a:t>
            </a:r>
            <a:r>
              <a:rPr lang="en-GB" sz="1800" i="1">
                <a:latin typeface="Arial" charset="0"/>
              </a:rPr>
              <a:t>P</a:t>
            </a:r>
            <a:r>
              <a:rPr lang="en-GB" sz="1800">
                <a:latin typeface="Arial" charset="0"/>
              </a:rPr>
              <a:t>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66800" y="790575"/>
            <a:ext cx="70104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066800" y="79057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066800" y="612457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746125" y="60785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870325" y="6459538"/>
            <a:ext cx="1012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Χρήμα </a:t>
            </a:r>
            <a:endParaRPr lang="en-GB" sz="2000">
              <a:latin typeface="Arial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 rot="-5400000">
            <a:off x="-215106" y="3482182"/>
            <a:ext cx="1233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Επιτόκιο </a:t>
            </a:r>
            <a:endParaRPr lang="en-GB" sz="2000"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397250" y="896938"/>
            <a:ext cx="549275" cy="5224462"/>
            <a:chOff x="2140" y="565"/>
            <a:chExt cx="346" cy="3291"/>
          </a:xfrm>
        </p:grpSpPr>
        <p:sp>
          <p:nvSpPr>
            <p:cNvPr id="19483" name="Line 9"/>
            <p:cNvSpPr>
              <a:spLocks noChangeShapeType="1"/>
            </p:cNvSpPr>
            <p:nvPr/>
          </p:nvSpPr>
          <p:spPr bwMode="auto">
            <a:xfrm flipV="1">
              <a:off x="2280" y="833"/>
              <a:ext cx="0" cy="302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484" name="Rectangle 10"/>
            <p:cNvSpPr>
              <a:spLocks noChangeArrowheads="1"/>
            </p:cNvSpPr>
            <p:nvPr/>
          </p:nvSpPr>
          <p:spPr bwMode="auto">
            <a:xfrm>
              <a:off x="2140" y="565"/>
              <a:ext cx="3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M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90713" y="304800"/>
            <a:ext cx="6416675" cy="5791200"/>
            <a:chOff x="1191" y="192"/>
            <a:chExt cx="4042" cy="3648"/>
          </a:xfrm>
        </p:grpSpPr>
        <p:sp>
          <p:nvSpPr>
            <p:cNvPr id="19481" name="Arc 12"/>
            <p:cNvSpPr>
              <a:spLocks/>
            </p:cNvSpPr>
            <p:nvPr/>
          </p:nvSpPr>
          <p:spPr bwMode="auto">
            <a:xfrm>
              <a:off x="1191" y="192"/>
              <a:ext cx="4042" cy="3552"/>
            </a:xfrm>
            <a:custGeom>
              <a:avLst/>
              <a:gdLst>
                <a:gd name="T0" fmla="*/ 0 w 21272"/>
                <a:gd name="T1" fmla="*/ 0 h 21108"/>
                <a:gd name="T2" fmla="*/ 0 w 21272"/>
                <a:gd name="T3" fmla="*/ 0 h 21108"/>
                <a:gd name="T4" fmla="*/ 0 w 21272"/>
                <a:gd name="T5" fmla="*/ 0 h 21108"/>
                <a:gd name="T6" fmla="*/ 0 60000 65536"/>
                <a:gd name="T7" fmla="*/ 0 60000 65536"/>
                <a:gd name="T8" fmla="*/ 0 60000 65536"/>
                <a:gd name="T9" fmla="*/ 0 w 21272"/>
                <a:gd name="T10" fmla="*/ 0 h 21108"/>
                <a:gd name="T11" fmla="*/ 21272 w 21272"/>
                <a:gd name="T12" fmla="*/ 21108 h 21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72" h="21108" fill="none" extrusionOk="0">
                  <a:moveTo>
                    <a:pt x="16688" y="21107"/>
                  </a:moveTo>
                  <a:cubicBezTo>
                    <a:pt x="8116" y="19246"/>
                    <a:pt x="1522" y="12386"/>
                    <a:pt x="-1" y="3749"/>
                  </a:cubicBezTo>
                </a:path>
                <a:path w="21272" h="21108" stroke="0" extrusionOk="0">
                  <a:moveTo>
                    <a:pt x="16688" y="21107"/>
                  </a:moveTo>
                  <a:cubicBezTo>
                    <a:pt x="8116" y="19246"/>
                    <a:pt x="1522" y="12386"/>
                    <a:pt x="-1" y="3749"/>
                  </a:cubicBezTo>
                  <a:lnTo>
                    <a:pt x="21272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482" name="Rectangle 13"/>
            <p:cNvSpPr>
              <a:spLocks noChangeArrowheads="1"/>
            </p:cNvSpPr>
            <p:nvPr/>
          </p:nvSpPr>
          <p:spPr bwMode="auto">
            <a:xfrm>
              <a:off x="4379" y="3590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L</a:t>
              </a:r>
            </a:p>
          </p:txBody>
        </p:sp>
      </p:grpSp>
      <p:sp>
        <p:nvSpPr>
          <p:cNvPr id="504846" name="Oval 14"/>
          <p:cNvSpPr>
            <a:spLocks noChangeArrowheads="1"/>
          </p:cNvSpPr>
          <p:nvPr/>
        </p:nvSpPr>
        <p:spPr bwMode="auto">
          <a:xfrm>
            <a:off x="3576638" y="4256088"/>
            <a:ext cx="103187" cy="103187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06438" y="4086225"/>
            <a:ext cx="2876550" cy="396875"/>
            <a:chOff x="445" y="2574"/>
            <a:chExt cx="1812" cy="250"/>
          </a:xfrm>
        </p:grpSpPr>
        <p:sp>
          <p:nvSpPr>
            <p:cNvPr id="19479" name="Line 16"/>
            <p:cNvSpPr>
              <a:spLocks noChangeShapeType="1"/>
            </p:cNvSpPr>
            <p:nvPr/>
          </p:nvSpPr>
          <p:spPr bwMode="auto">
            <a:xfrm flipH="1">
              <a:off x="666" y="2712"/>
              <a:ext cx="1591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480" name="Rectangle 17"/>
            <p:cNvSpPr>
              <a:spLocks noChangeArrowheads="1"/>
            </p:cNvSpPr>
            <p:nvPr/>
          </p:nvSpPr>
          <p:spPr bwMode="auto">
            <a:xfrm>
              <a:off x="445" y="2574"/>
              <a:ext cx="1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r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887663" y="20638"/>
            <a:ext cx="6007100" cy="5505450"/>
            <a:chOff x="1819" y="13"/>
            <a:chExt cx="3784" cy="3468"/>
          </a:xfrm>
        </p:grpSpPr>
        <p:sp>
          <p:nvSpPr>
            <p:cNvPr id="19477" name="Arc 19"/>
            <p:cNvSpPr>
              <a:spLocks/>
            </p:cNvSpPr>
            <p:nvPr/>
          </p:nvSpPr>
          <p:spPr bwMode="auto">
            <a:xfrm>
              <a:off x="1819" y="13"/>
              <a:ext cx="3784" cy="3313"/>
            </a:xfrm>
            <a:custGeom>
              <a:avLst/>
              <a:gdLst>
                <a:gd name="T0" fmla="*/ 0 w 21273"/>
                <a:gd name="T1" fmla="*/ 0 h 21107"/>
                <a:gd name="T2" fmla="*/ 0 w 21273"/>
                <a:gd name="T3" fmla="*/ 0 h 21107"/>
                <a:gd name="T4" fmla="*/ 0 w 21273"/>
                <a:gd name="T5" fmla="*/ 0 h 21107"/>
                <a:gd name="T6" fmla="*/ 0 60000 65536"/>
                <a:gd name="T7" fmla="*/ 0 60000 65536"/>
                <a:gd name="T8" fmla="*/ 0 60000 65536"/>
                <a:gd name="T9" fmla="*/ 0 w 21273"/>
                <a:gd name="T10" fmla="*/ 0 h 21107"/>
                <a:gd name="T11" fmla="*/ 21273 w 21273"/>
                <a:gd name="T12" fmla="*/ 21107 h 211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73" h="21107" fill="none" extrusionOk="0">
                  <a:moveTo>
                    <a:pt x="16684" y="21107"/>
                  </a:moveTo>
                  <a:cubicBezTo>
                    <a:pt x="8114" y="19244"/>
                    <a:pt x="1521" y="12383"/>
                    <a:pt x="0" y="3745"/>
                  </a:cubicBezTo>
                </a:path>
                <a:path w="21273" h="21107" stroke="0" extrusionOk="0">
                  <a:moveTo>
                    <a:pt x="16684" y="21107"/>
                  </a:moveTo>
                  <a:cubicBezTo>
                    <a:pt x="8114" y="19244"/>
                    <a:pt x="1521" y="12383"/>
                    <a:pt x="0" y="3745"/>
                  </a:cubicBezTo>
                  <a:lnTo>
                    <a:pt x="21273" y="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478" name="Rectangle 20"/>
            <p:cNvSpPr>
              <a:spLocks noChangeArrowheads="1"/>
            </p:cNvSpPr>
            <p:nvPr/>
          </p:nvSpPr>
          <p:spPr bwMode="auto">
            <a:xfrm>
              <a:off x="4806" y="3193"/>
              <a:ext cx="2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L</a:t>
              </a:r>
              <a:r>
                <a:rPr lang="en-GB" sz="1200" i="1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GB" sz="2400">
                  <a:solidFill>
                    <a:schemeClr val="accent2"/>
                  </a:solidFill>
                  <a:latin typeface="Playbill" pitchFamily="82" charset="0"/>
                </a:rPr>
                <a:t>'</a:t>
              </a:r>
            </a:p>
          </p:txBody>
        </p:sp>
      </p:grpSp>
      <p:sp>
        <p:nvSpPr>
          <p:cNvPr id="504853" name="Oval 21"/>
          <p:cNvSpPr>
            <a:spLocks noChangeArrowheads="1"/>
          </p:cNvSpPr>
          <p:nvPr/>
        </p:nvSpPr>
        <p:spPr bwMode="auto">
          <a:xfrm>
            <a:off x="3568700" y="2668588"/>
            <a:ext cx="103188" cy="103187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11200" y="2498725"/>
            <a:ext cx="2876550" cy="396875"/>
            <a:chOff x="448" y="1574"/>
            <a:chExt cx="1812" cy="250"/>
          </a:xfrm>
        </p:grpSpPr>
        <p:sp>
          <p:nvSpPr>
            <p:cNvPr id="19475" name="Line 23"/>
            <p:cNvSpPr>
              <a:spLocks noChangeShapeType="1"/>
            </p:cNvSpPr>
            <p:nvPr/>
          </p:nvSpPr>
          <p:spPr bwMode="auto">
            <a:xfrm flipH="1">
              <a:off x="669" y="1712"/>
              <a:ext cx="159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476" name="Rectangle 24"/>
            <p:cNvSpPr>
              <a:spLocks noChangeArrowheads="1"/>
            </p:cNvSpPr>
            <p:nvPr/>
          </p:nvSpPr>
          <p:spPr bwMode="auto">
            <a:xfrm>
              <a:off x="448" y="1574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r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504857" name="Line 25"/>
          <p:cNvSpPr>
            <a:spLocks noChangeShapeType="1"/>
          </p:cNvSpPr>
          <p:nvPr/>
        </p:nvSpPr>
        <p:spPr bwMode="auto">
          <a:xfrm>
            <a:off x="4333875" y="4748213"/>
            <a:ext cx="12827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04858" name="Line 26"/>
          <p:cNvSpPr>
            <a:spLocks noChangeShapeType="1"/>
          </p:cNvSpPr>
          <p:nvPr/>
        </p:nvSpPr>
        <p:spPr bwMode="auto">
          <a:xfrm>
            <a:off x="836613" y="2897188"/>
            <a:ext cx="0" cy="11366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04859" name="AutoShape 27"/>
          <p:cNvSpPr>
            <a:spLocks noChangeArrowheads="1"/>
          </p:cNvSpPr>
          <p:nvPr/>
        </p:nvSpPr>
        <p:spPr bwMode="auto">
          <a:xfrm>
            <a:off x="4805363" y="1568450"/>
            <a:ext cx="3781425" cy="17208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>
                <a:solidFill>
                  <a:schemeClr val="hlink"/>
                </a:solidFill>
                <a:latin typeface="Arial" charset="0"/>
              </a:rPr>
              <a:t>Με μια δεδομένη ποσότητα χρήματος</a:t>
            </a:r>
            <a:r>
              <a:rPr lang="en-GB" sz="1900">
                <a:solidFill>
                  <a:schemeClr val="hlink"/>
                </a:solidFill>
                <a:latin typeface="Arial" charset="0"/>
              </a:rPr>
              <a:t>, </a:t>
            </a:r>
            <a:r>
              <a:rPr lang="el-GR" sz="1900">
                <a:solidFill>
                  <a:schemeClr val="hlink"/>
                </a:solidFill>
                <a:latin typeface="Arial" charset="0"/>
              </a:rPr>
              <a:t>μεταβολές στη ζήτηση χρήματος  μπορεί να οδηγήσουν σε σημαντικές μεταβολές των επιτοκίων</a:t>
            </a:r>
            <a:endParaRPr lang="en-GB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04860" name="Text Box 28"/>
          <p:cNvSpPr txBox="1">
            <a:spLocks noChangeArrowheads="1"/>
          </p:cNvSpPr>
          <p:nvPr/>
        </p:nvSpPr>
        <p:spPr bwMode="auto">
          <a:xfrm>
            <a:off x="0" y="179388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300" b="1" dirty="0">
                <a:solidFill>
                  <a:srgbClr val="1C5639"/>
                </a:solidFill>
                <a:latin typeface="Arial" pitchFamily="34" charset="0"/>
              </a:rPr>
              <a:t>Η επίδραση μιας μεταβαλλόμενης ζήτησης χρήματος στα επιτόκια</a:t>
            </a:r>
            <a:endParaRPr lang="en-GB" sz="2300" b="1" dirty="0">
              <a:solidFill>
                <a:srgbClr val="1C563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4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4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4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4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4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4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4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46" grpId="0" animBg="1"/>
      <p:bldP spid="504853" grpId="0" animBg="1"/>
      <p:bldP spid="504857" grpId="0" animBg="1"/>
      <p:bldP spid="504858" grpId="0" animBg="1"/>
      <p:bldP spid="50485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20483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2048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Χρήμα και εθνικό εισόδημα</a:t>
            </a:r>
            <a:endParaRPr lang="en-GB" smtClean="0"/>
          </a:p>
        </p:txBody>
      </p:sp>
      <p:sp>
        <p:nvSpPr>
          <p:cNvPr id="20485" name="Rectangle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2849563"/>
          </a:xfrm>
        </p:spPr>
        <p:txBody>
          <a:bodyPr/>
          <a:lstStyle/>
          <a:p>
            <a:pPr>
              <a:spcBef>
                <a:spcPct val="45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Περιορισμοί του μηχανισμού μετάδοσης επιτοκίων</a:t>
            </a:r>
            <a:endParaRPr lang="en-GB" smtClean="0">
              <a:solidFill>
                <a:srgbClr val="646B86"/>
              </a:solidFill>
            </a:endParaRPr>
          </a:p>
          <a:p>
            <a:pPr lvl="1">
              <a:spcBef>
                <a:spcPct val="45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πιθανά προβλήματα</a:t>
            </a:r>
            <a:r>
              <a:rPr lang="en-GB" smtClean="0">
                <a:solidFill>
                  <a:srgbClr val="646B86"/>
                </a:solidFill>
              </a:rPr>
              <a:t> </a:t>
            </a:r>
            <a:r>
              <a:rPr lang="el-GR" smtClean="0">
                <a:solidFill>
                  <a:srgbClr val="646B86"/>
                </a:solidFill>
              </a:rPr>
              <a:t>με το στάδιο </a:t>
            </a:r>
            <a:r>
              <a:rPr lang="en-GB" smtClean="0">
                <a:solidFill>
                  <a:srgbClr val="646B86"/>
                </a:solidFill>
              </a:rPr>
              <a:t>1: </a:t>
            </a:r>
            <a:r>
              <a:rPr lang="el-GR" smtClean="0">
                <a:solidFill>
                  <a:srgbClr val="646B86"/>
                </a:solidFill>
              </a:rPr>
              <a:t>η σχέση χρήματος</a:t>
            </a:r>
            <a:r>
              <a:rPr lang="en-GB" smtClean="0">
                <a:solidFill>
                  <a:srgbClr val="646B86"/>
                </a:solidFill>
              </a:rPr>
              <a:t> </a:t>
            </a:r>
            <a:r>
              <a:rPr lang="en-GB" smtClean="0">
                <a:solidFill>
                  <a:srgbClr val="646B86"/>
                </a:solidFill>
                <a:sym typeface="Symbol" pitchFamily="18" charset="2"/>
              </a:rPr>
              <a:t></a:t>
            </a:r>
            <a:r>
              <a:rPr lang="en-GB" smtClean="0">
                <a:solidFill>
                  <a:srgbClr val="646B86"/>
                </a:solidFill>
              </a:rPr>
              <a:t> </a:t>
            </a:r>
            <a:r>
              <a:rPr lang="el-GR" smtClean="0">
                <a:solidFill>
                  <a:srgbClr val="646B86"/>
                </a:solidFill>
              </a:rPr>
              <a:t>επιτοκίου</a:t>
            </a:r>
            <a:endParaRPr lang="en-GB" smtClean="0">
              <a:solidFill>
                <a:srgbClr val="646B86"/>
              </a:solidFill>
            </a:endParaRPr>
          </a:p>
          <a:p>
            <a:pPr lvl="2">
              <a:spcBef>
                <a:spcPct val="45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ελαστική ζήτηση χρήματος</a:t>
            </a:r>
            <a:endParaRPr lang="en-GB" smtClean="0">
              <a:solidFill>
                <a:srgbClr val="646B86"/>
              </a:solidFill>
            </a:endParaRPr>
          </a:p>
          <a:p>
            <a:pPr lvl="2">
              <a:spcBef>
                <a:spcPct val="45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ασταθής ζήτηση χρήματος</a:t>
            </a:r>
            <a:endParaRPr lang="en-GB" smtClean="0">
              <a:solidFill>
                <a:srgbClr val="646B86"/>
              </a:solidFill>
            </a:endParaRPr>
          </a:p>
        </p:txBody>
      </p:sp>
      <p:sp>
        <p:nvSpPr>
          <p:cNvPr id="506886" name="Rectangle 6"/>
          <p:cNvSpPr>
            <a:spLocks/>
          </p:cNvSpPr>
          <p:nvPr/>
        </p:nvSpPr>
        <p:spPr bwMode="auto">
          <a:xfrm>
            <a:off x="301625" y="4525963"/>
            <a:ext cx="8534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450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>
                <a:solidFill>
                  <a:srgbClr val="19323F"/>
                </a:solidFill>
                <a:latin typeface="Arial" charset="0"/>
              </a:rPr>
              <a:t>Πιθανά προβλήματα με το στάδιο</a:t>
            </a:r>
            <a:r>
              <a:rPr lang="en-GB" sz="2600">
                <a:solidFill>
                  <a:srgbClr val="19323F"/>
                </a:solidFill>
                <a:latin typeface="Arial" charset="0"/>
              </a:rPr>
              <a:t> 2: </a:t>
            </a:r>
            <a:r>
              <a:rPr lang="el-GR" sz="2600">
                <a:solidFill>
                  <a:srgbClr val="19323F"/>
                </a:solidFill>
                <a:latin typeface="Arial" charset="0"/>
              </a:rPr>
              <a:t>η σχέση επιτοκίου</a:t>
            </a:r>
            <a:r>
              <a:rPr lang="en-GB" sz="2600">
                <a:solidFill>
                  <a:srgbClr val="19323F"/>
                </a:solidFill>
                <a:latin typeface="Arial" charset="0"/>
              </a:rPr>
              <a:t> </a:t>
            </a:r>
            <a:r>
              <a:rPr lang="en-GB" sz="2600">
                <a:solidFill>
                  <a:srgbClr val="19323F"/>
                </a:solidFill>
                <a:latin typeface="Arial" charset="0"/>
                <a:sym typeface="Symbol" pitchFamily="18" charset="2"/>
              </a:rPr>
              <a:t></a:t>
            </a:r>
            <a:r>
              <a:rPr lang="en-GB" sz="2600">
                <a:solidFill>
                  <a:srgbClr val="19323F"/>
                </a:solidFill>
                <a:latin typeface="Arial" charset="0"/>
              </a:rPr>
              <a:t> </a:t>
            </a:r>
            <a:r>
              <a:rPr lang="el-GR" sz="2600">
                <a:solidFill>
                  <a:srgbClr val="19323F"/>
                </a:solidFill>
                <a:latin typeface="Arial" charset="0"/>
              </a:rPr>
              <a:t>επενδύσεων </a:t>
            </a:r>
            <a:endParaRPr lang="en-GB" sz="260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45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>
                <a:solidFill>
                  <a:srgbClr val="1E495C"/>
                </a:solidFill>
                <a:latin typeface="Arial" charset="0"/>
              </a:rPr>
              <a:t>ανελαστική επενδυτική ζήτηση</a:t>
            </a:r>
            <a:endParaRPr lang="en-GB" sz="230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6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06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6" grpId="0" build="p" bldLvl="3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09600" y="15240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6096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096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12725" y="46783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08936" name="Rectangle 8"/>
          <p:cNvSpPr>
            <a:spLocks noChangeArrowheads="1"/>
          </p:cNvSpPr>
          <p:nvPr/>
        </p:nvSpPr>
        <p:spPr bwMode="auto">
          <a:xfrm>
            <a:off x="931863" y="5592763"/>
            <a:ext cx="303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(a)  </a:t>
            </a:r>
            <a:r>
              <a:rPr lang="el-GR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Ανελαστική ζήτηση </a:t>
            </a:r>
            <a:endParaRPr lang="en-GB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635000" y="3371850"/>
            <a:ext cx="1373188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 rot="-5400000">
            <a:off x="-381794" y="2985294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Επιτόκιο</a:t>
            </a:r>
            <a:endParaRPr lang="en-GB" sz="2000">
              <a:latin typeface="Arial" charset="0"/>
            </a:endParaRPr>
          </a:p>
        </p:txBody>
      </p:sp>
      <p:sp>
        <p:nvSpPr>
          <p:cNvPr id="21515" name="Arc 11"/>
          <p:cNvSpPr>
            <a:spLocks/>
          </p:cNvSpPr>
          <p:nvPr/>
        </p:nvSpPr>
        <p:spPr bwMode="auto">
          <a:xfrm>
            <a:off x="1511300" y="827088"/>
            <a:ext cx="2495550" cy="3689350"/>
          </a:xfrm>
          <a:custGeom>
            <a:avLst/>
            <a:gdLst>
              <a:gd name="T0" fmla="*/ 2147483647 w 21027"/>
              <a:gd name="T1" fmla="*/ 2147483647 h 19683"/>
              <a:gd name="T2" fmla="*/ 0 w 21027"/>
              <a:gd name="T3" fmla="*/ 2147483647 h 19683"/>
              <a:gd name="T4" fmla="*/ 2147483647 w 21027"/>
              <a:gd name="T5" fmla="*/ 0 h 19683"/>
              <a:gd name="T6" fmla="*/ 0 60000 65536"/>
              <a:gd name="T7" fmla="*/ 0 60000 65536"/>
              <a:gd name="T8" fmla="*/ 0 60000 65536"/>
              <a:gd name="T9" fmla="*/ 0 w 21027"/>
              <a:gd name="T10" fmla="*/ 0 h 19683"/>
              <a:gd name="T11" fmla="*/ 21027 w 21027"/>
              <a:gd name="T12" fmla="*/ 19683 h 196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683" fill="none" extrusionOk="0">
                <a:moveTo>
                  <a:pt x="12130" y="19682"/>
                </a:moveTo>
                <a:cubicBezTo>
                  <a:pt x="6017" y="16919"/>
                  <a:pt x="1535" y="11473"/>
                  <a:pt x="0" y="4943"/>
                </a:cubicBezTo>
              </a:path>
              <a:path w="21027" h="19683" stroke="0" extrusionOk="0">
                <a:moveTo>
                  <a:pt x="12130" y="19682"/>
                </a:moveTo>
                <a:cubicBezTo>
                  <a:pt x="6017" y="16919"/>
                  <a:pt x="1535" y="11473"/>
                  <a:pt x="0" y="4943"/>
                </a:cubicBezTo>
                <a:lnTo>
                  <a:pt x="21027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584325" y="5040313"/>
            <a:ext cx="1431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Επένδυση </a:t>
            </a:r>
            <a:endParaRPr lang="en-GB" sz="2000">
              <a:latin typeface="Arial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927350" y="4308475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2008188" y="3392488"/>
            <a:ext cx="0" cy="131921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1947863" y="3313113"/>
            <a:ext cx="103187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1863725" y="4711700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11150" y="3136900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08946" name="Text Box 18"/>
          <p:cNvSpPr txBox="1">
            <a:spLocks noChangeArrowheads="1"/>
          </p:cNvSpPr>
          <p:nvPr/>
        </p:nvSpPr>
        <p:spPr bwMode="auto">
          <a:xfrm>
            <a:off x="0" y="3683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1C5639"/>
                </a:solidFill>
                <a:latin typeface="Arial" pitchFamily="34" charset="0"/>
              </a:rPr>
              <a:t>Διαφορετικές απόψεις στη ζήτηση επενδύσεων</a:t>
            </a:r>
            <a:endParaRPr lang="en-GB" b="1" dirty="0">
              <a:solidFill>
                <a:srgbClr val="1C563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09600" y="15240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6096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6096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12725" y="46783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876800" y="15240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8768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48768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4479925" y="47545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10988" name="Rectangle 12"/>
          <p:cNvSpPr>
            <a:spLocks noChangeArrowheads="1"/>
          </p:cNvSpPr>
          <p:nvPr/>
        </p:nvSpPr>
        <p:spPr bwMode="auto">
          <a:xfrm>
            <a:off x="931863" y="5592763"/>
            <a:ext cx="303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(a)  </a:t>
            </a:r>
            <a:r>
              <a:rPr lang="el-GR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Ανελαστική ζήτηση </a:t>
            </a:r>
            <a:endParaRPr lang="en-GB" sz="2000" b="1" dirty="0">
              <a:solidFill>
                <a:srgbClr val="77777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10989" name="Rectangle 13"/>
          <p:cNvSpPr>
            <a:spLocks noChangeArrowheads="1"/>
          </p:cNvSpPr>
          <p:nvPr/>
        </p:nvSpPr>
        <p:spPr bwMode="auto">
          <a:xfrm>
            <a:off x="5402263" y="5592763"/>
            <a:ext cx="2795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(b)  </a:t>
            </a:r>
            <a:r>
              <a:rPr 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Ελαστική ζήτηση </a:t>
            </a:r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2542" name="Arc 14"/>
          <p:cNvSpPr>
            <a:spLocks/>
          </p:cNvSpPr>
          <p:nvPr/>
        </p:nvSpPr>
        <p:spPr bwMode="auto">
          <a:xfrm>
            <a:off x="4962525" y="2508250"/>
            <a:ext cx="3363913" cy="990600"/>
          </a:xfrm>
          <a:custGeom>
            <a:avLst/>
            <a:gdLst>
              <a:gd name="T0" fmla="*/ 2147483647 w 20661"/>
              <a:gd name="T1" fmla="*/ 2147483647 h 21592"/>
              <a:gd name="T2" fmla="*/ 0 w 20661"/>
              <a:gd name="T3" fmla="*/ 2147483647 h 21592"/>
              <a:gd name="T4" fmla="*/ 2147483647 w 20661"/>
              <a:gd name="T5" fmla="*/ 0 h 21592"/>
              <a:gd name="T6" fmla="*/ 0 60000 65536"/>
              <a:gd name="T7" fmla="*/ 0 60000 65536"/>
              <a:gd name="T8" fmla="*/ 0 60000 65536"/>
              <a:gd name="T9" fmla="*/ 0 w 20661"/>
              <a:gd name="T10" fmla="*/ 0 h 21592"/>
              <a:gd name="T11" fmla="*/ 20661 w 20661"/>
              <a:gd name="T12" fmla="*/ 21592 h 21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61" h="21592" fill="none" extrusionOk="0">
                <a:moveTo>
                  <a:pt x="20065" y="21591"/>
                </a:moveTo>
                <a:cubicBezTo>
                  <a:pt x="10785" y="21335"/>
                  <a:pt x="2707" y="15178"/>
                  <a:pt x="-1" y="6299"/>
                </a:cubicBezTo>
              </a:path>
              <a:path w="20661" h="21592" stroke="0" extrusionOk="0">
                <a:moveTo>
                  <a:pt x="20065" y="21591"/>
                </a:moveTo>
                <a:cubicBezTo>
                  <a:pt x="10785" y="21335"/>
                  <a:pt x="2707" y="15178"/>
                  <a:pt x="-1" y="6299"/>
                </a:cubicBezTo>
                <a:lnTo>
                  <a:pt x="20661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635000" y="3371850"/>
            <a:ext cx="1373188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 rot="-5400000">
            <a:off x="-416719" y="2985294"/>
            <a:ext cx="1233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Επιτόκιο </a:t>
            </a:r>
            <a:endParaRPr lang="en-GB" sz="2000">
              <a:latin typeface="Arial" charset="0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 rot="-5400000">
            <a:off x="3836194" y="2917032"/>
            <a:ext cx="1233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Επιτόκιο </a:t>
            </a:r>
            <a:endParaRPr lang="en-GB" sz="2000">
              <a:latin typeface="Arial" charset="0"/>
            </a:endParaRPr>
          </a:p>
        </p:txBody>
      </p:sp>
      <p:sp>
        <p:nvSpPr>
          <p:cNvPr id="22546" name="Arc 18"/>
          <p:cNvSpPr>
            <a:spLocks/>
          </p:cNvSpPr>
          <p:nvPr/>
        </p:nvSpPr>
        <p:spPr bwMode="auto">
          <a:xfrm>
            <a:off x="1511300" y="827088"/>
            <a:ext cx="2495550" cy="3689350"/>
          </a:xfrm>
          <a:custGeom>
            <a:avLst/>
            <a:gdLst>
              <a:gd name="T0" fmla="*/ 2147483647 w 21027"/>
              <a:gd name="T1" fmla="*/ 2147483647 h 19683"/>
              <a:gd name="T2" fmla="*/ 0 w 21027"/>
              <a:gd name="T3" fmla="*/ 2147483647 h 19683"/>
              <a:gd name="T4" fmla="*/ 2147483647 w 21027"/>
              <a:gd name="T5" fmla="*/ 0 h 19683"/>
              <a:gd name="T6" fmla="*/ 0 60000 65536"/>
              <a:gd name="T7" fmla="*/ 0 60000 65536"/>
              <a:gd name="T8" fmla="*/ 0 60000 65536"/>
              <a:gd name="T9" fmla="*/ 0 w 21027"/>
              <a:gd name="T10" fmla="*/ 0 h 19683"/>
              <a:gd name="T11" fmla="*/ 21027 w 21027"/>
              <a:gd name="T12" fmla="*/ 19683 h 196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683" fill="none" extrusionOk="0">
                <a:moveTo>
                  <a:pt x="12130" y="19682"/>
                </a:moveTo>
                <a:cubicBezTo>
                  <a:pt x="6017" y="16919"/>
                  <a:pt x="1535" y="11473"/>
                  <a:pt x="0" y="4943"/>
                </a:cubicBezTo>
              </a:path>
              <a:path w="21027" h="19683" stroke="0" extrusionOk="0">
                <a:moveTo>
                  <a:pt x="12130" y="19682"/>
                </a:moveTo>
                <a:cubicBezTo>
                  <a:pt x="6017" y="16919"/>
                  <a:pt x="1535" y="11473"/>
                  <a:pt x="0" y="4943"/>
                </a:cubicBezTo>
                <a:lnTo>
                  <a:pt x="21027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H="1">
            <a:off x="4921250" y="3360738"/>
            <a:ext cx="1598613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4565650" y="3124200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1655763" y="5040313"/>
            <a:ext cx="1360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Επένδυση</a:t>
            </a:r>
            <a:endParaRPr lang="en-GB" sz="2000">
              <a:latin typeface="Arial" charset="0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6002338" y="5043488"/>
            <a:ext cx="1431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Επένδυση </a:t>
            </a:r>
            <a:endParaRPr lang="en-GB" sz="2000">
              <a:latin typeface="Arial" charset="0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8347075" y="32654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2927350" y="4308475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2008188" y="3392488"/>
            <a:ext cx="0" cy="131921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54" name="Oval 26"/>
          <p:cNvSpPr>
            <a:spLocks noChangeArrowheads="1"/>
          </p:cNvSpPr>
          <p:nvPr/>
        </p:nvSpPr>
        <p:spPr bwMode="auto">
          <a:xfrm>
            <a:off x="1947863" y="3313113"/>
            <a:ext cx="103187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1863725" y="4711700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6627813" y="3416300"/>
            <a:ext cx="0" cy="1319213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6567488" y="3317875"/>
            <a:ext cx="103187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6429375" y="4735513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311150" y="3136900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11008" name="Text Box 32"/>
          <p:cNvSpPr txBox="1">
            <a:spLocks noChangeArrowheads="1"/>
          </p:cNvSpPr>
          <p:nvPr/>
        </p:nvSpPr>
        <p:spPr bwMode="auto">
          <a:xfrm>
            <a:off x="0" y="3683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1C5639"/>
                </a:solidFill>
                <a:latin typeface="Arial" pitchFamily="34" charset="0"/>
              </a:rPr>
              <a:t>Διαφορετικές απόψεις στη ζήτηση επενδύσεων</a:t>
            </a:r>
            <a:endParaRPr lang="en-GB" b="1" dirty="0">
              <a:solidFill>
                <a:srgbClr val="1C563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876800" y="15240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15240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6096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6096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12725" y="46783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48768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48768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479925" y="47545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13036" name="Rectangle 12"/>
          <p:cNvSpPr>
            <a:spLocks noChangeArrowheads="1"/>
          </p:cNvSpPr>
          <p:nvPr/>
        </p:nvSpPr>
        <p:spPr bwMode="auto">
          <a:xfrm>
            <a:off x="931863" y="5592763"/>
            <a:ext cx="303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(a)  </a:t>
            </a:r>
            <a:r>
              <a:rPr lang="el-GR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Ανελαστική ζήτηση </a:t>
            </a:r>
            <a:endParaRPr lang="en-GB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13037" name="Rectangle 13"/>
          <p:cNvSpPr>
            <a:spLocks noChangeArrowheads="1"/>
          </p:cNvSpPr>
          <p:nvPr/>
        </p:nvSpPr>
        <p:spPr bwMode="auto">
          <a:xfrm>
            <a:off x="5402263" y="5592763"/>
            <a:ext cx="2795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(b)  </a:t>
            </a:r>
            <a:r>
              <a:rPr lang="el-GR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Ελαστική ζήτηση </a:t>
            </a:r>
            <a:endParaRPr lang="en-GB" sz="2000" b="1" dirty="0">
              <a:solidFill>
                <a:srgbClr val="77777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3566" name="Arc 14"/>
          <p:cNvSpPr>
            <a:spLocks/>
          </p:cNvSpPr>
          <p:nvPr/>
        </p:nvSpPr>
        <p:spPr bwMode="auto">
          <a:xfrm>
            <a:off x="4962525" y="2508250"/>
            <a:ext cx="3363913" cy="990600"/>
          </a:xfrm>
          <a:custGeom>
            <a:avLst/>
            <a:gdLst>
              <a:gd name="T0" fmla="*/ 2147483647 w 20661"/>
              <a:gd name="T1" fmla="*/ 2147483647 h 21592"/>
              <a:gd name="T2" fmla="*/ 0 w 20661"/>
              <a:gd name="T3" fmla="*/ 2147483647 h 21592"/>
              <a:gd name="T4" fmla="*/ 2147483647 w 20661"/>
              <a:gd name="T5" fmla="*/ 0 h 21592"/>
              <a:gd name="T6" fmla="*/ 0 60000 65536"/>
              <a:gd name="T7" fmla="*/ 0 60000 65536"/>
              <a:gd name="T8" fmla="*/ 0 60000 65536"/>
              <a:gd name="T9" fmla="*/ 0 w 20661"/>
              <a:gd name="T10" fmla="*/ 0 h 21592"/>
              <a:gd name="T11" fmla="*/ 20661 w 20661"/>
              <a:gd name="T12" fmla="*/ 21592 h 21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61" h="21592" fill="none" extrusionOk="0">
                <a:moveTo>
                  <a:pt x="20065" y="21591"/>
                </a:moveTo>
                <a:cubicBezTo>
                  <a:pt x="10785" y="21335"/>
                  <a:pt x="2707" y="15178"/>
                  <a:pt x="-1" y="6299"/>
                </a:cubicBezTo>
              </a:path>
              <a:path w="20661" h="21592" stroke="0" extrusionOk="0">
                <a:moveTo>
                  <a:pt x="20065" y="21591"/>
                </a:moveTo>
                <a:cubicBezTo>
                  <a:pt x="10785" y="21335"/>
                  <a:pt x="2707" y="15178"/>
                  <a:pt x="-1" y="6299"/>
                </a:cubicBezTo>
                <a:lnTo>
                  <a:pt x="20661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H="1">
            <a:off x="635000" y="3371850"/>
            <a:ext cx="1373188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311150" y="3136900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 rot="-5400000">
            <a:off x="-416719" y="2985294"/>
            <a:ext cx="1233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Επιτόκιο </a:t>
            </a:r>
            <a:endParaRPr lang="en-GB" sz="2000">
              <a:latin typeface="Arial" charset="0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 rot="-5400000">
            <a:off x="3836194" y="2917032"/>
            <a:ext cx="1233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Επιτόκιο </a:t>
            </a:r>
            <a:endParaRPr lang="en-GB" sz="2000">
              <a:latin typeface="Arial" charset="0"/>
            </a:endParaRPr>
          </a:p>
        </p:txBody>
      </p:sp>
      <p:sp>
        <p:nvSpPr>
          <p:cNvPr id="23571" name="Arc 19"/>
          <p:cNvSpPr>
            <a:spLocks/>
          </p:cNvSpPr>
          <p:nvPr/>
        </p:nvSpPr>
        <p:spPr bwMode="auto">
          <a:xfrm>
            <a:off x="1511300" y="827088"/>
            <a:ext cx="2495550" cy="3689350"/>
          </a:xfrm>
          <a:custGeom>
            <a:avLst/>
            <a:gdLst>
              <a:gd name="T0" fmla="*/ 2147483647 w 21027"/>
              <a:gd name="T1" fmla="*/ 2147483647 h 19683"/>
              <a:gd name="T2" fmla="*/ 0 w 21027"/>
              <a:gd name="T3" fmla="*/ 2147483647 h 19683"/>
              <a:gd name="T4" fmla="*/ 2147483647 w 21027"/>
              <a:gd name="T5" fmla="*/ 0 h 19683"/>
              <a:gd name="T6" fmla="*/ 0 60000 65536"/>
              <a:gd name="T7" fmla="*/ 0 60000 65536"/>
              <a:gd name="T8" fmla="*/ 0 60000 65536"/>
              <a:gd name="T9" fmla="*/ 0 w 21027"/>
              <a:gd name="T10" fmla="*/ 0 h 19683"/>
              <a:gd name="T11" fmla="*/ 21027 w 21027"/>
              <a:gd name="T12" fmla="*/ 19683 h 196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683" fill="none" extrusionOk="0">
                <a:moveTo>
                  <a:pt x="12130" y="19682"/>
                </a:moveTo>
                <a:cubicBezTo>
                  <a:pt x="6017" y="16919"/>
                  <a:pt x="1535" y="11473"/>
                  <a:pt x="0" y="4943"/>
                </a:cubicBezTo>
              </a:path>
              <a:path w="21027" h="19683" stroke="0" extrusionOk="0">
                <a:moveTo>
                  <a:pt x="12130" y="19682"/>
                </a:moveTo>
                <a:cubicBezTo>
                  <a:pt x="6017" y="16919"/>
                  <a:pt x="1535" y="11473"/>
                  <a:pt x="0" y="4943"/>
                </a:cubicBezTo>
                <a:lnTo>
                  <a:pt x="21027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H="1">
            <a:off x="4921250" y="3360738"/>
            <a:ext cx="1598613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4565650" y="3124200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1655763" y="5040313"/>
            <a:ext cx="1360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Επένδυση</a:t>
            </a:r>
            <a:endParaRPr lang="en-GB" sz="2000">
              <a:latin typeface="Arial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6073775" y="5043488"/>
            <a:ext cx="136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Επένδυση</a:t>
            </a:r>
            <a:endParaRPr lang="en-GB" sz="2000">
              <a:latin typeface="Arial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8347075" y="32654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2927350" y="4308475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2008188" y="3392488"/>
            <a:ext cx="0" cy="131921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1947863" y="3313113"/>
            <a:ext cx="103187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1863725" y="4711700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6627813" y="3416300"/>
            <a:ext cx="0" cy="1319213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82" name="Oval 30"/>
          <p:cNvSpPr>
            <a:spLocks noChangeArrowheads="1"/>
          </p:cNvSpPr>
          <p:nvPr/>
        </p:nvSpPr>
        <p:spPr bwMode="auto">
          <a:xfrm>
            <a:off x="6567488" y="3317875"/>
            <a:ext cx="103187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429375" y="4735513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00038" y="2757488"/>
            <a:ext cx="1543050" cy="396875"/>
            <a:chOff x="189" y="1737"/>
            <a:chExt cx="972" cy="250"/>
          </a:xfrm>
        </p:grpSpPr>
        <p:sp>
          <p:nvSpPr>
            <p:cNvPr id="23590" name="Line 33"/>
            <p:cNvSpPr>
              <a:spLocks noChangeShapeType="1"/>
            </p:cNvSpPr>
            <p:nvPr/>
          </p:nvSpPr>
          <p:spPr bwMode="auto">
            <a:xfrm>
              <a:off x="388" y="1906"/>
              <a:ext cx="773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3591" name="Rectangle 34"/>
            <p:cNvSpPr>
              <a:spLocks noChangeArrowheads="1"/>
            </p:cNvSpPr>
            <p:nvPr/>
          </p:nvSpPr>
          <p:spPr bwMode="auto">
            <a:xfrm>
              <a:off x="189" y="1737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r</a:t>
              </a:r>
              <a:r>
                <a:rPr lang="en-GB" sz="2000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668463" y="3025775"/>
            <a:ext cx="346075" cy="2087563"/>
            <a:chOff x="1051" y="1906"/>
            <a:chExt cx="218" cy="1315"/>
          </a:xfrm>
        </p:grpSpPr>
        <p:sp>
          <p:nvSpPr>
            <p:cNvPr id="23588" name="Line 36"/>
            <p:cNvSpPr>
              <a:spLocks noChangeShapeType="1"/>
            </p:cNvSpPr>
            <p:nvPr/>
          </p:nvSpPr>
          <p:spPr bwMode="auto">
            <a:xfrm>
              <a:off x="1161" y="1906"/>
              <a:ext cx="0" cy="106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3589" name="Rectangle 37"/>
            <p:cNvSpPr>
              <a:spLocks noChangeArrowheads="1"/>
            </p:cNvSpPr>
            <p:nvPr/>
          </p:nvSpPr>
          <p:spPr bwMode="auto">
            <a:xfrm>
              <a:off x="1051" y="2971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I</a:t>
              </a:r>
              <a:r>
                <a:rPr lang="en-GB" sz="2000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513062" name="Oval 38"/>
          <p:cNvSpPr>
            <a:spLocks noChangeArrowheads="1"/>
          </p:cNvSpPr>
          <p:nvPr/>
        </p:nvSpPr>
        <p:spPr bwMode="auto">
          <a:xfrm>
            <a:off x="1789113" y="2970213"/>
            <a:ext cx="103187" cy="103187"/>
          </a:xfrm>
          <a:prstGeom prst="ellipse">
            <a:avLst/>
          </a:prstGeom>
          <a:solidFill>
            <a:srgbClr val="CC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3063" name="Text Box 39"/>
          <p:cNvSpPr txBox="1">
            <a:spLocks noChangeArrowheads="1"/>
          </p:cNvSpPr>
          <p:nvPr/>
        </p:nvSpPr>
        <p:spPr bwMode="auto">
          <a:xfrm>
            <a:off x="0" y="3683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1C5639"/>
                </a:solidFill>
                <a:latin typeface="Arial" pitchFamily="34" charset="0"/>
              </a:rPr>
              <a:t>Διαφορετικές απόψεις στη ζήτηση επενδύσεων</a:t>
            </a:r>
            <a:endParaRPr lang="en-GB" b="1" dirty="0">
              <a:solidFill>
                <a:srgbClr val="1C563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876800" y="15240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09600" y="15240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6096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6096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12725" y="46783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48768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48768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479925" y="47545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15084" name="Rectangle 12"/>
          <p:cNvSpPr>
            <a:spLocks noChangeArrowheads="1"/>
          </p:cNvSpPr>
          <p:nvPr/>
        </p:nvSpPr>
        <p:spPr bwMode="auto">
          <a:xfrm>
            <a:off x="931863" y="5592763"/>
            <a:ext cx="303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(a)  </a:t>
            </a:r>
            <a:r>
              <a:rPr lang="el-GR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Ανελαστική ζήτηση </a:t>
            </a:r>
            <a:endParaRPr lang="en-GB" sz="2000" b="1" dirty="0">
              <a:solidFill>
                <a:srgbClr val="77777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15085" name="Rectangle 13"/>
          <p:cNvSpPr>
            <a:spLocks noChangeArrowheads="1"/>
          </p:cNvSpPr>
          <p:nvPr/>
        </p:nvSpPr>
        <p:spPr bwMode="auto">
          <a:xfrm>
            <a:off x="5438775" y="5592763"/>
            <a:ext cx="2722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(b)  </a:t>
            </a:r>
            <a:r>
              <a:rPr 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Ελαστική ζήτηση</a:t>
            </a:r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4590" name="Arc 14"/>
          <p:cNvSpPr>
            <a:spLocks/>
          </p:cNvSpPr>
          <p:nvPr/>
        </p:nvSpPr>
        <p:spPr bwMode="auto">
          <a:xfrm>
            <a:off x="4962525" y="2508250"/>
            <a:ext cx="3363913" cy="990600"/>
          </a:xfrm>
          <a:custGeom>
            <a:avLst/>
            <a:gdLst>
              <a:gd name="T0" fmla="*/ 2147483647 w 20661"/>
              <a:gd name="T1" fmla="*/ 2147483647 h 21592"/>
              <a:gd name="T2" fmla="*/ 0 w 20661"/>
              <a:gd name="T3" fmla="*/ 2147483647 h 21592"/>
              <a:gd name="T4" fmla="*/ 2147483647 w 20661"/>
              <a:gd name="T5" fmla="*/ 0 h 21592"/>
              <a:gd name="T6" fmla="*/ 0 60000 65536"/>
              <a:gd name="T7" fmla="*/ 0 60000 65536"/>
              <a:gd name="T8" fmla="*/ 0 60000 65536"/>
              <a:gd name="T9" fmla="*/ 0 w 20661"/>
              <a:gd name="T10" fmla="*/ 0 h 21592"/>
              <a:gd name="T11" fmla="*/ 20661 w 20661"/>
              <a:gd name="T12" fmla="*/ 21592 h 21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61" h="21592" fill="none" extrusionOk="0">
                <a:moveTo>
                  <a:pt x="20065" y="21591"/>
                </a:moveTo>
                <a:cubicBezTo>
                  <a:pt x="10785" y="21335"/>
                  <a:pt x="2707" y="15178"/>
                  <a:pt x="-1" y="6299"/>
                </a:cubicBezTo>
              </a:path>
              <a:path w="20661" h="21592" stroke="0" extrusionOk="0">
                <a:moveTo>
                  <a:pt x="20065" y="21591"/>
                </a:moveTo>
                <a:cubicBezTo>
                  <a:pt x="10785" y="21335"/>
                  <a:pt x="2707" y="15178"/>
                  <a:pt x="-1" y="6299"/>
                </a:cubicBezTo>
                <a:lnTo>
                  <a:pt x="20661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>
            <a:off x="635000" y="3371850"/>
            <a:ext cx="1373188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311150" y="3136900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 rot="-5400000">
            <a:off x="-416719" y="2985294"/>
            <a:ext cx="1233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Επιτόκιο </a:t>
            </a:r>
            <a:endParaRPr lang="en-GB" sz="2000">
              <a:latin typeface="Arial" charset="0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 rot="-5400000">
            <a:off x="3836194" y="2917032"/>
            <a:ext cx="1233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Επιτόκιο </a:t>
            </a:r>
            <a:endParaRPr lang="en-GB" sz="2000">
              <a:latin typeface="Arial" charset="0"/>
            </a:endParaRPr>
          </a:p>
        </p:txBody>
      </p:sp>
      <p:sp>
        <p:nvSpPr>
          <p:cNvPr id="24595" name="Arc 19"/>
          <p:cNvSpPr>
            <a:spLocks/>
          </p:cNvSpPr>
          <p:nvPr/>
        </p:nvSpPr>
        <p:spPr bwMode="auto">
          <a:xfrm>
            <a:off x="1511300" y="827088"/>
            <a:ext cx="2495550" cy="3689350"/>
          </a:xfrm>
          <a:custGeom>
            <a:avLst/>
            <a:gdLst>
              <a:gd name="T0" fmla="*/ 2147483647 w 21027"/>
              <a:gd name="T1" fmla="*/ 2147483647 h 19683"/>
              <a:gd name="T2" fmla="*/ 0 w 21027"/>
              <a:gd name="T3" fmla="*/ 2147483647 h 19683"/>
              <a:gd name="T4" fmla="*/ 2147483647 w 21027"/>
              <a:gd name="T5" fmla="*/ 0 h 19683"/>
              <a:gd name="T6" fmla="*/ 0 60000 65536"/>
              <a:gd name="T7" fmla="*/ 0 60000 65536"/>
              <a:gd name="T8" fmla="*/ 0 60000 65536"/>
              <a:gd name="T9" fmla="*/ 0 w 21027"/>
              <a:gd name="T10" fmla="*/ 0 h 19683"/>
              <a:gd name="T11" fmla="*/ 21027 w 21027"/>
              <a:gd name="T12" fmla="*/ 19683 h 196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683" fill="none" extrusionOk="0">
                <a:moveTo>
                  <a:pt x="12130" y="19682"/>
                </a:moveTo>
                <a:cubicBezTo>
                  <a:pt x="6017" y="16919"/>
                  <a:pt x="1535" y="11473"/>
                  <a:pt x="0" y="4943"/>
                </a:cubicBezTo>
              </a:path>
              <a:path w="21027" h="19683" stroke="0" extrusionOk="0">
                <a:moveTo>
                  <a:pt x="12130" y="19682"/>
                </a:moveTo>
                <a:cubicBezTo>
                  <a:pt x="6017" y="16919"/>
                  <a:pt x="1535" y="11473"/>
                  <a:pt x="0" y="4943"/>
                </a:cubicBezTo>
                <a:lnTo>
                  <a:pt x="21027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H="1">
            <a:off x="4921250" y="3360738"/>
            <a:ext cx="1598613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4565650" y="3124200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1584325" y="5040313"/>
            <a:ext cx="1431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Επένδυση </a:t>
            </a:r>
            <a:endParaRPr lang="en-GB" sz="2000">
              <a:latin typeface="Arial" charset="0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6002338" y="5043488"/>
            <a:ext cx="1431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Επένδυση </a:t>
            </a:r>
            <a:endParaRPr lang="en-GB" sz="2000">
              <a:latin typeface="Arial" charset="0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8347075" y="32654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2927350" y="4308475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2008188" y="3392488"/>
            <a:ext cx="0" cy="131921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4603" name="Oval 27"/>
          <p:cNvSpPr>
            <a:spLocks noChangeArrowheads="1"/>
          </p:cNvSpPr>
          <p:nvPr/>
        </p:nvSpPr>
        <p:spPr bwMode="auto">
          <a:xfrm>
            <a:off x="1947863" y="3313113"/>
            <a:ext cx="103187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1863725" y="4711700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6627813" y="3416300"/>
            <a:ext cx="0" cy="1319213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>
            <a:off x="6567488" y="3317875"/>
            <a:ext cx="103187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6429375" y="4735513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>
            <a:off x="615950" y="3025775"/>
            <a:ext cx="1227138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>
            <a:off x="1843088" y="3025775"/>
            <a:ext cx="0" cy="1685925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300038" y="2757488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552950" y="2781300"/>
            <a:ext cx="769938" cy="396875"/>
            <a:chOff x="2868" y="1752"/>
            <a:chExt cx="485" cy="250"/>
          </a:xfrm>
        </p:grpSpPr>
        <p:sp>
          <p:nvSpPr>
            <p:cNvPr id="24619" name="Line 36"/>
            <p:cNvSpPr>
              <a:spLocks noChangeShapeType="1"/>
            </p:cNvSpPr>
            <p:nvPr/>
          </p:nvSpPr>
          <p:spPr bwMode="auto">
            <a:xfrm>
              <a:off x="3088" y="1906"/>
              <a:ext cx="265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0" name="Rectangle 37"/>
            <p:cNvSpPr>
              <a:spLocks noChangeArrowheads="1"/>
            </p:cNvSpPr>
            <p:nvPr/>
          </p:nvSpPr>
          <p:spPr bwMode="auto">
            <a:xfrm>
              <a:off x="2868" y="1752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r</a:t>
              </a:r>
              <a:r>
                <a:rPr lang="en-GB" sz="2000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24612" name="Oval 38"/>
          <p:cNvSpPr>
            <a:spLocks noChangeArrowheads="1"/>
          </p:cNvSpPr>
          <p:nvPr/>
        </p:nvSpPr>
        <p:spPr bwMode="auto">
          <a:xfrm>
            <a:off x="1789113" y="2970213"/>
            <a:ext cx="103187" cy="103187"/>
          </a:xfrm>
          <a:prstGeom prst="ellipse">
            <a:avLst/>
          </a:prstGeom>
          <a:solidFill>
            <a:srgbClr val="CC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3" name="Rectangle 39"/>
          <p:cNvSpPr>
            <a:spLocks noChangeArrowheads="1"/>
          </p:cNvSpPr>
          <p:nvPr/>
        </p:nvSpPr>
        <p:spPr bwMode="auto">
          <a:xfrm>
            <a:off x="1668463" y="4716463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5135563" y="3025775"/>
            <a:ext cx="346075" cy="2093913"/>
            <a:chOff x="3235" y="1906"/>
            <a:chExt cx="218" cy="1319"/>
          </a:xfrm>
        </p:grpSpPr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3341" y="1906"/>
              <a:ext cx="0" cy="105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3235" y="2975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I</a:t>
              </a:r>
              <a:r>
                <a:rPr lang="en-GB" sz="2000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515115" name="Oval 43"/>
          <p:cNvSpPr>
            <a:spLocks noChangeArrowheads="1"/>
          </p:cNvSpPr>
          <p:nvPr/>
        </p:nvSpPr>
        <p:spPr bwMode="auto">
          <a:xfrm>
            <a:off x="5254625" y="2974975"/>
            <a:ext cx="103188" cy="103188"/>
          </a:xfrm>
          <a:prstGeom prst="ellipse">
            <a:avLst/>
          </a:prstGeom>
          <a:solidFill>
            <a:srgbClr val="CC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5116" name="Text Box 44"/>
          <p:cNvSpPr txBox="1">
            <a:spLocks noChangeArrowheads="1"/>
          </p:cNvSpPr>
          <p:nvPr/>
        </p:nvSpPr>
        <p:spPr bwMode="auto">
          <a:xfrm>
            <a:off x="0" y="3683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1C5639"/>
                </a:solidFill>
                <a:latin typeface="Arial" pitchFamily="34" charset="0"/>
              </a:rPr>
              <a:t>Διαφορετικές απόψεις στη ζήτηση επενδύσεων</a:t>
            </a:r>
            <a:endParaRPr lang="en-GB" b="1" dirty="0">
              <a:solidFill>
                <a:srgbClr val="1C563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5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03200" y="735013"/>
            <a:ext cx="8704263" cy="1030287"/>
          </a:xfrm>
        </p:spPr>
        <p:txBody>
          <a:bodyPr/>
          <a:lstStyle/>
          <a:p>
            <a:r>
              <a:rPr lang="el-GR" altLang="en-US" smtClean="0"/>
              <a:t>Η Σχέση μεταξύ της Αγοράς Χρήματος και της Αγοράς Αγαθών</a:t>
            </a:r>
            <a:endParaRPr lang="en-GB" altLang="en-US" smtClean="0"/>
          </a:p>
        </p:txBody>
      </p:sp>
      <p:sp>
        <p:nvSpPr>
          <p:cNvPr id="4137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12842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altLang="en-US" smtClean="0"/>
              <a:t>Οι επιπτώσεις των νομισματικών μεταβολών στο εθνικό εισόδημα</a:t>
            </a:r>
            <a:endParaRPr lang="en-GB" altLang="en-US" smtClean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25603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2560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Χρήμα και εθνικό εισόδημα</a:t>
            </a:r>
            <a:endParaRPr lang="en-GB" smtClean="0"/>
          </a:p>
        </p:txBody>
      </p:sp>
      <p:sp>
        <p:nvSpPr>
          <p:cNvPr id="2560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5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Περιορισμοί του μηχανισμού μετάδοσης επιτοκίων</a:t>
            </a:r>
            <a:endParaRPr lang="en-GB" smtClean="0">
              <a:solidFill>
                <a:srgbClr val="646B86"/>
              </a:solidFill>
            </a:endParaRPr>
          </a:p>
          <a:p>
            <a:pPr lvl="1">
              <a:spcBef>
                <a:spcPct val="45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πιθανά προβλήματα με το στάδιο</a:t>
            </a:r>
            <a:r>
              <a:rPr lang="en-GB" smtClean="0">
                <a:solidFill>
                  <a:srgbClr val="646B86"/>
                </a:solidFill>
              </a:rPr>
              <a:t> 1: </a:t>
            </a:r>
            <a:r>
              <a:rPr lang="el-GR" smtClean="0">
                <a:solidFill>
                  <a:srgbClr val="646B86"/>
                </a:solidFill>
              </a:rPr>
              <a:t>η σχέση χρήματος </a:t>
            </a:r>
            <a:r>
              <a:rPr lang="en-GB" smtClean="0">
                <a:solidFill>
                  <a:srgbClr val="646B86"/>
                </a:solidFill>
              </a:rPr>
              <a:t> </a:t>
            </a:r>
            <a:r>
              <a:rPr lang="en-GB" smtClean="0">
                <a:solidFill>
                  <a:srgbClr val="646B86"/>
                </a:solidFill>
                <a:sym typeface="Symbol" pitchFamily="18" charset="2"/>
              </a:rPr>
              <a:t></a:t>
            </a:r>
            <a:r>
              <a:rPr lang="en-GB" smtClean="0">
                <a:solidFill>
                  <a:srgbClr val="646B86"/>
                </a:solidFill>
              </a:rPr>
              <a:t> </a:t>
            </a:r>
            <a:r>
              <a:rPr lang="el-GR" smtClean="0">
                <a:solidFill>
                  <a:srgbClr val="646B86"/>
                </a:solidFill>
              </a:rPr>
              <a:t>επιτοκίου</a:t>
            </a:r>
            <a:endParaRPr lang="en-GB" smtClean="0">
              <a:solidFill>
                <a:srgbClr val="646B86"/>
              </a:solidFill>
            </a:endParaRPr>
          </a:p>
          <a:p>
            <a:pPr lvl="2">
              <a:spcBef>
                <a:spcPct val="45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ελαστική ζήτηση χρήματος</a:t>
            </a:r>
            <a:endParaRPr lang="en-GB" smtClean="0">
              <a:solidFill>
                <a:srgbClr val="646B86"/>
              </a:solidFill>
            </a:endParaRPr>
          </a:p>
          <a:p>
            <a:pPr lvl="2">
              <a:spcBef>
                <a:spcPct val="45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ασταθής ζήτηση χρήματος</a:t>
            </a:r>
            <a:endParaRPr lang="en-GB" smtClean="0">
              <a:solidFill>
                <a:srgbClr val="646B86"/>
              </a:solidFill>
            </a:endParaRPr>
          </a:p>
          <a:p>
            <a:pPr lvl="1">
              <a:spcBef>
                <a:spcPct val="45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πιθανά προβλήματα με το στάδιο</a:t>
            </a:r>
            <a:r>
              <a:rPr lang="en-GB" smtClean="0">
                <a:solidFill>
                  <a:srgbClr val="646B86"/>
                </a:solidFill>
              </a:rPr>
              <a:t> 2: </a:t>
            </a:r>
            <a:r>
              <a:rPr lang="el-GR" smtClean="0">
                <a:solidFill>
                  <a:srgbClr val="646B86"/>
                </a:solidFill>
              </a:rPr>
              <a:t>η σχέση επιτοκίου</a:t>
            </a:r>
            <a:r>
              <a:rPr lang="en-GB" smtClean="0">
                <a:solidFill>
                  <a:srgbClr val="646B86"/>
                </a:solidFill>
              </a:rPr>
              <a:t> </a:t>
            </a:r>
            <a:r>
              <a:rPr lang="en-GB" smtClean="0">
                <a:solidFill>
                  <a:srgbClr val="646B86"/>
                </a:solidFill>
                <a:sym typeface="Symbol" pitchFamily="18" charset="2"/>
              </a:rPr>
              <a:t></a:t>
            </a:r>
            <a:r>
              <a:rPr lang="en-GB" smtClean="0">
                <a:solidFill>
                  <a:srgbClr val="646B86"/>
                </a:solidFill>
              </a:rPr>
              <a:t> </a:t>
            </a:r>
            <a:r>
              <a:rPr lang="el-GR" smtClean="0">
                <a:solidFill>
                  <a:srgbClr val="646B86"/>
                </a:solidFill>
              </a:rPr>
              <a:t>επενδύσεων </a:t>
            </a:r>
            <a:endParaRPr lang="en-GB" smtClean="0">
              <a:solidFill>
                <a:srgbClr val="646B86"/>
              </a:solidFill>
            </a:endParaRPr>
          </a:p>
          <a:p>
            <a:pPr lvl="2">
              <a:spcBef>
                <a:spcPct val="45000"/>
              </a:spcBef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ανελαστική ζήτηση επενδύσεων</a:t>
            </a:r>
            <a:endParaRPr lang="en-GB" smtClean="0">
              <a:solidFill>
                <a:srgbClr val="646B86"/>
              </a:solidFill>
            </a:endParaRPr>
          </a:p>
          <a:p>
            <a:pPr lvl="2">
              <a:spcBef>
                <a:spcPct val="45000"/>
              </a:spcBef>
            </a:pPr>
            <a:r>
              <a:rPr lang="el-GR" smtClean="0"/>
              <a:t>ασταθής επενδυτική ζήτηση</a:t>
            </a:r>
            <a:endParaRPr lang="en-GB" smtClean="0"/>
          </a:p>
        </p:txBody>
      </p:sp>
    </p:spTree>
  </p:cSld>
  <p:clrMapOvr>
    <a:masterClrMapping/>
  </p:clrMapOvr>
  <p:transition spd="slow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69975" y="1027113"/>
            <a:ext cx="7004050" cy="4924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26627" name="Arc 3"/>
          <p:cNvSpPr>
            <a:spLocks/>
          </p:cNvSpPr>
          <p:nvPr/>
        </p:nvSpPr>
        <p:spPr bwMode="auto">
          <a:xfrm>
            <a:off x="1604963" y="827088"/>
            <a:ext cx="6832600" cy="4462462"/>
          </a:xfrm>
          <a:custGeom>
            <a:avLst/>
            <a:gdLst>
              <a:gd name="T0" fmla="*/ 2147483647 w 21470"/>
              <a:gd name="T1" fmla="*/ 2147483647 h 21284"/>
              <a:gd name="T2" fmla="*/ 0 w 21470"/>
              <a:gd name="T3" fmla="*/ 2147483647 h 21284"/>
              <a:gd name="T4" fmla="*/ 2147483647 w 21470"/>
              <a:gd name="T5" fmla="*/ 0 h 21284"/>
              <a:gd name="T6" fmla="*/ 0 60000 65536"/>
              <a:gd name="T7" fmla="*/ 0 60000 65536"/>
              <a:gd name="T8" fmla="*/ 0 60000 65536"/>
              <a:gd name="T9" fmla="*/ 0 w 21470"/>
              <a:gd name="T10" fmla="*/ 0 h 21284"/>
              <a:gd name="T11" fmla="*/ 21470 w 21470"/>
              <a:gd name="T12" fmla="*/ 21284 h 21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0" h="21284" fill="none" extrusionOk="0">
                <a:moveTo>
                  <a:pt x="17788" y="21283"/>
                </a:moveTo>
                <a:cubicBezTo>
                  <a:pt x="8308" y="19643"/>
                  <a:pt x="1055" y="11932"/>
                  <a:pt x="0" y="2369"/>
                </a:cubicBezTo>
              </a:path>
              <a:path w="21470" h="21284" stroke="0" extrusionOk="0">
                <a:moveTo>
                  <a:pt x="17788" y="21283"/>
                </a:moveTo>
                <a:cubicBezTo>
                  <a:pt x="8308" y="19643"/>
                  <a:pt x="1055" y="11932"/>
                  <a:pt x="0" y="2369"/>
                </a:cubicBezTo>
                <a:lnTo>
                  <a:pt x="2147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375525" y="50895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109663" y="3795713"/>
            <a:ext cx="2124075" cy="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3252788" y="3867150"/>
            <a:ext cx="1587" cy="2052638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3194050" y="3752850"/>
            <a:ext cx="103188" cy="103188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054350" y="5940425"/>
            <a:ext cx="47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Q</a:t>
            </a:r>
            <a:r>
              <a:rPr lang="en-GB" sz="2000" baseline="-25000">
                <a:latin typeface="Arial" charset="0"/>
              </a:rPr>
              <a:t>0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742950" y="3575050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r</a:t>
            </a:r>
            <a:r>
              <a:rPr lang="en-GB" sz="2000" baseline="-25000">
                <a:latin typeface="Arial" charset="0"/>
              </a:rPr>
              <a:t>0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856038" y="6429375"/>
            <a:ext cx="1720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200">
                <a:latin typeface="Arial" charset="0"/>
              </a:rPr>
              <a:t>Επενδύσεις </a:t>
            </a:r>
            <a:endParaRPr lang="en-GB" sz="2200">
              <a:latin typeface="Arial" charset="0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 rot="-5400000">
            <a:off x="-238919" y="2967832"/>
            <a:ext cx="12604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200">
                <a:latin typeface="Arial" charset="0"/>
              </a:rPr>
              <a:t>Επιτόκιο</a:t>
            </a:r>
            <a:endParaRPr lang="en-GB" sz="2200">
              <a:latin typeface="Arial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47713" y="3965575"/>
            <a:ext cx="3130550" cy="396875"/>
            <a:chOff x="471" y="2498"/>
            <a:chExt cx="1972" cy="250"/>
          </a:xfrm>
        </p:grpSpPr>
        <p:sp>
          <p:nvSpPr>
            <p:cNvPr id="26645" name="Rectangle 15"/>
            <p:cNvSpPr>
              <a:spLocks noChangeArrowheads="1"/>
            </p:cNvSpPr>
            <p:nvPr/>
          </p:nvSpPr>
          <p:spPr bwMode="auto">
            <a:xfrm>
              <a:off x="471" y="2498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latin typeface="Arial" charset="0"/>
                </a:rPr>
                <a:t>r</a:t>
              </a:r>
              <a:r>
                <a:rPr lang="en-GB" sz="2000" baseline="-25000">
                  <a:latin typeface="Arial" charset="0"/>
                </a:rPr>
                <a:t>1</a:t>
              </a:r>
            </a:p>
          </p:txBody>
        </p:sp>
        <p:sp>
          <p:nvSpPr>
            <p:cNvPr id="26646" name="Line 16"/>
            <p:cNvSpPr>
              <a:spLocks noChangeShapeType="1"/>
            </p:cNvSpPr>
            <p:nvPr/>
          </p:nvSpPr>
          <p:spPr bwMode="auto">
            <a:xfrm>
              <a:off x="677" y="2656"/>
              <a:ext cx="1766" cy="4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19185" name="Oval 17"/>
          <p:cNvSpPr>
            <a:spLocks noChangeArrowheads="1"/>
          </p:cNvSpPr>
          <p:nvPr/>
        </p:nvSpPr>
        <p:spPr bwMode="auto">
          <a:xfrm>
            <a:off x="3838575" y="4179888"/>
            <a:ext cx="103188" cy="103187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698875" y="4294188"/>
            <a:ext cx="473075" cy="2047875"/>
            <a:chOff x="2330" y="2705"/>
            <a:chExt cx="298" cy="1290"/>
          </a:xfrm>
        </p:grpSpPr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>
              <a:off x="2455" y="2705"/>
              <a:ext cx="1" cy="1025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2330" y="3745"/>
              <a:ext cx="2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latin typeface="Arial" charset="0"/>
                </a:rPr>
                <a:t>Q</a:t>
              </a:r>
              <a:r>
                <a:rPr lang="en-GB" sz="2000" baseline="-25000">
                  <a:latin typeface="Arial" charset="0"/>
                </a:rPr>
                <a:t>1</a:t>
              </a:r>
            </a:p>
          </p:txBody>
        </p:sp>
      </p:grpSp>
      <p:sp>
        <p:nvSpPr>
          <p:cNvPr id="26641" name="Line 21"/>
          <p:cNvSpPr>
            <a:spLocks noChangeShapeType="1"/>
          </p:cNvSpPr>
          <p:nvPr/>
        </p:nvSpPr>
        <p:spPr bwMode="auto">
          <a:xfrm flipV="1">
            <a:off x="1069975" y="1009650"/>
            <a:ext cx="0" cy="4933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519190" name="Text Box 22"/>
          <p:cNvSpPr txBox="1">
            <a:spLocks noChangeArrowheads="1"/>
          </p:cNvSpPr>
          <p:nvPr/>
        </p:nvSpPr>
        <p:spPr bwMode="auto">
          <a:xfrm>
            <a:off x="0" y="77788"/>
            <a:ext cx="9144000" cy="8334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defTabSz="762000">
              <a:defRPr/>
            </a:pPr>
            <a:r>
              <a:rPr lang="el-GR" sz="2400" b="1" dirty="0">
                <a:solidFill>
                  <a:schemeClr val="hlink"/>
                </a:solidFill>
                <a:latin typeface="Arial" pitchFamily="34" charset="0"/>
              </a:rPr>
              <a:t>Οι επιδράσεις των μεταβολών του επιτοκίου </a:t>
            </a:r>
            <a:r>
              <a:rPr lang="en-GB" sz="2400" b="1" dirty="0">
                <a:solidFill>
                  <a:schemeClr val="hlink"/>
                </a:solidFill>
                <a:latin typeface="Arial" pitchFamily="34" charset="0"/>
              </a:rPr>
              <a:t>, </a:t>
            </a:r>
            <a:br>
              <a:rPr lang="en-GB" sz="2400" b="1" dirty="0">
                <a:solidFill>
                  <a:schemeClr val="hlink"/>
                </a:solidFill>
                <a:latin typeface="Arial" pitchFamily="34" charset="0"/>
              </a:rPr>
            </a:br>
            <a:r>
              <a:rPr lang="el-GR" sz="2400" b="1" dirty="0">
                <a:solidFill>
                  <a:schemeClr val="hlink"/>
                </a:solidFill>
                <a:latin typeface="Arial" pitchFamily="34" charset="0"/>
              </a:rPr>
              <a:t>δεδομένης μιας ασταθούς καμπύλης ζήτησης επενδύσεων</a:t>
            </a:r>
            <a:endParaRPr lang="en-GB" sz="2400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9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9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069975" y="1027113"/>
            <a:ext cx="7004050" cy="4924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27651" name="Arc 3"/>
          <p:cNvSpPr>
            <a:spLocks/>
          </p:cNvSpPr>
          <p:nvPr/>
        </p:nvSpPr>
        <p:spPr bwMode="auto">
          <a:xfrm>
            <a:off x="1604963" y="827088"/>
            <a:ext cx="6832600" cy="4462462"/>
          </a:xfrm>
          <a:custGeom>
            <a:avLst/>
            <a:gdLst>
              <a:gd name="T0" fmla="*/ 2147483647 w 21470"/>
              <a:gd name="T1" fmla="*/ 2147483647 h 21284"/>
              <a:gd name="T2" fmla="*/ 0 w 21470"/>
              <a:gd name="T3" fmla="*/ 2147483647 h 21284"/>
              <a:gd name="T4" fmla="*/ 2147483647 w 21470"/>
              <a:gd name="T5" fmla="*/ 0 h 21284"/>
              <a:gd name="T6" fmla="*/ 0 60000 65536"/>
              <a:gd name="T7" fmla="*/ 0 60000 65536"/>
              <a:gd name="T8" fmla="*/ 0 60000 65536"/>
              <a:gd name="T9" fmla="*/ 0 w 21470"/>
              <a:gd name="T10" fmla="*/ 0 h 21284"/>
              <a:gd name="T11" fmla="*/ 21470 w 21470"/>
              <a:gd name="T12" fmla="*/ 21284 h 21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0" h="21284" fill="none" extrusionOk="0">
                <a:moveTo>
                  <a:pt x="17788" y="21283"/>
                </a:moveTo>
                <a:cubicBezTo>
                  <a:pt x="8308" y="19643"/>
                  <a:pt x="1055" y="11932"/>
                  <a:pt x="0" y="2369"/>
                </a:cubicBezTo>
              </a:path>
              <a:path w="21470" h="21284" stroke="0" extrusionOk="0">
                <a:moveTo>
                  <a:pt x="17788" y="21283"/>
                </a:moveTo>
                <a:cubicBezTo>
                  <a:pt x="8308" y="19643"/>
                  <a:pt x="1055" y="11932"/>
                  <a:pt x="0" y="2369"/>
                </a:cubicBezTo>
                <a:lnTo>
                  <a:pt x="2147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7375525" y="50895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1109663" y="3795713"/>
            <a:ext cx="2124075" cy="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3252788" y="3867150"/>
            <a:ext cx="1587" cy="2052638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054350" y="5940425"/>
            <a:ext cx="47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Q</a:t>
            </a:r>
            <a:r>
              <a:rPr lang="en-GB" sz="2000" baseline="-25000">
                <a:latin typeface="Arial" charset="0"/>
              </a:rPr>
              <a:t>0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742950" y="3575050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r</a:t>
            </a:r>
            <a:r>
              <a:rPr lang="en-GB" sz="2000" baseline="-25000">
                <a:latin typeface="Arial" charset="0"/>
              </a:rPr>
              <a:t>0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856038" y="6429375"/>
            <a:ext cx="1720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200">
                <a:latin typeface="Arial" charset="0"/>
              </a:rPr>
              <a:t>Επενδύσεις </a:t>
            </a:r>
            <a:endParaRPr lang="en-GB" sz="2200">
              <a:latin typeface="Arial" charset="0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 rot="-5400000">
            <a:off x="-238919" y="2967832"/>
            <a:ext cx="12604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200">
                <a:latin typeface="Arial" charset="0"/>
              </a:rPr>
              <a:t>Επιτόκιο</a:t>
            </a:r>
            <a:endParaRPr lang="en-GB" sz="2200">
              <a:latin typeface="Arial" charset="0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747713" y="3965575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r</a:t>
            </a:r>
            <a:r>
              <a:rPr lang="en-GB" sz="2000" baseline="-25000">
                <a:latin typeface="Arial" charset="0"/>
              </a:rPr>
              <a:t>1</a:t>
            </a: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1074738" y="4216400"/>
            <a:ext cx="2803525" cy="635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3897313" y="4294188"/>
            <a:ext cx="1587" cy="1627187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3698875" y="5945188"/>
            <a:ext cx="47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Q</a:t>
            </a:r>
            <a:r>
              <a:rPr lang="en-GB" sz="2000" baseline="-25000">
                <a:latin typeface="Arial" charset="0"/>
              </a:rPr>
              <a:t>1</a:t>
            </a:r>
          </a:p>
        </p:txBody>
      </p:sp>
      <p:sp>
        <p:nvSpPr>
          <p:cNvPr id="521233" name="Line 17"/>
          <p:cNvSpPr>
            <a:spLocks noChangeShapeType="1"/>
          </p:cNvSpPr>
          <p:nvPr/>
        </p:nvSpPr>
        <p:spPr bwMode="auto">
          <a:xfrm>
            <a:off x="3913188" y="4216400"/>
            <a:ext cx="1263650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336800" y="627063"/>
            <a:ext cx="6338888" cy="4449762"/>
            <a:chOff x="1472" y="395"/>
            <a:chExt cx="3993" cy="2803"/>
          </a:xfrm>
        </p:grpSpPr>
        <p:sp>
          <p:nvSpPr>
            <p:cNvPr id="27679" name="Arc 19"/>
            <p:cNvSpPr>
              <a:spLocks/>
            </p:cNvSpPr>
            <p:nvPr/>
          </p:nvSpPr>
          <p:spPr bwMode="auto">
            <a:xfrm>
              <a:off x="1472" y="395"/>
              <a:ext cx="3993" cy="2663"/>
            </a:xfrm>
            <a:custGeom>
              <a:avLst/>
              <a:gdLst>
                <a:gd name="T0" fmla="*/ 0 w 21469"/>
                <a:gd name="T1" fmla="*/ 0 h 21284"/>
                <a:gd name="T2" fmla="*/ 0 w 21469"/>
                <a:gd name="T3" fmla="*/ 0 h 21284"/>
                <a:gd name="T4" fmla="*/ 0 w 21469"/>
                <a:gd name="T5" fmla="*/ 0 h 21284"/>
                <a:gd name="T6" fmla="*/ 0 60000 65536"/>
                <a:gd name="T7" fmla="*/ 0 60000 65536"/>
                <a:gd name="T8" fmla="*/ 0 60000 65536"/>
                <a:gd name="T9" fmla="*/ 0 w 21469"/>
                <a:gd name="T10" fmla="*/ 0 h 21284"/>
                <a:gd name="T11" fmla="*/ 21469 w 21469"/>
                <a:gd name="T12" fmla="*/ 21284 h 21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69" h="21284" fill="none" extrusionOk="0">
                  <a:moveTo>
                    <a:pt x="17785" y="21283"/>
                  </a:moveTo>
                  <a:cubicBezTo>
                    <a:pt x="8307" y="19643"/>
                    <a:pt x="1056" y="11933"/>
                    <a:pt x="-1" y="2373"/>
                  </a:cubicBezTo>
                </a:path>
                <a:path w="21469" h="21284" stroke="0" extrusionOk="0">
                  <a:moveTo>
                    <a:pt x="17785" y="21283"/>
                  </a:moveTo>
                  <a:cubicBezTo>
                    <a:pt x="8307" y="19643"/>
                    <a:pt x="1056" y="11933"/>
                    <a:pt x="-1" y="2373"/>
                  </a:cubicBezTo>
                  <a:lnTo>
                    <a:pt x="21469" y="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80" name="Rectangle 20"/>
            <p:cNvSpPr>
              <a:spLocks noChangeArrowheads="1"/>
            </p:cNvSpPr>
            <p:nvPr/>
          </p:nvSpPr>
          <p:spPr bwMode="auto">
            <a:xfrm>
              <a:off x="4800" y="291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I</a:t>
              </a:r>
              <a:r>
                <a:rPr lang="en-GB" sz="24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03800" y="4206875"/>
            <a:ext cx="473075" cy="2122488"/>
            <a:chOff x="3152" y="2650"/>
            <a:chExt cx="298" cy="1337"/>
          </a:xfrm>
        </p:grpSpPr>
        <p:sp>
          <p:nvSpPr>
            <p:cNvPr id="27677" name="Line 22"/>
            <p:cNvSpPr>
              <a:spLocks noChangeShapeType="1"/>
            </p:cNvSpPr>
            <p:nvPr/>
          </p:nvSpPr>
          <p:spPr bwMode="auto">
            <a:xfrm>
              <a:off x="3278" y="2650"/>
              <a:ext cx="1" cy="1072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8" name="Rectangle 23"/>
            <p:cNvSpPr>
              <a:spLocks noChangeArrowheads="1"/>
            </p:cNvSpPr>
            <p:nvPr/>
          </p:nvSpPr>
          <p:spPr bwMode="auto">
            <a:xfrm>
              <a:off x="3152" y="3737"/>
              <a:ext cx="2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Q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27668" name="AutoShape 24"/>
          <p:cNvSpPr>
            <a:spLocks noChangeArrowheads="1"/>
          </p:cNvSpPr>
          <p:nvPr/>
        </p:nvSpPr>
        <p:spPr bwMode="auto">
          <a:xfrm>
            <a:off x="4479925" y="1582738"/>
            <a:ext cx="3254375" cy="1293812"/>
          </a:xfrm>
          <a:prstGeom prst="roundRect">
            <a:avLst>
              <a:gd name="adj" fmla="val 12495"/>
            </a:avLst>
          </a:prstGeom>
          <a:solidFill>
            <a:srgbClr val="FFE1E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762000"/>
            <a:r>
              <a:rPr lang="el-GR" sz="1800">
                <a:solidFill>
                  <a:srgbClr val="003300"/>
                </a:solidFill>
                <a:latin typeface="Arial" charset="0"/>
              </a:rPr>
              <a:t>Πτώση των επιτοκίων συνοδευόμενη από μια αύξηση της επιχειρηματικής εμπιστοσύνης</a:t>
            </a:r>
            <a:r>
              <a:rPr lang="en-GB" sz="1800">
                <a:solidFill>
                  <a:srgbClr val="003300"/>
                </a:solidFill>
                <a:latin typeface="Arial" charset="0"/>
              </a:rPr>
              <a:t>.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374900" y="2732088"/>
            <a:ext cx="4246563" cy="2125662"/>
            <a:chOff x="1496" y="1721"/>
            <a:chExt cx="2675" cy="1339"/>
          </a:xfrm>
        </p:grpSpPr>
        <p:sp>
          <p:nvSpPr>
            <p:cNvPr id="27675" name="Line 26"/>
            <p:cNvSpPr>
              <a:spLocks noChangeShapeType="1"/>
            </p:cNvSpPr>
            <p:nvPr/>
          </p:nvSpPr>
          <p:spPr bwMode="auto">
            <a:xfrm>
              <a:off x="1496" y="1721"/>
              <a:ext cx="369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6" name="Line 27"/>
            <p:cNvSpPr>
              <a:spLocks noChangeShapeType="1"/>
            </p:cNvSpPr>
            <p:nvPr/>
          </p:nvSpPr>
          <p:spPr bwMode="auto">
            <a:xfrm>
              <a:off x="3548" y="3060"/>
              <a:ext cx="62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7670" name="Oval 28"/>
          <p:cNvSpPr>
            <a:spLocks noChangeArrowheads="1"/>
          </p:cNvSpPr>
          <p:nvPr/>
        </p:nvSpPr>
        <p:spPr bwMode="auto">
          <a:xfrm>
            <a:off x="3194050" y="3752850"/>
            <a:ext cx="103188" cy="103188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71" name="Oval 29"/>
          <p:cNvSpPr>
            <a:spLocks noChangeArrowheads="1"/>
          </p:cNvSpPr>
          <p:nvPr/>
        </p:nvSpPr>
        <p:spPr bwMode="auto">
          <a:xfrm>
            <a:off x="3838575" y="4179888"/>
            <a:ext cx="103188" cy="103187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72" name="Line 30"/>
          <p:cNvSpPr>
            <a:spLocks noChangeShapeType="1"/>
          </p:cNvSpPr>
          <p:nvPr/>
        </p:nvSpPr>
        <p:spPr bwMode="auto">
          <a:xfrm flipV="1">
            <a:off x="1069975" y="1009650"/>
            <a:ext cx="0" cy="4933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521247" name="Oval 31"/>
          <p:cNvSpPr>
            <a:spLocks noChangeArrowheads="1"/>
          </p:cNvSpPr>
          <p:nvPr/>
        </p:nvSpPr>
        <p:spPr bwMode="auto">
          <a:xfrm>
            <a:off x="5159375" y="4173538"/>
            <a:ext cx="95250" cy="96837"/>
          </a:xfrm>
          <a:prstGeom prst="ellipse">
            <a:avLst/>
          </a:prstGeom>
          <a:solidFill>
            <a:srgbClr val="FF66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1248" name="Text Box 32"/>
          <p:cNvSpPr txBox="1">
            <a:spLocks noChangeArrowheads="1"/>
          </p:cNvSpPr>
          <p:nvPr/>
        </p:nvSpPr>
        <p:spPr bwMode="auto">
          <a:xfrm>
            <a:off x="0" y="77788"/>
            <a:ext cx="9144000" cy="86360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defTabSz="762000">
              <a:defRPr/>
            </a:pPr>
            <a:r>
              <a:rPr lang="el-GR" sz="2500" b="1" dirty="0">
                <a:solidFill>
                  <a:schemeClr val="hlink"/>
                </a:solidFill>
                <a:latin typeface="Arial" pitchFamily="34" charset="0"/>
              </a:rPr>
              <a:t>Οι επιδράσεις των μεταβολών του επιτοκίου </a:t>
            </a:r>
            <a:r>
              <a:rPr lang="en-GB" sz="2500" b="1" dirty="0">
                <a:solidFill>
                  <a:schemeClr val="hlink"/>
                </a:solidFill>
                <a:latin typeface="Arial" pitchFamily="34" charset="0"/>
              </a:rPr>
              <a:t>, </a:t>
            </a:r>
            <a:br>
              <a:rPr lang="en-GB" sz="2500" b="1" dirty="0">
                <a:solidFill>
                  <a:schemeClr val="hlink"/>
                </a:solidFill>
                <a:latin typeface="Arial" pitchFamily="34" charset="0"/>
              </a:rPr>
            </a:br>
            <a:r>
              <a:rPr lang="el-GR" sz="2500" b="1" dirty="0">
                <a:solidFill>
                  <a:schemeClr val="hlink"/>
                </a:solidFill>
                <a:latin typeface="Arial" pitchFamily="34" charset="0"/>
              </a:rPr>
              <a:t>δεδομένης μιας ασταθούς καμπύλης ζήτησης επενδύσεων</a:t>
            </a:r>
            <a:endParaRPr lang="en-GB" sz="2500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1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1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1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33" grpId="0" animBg="1"/>
      <p:bldP spid="5212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69975" y="1027113"/>
            <a:ext cx="7004050" cy="4924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28675" name="Arc 3"/>
          <p:cNvSpPr>
            <a:spLocks/>
          </p:cNvSpPr>
          <p:nvPr/>
        </p:nvSpPr>
        <p:spPr bwMode="auto">
          <a:xfrm>
            <a:off x="1604963" y="827088"/>
            <a:ext cx="6832600" cy="4462462"/>
          </a:xfrm>
          <a:custGeom>
            <a:avLst/>
            <a:gdLst>
              <a:gd name="T0" fmla="*/ 2147483647 w 21470"/>
              <a:gd name="T1" fmla="*/ 2147483647 h 21284"/>
              <a:gd name="T2" fmla="*/ 0 w 21470"/>
              <a:gd name="T3" fmla="*/ 2147483647 h 21284"/>
              <a:gd name="T4" fmla="*/ 2147483647 w 21470"/>
              <a:gd name="T5" fmla="*/ 0 h 21284"/>
              <a:gd name="T6" fmla="*/ 0 60000 65536"/>
              <a:gd name="T7" fmla="*/ 0 60000 65536"/>
              <a:gd name="T8" fmla="*/ 0 60000 65536"/>
              <a:gd name="T9" fmla="*/ 0 w 21470"/>
              <a:gd name="T10" fmla="*/ 0 h 21284"/>
              <a:gd name="T11" fmla="*/ 21470 w 21470"/>
              <a:gd name="T12" fmla="*/ 21284 h 21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0" h="21284" fill="none" extrusionOk="0">
                <a:moveTo>
                  <a:pt x="17788" y="21283"/>
                </a:moveTo>
                <a:cubicBezTo>
                  <a:pt x="8308" y="19643"/>
                  <a:pt x="1055" y="11932"/>
                  <a:pt x="0" y="2369"/>
                </a:cubicBezTo>
              </a:path>
              <a:path w="21470" h="21284" stroke="0" extrusionOk="0">
                <a:moveTo>
                  <a:pt x="17788" y="21283"/>
                </a:moveTo>
                <a:cubicBezTo>
                  <a:pt x="8308" y="19643"/>
                  <a:pt x="1055" y="11932"/>
                  <a:pt x="0" y="2369"/>
                </a:cubicBezTo>
                <a:lnTo>
                  <a:pt x="2147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7375525" y="50895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1109663" y="3795713"/>
            <a:ext cx="2124075" cy="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3252788" y="3867150"/>
            <a:ext cx="1587" cy="2052638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3194050" y="3752850"/>
            <a:ext cx="103188" cy="103188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054350" y="5940425"/>
            <a:ext cx="47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Q</a:t>
            </a:r>
            <a:r>
              <a:rPr lang="en-GB" sz="2000" baseline="-25000">
                <a:latin typeface="Arial" charset="0"/>
              </a:rPr>
              <a:t>0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742950" y="3575050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r</a:t>
            </a:r>
            <a:r>
              <a:rPr lang="en-GB" sz="2000" baseline="-25000">
                <a:latin typeface="Arial" charset="0"/>
              </a:rPr>
              <a:t>0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3856038" y="6429375"/>
            <a:ext cx="1720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200">
                <a:latin typeface="Arial" charset="0"/>
              </a:rPr>
              <a:t>Επενδύσεις </a:t>
            </a:r>
            <a:endParaRPr lang="en-GB" sz="2200">
              <a:latin typeface="Arial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 rot="-5400000">
            <a:off x="-238919" y="2967832"/>
            <a:ext cx="12604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200">
                <a:latin typeface="Arial" charset="0"/>
              </a:rPr>
              <a:t>Επιτόκιο</a:t>
            </a:r>
            <a:endParaRPr lang="en-GB" sz="2200">
              <a:latin typeface="Arial" charset="0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747713" y="3965575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r</a:t>
            </a:r>
            <a:r>
              <a:rPr lang="en-GB" sz="2000" baseline="-25000">
                <a:latin typeface="Arial" charset="0"/>
              </a:rPr>
              <a:t>1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1074738" y="4216400"/>
            <a:ext cx="2803525" cy="635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3897313" y="4294188"/>
            <a:ext cx="1587" cy="1627187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3698875" y="5945188"/>
            <a:ext cx="47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Q</a:t>
            </a:r>
            <a:r>
              <a:rPr lang="en-GB" sz="2000" baseline="-25000">
                <a:latin typeface="Arial" charset="0"/>
              </a:rPr>
              <a:t>1</a:t>
            </a:r>
          </a:p>
        </p:txBody>
      </p:sp>
      <p:sp>
        <p:nvSpPr>
          <p:cNvPr id="28690" name="Oval 18"/>
          <p:cNvSpPr>
            <a:spLocks noChangeArrowheads="1"/>
          </p:cNvSpPr>
          <p:nvPr/>
        </p:nvSpPr>
        <p:spPr bwMode="auto">
          <a:xfrm>
            <a:off x="3838575" y="4179888"/>
            <a:ext cx="103188" cy="103187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3283" name="AutoShape 19"/>
          <p:cNvSpPr>
            <a:spLocks noChangeArrowheads="1"/>
          </p:cNvSpPr>
          <p:nvPr/>
        </p:nvSpPr>
        <p:spPr bwMode="auto">
          <a:xfrm>
            <a:off x="3779838" y="1443038"/>
            <a:ext cx="3303587" cy="1293812"/>
          </a:xfrm>
          <a:prstGeom prst="roundRect">
            <a:avLst>
              <a:gd name="adj" fmla="val 12495"/>
            </a:avLst>
          </a:prstGeom>
          <a:solidFill>
            <a:srgbClr val="FFF6D1"/>
          </a:solidFill>
          <a:ln w="28575">
            <a:solidFill>
              <a:schemeClr val="fol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762000"/>
            <a:r>
              <a:rPr lang="el-GR" sz="1800">
                <a:solidFill>
                  <a:srgbClr val="800000"/>
                </a:solidFill>
                <a:latin typeface="Arial" charset="0"/>
              </a:rPr>
              <a:t>Πτώση των επιτοκίων συνοδευόμενη από μια μείωση της επιχειρηματικής εμπιστοσύνης</a:t>
            </a:r>
            <a:r>
              <a:rPr lang="en-GB" sz="1800">
                <a:solidFill>
                  <a:srgbClr val="800000"/>
                </a:solidFill>
                <a:latin typeface="Arial" charset="0"/>
              </a:rPr>
              <a:t>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97038" y="2841625"/>
            <a:ext cx="3368675" cy="2033588"/>
            <a:chOff x="1069" y="1790"/>
            <a:chExt cx="2122" cy="1281"/>
          </a:xfrm>
        </p:grpSpPr>
        <p:sp>
          <p:nvSpPr>
            <p:cNvPr id="28702" name="Line 21"/>
            <p:cNvSpPr>
              <a:spLocks noChangeShapeType="1"/>
            </p:cNvSpPr>
            <p:nvPr/>
          </p:nvSpPr>
          <p:spPr bwMode="auto">
            <a:xfrm>
              <a:off x="1069" y="1790"/>
              <a:ext cx="334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703" name="Line 22"/>
            <p:cNvSpPr>
              <a:spLocks noChangeShapeType="1"/>
            </p:cNvSpPr>
            <p:nvPr/>
          </p:nvSpPr>
          <p:spPr bwMode="auto">
            <a:xfrm>
              <a:off x="2568" y="3071"/>
              <a:ext cx="623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293813" y="1433513"/>
            <a:ext cx="6338887" cy="4467225"/>
            <a:chOff x="815" y="903"/>
            <a:chExt cx="3993" cy="2814"/>
          </a:xfrm>
        </p:grpSpPr>
        <p:sp>
          <p:nvSpPr>
            <p:cNvPr id="28700" name="Arc 24"/>
            <p:cNvSpPr>
              <a:spLocks/>
            </p:cNvSpPr>
            <p:nvPr/>
          </p:nvSpPr>
          <p:spPr bwMode="auto">
            <a:xfrm>
              <a:off x="815" y="903"/>
              <a:ext cx="3993" cy="2663"/>
            </a:xfrm>
            <a:custGeom>
              <a:avLst/>
              <a:gdLst>
                <a:gd name="T0" fmla="*/ 0 w 21469"/>
                <a:gd name="T1" fmla="*/ 0 h 21284"/>
                <a:gd name="T2" fmla="*/ 0 w 21469"/>
                <a:gd name="T3" fmla="*/ 0 h 21284"/>
                <a:gd name="T4" fmla="*/ 0 w 21469"/>
                <a:gd name="T5" fmla="*/ 0 h 21284"/>
                <a:gd name="T6" fmla="*/ 0 60000 65536"/>
                <a:gd name="T7" fmla="*/ 0 60000 65536"/>
                <a:gd name="T8" fmla="*/ 0 60000 65536"/>
                <a:gd name="T9" fmla="*/ 0 w 21469"/>
                <a:gd name="T10" fmla="*/ 0 h 21284"/>
                <a:gd name="T11" fmla="*/ 21469 w 21469"/>
                <a:gd name="T12" fmla="*/ 21284 h 21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69" h="21284" fill="none" extrusionOk="0">
                  <a:moveTo>
                    <a:pt x="17785" y="21283"/>
                  </a:moveTo>
                  <a:cubicBezTo>
                    <a:pt x="8307" y="19643"/>
                    <a:pt x="1056" y="11933"/>
                    <a:pt x="-1" y="2373"/>
                  </a:cubicBezTo>
                </a:path>
                <a:path w="21469" h="21284" stroke="0" extrusionOk="0">
                  <a:moveTo>
                    <a:pt x="17785" y="21283"/>
                  </a:moveTo>
                  <a:cubicBezTo>
                    <a:pt x="8307" y="19643"/>
                    <a:pt x="1056" y="11933"/>
                    <a:pt x="-1" y="2373"/>
                  </a:cubicBezTo>
                  <a:lnTo>
                    <a:pt x="21469" y="0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701" name="Rectangle 25"/>
            <p:cNvSpPr>
              <a:spLocks noChangeArrowheads="1"/>
            </p:cNvSpPr>
            <p:nvPr/>
          </p:nvSpPr>
          <p:spPr bwMode="auto">
            <a:xfrm>
              <a:off x="4188" y="3429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I</a:t>
              </a:r>
              <a:r>
                <a:rPr lang="en-GB" sz="2400" baseline="-25000">
                  <a:solidFill>
                    <a:schemeClr val="folHlink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523290" name="Oval 26"/>
          <p:cNvSpPr>
            <a:spLocks noChangeArrowheads="1"/>
          </p:cNvSpPr>
          <p:nvPr/>
        </p:nvSpPr>
        <p:spPr bwMode="auto">
          <a:xfrm>
            <a:off x="2743200" y="4173538"/>
            <a:ext cx="95250" cy="96837"/>
          </a:xfrm>
          <a:prstGeom prst="ellipse">
            <a:avLst/>
          </a:prstGeom>
          <a:solidFill>
            <a:srgbClr val="00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546350" y="4252913"/>
            <a:ext cx="473075" cy="2090737"/>
            <a:chOff x="1604" y="2679"/>
            <a:chExt cx="298" cy="1317"/>
          </a:xfrm>
        </p:grpSpPr>
        <p:sp>
          <p:nvSpPr>
            <p:cNvPr id="28698" name="Line 28"/>
            <p:cNvSpPr>
              <a:spLocks noChangeShapeType="1"/>
            </p:cNvSpPr>
            <p:nvPr/>
          </p:nvSpPr>
          <p:spPr bwMode="auto">
            <a:xfrm>
              <a:off x="1750" y="2679"/>
              <a:ext cx="0" cy="1051"/>
            </a:xfrm>
            <a:prstGeom prst="line">
              <a:avLst/>
            </a:prstGeom>
            <a:noFill/>
            <a:ln w="15875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699" name="Rectangle 29"/>
            <p:cNvSpPr>
              <a:spLocks noChangeArrowheads="1"/>
            </p:cNvSpPr>
            <p:nvPr/>
          </p:nvSpPr>
          <p:spPr bwMode="auto">
            <a:xfrm>
              <a:off x="1604" y="3746"/>
              <a:ext cx="2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folHlink"/>
                  </a:solidFill>
                  <a:latin typeface="Arial" charset="0"/>
                </a:rPr>
                <a:t>Q</a:t>
              </a:r>
              <a:r>
                <a:rPr lang="en-GB" sz="2000" baseline="-25000">
                  <a:solidFill>
                    <a:schemeClr val="folHlink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28696" name="Line 30"/>
          <p:cNvSpPr>
            <a:spLocks noChangeShapeType="1"/>
          </p:cNvSpPr>
          <p:nvPr/>
        </p:nvSpPr>
        <p:spPr bwMode="auto">
          <a:xfrm flipV="1">
            <a:off x="1069975" y="1009650"/>
            <a:ext cx="0" cy="4933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523295" name="Text Box 31"/>
          <p:cNvSpPr txBox="1">
            <a:spLocks noChangeArrowheads="1"/>
          </p:cNvSpPr>
          <p:nvPr/>
        </p:nvSpPr>
        <p:spPr bwMode="auto">
          <a:xfrm>
            <a:off x="0" y="77788"/>
            <a:ext cx="9144000" cy="83343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defTabSz="762000">
              <a:defRPr/>
            </a:pPr>
            <a:r>
              <a:rPr lang="el-GR" sz="2400" b="1" dirty="0">
                <a:solidFill>
                  <a:schemeClr val="hlink"/>
                </a:solidFill>
                <a:latin typeface="Arial" pitchFamily="34" charset="0"/>
              </a:rPr>
              <a:t>Οι επιδράσεις των μεταβολών του επιτοκίου </a:t>
            </a:r>
            <a:r>
              <a:rPr lang="en-GB" sz="2400" b="1" dirty="0">
                <a:solidFill>
                  <a:schemeClr val="hlink"/>
                </a:solidFill>
                <a:latin typeface="Arial" pitchFamily="34" charset="0"/>
              </a:rPr>
              <a:t>, </a:t>
            </a:r>
            <a:br>
              <a:rPr lang="en-GB" sz="2400" b="1" dirty="0">
                <a:solidFill>
                  <a:schemeClr val="hlink"/>
                </a:solidFill>
                <a:latin typeface="Arial" pitchFamily="34" charset="0"/>
              </a:rPr>
            </a:br>
            <a:r>
              <a:rPr lang="el-GR" sz="2400" b="1" dirty="0">
                <a:solidFill>
                  <a:schemeClr val="hlink"/>
                </a:solidFill>
                <a:latin typeface="Arial" pitchFamily="34" charset="0"/>
              </a:rPr>
              <a:t>δεδομένης μιας ασταθούς καμπύλης ζήτησης επενδύσεων</a:t>
            </a:r>
            <a:endParaRPr lang="en-GB" sz="2400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3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3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3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3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83" grpId="0" animBg="1" autoUpdateAnimBg="0"/>
      <p:bldP spid="52329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2970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Χρήμα και εθνικό εισόδημα</a:t>
            </a:r>
            <a:endParaRPr lang="en-GB" altLang="en-US" smtClean="0"/>
          </a:p>
        </p:txBody>
      </p:sp>
      <p:sp>
        <p:nvSpPr>
          <p:cNvPr id="29701" name="Rectangle 5"/>
          <p:cNvSpPr>
            <a:spLocks noGrp="1"/>
          </p:cNvSpPr>
          <p:nvPr>
            <p:ph type="body" idx="1"/>
          </p:nvPr>
        </p:nvSpPr>
        <p:spPr>
          <a:xfrm>
            <a:off x="301625" y="1408113"/>
            <a:ext cx="8534400" cy="3995737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Περιορισμοί του μηχανισμού μετάδοσης επιτοκίων</a:t>
            </a:r>
            <a:endParaRPr lang="en-GB" altLang="en-US" smtClean="0">
              <a:solidFill>
                <a:srgbClr val="646B86"/>
              </a:solidFill>
            </a:endParaRP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πιθανά προβλήματα με το στάδιο </a:t>
            </a:r>
            <a:r>
              <a:rPr lang="en-GB" altLang="en-US" smtClean="0">
                <a:solidFill>
                  <a:srgbClr val="646B86"/>
                </a:solidFill>
              </a:rPr>
              <a:t>1: </a:t>
            </a:r>
            <a:r>
              <a:rPr lang="el-GR" altLang="en-US" smtClean="0">
                <a:solidFill>
                  <a:srgbClr val="646B86"/>
                </a:solidFill>
              </a:rPr>
              <a:t>η σχέση χρήματος 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  <a:r>
              <a:rPr lang="en-GB" altLang="en-US" smtClean="0">
                <a:solidFill>
                  <a:srgbClr val="646B86"/>
                </a:solidFill>
                <a:sym typeface="Symbol" pitchFamily="18" charset="2"/>
              </a:rPr>
              <a:t>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  <a:r>
              <a:rPr lang="el-GR" altLang="en-US" smtClean="0">
                <a:solidFill>
                  <a:srgbClr val="646B86"/>
                </a:solidFill>
              </a:rPr>
              <a:t>επιτοκίου</a:t>
            </a:r>
            <a:endParaRPr lang="en-GB" altLang="en-US" smtClean="0">
              <a:solidFill>
                <a:srgbClr val="646B86"/>
              </a:solidFill>
            </a:endParaRPr>
          </a:p>
          <a:p>
            <a:pPr lvl="2">
              <a:lnSpc>
                <a:spcPct val="85000"/>
              </a:lnSpc>
              <a:spcBef>
                <a:spcPct val="15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ελαστική ζήτηση χρήματος</a:t>
            </a:r>
            <a:endParaRPr lang="en-GB" altLang="en-US" smtClean="0">
              <a:solidFill>
                <a:srgbClr val="646B86"/>
              </a:solidFill>
            </a:endParaRPr>
          </a:p>
          <a:p>
            <a:pPr lvl="2">
              <a:lnSpc>
                <a:spcPct val="85000"/>
              </a:lnSpc>
              <a:spcBef>
                <a:spcPct val="15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ασταθής ζήτηση χρήματος</a:t>
            </a:r>
            <a:endParaRPr lang="en-GB" altLang="en-US" smtClean="0">
              <a:solidFill>
                <a:srgbClr val="646B86"/>
              </a:solidFill>
            </a:endParaRP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πιθανά προβλήματα με το στάδιο</a:t>
            </a:r>
            <a:r>
              <a:rPr lang="en-GB" altLang="en-US" smtClean="0">
                <a:solidFill>
                  <a:srgbClr val="646B86"/>
                </a:solidFill>
              </a:rPr>
              <a:t> 2: </a:t>
            </a:r>
            <a:r>
              <a:rPr lang="el-GR" altLang="en-US" smtClean="0">
                <a:solidFill>
                  <a:srgbClr val="646B86"/>
                </a:solidFill>
              </a:rPr>
              <a:t>η σχέση επιτοκίου 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  <a:r>
              <a:rPr lang="en-GB" altLang="en-US" smtClean="0">
                <a:solidFill>
                  <a:srgbClr val="646B86"/>
                </a:solidFill>
                <a:sym typeface="Symbol" pitchFamily="18" charset="2"/>
              </a:rPr>
              <a:t>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  <a:r>
              <a:rPr lang="el-GR" altLang="en-US" smtClean="0">
                <a:solidFill>
                  <a:srgbClr val="646B86"/>
                </a:solidFill>
              </a:rPr>
              <a:t>επενδύσεων </a:t>
            </a:r>
            <a:endParaRPr lang="en-GB" altLang="en-US" smtClean="0">
              <a:solidFill>
                <a:srgbClr val="646B86"/>
              </a:solidFill>
            </a:endParaRPr>
          </a:p>
          <a:p>
            <a:pPr lvl="2">
              <a:lnSpc>
                <a:spcPct val="85000"/>
              </a:lnSpc>
              <a:spcBef>
                <a:spcPct val="15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ανελαστική ζήτηση επενδύσεων</a:t>
            </a:r>
            <a:endParaRPr lang="en-GB" altLang="en-US" smtClean="0">
              <a:solidFill>
                <a:srgbClr val="646B86"/>
              </a:solidFill>
            </a:endParaRPr>
          </a:p>
          <a:p>
            <a:pPr lvl="2">
              <a:lnSpc>
                <a:spcPct val="85000"/>
              </a:lnSpc>
              <a:spcBef>
                <a:spcPct val="15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ασταθής  επενδυτική ζήτηση </a:t>
            </a:r>
            <a:endParaRPr lang="en-GB" altLang="en-US" smtClean="0">
              <a:solidFill>
                <a:srgbClr val="646B86"/>
              </a:solidFill>
            </a:endParaRPr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301625" y="5229225"/>
            <a:ext cx="8534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85000"/>
              </a:lnSpc>
              <a:spcBef>
                <a:spcPct val="150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altLang="en-US" sz="2600">
                <a:solidFill>
                  <a:srgbClr val="19323F"/>
                </a:solidFill>
                <a:latin typeface="Arial" charset="0"/>
              </a:rPr>
              <a:t>Η ανάγκη αναθεώρησης του ισολογισμού</a:t>
            </a:r>
            <a:endParaRPr lang="en-GB" altLang="en-US" sz="260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lnSpc>
                <a:spcPct val="85000"/>
              </a:lnSpc>
              <a:spcBef>
                <a:spcPct val="15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altLang="en-US" sz="2300">
                <a:solidFill>
                  <a:srgbClr val="1E495C"/>
                </a:solidFill>
                <a:latin typeface="Arial" charset="0"/>
              </a:rPr>
              <a:t>προληπτική επίδραση</a:t>
            </a:r>
            <a:endParaRPr lang="en-GB" altLang="en-US" sz="2300">
              <a:solidFill>
                <a:srgbClr val="1E495C"/>
              </a:solidFill>
              <a:latin typeface="Arial" charset="0"/>
            </a:endParaRPr>
          </a:p>
          <a:p>
            <a:pPr marL="1143000" lvl="2" indent="-228600">
              <a:lnSpc>
                <a:spcPct val="85000"/>
              </a:lnSpc>
              <a:spcBef>
                <a:spcPct val="15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altLang="en-US" sz="2300">
                <a:solidFill>
                  <a:srgbClr val="1E495C"/>
                </a:solidFill>
                <a:latin typeface="Arial" charset="0"/>
              </a:rPr>
              <a:t>επιδράσεις ταμειακών ροών</a:t>
            </a:r>
            <a:endParaRPr lang="en-GB" altLang="en-US" sz="230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30723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3072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Χρήμα και εθνικό εισόδημα</a:t>
            </a:r>
            <a:endParaRPr lang="en-GB" smtClean="0"/>
          </a:p>
        </p:txBody>
      </p:sp>
      <p:sp>
        <p:nvSpPr>
          <p:cNvPr id="52531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l-GR" smtClean="0"/>
              <a:t>Ο μηχανισμός μετάδοσης μέσω μεταβολών της συναλλαγματικής ισοτιμίας</a:t>
            </a:r>
            <a:endParaRPr lang="en-GB" smtClean="0"/>
          </a:p>
          <a:p>
            <a:pPr lvl="1">
              <a:lnSpc>
                <a:spcPct val="130000"/>
              </a:lnSpc>
            </a:pPr>
            <a:r>
              <a:rPr lang="el-GR" smtClean="0"/>
              <a:t>τα στάδια </a:t>
            </a:r>
            <a:endParaRPr lang="en-GB" smtClean="0"/>
          </a:p>
          <a:p>
            <a:pPr lvl="2">
              <a:lnSpc>
                <a:spcPct val="130000"/>
              </a:lnSpc>
            </a:pPr>
            <a:r>
              <a:rPr lang="el-GR" smtClean="0"/>
              <a:t>Προσφορά χρήματος</a:t>
            </a:r>
            <a:r>
              <a:rPr lang="en-GB" smtClean="0"/>
              <a:t> </a:t>
            </a:r>
            <a:r>
              <a:rPr lang="en-GB" smtClean="0">
                <a:sym typeface="Symbol" pitchFamily="18" charset="2"/>
              </a:rPr>
              <a:t></a:t>
            </a:r>
            <a:r>
              <a:rPr lang="el-GR" smtClean="0">
                <a:sym typeface="Symbol" pitchFamily="18" charset="2"/>
              </a:rPr>
              <a:t> σχέση επιτοκίου</a:t>
            </a:r>
            <a:endParaRPr lang="en-GB" smtClean="0"/>
          </a:p>
          <a:p>
            <a:pPr lvl="2">
              <a:lnSpc>
                <a:spcPct val="130000"/>
              </a:lnSpc>
            </a:pPr>
            <a:r>
              <a:rPr lang="el-GR" smtClean="0"/>
              <a:t>Επιτόκιο </a:t>
            </a:r>
            <a:r>
              <a:rPr lang="en-GB" smtClean="0"/>
              <a:t> </a:t>
            </a:r>
            <a:r>
              <a:rPr lang="en-GB" smtClean="0">
                <a:sym typeface="Symbol" pitchFamily="18" charset="2"/>
              </a:rPr>
              <a:t></a:t>
            </a:r>
            <a:r>
              <a:rPr lang="en-GB" smtClean="0"/>
              <a:t> </a:t>
            </a:r>
            <a:r>
              <a:rPr lang="el-GR" smtClean="0"/>
              <a:t>σχέση συναλλάγματος</a:t>
            </a:r>
            <a:endParaRPr lang="en-GB" smtClean="0"/>
          </a:p>
          <a:p>
            <a:pPr lvl="2">
              <a:lnSpc>
                <a:spcPct val="130000"/>
              </a:lnSpc>
            </a:pPr>
            <a:r>
              <a:rPr lang="el-GR" smtClean="0"/>
              <a:t>Συνάλλαγμα </a:t>
            </a:r>
            <a:r>
              <a:rPr lang="en-GB" smtClean="0"/>
              <a:t> </a:t>
            </a:r>
            <a:r>
              <a:rPr lang="en-GB" smtClean="0">
                <a:sym typeface="Symbol" pitchFamily="18" charset="2"/>
              </a:rPr>
              <a:t></a:t>
            </a:r>
            <a:r>
              <a:rPr lang="en-GB" smtClean="0"/>
              <a:t> </a:t>
            </a:r>
            <a:r>
              <a:rPr lang="el-GR" smtClean="0"/>
              <a:t>σχέση εισαγωγών και εξαγωγών</a:t>
            </a:r>
            <a:endParaRPr lang="en-GB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2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25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25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25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25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7" grpId="0" build="p" bldLvl="3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4C4D8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2667000" y="2732088"/>
            <a:ext cx="560388" cy="12065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grpSp>
        <p:nvGrpSpPr>
          <p:cNvPr id="31748" name="Group 25"/>
          <p:cNvGrpSpPr>
            <a:grpSpLocks/>
          </p:cNvGrpSpPr>
          <p:nvPr/>
        </p:nvGrpSpPr>
        <p:grpSpPr bwMode="auto">
          <a:xfrm>
            <a:off x="1296988" y="2393950"/>
            <a:ext cx="1751012" cy="757238"/>
            <a:chOff x="817" y="1443"/>
            <a:chExt cx="1103" cy="477"/>
          </a:xfrm>
        </p:grpSpPr>
        <p:sp>
          <p:nvSpPr>
            <p:cNvPr id="31774" name="Line 4"/>
            <p:cNvSpPr>
              <a:spLocks noChangeShapeType="1"/>
            </p:cNvSpPr>
            <p:nvPr/>
          </p:nvSpPr>
          <p:spPr bwMode="auto">
            <a:xfrm flipV="1">
              <a:off x="817" y="1728"/>
              <a:ext cx="383" cy="19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l-GR"/>
            </a:p>
          </p:txBody>
        </p:sp>
        <p:sp>
          <p:nvSpPr>
            <p:cNvPr id="31775" name="Rectangle 5"/>
            <p:cNvSpPr>
              <a:spLocks noChangeArrowheads="1"/>
            </p:cNvSpPr>
            <p:nvPr/>
          </p:nvSpPr>
          <p:spPr bwMode="auto">
            <a:xfrm>
              <a:off x="1248" y="1443"/>
              <a:ext cx="672" cy="409"/>
            </a:xfrm>
            <a:prstGeom prst="rect">
              <a:avLst/>
            </a:prstGeom>
            <a:solidFill>
              <a:srgbClr val="DBFFDB"/>
            </a:solidFill>
            <a:ln w="15875">
              <a:solidFill>
                <a:srgbClr val="0066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l-GR" sz="1800">
                  <a:solidFill>
                    <a:srgbClr val="006600"/>
                  </a:solidFill>
                  <a:latin typeface="Arial" charset="0"/>
                </a:rPr>
                <a:t>Επιτόκια </a:t>
              </a:r>
              <a:r>
                <a:rPr lang="en-GB" sz="1800">
                  <a:solidFill>
                    <a:srgbClr val="006600"/>
                  </a:solidFill>
                  <a:latin typeface="Arial" charset="0"/>
                </a:rPr>
                <a:t> </a:t>
              </a:r>
              <a:r>
                <a:rPr lang="en-GB" sz="1800">
                  <a:solidFill>
                    <a:srgbClr val="006600"/>
                  </a:solidFill>
                  <a:latin typeface="Arial" charset="0"/>
                  <a:sym typeface="Symbol" pitchFamily="18" charset="2"/>
                </a:rPr>
                <a:t></a:t>
              </a:r>
              <a:r>
                <a:rPr lang="en-GB" sz="1800">
                  <a:solidFill>
                    <a:srgbClr val="006600"/>
                  </a:solidFill>
                  <a:latin typeface="Arial" charset="0"/>
                </a:rPr>
                <a:t> </a:t>
              </a:r>
            </a:p>
          </p:txBody>
        </p:sp>
      </p:grpSp>
      <p:grpSp>
        <p:nvGrpSpPr>
          <p:cNvPr id="31749" name="Group 26"/>
          <p:cNvGrpSpPr>
            <a:grpSpLocks/>
          </p:cNvGrpSpPr>
          <p:nvPr/>
        </p:nvGrpSpPr>
        <p:grpSpPr bwMode="auto">
          <a:xfrm>
            <a:off x="3027363" y="2255838"/>
            <a:ext cx="3049587" cy="925512"/>
            <a:chOff x="1907" y="1356"/>
            <a:chExt cx="1921" cy="583"/>
          </a:xfrm>
        </p:grpSpPr>
        <p:sp>
          <p:nvSpPr>
            <p:cNvPr id="31772" name="Line 7"/>
            <p:cNvSpPr>
              <a:spLocks noChangeShapeType="1"/>
            </p:cNvSpPr>
            <p:nvPr/>
          </p:nvSpPr>
          <p:spPr bwMode="auto">
            <a:xfrm>
              <a:off x="1907" y="1615"/>
              <a:ext cx="82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l-GR"/>
            </a:p>
          </p:txBody>
        </p:sp>
        <p:sp>
          <p:nvSpPr>
            <p:cNvPr id="31773" name="Rectangle 8"/>
            <p:cNvSpPr>
              <a:spLocks noChangeArrowheads="1"/>
            </p:cNvSpPr>
            <p:nvPr/>
          </p:nvSpPr>
          <p:spPr bwMode="auto">
            <a:xfrm>
              <a:off x="2798" y="1356"/>
              <a:ext cx="1030" cy="583"/>
            </a:xfrm>
            <a:prstGeom prst="rect">
              <a:avLst/>
            </a:prstGeom>
            <a:solidFill>
              <a:srgbClr val="DBFFDB"/>
            </a:solidFill>
            <a:ln w="15875">
              <a:solidFill>
                <a:srgbClr val="0066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l-GR" sz="1800">
                  <a:solidFill>
                    <a:srgbClr val="006600"/>
                  </a:solidFill>
                  <a:latin typeface="Arial" charset="0"/>
                </a:rPr>
                <a:t>Επένδυση</a:t>
              </a:r>
              <a:r>
                <a:rPr lang="en-GB" sz="1800">
                  <a:solidFill>
                    <a:srgbClr val="006600"/>
                  </a:solidFill>
                  <a:latin typeface="Arial" charset="0"/>
                </a:rPr>
                <a:t> </a:t>
              </a:r>
              <a:r>
                <a:rPr lang="en-GB" sz="1800">
                  <a:solidFill>
                    <a:srgbClr val="006600"/>
                  </a:solidFill>
                  <a:latin typeface="Arial" charset="0"/>
                  <a:sym typeface="Symbol" pitchFamily="18" charset="2"/>
                </a:rPr>
                <a:t></a:t>
              </a:r>
            </a:p>
            <a:p>
              <a:pPr algn="ctr"/>
              <a:r>
                <a:rPr lang="el-GR" sz="1800">
                  <a:solidFill>
                    <a:srgbClr val="006600"/>
                  </a:solidFill>
                  <a:latin typeface="Arial" charset="0"/>
                  <a:sym typeface="Symbol" pitchFamily="18" charset="2"/>
                </a:rPr>
                <a:t>Αποταμίευση</a:t>
              </a:r>
              <a:r>
                <a:rPr lang="en-GB" sz="1800">
                  <a:solidFill>
                    <a:srgbClr val="006600"/>
                  </a:solidFill>
                  <a:latin typeface="Arial" charset="0"/>
                  <a:sym typeface="Symbol" pitchFamily="18" charset="2"/>
                </a:rPr>
                <a:t> </a:t>
              </a:r>
            </a:p>
          </p:txBody>
        </p:sp>
      </p:grpSp>
      <p:grpSp>
        <p:nvGrpSpPr>
          <p:cNvPr id="31750" name="Group 28"/>
          <p:cNvGrpSpPr>
            <a:grpSpLocks/>
          </p:cNvGrpSpPr>
          <p:nvPr/>
        </p:nvGrpSpPr>
        <p:grpSpPr bwMode="auto">
          <a:xfrm>
            <a:off x="5892800" y="2752725"/>
            <a:ext cx="1828800" cy="1189038"/>
            <a:chOff x="3827" y="1669"/>
            <a:chExt cx="892" cy="749"/>
          </a:xfrm>
        </p:grpSpPr>
        <p:sp>
          <p:nvSpPr>
            <p:cNvPr id="31770" name="Line 9"/>
            <p:cNvSpPr>
              <a:spLocks noChangeShapeType="1"/>
            </p:cNvSpPr>
            <p:nvPr/>
          </p:nvSpPr>
          <p:spPr bwMode="auto">
            <a:xfrm>
              <a:off x="3827" y="1669"/>
              <a:ext cx="390" cy="22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l-GR"/>
            </a:p>
          </p:txBody>
        </p:sp>
        <p:sp>
          <p:nvSpPr>
            <p:cNvPr id="31771" name="Rectangle 10"/>
            <p:cNvSpPr>
              <a:spLocks noChangeArrowheads="1"/>
            </p:cNvSpPr>
            <p:nvPr/>
          </p:nvSpPr>
          <p:spPr bwMode="auto">
            <a:xfrm>
              <a:off x="3909" y="1835"/>
              <a:ext cx="810" cy="583"/>
            </a:xfrm>
            <a:prstGeom prst="rect">
              <a:avLst/>
            </a:prstGeom>
            <a:solidFill>
              <a:srgbClr val="DBF1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l-GR" sz="1800">
                  <a:solidFill>
                    <a:srgbClr val="000066"/>
                  </a:solidFill>
                  <a:latin typeface="Arial" charset="0"/>
                </a:rPr>
                <a:t>Συναθροιστική ζήτηση</a:t>
              </a:r>
              <a:r>
                <a:rPr lang="en-GB" sz="180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GB" sz="1800">
                  <a:solidFill>
                    <a:srgbClr val="000066"/>
                  </a:solidFill>
                  <a:latin typeface="Arial" charset="0"/>
                  <a:sym typeface="Symbol" pitchFamily="18" charset="2"/>
                </a:rPr>
                <a:t></a:t>
              </a:r>
              <a:r>
                <a:rPr lang="en-GB" sz="1800">
                  <a:solidFill>
                    <a:srgbClr val="000066"/>
                  </a:solidFill>
                  <a:latin typeface="Arial" charset="0"/>
                </a:rPr>
                <a:t> 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49288" y="3303588"/>
            <a:ext cx="1493837" cy="1671637"/>
            <a:chOff x="409" y="2016"/>
            <a:chExt cx="941" cy="1053"/>
          </a:xfrm>
        </p:grpSpPr>
        <p:sp>
          <p:nvSpPr>
            <p:cNvPr id="31768" name="Line 3"/>
            <p:cNvSpPr>
              <a:spLocks noChangeShapeType="1"/>
            </p:cNvSpPr>
            <p:nvPr/>
          </p:nvSpPr>
          <p:spPr bwMode="auto">
            <a:xfrm>
              <a:off x="528" y="2016"/>
              <a:ext cx="144" cy="43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l-GR"/>
            </a:p>
          </p:txBody>
        </p:sp>
        <p:sp>
          <p:nvSpPr>
            <p:cNvPr id="31769" name="Rectangle 11"/>
            <p:cNvSpPr>
              <a:spLocks noChangeArrowheads="1"/>
            </p:cNvSpPr>
            <p:nvPr/>
          </p:nvSpPr>
          <p:spPr bwMode="auto">
            <a:xfrm>
              <a:off x="409" y="2312"/>
              <a:ext cx="941" cy="757"/>
            </a:xfrm>
            <a:prstGeom prst="rect">
              <a:avLst/>
            </a:prstGeom>
            <a:solidFill>
              <a:srgbClr val="FFDFDF"/>
            </a:solidFill>
            <a:ln w="15875">
              <a:solidFill>
                <a:srgbClr val="9900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l-GR" sz="1800">
                  <a:solidFill>
                    <a:srgbClr val="990000"/>
                  </a:solidFill>
                  <a:latin typeface="Arial" charset="0"/>
                </a:rPr>
                <a:t>Ζήτηση για ξένα περιουσιακά στοιχεία</a:t>
              </a:r>
              <a:r>
                <a:rPr lang="en-GB" sz="1800">
                  <a:solidFill>
                    <a:srgbClr val="990000"/>
                  </a:solidFill>
                  <a:latin typeface="Arial" charset="0"/>
                </a:rPr>
                <a:t> </a:t>
              </a:r>
              <a:r>
                <a:rPr lang="en-GB" sz="1800">
                  <a:solidFill>
                    <a:srgbClr val="990000"/>
                  </a:solidFill>
                  <a:latin typeface="Arial" charset="0"/>
                  <a:sym typeface="Symbol" pitchFamily="18" charset="2"/>
                </a:rPr>
                <a:t></a:t>
              </a:r>
              <a:r>
                <a:rPr lang="en-GB" sz="1800">
                  <a:solidFill>
                    <a:srgbClr val="990000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627313" y="4051300"/>
            <a:ext cx="1814512" cy="647700"/>
          </a:xfrm>
          <a:prstGeom prst="rect">
            <a:avLst/>
          </a:prstGeom>
          <a:solidFill>
            <a:srgbClr val="FFDFDF"/>
          </a:solidFill>
          <a:ln w="15875">
            <a:solidFill>
              <a:srgbClr val="99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l-GR" sz="1800">
                <a:solidFill>
                  <a:srgbClr val="990000"/>
                </a:solidFill>
                <a:latin typeface="Arial" charset="0"/>
              </a:rPr>
              <a:t>Συναλλαγματική ισοτιμία</a:t>
            </a:r>
            <a:r>
              <a:rPr lang="en-GB" sz="180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GB" sz="1800">
                <a:solidFill>
                  <a:srgbClr val="990000"/>
                </a:solidFill>
                <a:latin typeface="Arial" charset="0"/>
                <a:sym typeface="Symbol" pitchFamily="18" charset="2"/>
              </a:rPr>
              <a:t></a:t>
            </a: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2162175" y="4398963"/>
            <a:ext cx="5508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143375" y="3773488"/>
            <a:ext cx="2019300" cy="1201737"/>
            <a:chOff x="2610" y="2312"/>
            <a:chExt cx="1272" cy="757"/>
          </a:xfrm>
        </p:grpSpPr>
        <p:sp>
          <p:nvSpPr>
            <p:cNvPr id="31766" name="Rectangle 14"/>
            <p:cNvSpPr>
              <a:spLocks noChangeArrowheads="1"/>
            </p:cNvSpPr>
            <p:nvPr/>
          </p:nvSpPr>
          <p:spPr bwMode="auto">
            <a:xfrm>
              <a:off x="3031" y="2312"/>
              <a:ext cx="851" cy="757"/>
            </a:xfrm>
            <a:prstGeom prst="rect">
              <a:avLst/>
            </a:prstGeom>
            <a:solidFill>
              <a:srgbClr val="FFDFDF"/>
            </a:solidFill>
            <a:ln w="15875">
              <a:solidFill>
                <a:srgbClr val="9900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l-GR" sz="1800">
                  <a:solidFill>
                    <a:srgbClr val="990000"/>
                  </a:solidFill>
                  <a:latin typeface="Arial" charset="0"/>
                </a:rPr>
                <a:t>Εξαγωγές</a:t>
              </a:r>
              <a:r>
                <a:rPr lang="en-GB" sz="1800">
                  <a:solidFill>
                    <a:srgbClr val="990000"/>
                  </a:solidFill>
                  <a:latin typeface="Arial" charset="0"/>
                </a:rPr>
                <a:t> </a:t>
              </a:r>
              <a:r>
                <a:rPr lang="en-GB" sz="1800">
                  <a:solidFill>
                    <a:srgbClr val="990000"/>
                  </a:solidFill>
                  <a:latin typeface="Arial" charset="0"/>
                  <a:sym typeface="Symbol" pitchFamily="18" charset="2"/>
                </a:rPr>
                <a:t> </a:t>
              </a:r>
              <a:r>
                <a:rPr lang="el-GR" sz="1800">
                  <a:solidFill>
                    <a:srgbClr val="990000"/>
                  </a:solidFill>
                  <a:latin typeface="Arial" charset="0"/>
                  <a:sym typeface="Symbol" pitchFamily="18" charset="2"/>
                </a:rPr>
                <a:t>Εισαγωγές</a:t>
              </a:r>
              <a:r>
                <a:rPr lang="en-GB" sz="1800">
                  <a:solidFill>
                    <a:srgbClr val="990000"/>
                  </a:solidFill>
                  <a:latin typeface="Arial" charset="0"/>
                  <a:sym typeface="Symbol" pitchFamily="18" charset="2"/>
                </a:rPr>
                <a:t></a:t>
              </a:r>
            </a:p>
          </p:txBody>
        </p:sp>
        <p:sp>
          <p:nvSpPr>
            <p:cNvPr id="31767" name="Line 15"/>
            <p:cNvSpPr>
              <a:spLocks noChangeShapeType="1"/>
            </p:cNvSpPr>
            <p:nvPr/>
          </p:nvSpPr>
          <p:spPr bwMode="auto">
            <a:xfrm>
              <a:off x="2610" y="2706"/>
              <a:ext cx="36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9232" name="Line 16"/>
          <p:cNvSpPr>
            <a:spLocks noChangeShapeType="1"/>
          </p:cNvSpPr>
          <p:nvPr/>
        </p:nvSpPr>
        <p:spPr bwMode="auto">
          <a:xfrm flipV="1">
            <a:off x="6156325" y="3844925"/>
            <a:ext cx="509588" cy="29051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31756" name="Text Box 17"/>
          <p:cNvSpPr txBox="1">
            <a:spLocks noChangeArrowheads="1"/>
          </p:cNvSpPr>
          <p:nvPr/>
        </p:nvSpPr>
        <p:spPr bwMode="auto">
          <a:xfrm>
            <a:off x="776288" y="1717675"/>
            <a:ext cx="562451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sz="2200" b="1">
                <a:solidFill>
                  <a:srgbClr val="006600"/>
                </a:solidFill>
                <a:latin typeface="Arial" charset="0"/>
              </a:rPr>
              <a:t>Μηχανισμός μετάδοσης μέσω επιτοκίων </a:t>
            </a:r>
            <a:endParaRPr lang="en-GB" sz="22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879475" y="5037138"/>
            <a:ext cx="562451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sz="2200" b="1">
                <a:solidFill>
                  <a:srgbClr val="990000"/>
                </a:solidFill>
                <a:latin typeface="Arial" charset="0"/>
              </a:rPr>
              <a:t>Μηχανισμός μετάδοσης συναλλαγματικής ισοτιμίας</a:t>
            </a:r>
            <a:endParaRPr lang="en-GB" sz="22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31758" name="Text Box 19"/>
          <p:cNvSpPr txBox="1">
            <a:spLocks noChangeArrowheads="1"/>
          </p:cNvSpPr>
          <p:nvPr/>
        </p:nvSpPr>
        <p:spPr bwMode="auto">
          <a:xfrm>
            <a:off x="0" y="517525"/>
            <a:ext cx="91440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l-GR" b="1">
                <a:solidFill>
                  <a:srgbClr val="660066"/>
                </a:solidFill>
                <a:latin typeface="Arial" charset="0"/>
              </a:rPr>
              <a:t>Μηχανισμοί νομισματικής μετάδοσης</a:t>
            </a:r>
            <a:endParaRPr lang="en-GB" b="1">
              <a:solidFill>
                <a:srgbClr val="660066"/>
              </a:solidFill>
              <a:latin typeface="Arial" charset="0"/>
            </a:endParaRPr>
          </a:p>
        </p:txBody>
      </p:sp>
      <p:grpSp>
        <p:nvGrpSpPr>
          <p:cNvPr id="31759" name="Group 27"/>
          <p:cNvGrpSpPr>
            <a:grpSpLocks/>
          </p:cNvGrpSpPr>
          <p:nvPr/>
        </p:nvGrpSpPr>
        <p:grpSpPr bwMode="auto">
          <a:xfrm>
            <a:off x="7491413" y="2741613"/>
            <a:ext cx="1476375" cy="654050"/>
            <a:chOff x="4719" y="1662"/>
            <a:chExt cx="930" cy="412"/>
          </a:xfrm>
        </p:grpSpPr>
        <p:sp>
          <p:nvSpPr>
            <p:cNvPr id="31764" name="Rectangle 20"/>
            <p:cNvSpPr>
              <a:spLocks noChangeArrowheads="1"/>
            </p:cNvSpPr>
            <p:nvPr/>
          </p:nvSpPr>
          <p:spPr bwMode="auto">
            <a:xfrm>
              <a:off x="4985" y="1662"/>
              <a:ext cx="664" cy="412"/>
            </a:xfrm>
            <a:prstGeom prst="rect">
              <a:avLst/>
            </a:prstGeom>
            <a:solidFill>
              <a:srgbClr val="DBF1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l-GR" sz="1800">
                  <a:solidFill>
                    <a:srgbClr val="000066"/>
                  </a:solidFill>
                  <a:latin typeface="Arial" charset="0"/>
                </a:rPr>
                <a:t>ΑΕΠ</a:t>
              </a:r>
              <a:r>
                <a:rPr lang="en-GB" sz="1800">
                  <a:solidFill>
                    <a:srgbClr val="000066"/>
                  </a:solidFill>
                  <a:latin typeface="Arial" charset="0"/>
                </a:rPr>
                <a:t/>
              </a:r>
              <a:br>
                <a:rPr lang="en-GB" sz="1800">
                  <a:solidFill>
                    <a:srgbClr val="000066"/>
                  </a:solidFill>
                  <a:latin typeface="Arial" charset="0"/>
                </a:rPr>
              </a:br>
              <a:r>
                <a:rPr lang="en-GB" sz="1800">
                  <a:solidFill>
                    <a:srgbClr val="000066"/>
                  </a:solidFill>
                  <a:latin typeface="Arial" charset="0"/>
                </a:rPr>
                <a:t> (</a:t>
              </a:r>
              <a:r>
                <a:rPr lang="en-GB" sz="1800" i="1">
                  <a:solidFill>
                    <a:srgbClr val="000066"/>
                  </a:solidFill>
                  <a:latin typeface="Arial" charset="0"/>
                </a:rPr>
                <a:t>Y</a:t>
              </a:r>
              <a:r>
                <a:rPr lang="en-GB" sz="1800">
                  <a:solidFill>
                    <a:srgbClr val="000066"/>
                  </a:solidFill>
                  <a:latin typeface="Arial" charset="0"/>
                </a:rPr>
                <a:t>) </a:t>
              </a:r>
              <a:r>
                <a:rPr lang="en-GB" sz="1800">
                  <a:solidFill>
                    <a:srgbClr val="000066"/>
                  </a:solidFill>
                  <a:latin typeface="Arial" charset="0"/>
                  <a:sym typeface="Symbol" pitchFamily="18" charset="2"/>
                </a:rPr>
                <a:t></a:t>
              </a:r>
              <a:r>
                <a:rPr lang="en-GB" sz="1800">
                  <a:solidFill>
                    <a:srgbClr val="000066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31765" name="Line 22"/>
            <p:cNvSpPr>
              <a:spLocks noChangeShapeType="1"/>
            </p:cNvSpPr>
            <p:nvPr/>
          </p:nvSpPr>
          <p:spPr bwMode="auto">
            <a:xfrm flipV="1">
              <a:off x="4719" y="1910"/>
              <a:ext cx="240" cy="15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31760" name="Group 32"/>
          <p:cNvGrpSpPr>
            <a:grpSpLocks/>
          </p:cNvGrpSpPr>
          <p:nvPr/>
        </p:nvGrpSpPr>
        <p:grpSpPr bwMode="auto">
          <a:xfrm>
            <a:off x="7491413" y="3608388"/>
            <a:ext cx="1474787" cy="654050"/>
            <a:chOff x="4719" y="2208"/>
            <a:chExt cx="929" cy="412"/>
          </a:xfrm>
        </p:grpSpPr>
        <p:sp>
          <p:nvSpPr>
            <p:cNvPr id="31762" name="Rectangle 21"/>
            <p:cNvSpPr>
              <a:spLocks noChangeArrowheads="1"/>
            </p:cNvSpPr>
            <p:nvPr/>
          </p:nvSpPr>
          <p:spPr bwMode="auto">
            <a:xfrm>
              <a:off x="4992" y="2208"/>
              <a:ext cx="656" cy="412"/>
            </a:xfrm>
            <a:prstGeom prst="rect">
              <a:avLst/>
            </a:prstGeom>
            <a:solidFill>
              <a:srgbClr val="DBF1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l-GR" sz="1800">
                  <a:solidFill>
                    <a:srgbClr val="000066"/>
                  </a:solidFill>
                  <a:latin typeface="Arial" charset="0"/>
                </a:rPr>
                <a:t>Τιμές</a:t>
              </a:r>
              <a:r>
                <a:rPr lang="en-GB" sz="1800">
                  <a:solidFill>
                    <a:srgbClr val="000066"/>
                  </a:solidFill>
                  <a:latin typeface="Arial" charset="0"/>
                </a:rPr>
                <a:t/>
              </a:r>
              <a:br>
                <a:rPr lang="en-GB" sz="1800">
                  <a:solidFill>
                    <a:srgbClr val="000066"/>
                  </a:solidFill>
                  <a:latin typeface="Arial" charset="0"/>
                </a:rPr>
              </a:br>
              <a:r>
                <a:rPr lang="en-GB" sz="1800">
                  <a:solidFill>
                    <a:srgbClr val="000066"/>
                  </a:solidFill>
                  <a:latin typeface="Arial" charset="0"/>
                </a:rPr>
                <a:t> (</a:t>
              </a:r>
              <a:r>
                <a:rPr lang="en-GB" sz="1800" i="1">
                  <a:solidFill>
                    <a:srgbClr val="000066"/>
                  </a:solidFill>
                  <a:latin typeface="Arial" charset="0"/>
                </a:rPr>
                <a:t>P</a:t>
              </a:r>
              <a:r>
                <a:rPr lang="en-GB" sz="1800">
                  <a:solidFill>
                    <a:srgbClr val="000066"/>
                  </a:solidFill>
                  <a:latin typeface="Arial" charset="0"/>
                </a:rPr>
                <a:t>) </a:t>
              </a:r>
              <a:r>
                <a:rPr lang="en-GB" sz="1800">
                  <a:solidFill>
                    <a:srgbClr val="000066"/>
                  </a:solidFill>
                  <a:latin typeface="Arial" charset="0"/>
                  <a:sym typeface="Symbol" pitchFamily="18" charset="2"/>
                </a:rPr>
                <a:t></a:t>
              </a:r>
              <a:r>
                <a:rPr lang="en-GB" sz="1800">
                  <a:solidFill>
                    <a:srgbClr val="000066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31763" name="Line 23"/>
            <p:cNvSpPr>
              <a:spLocks noChangeShapeType="1"/>
            </p:cNvSpPr>
            <p:nvPr/>
          </p:nvSpPr>
          <p:spPr bwMode="auto">
            <a:xfrm>
              <a:off x="4719" y="2208"/>
              <a:ext cx="235" cy="1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31761" name="Rectangle 6"/>
          <p:cNvSpPr>
            <a:spLocks noChangeArrowheads="1"/>
          </p:cNvSpPr>
          <p:nvPr/>
        </p:nvSpPr>
        <p:spPr bwMode="auto">
          <a:xfrm>
            <a:off x="0" y="2881313"/>
            <a:ext cx="1465263" cy="647700"/>
          </a:xfrm>
          <a:prstGeom prst="rect">
            <a:avLst/>
          </a:prstGeom>
          <a:solidFill>
            <a:srgbClr val="DBF1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l-GR" sz="1800">
                <a:solidFill>
                  <a:srgbClr val="000066"/>
                </a:solidFill>
                <a:latin typeface="Arial" charset="0"/>
              </a:rPr>
              <a:t>Προσφορά</a:t>
            </a:r>
          </a:p>
          <a:p>
            <a:pPr algn="ctr"/>
            <a:r>
              <a:rPr lang="el-GR" sz="1800">
                <a:solidFill>
                  <a:srgbClr val="000066"/>
                </a:solidFill>
                <a:latin typeface="Arial" charset="0"/>
              </a:rPr>
              <a:t>Χρήματος </a:t>
            </a:r>
            <a:r>
              <a:rPr lang="en-GB" sz="180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GB" sz="180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</a:t>
            </a:r>
            <a:endParaRPr lang="en-GB" sz="180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28" grpId="0" animBg="1" autoUpdateAnimBg="0"/>
      <p:bldP spid="9229" grpId="0" animBg="1"/>
      <p:bldP spid="9232" grpId="0" animBg="1"/>
      <p:bldP spid="923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09600" y="21336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65225" y="2114550"/>
            <a:ext cx="1109663" cy="2767013"/>
            <a:chOff x="734" y="1332"/>
            <a:chExt cx="699" cy="1743"/>
          </a:xfrm>
        </p:grpSpPr>
        <p:sp>
          <p:nvSpPr>
            <p:cNvPr id="32786" name="Line 4"/>
            <p:cNvSpPr>
              <a:spLocks noChangeShapeType="1"/>
            </p:cNvSpPr>
            <p:nvPr/>
          </p:nvSpPr>
          <p:spPr bwMode="auto">
            <a:xfrm flipV="1">
              <a:off x="734" y="1471"/>
              <a:ext cx="358" cy="160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787" name="Rectangle 5"/>
            <p:cNvSpPr>
              <a:spLocks noChangeArrowheads="1"/>
            </p:cNvSpPr>
            <p:nvPr/>
          </p:nvSpPr>
          <p:spPr bwMode="auto">
            <a:xfrm>
              <a:off x="1115" y="1332"/>
              <a:ext cx="3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M</a:t>
              </a:r>
              <a:r>
                <a:rPr lang="en-GB" altLang="en-US" sz="2000" baseline="-25000">
                  <a:solidFill>
                    <a:schemeClr val="tx2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93775" y="1676400"/>
            <a:ext cx="2970213" cy="3271838"/>
            <a:chOff x="626" y="1056"/>
            <a:chExt cx="1871" cy="2061"/>
          </a:xfrm>
        </p:grpSpPr>
        <p:sp>
          <p:nvSpPr>
            <p:cNvPr id="32784" name="Arc 7"/>
            <p:cNvSpPr>
              <a:spLocks/>
            </p:cNvSpPr>
            <p:nvPr/>
          </p:nvSpPr>
          <p:spPr bwMode="auto">
            <a:xfrm>
              <a:off x="626" y="1056"/>
              <a:ext cx="1871" cy="1920"/>
            </a:xfrm>
            <a:custGeom>
              <a:avLst/>
              <a:gdLst>
                <a:gd name="T0" fmla="*/ 0 w 20698"/>
                <a:gd name="T1" fmla="*/ 0 h 21491"/>
                <a:gd name="T2" fmla="*/ 0 w 20698"/>
                <a:gd name="T3" fmla="*/ 0 h 21491"/>
                <a:gd name="T4" fmla="*/ 0 w 20698"/>
                <a:gd name="T5" fmla="*/ 0 h 21491"/>
                <a:gd name="T6" fmla="*/ 0 60000 65536"/>
                <a:gd name="T7" fmla="*/ 0 60000 65536"/>
                <a:gd name="T8" fmla="*/ 0 60000 65536"/>
                <a:gd name="T9" fmla="*/ 0 w 20698"/>
                <a:gd name="T10" fmla="*/ 0 h 21491"/>
                <a:gd name="T11" fmla="*/ 20698 w 20698"/>
                <a:gd name="T12" fmla="*/ 21491 h 214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98" h="21491" fill="none" extrusionOk="0">
                  <a:moveTo>
                    <a:pt x="18530" y="21490"/>
                  </a:moveTo>
                  <a:cubicBezTo>
                    <a:pt x="9820" y="20612"/>
                    <a:pt x="2502" y="14564"/>
                    <a:pt x="-1" y="6176"/>
                  </a:cubicBezTo>
                </a:path>
                <a:path w="20698" h="21491" stroke="0" extrusionOk="0">
                  <a:moveTo>
                    <a:pt x="18530" y="21490"/>
                  </a:moveTo>
                  <a:cubicBezTo>
                    <a:pt x="9820" y="20612"/>
                    <a:pt x="2502" y="14564"/>
                    <a:pt x="-1" y="6176"/>
                  </a:cubicBezTo>
                  <a:lnTo>
                    <a:pt x="20698" y="0"/>
                  </a:lnTo>
                  <a:lnTo>
                    <a:pt x="18530" y="2149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785" name="Rectangle 8"/>
            <p:cNvSpPr>
              <a:spLocks noChangeArrowheads="1"/>
            </p:cNvSpPr>
            <p:nvPr/>
          </p:nvSpPr>
          <p:spPr bwMode="auto">
            <a:xfrm>
              <a:off x="2281" y="2867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L</a:t>
              </a:r>
            </a:p>
          </p:txBody>
        </p:sp>
      </p:grpSp>
      <p:sp>
        <p:nvSpPr>
          <p:cNvPr id="32773" name="Line 9"/>
          <p:cNvSpPr>
            <a:spLocks noChangeShapeType="1"/>
          </p:cNvSpPr>
          <p:nvPr/>
        </p:nvSpPr>
        <p:spPr bwMode="auto">
          <a:xfrm>
            <a:off x="609600" y="2133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2774" name="Line 10"/>
          <p:cNvSpPr>
            <a:spLocks noChangeShapeType="1"/>
          </p:cNvSpPr>
          <p:nvPr/>
        </p:nvSpPr>
        <p:spPr bwMode="auto">
          <a:xfrm>
            <a:off x="609600" y="5334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212725" y="52879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32776" name="Rectangle 12"/>
          <p:cNvSpPr>
            <a:spLocks noChangeArrowheads="1"/>
          </p:cNvSpPr>
          <p:nvPr/>
        </p:nvSpPr>
        <p:spPr bwMode="auto">
          <a:xfrm rot="-5400000">
            <a:off x="-416719" y="3455194"/>
            <a:ext cx="1233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>
                <a:latin typeface="Arial" charset="0"/>
              </a:rPr>
              <a:t>Επιτόκιο </a:t>
            </a:r>
            <a:endParaRPr lang="en-GB" altLang="en-US" sz="2000">
              <a:latin typeface="Arial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04800" y="3268663"/>
            <a:ext cx="1173163" cy="396875"/>
            <a:chOff x="192" y="2059"/>
            <a:chExt cx="739" cy="250"/>
          </a:xfrm>
        </p:grpSpPr>
        <p:sp>
          <p:nvSpPr>
            <p:cNvPr id="32782" name="Line 14"/>
            <p:cNvSpPr>
              <a:spLocks noChangeShapeType="1"/>
            </p:cNvSpPr>
            <p:nvPr/>
          </p:nvSpPr>
          <p:spPr bwMode="auto">
            <a:xfrm flipV="1">
              <a:off x="384" y="2206"/>
              <a:ext cx="547" cy="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192" y="2059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r</a:t>
              </a:r>
              <a:r>
                <a:rPr lang="en-GB" altLang="en-US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32778" name="Rectangle 16"/>
          <p:cNvSpPr>
            <a:spLocks noChangeArrowheads="1"/>
          </p:cNvSpPr>
          <p:nvPr/>
        </p:nvSpPr>
        <p:spPr bwMode="auto">
          <a:xfrm>
            <a:off x="1758950" y="5702300"/>
            <a:ext cx="94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>
                <a:latin typeface="Arial" charset="0"/>
              </a:rPr>
              <a:t>Χρήμα</a:t>
            </a:r>
            <a:endParaRPr lang="en-GB" altLang="en-US" sz="2000">
              <a:latin typeface="Arial" charset="0"/>
            </a:endParaRPr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1417638" y="3448050"/>
            <a:ext cx="101600" cy="101600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22548" name="AutoShape 20"/>
          <p:cNvSpPr>
            <a:spLocks noChangeArrowheads="1"/>
          </p:cNvSpPr>
          <p:nvPr/>
        </p:nvSpPr>
        <p:spPr bwMode="auto">
          <a:xfrm>
            <a:off x="877888" y="1004888"/>
            <a:ext cx="2765425" cy="1076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altLang="en-US" sz="1900">
                <a:solidFill>
                  <a:schemeClr val="tx2"/>
                </a:solidFill>
                <a:latin typeface="Arial" charset="0"/>
              </a:rPr>
              <a:t>Τα επιτόκια που καθορίζονται στη χρηματαγορά</a:t>
            </a:r>
            <a:endParaRPr lang="en-GB" altLang="en-US" sz="19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34579" name="Text Box 24"/>
          <p:cNvSpPr txBox="1">
            <a:spLocks noChangeArrowheads="1"/>
          </p:cNvSpPr>
          <p:nvPr/>
        </p:nvSpPr>
        <p:spPr bwMode="auto">
          <a:xfrm>
            <a:off x="0" y="24923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altLang="en-US" b="1" dirty="0">
                <a:solidFill>
                  <a:schemeClr val="tx2"/>
                </a:solidFill>
                <a:latin typeface="Arial" pitchFamily="34" charset="0"/>
              </a:rPr>
              <a:t>Ο μηχανισμός μετάδοσης συναλλαγματικής ισοτιμίας</a:t>
            </a:r>
            <a:endParaRPr lang="en-GB" altLang="en-US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 animBg="1" autoUpdateAnimBg="0"/>
      <p:bldP spid="22548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09600" y="21336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609600" y="2133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609600" y="5334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12725" y="52879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083175" y="21336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861050" y="1963738"/>
            <a:ext cx="3489325" cy="3063875"/>
            <a:chOff x="3562" y="1237"/>
            <a:chExt cx="2198" cy="1930"/>
          </a:xfrm>
        </p:grpSpPr>
        <p:sp>
          <p:nvSpPr>
            <p:cNvPr id="33823" name="Arc 8"/>
            <p:cNvSpPr>
              <a:spLocks/>
            </p:cNvSpPr>
            <p:nvPr/>
          </p:nvSpPr>
          <p:spPr bwMode="auto">
            <a:xfrm>
              <a:off x="3562" y="1237"/>
              <a:ext cx="2198" cy="1765"/>
            </a:xfrm>
            <a:custGeom>
              <a:avLst/>
              <a:gdLst>
                <a:gd name="T0" fmla="*/ 0 w 21550"/>
                <a:gd name="T1" fmla="*/ 0 h 20182"/>
                <a:gd name="T2" fmla="*/ 0 w 21550"/>
                <a:gd name="T3" fmla="*/ 0 h 20182"/>
                <a:gd name="T4" fmla="*/ 0 w 21550"/>
                <a:gd name="T5" fmla="*/ 0 h 20182"/>
                <a:gd name="T6" fmla="*/ 0 60000 65536"/>
                <a:gd name="T7" fmla="*/ 0 60000 65536"/>
                <a:gd name="T8" fmla="*/ 0 60000 65536"/>
                <a:gd name="T9" fmla="*/ 0 w 21550"/>
                <a:gd name="T10" fmla="*/ 0 h 20182"/>
                <a:gd name="T11" fmla="*/ 21550 w 21550"/>
                <a:gd name="T12" fmla="*/ 20182 h 20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50" h="20182" fill="none" extrusionOk="0">
                  <a:moveTo>
                    <a:pt x="13852" y="20182"/>
                  </a:moveTo>
                  <a:cubicBezTo>
                    <a:pt x="5983" y="17180"/>
                    <a:pt x="575" y="9878"/>
                    <a:pt x="0" y="1474"/>
                  </a:cubicBezTo>
                </a:path>
                <a:path w="21550" h="20182" stroke="0" extrusionOk="0">
                  <a:moveTo>
                    <a:pt x="13852" y="20182"/>
                  </a:moveTo>
                  <a:cubicBezTo>
                    <a:pt x="5983" y="17180"/>
                    <a:pt x="575" y="9878"/>
                    <a:pt x="0" y="1474"/>
                  </a:cubicBezTo>
                  <a:lnTo>
                    <a:pt x="21550" y="0"/>
                  </a:lnTo>
                  <a:lnTo>
                    <a:pt x="13852" y="20182"/>
                  </a:lnTo>
                  <a:close/>
                </a:path>
              </a:pathLst>
            </a:custGeom>
            <a:noFill/>
            <a:ln w="254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24" name="Rectangle 9"/>
            <p:cNvSpPr>
              <a:spLocks noChangeArrowheads="1"/>
            </p:cNvSpPr>
            <p:nvPr/>
          </p:nvSpPr>
          <p:spPr bwMode="auto">
            <a:xfrm>
              <a:off x="4972" y="2917"/>
              <a:ext cx="2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folHlink"/>
                  </a:solidFill>
                  <a:latin typeface="Arial" charset="0"/>
                </a:rPr>
                <a:t>D</a:t>
              </a:r>
              <a:r>
                <a:rPr lang="en-GB" altLang="en-US" sz="2000" baseline="-25000">
                  <a:solidFill>
                    <a:schemeClr val="folHlink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248150" y="1438275"/>
            <a:ext cx="3649663" cy="3384550"/>
            <a:chOff x="2556" y="906"/>
            <a:chExt cx="2299" cy="2132"/>
          </a:xfrm>
        </p:grpSpPr>
        <p:sp>
          <p:nvSpPr>
            <p:cNvPr id="33821" name="Arc 11"/>
            <p:cNvSpPr>
              <a:spLocks/>
            </p:cNvSpPr>
            <p:nvPr/>
          </p:nvSpPr>
          <p:spPr bwMode="auto">
            <a:xfrm>
              <a:off x="2556" y="906"/>
              <a:ext cx="2041" cy="2132"/>
            </a:xfrm>
            <a:custGeom>
              <a:avLst/>
              <a:gdLst>
                <a:gd name="T0" fmla="*/ 0 w 21200"/>
                <a:gd name="T1" fmla="*/ 0 h 20183"/>
                <a:gd name="T2" fmla="*/ 0 w 21200"/>
                <a:gd name="T3" fmla="*/ 0 h 20183"/>
                <a:gd name="T4" fmla="*/ 0 w 21200"/>
                <a:gd name="T5" fmla="*/ 0 h 20183"/>
                <a:gd name="T6" fmla="*/ 0 60000 65536"/>
                <a:gd name="T7" fmla="*/ 0 60000 65536"/>
                <a:gd name="T8" fmla="*/ 0 60000 65536"/>
                <a:gd name="T9" fmla="*/ 0 w 21200"/>
                <a:gd name="T10" fmla="*/ 0 h 20183"/>
                <a:gd name="T11" fmla="*/ 21200 w 21200"/>
                <a:gd name="T12" fmla="*/ 20183 h 201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00" h="20183" fill="none" extrusionOk="0">
                  <a:moveTo>
                    <a:pt x="21200" y="4137"/>
                  </a:moveTo>
                  <a:cubicBezTo>
                    <a:pt x="19771" y="11458"/>
                    <a:pt x="14665" y="17524"/>
                    <a:pt x="7695" y="20182"/>
                  </a:cubicBezTo>
                </a:path>
                <a:path w="21200" h="20183" stroke="0" extrusionOk="0">
                  <a:moveTo>
                    <a:pt x="21200" y="4137"/>
                  </a:moveTo>
                  <a:cubicBezTo>
                    <a:pt x="19771" y="11458"/>
                    <a:pt x="14665" y="17524"/>
                    <a:pt x="7695" y="20182"/>
                  </a:cubicBezTo>
                  <a:lnTo>
                    <a:pt x="0" y="0"/>
                  </a:lnTo>
                  <a:lnTo>
                    <a:pt x="21200" y="4137"/>
                  </a:lnTo>
                  <a:close/>
                </a:path>
              </a:pathLst>
            </a:custGeom>
            <a:noFill/>
            <a:ln w="254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22" name="Rectangle 12"/>
            <p:cNvSpPr>
              <a:spLocks noChangeArrowheads="1"/>
            </p:cNvSpPr>
            <p:nvPr/>
          </p:nvSpPr>
          <p:spPr bwMode="auto">
            <a:xfrm>
              <a:off x="4574" y="1294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folHlink"/>
                  </a:solidFill>
                  <a:latin typeface="Arial" charset="0"/>
                </a:rPr>
                <a:t>S</a:t>
              </a:r>
              <a:r>
                <a:rPr lang="en-GB" altLang="en-US" sz="2000" baseline="-25000">
                  <a:solidFill>
                    <a:schemeClr val="folHlink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33801" name="Line 13"/>
          <p:cNvSpPr>
            <a:spLocks noChangeShapeType="1"/>
          </p:cNvSpPr>
          <p:nvPr/>
        </p:nvSpPr>
        <p:spPr bwMode="auto">
          <a:xfrm>
            <a:off x="5083175" y="2133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3802" name="Line 14"/>
          <p:cNvSpPr>
            <a:spLocks noChangeShapeType="1"/>
          </p:cNvSpPr>
          <p:nvPr/>
        </p:nvSpPr>
        <p:spPr bwMode="auto">
          <a:xfrm>
            <a:off x="5083175" y="5334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3803" name="Rectangle 15"/>
          <p:cNvSpPr>
            <a:spLocks noChangeArrowheads="1"/>
          </p:cNvSpPr>
          <p:nvPr/>
        </p:nvSpPr>
        <p:spPr bwMode="auto">
          <a:xfrm>
            <a:off x="4686300" y="53641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33804" name="Rectangle 16"/>
          <p:cNvSpPr>
            <a:spLocks noChangeArrowheads="1"/>
          </p:cNvSpPr>
          <p:nvPr/>
        </p:nvSpPr>
        <p:spPr bwMode="auto">
          <a:xfrm rot="-5400000">
            <a:off x="-416719" y="3455194"/>
            <a:ext cx="1233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>
                <a:latin typeface="Arial" charset="0"/>
              </a:rPr>
              <a:t>Επιτόκιο </a:t>
            </a:r>
            <a:endParaRPr lang="en-GB" altLang="en-US" sz="2000">
              <a:latin typeface="Arial" charset="0"/>
            </a:endParaRPr>
          </a:p>
        </p:txBody>
      </p:sp>
      <p:sp>
        <p:nvSpPr>
          <p:cNvPr id="33805" name="Rectangle 17"/>
          <p:cNvSpPr>
            <a:spLocks noChangeArrowheads="1"/>
          </p:cNvSpPr>
          <p:nvPr/>
        </p:nvSpPr>
        <p:spPr bwMode="auto">
          <a:xfrm rot="-5400000">
            <a:off x="3053557" y="3550444"/>
            <a:ext cx="2957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>
                <a:latin typeface="Arial" charset="0"/>
              </a:rPr>
              <a:t>Συναλλαγματική ισοτιμία</a:t>
            </a:r>
            <a:endParaRPr lang="en-GB" altLang="en-US" sz="2000">
              <a:latin typeface="Arial" charset="0"/>
            </a:endParaRPr>
          </a:p>
        </p:txBody>
      </p:sp>
      <p:sp>
        <p:nvSpPr>
          <p:cNvPr id="33806" name="Arc 18"/>
          <p:cNvSpPr>
            <a:spLocks/>
          </p:cNvSpPr>
          <p:nvPr/>
        </p:nvSpPr>
        <p:spPr bwMode="auto">
          <a:xfrm>
            <a:off x="993775" y="1676400"/>
            <a:ext cx="2970213" cy="3048000"/>
          </a:xfrm>
          <a:custGeom>
            <a:avLst/>
            <a:gdLst>
              <a:gd name="T0" fmla="*/ 2147483647 w 20698"/>
              <a:gd name="T1" fmla="*/ 2147483647 h 21491"/>
              <a:gd name="T2" fmla="*/ 0 w 20698"/>
              <a:gd name="T3" fmla="*/ 2147483647 h 21491"/>
              <a:gd name="T4" fmla="*/ 2147483647 w 20698"/>
              <a:gd name="T5" fmla="*/ 0 h 21491"/>
              <a:gd name="T6" fmla="*/ 0 60000 65536"/>
              <a:gd name="T7" fmla="*/ 0 60000 65536"/>
              <a:gd name="T8" fmla="*/ 0 60000 65536"/>
              <a:gd name="T9" fmla="*/ 0 w 20698"/>
              <a:gd name="T10" fmla="*/ 0 h 21491"/>
              <a:gd name="T11" fmla="*/ 20698 w 20698"/>
              <a:gd name="T12" fmla="*/ 21491 h 214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98" h="21491" fill="none" extrusionOk="0">
                <a:moveTo>
                  <a:pt x="18530" y="21490"/>
                </a:moveTo>
                <a:cubicBezTo>
                  <a:pt x="9820" y="20612"/>
                  <a:pt x="2502" y="14564"/>
                  <a:pt x="-1" y="6176"/>
                </a:cubicBezTo>
              </a:path>
              <a:path w="20698" h="21491" stroke="0" extrusionOk="0">
                <a:moveTo>
                  <a:pt x="18530" y="21490"/>
                </a:moveTo>
                <a:cubicBezTo>
                  <a:pt x="9820" y="20612"/>
                  <a:pt x="2502" y="14564"/>
                  <a:pt x="-1" y="6176"/>
                </a:cubicBezTo>
                <a:lnTo>
                  <a:pt x="20698" y="0"/>
                </a:lnTo>
                <a:lnTo>
                  <a:pt x="18530" y="2149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3807" name="Line 19"/>
          <p:cNvSpPr>
            <a:spLocks noChangeShapeType="1"/>
          </p:cNvSpPr>
          <p:nvPr/>
        </p:nvSpPr>
        <p:spPr bwMode="auto">
          <a:xfrm flipV="1">
            <a:off x="609600" y="3502025"/>
            <a:ext cx="849313" cy="31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3808" name="Line 20"/>
          <p:cNvSpPr>
            <a:spLocks noChangeShapeType="1"/>
          </p:cNvSpPr>
          <p:nvPr/>
        </p:nvSpPr>
        <p:spPr bwMode="auto">
          <a:xfrm flipV="1">
            <a:off x="1165225" y="2335213"/>
            <a:ext cx="568325" cy="25463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3809" name="Oval 21"/>
          <p:cNvSpPr>
            <a:spLocks noChangeArrowheads="1"/>
          </p:cNvSpPr>
          <p:nvPr/>
        </p:nvSpPr>
        <p:spPr bwMode="auto">
          <a:xfrm>
            <a:off x="1417638" y="3448050"/>
            <a:ext cx="101600" cy="101600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3810" name="Rectangle 22"/>
          <p:cNvSpPr>
            <a:spLocks noChangeArrowheads="1"/>
          </p:cNvSpPr>
          <p:nvPr/>
        </p:nvSpPr>
        <p:spPr bwMode="auto">
          <a:xfrm>
            <a:off x="1770063" y="2114550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33811" name="Rectangle 23"/>
          <p:cNvSpPr>
            <a:spLocks noChangeArrowheads="1"/>
          </p:cNvSpPr>
          <p:nvPr/>
        </p:nvSpPr>
        <p:spPr bwMode="auto">
          <a:xfrm>
            <a:off x="3621088" y="455136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33812" name="Rectangle 24"/>
          <p:cNvSpPr>
            <a:spLocks noChangeArrowheads="1"/>
          </p:cNvSpPr>
          <p:nvPr/>
        </p:nvSpPr>
        <p:spPr bwMode="auto">
          <a:xfrm>
            <a:off x="304800" y="3268663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33813" name="Rectangle 25"/>
          <p:cNvSpPr>
            <a:spLocks noChangeArrowheads="1"/>
          </p:cNvSpPr>
          <p:nvPr/>
        </p:nvSpPr>
        <p:spPr bwMode="auto">
          <a:xfrm>
            <a:off x="5532438" y="5702300"/>
            <a:ext cx="254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>
                <a:latin typeface="Arial" charset="0"/>
              </a:rPr>
              <a:t>Ποσότητα στερλίνας </a:t>
            </a:r>
            <a:endParaRPr lang="en-GB" altLang="en-US" sz="2000">
              <a:latin typeface="Arial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613275" y="3697288"/>
            <a:ext cx="2138363" cy="396875"/>
            <a:chOff x="2781" y="2329"/>
            <a:chExt cx="1287" cy="250"/>
          </a:xfrm>
        </p:grpSpPr>
        <p:sp>
          <p:nvSpPr>
            <p:cNvPr id="33819" name="Line 27"/>
            <p:cNvSpPr>
              <a:spLocks noChangeShapeType="1"/>
            </p:cNvSpPr>
            <p:nvPr/>
          </p:nvSpPr>
          <p:spPr bwMode="auto">
            <a:xfrm flipH="1">
              <a:off x="3088" y="2460"/>
              <a:ext cx="980" cy="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20" name="Rectangle 28"/>
            <p:cNvSpPr>
              <a:spLocks noChangeArrowheads="1"/>
            </p:cNvSpPr>
            <p:nvPr/>
          </p:nvSpPr>
          <p:spPr bwMode="auto">
            <a:xfrm>
              <a:off x="2781" y="2329"/>
              <a:ext cx="3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folHlink"/>
                  </a:solidFill>
                  <a:latin typeface="Arial" charset="0"/>
                </a:rPr>
                <a:t>er</a:t>
              </a:r>
              <a:r>
                <a:rPr lang="en-GB" altLang="en-US" sz="2000" baseline="-25000">
                  <a:solidFill>
                    <a:schemeClr val="folHlink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33815" name="Rectangle 29"/>
          <p:cNvSpPr>
            <a:spLocks noChangeArrowheads="1"/>
          </p:cNvSpPr>
          <p:nvPr/>
        </p:nvSpPr>
        <p:spPr bwMode="auto">
          <a:xfrm>
            <a:off x="1724025" y="5702300"/>
            <a:ext cx="1012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>
                <a:latin typeface="Arial" charset="0"/>
              </a:rPr>
              <a:t>Χρήμα </a:t>
            </a:r>
            <a:endParaRPr lang="en-GB" altLang="en-US" sz="2000">
              <a:latin typeface="Arial" charset="0"/>
            </a:endParaRPr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>
            <a:off x="6630988" y="3838575"/>
            <a:ext cx="101600" cy="101600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24609" name="AutoShape 33"/>
          <p:cNvSpPr>
            <a:spLocks noChangeArrowheads="1"/>
          </p:cNvSpPr>
          <p:nvPr/>
        </p:nvSpPr>
        <p:spPr bwMode="auto">
          <a:xfrm>
            <a:off x="5413375" y="655638"/>
            <a:ext cx="3222625" cy="139858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altLang="en-US" sz="1900">
                <a:solidFill>
                  <a:schemeClr val="folHlink"/>
                </a:solidFill>
                <a:latin typeface="Arial" charset="0"/>
              </a:rPr>
              <a:t>Τα επιτόκια επηρεάζουν τη ζήτηση και την προσφορά στην αγορά συναλλάγματος.</a:t>
            </a:r>
            <a:endParaRPr lang="en-GB" altLang="en-US" sz="19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836640" name="Text Box 24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altLang="en-US" b="1" dirty="0">
                <a:solidFill>
                  <a:schemeClr val="tx2"/>
                </a:solidFill>
                <a:latin typeface="Arial" pitchFamily="34" charset="0"/>
              </a:rPr>
              <a:t>Ο μηχανισμός μετάδοσης συναλλαγματικής ισοτιμίας</a:t>
            </a:r>
            <a:endParaRPr lang="en-GB" altLang="en-US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7" grpId="0" animBg="1" autoUpdateAnimBg="0"/>
      <p:bldP spid="24609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083175" y="21336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4819" name="Arc 7"/>
          <p:cNvSpPr>
            <a:spLocks/>
          </p:cNvSpPr>
          <p:nvPr/>
        </p:nvSpPr>
        <p:spPr bwMode="auto">
          <a:xfrm>
            <a:off x="4248150" y="1438275"/>
            <a:ext cx="3240088" cy="3384550"/>
          </a:xfrm>
          <a:custGeom>
            <a:avLst/>
            <a:gdLst>
              <a:gd name="T0" fmla="*/ 2147483647 w 21200"/>
              <a:gd name="T1" fmla="*/ 2147483647 h 20183"/>
              <a:gd name="T2" fmla="*/ 2147483647 w 21200"/>
              <a:gd name="T3" fmla="*/ 2147483647 h 20183"/>
              <a:gd name="T4" fmla="*/ 0 w 21200"/>
              <a:gd name="T5" fmla="*/ 0 h 20183"/>
              <a:gd name="T6" fmla="*/ 0 60000 65536"/>
              <a:gd name="T7" fmla="*/ 0 60000 65536"/>
              <a:gd name="T8" fmla="*/ 0 60000 65536"/>
              <a:gd name="T9" fmla="*/ 0 w 21200"/>
              <a:gd name="T10" fmla="*/ 0 h 20183"/>
              <a:gd name="T11" fmla="*/ 21200 w 21200"/>
              <a:gd name="T12" fmla="*/ 20183 h 20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00" h="20183" fill="none" extrusionOk="0">
                <a:moveTo>
                  <a:pt x="21200" y="4137"/>
                </a:moveTo>
                <a:cubicBezTo>
                  <a:pt x="19771" y="11458"/>
                  <a:pt x="14665" y="17524"/>
                  <a:pt x="7695" y="20182"/>
                </a:cubicBezTo>
              </a:path>
              <a:path w="21200" h="20183" stroke="0" extrusionOk="0">
                <a:moveTo>
                  <a:pt x="21200" y="4137"/>
                </a:moveTo>
                <a:cubicBezTo>
                  <a:pt x="19771" y="11458"/>
                  <a:pt x="14665" y="17524"/>
                  <a:pt x="7695" y="20182"/>
                </a:cubicBezTo>
                <a:lnTo>
                  <a:pt x="0" y="0"/>
                </a:lnTo>
                <a:lnTo>
                  <a:pt x="21200" y="4137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20" name="Line 8"/>
          <p:cNvSpPr>
            <a:spLocks noChangeShapeType="1"/>
          </p:cNvSpPr>
          <p:nvPr/>
        </p:nvSpPr>
        <p:spPr bwMode="auto">
          <a:xfrm>
            <a:off x="5083175" y="2133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21" name="Line 9"/>
          <p:cNvSpPr>
            <a:spLocks noChangeShapeType="1"/>
          </p:cNvSpPr>
          <p:nvPr/>
        </p:nvSpPr>
        <p:spPr bwMode="auto">
          <a:xfrm>
            <a:off x="5083175" y="5334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22" name="Rectangle 10"/>
          <p:cNvSpPr>
            <a:spLocks noChangeArrowheads="1"/>
          </p:cNvSpPr>
          <p:nvPr/>
        </p:nvSpPr>
        <p:spPr bwMode="auto">
          <a:xfrm>
            <a:off x="4686300" y="53641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34823" name="Arc 11"/>
          <p:cNvSpPr>
            <a:spLocks/>
          </p:cNvSpPr>
          <p:nvPr/>
        </p:nvSpPr>
        <p:spPr bwMode="auto">
          <a:xfrm>
            <a:off x="5853113" y="1955800"/>
            <a:ext cx="3489325" cy="2801938"/>
          </a:xfrm>
          <a:custGeom>
            <a:avLst/>
            <a:gdLst>
              <a:gd name="T0" fmla="*/ 2147483647 w 21550"/>
              <a:gd name="T1" fmla="*/ 2147483647 h 20182"/>
              <a:gd name="T2" fmla="*/ 0 w 21550"/>
              <a:gd name="T3" fmla="*/ 2147483647 h 20182"/>
              <a:gd name="T4" fmla="*/ 2147483647 w 21550"/>
              <a:gd name="T5" fmla="*/ 0 h 20182"/>
              <a:gd name="T6" fmla="*/ 0 60000 65536"/>
              <a:gd name="T7" fmla="*/ 0 60000 65536"/>
              <a:gd name="T8" fmla="*/ 0 60000 65536"/>
              <a:gd name="T9" fmla="*/ 0 w 21550"/>
              <a:gd name="T10" fmla="*/ 0 h 20182"/>
              <a:gd name="T11" fmla="*/ 21550 w 21550"/>
              <a:gd name="T12" fmla="*/ 20182 h 20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0" h="20182" fill="none" extrusionOk="0">
                <a:moveTo>
                  <a:pt x="13852" y="20182"/>
                </a:moveTo>
                <a:cubicBezTo>
                  <a:pt x="5983" y="17180"/>
                  <a:pt x="575" y="9878"/>
                  <a:pt x="0" y="1474"/>
                </a:cubicBezTo>
              </a:path>
              <a:path w="21550" h="20182" stroke="0" extrusionOk="0">
                <a:moveTo>
                  <a:pt x="13852" y="20182"/>
                </a:moveTo>
                <a:cubicBezTo>
                  <a:pt x="5983" y="17180"/>
                  <a:pt x="575" y="9878"/>
                  <a:pt x="0" y="1474"/>
                </a:cubicBezTo>
                <a:lnTo>
                  <a:pt x="21550" y="0"/>
                </a:lnTo>
                <a:lnTo>
                  <a:pt x="13852" y="20182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24" name="Rectangle 15"/>
          <p:cNvSpPr>
            <a:spLocks noChangeArrowheads="1"/>
          </p:cNvSpPr>
          <p:nvPr/>
        </p:nvSpPr>
        <p:spPr bwMode="auto">
          <a:xfrm>
            <a:off x="8099425" y="4630738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D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34825" name="Line 17"/>
          <p:cNvSpPr>
            <a:spLocks noChangeShapeType="1"/>
          </p:cNvSpPr>
          <p:nvPr/>
        </p:nvSpPr>
        <p:spPr bwMode="auto">
          <a:xfrm flipH="1">
            <a:off x="5108575" y="3905250"/>
            <a:ext cx="1555750" cy="4763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26" name="Rectangle 18"/>
          <p:cNvSpPr>
            <a:spLocks noChangeArrowheads="1"/>
          </p:cNvSpPr>
          <p:nvPr/>
        </p:nvSpPr>
        <p:spPr bwMode="auto">
          <a:xfrm>
            <a:off x="4622800" y="3697288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er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34827" name="Rectangle 19"/>
          <p:cNvSpPr>
            <a:spLocks noChangeArrowheads="1"/>
          </p:cNvSpPr>
          <p:nvPr/>
        </p:nvSpPr>
        <p:spPr bwMode="auto">
          <a:xfrm>
            <a:off x="7467600" y="2054225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5532438" y="5702300"/>
            <a:ext cx="254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>
                <a:latin typeface="Arial" charset="0"/>
              </a:rPr>
              <a:t>Ποσότητα στερλίνας </a:t>
            </a:r>
            <a:endParaRPr lang="en-GB" altLang="en-US" sz="2000">
              <a:latin typeface="Arial" charset="0"/>
            </a:endParaRPr>
          </a:p>
        </p:txBody>
      </p:sp>
      <p:sp>
        <p:nvSpPr>
          <p:cNvPr id="34829" name="Rectangle 37"/>
          <p:cNvSpPr>
            <a:spLocks noChangeArrowheads="1"/>
          </p:cNvSpPr>
          <p:nvPr/>
        </p:nvSpPr>
        <p:spPr bwMode="auto">
          <a:xfrm rot="-5400000">
            <a:off x="3010694" y="3550444"/>
            <a:ext cx="3027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>
                <a:latin typeface="Arial" charset="0"/>
              </a:rPr>
              <a:t>Συναλλαγματική ισοτιμία </a:t>
            </a:r>
            <a:endParaRPr lang="en-GB" altLang="en-US" sz="2000">
              <a:latin typeface="Arial" charset="0"/>
            </a:endParaRPr>
          </a:p>
        </p:txBody>
      </p:sp>
      <p:sp>
        <p:nvSpPr>
          <p:cNvPr id="34830" name="Oval 38"/>
          <p:cNvSpPr>
            <a:spLocks noChangeArrowheads="1"/>
          </p:cNvSpPr>
          <p:nvPr/>
        </p:nvSpPr>
        <p:spPr bwMode="auto">
          <a:xfrm>
            <a:off x="6630988" y="3838575"/>
            <a:ext cx="101600" cy="101600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838671" name="Text Box 24"/>
          <p:cNvSpPr txBox="1">
            <a:spLocks noChangeArrowheads="1"/>
          </p:cNvSpPr>
          <p:nvPr/>
        </p:nvSpPr>
        <p:spPr bwMode="auto">
          <a:xfrm>
            <a:off x="0" y="24923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altLang="en-US" b="1" dirty="0">
                <a:solidFill>
                  <a:schemeClr val="tx2"/>
                </a:solidFill>
                <a:latin typeface="Arial" pitchFamily="34" charset="0"/>
              </a:rPr>
              <a:t>Ο μηχανισμός μετάδοσης συναλλαγματικής ισοτιμίας</a:t>
            </a:r>
            <a:endParaRPr lang="en-GB" altLang="en-US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8195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819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Χρήμα και εθνικό εισόδημα</a:t>
            </a:r>
            <a:endParaRPr lang="en-GB" altLang="en-US" smtClean="0"/>
          </a:p>
        </p:txBody>
      </p:sp>
      <p:sp>
        <p:nvSpPr>
          <p:cNvPr id="326661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55000"/>
              </a:spcBef>
            </a:pPr>
            <a:r>
              <a:rPr lang="el-GR" altLang="en-US" smtClean="0"/>
              <a:t>Οι επιδράσεις των μεταβολών της προσφοράς χρήματος στις τιμές και το εισόδημα</a:t>
            </a:r>
            <a:endParaRPr lang="en-GB" altLang="en-US" smtClean="0"/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l-GR" altLang="en-US" smtClean="0"/>
              <a:t>διαφορετικές απόψεις των Κεϋνσιανών και των μονεταριστών </a:t>
            </a:r>
            <a:r>
              <a:rPr lang="en-GB" altLang="en-US" smtClean="0"/>
              <a:t>/</a:t>
            </a:r>
            <a:r>
              <a:rPr lang="el-GR" altLang="en-US" smtClean="0"/>
              <a:t> νέων κλασικών οικονομολόγων</a:t>
            </a:r>
            <a:endParaRPr lang="en-GB" altLang="en-US" smtClean="0"/>
          </a:p>
          <a:p>
            <a:pPr>
              <a:lnSpc>
                <a:spcPct val="100000"/>
              </a:lnSpc>
              <a:spcBef>
                <a:spcPct val="55000"/>
              </a:spcBef>
            </a:pPr>
            <a:r>
              <a:rPr lang="el-GR" altLang="en-US" smtClean="0"/>
              <a:t>Η ποσοτική θεωρία του χρήματος</a:t>
            </a:r>
            <a:endParaRPr lang="en-GB" altLang="en-US" smtClean="0"/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l-GR" altLang="en-US" smtClean="0"/>
              <a:t>η ποσοτική θεωρία του χρήματος </a:t>
            </a:r>
            <a:r>
              <a:rPr lang="en-GB" altLang="en-US" smtClean="0"/>
              <a:t>: </a:t>
            </a:r>
            <a:r>
              <a:rPr lang="en-GB" altLang="en-US" i="1" smtClean="0"/>
              <a:t>MV = PY</a:t>
            </a:r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l-GR" altLang="en-US" smtClean="0"/>
              <a:t>η ταχύτητα κυκλοφορίας του χρήματος </a:t>
            </a:r>
            <a:r>
              <a:rPr lang="en-GB" altLang="en-US" i="1" smtClean="0"/>
              <a:t>V</a:t>
            </a:r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l-GR" altLang="en-US" smtClean="0"/>
              <a:t>η πραγματική αξία του εθνικού εισοδήματος </a:t>
            </a:r>
            <a:r>
              <a:rPr lang="en-GB" altLang="en-US" i="1" smtClean="0"/>
              <a:t>Y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6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26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6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26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26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26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1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083175" y="21336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66763" y="2133600"/>
            <a:ext cx="349885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769938" y="2133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782638" y="5334000"/>
            <a:ext cx="3419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28625" y="53054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35847" name="Arc 7"/>
          <p:cNvSpPr>
            <a:spLocks/>
          </p:cNvSpPr>
          <p:nvPr/>
        </p:nvSpPr>
        <p:spPr bwMode="auto">
          <a:xfrm>
            <a:off x="4248150" y="1438275"/>
            <a:ext cx="3240088" cy="3384550"/>
          </a:xfrm>
          <a:custGeom>
            <a:avLst/>
            <a:gdLst>
              <a:gd name="T0" fmla="*/ 2147483647 w 21200"/>
              <a:gd name="T1" fmla="*/ 2147483647 h 20183"/>
              <a:gd name="T2" fmla="*/ 2147483647 w 21200"/>
              <a:gd name="T3" fmla="*/ 2147483647 h 20183"/>
              <a:gd name="T4" fmla="*/ 0 w 21200"/>
              <a:gd name="T5" fmla="*/ 0 h 20183"/>
              <a:gd name="T6" fmla="*/ 0 60000 65536"/>
              <a:gd name="T7" fmla="*/ 0 60000 65536"/>
              <a:gd name="T8" fmla="*/ 0 60000 65536"/>
              <a:gd name="T9" fmla="*/ 0 w 21200"/>
              <a:gd name="T10" fmla="*/ 0 h 20183"/>
              <a:gd name="T11" fmla="*/ 21200 w 21200"/>
              <a:gd name="T12" fmla="*/ 20183 h 20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00" h="20183" fill="none" extrusionOk="0">
                <a:moveTo>
                  <a:pt x="21200" y="4137"/>
                </a:moveTo>
                <a:cubicBezTo>
                  <a:pt x="19771" y="11458"/>
                  <a:pt x="14665" y="17524"/>
                  <a:pt x="7695" y="20182"/>
                </a:cubicBezTo>
              </a:path>
              <a:path w="21200" h="20183" stroke="0" extrusionOk="0">
                <a:moveTo>
                  <a:pt x="21200" y="4137"/>
                </a:moveTo>
                <a:cubicBezTo>
                  <a:pt x="19771" y="11458"/>
                  <a:pt x="14665" y="17524"/>
                  <a:pt x="7695" y="20182"/>
                </a:cubicBezTo>
                <a:lnTo>
                  <a:pt x="0" y="0"/>
                </a:lnTo>
                <a:lnTo>
                  <a:pt x="21200" y="4137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5083175" y="2133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5083175" y="5334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686300" y="53641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35851" name="Arc 11"/>
          <p:cNvSpPr>
            <a:spLocks/>
          </p:cNvSpPr>
          <p:nvPr/>
        </p:nvSpPr>
        <p:spPr bwMode="auto">
          <a:xfrm>
            <a:off x="5853113" y="1955800"/>
            <a:ext cx="3489325" cy="2801938"/>
          </a:xfrm>
          <a:custGeom>
            <a:avLst/>
            <a:gdLst>
              <a:gd name="T0" fmla="*/ 2147483647 w 21550"/>
              <a:gd name="T1" fmla="*/ 2147483647 h 20182"/>
              <a:gd name="T2" fmla="*/ 0 w 21550"/>
              <a:gd name="T3" fmla="*/ 2147483647 h 20182"/>
              <a:gd name="T4" fmla="*/ 2147483647 w 21550"/>
              <a:gd name="T5" fmla="*/ 0 h 20182"/>
              <a:gd name="T6" fmla="*/ 0 60000 65536"/>
              <a:gd name="T7" fmla="*/ 0 60000 65536"/>
              <a:gd name="T8" fmla="*/ 0 60000 65536"/>
              <a:gd name="T9" fmla="*/ 0 w 21550"/>
              <a:gd name="T10" fmla="*/ 0 h 20182"/>
              <a:gd name="T11" fmla="*/ 21550 w 21550"/>
              <a:gd name="T12" fmla="*/ 20182 h 20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0" h="20182" fill="none" extrusionOk="0">
                <a:moveTo>
                  <a:pt x="13852" y="20182"/>
                </a:moveTo>
                <a:cubicBezTo>
                  <a:pt x="5983" y="17180"/>
                  <a:pt x="575" y="9878"/>
                  <a:pt x="0" y="1474"/>
                </a:cubicBezTo>
              </a:path>
              <a:path w="21550" h="20182" stroke="0" extrusionOk="0">
                <a:moveTo>
                  <a:pt x="13852" y="20182"/>
                </a:moveTo>
                <a:cubicBezTo>
                  <a:pt x="5983" y="17180"/>
                  <a:pt x="575" y="9878"/>
                  <a:pt x="0" y="1474"/>
                </a:cubicBezTo>
                <a:lnTo>
                  <a:pt x="21550" y="0"/>
                </a:lnTo>
                <a:lnTo>
                  <a:pt x="13852" y="20182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36688" y="2573338"/>
            <a:ext cx="2938462" cy="2560637"/>
            <a:chOff x="850" y="1621"/>
            <a:chExt cx="1851" cy="1613"/>
          </a:xfrm>
        </p:grpSpPr>
        <p:sp>
          <p:nvSpPr>
            <p:cNvPr id="35878" name="Line 13"/>
            <p:cNvSpPr>
              <a:spLocks noChangeShapeType="1"/>
            </p:cNvSpPr>
            <p:nvPr/>
          </p:nvSpPr>
          <p:spPr bwMode="auto">
            <a:xfrm flipV="1">
              <a:off x="850" y="1849"/>
              <a:ext cx="1557" cy="1385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79" name="Rectangle 14"/>
            <p:cNvSpPr>
              <a:spLocks noChangeArrowheads="1"/>
            </p:cNvSpPr>
            <p:nvPr/>
          </p:nvSpPr>
          <p:spPr bwMode="auto">
            <a:xfrm>
              <a:off x="2383" y="1621"/>
              <a:ext cx="3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M</a:t>
              </a:r>
            </a:p>
          </p:txBody>
        </p:sp>
      </p:grpSp>
      <p:sp>
        <p:nvSpPr>
          <p:cNvPr id="35853" name="Rectangle 15"/>
          <p:cNvSpPr>
            <a:spLocks noChangeArrowheads="1"/>
          </p:cNvSpPr>
          <p:nvPr/>
        </p:nvSpPr>
        <p:spPr bwMode="auto">
          <a:xfrm>
            <a:off x="8099425" y="4630738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D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35854" name="Rectangle 16"/>
          <p:cNvSpPr>
            <a:spLocks noChangeArrowheads="1"/>
          </p:cNvSpPr>
          <p:nvPr/>
        </p:nvSpPr>
        <p:spPr bwMode="auto">
          <a:xfrm>
            <a:off x="555625" y="5700713"/>
            <a:ext cx="3689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>
                <a:latin typeface="Arial" charset="0"/>
              </a:rPr>
              <a:t>Εξαγωγές</a:t>
            </a:r>
            <a:r>
              <a:rPr lang="en-GB" altLang="en-US" sz="2000">
                <a:latin typeface="Arial" charset="0"/>
              </a:rPr>
              <a:t> (</a:t>
            </a:r>
            <a:r>
              <a:rPr lang="en-GB" altLang="en-US" sz="2000" i="1">
                <a:latin typeface="Arial" charset="0"/>
              </a:rPr>
              <a:t>X</a:t>
            </a:r>
            <a:r>
              <a:rPr lang="en-GB" altLang="en-US" sz="2000">
                <a:latin typeface="Arial" charset="0"/>
              </a:rPr>
              <a:t>),  </a:t>
            </a:r>
            <a:r>
              <a:rPr lang="el-GR" altLang="en-US" sz="2000">
                <a:latin typeface="Arial" charset="0"/>
              </a:rPr>
              <a:t>Εισαγωγές </a:t>
            </a:r>
            <a:r>
              <a:rPr lang="en-GB" altLang="en-US" sz="2000">
                <a:latin typeface="Arial" charset="0"/>
              </a:rPr>
              <a:t> (</a:t>
            </a:r>
            <a:r>
              <a:rPr lang="en-GB" altLang="en-US" sz="2000" i="1">
                <a:latin typeface="Arial" charset="0"/>
              </a:rPr>
              <a:t>M</a:t>
            </a:r>
            <a:r>
              <a:rPr lang="en-GB" altLang="en-US" sz="2000">
                <a:latin typeface="Arial" charset="0"/>
              </a:rPr>
              <a:t>)</a:t>
            </a:r>
          </a:p>
        </p:txBody>
      </p:sp>
      <p:sp>
        <p:nvSpPr>
          <p:cNvPr id="35855" name="Line 17"/>
          <p:cNvSpPr>
            <a:spLocks noChangeShapeType="1"/>
          </p:cNvSpPr>
          <p:nvPr/>
        </p:nvSpPr>
        <p:spPr bwMode="auto">
          <a:xfrm flipH="1">
            <a:off x="5108575" y="3905250"/>
            <a:ext cx="1555750" cy="4763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5856" name="Rectangle 19"/>
          <p:cNvSpPr>
            <a:spLocks noChangeArrowheads="1"/>
          </p:cNvSpPr>
          <p:nvPr/>
        </p:nvSpPr>
        <p:spPr bwMode="auto">
          <a:xfrm>
            <a:off x="7467600" y="2054225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923925" y="3062288"/>
            <a:ext cx="3028950" cy="2216150"/>
            <a:chOff x="527" y="1929"/>
            <a:chExt cx="1908" cy="1396"/>
          </a:xfrm>
        </p:grpSpPr>
        <p:sp>
          <p:nvSpPr>
            <p:cNvPr id="35876" name="Rectangle 21"/>
            <p:cNvSpPr>
              <a:spLocks noChangeArrowheads="1"/>
            </p:cNvSpPr>
            <p:nvPr/>
          </p:nvSpPr>
          <p:spPr bwMode="auto">
            <a:xfrm>
              <a:off x="2212" y="3075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35877" name="Line 22"/>
            <p:cNvSpPr>
              <a:spLocks noChangeShapeType="1"/>
            </p:cNvSpPr>
            <p:nvPr/>
          </p:nvSpPr>
          <p:spPr bwMode="auto">
            <a:xfrm>
              <a:off x="527" y="1929"/>
              <a:ext cx="1650" cy="125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28613" y="3703638"/>
            <a:ext cx="3944937" cy="396875"/>
            <a:chOff x="167" y="2333"/>
            <a:chExt cx="2402" cy="250"/>
          </a:xfrm>
        </p:grpSpPr>
        <p:sp>
          <p:nvSpPr>
            <p:cNvPr id="35874" name="Line 24"/>
            <p:cNvSpPr>
              <a:spLocks noChangeShapeType="1"/>
            </p:cNvSpPr>
            <p:nvPr/>
          </p:nvSpPr>
          <p:spPr bwMode="auto">
            <a:xfrm flipH="1">
              <a:off x="434" y="2448"/>
              <a:ext cx="213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75" name="Rectangle 25"/>
            <p:cNvSpPr>
              <a:spLocks noChangeArrowheads="1"/>
            </p:cNvSpPr>
            <p:nvPr/>
          </p:nvSpPr>
          <p:spPr bwMode="auto">
            <a:xfrm>
              <a:off x="167" y="2333"/>
              <a:ext cx="3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er</a:t>
              </a:r>
              <a:r>
                <a:rPr lang="en-GB" altLang="en-US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35859" name="Rectangle 26"/>
          <p:cNvSpPr>
            <a:spLocks noChangeArrowheads="1"/>
          </p:cNvSpPr>
          <p:nvPr/>
        </p:nvSpPr>
        <p:spPr bwMode="auto">
          <a:xfrm rot="-5400000">
            <a:off x="-1171575" y="3382963"/>
            <a:ext cx="2917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l-GR" altLang="en-US" sz="2000">
                <a:latin typeface="Arial" charset="0"/>
              </a:rPr>
              <a:t>Συναλλαγματική ισοτιμία </a:t>
            </a:r>
            <a:endParaRPr lang="en-GB" altLang="en-US" sz="2000">
              <a:latin typeface="Arial" charset="0"/>
            </a:endParaRPr>
          </a:p>
        </p:txBody>
      </p:sp>
      <p:sp>
        <p:nvSpPr>
          <p:cNvPr id="26651" name="Oval 27"/>
          <p:cNvSpPr>
            <a:spLocks noChangeArrowheads="1"/>
          </p:cNvSpPr>
          <p:nvPr/>
        </p:nvSpPr>
        <p:spPr bwMode="auto">
          <a:xfrm>
            <a:off x="1966913" y="3838575"/>
            <a:ext cx="101600" cy="101600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597150" y="3924300"/>
            <a:ext cx="487363" cy="1806575"/>
            <a:chOff x="1573" y="2472"/>
            <a:chExt cx="307" cy="1138"/>
          </a:xfrm>
        </p:grpSpPr>
        <p:sp>
          <p:nvSpPr>
            <p:cNvPr id="35872" name="Line 29"/>
            <p:cNvSpPr>
              <a:spLocks noChangeShapeType="1"/>
            </p:cNvSpPr>
            <p:nvPr/>
          </p:nvSpPr>
          <p:spPr bwMode="auto">
            <a:xfrm>
              <a:off x="1726" y="2472"/>
              <a:ext cx="0" cy="87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73" name="Rectangle 30"/>
            <p:cNvSpPr>
              <a:spLocks noChangeArrowheads="1"/>
            </p:cNvSpPr>
            <p:nvPr/>
          </p:nvSpPr>
          <p:spPr bwMode="auto">
            <a:xfrm>
              <a:off x="1573" y="3360"/>
              <a:ext cx="3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M</a:t>
              </a:r>
              <a:r>
                <a:rPr lang="en-GB" altLang="en-US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800225" y="3924300"/>
            <a:ext cx="446088" cy="1806575"/>
            <a:chOff x="1079" y="2472"/>
            <a:chExt cx="281" cy="1138"/>
          </a:xfrm>
        </p:grpSpPr>
        <p:sp>
          <p:nvSpPr>
            <p:cNvPr id="35870" name="Line 32"/>
            <p:cNvSpPr>
              <a:spLocks noChangeShapeType="1"/>
            </p:cNvSpPr>
            <p:nvPr/>
          </p:nvSpPr>
          <p:spPr bwMode="auto">
            <a:xfrm>
              <a:off x="1219" y="2472"/>
              <a:ext cx="0" cy="87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71" name="Rectangle 33"/>
            <p:cNvSpPr>
              <a:spLocks noChangeArrowheads="1"/>
            </p:cNvSpPr>
            <p:nvPr/>
          </p:nvSpPr>
          <p:spPr bwMode="auto">
            <a:xfrm>
              <a:off x="1079" y="3360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X</a:t>
              </a:r>
              <a:r>
                <a:rPr lang="en-GB" altLang="en-US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26658" name="Oval 34"/>
          <p:cNvSpPr>
            <a:spLocks noChangeArrowheads="1"/>
          </p:cNvSpPr>
          <p:nvPr/>
        </p:nvSpPr>
        <p:spPr bwMode="auto">
          <a:xfrm>
            <a:off x="2786063" y="3844925"/>
            <a:ext cx="107950" cy="107950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5864" name="Rectangle 35"/>
          <p:cNvSpPr>
            <a:spLocks noChangeArrowheads="1"/>
          </p:cNvSpPr>
          <p:nvPr/>
        </p:nvSpPr>
        <p:spPr bwMode="auto">
          <a:xfrm>
            <a:off x="5532438" y="5702300"/>
            <a:ext cx="254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>
                <a:latin typeface="Arial" charset="0"/>
              </a:rPr>
              <a:t>Ποσότητα στερλίνας </a:t>
            </a:r>
            <a:endParaRPr lang="en-GB" altLang="en-US" sz="2000">
              <a:latin typeface="Arial" charset="0"/>
            </a:endParaRPr>
          </a:p>
        </p:txBody>
      </p:sp>
      <p:sp>
        <p:nvSpPr>
          <p:cNvPr id="35865" name="Rectangle 37"/>
          <p:cNvSpPr>
            <a:spLocks noChangeArrowheads="1"/>
          </p:cNvSpPr>
          <p:nvPr/>
        </p:nvSpPr>
        <p:spPr bwMode="auto">
          <a:xfrm rot="-5400000">
            <a:off x="3045619" y="3550444"/>
            <a:ext cx="2957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>
                <a:latin typeface="Arial" charset="0"/>
              </a:rPr>
              <a:t>Συναλλαγματική ισοτιμία</a:t>
            </a:r>
            <a:endParaRPr lang="en-GB" altLang="en-US" sz="2000">
              <a:latin typeface="Arial" charset="0"/>
            </a:endParaRPr>
          </a:p>
        </p:txBody>
      </p:sp>
      <p:sp>
        <p:nvSpPr>
          <p:cNvPr id="35866" name="Oval 38"/>
          <p:cNvSpPr>
            <a:spLocks noChangeArrowheads="1"/>
          </p:cNvSpPr>
          <p:nvPr/>
        </p:nvSpPr>
        <p:spPr bwMode="auto">
          <a:xfrm>
            <a:off x="6630988" y="3838575"/>
            <a:ext cx="101600" cy="101600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26666" name="AutoShape 42"/>
          <p:cNvSpPr>
            <a:spLocks noChangeArrowheads="1"/>
          </p:cNvSpPr>
          <p:nvPr/>
        </p:nvSpPr>
        <p:spPr bwMode="auto">
          <a:xfrm>
            <a:off x="536575" y="881063"/>
            <a:ext cx="3036888" cy="139858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altLang="en-US" sz="1900">
                <a:solidFill>
                  <a:schemeClr val="hlink"/>
                </a:solidFill>
                <a:latin typeface="Arial" charset="0"/>
              </a:rPr>
              <a:t>Η συναλλαγματική ισοτιμία επηρεάζει τις εισαγωγές και τις εξαγωγές</a:t>
            </a:r>
            <a:endParaRPr lang="en-GB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40742" name="Text Box 24"/>
          <p:cNvSpPr txBox="1">
            <a:spLocks noChangeArrowheads="1"/>
          </p:cNvSpPr>
          <p:nvPr/>
        </p:nvSpPr>
        <p:spPr bwMode="auto">
          <a:xfrm>
            <a:off x="0" y="24923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altLang="en-US" b="1" dirty="0">
                <a:solidFill>
                  <a:schemeClr val="tx2"/>
                </a:solidFill>
                <a:latin typeface="Arial" pitchFamily="34" charset="0"/>
              </a:rPr>
              <a:t>Ο μηχανισμός μετάδοσης συναλλαγματικής ισοτιμίας</a:t>
            </a:r>
            <a:endParaRPr lang="en-GB" altLang="en-US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5869" name="Rectangle 18"/>
          <p:cNvSpPr>
            <a:spLocks noChangeArrowheads="1"/>
          </p:cNvSpPr>
          <p:nvPr/>
        </p:nvSpPr>
        <p:spPr bwMode="auto">
          <a:xfrm>
            <a:off x="4622800" y="3697288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er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1" grpId="0" animBg="1" autoUpdateAnimBg="0"/>
      <p:bldP spid="26658" grpId="0" animBg="1" autoUpdateAnimBg="0"/>
      <p:bldP spid="26666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281113" y="1249363"/>
            <a:ext cx="7862887" cy="4951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3062288"/>
            <a:ext cx="9032875" cy="3041650"/>
            <a:chOff x="0" y="1929"/>
            <a:chExt cx="5690" cy="1916"/>
          </a:xfrm>
        </p:grpSpPr>
        <p:sp>
          <p:nvSpPr>
            <p:cNvPr id="36882" name="Arc 4"/>
            <p:cNvSpPr>
              <a:spLocks/>
            </p:cNvSpPr>
            <p:nvPr/>
          </p:nvSpPr>
          <p:spPr bwMode="auto">
            <a:xfrm>
              <a:off x="0" y="1929"/>
              <a:ext cx="4466" cy="1916"/>
            </a:xfrm>
            <a:custGeom>
              <a:avLst/>
              <a:gdLst>
                <a:gd name="T0" fmla="*/ 0 w 18823"/>
                <a:gd name="T1" fmla="*/ 0 h 21239"/>
                <a:gd name="T2" fmla="*/ 0 w 18823"/>
                <a:gd name="T3" fmla="*/ 0 h 21239"/>
                <a:gd name="T4" fmla="*/ 0 w 18823"/>
                <a:gd name="T5" fmla="*/ 0 h 21239"/>
                <a:gd name="T6" fmla="*/ 0 60000 65536"/>
                <a:gd name="T7" fmla="*/ 0 60000 65536"/>
                <a:gd name="T8" fmla="*/ 0 60000 65536"/>
                <a:gd name="T9" fmla="*/ 0 w 18823"/>
                <a:gd name="T10" fmla="*/ 0 h 21239"/>
                <a:gd name="T11" fmla="*/ 18823 w 18823"/>
                <a:gd name="T12" fmla="*/ 21239 h 212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23" h="21239" fill="none" extrusionOk="0">
                  <a:moveTo>
                    <a:pt x="18823" y="10595"/>
                  </a:moveTo>
                  <a:cubicBezTo>
                    <a:pt x="15682" y="16174"/>
                    <a:pt x="10228" y="20073"/>
                    <a:pt x="3932" y="21238"/>
                  </a:cubicBezTo>
                </a:path>
                <a:path w="18823" h="21239" stroke="0" extrusionOk="0">
                  <a:moveTo>
                    <a:pt x="18823" y="10595"/>
                  </a:moveTo>
                  <a:cubicBezTo>
                    <a:pt x="15682" y="16174"/>
                    <a:pt x="10228" y="20073"/>
                    <a:pt x="3932" y="21238"/>
                  </a:cubicBezTo>
                  <a:lnTo>
                    <a:pt x="0" y="0"/>
                  </a:lnTo>
                  <a:lnTo>
                    <a:pt x="18823" y="10595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6883" name="Rectangle 5"/>
            <p:cNvSpPr>
              <a:spLocks noChangeArrowheads="1"/>
            </p:cNvSpPr>
            <p:nvPr/>
          </p:nvSpPr>
          <p:spPr bwMode="auto">
            <a:xfrm>
              <a:off x="4332" y="2678"/>
              <a:ext cx="13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W</a:t>
              </a:r>
              <a:r>
                <a:rPr lang="en-GB" altLang="en-US" sz="2000" baseline="-25000">
                  <a:solidFill>
                    <a:schemeClr val="tx2"/>
                  </a:solidFill>
                  <a:latin typeface="Arial" charset="0"/>
                </a:rPr>
                <a:t>1 </a:t>
              </a:r>
              <a:r>
                <a:rPr lang="en-GB" altLang="en-US" sz="2000">
                  <a:solidFill>
                    <a:schemeClr val="tx2"/>
                  </a:solidFill>
                  <a:latin typeface="Arial" charset="0"/>
                </a:rPr>
                <a:t>(= </a:t>
              </a:r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S</a:t>
              </a:r>
              <a:r>
                <a:rPr lang="en-GB" altLang="en-US" sz="2000">
                  <a:solidFill>
                    <a:schemeClr val="tx2"/>
                  </a:solidFill>
                  <a:latin typeface="Arial" charset="0"/>
                </a:rPr>
                <a:t> + </a:t>
              </a:r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M</a:t>
              </a:r>
              <a:r>
                <a:rPr lang="en-GB" altLang="en-US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 + T</a:t>
              </a:r>
              <a:r>
                <a:rPr lang="en-GB" altLang="en-US" sz="2000">
                  <a:solidFill>
                    <a:schemeClr val="tx2"/>
                  </a:solidFill>
                  <a:latin typeface="Arial" charset="0"/>
                </a:rPr>
                <a:t>)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74738" y="5426075"/>
            <a:ext cx="7913687" cy="396875"/>
            <a:chOff x="677" y="3418"/>
            <a:chExt cx="4985" cy="250"/>
          </a:xfrm>
        </p:grpSpPr>
        <p:sp>
          <p:nvSpPr>
            <p:cNvPr id="36880" name="Line 7"/>
            <p:cNvSpPr>
              <a:spLocks noChangeShapeType="1"/>
            </p:cNvSpPr>
            <p:nvPr/>
          </p:nvSpPr>
          <p:spPr bwMode="auto">
            <a:xfrm>
              <a:off x="677" y="3557"/>
              <a:ext cx="378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6881" name="Rectangle 8"/>
            <p:cNvSpPr>
              <a:spLocks noChangeArrowheads="1"/>
            </p:cNvSpPr>
            <p:nvPr/>
          </p:nvSpPr>
          <p:spPr bwMode="auto">
            <a:xfrm>
              <a:off x="4501" y="3418"/>
              <a:ext cx="11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J</a:t>
              </a:r>
              <a:r>
                <a:rPr lang="en-GB" altLang="en-US" sz="2000" baseline="-25000">
                  <a:solidFill>
                    <a:schemeClr val="tx2"/>
                  </a:solidFill>
                  <a:latin typeface="Arial" charset="0"/>
                </a:rPr>
                <a:t>1  </a:t>
              </a:r>
              <a:r>
                <a:rPr lang="en-GB" altLang="en-US" sz="1800">
                  <a:solidFill>
                    <a:schemeClr val="tx2"/>
                  </a:solidFill>
                  <a:latin typeface="Arial" charset="0"/>
                </a:rPr>
                <a:t>(= </a:t>
              </a:r>
              <a:r>
                <a:rPr lang="en-GB" altLang="en-US" sz="1800" i="1">
                  <a:solidFill>
                    <a:schemeClr val="tx2"/>
                  </a:solidFill>
                  <a:latin typeface="Arial" charset="0"/>
                </a:rPr>
                <a:t>I</a:t>
              </a:r>
              <a:r>
                <a:rPr lang="en-GB" altLang="en-US" sz="1800">
                  <a:solidFill>
                    <a:schemeClr val="tx2"/>
                  </a:solidFill>
                  <a:latin typeface="Arial" charset="0"/>
                </a:rPr>
                <a:t> + </a:t>
              </a:r>
              <a:r>
                <a:rPr lang="en-GB" altLang="en-US" sz="1800" i="1">
                  <a:solidFill>
                    <a:schemeClr val="tx2"/>
                  </a:solidFill>
                  <a:latin typeface="Arial" charset="0"/>
                </a:rPr>
                <a:t>X</a:t>
              </a:r>
              <a:r>
                <a:rPr lang="en-GB" altLang="en-US" sz="1800" baseline="-25000">
                  <a:solidFill>
                    <a:schemeClr val="tx2"/>
                  </a:solidFill>
                  <a:latin typeface="Arial" charset="0"/>
                </a:rPr>
                <a:t>1</a:t>
              </a:r>
              <a:r>
                <a:rPr lang="en-GB" altLang="en-US" sz="1800" i="1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n-GB" altLang="en-US" sz="1800">
                  <a:solidFill>
                    <a:schemeClr val="tx2"/>
                  </a:solidFill>
                  <a:latin typeface="Arial" charset="0"/>
                </a:rPr>
                <a:t>+ </a:t>
              </a:r>
              <a:r>
                <a:rPr lang="en-GB" altLang="en-US" sz="1800" i="1">
                  <a:solidFill>
                    <a:schemeClr val="tx2"/>
                  </a:solidFill>
                  <a:latin typeface="Arial" charset="0"/>
                </a:rPr>
                <a:t>G</a:t>
              </a:r>
              <a:r>
                <a:rPr lang="en-GB" altLang="en-US" sz="1800">
                  <a:solidFill>
                    <a:schemeClr val="tx2"/>
                  </a:solidFill>
                  <a:latin typeface="Arial" charset="0"/>
                </a:rPr>
                <a:t>)</a:t>
              </a:r>
            </a:p>
          </p:txBody>
        </p:sp>
      </p:grpSp>
      <p:sp>
        <p:nvSpPr>
          <p:cNvPr id="36869" name="Line 9"/>
          <p:cNvSpPr>
            <a:spLocks noChangeShapeType="1"/>
          </p:cNvSpPr>
          <p:nvPr/>
        </p:nvSpPr>
        <p:spPr bwMode="auto">
          <a:xfrm>
            <a:off x="1066800" y="1230313"/>
            <a:ext cx="0" cy="4970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6870" name="Line 10"/>
          <p:cNvSpPr>
            <a:spLocks noChangeShapeType="1"/>
          </p:cNvSpPr>
          <p:nvPr/>
        </p:nvSpPr>
        <p:spPr bwMode="auto">
          <a:xfrm>
            <a:off x="1066800" y="6200775"/>
            <a:ext cx="7826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6871" name="Rectangle 11"/>
          <p:cNvSpPr>
            <a:spLocks noChangeArrowheads="1"/>
          </p:cNvSpPr>
          <p:nvPr/>
        </p:nvSpPr>
        <p:spPr bwMode="auto">
          <a:xfrm>
            <a:off x="746125" y="61547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276725" y="5664200"/>
            <a:ext cx="446088" cy="946150"/>
            <a:chOff x="2694" y="3568"/>
            <a:chExt cx="281" cy="596"/>
          </a:xfrm>
        </p:grpSpPr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>
              <a:off x="2834" y="3568"/>
              <a:ext cx="0" cy="33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6879" name="Rectangle 15"/>
            <p:cNvSpPr>
              <a:spLocks noChangeArrowheads="1"/>
            </p:cNvSpPr>
            <p:nvPr/>
          </p:nvSpPr>
          <p:spPr bwMode="auto">
            <a:xfrm>
              <a:off x="2694" y="3914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Y</a:t>
              </a:r>
              <a:r>
                <a:rPr lang="en-GB" altLang="en-US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36873" name="Rectangle 16"/>
          <p:cNvSpPr>
            <a:spLocks noChangeArrowheads="1"/>
          </p:cNvSpPr>
          <p:nvPr/>
        </p:nvSpPr>
        <p:spPr bwMode="auto">
          <a:xfrm>
            <a:off x="247650" y="1060450"/>
            <a:ext cx="742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200" i="1">
                <a:latin typeface="Arial" charset="0"/>
              </a:rPr>
              <a:t>W, J</a:t>
            </a:r>
          </a:p>
        </p:txBody>
      </p:sp>
      <p:sp>
        <p:nvSpPr>
          <p:cNvPr id="36874" name="Rectangle 17"/>
          <p:cNvSpPr>
            <a:spLocks noChangeArrowheads="1"/>
          </p:cNvSpPr>
          <p:nvPr/>
        </p:nvSpPr>
        <p:spPr bwMode="auto">
          <a:xfrm>
            <a:off x="8578850" y="6264275"/>
            <a:ext cx="3698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200" i="1">
                <a:latin typeface="Arial" charset="0"/>
              </a:rPr>
              <a:t>Y</a:t>
            </a: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4445000" y="5602288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28694" name="AutoShape 22"/>
          <p:cNvSpPr>
            <a:spLocks noChangeArrowheads="1"/>
          </p:cNvSpPr>
          <p:nvPr/>
        </p:nvSpPr>
        <p:spPr bwMode="auto">
          <a:xfrm>
            <a:off x="2892425" y="1944688"/>
            <a:ext cx="3514725" cy="7524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altLang="en-US" sz="1900">
                <a:solidFill>
                  <a:schemeClr val="accent1"/>
                </a:solidFill>
                <a:latin typeface="Arial" charset="0"/>
              </a:rPr>
              <a:t>Οι εξαγωγές είναι εκροή και οι εισαγωγές  είναι εισροή</a:t>
            </a:r>
            <a:endParaRPr lang="en-GB" altLang="en-US" sz="19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842771" name="Text Box 24"/>
          <p:cNvSpPr txBox="1">
            <a:spLocks noChangeArrowheads="1"/>
          </p:cNvSpPr>
          <p:nvPr/>
        </p:nvSpPr>
        <p:spPr bwMode="auto">
          <a:xfrm>
            <a:off x="0" y="24923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altLang="en-US" b="1" dirty="0">
                <a:solidFill>
                  <a:schemeClr val="tx2"/>
                </a:solidFill>
                <a:latin typeface="Arial" pitchFamily="34" charset="0"/>
              </a:rPr>
              <a:t>Ο μηχανισμός μετάδοσης συναλλαγματικής ισοτιμίας</a:t>
            </a:r>
            <a:endParaRPr lang="en-GB" altLang="en-US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 autoUpdateAnimBg="0"/>
      <p:bldP spid="28694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876800" y="21336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09600" y="2133600"/>
            <a:ext cx="3519488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609600" y="2133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609600" y="5334000"/>
            <a:ext cx="3517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12725" y="52879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37895" name="Arc 7"/>
          <p:cNvSpPr>
            <a:spLocks/>
          </p:cNvSpPr>
          <p:nvPr/>
        </p:nvSpPr>
        <p:spPr bwMode="auto">
          <a:xfrm>
            <a:off x="4057650" y="1438275"/>
            <a:ext cx="3240088" cy="3384550"/>
          </a:xfrm>
          <a:custGeom>
            <a:avLst/>
            <a:gdLst>
              <a:gd name="T0" fmla="*/ 2147483647 w 21200"/>
              <a:gd name="T1" fmla="*/ 2147483647 h 20183"/>
              <a:gd name="T2" fmla="*/ 2147483647 w 21200"/>
              <a:gd name="T3" fmla="*/ 2147483647 h 20183"/>
              <a:gd name="T4" fmla="*/ 0 w 21200"/>
              <a:gd name="T5" fmla="*/ 0 h 20183"/>
              <a:gd name="T6" fmla="*/ 0 60000 65536"/>
              <a:gd name="T7" fmla="*/ 0 60000 65536"/>
              <a:gd name="T8" fmla="*/ 0 60000 65536"/>
              <a:gd name="T9" fmla="*/ 0 w 21200"/>
              <a:gd name="T10" fmla="*/ 0 h 20183"/>
              <a:gd name="T11" fmla="*/ 21200 w 21200"/>
              <a:gd name="T12" fmla="*/ 20183 h 20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00" h="20183" fill="none" extrusionOk="0">
                <a:moveTo>
                  <a:pt x="21200" y="4137"/>
                </a:moveTo>
                <a:cubicBezTo>
                  <a:pt x="19771" y="11458"/>
                  <a:pt x="14665" y="17524"/>
                  <a:pt x="7695" y="20182"/>
                </a:cubicBezTo>
              </a:path>
              <a:path w="21200" h="20183" stroke="0" extrusionOk="0">
                <a:moveTo>
                  <a:pt x="21200" y="4137"/>
                </a:moveTo>
                <a:cubicBezTo>
                  <a:pt x="19771" y="11458"/>
                  <a:pt x="14665" y="17524"/>
                  <a:pt x="7695" y="20182"/>
                </a:cubicBezTo>
                <a:lnTo>
                  <a:pt x="0" y="0"/>
                </a:lnTo>
                <a:lnTo>
                  <a:pt x="21200" y="4137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4876800" y="2133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4876800" y="5334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479925" y="53641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 rot="-5400000">
            <a:off x="-381794" y="3455194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>
                <a:latin typeface="Arial" charset="0"/>
              </a:rPr>
              <a:t>Επιτόκιο</a:t>
            </a:r>
            <a:endParaRPr lang="en-GB" altLang="en-US" sz="2000">
              <a:latin typeface="Arial" charset="0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 rot="-5400000">
            <a:off x="2874169" y="3550444"/>
            <a:ext cx="2957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>
                <a:latin typeface="Arial" charset="0"/>
              </a:rPr>
              <a:t>Συναλλαγματική ισοτιμία</a:t>
            </a:r>
            <a:endParaRPr lang="en-GB" altLang="en-US" sz="2000">
              <a:latin typeface="Arial" charset="0"/>
            </a:endParaRPr>
          </a:p>
        </p:txBody>
      </p:sp>
      <p:sp>
        <p:nvSpPr>
          <p:cNvPr id="37901" name="Arc 13"/>
          <p:cNvSpPr>
            <a:spLocks/>
          </p:cNvSpPr>
          <p:nvPr/>
        </p:nvSpPr>
        <p:spPr bwMode="auto">
          <a:xfrm>
            <a:off x="993775" y="1676400"/>
            <a:ext cx="2970213" cy="3048000"/>
          </a:xfrm>
          <a:custGeom>
            <a:avLst/>
            <a:gdLst>
              <a:gd name="T0" fmla="*/ 2147483647 w 20698"/>
              <a:gd name="T1" fmla="*/ 2147483647 h 21491"/>
              <a:gd name="T2" fmla="*/ 0 w 20698"/>
              <a:gd name="T3" fmla="*/ 2147483647 h 21491"/>
              <a:gd name="T4" fmla="*/ 2147483647 w 20698"/>
              <a:gd name="T5" fmla="*/ 0 h 21491"/>
              <a:gd name="T6" fmla="*/ 0 60000 65536"/>
              <a:gd name="T7" fmla="*/ 0 60000 65536"/>
              <a:gd name="T8" fmla="*/ 0 60000 65536"/>
              <a:gd name="T9" fmla="*/ 0 w 20698"/>
              <a:gd name="T10" fmla="*/ 0 h 21491"/>
              <a:gd name="T11" fmla="*/ 20698 w 20698"/>
              <a:gd name="T12" fmla="*/ 21491 h 214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98" h="21491" fill="none" extrusionOk="0">
                <a:moveTo>
                  <a:pt x="18530" y="21490"/>
                </a:moveTo>
                <a:cubicBezTo>
                  <a:pt x="9820" y="20612"/>
                  <a:pt x="2502" y="14564"/>
                  <a:pt x="-1" y="6176"/>
                </a:cubicBezTo>
              </a:path>
              <a:path w="20698" h="21491" stroke="0" extrusionOk="0">
                <a:moveTo>
                  <a:pt x="18530" y="21490"/>
                </a:moveTo>
                <a:cubicBezTo>
                  <a:pt x="9820" y="20612"/>
                  <a:pt x="2502" y="14564"/>
                  <a:pt x="-1" y="6176"/>
                </a:cubicBezTo>
                <a:lnTo>
                  <a:pt x="20698" y="0"/>
                </a:lnTo>
                <a:lnTo>
                  <a:pt x="18530" y="2149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902" name="Arc 14"/>
          <p:cNvSpPr>
            <a:spLocks/>
          </p:cNvSpPr>
          <p:nvPr/>
        </p:nvSpPr>
        <p:spPr bwMode="auto">
          <a:xfrm>
            <a:off x="5654675" y="1963738"/>
            <a:ext cx="3489325" cy="2801937"/>
          </a:xfrm>
          <a:custGeom>
            <a:avLst/>
            <a:gdLst>
              <a:gd name="T0" fmla="*/ 2147483647 w 21550"/>
              <a:gd name="T1" fmla="*/ 2147483647 h 20182"/>
              <a:gd name="T2" fmla="*/ 0 w 21550"/>
              <a:gd name="T3" fmla="*/ 2147483647 h 20182"/>
              <a:gd name="T4" fmla="*/ 2147483647 w 21550"/>
              <a:gd name="T5" fmla="*/ 0 h 20182"/>
              <a:gd name="T6" fmla="*/ 0 60000 65536"/>
              <a:gd name="T7" fmla="*/ 0 60000 65536"/>
              <a:gd name="T8" fmla="*/ 0 60000 65536"/>
              <a:gd name="T9" fmla="*/ 0 w 21550"/>
              <a:gd name="T10" fmla="*/ 0 h 20182"/>
              <a:gd name="T11" fmla="*/ 21550 w 21550"/>
              <a:gd name="T12" fmla="*/ 20182 h 20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0" h="20182" fill="none" extrusionOk="0">
                <a:moveTo>
                  <a:pt x="13852" y="20182"/>
                </a:moveTo>
                <a:cubicBezTo>
                  <a:pt x="5983" y="17180"/>
                  <a:pt x="575" y="9878"/>
                  <a:pt x="0" y="1474"/>
                </a:cubicBezTo>
              </a:path>
              <a:path w="21550" h="20182" stroke="0" extrusionOk="0">
                <a:moveTo>
                  <a:pt x="13852" y="20182"/>
                </a:moveTo>
                <a:cubicBezTo>
                  <a:pt x="5983" y="17180"/>
                  <a:pt x="575" y="9878"/>
                  <a:pt x="0" y="1474"/>
                </a:cubicBezTo>
                <a:lnTo>
                  <a:pt x="21550" y="0"/>
                </a:lnTo>
                <a:lnTo>
                  <a:pt x="13852" y="20182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609600" y="3502025"/>
            <a:ext cx="849313" cy="31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V="1">
            <a:off x="1165225" y="2335213"/>
            <a:ext cx="568325" cy="25463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1417638" y="3448050"/>
            <a:ext cx="101600" cy="101600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1770063" y="2114550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3621088" y="455136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304800" y="3268663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 flipH="1">
            <a:off x="4902200" y="3905250"/>
            <a:ext cx="1555750" cy="4763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7893050" y="4630738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D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1758950" y="5627688"/>
            <a:ext cx="94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>
                <a:latin typeface="Arial" charset="0"/>
              </a:rPr>
              <a:t>Χρήμα</a:t>
            </a:r>
            <a:endParaRPr lang="en-GB" altLang="en-US" sz="2000">
              <a:latin typeface="Arial" charset="0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5326063" y="5627688"/>
            <a:ext cx="254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>
                <a:latin typeface="Arial" charset="0"/>
              </a:rPr>
              <a:t>Ποσότητα στερλίνας </a:t>
            </a:r>
            <a:endParaRPr lang="en-GB" altLang="en-US" sz="2000">
              <a:latin typeface="Arial" charset="0"/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4414838" y="3697288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er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7261225" y="2054225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793875" y="2109788"/>
            <a:ext cx="1165225" cy="2813050"/>
            <a:chOff x="1130" y="1329"/>
            <a:chExt cx="734" cy="1772"/>
          </a:xfrm>
        </p:grpSpPr>
        <p:sp>
          <p:nvSpPr>
            <p:cNvPr id="37924" name="Line 28"/>
            <p:cNvSpPr>
              <a:spLocks noChangeShapeType="1"/>
            </p:cNvSpPr>
            <p:nvPr/>
          </p:nvSpPr>
          <p:spPr bwMode="auto">
            <a:xfrm flipV="1">
              <a:off x="1130" y="1497"/>
              <a:ext cx="358" cy="160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25" name="Rectangle 29"/>
            <p:cNvSpPr>
              <a:spLocks noChangeArrowheads="1"/>
            </p:cNvSpPr>
            <p:nvPr/>
          </p:nvSpPr>
          <p:spPr bwMode="auto">
            <a:xfrm>
              <a:off x="1511" y="1329"/>
              <a:ext cx="3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M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S</a:t>
              </a:r>
              <a:r>
                <a:rPr lang="en-GB" altLang="en-US" sz="2400">
                  <a:solidFill>
                    <a:schemeClr val="accent2"/>
                  </a:solidFill>
                  <a:latin typeface="Playbill" pitchFamily="82" charset="0"/>
                </a:rPr>
                <a:t>'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11150" y="3824288"/>
            <a:ext cx="1660525" cy="396875"/>
            <a:chOff x="196" y="2409"/>
            <a:chExt cx="1046" cy="250"/>
          </a:xfrm>
        </p:grpSpPr>
        <p:sp>
          <p:nvSpPr>
            <p:cNvPr id="37922" name="Line 31"/>
            <p:cNvSpPr>
              <a:spLocks noChangeShapeType="1"/>
            </p:cNvSpPr>
            <p:nvPr/>
          </p:nvSpPr>
          <p:spPr bwMode="auto">
            <a:xfrm flipH="1">
              <a:off x="388" y="2542"/>
              <a:ext cx="85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23" name="Rectangle 32"/>
            <p:cNvSpPr>
              <a:spLocks noChangeArrowheads="1"/>
            </p:cNvSpPr>
            <p:nvPr/>
          </p:nvSpPr>
          <p:spPr bwMode="auto">
            <a:xfrm>
              <a:off x="196" y="2409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r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30753" name="Oval 33"/>
          <p:cNvSpPr>
            <a:spLocks noChangeArrowheads="1"/>
          </p:cNvSpPr>
          <p:nvPr/>
        </p:nvSpPr>
        <p:spPr bwMode="auto">
          <a:xfrm>
            <a:off x="1936750" y="3984625"/>
            <a:ext cx="101600" cy="10160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7918" name="Oval 34"/>
          <p:cNvSpPr>
            <a:spLocks noChangeArrowheads="1"/>
          </p:cNvSpPr>
          <p:nvPr/>
        </p:nvSpPr>
        <p:spPr bwMode="auto">
          <a:xfrm>
            <a:off x="6424613" y="3838575"/>
            <a:ext cx="101600" cy="101600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469900" y="6205538"/>
            <a:ext cx="3646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400" b="1">
                <a:solidFill>
                  <a:schemeClr val="hlink"/>
                </a:solidFill>
                <a:latin typeface="Arial" charset="0"/>
              </a:rPr>
              <a:t>(</a:t>
            </a:r>
            <a:r>
              <a:rPr lang="el-GR" altLang="en-US" sz="2400" b="1">
                <a:solidFill>
                  <a:schemeClr val="hlink"/>
                </a:solidFill>
                <a:latin typeface="Arial" charset="0"/>
              </a:rPr>
              <a:t>α</a:t>
            </a:r>
            <a:r>
              <a:rPr lang="en-GB" altLang="en-US" sz="2400" b="1">
                <a:solidFill>
                  <a:schemeClr val="hlink"/>
                </a:solidFill>
                <a:latin typeface="Arial" charset="0"/>
              </a:rPr>
              <a:t>) </a:t>
            </a:r>
            <a:r>
              <a:rPr lang="el-GR" altLang="en-US" sz="2400" b="1">
                <a:solidFill>
                  <a:schemeClr val="hlink"/>
                </a:solidFill>
                <a:latin typeface="Arial" charset="0"/>
              </a:rPr>
              <a:t>Στάδιο</a:t>
            </a:r>
            <a:r>
              <a:rPr lang="en-GB" altLang="en-US" sz="2400" b="1">
                <a:solidFill>
                  <a:schemeClr val="hlink"/>
                </a:solidFill>
                <a:latin typeface="Arial" charset="0"/>
              </a:rPr>
              <a:t> 1: </a:t>
            </a:r>
            <a:r>
              <a:rPr lang="en-GB" altLang="en-US" sz="2400" b="1" i="1">
                <a:solidFill>
                  <a:schemeClr val="hlink"/>
                </a:solidFill>
                <a:latin typeface="Arial" charset="0"/>
              </a:rPr>
              <a:t>M</a:t>
            </a:r>
            <a:r>
              <a:rPr lang="en-GB" altLang="en-US" sz="2400" b="1" baseline="-25000">
                <a:solidFill>
                  <a:schemeClr val="hlink"/>
                </a:solidFill>
                <a:latin typeface="Arial" charset="0"/>
              </a:rPr>
              <a:t>S</a:t>
            </a:r>
            <a:r>
              <a:rPr lang="en-GB" altLang="en-US" sz="2400" b="1">
                <a:solidFill>
                  <a:schemeClr val="hlink"/>
                </a:solidFill>
                <a:latin typeface="Symbol" pitchFamily="18" charset="2"/>
              </a:rPr>
              <a:t>­  ®  </a:t>
            </a:r>
            <a:r>
              <a:rPr lang="en-GB" altLang="en-US" sz="2400" b="1" i="1">
                <a:solidFill>
                  <a:schemeClr val="hlink"/>
                </a:solidFill>
                <a:latin typeface="Arial" charset="0"/>
              </a:rPr>
              <a:t>r </a:t>
            </a:r>
            <a:r>
              <a:rPr lang="en-GB" altLang="en-US" sz="2400" b="1">
                <a:solidFill>
                  <a:schemeClr val="hlink"/>
                </a:solidFill>
                <a:latin typeface="Symbol" pitchFamily="18" charset="2"/>
              </a:rPr>
              <a:t>¯</a:t>
            </a:r>
          </a:p>
        </p:txBody>
      </p:sp>
      <p:sp>
        <p:nvSpPr>
          <p:cNvPr id="30758" name="AutoShape 38"/>
          <p:cNvSpPr>
            <a:spLocks noChangeArrowheads="1"/>
          </p:cNvSpPr>
          <p:nvPr/>
        </p:nvSpPr>
        <p:spPr bwMode="auto">
          <a:xfrm>
            <a:off x="1766888" y="1189038"/>
            <a:ext cx="5540375" cy="4286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l-GR" altLang="en-US" sz="1900">
                <a:solidFill>
                  <a:schemeClr val="hlink"/>
                </a:solidFill>
                <a:latin typeface="Arial" charset="0"/>
              </a:rPr>
              <a:t>Επίδραση της αύξησης της προσφοράς χρήματος</a:t>
            </a:r>
            <a:endParaRPr lang="en-GB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44837" name="Text Box 24"/>
          <p:cNvSpPr txBox="1">
            <a:spLocks noChangeArrowheads="1"/>
          </p:cNvSpPr>
          <p:nvPr/>
        </p:nvSpPr>
        <p:spPr bwMode="auto">
          <a:xfrm>
            <a:off x="0" y="24923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altLang="en-US" b="1" dirty="0">
                <a:solidFill>
                  <a:schemeClr val="tx2"/>
                </a:solidFill>
                <a:latin typeface="Arial" pitchFamily="34" charset="0"/>
              </a:rPr>
              <a:t>Ο μηχανισμός μετάδοσης συναλλαγματικής ισοτιμίας</a:t>
            </a:r>
            <a:endParaRPr lang="en-GB" altLang="en-US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3" grpId="0" animBg="1" autoUpdateAnimBg="0"/>
      <p:bldP spid="30755" grpId="0" autoUpdateAnimBg="0"/>
      <p:bldP spid="30758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876800" y="21336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09600" y="2097088"/>
            <a:ext cx="3519488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609600" y="2133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617538" y="5334000"/>
            <a:ext cx="3517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12725" y="52879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38919" name="Arc 7"/>
          <p:cNvSpPr>
            <a:spLocks/>
          </p:cNvSpPr>
          <p:nvPr/>
        </p:nvSpPr>
        <p:spPr bwMode="auto">
          <a:xfrm>
            <a:off x="4051300" y="1438275"/>
            <a:ext cx="3240088" cy="3384550"/>
          </a:xfrm>
          <a:custGeom>
            <a:avLst/>
            <a:gdLst>
              <a:gd name="T0" fmla="*/ 2147483647 w 21200"/>
              <a:gd name="T1" fmla="*/ 2147483647 h 20183"/>
              <a:gd name="T2" fmla="*/ 2147483647 w 21200"/>
              <a:gd name="T3" fmla="*/ 2147483647 h 20183"/>
              <a:gd name="T4" fmla="*/ 0 w 21200"/>
              <a:gd name="T5" fmla="*/ 0 h 20183"/>
              <a:gd name="T6" fmla="*/ 0 60000 65536"/>
              <a:gd name="T7" fmla="*/ 0 60000 65536"/>
              <a:gd name="T8" fmla="*/ 0 60000 65536"/>
              <a:gd name="T9" fmla="*/ 0 w 21200"/>
              <a:gd name="T10" fmla="*/ 0 h 20183"/>
              <a:gd name="T11" fmla="*/ 21200 w 21200"/>
              <a:gd name="T12" fmla="*/ 20183 h 20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00" h="20183" fill="none" extrusionOk="0">
                <a:moveTo>
                  <a:pt x="21200" y="4137"/>
                </a:moveTo>
                <a:cubicBezTo>
                  <a:pt x="19771" y="11458"/>
                  <a:pt x="14665" y="17524"/>
                  <a:pt x="7695" y="20182"/>
                </a:cubicBezTo>
              </a:path>
              <a:path w="21200" h="20183" stroke="0" extrusionOk="0">
                <a:moveTo>
                  <a:pt x="21200" y="4137"/>
                </a:moveTo>
                <a:cubicBezTo>
                  <a:pt x="19771" y="11458"/>
                  <a:pt x="14665" y="17524"/>
                  <a:pt x="7695" y="20182"/>
                </a:cubicBezTo>
                <a:lnTo>
                  <a:pt x="0" y="0"/>
                </a:lnTo>
                <a:lnTo>
                  <a:pt x="21200" y="4137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4876800" y="2133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4876800" y="5334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4479925" y="53641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 rot="-5400000">
            <a:off x="-381794" y="3455194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>
                <a:latin typeface="Arial" charset="0"/>
              </a:rPr>
              <a:t>Επιτόκιο</a:t>
            </a:r>
            <a:endParaRPr lang="en-GB" altLang="en-US" sz="2000">
              <a:latin typeface="Arial" charset="0"/>
            </a:endParaRPr>
          </a:p>
        </p:txBody>
      </p:sp>
      <p:sp>
        <p:nvSpPr>
          <p:cNvPr id="38924" name="Arc 12"/>
          <p:cNvSpPr>
            <a:spLocks/>
          </p:cNvSpPr>
          <p:nvPr/>
        </p:nvSpPr>
        <p:spPr bwMode="auto">
          <a:xfrm>
            <a:off x="993775" y="1676400"/>
            <a:ext cx="2970213" cy="3048000"/>
          </a:xfrm>
          <a:custGeom>
            <a:avLst/>
            <a:gdLst>
              <a:gd name="T0" fmla="*/ 2147483647 w 20698"/>
              <a:gd name="T1" fmla="*/ 2147483647 h 21491"/>
              <a:gd name="T2" fmla="*/ 0 w 20698"/>
              <a:gd name="T3" fmla="*/ 2147483647 h 21491"/>
              <a:gd name="T4" fmla="*/ 2147483647 w 20698"/>
              <a:gd name="T5" fmla="*/ 0 h 21491"/>
              <a:gd name="T6" fmla="*/ 0 60000 65536"/>
              <a:gd name="T7" fmla="*/ 0 60000 65536"/>
              <a:gd name="T8" fmla="*/ 0 60000 65536"/>
              <a:gd name="T9" fmla="*/ 0 w 20698"/>
              <a:gd name="T10" fmla="*/ 0 h 21491"/>
              <a:gd name="T11" fmla="*/ 20698 w 20698"/>
              <a:gd name="T12" fmla="*/ 21491 h 214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98" h="21491" fill="none" extrusionOk="0">
                <a:moveTo>
                  <a:pt x="18530" y="21490"/>
                </a:moveTo>
                <a:cubicBezTo>
                  <a:pt x="9820" y="20612"/>
                  <a:pt x="2502" y="14564"/>
                  <a:pt x="-1" y="6176"/>
                </a:cubicBezTo>
              </a:path>
              <a:path w="20698" h="21491" stroke="0" extrusionOk="0">
                <a:moveTo>
                  <a:pt x="18530" y="21490"/>
                </a:moveTo>
                <a:cubicBezTo>
                  <a:pt x="9820" y="20612"/>
                  <a:pt x="2502" y="14564"/>
                  <a:pt x="-1" y="6176"/>
                </a:cubicBezTo>
                <a:lnTo>
                  <a:pt x="20698" y="0"/>
                </a:lnTo>
                <a:lnTo>
                  <a:pt x="18530" y="2149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5" name="Arc 13"/>
          <p:cNvSpPr>
            <a:spLocks/>
          </p:cNvSpPr>
          <p:nvPr/>
        </p:nvSpPr>
        <p:spPr bwMode="auto">
          <a:xfrm>
            <a:off x="5654675" y="1963738"/>
            <a:ext cx="3489325" cy="2801937"/>
          </a:xfrm>
          <a:custGeom>
            <a:avLst/>
            <a:gdLst>
              <a:gd name="T0" fmla="*/ 2147483647 w 21550"/>
              <a:gd name="T1" fmla="*/ 2147483647 h 20182"/>
              <a:gd name="T2" fmla="*/ 0 w 21550"/>
              <a:gd name="T3" fmla="*/ 2147483647 h 20182"/>
              <a:gd name="T4" fmla="*/ 2147483647 w 21550"/>
              <a:gd name="T5" fmla="*/ 0 h 20182"/>
              <a:gd name="T6" fmla="*/ 0 60000 65536"/>
              <a:gd name="T7" fmla="*/ 0 60000 65536"/>
              <a:gd name="T8" fmla="*/ 0 60000 65536"/>
              <a:gd name="T9" fmla="*/ 0 w 21550"/>
              <a:gd name="T10" fmla="*/ 0 h 20182"/>
              <a:gd name="T11" fmla="*/ 21550 w 21550"/>
              <a:gd name="T12" fmla="*/ 20182 h 20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0" h="20182" fill="none" extrusionOk="0">
                <a:moveTo>
                  <a:pt x="13852" y="20182"/>
                </a:moveTo>
                <a:cubicBezTo>
                  <a:pt x="5983" y="17180"/>
                  <a:pt x="575" y="9878"/>
                  <a:pt x="0" y="1474"/>
                </a:cubicBezTo>
              </a:path>
              <a:path w="21550" h="20182" stroke="0" extrusionOk="0">
                <a:moveTo>
                  <a:pt x="13852" y="20182"/>
                </a:moveTo>
                <a:cubicBezTo>
                  <a:pt x="5983" y="17180"/>
                  <a:pt x="575" y="9878"/>
                  <a:pt x="0" y="1474"/>
                </a:cubicBezTo>
                <a:lnTo>
                  <a:pt x="21550" y="0"/>
                </a:lnTo>
                <a:lnTo>
                  <a:pt x="13852" y="20182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 flipV="1">
            <a:off x="609600" y="3502025"/>
            <a:ext cx="849313" cy="31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 flipV="1">
            <a:off x="1165225" y="2335213"/>
            <a:ext cx="568325" cy="25463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1417638" y="3448050"/>
            <a:ext cx="101600" cy="101600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1770063" y="2114550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3621088" y="455136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304800" y="3268663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 flipH="1">
            <a:off x="4902200" y="3905250"/>
            <a:ext cx="1555750" cy="4763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7893050" y="4630738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D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1758950" y="5627688"/>
            <a:ext cx="94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>
                <a:latin typeface="Arial" charset="0"/>
              </a:rPr>
              <a:t>Χρήμα</a:t>
            </a:r>
            <a:endParaRPr lang="en-GB" altLang="en-US" sz="2000">
              <a:latin typeface="Arial" charset="0"/>
            </a:endParaRP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5326063" y="5627688"/>
            <a:ext cx="254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>
                <a:latin typeface="Arial" charset="0"/>
              </a:rPr>
              <a:t>Ποσότητα στερλίνας </a:t>
            </a:r>
            <a:endParaRPr lang="en-GB" altLang="en-US" sz="2000">
              <a:latin typeface="Arial" charset="0"/>
            </a:endParaRP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4414838" y="3697288"/>
            <a:ext cx="619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er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7261225" y="2054225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 flipH="1">
            <a:off x="615950" y="4035425"/>
            <a:ext cx="1355725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 flipV="1">
            <a:off x="1793875" y="2376488"/>
            <a:ext cx="568325" cy="254635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2398713" y="2109788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M</a:t>
            </a:r>
            <a:r>
              <a:rPr lang="en-GB" altLang="en-US" sz="2000" baseline="-25000">
                <a:solidFill>
                  <a:schemeClr val="accent2"/>
                </a:solidFill>
                <a:latin typeface="Arial" charset="0"/>
              </a:rPr>
              <a:t>S</a:t>
            </a:r>
            <a:r>
              <a:rPr lang="en-GB" altLang="en-US" sz="2400">
                <a:solidFill>
                  <a:schemeClr val="accent2"/>
                </a:solidFill>
                <a:latin typeface="Playbill" pitchFamily="82" charset="0"/>
              </a:rPr>
              <a:t>'</a:t>
            </a:r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311150" y="3824288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r</a:t>
            </a:r>
            <a:r>
              <a:rPr lang="en-GB" altLang="en-US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38942" name="Oval 30"/>
          <p:cNvSpPr>
            <a:spLocks noChangeArrowheads="1"/>
          </p:cNvSpPr>
          <p:nvPr/>
        </p:nvSpPr>
        <p:spPr bwMode="auto">
          <a:xfrm>
            <a:off x="1936750" y="3984625"/>
            <a:ext cx="101600" cy="10160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611209" y="6205538"/>
            <a:ext cx="336387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400" b="1" dirty="0">
                <a:solidFill>
                  <a:srgbClr val="B2B2B2"/>
                </a:solidFill>
                <a:latin typeface="Arial" charset="0"/>
              </a:rPr>
              <a:t>(</a:t>
            </a:r>
            <a:r>
              <a:rPr lang="el-GR" altLang="en-US" sz="2400" b="1" dirty="0">
                <a:solidFill>
                  <a:srgbClr val="B2B2B2"/>
                </a:solidFill>
                <a:latin typeface="Arial" charset="0"/>
              </a:rPr>
              <a:t>α</a:t>
            </a:r>
            <a:r>
              <a:rPr lang="en-GB" altLang="en-US" sz="2400" b="1" dirty="0">
                <a:solidFill>
                  <a:srgbClr val="B2B2B2"/>
                </a:solidFill>
                <a:latin typeface="Arial" charset="0"/>
              </a:rPr>
              <a:t>) </a:t>
            </a:r>
            <a:r>
              <a:rPr lang="el-GR" altLang="en-US" sz="2400" b="1" dirty="0">
                <a:solidFill>
                  <a:srgbClr val="B2B2B2"/>
                </a:solidFill>
                <a:latin typeface="Arial" charset="0"/>
              </a:rPr>
              <a:t>Στάδιο</a:t>
            </a:r>
            <a:r>
              <a:rPr lang="en-GB" altLang="en-US" sz="2400" b="1" dirty="0">
                <a:solidFill>
                  <a:srgbClr val="B2B2B2"/>
                </a:solidFill>
                <a:latin typeface="Arial" charset="0"/>
              </a:rPr>
              <a:t> 1: </a:t>
            </a:r>
            <a:r>
              <a:rPr lang="en-GB" altLang="en-US" sz="2400" b="1" i="1" dirty="0">
                <a:solidFill>
                  <a:srgbClr val="B2B2B2"/>
                </a:solidFill>
                <a:latin typeface="Arial" charset="0"/>
              </a:rPr>
              <a:t>M</a:t>
            </a:r>
            <a:r>
              <a:rPr lang="en-GB" altLang="en-US" sz="2400" b="1" baseline="-25000" dirty="0">
                <a:solidFill>
                  <a:srgbClr val="B2B2B2"/>
                </a:solidFill>
                <a:latin typeface="Arial" charset="0"/>
              </a:rPr>
              <a:t>S</a:t>
            </a:r>
            <a:r>
              <a:rPr lang="en-GB" altLang="en-US" sz="2400" b="1" dirty="0">
                <a:solidFill>
                  <a:srgbClr val="B2B2B2"/>
                </a:solidFill>
                <a:latin typeface="Symbol" pitchFamily="18" charset="2"/>
              </a:rPr>
              <a:t>­  ®  </a:t>
            </a:r>
            <a:r>
              <a:rPr lang="en-GB" altLang="en-US" sz="2400" b="1" i="1" dirty="0">
                <a:solidFill>
                  <a:srgbClr val="B2B2B2"/>
                </a:solidFill>
                <a:latin typeface="Arial" charset="0"/>
              </a:rPr>
              <a:t>r </a:t>
            </a:r>
            <a:r>
              <a:rPr lang="en-GB" altLang="en-US" sz="2400" b="1" dirty="0">
                <a:solidFill>
                  <a:srgbClr val="B2B2B2"/>
                </a:solidFill>
                <a:latin typeface="Symbol" pitchFamily="18" charset="2"/>
              </a:rPr>
              <a:t>¯</a:t>
            </a:r>
          </a:p>
        </p:txBody>
      </p:sp>
      <p:sp>
        <p:nvSpPr>
          <p:cNvPr id="38944" name="Oval 32"/>
          <p:cNvSpPr>
            <a:spLocks noChangeArrowheads="1"/>
          </p:cNvSpPr>
          <p:nvPr/>
        </p:nvSpPr>
        <p:spPr bwMode="auto">
          <a:xfrm>
            <a:off x="6411913" y="3838575"/>
            <a:ext cx="101600" cy="101600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4676598" y="6210300"/>
            <a:ext cx="4389791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400" b="1" dirty="0">
                <a:solidFill>
                  <a:schemeClr val="hlink"/>
                </a:solidFill>
                <a:latin typeface="Arial" charset="0"/>
              </a:rPr>
              <a:t>(</a:t>
            </a:r>
            <a:r>
              <a:rPr lang="el-GR" altLang="en-US" sz="2400" b="1" dirty="0">
                <a:solidFill>
                  <a:schemeClr val="hlink"/>
                </a:solidFill>
                <a:latin typeface="Arial" charset="0"/>
              </a:rPr>
              <a:t>β</a:t>
            </a:r>
            <a:r>
              <a:rPr lang="en-GB" altLang="en-US" sz="2400" b="1" dirty="0">
                <a:solidFill>
                  <a:srgbClr val="663300"/>
                </a:solidFill>
                <a:latin typeface="Arial" charset="0"/>
              </a:rPr>
              <a:t>)</a:t>
            </a:r>
            <a:r>
              <a:rPr lang="en-GB" altLang="en-US" sz="2400" b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l-GR" altLang="en-US" sz="2400" b="1" dirty="0">
                <a:solidFill>
                  <a:schemeClr val="hlink"/>
                </a:solidFill>
                <a:latin typeface="Arial" charset="0"/>
              </a:rPr>
              <a:t>Στάδιο</a:t>
            </a:r>
            <a:r>
              <a:rPr lang="en-GB" altLang="en-US" sz="2400" b="1" dirty="0">
                <a:solidFill>
                  <a:schemeClr val="hlink"/>
                </a:solidFill>
                <a:latin typeface="Arial" charset="0"/>
              </a:rPr>
              <a:t> 2:  </a:t>
            </a:r>
            <a:r>
              <a:rPr lang="en-GB" altLang="en-US" sz="2400" b="1" i="1" dirty="0">
                <a:solidFill>
                  <a:schemeClr val="hlink"/>
                </a:solidFill>
                <a:latin typeface="Arial" charset="0"/>
              </a:rPr>
              <a:t>M</a:t>
            </a:r>
            <a:r>
              <a:rPr lang="en-GB" altLang="en-US" sz="2400" b="1" baseline="-25000" dirty="0">
                <a:solidFill>
                  <a:schemeClr val="hlink"/>
                </a:solidFill>
                <a:latin typeface="Arial" charset="0"/>
              </a:rPr>
              <a:t>S</a:t>
            </a:r>
            <a:r>
              <a:rPr lang="en-GB" altLang="en-US" sz="2400" b="1" dirty="0">
                <a:solidFill>
                  <a:schemeClr val="hlink"/>
                </a:solidFill>
                <a:latin typeface="Symbol" pitchFamily="18" charset="2"/>
              </a:rPr>
              <a:t>­ , </a:t>
            </a:r>
            <a:r>
              <a:rPr lang="en-GB" altLang="en-US" sz="2400" b="1" i="1" dirty="0">
                <a:solidFill>
                  <a:schemeClr val="hlink"/>
                </a:solidFill>
                <a:latin typeface="Arial" charset="0"/>
              </a:rPr>
              <a:t>r </a:t>
            </a:r>
            <a:r>
              <a:rPr lang="en-GB" altLang="en-US" sz="2400" b="1" dirty="0">
                <a:solidFill>
                  <a:schemeClr val="hlink"/>
                </a:solidFill>
                <a:latin typeface="Symbol" pitchFamily="18" charset="2"/>
              </a:rPr>
              <a:t>¯   ®   </a:t>
            </a:r>
            <a:r>
              <a:rPr lang="en-GB" altLang="en-US" sz="2400" b="1" i="1" dirty="0" err="1">
                <a:solidFill>
                  <a:schemeClr val="hlink"/>
                </a:solidFill>
                <a:latin typeface="Arial" charset="0"/>
              </a:rPr>
              <a:t>er</a:t>
            </a:r>
            <a:r>
              <a:rPr lang="en-GB" altLang="en-US" sz="2400" b="1" i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GB" altLang="en-US" sz="2400" b="1" dirty="0">
                <a:solidFill>
                  <a:schemeClr val="hlink"/>
                </a:solidFill>
                <a:latin typeface="Symbol" pitchFamily="18" charset="2"/>
              </a:rPr>
              <a:t>¯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295900" y="2500313"/>
            <a:ext cx="3489325" cy="2825750"/>
            <a:chOff x="3336" y="1575"/>
            <a:chExt cx="2198" cy="1780"/>
          </a:xfrm>
        </p:grpSpPr>
        <p:sp>
          <p:nvSpPr>
            <p:cNvPr id="38957" name="Arc 35"/>
            <p:cNvSpPr>
              <a:spLocks/>
            </p:cNvSpPr>
            <p:nvPr/>
          </p:nvSpPr>
          <p:spPr bwMode="auto">
            <a:xfrm>
              <a:off x="3336" y="1575"/>
              <a:ext cx="2198" cy="1682"/>
            </a:xfrm>
            <a:custGeom>
              <a:avLst/>
              <a:gdLst>
                <a:gd name="T0" fmla="*/ 0 w 21550"/>
                <a:gd name="T1" fmla="*/ 0 h 19232"/>
                <a:gd name="T2" fmla="*/ 0 w 21550"/>
                <a:gd name="T3" fmla="*/ 0 h 19232"/>
                <a:gd name="T4" fmla="*/ 0 w 21550"/>
                <a:gd name="T5" fmla="*/ 0 h 19232"/>
                <a:gd name="T6" fmla="*/ 0 60000 65536"/>
                <a:gd name="T7" fmla="*/ 0 60000 65536"/>
                <a:gd name="T8" fmla="*/ 0 60000 65536"/>
                <a:gd name="T9" fmla="*/ 0 w 21550"/>
                <a:gd name="T10" fmla="*/ 0 h 19232"/>
                <a:gd name="T11" fmla="*/ 21550 w 21550"/>
                <a:gd name="T12" fmla="*/ 19232 h 192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50" h="19232" fill="none" extrusionOk="0">
                  <a:moveTo>
                    <a:pt x="11716" y="19231"/>
                  </a:moveTo>
                  <a:cubicBezTo>
                    <a:pt x="4964" y="15779"/>
                    <a:pt x="518" y="9039"/>
                    <a:pt x="0" y="1474"/>
                  </a:cubicBezTo>
                </a:path>
                <a:path w="21550" h="19232" stroke="0" extrusionOk="0">
                  <a:moveTo>
                    <a:pt x="11716" y="19231"/>
                  </a:moveTo>
                  <a:cubicBezTo>
                    <a:pt x="4964" y="15779"/>
                    <a:pt x="518" y="9039"/>
                    <a:pt x="0" y="1474"/>
                  </a:cubicBezTo>
                  <a:lnTo>
                    <a:pt x="21550" y="0"/>
                  </a:lnTo>
                  <a:lnTo>
                    <a:pt x="11716" y="19231"/>
                  </a:lnTo>
                  <a:close/>
                </a:path>
              </a:pathLst>
            </a:custGeom>
            <a:noFill/>
            <a:ln w="25400" cap="rnd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958" name="Rectangle 36"/>
            <p:cNvSpPr>
              <a:spLocks noChangeArrowheads="1"/>
            </p:cNvSpPr>
            <p:nvPr/>
          </p:nvSpPr>
          <p:spPr bwMode="auto">
            <a:xfrm>
              <a:off x="4527" y="3105"/>
              <a:ext cx="2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accent1"/>
                  </a:solidFill>
                  <a:latin typeface="Arial" charset="0"/>
                </a:rPr>
                <a:t>D</a:t>
              </a:r>
              <a:r>
                <a:rPr lang="en-GB" altLang="en-US" sz="2000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448175" y="1900238"/>
            <a:ext cx="3632200" cy="3324225"/>
            <a:chOff x="2802" y="1197"/>
            <a:chExt cx="2288" cy="2094"/>
          </a:xfrm>
        </p:grpSpPr>
        <p:sp>
          <p:nvSpPr>
            <p:cNvPr id="38955" name="Arc 38"/>
            <p:cNvSpPr>
              <a:spLocks/>
            </p:cNvSpPr>
            <p:nvPr/>
          </p:nvSpPr>
          <p:spPr bwMode="auto">
            <a:xfrm>
              <a:off x="2802" y="1197"/>
              <a:ext cx="2041" cy="2094"/>
            </a:xfrm>
            <a:custGeom>
              <a:avLst/>
              <a:gdLst>
                <a:gd name="T0" fmla="*/ 0 w 21200"/>
                <a:gd name="T1" fmla="*/ 0 h 19818"/>
                <a:gd name="T2" fmla="*/ 0 w 21200"/>
                <a:gd name="T3" fmla="*/ 0 h 19818"/>
                <a:gd name="T4" fmla="*/ 0 w 21200"/>
                <a:gd name="T5" fmla="*/ 0 h 19818"/>
                <a:gd name="T6" fmla="*/ 0 60000 65536"/>
                <a:gd name="T7" fmla="*/ 0 60000 65536"/>
                <a:gd name="T8" fmla="*/ 0 60000 65536"/>
                <a:gd name="T9" fmla="*/ 0 w 21200"/>
                <a:gd name="T10" fmla="*/ 0 h 19818"/>
                <a:gd name="T11" fmla="*/ 21200 w 21200"/>
                <a:gd name="T12" fmla="*/ 19818 h 19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00" h="19818" fill="none" extrusionOk="0">
                  <a:moveTo>
                    <a:pt x="21200" y="4137"/>
                  </a:moveTo>
                  <a:cubicBezTo>
                    <a:pt x="19837" y="11122"/>
                    <a:pt x="15120" y="16987"/>
                    <a:pt x="8591" y="19818"/>
                  </a:cubicBezTo>
                </a:path>
                <a:path w="21200" h="19818" stroke="0" extrusionOk="0">
                  <a:moveTo>
                    <a:pt x="21200" y="4137"/>
                  </a:moveTo>
                  <a:cubicBezTo>
                    <a:pt x="19837" y="11122"/>
                    <a:pt x="15120" y="16987"/>
                    <a:pt x="8591" y="19818"/>
                  </a:cubicBezTo>
                  <a:lnTo>
                    <a:pt x="0" y="0"/>
                  </a:lnTo>
                  <a:lnTo>
                    <a:pt x="21200" y="4137"/>
                  </a:lnTo>
                  <a:close/>
                </a:path>
              </a:pathLst>
            </a:custGeom>
            <a:noFill/>
            <a:ln w="25400" cap="rnd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956" name="Rectangle 39"/>
            <p:cNvSpPr>
              <a:spLocks noChangeArrowheads="1"/>
            </p:cNvSpPr>
            <p:nvPr/>
          </p:nvSpPr>
          <p:spPr bwMode="auto">
            <a:xfrm>
              <a:off x="4809" y="1447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accent1"/>
                  </a:solidFill>
                  <a:latin typeface="Arial" charset="0"/>
                </a:rPr>
                <a:t>S</a:t>
              </a:r>
              <a:r>
                <a:rPr lang="en-GB" altLang="en-US" sz="2000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4421188" y="4545013"/>
            <a:ext cx="2106612" cy="396875"/>
            <a:chOff x="2785" y="2863"/>
            <a:chExt cx="1283" cy="250"/>
          </a:xfrm>
        </p:grpSpPr>
        <p:sp>
          <p:nvSpPr>
            <p:cNvPr id="38953" name="Line 41"/>
            <p:cNvSpPr>
              <a:spLocks noChangeShapeType="1"/>
            </p:cNvSpPr>
            <p:nvPr/>
          </p:nvSpPr>
          <p:spPr bwMode="auto">
            <a:xfrm flipH="1">
              <a:off x="3088" y="3002"/>
              <a:ext cx="98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954" name="Rectangle 42"/>
            <p:cNvSpPr>
              <a:spLocks noChangeArrowheads="1"/>
            </p:cNvSpPr>
            <p:nvPr/>
          </p:nvSpPr>
          <p:spPr bwMode="auto">
            <a:xfrm>
              <a:off x="2785" y="2863"/>
              <a:ext cx="3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accent1"/>
                  </a:solidFill>
                  <a:latin typeface="Arial" charset="0"/>
                </a:rPr>
                <a:t>er</a:t>
              </a:r>
              <a:r>
                <a:rPr lang="en-GB" altLang="en-US" sz="2000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32811" name="Oval 43"/>
          <p:cNvSpPr>
            <a:spLocks noChangeArrowheads="1"/>
          </p:cNvSpPr>
          <p:nvPr/>
        </p:nvSpPr>
        <p:spPr bwMode="auto">
          <a:xfrm>
            <a:off x="6413500" y="4706938"/>
            <a:ext cx="101600" cy="101600"/>
          </a:xfrm>
          <a:prstGeom prst="ellipse">
            <a:avLst/>
          </a:prstGeom>
          <a:solidFill>
            <a:srgbClr val="FF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8950" name="Rectangle 45"/>
          <p:cNvSpPr>
            <a:spLocks noChangeArrowheads="1"/>
          </p:cNvSpPr>
          <p:nvPr/>
        </p:nvSpPr>
        <p:spPr bwMode="auto">
          <a:xfrm rot="-5400000">
            <a:off x="2832894" y="3550444"/>
            <a:ext cx="3040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>
                <a:latin typeface="Arial" charset="0"/>
              </a:rPr>
              <a:t>Συναλλαγματική Ισοτιμία </a:t>
            </a:r>
            <a:endParaRPr lang="en-GB" altLang="en-US" sz="2000">
              <a:latin typeface="Arial" charset="0"/>
            </a:endParaRPr>
          </a:p>
        </p:txBody>
      </p:sp>
      <p:sp>
        <p:nvSpPr>
          <p:cNvPr id="38951" name="AutoShape 47"/>
          <p:cNvSpPr>
            <a:spLocks noChangeArrowheads="1"/>
          </p:cNvSpPr>
          <p:nvPr/>
        </p:nvSpPr>
        <p:spPr bwMode="auto">
          <a:xfrm>
            <a:off x="1766888" y="1189038"/>
            <a:ext cx="5540375" cy="4286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l-GR" altLang="en-US" sz="1900">
                <a:solidFill>
                  <a:schemeClr val="hlink"/>
                </a:solidFill>
                <a:latin typeface="Arial" charset="0"/>
              </a:rPr>
              <a:t>Επίδραση της αύξησης της προσφοράς χρήματος</a:t>
            </a:r>
            <a:endParaRPr lang="en-GB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46894" name="Text Box 24"/>
          <p:cNvSpPr txBox="1">
            <a:spLocks noChangeArrowheads="1"/>
          </p:cNvSpPr>
          <p:nvPr/>
        </p:nvSpPr>
        <p:spPr bwMode="auto">
          <a:xfrm>
            <a:off x="0" y="249238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altLang="en-US" b="1" dirty="0">
                <a:solidFill>
                  <a:schemeClr val="tx2"/>
                </a:solidFill>
                <a:latin typeface="Arial" pitchFamily="34" charset="0"/>
              </a:rPr>
              <a:t>Ο μηχανισμός μετάδοσης συναλλαγματικής ισοτιμίας</a:t>
            </a:r>
            <a:endParaRPr lang="en-GB" altLang="en-US" b="1" dirty="0">
              <a:solidFill>
                <a:schemeClr val="tx2"/>
              </a:solidFill>
              <a:latin typeface="Arial" pitchFamily="34" charset="0"/>
            </a:endParaRPr>
          </a:p>
          <a:p>
            <a:pPr algn="ctr">
              <a:defRPr/>
            </a:pPr>
            <a:endParaRPr lang="en-GB" altLang="en-US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1" grpId="0" autoUpdateAnimBg="0"/>
      <p:bldP spid="32811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876800" y="21336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09600" y="2124075"/>
            <a:ext cx="35179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609600" y="2133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636588" y="5341938"/>
            <a:ext cx="34829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12725" y="52879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39943" name="Arc 7"/>
          <p:cNvSpPr>
            <a:spLocks/>
          </p:cNvSpPr>
          <p:nvPr/>
        </p:nvSpPr>
        <p:spPr bwMode="auto">
          <a:xfrm>
            <a:off x="4051300" y="1438275"/>
            <a:ext cx="3240088" cy="3384550"/>
          </a:xfrm>
          <a:custGeom>
            <a:avLst/>
            <a:gdLst>
              <a:gd name="T0" fmla="*/ 2147483647 w 21200"/>
              <a:gd name="T1" fmla="*/ 2147483647 h 20183"/>
              <a:gd name="T2" fmla="*/ 2147483647 w 21200"/>
              <a:gd name="T3" fmla="*/ 2147483647 h 20183"/>
              <a:gd name="T4" fmla="*/ 0 w 21200"/>
              <a:gd name="T5" fmla="*/ 0 h 20183"/>
              <a:gd name="T6" fmla="*/ 0 60000 65536"/>
              <a:gd name="T7" fmla="*/ 0 60000 65536"/>
              <a:gd name="T8" fmla="*/ 0 60000 65536"/>
              <a:gd name="T9" fmla="*/ 0 w 21200"/>
              <a:gd name="T10" fmla="*/ 0 h 20183"/>
              <a:gd name="T11" fmla="*/ 21200 w 21200"/>
              <a:gd name="T12" fmla="*/ 20183 h 20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00" h="20183" fill="none" extrusionOk="0">
                <a:moveTo>
                  <a:pt x="21200" y="4137"/>
                </a:moveTo>
                <a:cubicBezTo>
                  <a:pt x="19771" y="11458"/>
                  <a:pt x="14665" y="17524"/>
                  <a:pt x="7695" y="20182"/>
                </a:cubicBezTo>
              </a:path>
              <a:path w="21200" h="20183" stroke="0" extrusionOk="0">
                <a:moveTo>
                  <a:pt x="21200" y="4137"/>
                </a:moveTo>
                <a:cubicBezTo>
                  <a:pt x="19771" y="11458"/>
                  <a:pt x="14665" y="17524"/>
                  <a:pt x="7695" y="20182"/>
                </a:cubicBezTo>
                <a:lnTo>
                  <a:pt x="0" y="0"/>
                </a:lnTo>
                <a:lnTo>
                  <a:pt x="21200" y="4137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4876800" y="2133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4876800" y="5334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4479925" y="53641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39947" name="Arc 11"/>
          <p:cNvSpPr>
            <a:spLocks/>
          </p:cNvSpPr>
          <p:nvPr/>
        </p:nvSpPr>
        <p:spPr bwMode="auto">
          <a:xfrm>
            <a:off x="5654675" y="1963738"/>
            <a:ext cx="3489325" cy="2801937"/>
          </a:xfrm>
          <a:custGeom>
            <a:avLst/>
            <a:gdLst>
              <a:gd name="T0" fmla="*/ 2147483647 w 21550"/>
              <a:gd name="T1" fmla="*/ 2147483647 h 20182"/>
              <a:gd name="T2" fmla="*/ 0 w 21550"/>
              <a:gd name="T3" fmla="*/ 2147483647 h 20182"/>
              <a:gd name="T4" fmla="*/ 2147483647 w 21550"/>
              <a:gd name="T5" fmla="*/ 0 h 20182"/>
              <a:gd name="T6" fmla="*/ 0 60000 65536"/>
              <a:gd name="T7" fmla="*/ 0 60000 65536"/>
              <a:gd name="T8" fmla="*/ 0 60000 65536"/>
              <a:gd name="T9" fmla="*/ 0 w 21550"/>
              <a:gd name="T10" fmla="*/ 0 h 20182"/>
              <a:gd name="T11" fmla="*/ 21550 w 21550"/>
              <a:gd name="T12" fmla="*/ 20182 h 20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0" h="20182" fill="none" extrusionOk="0">
                <a:moveTo>
                  <a:pt x="13852" y="20182"/>
                </a:moveTo>
                <a:cubicBezTo>
                  <a:pt x="5983" y="17180"/>
                  <a:pt x="575" y="9878"/>
                  <a:pt x="0" y="1474"/>
                </a:cubicBezTo>
              </a:path>
              <a:path w="21550" h="20182" stroke="0" extrusionOk="0">
                <a:moveTo>
                  <a:pt x="13852" y="20182"/>
                </a:moveTo>
                <a:cubicBezTo>
                  <a:pt x="5983" y="17180"/>
                  <a:pt x="575" y="9878"/>
                  <a:pt x="0" y="1474"/>
                </a:cubicBezTo>
                <a:lnTo>
                  <a:pt x="21550" y="0"/>
                </a:lnTo>
                <a:lnTo>
                  <a:pt x="13852" y="20182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4902200" y="3905250"/>
            <a:ext cx="1555750" cy="4763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7893050" y="4630738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D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5326063" y="5627688"/>
            <a:ext cx="254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>
                <a:latin typeface="Arial" charset="0"/>
              </a:rPr>
              <a:t>Ποσότητα στερλίνας </a:t>
            </a:r>
            <a:endParaRPr lang="en-GB" altLang="en-US" sz="2000">
              <a:latin typeface="Arial" charset="0"/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4414838" y="3697288"/>
            <a:ext cx="53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er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7261225" y="2054225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39953" name="Oval 17"/>
          <p:cNvSpPr>
            <a:spLocks noChangeArrowheads="1"/>
          </p:cNvSpPr>
          <p:nvPr/>
        </p:nvSpPr>
        <p:spPr bwMode="auto">
          <a:xfrm>
            <a:off x="6411913" y="3838575"/>
            <a:ext cx="101600" cy="101600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4532313" y="6210300"/>
            <a:ext cx="4678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400" b="1">
                <a:solidFill>
                  <a:schemeClr val="hlink"/>
                </a:solidFill>
                <a:latin typeface="Arial" charset="0"/>
              </a:rPr>
              <a:t>(</a:t>
            </a:r>
            <a:r>
              <a:rPr lang="el-GR" altLang="en-US" sz="2400" b="1">
                <a:solidFill>
                  <a:schemeClr val="hlink"/>
                </a:solidFill>
                <a:latin typeface="Arial" charset="0"/>
              </a:rPr>
              <a:t>β</a:t>
            </a:r>
            <a:r>
              <a:rPr lang="en-GB" altLang="en-US" sz="2400" b="1">
                <a:solidFill>
                  <a:schemeClr val="hlink"/>
                </a:solidFill>
                <a:latin typeface="Arial" charset="0"/>
              </a:rPr>
              <a:t>) </a:t>
            </a:r>
            <a:r>
              <a:rPr lang="el-GR" altLang="en-US" sz="2400" b="1">
                <a:solidFill>
                  <a:schemeClr val="hlink"/>
                </a:solidFill>
                <a:latin typeface="Arial" charset="0"/>
              </a:rPr>
              <a:t>Στάδιο</a:t>
            </a:r>
            <a:r>
              <a:rPr lang="en-GB" altLang="en-US" sz="2400" b="1">
                <a:solidFill>
                  <a:schemeClr val="hlink"/>
                </a:solidFill>
                <a:latin typeface="Arial" charset="0"/>
              </a:rPr>
              <a:t> 2:  </a:t>
            </a:r>
            <a:r>
              <a:rPr lang="en-GB" altLang="en-US" sz="2400" b="1" i="1">
                <a:solidFill>
                  <a:schemeClr val="hlink"/>
                </a:solidFill>
                <a:latin typeface="Arial" charset="0"/>
              </a:rPr>
              <a:t>M</a:t>
            </a:r>
            <a:r>
              <a:rPr lang="en-GB" altLang="en-US" sz="2400" b="1" baseline="-25000">
                <a:solidFill>
                  <a:schemeClr val="hlink"/>
                </a:solidFill>
                <a:latin typeface="Arial" charset="0"/>
              </a:rPr>
              <a:t>S</a:t>
            </a:r>
            <a:r>
              <a:rPr lang="en-GB" altLang="en-US" sz="2400" b="1">
                <a:solidFill>
                  <a:schemeClr val="hlink"/>
                </a:solidFill>
                <a:latin typeface="Symbol" pitchFamily="18" charset="2"/>
              </a:rPr>
              <a:t>­ , </a:t>
            </a:r>
            <a:r>
              <a:rPr lang="en-GB" altLang="en-US" sz="2400" b="1" i="1">
                <a:solidFill>
                  <a:schemeClr val="hlink"/>
                </a:solidFill>
                <a:latin typeface="Arial" charset="0"/>
              </a:rPr>
              <a:t>r </a:t>
            </a:r>
            <a:r>
              <a:rPr lang="en-GB" altLang="en-US" sz="2400" b="1">
                <a:solidFill>
                  <a:schemeClr val="hlink"/>
                </a:solidFill>
                <a:latin typeface="Symbol" pitchFamily="18" charset="2"/>
              </a:rPr>
              <a:t>¯   ®   </a:t>
            </a:r>
            <a:r>
              <a:rPr lang="en-GB" altLang="en-US" sz="2400" b="1" i="1">
                <a:solidFill>
                  <a:schemeClr val="hlink"/>
                </a:solidFill>
                <a:latin typeface="Arial" charset="0"/>
              </a:rPr>
              <a:t>er </a:t>
            </a:r>
            <a:r>
              <a:rPr lang="en-GB" altLang="en-US" sz="2400" b="1">
                <a:solidFill>
                  <a:schemeClr val="hlink"/>
                </a:solidFill>
                <a:latin typeface="Symbol" pitchFamily="18" charset="2"/>
              </a:rPr>
              <a:t>¯</a:t>
            </a:r>
          </a:p>
        </p:txBody>
      </p:sp>
      <p:grpSp>
        <p:nvGrpSpPr>
          <p:cNvPr id="39955" name="Group 19"/>
          <p:cNvGrpSpPr>
            <a:grpSpLocks/>
          </p:cNvGrpSpPr>
          <p:nvPr/>
        </p:nvGrpSpPr>
        <p:grpSpPr bwMode="auto">
          <a:xfrm>
            <a:off x="5295900" y="2500313"/>
            <a:ext cx="3489325" cy="2825750"/>
            <a:chOff x="3336" y="1575"/>
            <a:chExt cx="2198" cy="1780"/>
          </a:xfrm>
        </p:grpSpPr>
        <p:sp>
          <p:nvSpPr>
            <p:cNvPr id="39966" name="Arc 20"/>
            <p:cNvSpPr>
              <a:spLocks/>
            </p:cNvSpPr>
            <p:nvPr/>
          </p:nvSpPr>
          <p:spPr bwMode="auto">
            <a:xfrm>
              <a:off x="3336" y="1575"/>
              <a:ext cx="2198" cy="1682"/>
            </a:xfrm>
            <a:custGeom>
              <a:avLst/>
              <a:gdLst>
                <a:gd name="T0" fmla="*/ 0 w 21550"/>
                <a:gd name="T1" fmla="*/ 0 h 19232"/>
                <a:gd name="T2" fmla="*/ 0 w 21550"/>
                <a:gd name="T3" fmla="*/ 0 h 19232"/>
                <a:gd name="T4" fmla="*/ 0 w 21550"/>
                <a:gd name="T5" fmla="*/ 0 h 19232"/>
                <a:gd name="T6" fmla="*/ 0 60000 65536"/>
                <a:gd name="T7" fmla="*/ 0 60000 65536"/>
                <a:gd name="T8" fmla="*/ 0 60000 65536"/>
                <a:gd name="T9" fmla="*/ 0 w 21550"/>
                <a:gd name="T10" fmla="*/ 0 h 19232"/>
                <a:gd name="T11" fmla="*/ 21550 w 21550"/>
                <a:gd name="T12" fmla="*/ 19232 h 192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50" h="19232" fill="none" extrusionOk="0">
                  <a:moveTo>
                    <a:pt x="11716" y="19231"/>
                  </a:moveTo>
                  <a:cubicBezTo>
                    <a:pt x="4964" y="15779"/>
                    <a:pt x="518" y="9039"/>
                    <a:pt x="0" y="1474"/>
                  </a:cubicBezTo>
                </a:path>
                <a:path w="21550" h="19232" stroke="0" extrusionOk="0">
                  <a:moveTo>
                    <a:pt x="11716" y="19231"/>
                  </a:moveTo>
                  <a:cubicBezTo>
                    <a:pt x="4964" y="15779"/>
                    <a:pt x="518" y="9039"/>
                    <a:pt x="0" y="1474"/>
                  </a:cubicBezTo>
                  <a:lnTo>
                    <a:pt x="21550" y="0"/>
                  </a:lnTo>
                  <a:lnTo>
                    <a:pt x="11716" y="19231"/>
                  </a:lnTo>
                  <a:close/>
                </a:path>
              </a:pathLst>
            </a:custGeom>
            <a:noFill/>
            <a:ln w="25400" cap="rnd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967" name="Rectangle 21"/>
            <p:cNvSpPr>
              <a:spLocks noChangeArrowheads="1"/>
            </p:cNvSpPr>
            <p:nvPr/>
          </p:nvSpPr>
          <p:spPr bwMode="auto">
            <a:xfrm>
              <a:off x="4527" y="3105"/>
              <a:ext cx="2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accent1"/>
                  </a:solidFill>
                  <a:latin typeface="Arial" charset="0"/>
                </a:rPr>
                <a:t>D</a:t>
              </a:r>
              <a:r>
                <a:rPr lang="en-GB" altLang="en-US" sz="2000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39956" name="Group 22"/>
          <p:cNvGrpSpPr>
            <a:grpSpLocks/>
          </p:cNvGrpSpPr>
          <p:nvPr/>
        </p:nvGrpSpPr>
        <p:grpSpPr bwMode="auto">
          <a:xfrm>
            <a:off x="4448175" y="1900238"/>
            <a:ext cx="3632200" cy="3324225"/>
            <a:chOff x="2802" y="1197"/>
            <a:chExt cx="2288" cy="2094"/>
          </a:xfrm>
        </p:grpSpPr>
        <p:sp>
          <p:nvSpPr>
            <p:cNvPr id="39964" name="Arc 23"/>
            <p:cNvSpPr>
              <a:spLocks/>
            </p:cNvSpPr>
            <p:nvPr/>
          </p:nvSpPr>
          <p:spPr bwMode="auto">
            <a:xfrm>
              <a:off x="2802" y="1197"/>
              <a:ext cx="2041" cy="2094"/>
            </a:xfrm>
            <a:custGeom>
              <a:avLst/>
              <a:gdLst>
                <a:gd name="T0" fmla="*/ 0 w 21200"/>
                <a:gd name="T1" fmla="*/ 0 h 19818"/>
                <a:gd name="T2" fmla="*/ 0 w 21200"/>
                <a:gd name="T3" fmla="*/ 0 h 19818"/>
                <a:gd name="T4" fmla="*/ 0 w 21200"/>
                <a:gd name="T5" fmla="*/ 0 h 19818"/>
                <a:gd name="T6" fmla="*/ 0 60000 65536"/>
                <a:gd name="T7" fmla="*/ 0 60000 65536"/>
                <a:gd name="T8" fmla="*/ 0 60000 65536"/>
                <a:gd name="T9" fmla="*/ 0 w 21200"/>
                <a:gd name="T10" fmla="*/ 0 h 19818"/>
                <a:gd name="T11" fmla="*/ 21200 w 21200"/>
                <a:gd name="T12" fmla="*/ 19818 h 19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00" h="19818" fill="none" extrusionOk="0">
                  <a:moveTo>
                    <a:pt x="21200" y="4137"/>
                  </a:moveTo>
                  <a:cubicBezTo>
                    <a:pt x="19837" y="11122"/>
                    <a:pt x="15120" y="16987"/>
                    <a:pt x="8591" y="19818"/>
                  </a:cubicBezTo>
                </a:path>
                <a:path w="21200" h="19818" stroke="0" extrusionOk="0">
                  <a:moveTo>
                    <a:pt x="21200" y="4137"/>
                  </a:moveTo>
                  <a:cubicBezTo>
                    <a:pt x="19837" y="11122"/>
                    <a:pt x="15120" y="16987"/>
                    <a:pt x="8591" y="19818"/>
                  </a:cubicBezTo>
                  <a:lnTo>
                    <a:pt x="0" y="0"/>
                  </a:lnTo>
                  <a:lnTo>
                    <a:pt x="21200" y="4137"/>
                  </a:lnTo>
                  <a:close/>
                </a:path>
              </a:pathLst>
            </a:custGeom>
            <a:noFill/>
            <a:ln w="25400" cap="rnd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965" name="Rectangle 24"/>
            <p:cNvSpPr>
              <a:spLocks noChangeArrowheads="1"/>
            </p:cNvSpPr>
            <p:nvPr/>
          </p:nvSpPr>
          <p:spPr bwMode="auto">
            <a:xfrm>
              <a:off x="4809" y="1447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accent1"/>
                  </a:solidFill>
                  <a:latin typeface="Arial" charset="0"/>
                </a:rPr>
                <a:t>S</a:t>
              </a:r>
              <a:r>
                <a:rPr lang="en-GB" altLang="en-US" sz="2000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39957" name="Group 25"/>
          <p:cNvGrpSpPr>
            <a:grpSpLocks/>
          </p:cNvGrpSpPr>
          <p:nvPr/>
        </p:nvGrpSpPr>
        <p:grpSpPr bwMode="auto">
          <a:xfrm>
            <a:off x="4421188" y="4545013"/>
            <a:ext cx="2036762" cy="396875"/>
            <a:chOff x="2785" y="2863"/>
            <a:chExt cx="1283" cy="250"/>
          </a:xfrm>
        </p:grpSpPr>
        <p:sp>
          <p:nvSpPr>
            <p:cNvPr id="39962" name="Line 26"/>
            <p:cNvSpPr>
              <a:spLocks noChangeShapeType="1"/>
            </p:cNvSpPr>
            <p:nvPr/>
          </p:nvSpPr>
          <p:spPr bwMode="auto">
            <a:xfrm flipH="1">
              <a:off x="3088" y="3002"/>
              <a:ext cx="98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963" name="Rectangle 27"/>
            <p:cNvSpPr>
              <a:spLocks noChangeArrowheads="1"/>
            </p:cNvSpPr>
            <p:nvPr/>
          </p:nvSpPr>
          <p:spPr bwMode="auto">
            <a:xfrm>
              <a:off x="2785" y="2863"/>
              <a:ext cx="3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accent1"/>
                  </a:solidFill>
                  <a:latin typeface="Arial" charset="0"/>
                </a:rPr>
                <a:t>er</a:t>
              </a:r>
              <a:r>
                <a:rPr lang="en-GB" altLang="en-US" sz="2000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39958" name="Oval 28"/>
          <p:cNvSpPr>
            <a:spLocks noChangeArrowheads="1"/>
          </p:cNvSpPr>
          <p:nvPr/>
        </p:nvSpPr>
        <p:spPr bwMode="auto">
          <a:xfrm>
            <a:off x="6413500" y="4706938"/>
            <a:ext cx="101600" cy="101600"/>
          </a:xfrm>
          <a:prstGeom prst="ellipse">
            <a:avLst/>
          </a:prstGeom>
          <a:solidFill>
            <a:srgbClr val="FF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9959" name="Rectangle 30"/>
          <p:cNvSpPr>
            <a:spLocks noChangeArrowheads="1"/>
          </p:cNvSpPr>
          <p:nvPr/>
        </p:nvSpPr>
        <p:spPr bwMode="auto">
          <a:xfrm rot="-5400000">
            <a:off x="2874169" y="3550444"/>
            <a:ext cx="2957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>
                <a:latin typeface="Arial" charset="0"/>
              </a:rPr>
              <a:t>Συναλλαγματική ισοτιμία</a:t>
            </a:r>
            <a:endParaRPr lang="en-GB" altLang="en-US" sz="2000">
              <a:latin typeface="Arial" charset="0"/>
            </a:endParaRPr>
          </a:p>
        </p:txBody>
      </p:sp>
      <p:sp>
        <p:nvSpPr>
          <p:cNvPr id="39960" name="AutoShape 32"/>
          <p:cNvSpPr>
            <a:spLocks noChangeArrowheads="1"/>
          </p:cNvSpPr>
          <p:nvPr/>
        </p:nvSpPr>
        <p:spPr bwMode="auto">
          <a:xfrm>
            <a:off x="1766888" y="1189038"/>
            <a:ext cx="5540375" cy="4286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l-GR" altLang="en-US" sz="1900">
                <a:solidFill>
                  <a:schemeClr val="hlink"/>
                </a:solidFill>
                <a:latin typeface="Arial" charset="0"/>
              </a:rPr>
              <a:t>Επίδραση της αύξησης της προσφοράς χρήματος</a:t>
            </a:r>
            <a:endParaRPr lang="en-GB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48927" name="Text Box 24"/>
          <p:cNvSpPr txBox="1">
            <a:spLocks noChangeArrowheads="1"/>
          </p:cNvSpPr>
          <p:nvPr/>
        </p:nvSpPr>
        <p:spPr bwMode="auto">
          <a:xfrm>
            <a:off x="0" y="249238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altLang="en-US" b="1" dirty="0">
                <a:solidFill>
                  <a:schemeClr val="tx2"/>
                </a:solidFill>
                <a:latin typeface="Arial" pitchFamily="34" charset="0"/>
              </a:rPr>
              <a:t>Ο μηχανισμός μετάδοσης συναλλαγματικής ισοτιμίας</a:t>
            </a:r>
            <a:endParaRPr lang="en-GB" altLang="en-US" b="1" dirty="0">
              <a:solidFill>
                <a:schemeClr val="tx2"/>
              </a:solidFill>
              <a:latin typeface="Arial" pitchFamily="34" charset="0"/>
            </a:endParaRPr>
          </a:p>
          <a:p>
            <a:pPr algn="ctr">
              <a:defRPr/>
            </a:pPr>
            <a:endParaRPr lang="en-GB" altLang="en-US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876800" y="21336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79450" y="2133600"/>
            <a:ext cx="3446463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40964" name="Arc 4"/>
          <p:cNvSpPr>
            <a:spLocks/>
          </p:cNvSpPr>
          <p:nvPr/>
        </p:nvSpPr>
        <p:spPr bwMode="auto">
          <a:xfrm>
            <a:off x="4057650" y="1438275"/>
            <a:ext cx="3240088" cy="3384550"/>
          </a:xfrm>
          <a:custGeom>
            <a:avLst/>
            <a:gdLst>
              <a:gd name="T0" fmla="*/ 2147483647 w 21200"/>
              <a:gd name="T1" fmla="*/ 2147483647 h 20183"/>
              <a:gd name="T2" fmla="*/ 2147483647 w 21200"/>
              <a:gd name="T3" fmla="*/ 2147483647 h 20183"/>
              <a:gd name="T4" fmla="*/ 0 w 21200"/>
              <a:gd name="T5" fmla="*/ 0 h 20183"/>
              <a:gd name="T6" fmla="*/ 0 60000 65536"/>
              <a:gd name="T7" fmla="*/ 0 60000 65536"/>
              <a:gd name="T8" fmla="*/ 0 60000 65536"/>
              <a:gd name="T9" fmla="*/ 0 w 21200"/>
              <a:gd name="T10" fmla="*/ 0 h 20183"/>
              <a:gd name="T11" fmla="*/ 21200 w 21200"/>
              <a:gd name="T12" fmla="*/ 20183 h 20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00" h="20183" fill="none" extrusionOk="0">
                <a:moveTo>
                  <a:pt x="21200" y="4137"/>
                </a:moveTo>
                <a:cubicBezTo>
                  <a:pt x="19771" y="11458"/>
                  <a:pt x="14665" y="17524"/>
                  <a:pt x="7695" y="20182"/>
                </a:cubicBezTo>
              </a:path>
              <a:path w="21200" h="20183" stroke="0" extrusionOk="0">
                <a:moveTo>
                  <a:pt x="21200" y="4137"/>
                </a:moveTo>
                <a:cubicBezTo>
                  <a:pt x="19771" y="11458"/>
                  <a:pt x="14665" y="17524"/>
                  <a:pt x="7695" y="20182"/>
                </a:cubicBezTo>
                <a:lnTo>
                  <a:pt x="0" y="0"/>
                </a:lnTo>
                <a:lnTo>
                  <a:pt x="21200" y="4137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4876800" y="2133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4876800" y="5334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4479925" y="53641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40968" name="Arc 8"/>
          <p:cNvSpPr>
            <a:spLocks/>
          </p:cNvSpPr>
          <p:nvPr/>
        </p:nvSpPr>
        <p:spPr bwMode="auto">
          <a:xfrm>
            <a:off x="5654675" y="1963738"/>
            <a:ext cx="3489325" cy="2801937"/>
          </a:xfrm>
          <a:custGeom>
            <a:avLst/>
            <a:gdLst>
              <a:gd name="T0" fmla="*/ 2147483647 w 21550"/>
              <a:gd name="T1" fmla="*/ 2147483647 h 20182"/>
              <a:gd name="T2" fmla="*/ 0 w 21550"/>
              <a:gd name="T3" fmla="*/ 2147483647 h 20182"/>
              <a:gd name="T4" fmla="*/ 2147483647 w 21550"/>
              <a:gd name="T5" fmla="*/ 0 h 20182"/>
              <a:gd name="T6" fmla="*/ 0 60000 65536"/>
              <a:gd name="T7" fmla="*/ 0 60000 65536"/>
              <a:gd name="T8" fmla="*/ 0 60000 65536"/>
              <a:gd name="T9" fmla="*/ 0 w 21550"/>
              <a:gd name="T10" fmla="*/ 0 h 20182"/>
              <a:gd name="T11" fmla="*/ 21550 w 21550"/>
              <a:gd name="T12" fmla="*/ 20182 h 20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0" h="20182" fill="none" extrusionOk="0">
                <a:moveTo>
                  <a:pt x="13852" y="20182"/>
                </a:moveTo>
                <a:cubicBezTo>
                  <a:pt x="5983" y="17180"/>
                  <a:pt x="575" y="9878"/>
                  <a:pt x="0" y="1474"/>
                </a:cubicBezTo>
              </a:path>
              <a:path w="21550" h="20182" stroke="0" extrusionOk="0">
                <a:moveTo>
                  <a:pt x="13852" y="20182"/>
                </a:moveTo>
                <a:cubicBezTo>
                  <a:pt x="5983" y="17180"/>
                  <a:pt x="575" y="9878"/>
                  <a:pt x="0" y="1474"/>
                </a:cubicBezTo>
                <a:lnTo>
                  <a:pt x="21550" y="0"/>
                </a:lnTo>
                <a:lnTo>
                  <a:pt x="13852" y="20182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4902200" y="3905250"/>
            <a:ext cx="1555750" cy="4763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7893050" y="4630738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D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5326063" y="5627688"/>
            <a:ext cx="254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>
                <a:latin typeface="Arial" charset="0"/>
              </a:rPr>
              <a:t>Ποσότητα στερλίνας </a:t>
            </a:r>
            <a:endParaRPr lang="en-GB" altLang="en-US" sz="2000">
              <a:latin typeface="Arial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4414838" y="3697288"/>
            <a:ext cx="544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er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7261225" y="2054225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40974" name="Arc 14"/>
          <p:cNvSpPr>
            <a:spLocks/>
          </p:cNvSpPr>
          <p:nvPr/>
        </p:nvSpPr>
        <p:spPr bwMode="auto">
          <a:xfrm>
            <a:off x="4448175" y="1900238"/>
            <a:ext cx="3240088" cy="3324225"/>
          </a:xfrm>
          <a:custGeom>
            <a:avLst/>
            <a:gdLst>
              <a:gd name="T0" fmla="*/ 2147483647 w 21200"/>
              <a:gd name="T1" fmla="*/ 2147483647 h 19818"/>
              <a:gd name="T2" fmla="*/ 2147483647 w 21200"/>
              <a:gd name="T3" fmla="*/ 2147483647 h 19818"/>
              <a:gd name="T4" fmla="*/ 0 w 21200"/>
              <a:gd name="T5" fmla="*/ 0 h 19818"/>
              <a:gd name="T6" fmla="*/ 0 60000 65536"/>
              <a:gd name="T7" fmla="*/ 0 60000 65536"/>
              <a:gd name="T8" fmla="*/ 0 60000 65536"/>
              <a:gd name="T9" fmla="*/ 0 w 21200"/>
              <a:gd name="T10" fmla="*/ 0 h 19818"/>
              <a:gd name="T11" fmla="*/ 21200 w 21200"/>
              <a:gd name="T12" fmla="*/ 19818 h 198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00" h="19818" fill="none" extrusionOk="0">
                <a:moveTo>
                  <a:pt x="21200" y="4137"/>
                </a:moveTo>
                <a:cubicBezTo>
                  <a:pt x="19837" y="11122"/>
                  <a:pt x="15120" y="16987"/>
                  <a:pt x="8591" y="19818"/>
                </a:cubicBezTo>
              </a:path>
              <a:path w="21200" h="19818" stroke="0" extrusionOk="0">
                <a:moveTo>
                  <a:pt x="21200" y="4137"/>
                </a:moveTo>
                <a:cubicBezTo>
                  <a:pt x="19837" y="11122"/>
                  <a:pt x="15120" y="16987"/>
                  <a:pt x="8591" y="19818"/>
                </a:cubicBezTo>
                <a:lnTo>
                  <a:pt x="0" y="0"/>
                </a:lnTo>
                <a:lnTo>
                  <a:pt x="21200" y="4137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75" name="Arc 15"/>
          <p:cNvSpPr>
            <a:spLocks/>
          </p:cNvSpPr>
          <p:nvPr/>
        </p:nvSpPr>
        <p:spPr bwMode="auto">
          <a:xfrm>
            <a:off x="5295900" y="2500313"/>
            <a:ext cx="3489325" cy="2670175"/>
          </a:xfrm>
          <a:custGeom>
            <a:avLst/>
            <a:gdLst>
              <a:gd name="T0" fmla="*/ 2147483647 w 21550"/>
              <a:gd name="T1" fmla="*/ 2147483647 h 19232"/>
              <a:gd name="T2" fmla="*/ 0 w 21550"/>
              <a:gd name="T3" fmla="*/ 2147483647 h 19232"/>
              <a:gd name="T4" fmla="*/ 2147483647 w 21550"/>
              <a:gd name="T5" fmla="*/ 0 h 19232"/>
              <a:gd name="T6" fmla="*/ 0 60000 65536"/>
              <a:gd name="T7" fmla="*/ 0 60000 65536"/>
              <a:gd name="T8" fmla="*/ 0 60000 65536"/>
              <a:gd name="T9" fmla="*/ 0 w 21550"/>
              <a:gd name="T10" fmla="*/ 0 h 19232"/>
              <a:gd name="T11" fmla="*/ 21550 w 21550"/>
              <a:gd name="T12" fmla="*/ 19232 h 19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0" h="19232" fill="none" extrusionOk="0">
                <a:moveTo>
                  <a:pt x="11716" y="19231"/>
                </a:moveTo>
                <a:cubicBezTo>
                  <a:pt x="4964" y="15779"/>
                  <a:pt x="518" y="9039"/>
                  <a:pt x="0" y="1474"/>
                </a:cubicBezTo>
              </a:path>
              <a:path w="21550" h="19232" stroke="0" extrusionOk="0">
                <a:moveTo>
                  <a:pt x="11716" y="19231"/>
                </a:moveTo>
                <a:cubicBezTo>
                  <a:pt x="4964" y="15779"/>
                  <a:pt x="518" y="9039"/>
                  <a:pt x="0" y="1474"/>
                </a:cubicBezTo>
                <a:lnTo>
                  <a:pt x="21550" y="0"/>
                </a:lnTo>
                <a:lnTo>
                  <a:pt x="11716" y="19231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7186613" y="4929188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accent1"/>
                </a:solidFill>
                <a:latin typeface="Arial" charset="0"/>
              </a:rPr>
              <a:t>D</a:t>
            </a:r>
            <a:r>
              <a:rPr lang="en-GB" altLang="en-US" sz="2000" baseline="-25000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7634288" y="2297113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accent1"/>
                </a:solidFill>
                <a:latin typeface="Arial" charset="0"/>
              </a:rPr>
              <a:t>S</a:t>
            </a:r>
            <a:r>
              <a:rPr lang="en-GB" altLang="en-US" sz="2000" baseline="-25000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>
            <a:off x="4892675" y="4773613"/>
            <a:ext cx="1555750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4422775" y="4545013"/>
            <a:ext cx="601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accent1"/>
                </a:solidFill>
                <a:latin typeface="Arial" charset="0"/>
              </a:rPr>
              <a:t>er</a:t>
            </a:r>
            <a:r>
              <a:rPr lang="en-GB" altLang="en-US" sz="2000" baseline="-25000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4676598" y="6210300"/>
            <a:ext cx="4389791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400" b="1" dirty="0">
                <a:solidFill>
                  <a:srgbClr val="B2B2B2"/>
                </a:solidFill>
                <a:latin typeface="Arial" charset="0"/>
              </a:rPr>
              <a:t>(</a:t>
            </a:r>
            <a:r>
              <a:rPr lang="el-GR" altLang="en-US" sz="2400" b="1" dirty="0">
                <a:solidFill>
                  <a:srgbClr val="B2B2B2"/>
                </a:solidFill>
                <a:latin typeface="Arial" charset="0"/>
              </a:rPr>
              <a:t>β</a:t>
            </a:r>
            <a:r>
              <a:rPr lang="en-GB" altLang="en-US" sz="2400" b="1" dirty="0">
                <a:solidFill>
                  <a:srgbClr val="B2B2B2"/>
                </a:solidFill>
                <a:latin typeface="Arial" charset="0"/>
              </a:rPr>
              <a:t>) </a:t>
            </a:r>
            <a:r>
              <a:rPr lang="el-GR" altLang="en-US" sz="2400" b="1" dirty="0">
                <a:solidFill>
                  <a:srgbClr val="B2B2B2"/>
                </a:solidFill>
                <a:latin typeface="Arial" charset="0"/>
              </a:rPr>
              <a:t>Στάδιο</a:t>
            </a:r>
            <a:r>
              <a:rPr lang="en-GB" altLang="en-US" sz="2400" b="1" dirty="0">
                <a:solidFill>
                  <a:srgbClr val="B2B2B2"/>
                </a:solidFill>
                <a:latin typeface="Arial" charset="0"/>
              </a:rPr>
              <a:t> 2:  </a:t>
            </a:r>
            <a:r>
              <a:rPr lang="en-GB" altLang="en-US" sz="2400" b="1" i="1" dirty="0">
                <a:solidFill>
                  <a:srgbClr val="B2B2B2"/>
                </a:solidFill>
                <a:latin typeface="Arial" charset="0"/>
              </a:rPr>
              <a:t>M</a:t>
            </a:r>
            <a:r>
              <a:rPr lang="en-GB" altLang="en-US" sz="2400" b="1" baseline="-25000" dirty="0">
                <a:solidFill>
                  <a:srgbClr val="B2B2B2"/>
                </a:solidFill>
                <a:latin typeface="Arial" charset="0"/>
              </a:rPr>
              <a:t>S</a:t>
            </a:r>
            <a:r>
              <a:rPr lang="en-GB" altLang="en-US" sz="2400" b="1" dirty="0">
                <a:solidFill>
                  <a:srgbClr val="B2B2B2"/>
                </a:solidFill>
                <a:latin typeface="Symbol" pitchFamily="18" charset="2"/>
              </a:rPr>
              <a:t>­ , </a:t>
            </a:r>
            <a:r>
              <a:rPr lang="en-GB" altLang="en-US" sz="2400" b="1" i="1" dirty="0">
                <a:solidFill>
                  <a:srgbClr val="B2B2B2"/>
                </a:solidFill>
                <a:latin typeface="Arial" charset="0"/>
              </a:rPr>
              <a:t>r </a:t>
            </a:r>
            <a:r>
              <a:rPr lang="en-GB" altLang="en-US" sz="2400" b="1" dirty="0">
                <a:solidFill>
                  <a:srgbClr val="B2B2B2"/>
                </a:solidFill>
                <a:latin typeface="Symbol" pitchFamily="18" charset="2"/>
              </a:rPr>
              <a:t>¯   ®   </a:t>
            </a:r>
            <a:r>
              <a:rPr lang="en-GB" altLang="en-US" sz="2400" b="1" i="1" dirty="0" err="1">
                <a:solidFill>
                  <a:srgbClr val="B2B2B2"/>
                </a:solidFill>
                <a:latin typeface="Arial" charset="0"/>
              </a:rPr>
              <a:t>er</a:t>
            </a:r>
            <a:r>
              <a:rPr lang="en-GB" altLang="en-US" sz="2400" b="1" i="1" dirty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n-GB" altLang="en-US" sz="2400" b="1" dirty="0">
                <a:solidFill>
                  <a:srgbClr val="B2B2B2"/>
                </a:solidFill>
                <a:latin typeface="Symbol" pitchFamily="18" charset="2"/>
              </a:rPr>
              <a:t>¯</a:t>
            </a:r>
          </a:p>
        </p:txBody>
      </p:sp>
      <p:sp>
        <p:nvSpPr>
          <p:cNvPr id="40981" name="Oval 21"/>
          <p:cNvSpPr>
            <a:spLocks noChangeArrowheads="1"/>
          </p:cNvSpPr>
          <p:nvPr/>
        </p:nvSpPr>
        <p:spPr bwMode="auto">
          <a:xfrm>
            <a:off x="6424613" y="3838575"/>
            <a:ext cx="101600" cy="101600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682625" y="2133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>
            <a:off x="703263" y="5334000"/>
            <a:ext cx="3411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341313" y="53054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 flipV="1">
            <a:off x="1349375" y="2935288"/>
            <a:ext cx="2471738" cy="21986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3783013" y="2573338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M</a:t>
            </a:r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3511550" y="4881563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X</a:t>
            </a:r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434975" y="5700713"/>
            <a:ext cx="3757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>
                <a:latin typeface="Arial" charset="0"/>
              </a:rPr>
              <a:t>Εξαγωγές </a:t>
            </a:r>
            <a:r>
              <a:rPr lang="en-GB" altLang="en-US" sz="2000">
                <a:latin typeface="Arial" charset="0"/>
              </a:rPr>
              <a:t> (</a:t>
            </a:r>
            <a:r>
              <a:rPr lang="en-GB" altLang="en-US" sz="2000" i="1">
                <a:latin typeface="Arial" charset="0"/>
              </a:rPr>
              <a:t>X</a:t>
            </a:r>
            <a:r>
              <a:rPr lang="en-GB" altLang="en-US" sz="2000">
                <a:latin typeface="Arial" charset="0"/>
              </a:rPr>
              <a:t>),  </a:t>
            </a:r>
            <a:r>
              <a:rPr lang="el-GR" altLang="en-US" sz="2000">
                <a:latin typeface="Arial" charset="0"/>
              </a:rPr>
              <a:t>Εισαγωγές </a:t>
            </a:r>
            <a:r>
              <a:rPr lang="en-GB" altLang="en-US" sz="2000">
                <a:latin typeface="Arial" charset="0"/>
              </a:rPr>
              <a:t> (</a:t>
            </a:r>
            <a:r>
              <a:rPr lang="en-GB" altLang="en-US" sz="2000" i="1">
                <a:latin typeface="Arial" charset="0"/>
              </a:rPr>
              <a:t>M</a:t>
            </a:r>
            <a:r>
              <a:rPr lang="en-GB" altLang="en-US" sz="2000">
                <a:latin typeface="Arial" charset="0"/>
              </a:rPr>
              <a:t>)</a:t>
            </a:r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>
            <a:off x="836613" y="3062288"/>
            <a:ext cx="2619375" cy="19970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90" name="Line 30"/>
          <p:cNvSpPr>
            <a:spLocks noChangeShapeType="1"/>
          </p:cNvSpPr>
          <p:nvPr/>
        </p:nvSpPr>
        <p:spPr bwMode="auto">
          <a:xfrm flipH="1">
            <a:off x="688975" y="3886200"/>
            <a:ext cx="3389313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265113" y="3703638"/>
            <a:ext cx="54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er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0992" name="Line 32"/>
          <p:cNvSpPr>
            <a:spLocks noChangeShapeType="1"/>
          </p:cNvSpPr>
          <p:nvPr/>
        </p:nvSpPr>
        <p:spPr bwMode="auto">
          <a:xfrm>
            <a:off x="1935163" y="3924300"/>
            <a:ext cx="0" cy="1392238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93" name="Line 33"/>
          <p:cNvSpPr>
            <a:spLocks noChangeShapeType="1"/>
          </p:cNvSpPr>
          <p:nvPr/>
        </p:nvSpPr>
        <p:spPr bwMode="auto">
          <a:xfrm>
            <a:off x="2740025" y="3924300"/>
            <a:ext cx="0" cy="1392238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 rot="-5400000">
            <a:off x="-1350962" y="3502024"/>
            <a:ext cx="3098800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>
                <a:latin typeface="Arial" charset="0"/>
              </a:rPr>
              <a:t>Συναλλαγματική  ισοτιμία </a:t>
            </a:r>
            <a:endParaRPr lang="en-GB" altLang="en-US" sz="2000">
              <a:latin typeface="Arial" charset="0"/>
            </a:endParaRPr>
          </a:p>
        </p:txBody>
      </p:sp>
      <p:sp>
        <p:nvSpPr>
          <p:cNvPr id="40995" name="Oval 35"/>
          <p:cNvSpPr>
            <a:spLocks noChangeArrowheads="1"/>
          </p:cNvSpPr>
          <p:nvPr/>
        </p:nvSpPr>
        <p:spPr bwMode="auto">
          <a:xfrm>
            <a:off x="1879600" y="3838575"/>
            <a:ext cx="101600" cy="101600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40996" name="Rectangle 36"/>
          <p:cNvSpPr>
            <a:spLocks noChangeArrowheads="1"/>
          </p:cNvSpPr>
          <p:nvPr/>
        </p:nvSpPr>
        <p:spPr bwMode="auto">
          <a:xfrm>
            <a:off x="2497138" y="5334000"/>
            <a:ext cx="487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1804988" y="5334000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X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0998" name="Oval 38"/>
          <p:cNvSpPr>
            <a:spLocks noChangeArrowheads="1"/>
          </p:cNvSpPr>
          <p:nvPr/>
        </p:nvSpPr>
        <p:spPr bwMode="auto">
          <a:xfrm>
            <a:off x="2698750" y="3844925"/>
            <a:ext cx="107950" cy="107950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138113" y="6221413"/>
            <a:ext cx="4557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b="1">
                <a:solidFill>
                  <a:schemeClr val="hlink"/>
                </a:solidFill>
                <a:latin typeface="Arial" charset="0"/>
              </a:rPr>
              <a:t>(</a:t>
            </a:r>
            <a:r>
              <a:rPr lang="el-GR" altLang="en-US" sz="2400" b="1">
                <a:solidFill>
                  <a:schemeClr val="hlink"/>
                </a:solidFill>
                <a:latin typeface="Arial" charset="0"/>
              </a:rPr>
              <a:t>γ</a:t>
            </a:r>
            <a:r>
              <a:rPr lang="en-GB" altLang="en-US" sz="2400" b="1">
                <a:solidFill>
                  <a:schemeClr val="hlink"/>
                </a:solidFill>
                <a:latin typeface="Arial" charset="0"/>
              </a:rPr>
              <a:t>) </a:t>
            </a:r>
            <a:r>
              <a:rPr lang="el-GR" altLang="en-US" sz="2400" b="1">
                <a:solidFill>
                  <a:schemeClr val="hlink"/>
                </a:solidFill>
                <a:latin typeface="Arial" charset="0"/>
              </a:rPr>
              <a:t>Στάδιο</a:t>
            </a:r>
            <a:r>
              <a:rPr lang="en-GB" altLang="en-US" sz="2400" b="1">
                <a:solidFill>
                  <a:schemeClr val="hlink"/>
                </a:solidFill>
                <a:latin typeface="Arial" charset="0"/>
              </a:rPr>
              <a:t> 3:</a:t>
            </a:r>
            <a:r>
              <a:rPr lang="en-GB" altLang="en-US" sz="2400" b="1" i="1">
                <a:solidFill>
                  <a:schemeClr val="hlink"/>
                </a:solidFill>
                <a:latin typeface="Arial" charset="0"/>
              </a:rPr>
              <a:t> er </a:t>
            </a:r>
            <a:r>
              <a:rPr lang="en-GB" altLang="en-US" sz="2400" b="1">
                <a:solidFill>
                  <a:schemeClr val="hlink"/>
                </a:solidFill>
                <a:latin typeface="Symbol" pitchFamily="18" charset="2"/>
              </a:rPr>
              <a:t>¯  ®   </a:t>
            </a:r>
            <a:r>
              <a:rPr lang="en-GB" altLang="en-US" sz="2400" b="1" i="1">
                <a:solidFill>
                  <a:schemeClr val="hlink"/>
                </a:solidFill>
                <a:latin typeface="Arial" charset="0"/>
              </a:rPr>
              <a:t>M </a:t>
            </a:r>
            <a:r>
              <a:rPr lang="en-GB" altLang="en-US" sz="2400" b="1">
                <a:solidFill>
                  <a:schemeClr val="hlink"/>
                </a:solidFill>
                <a:latin typeface="Symbol" pitchFamily="18" charset="2"/>
              </a:rPr>
              <a:t>¯</a:t>
            </a:r>
            <a:r>
              <a:rPr lang="en-GB" altLang="en-US" sz="2400" b="1" i="1">
                <a:solidFill>
                  <a:schemeClr val="hlink"/>
                </a:solidFill>
                <a:latin typeface="Arial" charset="0"/>
              </a:rPr>
              <a:t> , X </a:t>
            </a:r>
            <a:r>
              <a:rPr lang="en-GB" altLang="en-US" sz="2400" b="1">
                <a:solidFill>
                  <a:schemeClr val="hlink"/>
                </a:solidFill>
                <a:latin typeface="Symbol" pitchFamily="18" charset="2"/>
              </a:rPr>
              <a:t>­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825" y="4551363"/>
            <a:ext cx="3844925" cy="400050"/>
            <a:chOff x="158" y="2867"/>
            <a:chExt cx="2422" cy="252"/>
          </a:xfrm>
        </p:grpSpPr>
        <p:sp>
          <p:nvSpPr>
            <p:cNvPr id="41013" name="Line 41"/>
            <p:cNvSpPr>
              <a:spLocks noChangeShapeType="1"/>
            </p:cNvSpPr>
            <p:nvPr/>
          </p:nvSpPr>
          <p:spPr bwMode="auto">
            <a:xfrm flipH="1">
              <a:off x="446" y="3002"/>
              <a:ext cx="213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014" name="Rectangle 42"/>
            <p:cNvSpPr>
              <a:spLocks noChangeArrowheads="1"/>
            </p:cNvSpPr>
            <p:nvPr/>
          </p:nvSpPr>
          <p:spPr bwMode="auto">
            <a:xfrm>
              <a:off x="158" y="2867"/>
              <a:ext cx="3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er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41001" name="Oval 43"/>
          <p:cNvSpPr>
            <a:spLocks noChangeArrowheads="1"/>
          </p:cNvSpPr>
          <p:nvPr/>
        </p:nvSpPr>
        <p:spPr bwMode="auto">
          <a:xfrm>
            <a:off x="6413500" y="4706938"/>
            <a:ext cx="101600" cy="101600"/>
          </a:xfrm>
          <a:prstGeom prst="ellipse">
            <a:avLst/>
          </a:prstGeom>
          <a:solidFill>
            <a:srgbClr val="FF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2871788" y="4803775"/>
            <a:ext cx="446087" cy="914400"/>
            <a:chOff x="1809" y="3026"/>
            <a:chExt cx="281" cy="576"/>
          </a:xfrm>
        </p:grpSpPr>
        <p:sp>
          <p:nvSpPr>
            <p:cNvPr id="41011" name="Line 45"/>
            <p:cNvSpPr>
              <a:spLocks noChangeShapeType="1"/>
            </p:cNvSpPr>
            <p:nvPr/>
          </p:nvSpPr>
          <p:spPr bwMode="auto">
            <a:xfrm>
              <a:off x="1946" y="3026"/>
              <a:ext cx="0" cy="33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012" name="Rectangle 46"/>
            <p:cNvSpPr>
              <a:spLocks noChangeArrowheads="1"/>
            </p:cNvSpPr>
            <p:nvPr/>
          </p:nvSpPr>
          <p:spPr bwMode="auto">
            <a:xfrm>
              <a:off x="1809" y="3352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X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441450" y="4784725"/>
            <a:ext cx="487363" cy="950913"/>
            <a:chOff x="908" y="3014"/>
            <a:chExt cx="307" cy="599"/>
          </a:xfrm>
        </p:grpSpPr>
        <p:sp>
          <p:nvSpPr>
            <p:cNvPr id="41009" name="Line 48"/>
            <p:cNvSpPr>
              <a:spLocks noChangeShapeType="1"/>
            </p:cNvSpPr>
            <p:nvPr/>
          </p:nvSpPr>
          <p:spPr bwMode="auto">
            <a:xfrm>
              <a:off x="1104" y="3014"/>
              <a:ext cx="0" cy="34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010" name="Rectangle 49"/>
            <p:cNvSpPr>
              <a:spLocks noChangeArrowheads="1"/>
            </p:cNvSpPr>
            <p:nvPr/>
          </p:nvSpPr>
          <p:spPr bwMode="auto">
            <a:xfrm>
              <a:off x="908" y="3363"/>
              <a:ext cx="3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M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36915" name="Oval 51"/>
          <p:cNvSpPr>
            <a:spLocks noChangeArrowheads="1"/>
          </p:cNvSpPr>
          <p:nvPr/>
        </p:nvSpPr>
        <p:spPr bwMode="auto">
          <a:xfrm>
            <a:off x="1701800" y="4705350"/>
            <a:ext cx="101600" cy="10160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6916" name="Oval 52"/>
          <p:cNvSpPr>
            <a:spLocks noChangeArrowheads="1"/>
          </p:cNvSpPr>
          <p:nvPr/>
        </p:nvSpPr>
        <p:spPr bwMode="auto">
          <a:xfrm>
            <a:off x="3033713" y="4730750"/>
            <a:ext cx="96837" cy="9683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41006" name="Rectangle 53"/>
          <p:cNvSpPr>
            <a:spLocks noChangeArrowheads="1"/>
          </p:cNvSpPr>
          <p:nvPr/>
        </p:nvSpPr>
        <p:spPr bwMode="auto">
          <a:xfrm rot="-5400000">
            <a:off x="2874169" y="3550444"/>
            <a:ext cx="2957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>
                <a:latin typeface="Arial" charset="0"/>
              </a:rPr>
              <a:t>Συναλλαγματική ισοτιμία</a:t>
            </a:r>
            <a:endParaRPr lang="en-GB" altLang="en-US" sz="2000">
              <a:latin typeface="Arial" charset="0"/>
            </a:endParaRPr>
          </a:p>
        </p:txBody>
      </p:sp>
      <p:sp>
        <p:nvSpPr>
          <p:cNvPr id="41007" name="AutoShape 55"/>
          <p:cNvSpPr>
            <a:spLocks noChangeArrowheads="1"/>
          </p:cNvSpPr>
          <p:nvPr/>
        </p:nvSpPr>
        <p:spPr bwMode="auto">
          <a:xfrm>
            <a:off x="1766888" y="1189038"/>
            <a:ext cx="5540375" cy="4286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l-GR" altLang="en-US" sz="1900">
                <a:solidFill>
                  <a:schemeClr val="hlink"/>
                </a:solidFill>
                <a:latin typeface="Arial" charset="0"/>
              </a:rPr>
              <a:t>Επίδραση της αύξησης της προσφοράς χρήματος</a:t>
            </a:r>
            <a:endParaRPr lang="en-GB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50998" name="Text Box 24"/>
          <p:cNvSpPr txBox="1">
            <a:spLocks noChangeArrowheads="1"/>
          </p:cNvSpPr>
          <p:nvPr/>
        </p:nvSpPr>
        <p:spPr bwMode="auto">
          <a:xfrm>
            <a:off x="0" y="249238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altLang="en-US" b="1" dirty="0">
                <a:solidFill>
                  <a:schemeClr val="tx2"/>
                </a:solidFill>
                <a:latin typeface="Arial" pitchFamily="34" charset="0"/>
              </a:rPr>
              <a:t>Ο μηχανισμός μετάδοσης συναλλαγματικής ισοτιμίας</a:t>
            </a:r>
            <a:endParaRPr lang="en-GB" altLang="en-US" b="1" dirty="0">
              <a:solidFill>
                <a:schemeClr val="tx2"/>
              </a:solidFill>
              <a:latin typeface="Arial" pitchFamily="34" charset="0"/>
            </a:endParaRPr>
          </a:p>
          <a:p>
            <a:pPr algn="ctr">
              <a:defRPr/>
            </a:pPr>
            <a:endParaRPr lang="en-GB" altLang="en-US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3" grpId="0" autoUpdateAnimBg="0"/>
      <p:bldP spid="36915" grpId="0" animBg="1" autoUpdateAnimBg="0"/>
      <p:bldP spid="36916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046163" y="1341438"/>
            <a:ext cx="8021637" cy="416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4510088" y="4968875"/>
            <a:ext cx="0" cy="531813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1084263" y="5505450"/>
            <a:ext cx="7937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763588" y="545941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1092200" y="4951413"/>
            <a:ext cx="6061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1991" name="Arc 7"/>
          <p:cNvSpPr>
            <a:spLocks/>
          </p:cNvSpPr>
          <p:nvPr/>
        </p:nvSpPr>
        <p:spPr bwMode="auto">
          <a:xfrm>
            <a:off x="17463" y="2366963"/>
            <a:ext cx="7254875" cy="3041650"/>
          </a:xfrm>
          <a:custGeom>
            <a:avLst/>
            <a:gdLst>
              <a:gd name="T0" fmla="*/ 2147483647 w 19260"/>
              <a:gd name="T1" fmla="*/ 2147483647 h 21239"/>
              <a:gd name="T2" fmla="*/ 2147483647 w 19260"/>
              <a:gd name="T3" fmla="*/ 2147483647 h 21239"/>
              <a:gd name="T4" fmla="*/ 0 w 19260"/>
              <a:gd name="T5" fmla="*/ 0 h 21239"/>
              <a:gd name="T6" fmla="*/ 0 60000 65536"/>
              <a:gd name="T7" fmla="*/ 0 60000 65536"/>
              <a:gd name="T8" fmla="*/ 0 60000 65536"/>
              <a:gd name="T9" fmla="*/ 0 w 19260"/>
              <a:gd name="T10" fmla="*/ 0 h 21239"/>
              <a:gd name="T11" fmla="*/ 19260 w 19260"/>
              <a:gd name="T12" fmla="*/ 21239 h 212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60" h="21239" fill="none" extrusionOk="0">
                <a:moveTo>
                  <a:pt x="19259" y="9778"/>
                </a:moveTo>
                <a:cubicBezTo>
                  <a:pt x="16214" y="15777"/>
                  <a:pt x="10547" y="20014"/>
                  <a:pt x="3932" y="21238"/>
                </a:cubicBezTo>
              </a:path>
              <a:path w="19260" h="21239" stroke="0" extrusionOk="0">
                <a:moveTo>
                  <a:pt x="19259" y="9778"/>
                </a:moveTo>
                <a:cubicBezTo>
                  <a:pt x="16214" y="15777"/>
                  <a:pt x="10547" y="20014"/>
                  <a:pt x="3932" y="21238"/>
                </a:cubicBezTo>
                <a:lnTo>
                  <a:pt x="0" y="0"/>
                </a:lnTo>
                <a:lnTo>
                  <a:pt x="19259" y="9778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4457700" y="4889500"/>
            <a:ext cx="103188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4294188" y="5518150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1843088" y="6140450"/>
            <a:ext cx="536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altLang="en-US" sz="2400" b="1">
                <a:solidFill>
                  <a:schemeClr val="hlink"/>
                </a:solidFill>
                <a:latin typeface="Arial" charset="0"/>
              </a:rPr>
              <a:t>     (</a:t>
            </a:r>
            <a:r>
              <a:rPr lang="el-GR" altLang="en-US" sz="2400" b="1">
                <a:solidFill>
                  <a:schemeClr val="hlink"/>
                </a:solidFill>
                <a:latin typeface="Arial" charset="0"/>
              </a:rPr>
              <a:t>δ</a:t>
            </a:r>
            <a:r>
              <a:rPr lang="en-GB" altLang="en-US" sz="2400" b="1">
                <a:solidFill>
                  <a:schemeClr val="hlink"/>
                </a:solidFill>
                <a:latin typeface="Arial" charset="0"/>
              </a:rPr>
              <a:t>)  </a:t>
            </a:r>
            <a:r>
              <a:rPr lang="el-GR" altLang="en-US" sz="2400" b="1">
                <a:solidFill>
                  <a:schemeClr val="hlink"/>
                </a:solidFill>
                <a:latin typeface="Arial" charset="0"/>
              </a:rPr>
              <a:t>Στάδιο</a:t>
            </a:r>
            <a:r>
              <a:rPr lang="en-GB" altLang="en-US" sz="2400" b="1">
                <a:solidFill>
                  <a:schemeClr val="hlink"/>
                </a:solidFill>
                <a:latin typeface="Arial" charset="0"/>
              </a:rPr>
              <a:t> 4:  </a:t>
            </a:r>
            <a:r>
              <a:rPr lang="en-GB" altLang="en-US" sz="2400" b="1" i="1">
                <a:solidFill>
                  <a:schemeClr val="hlink"/>
                </a:solidFill>
                <a:latin typeface="Arial" charset="0"/>
              </a:rPr>
              <a:t>M </a:t>
            </a:r>
            <a:r>
              <a:rPr lang="en-GB" altLang="en-US" sz="2400" b="1">
                <a:solidFill>
                  <a:schemeClr val="hlink"/>
                </a:solidFill>
                <a:latin typeface="Symbol" pitchFamily="18" charset="2"/>
              </a:rPr>
              <a:t>¯</a:t>
            </a:r>
            <a:r>
              <a:rPr lang="en-GB" altLang="en-US" sz="2400" b="1" i="1">
                <a:solidFill>
                  <a:schemeClr val="hlink"/>
                </a:solidFill>
                <a:latin typeface="Arial" charset="0"/>
              </a:rPr>
              <a:t> , X </a:t>
            </a:r>
            <a:r>
              <a:rPr lang="en-GB" altLang="en-US" sz="2400" b="1">
                <a:solidFill>
                  <a:schemeClr val="hlink"/>
                </a:solidFill>
                <a:latin typeface="Symbol" pitchFamily="18" charset="2"/>
              </a:rPr>
              <a:t>­ ®    </a:t>
            </a:r>
            <a:r>
              <a:rPr lang="en-GB" altLang="en-US" sz="2400" b="1" i="1">
                <a:solidFill>
                  <a:schemeClr val="hlink"/>
                </a:solidFill>
                <a:latin typeface="Arial" charset="0"/>
              </a:rPr>
              <a:t>Y </a:t>
            </a:r>
            <a:r>
              <a:rPr lang="en-GB" altLang="en-US" sz="2400" b="1">
                <a:solidFill>
                  <a:schemeClr val="hlink"/>
                </a:solidFill>
                <a:latin typeface="Symbol" pitchFamily="18" charset="2"/>
              </a:rPr>
              <a:t>­</a:t>
            </a:r>
            <a:r>
              <a:rPr lang="en-GB" altLang="en-US" sz="2400" b="1" i="1">
                <a:solidFill>
                  <a:schemeClr val="hlink"/>
                </a:solidFill>
                <a:latin typeface="Arial" charset="0"/>
              </a:rPr>
              <a:t>       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6969125" y="3390900"/>
            <a:ext cx="2155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1 </a:t>
            </a:r>
            <a:r>
              <a:rPr lang="en-GB" altLang="en-US" sz="2000">
                <a:solidFill>
                  <a:schemeClr val="tx2"/>
                </a:solidFill>
                <a:latin typeface="Arial" charset="0"/>
              </a:rPr>
              <a:t>(= </a:t>
            </a:r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altLang="en-US" sz="2000">
                <a:solidFill>
                  <a:schemeClr val="tx2"/>
                </a:solidFill>
                <a:latin typeface="Arial" charset="0"/>
              </a:rPr>
              <a:t> + </a:t>
            </a:r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 + T</a:t>
            </a:r>
            <a:r>
              <a:rPr lang="en-GB" altLang="en-US" sz="20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7256463" y="4748213"/>
            <a:ext cx="1843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1  </a:t>
            </a:r>
            <a:r>
              <a:rPr lang="en-GB" altLang="en-US" sz="1800">
                <a:solidFill>
                  <a:schemeClr val="tx2"/>
                </a:solidFill>
                <a:latin typeface="Arial" charset="0"/>
              </a:rPr>
              <a:t>(= </a:t>
            </a:r>
            <a:r>
              <a:rPr lang="en-GB" altLang="en-US" sz="18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altLang="en-US" sz="1800">
                <a:solidFill>
                  <a:schemeClr val="tx2"/>
                </a:solidFill>
                <a:latin typeface="Arial" charset="0"/>
              </a:rPr>
              <a:t> + </a:t>
            </a:r>
            <a:r>
              <a:rPr lang="en-GB" altLang="en-US" sz="1800" i="1">
                <a:solidFill>
                  <a:schemeClr val="tx2"/>
                </a:solidFill>
                <a:latin typeface="Arial" charset="0"/>
              </a:rPr>
              <a:t>X</a:t>
            </a:r>
            <a:r>
              <a:rPr lang="en-GB" altLang="en-US" sz="18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altLang="en-US" sz="1800" i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altLang="en-US" sz="1800">
                <a:solidFill>
                  <a:schemeClr val="tx2"/>
                </a:solidFill>
                <a:latin typeface="Arial" charset="0"/>
              </a:rPr>
              <a:t>+ </a:t>
            </a:r>
            <a:r>
              <a:rPr lang="en-GB" altLang="en-US" sz="1800" i="1">
                <a:solidFill>
                  <a:schemeClr val="tx2"/>
                </a:solidFill>
                <a:latin typeface="Arial" charset="0"/>
              </a:rPr>
              <a:t>G</a:t>
            </a:r>
            <a:r>
              <a:rPr lang="en-GB" altLang="en-US" sz="18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69863" y="2532063"/>
            <a:ext cx="8975725" cy="3041650"/>
            <a:chOff x="107" y="1587"/>
            <a:chExt cx="5654" cy="1916"/>
          </a:xfrm>
        </p:grpSpPr>
        <p:sp>
          <p:nvSpPr>
            <p:cNvPr id="42010" name="Arc 14"/>
            <p:cNvSpPr>
              <a:spLocks/>
            </p:cNvSpPr>
            <p:nvPr/>
          </p:nvSpPr>
          <p:spPr bwMode="auto">
            <a:xfrm>
              <a:off x="107" y="1587"/>
              <a:ext cx="4305" cy="1916"/>
            </a:xfrm>
            <a:custGeom>
              <a:avLst/>
              <a:gdLst>
                <a:gd name="T0" fmla="*/ 0 w 18145"/>
                <a:gd name="T1" fmla="*/ 0 h 21239"/>
                <a:gd name="T2" fmla="*/ 0 w 18145"/>
                <a:gd name="T3" fmla="*/ 0 h 21239"/>
                <a:gd name="T4" fmla="*/ 0 w 18145"/>
                <a:gd name="T5" fmla="*/ 0 h 21239"/>
                <a:gd name="T6" fmla="*/ 0 60000 65536"/>
                <a:gd name="T7" fmla="*/ 0 60000 65536"/>
                <a:gd name="T8" fmla="*/ 0 60000 65536"/>
                <a:gd name="T9" fmla="*/ 0 w 18145"/>
                <a:gd name="T10" fmla="*/ 0 h 21239"/>
                <a:gd name="T11" fmla="*/ 18145 w 18145"/>
                <a:gd name="T12" fmla="*/ 21239 h 212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45" h="21239" fill="none" extrusionOk="0">
                  <a:moveTo>
                    <a:pt x="18145" y="11718"/>
                  </a:moveTo>
                  <a:cubicBezTo>
                    <a:pt x="14919" y="16712"/>
                    <a:pt x="9778" y="20156"/>
                    <a:pt x="3932" y="21238"/>
                  </a:cubicBezTo>
                </a:path>
                <a:path w="18145" h="21239" stroke="0" extrusionOk="0">
                  <a:moveTo>
                    <a:pt x="18145" y="11718"/>
                  </a:moveTo>
                  <a:cubicBezTo>
                    <a:pt x="14919" y="16712"/>
                    <a:pt x="9778" y="20156"/>
                    <a:pt x="3932" y="21238"/>
                  </a:cubicBezTo>
                  <a:lnTo>
                    <a:pt x="0" y="0"/>
                  </a:lnTo>
                  <a:lnTo>
                    <a:pt x="18145" y="11718"/>
                  </a:lnTo>
                  <a:close/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011" name="Rectangle 15"/>
            <p:cNvSpPr>
              <a:spLocks noChangeArrowheads="1"/>
            </p:cNvSpPr>
            <p:nvPr/>
          </p:nvSpPr>
          <p:spPr bwMode="auto">
            <a:xfrm>
              <a:off x="4403" y="2463"/>
              <a:ext cx="13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accent1"/>
                  </a:solidFill>
                  <a:latin typeface="Arial" charset="0"/>
                </a:rPr>
                <a:t>W</a:t>
              </a:r>
              <a:r>
                <a:rPr lang="en-GB" altLang="en-US" sz="2000" baseline="-25000">
                  <a:solidFill>
                    <a:schemeClr val="accent1"/>
                  </a:solidFill>
                  <a:latin typeface="Arial" charset="0"/>
                </a:rPr>
                <a:t>2 </a:t>
              </a:r>
              <a:r>
                <a:rPr lang="en-GB" altLang="en-US" sz="2000">
                  <a:solidFill>
                    <a:schemeClr val="accent1"/>
                  </a:solidFill>
                  <a:latin typeface="Arial" charset="0"/>
                </a:rPr>
                <a:t>(= </a:t>
              </a:r>
              <a:r>
                <a:rPr lang="en-GB" altLang="en-US" sz="2000" i="1">
                  <a:solidFill>
                    <a:schemeClr val="accent1"/>
                  </a:solidFill>
                  <a:latin typeface="Arial" charset="0"/>
                </a:rPr>
                <a:t>S</a:t>
              </a:r>
              <a:r>
                <a:rPr lang="en-GB" altLang="en-US" sz="2000">
                  <a:solidFill>
                    <a:schemeClr val="accent1"/>
                  </a:solidFill>
                  <a:latin typeface="Arial" charset="0"/>
                </a:rPr>
                <a:t> + </a:t>
              </a:r>
              <a:r>
                <a:rPr lang="en-GB" altLang="en-US" sz="2000" i="1">
                  <a:solidFill>
                    <a:schemeClr val="accent1"/>
                  </a:solidFill>
                  <a:latin typeface="Arial" charset="0"/>
                </a:rPr>
                <a:t>M</a:t>
              </a:r>
              <a:r>
                <a:rPr lang="en-GB" altLang="en-US" sz="2000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  <a:r>
                <a:rPr lang="en-GB" altLang="en-US" sz="2000" i="1">
                  <a:solidFill>
                    <a:schemeClr val="accent1"/>
                  </a:solidFill>
                  <a:latin typeface="Arial" charset="0"/>
                </a:rPr>
                <a:t> + T</a:t>
              </a:r>
              <a:r>
                <a:rPr lang="en-GB" altLang="en-US" sz="2000">
                  <a:solidFill>
                    <a:schemeClr val="accent1"/>
                  </a:solidFill>
                  <a:latin typeface="Arial" charset="0"/>
                </a:rPr>
                <a:t>)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116013" y="4386263"/>
            <a:ext cx="7983537" cy="396875"/>
            <a:chOff x="703" y="2763"/>
            <a:chExt cx="5029" cy="250"/>
          </a:xfrm>
        </p:grpSpPr>
        <p:sp>
          <p:nvSpPr>
            <p:cNvPr id="42008" name="Line 17"/>
            <p:cNvSpPr>
              <a:spLocks noChangeShapeType="1"/>
            </p:cNvSpPr>
            <p:nvPr/>
          </p:nvSpPr>
          <p:spPr bwMode="auto">
            <a:xfrm flipV="1">
              <a:off x="703" y="2922"/>
              <a:ext cx="3803" cy="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009" name="Rectangle 18"/>
            <p:cNvSpPr>
              <a:spLocks noChangeArrowheads="1"/>
            </p:cNvSpPr>
            <p:nvPr/>
          </p:nvSpPr>
          <p:spPr bwMode="auto">
            <a:xfrm>
              <a:off x="4571" y="2763"/>
              <a:ext cx="11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accent1"/>
                  </a:solidFill>
                  <a:latin typeface="Arial" charset="0"/>
                </a:rPr>
                <a:t>J</a:t>
              </a:r>
              <a:r>
                <a:rPr lang="en-GB" altLang="en-US" sz="2000" baseline="-25000">
                  <a:solidFill>
                    <a:schemeClr val="accent1"/>
                  </a:solidFill>
                  <a:latin typeface="Arial" charset="0"/>
                </a:rPr>
                <a:t>2  </a:t>
              </a:r>
              <a:r>
                <a:rPr lang="en-GB" altLang="en-US" sz="1800">
                  <a:solidFill>
                    <a:schemeClr val="accent1"/>
                  </a:solidFill>
                  <a:latin typeface="Arial" charset="0"/>
                </a:rPr>
                <a:t>(= </a:t>
              </a:r>
              <a:r>
                <a:rPr lang="en-GB" altLang="en-US" sz="1800" i="1">
                  <a:solidFill>
                    <a:schemeClr val="accent1"/>
                  </a:solidFill>
                  <a:latin typeface="Arial" charset="0"/>
                </a:rPr>
                <a:t>I</a:t>
              </a:r>
              <a:r>
                <a:rPr lang="en-GB" altLang="en-US" sz="1800">
                  <a:solidFill>
                    <a:schemeClr val="accent1"/>
                  </a:solidFill>
                  <a:latin typeface="Arial" charset="0"/>
                </a:rPr>
                <a:t> + </a:t>
              </a:r>
              <a:r>
                <a:rPr lang="en-GB" altLang="en-US" sz="1800" i="1">
                  <a:solidFill>
                    <a:schemeClr val="accent1"/>
                  </a:solidFill>
                  <a:latin typeface="Arial" charset="0"/>
                </a:rPr>
                <a:t>X</a:t>
              </a:r>
              <a:r>
                <a:rPr lang="en-GB" altLang="en-US" sz="1800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  <a:r>
                <a:rPr lang="en-GB" altLang="en-US" sz="1800" i="1">
                  <a:solidFill>
                    <a:schemeClr val="accent1"/>
                  </a:solidFill>
                  <a:latin typeface="Arial" charset="0"/>
                </a:rPr>
                <a:t> </a:t>
              </a:r>
              <a:r>
                <a:rPr lang="en-GB" altLang="en-US" sz="1800">
                  <a:solidFill>
                    <a:schemeClr val="accent1"/>
                  </a:solidFill>
                  <a:latin typeface="Arial" charset="0"/>
                </a:rPr>
                <a:t>+ </a:t>
              </a:r>
              <a:r>
                <a:rPr lang="en-GB" altLang="en-US" sz="1800" i="1">
                  <a:solidFill>
                    <a:schemeClr val="accent1"/>
                  </a:solidFill>
                  <a:latin typeface="Arial" charset="0"/>
                </a:rPr>
                <a:t>G</a:t>
              </a:r>
              <a:r>
                <a:rPr lang="en-GB" altLang="en-US" sz="1800">
                  <a:solidFill>
                    <a:schemeClr val="accent1"/>
                  </a:solidFill>
                  <a:latin typeface="Arial" charset="0"/>
                </a:rPr>
                <a:t>)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911850" y="4656138"/>
            <a:ext cx="446088" cy="1282700"/>
            <a:chOff x="3724" y="2933"/>
            <a:chExt cx="281" cy="808"/>
          </a:xfrm>
        </p:grpSpPr>
        <p:sp>
          <p:nvSpPr>
            <p:cNvPr id="42006" name="Line 20"/>
            <p:cNvSpPr>
              <a:spLocks noChangeShapeType="1"/>
            </p:cNvSpPr>
            <p:nvPr/>
          </p:nvSpPr>
          <p:spPr bwMode="auto">
            <a:xfrm>
              <a:off x="3849" y="2933"/>
              <a:ext cx="0" cy="53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007" name="Rectangle 21"/>
            <p:cNvSpPr>
              <a:spLocks noChangeArrowheads="1"/>
            </p:cNvSpPr>
            <p:nvPr/>
          </p:nvSpPr>
          <p:spPr bwMode="auto">
            <a:xfrm>
              <a:off x="3724" y="3491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accent1"/>
                  </a:solidFill>
                  <a:latin typeface="Arial" charset="0"/>
                </a:rPr>
                <a:t>Y</a:t>
              </a:r>
              <a:r>
                <a:rPr lang="en-GB" altLang="en-US" sz="2000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42000" name="Rectangle 22"/>
          <p:cNvSpPr>
            <a:spLocks noChangeArrowheads="1"/>
          </p:cNvSpPr>
          <p:nvPr/>
        </p:nvSpPr>
        <p:spPr bwMode="auto">
          <a:xfrm>
            <a:off x="247650" y="1169988"/>
            <a:ext cx="742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200" i="1">
                <a:latin typeface="Arial" charset="0"/>
              </a:rPr>
              <a:t>W, J</a:t>
            </a:r>
          </a:p>
        </p:txBody>
      </p:sp>
      <p:sp>
        <p:nvSpPr>
          <p:cNvPr id="42001" name="Rectangle 23"/>
          <p:cNvSpPr>
            <a:spLocks noChangeArrowheads="1"/>
          </p:cNvSpPr>
          <p:nvPr/>
        </p:nvSpPr>
        <p:spPr bwMode="auto">
          <a:xfrm>
            <a:off x="8651875" y="5605463"/>
            <a:ext cx="3698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200" i="1">
                <a:latin typeface="Arial" charset="0"/>
              </a:rPr>
              <a:t>Y</a:t>
            </a:r>
          </a:p>
        </p:txBody>
      </p:sp>
      <p:sp>
        <p:nvSpPr>
          <p:cNvPr id="42002" name="Line 25"/>
          <p:cNvSpPr>
            <a:spLocks noChangeShapeType="1"/>
          </p:cNvSpPr>
          <p:nvPr/>
        </p:nvSpPr>
        <p:spPr bwMode="auto">
          <a:xfrm flipV="1">
            <a:off x="1058863" y="1322388"/>
            <a:ext cx="0" cy="4179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38" name="Oval 26"/>
          <p:cNvSpPr>
            <a:spLocks noChangeArrowheads="1"/>
          </p:cNvSpPr>
          <p:nvPr/>
        </p:nvSpPr>
        <p:spPr bwMode="auto">
          <a:xfrm>
            <a:off x="6056313" y="4602163"/>
            <a:ext cx="103187" cy="103187"/>
          </a:xfrm>
          <a:prstGeom prst="ellipse">
            <a:avLst/>
          </a:prstGeom>
          <a:solidFill>
            <a:srgbClr val="FF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42004" name="AutoShape 29"/>
          <p:cNvSpPr>
            <a:spLocks noChangeArrowheads="1"/>
          </p:cNvSpPr>
          <p:nvPr/>
        </p:nvSpPr>
        <p:spPr bwMode="auto">
          <a:xfrm>
            <a:off x="1939925" y="1617663"/>
            <a:ext cx="5540375" cy="4286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l-GR" altLang="en-US" sz="1900">
                <a:solidFill>
                  <a:schemeClr val="hlink"/>
                </a:solidFill>
                <a:latin typeface="Arial" charset="0"/>
              </a:rPr>
              <a:t>Επίδραση της αύξησης της προσφοράς χρήματος</a:t>
            </a:r>
            <a:endParaRPr lang="en-GB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53019" name="Text Box 24"/>
          <p:cNvSpPr txBox="1">
            <a:spLocks noChangeArrowheads="1"/>
          </p:cNvSpPr>
          <p:nvPr/>
        </p:nvSpPr>
        <p:spPr bwMode="auto">
          <a:xfrm>
            <a:off x="0" y="24923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altLang="en-US" b="1" dirty="0">
                <a:solidFill>
                  <a:schemeClr val="tx2"/>
                </a:solidFill>
                <a:latin typeface="Arial" pitchFamily="34" charset="0"/>
              </a:rPr>
              <a:t>Ο μηχανισμός μετάδοσης συναλλαγματικής ισοτιμίας</a:t>
            </a:r>
            <a:endParaRPr lang="en-GB" altLang="en-US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 autoUpdateAnimBg="0"/>
      <p:bldP spid="38938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4301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Χρήμα και εθνικό εισόδημα</a:t>
            </a:r>
            <a:endParaRPr lang="en-GB" smtClean="0"/>
          </a:p>
        </p:txBody>
      </p:sp>
      <p:sp>
        <p:nvSpPr>
          <p:cNvPr id="43013" name="Rectangle 5"/>
          <p:cNvSpPr>
            <a:spLocks noGrp="1"/>
          </p:cNvSpPr>
          <p:nvPr>
            <p:ph type="body" idx="1"/>
          </p:nvPr>
        </p:nvSpPr>
        <p:spPr>
          <a:xfrm>
            <a:off x="301625" y="1422400"/>
            <a:ext cx="8534400" cy="3251200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Ο μηχανισμός μετάδοσης συναλλαγματικής ισοτιμίας</a:t>
            </a:r>
            <a:endParaRPr lang="en-GB" dirty="0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Τα στάδια </a:t>
            </a:r>
            <a:endParaRPr lang="en-GB" dirty="0" smtClean="0">
              <a:solidFill>
                <a:srgbClr val="646B86"/>
              </a:solidFill>
            </a:endParaRPr>
          </a:p>
          <a:p>
            <a:pPr lvl="2"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προσφορά χρήματος 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  <a:r>
              <a:rPr lang="en-GB" dirty="0" smtClean="0">
                <a:solidFill>
                  <a:srgbClr val="646B86"/>
                </a:solidFill>
                <a:sym typeface="Symbol" pitchFamily="18" charset="2"/>
              </a:rPr>
              <a:t>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  <a:r>
              <a:rPr lang="el-GR" dirty="0" smtClean="0">
                <a:solidFill>
                  <a:srgbClr val="646B86"/>
                </a:solidFill>
              </a:rPr>
              <a:t>σχέση επιτοκίου</a:t>
            </a:r>
            <a:endParaRPr lang="en-GB" dirty="0" smtClean="0">
              <a:solidFill>
                <a:srgbClr val="646B86"/>
              </a:solidFill>
            </a:endParaRPr>
          </a:p>
          <a:p>
            <a:pPr lvl="2"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επιτόκιο 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  <a:r>
              <a:rPr lang="en-GB" dirty="0" smtClean="0">
                <a:solidFill>
                  <a:srgbClr val="646B86"/>
                </a:solidFill>
                <a:sym typeface="Symbol" pitchFamily="18" charset="2"/>
              </a:rPr>
              <a:t>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  <a:r>
              <a:rPr lang="el-GR" dirty="0" smtClean="0">
                <a:solidFill>
                  <a:srgbClr val="646B86"/>
                </a:solidFill>
              </a:rPr>
              <a:t>σχέση συναλλάγματος</a:t>
            </a:r>
            <a:endParaRPr lang="en-GB" dirty="0" smtClean="0">
              <a:solidFill>
                <a:srgbClr val="646B86"/>
              </a:solidFill>
            </a:endParaRPr>
          </a:p>
          <a:p>
            <a:pPr lvl="2"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συνάλλαγμα 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  <a:r>
              <a:rPr lang="en-GB" dirty="0" smtClean="0">
                <a:solidFill>
                  <a:srgbClr val="646B86"/>
                </a:solidFill>
                <a:sym typeface="Symbol" pitchFamily="18" charset="2"/>
              </a:rPr>
              <a:t>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  <a:r>
              <a:rPr lang="el-GR" dirty="0" smtClean="0">
                <a:solidFill>
                  <a:srgbClr val="646B86"/>
                </a:solidFill>
              </a:rPr>
              <a:t>σχέση εισαγωγής και εξαγωγής</a:t>
            </a:r>
            <a:endParaRPr lang="en-GB" dirty="0" smtClean="0">
              <a:solidFill>
                <a:srgbClr val="646B86"/>
              </a:solidFill>
            </a:endParaRPr>
          </a:p>
        </p:txBody>
      </p:sp>
      <p:sp>
        <p:nvSpPr>
          <p:cNvPr id="547846" name="Rectangle 6"/>
          <p:cNvSpPr>
            <a:spLocks/>
          </p:cNvSpPr>
          <p:nvPr/>
        </p:nvSpPr>
        <p:spPr bwMode="auto">
          <a:xfrm>
            <a:off x="301625" y="4281488"/>
            <a:ext cx="853440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140000"/>
              </a:lnSpc>
              <a:spcBef>
                <a:spcPct val="300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dirty="0">
                <a:solidFill>
                  <a:srgbClr val="19323F"/>
                </a:solidFill>
                <a:latin typeface="Arial" charset="0"/>
              </a:rPr>
              <a:t>η δύναμη του αποτελέσματος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140000"/>
              </a:lnSpc>
              <a:spcBef>
                <a:spcPct val="300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dirty="0">
                <a:solidFill>
                  <a:srgbClr val="19323F"/>
                </a:solidFill>
                <a:latin typeface="Arial" charset="0"/>
              </a:rPr>
              <a:t>η μεταβλητότητα του αποτελέσματος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47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6" grpId="0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4403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Χρήμα και εθνικό εισόδημα</a:t>
            </a:r>
            <a:endParaRPr lang="en-GB" altLang="en-US" smtClean="0"/>
          </a:p>
        </p:txBody>
      </p:sp>
      <p:sp>
        <p:nvSpPr>
          <p:cNvPr id="359429" name="Rectangle 5"/>
          <p:cNvSpPr>
            <a:spLocks noGrp="1"/>
          </p:cNvSpPr>
          <p:nvPr>
            <p:ph type="body" idx="1"/>
          </p:nvPr>
        </p:nvSpPr>
        <p:spPr>
          <a:xfrm>
            <a:off x="301625" y="1408113"/>
            <a:ext cx="8534400" cy="50053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altLang="en-US" sz="2800" dirty="0" smtClean="0"/>
              <a:t>Οι Μονεταριστές </a:t>
            </a:r>
            <a:r>
              <a:rPr lang="en-GB" altLang="en-US" sz="2800" dirty="0" smtClean="0"/>
              <a:t>/</a:t>
            </a:r>
            <a:r>
              <a:rPr lang="el-GR" altLang="en-US" sz="2800" dirty="0" smtClean="0"/>
              <a:t> οι νεοκλασικοί οικονομολόγοι τονίζουν  ένα πιο άμεσο μηχανισμό μετάδοσης</a:t>
            </a:r>
            <a:endParaRPr lang="en-GB" alt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altLang="en-US" sz="2800" dirty="0" smtClean="0"/>
              <a:t>Ισορροπία Χαρτοφυλακίου</a:t>
            </a:r>
            <a:endParaRPr lang="en-GB" altLang="en-US" sz="2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sz="2500" dirty="0" smtClean="0"/>
              <a:t>η θεωρία του χαρτοφυλακίου ισορροπίας</a:t>
            </a:r>
            <a:endParaRPr lang="en-GB" altLang="en-US" sz="25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sz="2500" dirty="0" err="1" smtClean="0"/>
              <a:t>Κεϋνσιανές</a:t>
            </a:r>
            <a:r>
              <a:rPr lang="el-GR" altLang="en-US" sz="2500" dirty="0" smtClean="0"/>
              <a:t> κριτικές</a:t>
            </a:r>
            <a:endParaRPr lang="en-GB" altLang="en-US" sz="25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sz="2500" dirty="0" smtClean="0"/>
              <a:t>ισορροπία χαρτοφυλακίου και ο μηχανισμός επιτοκίου</a:t>
            </a:r>
            <a:endParaRPr lang="en-GB" altLang="en-US" sz="25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altLang="en-US" sz="2800" dirty="0" smtClean="0"/>
              <a:t>Νομισματική ανάπτυξη στο Ηνωμένο Βασίλειο</a:t>
            </a:r>
            <a:endParaRPr lang="en-GB" altLang="en-US" sz="2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sz="2500" dirty="0" smtClean="0"/>
              <a:t>το ονομαστικό πλεόνασμα των χρηματικών διαθεσίμων ως δείκτης βραχυπρόθεσμης δραστηριότητας και μεταβολών των τιμών</a:t>
            </a:r>
            <a:endParaRPr lang="en-GB" altLang="en-US" sz="2500" dirty="0" smtClean="0">
              <a:ea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sz="2500" dirty="0" smtClean="0">
                <a:ea typeface="Times New Roman" pitchFamily="18" charset="0"/>
                <a:cs typeface="Times New Roman" pitchFamily="18" charset="0"/>
              </a:rPr>
              <a:t>ρυθμός αύξησης των χρηματικών διαθεσίμων των υποτομέων</a:t>
            </a:r>
            <a:endParaRPr lang="en-GB" altLang="en-US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9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9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59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9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59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59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59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59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9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70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109301"/>
              </p:ext>
            </p:extLst>
          </p:nvPr>
        </p:nvGraphicFramePr>
        <p:xfrm>
          <a:off x="0" y="762000"/>
          <a:ext cx="9144000" cy="587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hart" r:id="rId4" imgW="8200966" imgH="5334000" progId="MSGraph.Chart.8">
                  <p:embed followColorScheme="full"/>
                </p:oleObj>
              </mc:Choice>
              <mc:Fallback>
                <p:oleObj name="Chart" r:id="rId4" imgW="8200966" imgH="53340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0"/>
                        <a:ext cx="9144000" cy="587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7091" name="Rectangle 6"/>
          <p:cNvSpPr>
            <a:spLocks noChangeArrowheads="1"/>
          </p:cNvSpPr>
          <p:nvPr/>
        </p:nvSpPr>
        <p:spPr bwMode="auto">
          <a:xfrm>
            <a:off x="0" y="0"/>
            <a:ext cx="9144000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n-GB" altLang="en-US" sz="2600" b="1" dirty="0">
                <a:solidFill>
                  <a:srgbClr val="660066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l-GR" altLang="en-US" sz="2600" b="1" dirty="0">
                <a:solidFill>
                  <a:srgbClr val="660066"/>
                </a:solidFill>
                <a:latin typeface="Arial" charset="0"/>
                <a:ea typeface="Arial" charset="0"/>
                <a:cs typeface="Arial" charset="0"/>
              </a:rPr>
              <a:t>α</a:t>
            </a:r>
            <a:r>
              <a:rPr lang="en-GB" altLang="en-US" sz="2600" b="1" dirty="0" smtClean="0">
                <a:solidFill>
                  <a:srgbClr val="660066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el-GR" altLang="en-US" sz="2600" b="1" dirty="0" smtClean="0">
                <a:solidFill>
                  <a:srgbClr val="660066"/>
                </a:solidFill>
                <a:latin typeface="Arial" charset="0"/>
                <a:ea typeface="Arial" charset="0"/>
                <a:cs typeface="Arial" charset="0"/>
              </a:rPr>
              <a:t> Ετήσια </a:t>
            </a:r>
            <a:r>
              <a:rPr lang="el-GR" altLang="en-US" sz="2600" b="1" dirty="0">
                <a:solidFill>
                  <a:srgbClr val="660066"/>
                </a:solidFill>
                <a:latin typeface="Arial" charset="0"/>
                <a:ea typeface="Arial" charset="0"/>
                <a:cs typeface="Arial" charset="0"/>
              </a:rPr>
              <a:t>αύξηση της ποσότητας </a:t>
            </a:r>
            <a:r>
              <a:rPr lang="el-GR" altLang="en-US" sz="2600" b="1" dirty="0" smtClean="0">
                <a:solidFill>
                  <a:srgbClr val="660066"/>
                </a:solidFill>
                <a:latin typeface="Arial" charset="0"/>
                <a:ea typeface="Arial" charset="0"/>
                <a:cs typeface="Arial" charset="0"/>
              </a:rPr>
              <a:t>χρήματος</a:t>
            </a:r>
            <a:br>
              <a:rPr lang="el-GR" altLang="en-US" sz="2600" b="1" dirty="0" smtClean="0">
                <a:solidFill>
                  <a:srgbClr val="66006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l-GR" altLang="en-US" sz="2600" b="1" dirty="0" smtClean="0">
                <a:solidFill>
                  <a:srgbClr val="660066"/>
                </a:solidFill>
                <a:latin typeface="Arial" charset="0"/>
                <a:ea typeface="Arial" charset="0"/>
                <a:cs typeface="Arial" charset="0"/>
              </a:rPr>
              <a:t>μείον </a:t>
            </a:r>
            <a:r>
              <a:rPr lang="el-GR" altLang="en-US" sz="2600" b="1" dirty="0">
                <a:solidFill>
                  <a:srgbClr val="660066"/>
                </a:solidFill>
                <a:latin typeface="Arial" charset="0"/>
                <a:ea typeface="Arial" charset="0"/>
                <a:cs typeface="Arial" charset="0"/>
              </a:rPr>
              <a:t>ετήσια αύξηση των δαπανών</a:t>
            </a:r>
            <a:endParaRPr lang="en-GB" altLang="en-US" sz="2600" b="1" dirty="0">
              <a:solidFill>
                <a:srgbClr val="6600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8" name="TextBox 1"/>
          <p:cNvSpPr txBox="1">
            <a:spLocks noChangeArrowheads="1"/>
          </p:cNvSpPr>
          <p:nvPr/>
        </p:nvSpPr>
        <p:spPr bwMode="auto">
          <a:xfrm>
            <a:off x="1371600" y="1184275"/>
            <a:ext cx="3024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800">
                <a:latin typeface="Arial" charset="0"/>
                <a:ea typeface="Arial" charset="0"/>
                <a:cs typeface="Arial" charset="0"/>
              </a:rPr>
              <a:t>(+) </a:t>
            </a:r>
            <a:r>
              <a:rPr lang="el-GR" altLang="en-US" sz="1800">
                <a:latin typeface="Arial" charset="0"/>
                <a:ea typeface="Arial" charset="0"/>
                <a:cs typeface="Arial" charset="0"/>
              </a:rPr>
              <a:t>Πλεόνασμα χρηματικών διαθεσίμων</a:t>
            </a:r>
            <a:endParaRPr lang="en-GB" alt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447800" y="5167313"/>
            <a:ext cx="2898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800">
                <a:latin typeface="Arial" charset="0"/>
                <a:ea typeface="Arial" charset="0"/>
                <a:cs typeface="Arial" charset="0"/>
              </a:rPr>
              <a:t>(–) </a:t>
            </a:r>
            <a:r>
              <a:rPr lang="el-GR" altLang="en-US" sz="1800">
                <a:latin typeface="Arial" charset="0"/>
                <a:ea typeface="Arial" charset="0"/>
                <a:cs typeface="Arial" charset="0"/>
              </a:rPr>
              <a:t>Έλλειμμα χρηματικών διαθεσίμων </a:t>
            </a:r>
            <a:endParaRPr lang="en-GB" alt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0" name="TextBox 4"/>
          <p:cNvSpPr txBox="1">
            <a:spLocks noChangeArrowheads="1"/>
          </p:cNvSpPr>
          <p:nvPr/>
        </p:nvSpPr>
        <p:spPr bwMode="auto">
          <a:xfrm>
            <a:off x="28575" y="6429375"/>
            <a:ext cx="91297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100">
                <a:solidFill>
                  <a:srgbClr val="B2B2B2"/>
                </a:solidFill>
                <a:latin typeface="Arial" charset="0"/>
                <a:ea typeface="Arial" charset="0"/>
                <a:cs typeface="Arial" charset="0"/>
              </a:rPr>
              <a:t>Sources: (i) </a:t>
            </a:r>
            <a:r>
              <a:rPr lang="en-GB" altLang="en-US" sz="1100" i="1">
                <a:solidFill>
                  <a:srgbClr val="B2B2B2"/>
                </a:solidFill>
                <a:latin typeface="Arial" charset="0"/>
                <a:ea typeface="Arial" charset="0"/>
                <a:cs typeface="Arial" charset="0"/>
              </a:rPr>
              <a:t>Statistical Interactive Database</a:t>
            </a:r>
            <a:r>
              <a:rPr lang="en-GB" altLang="en-US" sz="1100">
                <a:solidFill>
                  <a:srgbClr val="B2B2B2"/>
                </a:solidFill>
                <a:latin typeface="Arial" charset="0"/>
                <a:ea typeface="Arial" charset="0"/>
                <a:cs typeface="Arial" charset="0"/>
              </a:rPr>
              <a:t>, Bank of England, series LPQVQJW (data published 1 December 2014) and (ii) </a:t>
            </a:r>
            <a:r>
              <a:rPr lang="en-GB" altLang="en-US" sz="1100" i="1">
                <a:solidFill>
                  <a:srgbClr val="B2B2B2"/>
                </a:solidFill>
                <a:latin typeface="Arial" charset="0"/>
                <a:ea typeface="Arial" charset="0"/>
                <a:cs typeface="Arial" charset="0"/>
              </a:rPr>
              <a:t>Quarterly National Accounts</a:t>
            </a:r>
            <a:r>
              <a:rPr lang="en-GB" altLang="en-US" sz="1100">
                <a:solidFill>
                  <a:srgbClr val="B2B2B2"/>
                </a:solidFill>
                <a:latin typeface="Arial" charset="0"/>
                <a:ea typeface="Arial" charset="0"/>
                <a:cs typeface="Arial" charset="0"/>
              </a:rPr>
              <a:t>, Office for National Statistics, series YBHA.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709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709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57090" grpId="0" bld="series" 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9219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922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Χρήμα και εθνικό εισόδημα</a:t>
            </a:r>
            <a:endParaRPr lang="en-GB" altLang="en-US" smtClean="0"/>
          </a:p>
        </p:txBody>
      </p:sp>
      <p:sp>
        <p:nvSpPr>
          <p:cNvPr id="32870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el-GR" altLang="en-US" smtClean="0"/>
              <a:t>Μηχανισμός μετάδοσης μέσω επιτοκίων</a:t>
            </a:r>
            <a:endParaRPr lang="en-GB" altLang="en-US" smtClean="0"/>
          </a:p>
          <a:p>
            <a:pPr lvl="1">
              <a:lnSpc>
                <a:spcPct val="190000"/>
              </a:lnSpc>
            </a:pPr>
            <a:r>
              <a:rPr lang="el-GR" altLang="en-US" smtClean="0"/>
              <a:t>στάδιο</a:t>
            </a:r>
            <a:r>
              <a:rPr lang="en-GB" altLang="en-US" smtClean="0"/>
              <a:t> 1: </a:t>
            </a:r>
            <a:r>
              <a:rPr lang="el-GR" altLang="en-US" smtClean="0"/>
              <a:t>η σχέση χρήματος – επιτοκίου</a:t>
            </a:r>
            <a:endParaRPr lang="en-GB" altLang="en-US" smtClean="0"/>
          </a:p>
          <a:p>
            <a:pPr lvl="1">
              <a:lnSpc>
                <a:spcPct val="190000"/>
              </a:lnSpc>
            </a:pPr>
            <a:r>
              <a:rPr lang="el-GR" altLang="en-US" smtClean="0"/>
              <a:t>στάδιο</a:t>
            </a:r>
            <a:r>
              <a:rPr lang="en-GB" altLang="en-US" smtClean="0"/>
              <a:t> 2: </a:t>
            </a:r>
            <a:r>
              <a:rPr lang="el-GR" altLang="en-US" smtClean="0"/>
              <a:t>η σχέση επιτοκίου- επενδύσεων</a:t>
            </a:r>
            <a:endParaRPr lang="en-GB" altLang="en-US" smtClean="0"/>
          </a:p>
          <a:p>
            <a:pPr lvl="1">
              <a:lnSpc>
                <a:spcPct val="190000"/>
              </a:lnSpc>
            </a:pPr>
            <a:r>
              <a:rPr lang="el-GR" altLang="en-US" smtClean="0"/>
              <a:t>στάδιο</a:t>
            </a:r>
            <a:r>
              <a:rPr lang="en-GB" altLang="en-US" smtClean="0"/>
              <a:t> 3: </a:t>
            </a:r>
            <a:r>
              <a:rPr lang="el-GR" altLang="en-US" smtClean="0"/>
              <a:t>επίδραση πολλαπλασιαστή</a:t>
            </a:r>
            <a:endParaRPr lang="en-GB" altLang="en-US" smtClean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28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8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28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9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1028"/>
          <p:cNvSpPr>
            <a:spLocks noChangeArrowheads="1"/>
          </p:cNvSpPr>
          <p:nvPr/>
        </p:nvSpPr>
        <p:spPr bwMode="auto">
          <a:xfrm>
            <a:off x="0" y="-38100"/>
            <a:ext cx="9144000" cy="93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l-GR" altLang="en-US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(β) Οι ετήσιοι ρυθμοί αύξησης του χρήματος </a:t>
            </a:r>
            <a:r>
              <a:rPr lang="el-GR" altLang="en-US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altLang="en-US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l-GR" altLang="en-US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με </a:t>
            </a:r>
            <a:r>
              <a:rPr lang="el-GR" altLang="en-US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την ευρεία έννοια και ονομαστικό ΑΕΠ</a:t>
            </a:r>
            <a:endParaRPr lang="en-GB" altLang="en-US" sz="24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14288" y="6429375"/>
            <a:ext cx="91297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n-US" sz="1100" dirty="0" smtClean="0">
                <a:solidFill>
                  <a:srgbClr val="B2B2B2"/>
                </a:solidFill>
                <a:latin typeface="Arial" charset="0"/>
                <a:ea typeface="Arial" charset="0"/>
                <a:cs typeface="Arial" charset="0"/>
              </a:rPr>
              <a:t>Πηγές: (i) </a:t>
            </a:r>
            <a:r>
              <a:rPr lang="el-GR" altLang="en-US" sz="1100" dirty="0" err="1" smtClean="0">
                <a:solidFill>
                  <a:srgbClr val="B2B2B2"/>
                </a:solidFill>
                <a:latin typeface="Arial" charset="0"/>
                <a:ea typeface="Arial" charset="0"/>
                <a:cs typeface="Arial" charset="0"/>
              </a:rPr>
              <a:t>Διαδραστική</a:t>
            </a:r>
            <a:r>
              <a:rPr lang="el-GR" altLang="en-US" sz="1100" dirty="0" smtClean="0">
                <a:solidFill>
                  <a:srgbClr val="B2B2B2"/>
                </a:solidFill>
                <a:latin typeface="Arial" charset="0"/>
                <a:ea typeface="Arial" charset="0"/>
                <a:cs typeface="Arial" charset="0"/>
              </a:rPr>
              <a:t> βάση στατιστικών δεδομένων, σειρά LPQVQJW (Τράπεζα της Αγγλίας) (στοιχεία που δημοσιεύτηκαν στις 29 Ιουλίου 2014) και (ii) Τριμηνιαίοι εθνικοί λογαριασμοί, σειρά YBHA (Εθνική Στατιστική Υπηρεσία).</a:t>
            </a:r>
            <a:endParaRPr lang="en-GB" altLang="en-US" sz="1100" dirty="0">
              <a:solidFill>
                <a:srgbClr val="B2B2B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"/>
          <a:stretch/>
        </p:blipFill>
        <p:spPr>
          <a:xfrm>
            <a:off x="415637" y="1016000"/>
            <a:ext cx="8312727" cy="5189056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4506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Χρήμα και εθνικό εισόδημα</a:t>
            </a:r>
            <a:endParaRPr lang="en-GB" altLang="en-US" smtClean="0"/>
          </a:p>
        </p:txBody>
      </p:sp>
      <p:sp>
        <p:nvSpPr>
          <p:cNvPr id="336901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el-GR" altLang="en-US" smtClean="0"/>
              <a:t>Η σταθερότητα της ταχύτητας κυκλοφορίας</a:t>
            </a:r>
            <a:endParaRPr lang="en-GB" altLang="en-US" smtClean="0"/>
          </a:p>
          <a:p>
            <a:pPr lvl="1">
              <a:lnSpc>
                <a:spcPct val="190000"/>
              </a:lnSpc>
            </a:pPr>
            <a:r>
              <a:rPr lang="el-GR" altLang="en-US" smtClean="0"/>
              <a:t>βραχυχρόνια σταθερότητα του</a:t>
            </a:r>
            <a:r>
              <a:rPr lang="en-GB" altLang="en-US" smtClean="0"/>
              <a:t> </a:t>
            </a:r>
            <a:r>
              <a:rPr lang="en-GB" altLang="en-US" i="1" smtClean="0"/>
              <a:t>V</a:t>
            </a:r>
          </a:p>
          <a:p>
            <a:pPr lvl="1">
              <a:lnSpc>
                <a:spcPct val="190000"/>
              </a:lnSpc>
            </a:pPr>
            <a:r>
              <a:rPr lang="el-GR" altLang="en-US" smtClean="0"/>
              <a:t>μακροχρόνια σταθερότητα του</a:t>
            </a:r>
            <a:r>
              <a:rPr lang="en-GB" altLang="en-US" smtClean="0"/>
              <a:t> </a:t>
            </a:r>
            <a:r>
              <a:rPr lang="en-GB" altLang="en-US" i="1" smtClean="0"/>
              <a:t>V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6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36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1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7" name="Rectangle 8"/>
          <p:cNvSpPr>
            <a:spLocks noChangeArrowheads="1"/>
          </p:cNvSpPr>
          <p:nvPr/>
        </p:nvSpPr>
        <p:spPr bwMode="auto">
          <a:xfrm>
            <a:off x="0" y="0"/>
            <a:ext cx="9144000" cy="4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l-GR" altLang="en-US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Ταχύτητα κυκλοφορίας με την αυστηρή και ευρεία έννοια του χρήματος </a:t>
            </a:r>
            <a:endParaRPr lang="en-GB" altLang="en-US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14288" y="6426200"/>
            <a:ext cx="91297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  <a:ea typeface="Arial" charset="0"/>
                <a:cs typeface="Arial" charset="0"/>
              </a:rPr>
              <a:t>Πηγές: (i) </a:t>
            </a:r>
            <a:r>
              <a:rPr lang="el-GR" altLang="en-US" sz="1100" i="1" dirty="0" err="1" smtClean="0">
                <a:solidFill>
                  <a:srgbClr val="B2B2B2"/>
                </a:solidFill>
                <a:latin typeface="Arial" charset="0"/>
                <a:ea typeface="Arial" charset="0"/>
                <a:cs typeface="Arial" charset="0"/>
              </a:rPr>
              <a:t>Διαδραστική</a:t>
            </a:r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  <a:ea typeface="Arial" charset="0"/>
                <a:cs typeface="Arial" charset="0"/>
              </a:rPr>
              <a:t> βάση στατιστικών δεδομένων, σειρές LPMAVAB και LPQAUYN (Τράπεζα της Αγγλίας) (στοιχεία που </a:t>
            </a:r>
            <a:r>
              <a:rPr lang="el-GR" altLang="en-US" sz="1100" i="1" dirty="0" err="1" smtClean="0">
                <a:solidFill>
                  <a:srgbClr val="B2B2B2"/>
                </a:solidFill>
                <a:latin typeface="Arial" charset="0"/>
                <a:ea typeface="Arial" charset="0"/>
                <a:cs typeface="Arial" charset="0"/>
              </a:rPr>
              <a:t>δημοσιεύτη</a:t>
            </a:r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  <a:ea typeface="Arial" charset="0"/>
                <a:cs typeface="Arial" charset="0"/>
              </a:rPr>
              <a:t>-</a:t>
            </a:r>
          </a:p>
          <a:p>
            <a:pPr eaLnBrk="1" hangingPunct="1"/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  <a:ea typeface="Arial" charset="0"/>
                <a:cs typeface="Arial" charset="0"/>
              </a:rPr>
              <a:t>καν στις 6 Αυγούστου 2014) και (ii) Τριμηνιαίοι εθνικοί λογαριασμοί, σειρά YBHA (Εθνική Στατιστική Υπηρεσία)</a:t>
            </a:r>
            <a:endParaRPr lang="en-GB" altLang="en-US" sz="1100" dirty="0">
              <a:solidFill>
                <a:srgbClr val="B2B2B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/>
          <a:stretch/>
        </p:blipFill>
        <p:spPr>
          <a:xfrm>
            <a:off x="415637" y="1181100"/>
            <a:ext cx="8312727" cy="4730542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n-US" smtClean="0"/>
              <a:t>Η Σχέση μεταξύ της Αγοράς Χρήματος και της Αγοράς Αγαθών </a:t>
            </a:r>
            <a:endParaRPr lang="en-GB" altLang="en-US" smtClean="0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145573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l-GR" altLang="en-US" smtClean="0"/>
              <a:t>Οι νομισματικές επιπτώσεις των </a:t>
            </a:r>
            <a:r>
              <a:rPr lang="en-GB" altLang="en-US" smtClean="0"/>
              <a:t/>
            </a:r>
            <a:br>
              <a:rPr lang="en-GB" altLang="en-US" smtClean="0"/>
            </a:br>
            <a:r>
              <a:rPr lang="el-GR" altLang="en-US" smtClean="0"/>
              <a:t>Μεταβολών στην Αγορά Αγαθών</a:t>
            </a:r>
            <a:endParaRPr lang="en-GB" altLang="en-US" smtClean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47108" name="Rectangle 4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22338"/>
          </a:xfrm>
        </p:spPr>
        <p:txBody>
          <a:bodyPr/>
          <a:lstStyle/>
          <a:p>
            <a:r>
              <a:rPr lang="el-GR" altLang="en-US" sz="3100" smtClean="0"/>
              <a:t>Οι Νομισματικές επιδράσεις των μεταβολών στην αγορά αγαθών</a:t>
            </a:r>
            <a:endParaRPr lang="en-GB" altLang="en-US" sz="3100" smtClean="0"/>
          </a:p>
        </p:txBody>
      </p:sp>
      <p:sp>
        <p:nvSpPr>
          <p:cNvPr id="34099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l-GR" altLang="en-US" smtClean="0"/>
              <a:t>Τα νομισματικά αποτελέσματα στις μεταβολές της συνολικής ζήτησης</a:t>
            </a:r>
            <a:endParaRPr lang="en-GB" altLang="en-US" smtClean="0"/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l-GR" altLang="en-US" smtClean="0"/>
              <a:t>επίδραση στο επιτόκιο</a:t>
            </a:r>
            <a:endParaRPr lang="en-GB" altLang="en-US" smtClean="0"/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l-GR" altLang="en-US" smtClean="0"/>
              <a:t>επίδραση στο εθνικό εισόδημα</a:t>
            </a:r>
            <a:endParaRPr lang="en-GB" altLang="en-US" smtClean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0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0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0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7" grpId="0" build="p" bldLvl="3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09600" y="15240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6096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6096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12725" y="46783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80963" y="1096963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W, J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3870325" y="4808538"/>
            <a:ext cx="3698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58090" name="Rectangle 10"/>
          <p:cNvSpPr>
            <a:spLocks noChangeArrowheads="1"/>
          </p:cNvSpPr>
          <p:nvPr/>
        </p:nvSpPr>
        <p:spPr bwMode="auto">
          <a:xfrm>
            <a:off x="939800" y="5745163"/>
            <a:ext cx="2706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</a:t>
            </a:r>
            <a:r>
              <a:rPr 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α</a:t>
            </a:r>
            <a:r>
              <a:rPr lang="en-GB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  </a:t>
            </a:r>
            <a:r>
              <a:rPr 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Η αγορά αγαθών</a:t>
            </a:r>
            <a:endParaRPr lang="en-GB" sz="20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609600" y="4343400"/>
            <a:ext cx="3200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V="1">
            <a:off x="838200" y="3733800"/>
            <a:ext cx="2971800" cy="1066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3751263" y="3535363"/>
            <a:ext cx="423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W</a:t>
            </a: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3760788" y="4144963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2100263" y="4364038"/>
            <a:ext cx="0" cy="36512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1878013" y="4729163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8145" name="Oval 17"/>
          <p:cNvSpPr>
            <a:spLocks noChangeArrowheads="1"/>
          </p:cNvSpPr>
          <p:nvPr/>
        </p:nvSpPr>
        <p:spPr bwMode="auto">
          <a:xfrm>
            <a:off x="2060575" y="4298950"/>
            <a:ext cx="100013" cy="100013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8098" name="Text Box 18"/>
          <p:cNvSpPr txBox="1">
            <a:spLocks noChangeArrowheads="1"/>
          </p:cNvSpPr>
          <p:nvPr/>
        </p:nvSpPr>
        <p:spPr bwMode="auto">
          <a:xfrm>
            <a:off x="0" y="26193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005A00"/>
                </a:solidFill>
                <a:latin typeface="Arial" pitchFamily="34" charset="0"/>
              </a:rPr>
              <a:t>Τα νομισματικά αποτελέσματα</a:t>
            </a:r>
          </a:p>
          <a:p>
            <a:pPr algn="ctr">
              <a:defRPr/>
            </a:pPr>
            <a:r>
              <a:rPr lang="el-GR" b="1" dirty="0">
                <a:solidFill>
                  <a:srgbClr val="005A00"/>
                </a:solidFill>
                <a:latin typeface="Arial" pitchFamily="34" charset="0"/>
              </a:rPr>
              <a:t> μιας αύξησης στις εισροές</a:t>
            </a:r>
            <a:endParaRPr lang="en-GB" b="1" dirty="0">
              <a:solidFill>
                <a:srgbClr val="005A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09600" y="15240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6096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6096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12725" y="46783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4876800" y="15240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48768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48768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4479925" y="47545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80963" y="1096963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W, J</a:t>
            </a: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4087813" y="865188"/>
            <a:ext cx="1241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>
                <a:latin typeface="Arial" charset="0"/>
              </a:rPr>
              <a:t>Επιτόκια </a:t>
            </a:r>
            <a:endParaRPr lang="en-GB" sz="2000">
              <a:latin typeface="Arial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3870325" y="4808538"/>
            <a:ext cx="3698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7604125" y="4830763"/>
            <a:ext cx="1012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Χρήμα </a:t>
            </a:r>
            <a:endParaRPr lang="en-GB" sz="2000">
              <a:latin typeface="Arial" charset="0"/>
            </a:endParaRPr>
          </a:p>
        </p:txBody>
      </p:sp>
      <p:sp>
        <p:nvSpPr>
          <p:cNvPr id="560144" name="Rectangle 16"/>
          <p:cNvSpPr>
            <a:spLocks noChangeArrowheads="1"/>
          </p:cNvSpPr>
          <p:nvPr/>
        </p:nvSpPr>
        <p:spPr bwMode="auto">
          <a:xfrm>
            <a:off x="904875" y="5745163"/>
            <a:ext cx="2776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</a:t>
            </a:r>
            <a:r>
              <a:rPr lang="el-GR" sz="20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α</a:t>
            </a:r>
            <a:r>
              <a:rPr lang="en-GB" sz="20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  </a:t>
            </a:r>
            <a:r>
              <a:rPr lang="el-GR" sz="20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Η αγορά αγαθών </a:t>
            </a:r>
            <a:endParaRPr lang="en-GB" sz="2000" b="1" dirty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60145" name="Rectangle 17"/>
          <p:cNvSpPr>
            <a:spLocks noChangeArrowheads="1"/>
          </p:cNvSpPr>
          <p:nvPr/>
        </p:nvSpPr>
        <p:spPr bwMode="auto">
          <a:xfrm>
            <a:off x="5138738" y="5745163"/>
            <a:ext cx="2998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</a:t>
            </a:r>
            <a:r>
              <a:rPr 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β</a:t>
            </a:r>
            <a:r>
              <a:rPr lang="en-GB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  </a:t>
            </a:r>
            <a:r>
              <a:rPr 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Η αγορά χρήματος </a:t>
            </a:r>
            <a:endParaRPr lang="en-GB" sz="20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609600" y="4343400"/>
            <a:ext cx="3200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 flipV="1">
            <a:off x="838200" y="3733800"/>
            <a:ext cx="2971800" cy="1066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751263" y="3535363"/>
            <a:ext cx="423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W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3760788" y="4144963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>
            <a:off x="2100263" y="4364038"/>
            <a:ext cx="0" cy="36512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75" name="Rectangle 23"/>
          <p:cNvSpPr>
            <a:spLocks noChangeArrowheads="1"/>
          </p:cNvSpPr>
          <p:nvPr/>
        </p:nvSpPr>
        <p:spPr bwMode="auto">
          <a:xfrm>
            <a:off x="1878013" y="4729163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9176" name="Arc 24"/>
          <p:cNvSpPr>
            <a:spLocks/>
          </p:cNvSpPr>
          <p:nvPr/>
        </p:nvSpPr>
        <p:spPr bwMode="auto">
          <a:xfrm>
            <a:off x="5141913" y="754063"/>
            <a:ext cx="3001962" cy="3554412"/>
          </a:xfrm>
          <a:custGeom>
            <a:avLst/>
            <a:gdLst>
              <a:gd name="T0" fmla="*/ 2147483647 w 19184"/>
              <a:gd name="T1" fmla="*/ 2147483647 h 21600"/>
              <a:gd name="T2" fmla="*/ 0 w 19184"/>
              <a:gd name="T3" fmla="*/ 2147483647 h 21600"/>
              <a:gd name="T4" fmla="*/ 2147483647 w 19184"/>
              <a:gd name="T5" fmla="*/ 0 h 21600"/>
              <a:gd name="T6" fmla="*/ 0 60000 65536"/>
              <a:gd name="T7" fmla="*/ 0 60000 65536"/>
              <a:gd name="T8" fmla="*/ 0 60000 65536"/>
              <a:gd name="T9" fmla="*/ 0 w 19184"/>
              <a:gd name="T10" fmla="*/ 0 h 21600"/>
              <a:gd name="T11" fmla="*/ 19184 w 1918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84" h="21600" fill="none" extrusionOk="0">
                <a:moveTo>
                  <a:pt x="19184" y="21600"/>
                </a:moveTo>
                <a:cubicBezTo>
                  <a:pt x="11110" y="21600"/>
                  <a:pt x="3710" y="17097"/>
                  <a:pt x="-1" y="9926"/>
                </a:cubicBezTo>
              </a:path>
              <a:path w="19184" h="21600" stroke="0" extrusionOk="0">
                <a:moveTo>
                  <a:pt x="19184" y="21600"/>
                </a:moveTo>
                <a:cubicBezTo>
                  <a:pt x="11110" y="21600"/>
                  <a:pt x="3710" y="17097"/>
                  <a:pt x="-1" y="9926"/>
                </a:cubicBezTo>
                <a:lnTo>
                  <a:pt x="19184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5981700" y="1890713"/>
            <a:ext cx="0" cy="2820987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5730875" y="1504950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M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S</a:t>
            </a:r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8135938" y="4125913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 flipH="1">
            <a:off x="4902200" y="3502025"/>
            <a:ext cx="107950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4522788" y="3300413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49182" name="Oval 30"/>
          <p:cNvSpPr>
            <a:spLocks noChangeArrowheads="1"/>
          </p:cNvSpPr>
          <p:nvPr/>
        </p:nvSpPr>
        <p:spPr bwMode="auto">
          <a:xfrm>
            <a:off x="2060575" y="4298950"/>
            <a:ext cx="100013" cy="100013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183" name="Oval 31"/>
          <p:cNvSpPr>
            <a:spLocks noChangeArrowheads="1"/>
          </p:cNvSpPr>
          <p:nvPr/>
        </p:nvSpPr>
        <p:spPr bwMode="auto">
          <a:xfrm>
            <a:off x="5940425" y="3441700"/>
            <a:ext cx="101600" cy="101600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0160" name="Text Box 32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005A00"/>
                </a:solidFill>
                <a:latin typeface="Arial" pitchFamily="34" charset="0"/>
              </a:rPr>
              <a:t>Τα νομισματικά αποτελέσματα </a:t>
            </a:r>
          </a:p>
          <a:p>
            <a:pPr algn="ctr">
              <a:defRPr/>
            </a:pPr>
            <a:r>
              <a:rPr lang="el-GR" b="1" dirty="0">
                <a:solidFill>
                  <a:srgbClr val="005A00"/>
                </a:solidFill>
                <a:latin typeface="Arial" pitchFamily="34" charset="0"/>
              </a:rPr>
              <a:t>μιας αύξησης στις εισροές</a:t>
            </a:r>
            <a:endParaRPr lang="en-GB" b="1" dirty="0">
              <a:solidFill>
                <a:srgbClr val="005A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876800" y="15240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609600" y="15240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6096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6096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12725" y="46783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48768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8768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4479925" y="47545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80963" y="1096963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W, J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4087813" y="865188"/>
            <a:ext cx="1241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>
                <a:latin typeface="Arial" charset="0"/>
              </a:rPr>
              <a:t>Επιτόκια </a:t>
            </a:r>
            <a:endParaRPr lang="en-GB" sz="2000">
              <a:latin typeface="Arial" charset="0"/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870325" y="4808538"/>
            <a:ext cx="3698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7604125" y="4830763"/>
            <a:ext cx="94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Χρήμα</a:t>
            </a:r>
            <a:endParaRPr lang="en-GB" sz="2000">
              <a:latin typeface="Arial" charset="0"/>
            </a:endParaRPr>
          </a:p>
        </p:txBody>
      </p:sp>
      <p:sp>
        <p:nvSpPr>
          <p:cNvPr id="562192" name="Rectangle 16"/>
          <p:cNvSpPr>
            <a:spLocks noChangeArrowheads="1"/>
          </p:cNvSpPr>
          <p:nvPr/>
        </p:nvSpPr>
        <p:spPr bwMode="auto">
          <a:xfrm>
            <a:off x="904875" y="5745163"/>
            <a:ext cx="2776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</a:t>
            </a:r>
            <a:r>
              <a:rPr 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α</a:t>
            </a:r>
            <a:r>
              <a:rPr lang="en-GB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  </a:t>
            </a:r>
            <a:r>
              <a:rPr 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Η αγορά αγαθών </a:t>
            </a:r>
            <a:endParaRPr lang="en-GB" sz="20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62193" name="Rectangle 17"/>
          <p:cNvSpPr>
            <a:spLocks noChangeArrowheads="1"/>
          </p:cNvSpPr>
          <p:nvPr/>
        </p:nvSpPr>
        <p:spPr bwMode="auto">
          <a:xfrm>
            <a:off x="5138738" y="5745163"/>
            <a:ext cx="2998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</a:t>
            </a:r>
            <a:r>
              <a:rPr lang="el-GR" sz="20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β</a:t>
            </a:r>
            <a:r>
              <a:rPr lang="en-GB" sz="20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  </a:t>
            </a:r>
            <a:r>
              <a:rPr lang="el-GR" sz="20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Η αγορά χρήματος </a:t>
            </a:r>
            <a:endParaRPr lang="en-GB" sz="2000" b="1" dirty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609600" y="4343400"/>
            <a:ext cx="3200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 flipV="1">
            <a:off x="838200" y="3733800"/>
            <a:ext cx="2971800" cy="1066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3751263" y="3535363"/>
            <a:ext cx="423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W</a:t>
            </a: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3760788" y="4144963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2100263" y="4364038"/>
            <a:ext cx="0" cy="36512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1878013" y="4729163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0200" name="Arc 24"/>
          <p:cNvSpPr>
            <a:spLocks/>
          </p:cNvSpPr>
          <p:nvPr/>
        </p:nvSpPr>
        <p:spPr bwMode="auto">
          <a:xfrm>
            <a:off x="5141913" y="754063"/>
            <a:ext cx="3001962" cy="3554412"/>
          </a:xfrm>
          <a:custGeom>
            <a:avLst/>
            <a:gdLst>
              <a:gd name="T0" fmla="*/ 2147483647 w 19184"/>
              <a:gd name="T1" fmla="*/ 2147483647 h 21600"/>
              <a:gd name="T2" fmla="*/ 0 w 19184"/>
              <a:gd name="T3" fmla="*/ 2147483647 h 21600"/>
              <a:gd name="T4" fmla="*/ 2147483647 w 19184"/>
              <a:gd name="T5" fmla="*/ 0 h 21600"/>
              <a:gd name="T6" fmla="*/ 0 60000 65536"/>
              <a:gd name="T7" fmla="*/ 0 60000 65536"/>
              <a:gd name="T8" fmla="*/ 0 60000 65536"/>
              <a:gd name="T9" fmla="*/ 0 w 19184"/>
              <a:gd name="T10" fmla="*/ 0 h 21600"/>
              <a:gd name="T11" fmla="*/ 19184 w 1918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84" h="21600" fill="none" extrusionOk="0">
                <a:moveTo>
                  <a:pt x="19184" y="21600"/>
                </a:moveTo>
                <a:cubicBezTo>
                  <a:pt x="11110" y="21600"/>
                  <a:pt x="3710" y="17097"/>
                  <a:pt x="-1" y="9926"/>
                </a:cubicBezTo>
              </a:path>
              <a:path w="19184" h="21600" stroke="0" extrusionOk="0">
                <a:moveTo>
                  <a:pt x="19184" y="21600"/>
                </a:moveTo>
                <a:cubicBezTo>
                  <a:pt x="11110" y="21600"/>
                  <a:pt x="3710" y="17097"/>
                  <a:pt x="-1" y="9926"/>
                </a:cubicBezTo>
                <a:lnTo>
                  <a:pt x="19184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5981700" y="1890713"/>
            <a:ext cx="0" cy="2820987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5730875" y="1504950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M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S</a:t>
            </a:r>
          </a:p>
        </p:txBody>
      </p:sp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8135938" y="4125913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 flipH="1">
            <a:off x="4902200" y="3502025"/>
            <a:ext cx="107950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0205" name="Rectangle 29"/>
          <p:cNvSpPr>
            <a:spLocks noChangeArrowheads="1"/>
          </p:cNvSpPr>
          <p:nvPr/>
        </p:nvSpPr>
        <p:spPr bwMode="auto">
          <a:xfrm>
            <a:off x="4522788" y="3300413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635000" y="4051300"/>
            <a:ext cx="3186113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>
            <a:off x="2930525" y="4057650"/>
            <a:ext cx="0" cy="65405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0208" name="Rectangle 32"/>
          <p:cNvSpPr>
            <a:spLocks noChangeArrowheads="1"/>
          </p:cNvSpPr>
          <p:nvPr/>
        </p:nvSpPr>
        <p:spPr bwMode="auto">
          <a:xfrm>
            <a:off x="2708275" y="4716463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0209" name="Oval 33"/>
          <p:cNvSpPr>
            <a:spLocks noChangeArrowheads="1"/>
          </p:cNvSpPr>
          <p:nvPr/>
        </p:nvSpPr>
        <p:spPr bwMode="auto">
          <a:xfrm>
            <a:off x="2890838" y="3992563"/>
            <a:ext cx="100012" cy="100012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210" name="Rectangle 34"/>
          <p:cNvSpPr>
            <a:spLocks noChangeArrowheads="1"/>
          </p:cNvSpPr>
          <p:nvPr/>
        </p:nvSpPr>
        <p:spPr bwMode="auto">
          <a:xfrm>
            <a:off x="3784600" y="3819525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0211" name="AutoShape 35" descr="Parchment"/>
          <p:cNvSpPr>
            <a:spLocks noChangeArrowheads="1"/>
          </p:cNvSpPr>
          <p:nvPr/>
        </p:nvSpPr>
        <p:spPr bwMode="auto">
          <a:xfrm>
            <a:off x="1373188" y="2046288"/>
            <a:ext cx="1905000" cy="847725"/>
          </a:xfrm>
          <a:prstGeom prst="roundRect">
            <a:avLst>
              <a:gd name="adj" fmla="val 1249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>
                <a:solidFill>
                  <a:schemeClr val="accent2"/>
                </a:solidFill>
                <a:latin typeface="Arial" charset="0"/>
              </a:rPr>
              <a:t>Μια επεκτατική</a:t>
            </a:r>
          </a:p>
          <a:p>
            <a:pPr algn="ctr"/>
            <a:r>
              <a:rPr lang="el-GR" sz="1800">
                <a:solidFill>
                  <a:schemeClr val="accent2"/>
                </a:solidFill>
                <a:latin typeface="Arial" charset="0"/>
              </a:rPr>
              <a:t>δημοσιονομική</a:t>
            </a:r>
          </a:p>
          <a:p>
            <a:pPr algn="ctr"/>
            <a:r>
              <a:rPr lang="el-GR" sz="1800">
                <a:solidFill>
                  <a:schemeClr val="accent2"/>
                </a:solidFill>
                <a:latin typeface="Arial" charset="0"/>
              </a:rPr>
              <a:t> πολιτική</a:t>
            </a:r>
            <a:endParaRPr lang="el-GR" sz="1800" noProof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0212" name="Oval 36"/>
          <p:cNvSpPr>
            <a:spLocks noChangeArrowheads="1"/>
          </p:cNvSpPr>
          <p:nvPr/>
        </p:nvSpPr>
        <p:spPr bwMode="auto">
          <a:xfrm>
            <a:off x="2060575" y="4298950"/>
            <a:ext cx="100013" cy="100013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213" name="Oval 37"/>
          <p:cNvSpPr>
            <a:spLocks noChangeArrowheads="1"/>
          </p:cNvSpPr>
          <p:nvPr/>
        </p:nvSpPr>
        <p:spPr bwMode="auto">
          <a:xfrm>
            <a:off x="5940425" y="3441700"/>
            <a:ext cx="101600" cy="101600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2214" name="Text Box 38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005A00"/>
                </a:solidFill>
                <a:latin typeface="Arial" pitchFamily="34" charset="0"/>
              </a:rPr>
              <a:t>Τα νομισματικά αποτελέσματα </a:t>
            </a:r>
          </a:p>
          <a:p>
            <a:pPr algn="ctr">
              <a:defRPr/>
            </a:pPr>
            <a:r>
              <a:rPr lang="el-GR" b="1" dirty="0">
                <a:solidFill>
                  <a:srgbClr val="005A00"/>
                </a:solidFill>
                <a:latin typeface="Arial" pitchFamily="34" charset="0"/>
              </a:rPr>
              <a:t>μιας αύξησης στις εισροές</a:t>
            </a:r>
            <a:endParaRPr lang="en-GB" b="1" dirty="0">
              <a:solidFill>
                <a:srgbClr val="005A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876800" y="15240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609600" y="15240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6096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6096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12725" y="46783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48768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48768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4479925" y="47545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80963" y="1096963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W, J</a:t>
            </a: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4087813" y="865188"/>
            <a:ext cx="1241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>
                <a:latin typeface="Arial" charset="0"/>
              </a:rPr>
              <a:t>Επιτόκια </a:t>
            </a:r>
            <a:endParaRPr lang="en-GB" sz="2000">
              <a:latin typeface="Arial" charset="0"/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3870325" y="4808538"/>
            <a:ext cx="3698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7604125" y="4830763"/>
            <a:ext cx="1012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Χρήμα </a:t>
            </a:r>
            <a:endParaRPr lang="en-GB" sz="2000">
              <a:latin typeface="Arial" charset="0"/>
            </a:endParaRPr>
          </a:p>
        </p:txBody>
      </p:sp>
      <p:sp>
        <p:nvSpPr>
          <p:cNvPr id="564240" name="Rectangle 16"/>
          <p:cNvSpPr>
            <a:spLocks noChangeArrowheads="1"/>
          </p:cNvSpPr>
          <p:nvPr/>
        </p:nvSpPr>
        <p:spPr bwMode="auto">
          <a:xfrm>
            <a:off x="904875" y="5745163"/>
            <a:ext cx="2776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</a:t>
            </a:r>
            <a:r>
              <a:rPr lang="el-GR" sz="20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α</a:t>
            </a:r>
            <a:r>
              <a:rPr lang="en-GB" sz="20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  </a:t>
            </a:r>
            <a:r>
              <a:rPr lang="el-GR" sz="20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Η αγορά αγαθών </a:t>
            </a:r>
            <a:endParaRPr lang="en-GB" sz="2000" b="1" dirty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64241" name="Rectangle 17"/>
          <p:cNvSpPr>
            <a:spLocks noChangeArrowheads="1"/>
          </p:cNvSpPr>
          <p:nvPr/>
        </p:nvSpPr>
        <p:spPr bwMode="auto">
          <a:xfrm>
            <a:off x="5138738" y="5745163"/>
            <a:ext cx="2998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</a:t>
            </a:r>
            <a:r>
              <a:rPr 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β</a:t>
            </a:r>
            <a:r>
              <a:rPr lang="en-GB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  </a:t>
            </a:r>
            <a:r>
              <a:rPr 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Η αγορά χρήματος </a:t>
            </a:r>
            <a:endParaRPr lang="en-GB" sz="20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>
            <a:off x="609600" y="4343400"/>
            <a:ext cx="3200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 flipV="1">
            <a:off x="838200" y="3733800"/>
            <a:ext cx="2971800" cy="1066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3751263" y="3535363"/>
            <a:ext cx="423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W</a:t>
            </a: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3760788" y="4144963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>
            <a:off x="2100263" y="4364038"/>
            <a:ext cx="0" cy="36512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1878013" y="4729163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1224" name="Arc 24"/>
          <p:cNvSpPr>
            <a:spLocks/>
          </p:cNvSpPr>
          <p:nvPr/>
        </p:nvSpPr>
        <p:spPr bwMode="auto">
          <a:xfrm>
            <a:off x="5141913" y="754063"/>
            <a:ext cx="3001962" cy="3554412"/>
          </a:xfrm>
          <a:custGeom>
            <a:avLst/>
            <a:gdLst>
              <a:gd name="T0" fmla="*/ 2147483647 w 19184"/>
              <a:gd name="T1" fmla="*/ 2147483647 h 21600"/>
              <a:gd name="T2" fmla="*/ 0 w 19184"/>
              <a:gd name="T3" fmla="*/ 2147483647 h 21600"/>
              <a:gd name="T4" fmla="*/ 2147483647 w 19184"/>
              <a:gd name="T5" fmla="*/ 0 h 21600"/>
              <a:gd name="T6" fmla="*/ 0 60000 65536"/>
              <a:gd name="T7" fmla="*/ 0 60000 65536"/>
              <a:gd name="T8" fmla="*/ 0 60000 65536"/>
              <a:gd name="T9" fmla="*/ 0 w 19184"/>
              <a:gd name="T10" fmla="*/ 0 h 21600"/>
              <a:gd name="T11" fmla="*/ 19184 w 1918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84" h="21600" fill="none" extrusionOk="0">
                <a:moveTo>
                  <a:pt x="19184" y="21600"/>
                </a:moveTo>
                <a:cubicBezTo>
                  <a:pt x="11110" y="21600"/>
                  <a:pt x="3710" y="17097"/>
                  <a:pt x="-1" y="9926"/>
                </a:cubicBezTo>
              </a:path>
              <a:path w="19184" h="21600" stroke="0" extrusionOk="0">
                <a:moveTo>
                  <a:pt x="19184" y="21600"/>
                </a:moveTo>
                <a:cubicBezTo>
                  <a:pt x="11110" y="21600"/>
                  <a:pt x="3710" y="17097"/>
                  <a:pt x="-1" y="9926"/>
                </a:cubicBezTo>
                <a:lnTo>
                  <a:pt x="19184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>
            <a:off x="5981700" y="1890713"/>
            <a:ext cx="0" cy="2820987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5730875" y="1504950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M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S</a:t>
            </a: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8135938" y="4125913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 flipH="1">
            <a:off x="4902200" y="3502025"/>
            <a:ext cx="107950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4522788" y="3300413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51230" name="Line 30"/>
          <p:cNvSpPr>
            <a:spLocks noChangeShapeType="1"/>
          </p:cNvSpPr>
          <p:nvPr/>
        </p:nvSpPr>
        <p:spPr bwMode="auto">
          <a:xfrm>
            <a:off x="635000" y="4051300"/>
            <a:ext cx="3186113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>
            <a:off x="2930525" y="4057650"/>
            <a:ext cx="0" cy="65405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32" name="Rectangle 32"/>
          <p:cNvSpPr>
            <a:spLocks noChangeArrowheads="1"/>
          </p:cNvSpPr>
          <p:nvPr/>
        </p:nvSpPr>
        <p:spPr bwMode="auto">
          <a:xfrm>
            <a:off x="2708275" y="4716463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1233" name="Oval 33"/>
          <p:cNvSpPr>
            <a:spLocks noChangeArrowheads="1"/>
          </p:cNvSpPr>
          <p:nvPr/>
        </p:nvSpPr>
        <p:spPr bwMode="auto">
          <a:xfrm>
            <a:off x="2890838" y="3992563"/>
            <a:ext cx="100012" cy="100012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3784600" y="3819525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1235" name="Arc 35"/>
          <p:cNvSpPr>
            <a:spLocks/>
          </p:cNvSpPr>
          <p:nvPr/>
        </p:nvSpPr>
        <p:spPr bwMode="auto">
          <a:xfrm>
            <a:off x="5397500" y="174625"/>
            <a:ext cx="2782888" cy="3913188"/>
          </a:xfrm>
          <a:custGeom>
            <a:avLst/>
            <a:gdLst>
              <a:gd name="T0" fmla="*/ 2147483647 w 19183"/>
              <a:gd name="T1" fmla="*/ 2147483647 h 21600"/>
              <a:gd name="T2" fmla="*/ 0 w 19183"/>
              <a:gd name="T3" fmla="*/ 2147483647 h 21600"/>
              <a:gd name="T4" fmla="*/ 2147483647 w 19183"/>
              <a:gd name="T5" fmla="*/ 0 h 21600"/>
              <a:gd name="T6" fmla="*/ 0 60000 65536"/>
              <a:gd name="T7" fmla="*/ 0 60000 65536"/>
              <a:gd name="T8" fmla="*/ 0 60000 65536"/>
              <a:gd name="T9" fmla="*/ 0 w 19183"/>
              <a:gd name="T10" fmla="*/ 0 h 21600"/>
              <a:gd name="T11" fmla="*/ 19183 w 1918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83" h="21600" fill="none" extrusionOk="0">
                <a:moveTo>
                  <a:pt x="19183" y="21600"/>
                </a:moveTo>
                <a:cubicBezTo>
                  <a:pt x="11110" y="21600"/>
                  <a:pt x="3711" y="17098"/>
                  <a:pt x="0" y="9928"/>
                </a:cubicBezTo>
              </a:path>
              <a:path w="19183" h="21600" stroke="0" extrusionOk="0">
                <a:moveTo>
                  <a:pt x="19183" y="21600"/>
                </a:moveTo>
                <a:cubicBezTo>
                  <a:pt x="11110" y="21600"/>
                  <a:pt x="3711" y="17098"/>
                  <a:pt x="0" y="9928"/>
                </a:cubicBezTo>
                <a:lnTo>
                  <a:pt x="19183" y="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36" name="Rectangle 36"/>
          <p:cNvSpPr>
            <a:spLocks noChangeArrowheads="1"/>
          </p:cNvSpPr>
          <p:nvPr/>
        </p:nvSpPr>
        <p:spPr bwMode="auto">
          <a:xfrm>
            <a:off x="8140700" y="3821113"/>
            <a:ext cx="417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L</a:t>
            </a:r>
            <a:r>
              <a:rPr lang="en-GB" sz="2000" baseline="-25000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sp>
        <p:nvSpPr>
          <p:cNvPr id="51237" name="Line 37"/>
          <p:cNvSpPr>
            <a:spLocks noChangeShapeType="1"/>
          </p:cNvSpPr>
          <p:nvPr/>
        </p:nvSpPr>
        <p:spPr bwMode="auto">
          <a:xfrm flipH="1">
            <a:off x="4906963" y="2922588"/>
            <a:ext cx="1079500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38" name="Rectangle 38"/>
          <p:cNvSpPr>
            <a:spLocks noChangeArrowheads="1"/>
          </p:cNvSpPr>
          <p:nvPr/>
        </p:nvSpPr>
        <p:spPr bwMode="auto">
          <a:xfrm>
            <a:off x="4491038" y="2720975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sp>
        <p:nvSpPr>
          <p:cNvPr id="51239" name="Oval 39"/>
          <p:cNvSpPr>
            <a:spLocks noChangeArrowheads="1"/>
          </p:cNvSpPr>
          <p:nvPr/>
        </p:nvSpPr>
        <p:spPr bwMode="auto">
          <a:xfrm>
            <a:off x="5927725" y="2879725"/>
            <a:ext cx="101600" cy="101600"/>
          </a:xfrm>
          <a:prstGeom prst="ellipse">
            <a:avLst/>
          </a:prstGeom>
          <a:solidFill>
            <a:srgbClr val="FF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40" name="AutoShape 40" descr="Parchment"/>
          <p:cNvSpPr>
            <a:spLocks noChangeArrowheads="1"/>
          </p:cNvSpPr>
          <p:nvPr/>
        </p:nvSpPr>
        <p:spPr bwMode="auto">
          <a:xfrm>
            <a:off x="6437313" y="2195513"/>
            <a:ext cx="2054225" cy="725487"/>
          </a:xfrm>
          <a:prstGeom prst="roundRect">
            <a:avLst>
              <a:gd name="adj" fmla="val 1249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>
                <a:solidFill>
                  <a:schemeClr val="accent1"/>
                </a:solidFill>
                <a:latin typeface="Arial" charset="0"/>
              </a:rPr>
              <a:t>Επίδραση  στη </a:t>
            </a:r>
          </a:p>
          <a:p>
            <a:pPr algn="ctr"/>
            <a:r>
              <a:rPr lang="el-GR" sz="1800">
                <a:solidFill>
                  <a:schemeClr val="accent1"/>
                </a:solidFill>
                <a:latin typeface="Arial" charset="0"/>
              </a:rPr>
              <a:t>ζήτηση χρήματος</a:t>
            </a:r>
            <a:endParaRPr lang="en-GB" sz="18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1241" name="Oval 41"/>
          <p:cNvSpPr>
            <a:spLocks noChangeArrowheads="1"/>
          </p:cNvSpPr>
          <p:nvPr/>
        </p:nvSpPr>
        <p:spPr bwMode="auto">
          <a:xfrm>
            <a:off x="2060575" y="4298950"/>
            <a:ext cx="100013" cy="100013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42" name="Oval 42"/>
          <p:cNvSpPr>
            <a:spLocks noChangeArrowheads="1"/>
          </p:cNvSpPr>
          <p:nvPr/>
        </p:nvSpPr>
        <p:spPr bwMode="auto">
          <a:xfrm>
            <a:off x="5940425" y="3441700"/>
            <a:ext cx="101600" cy="101600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43" name="AutoShape 43" descr="Parchment"/>
          <p:cNvSpPr>
            <a:spLocks noChangeArrowheads="1"/>
          </p:cNvSpPr>
          <p:nvPr/>
        </p:nvSpPr>
        <p:spPr bwMode="auto">
          <a:xfrm>
            <a:off x="1373188" y="2046288"/>
            <a:ext cx="1905000" cy="847725"/>
          </a:xfrm>
          <a:prstGeom prst="roundRect">
            <a:avLst>
              <a:gd name="adj" fmla="val 1249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>
                <a:solidFill>
                  <a:schemeClr val="accent2"/>
                </a:solidFill>
                <a:latin typeface="Arial" charset="0"/>
              </a:rPr>
              <a:t>  Μία επεκτατική</a:t>
            </a:r>
          </a:p>
          <a:p>
            <a:pPr algn="ctr"/>
            <a:r>
              <a:rPr lang="el-GR" sz="1800">
                <a:solidFill>
                  <a:schemeClr val="accent2"/>
                </a:solidFill>
                <a:latin typeface="Arial" charset="0"/>
              </a:rPr>
              <a:t> δημοσιονομική </a:t>
            </a:r>
          </a:p>
          <a:p>
            <a:pPr algn="ctr"/>
            <a:r>
              <a:rPr lang="el-GR" sz="1800">
                <a:solidFill>
                  <a:schemeClr val="accent2"/>
                </a:solidFill>
                <a:latin typeface="Arial" charset="0"/>
              </a:rPr>
              <a:t>πολιτική</a:t>
            </a:r>
            <a:endParaRPr lang="el-GR" sz="1800" noProof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64268" name="Text Box 44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005A00"/>
                </a:solidFill>
                <a:latin typeface="Arial" pitchFamily="34" charset="0"/>
              </a:rPr>
              <a:t>T</a:t>
            </a:r>
            <a:r>
              <a:rPr lang="el-GR" b="1" dirty="0">
                <a:solidFill>
                  <a:srgbClr val="005A00"/>
                </a:solidFill>
                <a:latin typeface="Arial" pitchFamily="34" charset="0"/>
              </a:rPr>
              <a:t>α νομισματικά αποτελέσματα</a:t>
            </a:r>
          </a:p>
          <a:p>
            <a:pPr algn="ctr">
              <a:defRPr/>
            </a:pPr>
            <a:r>
              <a:rPr lang="el-GR" b="1" dirty="0">
                <a:solidFill>
                  <a:srgbClr val="005A00"/>
                </a:solidFill>
                <a:latin typeface="Arial" pitchFamily="34" charset="0"/>
              </a:rPr>
              <a:t> μιας αύξησης στις εισροές</a:t>
            </a:r>
            <a:endParaRPr lang="en-GB" b="1" dirty="0">
              <a:solidFill>
                <a:srgbClr val="005A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876800" y="15240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09600" y="15240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6096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6096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212725" y="46783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48768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4876800" y="4724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4479925" y="47545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80963" y="1096963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W, J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4087813" y="865188"/>
            <a:ext cx="1241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>
                <a:latin typeface="Arial" charset="0"/>
              </a:rPr>
              <a:t>Επιτόκια </a:t>
            </a:r>
            <a:endParaRPr lang="en-GB" sz="2000">
              <a:latin typeface="Arial" charset="0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3870325" y="4808538"/>
            <a:ext cx="3698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04125" y="4830763"/>
            <a:ext cx="1012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Χρήμα </a:t>
            </a:r>
            <a:endParaRPr lang="en-GB" sz="2000">
              <a:latin typeface="Arial" charset="0"/>
            </a:endParaRPr>
          </a:p>
        </p:txBody>
      </p:sp>
      <p:sp>
        <p:nvSpPr>
          <p:cNvPr id="566288" name="Rectangle 16"/>
          <p:cNvSpPr>
            <a:spLocks noChangeArrowheads="1"/>
          </p:cNvSpPr>
          <p:nvPr/>
        </p:nvSpPr>
        <p:spPr bwMode="auto">
          <a:xfrm>
            <a:off x="904875" y="5745163"/>
            <a:ext cx="2776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</a:t>
            </a:r>
            <a:r>
              <a:rPr lang="el-GR" sz="20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α</a:t>
            </a:r>
            <a:r>
              <a:rPr lang="en-GB" sz="20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  </a:t>
            </a:r>
            <a:r>
              <a:rPr lang="el-GR" sz="20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Η αγορά αγαθών </a:t>
            </a:r>
            <a:endParaRPr lang="en-GB" sz="2000" b="1" dirty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66289" name="Rectangle 17"/>
          <p:cNvSpPr>
            <a:spLocks noChangeArrowheads="1"/>
          </p:cNvSpPr>
          <p:nvPr/>
        </p:nvSpPr>
        <p:spPr bwMode="auto">
          <a:xfrm>
            <a:off x="5138738" y="5745163"/>
            <a:ext cx="2998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</a:t>
            </a:r>
            <a:r>
              <a:rPr 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β</a:t>
            </a:r>
            <a:r>
              <a:rPr lang="en-GB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  </a:t>
            </a:r>
            <a:r>
              <a:rPr 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Η αγορά χρήματος </a:t>
            </a:r>
            <a:endParaRPr lang="en-GB" sz="20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609600" y="4343400"/>
            <a:ext cx="3200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flipV="1">
            <a:off x="838200" y="3733800"/>
            <a:ext cx="2971800" cy="1066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3751263" y="3535363"/>
            <a:ext cx="423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W</a:t>
            </a: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3760788" y="4144963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2100263" y="4364038"/>
            <a:ext cx="0" cy="36512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1878013" y="4729163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2248" name="Arc 24"/>
          <p:cNvSpPr>
            <a:spLocks/>
          </p:cNvSpPr>
          <p:nvPr/>
        </p:nvSpPr>
        <p:spPr bwMode="auto">
          <a:xfrm>
            <a:off x="5141913" y="754063"/>
            <a:ext cx="3001962" cy="3554412"/>
          </a:xfrm>
          <a:custGeom>
            <a:avLst/>
            <a:gdLst>
              <a:gd name="T0" fmla="*/ 2147483647 w 19184"/>
              <a:gd name="T1" fmla="*/ 2147483647 h 21600"/>
              <a:gd name="T2" fmla="*/ 0 w 19184"/>
              <a:gd name="T3" fmla="*/ 2147483647 h 21600"/>
              <a:gd name="T4" fmla="*/ 2147483647 w 19184"/>
              <a:gd name="T5" fmla="*/ 0 h 21600"/>
              <a:gd name="T6" fmla="*/ 0 60000 65536"/>
              <a:gd name="T7" fmla="*/ 0 60000 65536"/>
              <a:gd name="T8" fmla="*/ 0 60000 65536"/>
              <a:gd name="T9" fmla="*/ 0 w 19184"/>
              <a:gd name="T10" fmla="*/ 0 h 21600"/>
              <a:gd name="T11" fmla="*/ 19184 w 1918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84" h="21600" fill="none" extrusionOk="0">
                <a:moveTo>
                  <a:pt x="19184" y="21600"/>
                </a:moveTo>
                <a:cubicBezTo>
                  <a:pt x="11110" y="21600"/>
                  <a:pt x="3710" y="17097"/>
                  <a:pt x="-1" y="9926"/>
                </a:cubicBezTo>
              </a:path>
              <a:path w="19184" h="21600" stroke="0" extrusionOk="0">
                <a:moveTo>
                  <a:pt x="19184" y="21600"/>
                </a:moveTo>
                <a:cubicBezTo>
                  <a:pt x="11110" y="21600"/>
                  <a:pt x="3710" y="17097"/>
                  <a:pt x="-1" y="9926"/>
                </a:cubicBezTo>
                <a:lnTo>
                  <a:pt x="19184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5981700" y="1890713"/>
            <a:ext cx="0" cy="2820987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5730875" y="1504950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M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S</a:t>
            </a: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8135938" y="4125913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52252" name="Line 28"/>
          <p:cNvSpPr>
            <a:spLocks noChangeShapeType="1"/>
          </p:cNvSpPr>
          <p:nvPr/>
        </p:nvSpPr>
        <p:spPr bwMode="auto">
          <a:xfrm flipH="1">
            <a:off x="4902200" y="3502025"/>
            <a:ext cx="109855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4522788" y="3300413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>
            <a:off x="635000" y="4051300"/>
            <a:ext cx="3186113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>
            <a:off x="2930525" y="4057650"/>
            <a:ext cx="0" cy="65405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2708275" y="4716463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2257" name="Oval 33"/>
          <p:cNvSpPr>
            <a:spLocks noChangeArrowheads="1"/>
          </p:cNvSpPr>
          <p:nvPr/>
        </p:nvSpPr>
        <p:spPr bwMode="auto">
          <a:xfrm>
            <a:off x="2890838" y="3992563"/>
            <a:ext cx="100012" cy="100012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58" name="Rectangle 34"/>
          <p:cNvSpPr>
            <a:spLocks noChangeArrowheads="1"/>
          </p:cNvSpPr>
          <p:nvPr/>
        </p:nvSpPr>
        <p:spPr bwMode="auto">
          <a:xfrm>
            <a:off x="3784600" y="3819525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2259" name="Arc 35"/>
          <p:cNvSpPr>
            <a:spLocks/>
          </p:cNvSpPr>
          <p:nvPr/>
        </p:nvSpPr>
        <p:spPr bwMode="auto">
          <a:xfrm>
            <a:off x="5397500" y="174625"/>
            <a:ext cx="2782888" cy="3913188"/>
          </a:xfrm>
          <a:custGeom>
            <a:avLst/>
            <a:gdLst>
              <a:gd name="T0" fmla="*/ 2147483647 w 19183"/>
              <a:gd name="T1" fmla="*/ 2147483647 h 21600"/>
              <a:gd name="T2" fmla="*/ 0 w 19183"/>
              <a:gd name="T3" fmla="*/ 2147483647 h 21600"/>
              <a:gd name="T4" fmla="*/ 2147483647 w 19183"/>
              <a:gd name="T5" fmla="*/ 0 h 21600"/>
              <a:gd name="T6" fmla="*/ 0 60000 65536"/>
              <a:gd name="T7" fmla="*/ 0 60000 65536"/>
              <a:gd name="T8" fmla="*/ 0 60000 65536"/>
              <a:gd name="T9" fmla="*/ 0 w 19183"/>
              <a:gd name="T10" fmla="*/ 0 h 21600"/>
              <a:gd name="T11" fmla="*/ 19183 w 1918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83" h="21600" fill="none" extrusionOk="0">
                <a:moveTo>
                  <a:pt x="19183" y="21600"/>
                </a:moveTo>
                <a:cubicBezTo>
                  <a:pt x="11110" y="21600"/>
                  <a:pt x="3711" y="17098"/>
                  <a:pt x="0" y="9928"/>
                </a:cubicBezTo>
              </a:path>
              <a:path w="19183" h="21600" stroke="0" extrusionOk="0">
                <a:moveTo>
                  <a:pt x="19183" y="21600"/>
                </a:moveTo>
                <a:cubicBezTo>
                  <a:pt x="11110" y="21600"/>
                  <a:pt x="3711" y="17098"/>
                  <a:pt x="0" y="9928"/>
                </a:cubicBezTo>
                <a:lnTo>
                  <a:pt x="19183" y="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60" name="Rectangle 36"/>
          <p:cNvSpPr>
            <a:spLocks noChangeArrowheads="1"/>
          </p:cNvSpPr>
          <p:nvPr/>
        </p:nvSpPr>
        <p:spPr bwMode="auto">
          <a:xfrm>
            <a:off x="8140700" y="3821113"/>
            <a:ext cx="417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L</a:t>
            </a:r>
            <a:r>
              <a:rPr lang="en-GB" sz="2000" baseline="-25000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sp>
        <p:nvSpPr>
          <p:cNvPr id="52261" name="Line 37"/>
          <p:cNvSpPr>
            <a:spLocks noChangeShapeType="1"/>
          </p:cNvSpPr>
          <p:nvPr/>
        </p:nvSpPr>
        <p:spPr bwMode="auto">
          <a:xfrm flipH="1">
            <a:off x="4906963" y="2922588"/>
            <a:ext cx="1079500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62" name="Oval 38"/>
          <p:cNvSpPr>
            <a:spLocks noChangeArrowheads="1"/>
          </p:cNvSpPr>
          <p:nvPr/>
        </p:nvSpPr>
        <p:spPr bwMode="auto">
          <a:xfrm>
            <a:off x="5927725" y="2879725"/>
            <a:ext cx="101600" cy="101600"/>
          </a:xfrm>
          <a:prstGeom prst="ellipse">
            <a:avLst/>
          </a:prstGeom>
          <a:solidFill>
            <a:srgbClr val="FF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6311" name="AutoShape 39" descr="Parchment"/>
          <p:cNvSpPr>
            <a:spLocks noChangeArrowheads="1"/>
          </p:cNvSpPr>
          <p:nvPr/>
        </p:nvSpPr>
        <p:spPr bwMode="auto">
          <a:xfrm>
            <a:off x="6888163" y="2176463"/>
            <a:ext cx="1936750" cy="942975"/>
          </a:xfrm>
          <a:prstGeom prst="roundRect">
            <a:avLst>
              <a:gd name="adj" fmla="val 1249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>
                <a:solidFill>
                  <a:schemeClr val="hlink"/>
                </a:solidFill>
                <a:latin typeface="Arial" charset="0"/>
              </a:rPr>
              <a:t>Ελαστική αύξηση</a:t>
            </a:r>
          </a:p>
          <a:p>
            <a:pPr algn="ctr"/>
            <a:r>
              <a:rPr lang="el-GR" sz="1800">
                <a:solidFill>
                  <a:schemeClr val="hlink"/>
                </a:solidFill>
                <a:latin typeface="Arial" charset="0"/>
              </a:rPr>
              <a:t> στην προσφορά</a:t>
            </a:r>
          </a:p>
          <a:p>
            <a:pPr algn="ctr"/>
            <a:r>
              <a:rPr lang="el-GR" sz="1800">
                <a:solidFill>
                  <a:schemeClr val="hlink"/>
                </a:solidFill>
                <a:latin typeface="Arial" charset="0"/>
              </a:rPr>
              <a:t> χρήματος</a:t>
            </a:r>
            <a:endParaRPr lang="el-GR" sz="1800" noProof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2264" name="Line 40"/>
          <p:cNvSpPr>
            <a:spLocks noChangeShapeType="1"/>
          </p:cNvSpPr>
          <p:nvPr/>
        </p:nvSpPr>
        <p:spPr bwMode="auto">
          <a:xfrm>
            <a:off x="6018213" y="3502025"/>
            <a:ext cx="495300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65" name="Oval 41"/>
          <p:cNvSpPr>
            <a:spLocks noChangeArrowheads="1"/>
          </p:cNvSpPr>
          <p:nvPr/>
        </p:nvSpPr>
        <p:spPr bwMode="auto">
          <a:xfrm>
            <a:off x="5940425" y="3441700"/>
            <a:ext cx="101600" cy="101600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66" name="Line 42"/>
          <p:cNvSpPr>
            <a:spLocks noChangeShapeType="1"/>
          </p:cNvSpPr>
          <p:nvPr/>
        </p:nvSpPr>
        <p:spPr bwMode="auto">
          <a:xfrm>
            <a:off x="6518275" y="1895475"/>
            <a:ext cx="0" cy="282098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2267" name="Rectangle 43"/>
          <p:cNvSpPr>
            <a:spLocks noChangeArrowheads="1"/>
          </p:cNvSpPr>
          <p:nvPr/>
        </p:nvSpPr>
        <p:spPr bwMode="auto">
          <a:xfrm>
            <a:off x="6221413" y="1509713"/>
            <a:ext cx="596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M</a:t>
            </a:r>
            <a:r>
              <a:rPr lang="en-GB" sz="2000" baseline="-25000">
                <a:solidFill>
                  <a:schemeClr val="hlink"/>
                </a:solidFill>
                <a:latin typeface="Arial" charset="0"/>
              </a:rPr>
              <a:t>S</a:t>
            </a:r>
            <a:r>
              <a:rPr lang="en-GB" sz="2000" baseline="-46000">
                <a:solidFill>
                  <a:schemeClr val="hlink"/>
                </a:solidFill>
                <a:latin typeface="Arial" charset="0"/>
              </a:rPr>
              <a:t>2</a:t>
            </a:r>
          </a:p>
        </p:txBody>
      </p:sp>
      <p:sp>
        <p:nvSpPr>
          <p:cNvPr id="52268" name="Oval 44"/>
          <p:cNvSpPr>
            <a:spLocks noChangeArrowheads="1"/>
          </p:cNvSpPr>
          <p:nvPr/>
        </p:nvSpPr>
        <p:spPr bwMode="auto">
          <a:xfrm>
            <a:off x="6464300" y="3446463"/>
            <a:ext cx="101600" cy="1016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69" name="Rectangle 45"/>
          <p:cNvSpPr>
            <a:spLocks noChangeArrowheads="1"/>
          </p:cNvSpPr>
          <p:nvPr/>
        </p:nvSpPr>
        <p:spPr bwMode="auto">
          <a:xfrm>
            <a:off x="4491038" y="2720975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sp>
        <p:nvSpPr>
          <p:cNvPr id="52270" name="Oval 46"/>
          <p:cNvSpPr>
            <a:spLocks noChangeArrowheads="1"/>
          </p:cNvSpPr>
          <p:nvPr/>
        </p:nvSpPr>
        <p:spPr bwMode="auto">
          <a:xfrm>
            <a:off x="2060575" y="4298950"/>
            <a:ext cx="100013" cy="100013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71" name="AutoShape 47" descr="Parchment"/>
          <p:cNvSpPr>
            <a:spLocks noChangeArrowheads="1"/>
          </p:cNvSpPr>
          <p:nvPr/>
        </p:nvSpPr>
        <p:spPr bwMode="auto">
          <a:xfrm>
            <a:off x="1373188" y="2003425"/>
            <a:ext cx="1905000" cy="890588"/>
          </a:xfrm>
          <a:prstGeom prst="roundRect">
            <a:avLst>
              <a:gd name="adj" fmla="val 1249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>
                <a:solidFill>
                  <a:schemeClr val="accent2"/>
                </a:solidFill>
                <a:latin typeface="Arial" charset="0"/>
              </a:rPr>
              <a:t>  Μία επεκτατική</a:t>
            </a:r>
          </a:p>
          <a:p>
            <a:pPr algn="ctr"/>
            <a:r>
              <a:rPr lang="el-GR" sz="1800">
                <a:solidFill>
                  <a:schemeClr val="accent2"/>
                </a:solidFill>
                <a:latin typeface="Arial" charset="0"/>
              </a:rPr>
              <a:t> δημοσιονομική </a:t>
            </a:r>
          </a:p>
          <a:p>
            <a:pPr algn="ctr"/>
            <a:r>
              <a:rPr lang="el-GR" sz="1800">
                <a:solidFill>
                  <a:schemeClr val="accent2"/>
                </a:solidFill>
                <a:latin typeface="Arial" charset="0"/>
              </a:rPr>
              <a:t>πολιτική</a:t>
            </a:r>
            <a:endParaRPr lang="el-GR" sz="1800" noProof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66320" name="Text Box 48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005A00"/>
                </a:solidFill>
                <a:latin typeface="Arial" pitchFamily="34" charset="0"/>
              </a:rPr>
              <a:t>Τα νομισματικά αποτελέσματα </a:t>
            </a:r>
          </a:p>
          <a:p>
            <a:pPr algn="ctr">
              <a:defRPr/>
            </a:pPr>
            <a:r>
              <a:rPr lang="el-GR" b="1" dirty="0">
                <a:solidFill>
                  <a:srgbClr val="005A00"/>
                </a:solidFill>
                <a:latin typeface="Arial" pitchFamily="34" charset="0"/>
              </a:rPr>
              <a:t>μιας αύξησης στις εισροές</a:t>
            </a:r>
            <a:endParaRPr lang="en-GB" b="1" dirty="0">
              <a:solidFill>
                <a:srgbClr val="005A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6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6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31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7C7D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296988" y="2393950"/>
            <a:ext cx="1751012" cy="757238"/>
            <a:chOff x="817" y="1443"/>
            <a:chExt cx="1103" cy="477"/>
          </a:xfrm>
        </p:grpSpPr>
        <p:sp>
          <p:nvSpPr>
            <p:cNvPr id="10259" name="Line 4"/>
            <p:cNvSpPr>
              <a:spLocks noChangeShapeType="1"/>
            </p:cNvSpPr>
            <p:nvPr/>
          </p:nvSpPr>
          <p:spPr bwMode="auto">
            <a:xfrm flipV="1">
              <a:off x="817" y="1728"/>
              <a:ext cx="383" cy="19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l-GR"/>
            </a:p>
          </p:txBody>
        </p:sp>
        <p:sp>
          <p:nvSpPr>
            <p:cNvPr id="10260" name="Rectangle 5"/>
            <p:cNvSpPr>
              <a:spLocks noChangeArrowheads="1"/>
            </p:cNvSpPr>
            <p:nvPr/>
          </p:nvSpPr>
          <p:spPr bwMode="auto">
            <a:xfrm>
              <a:off x="1248" y="1443"/>
              <a:ext cx="672" cy="409"/>
            </a:xfrm>
            <a:prstGeom prst="rect">
              <a:avLst/>
            </a:prstGeom>
            <a:solidFill>
              <a:srgbClr val="DBFFDB"/>
            </a:solidFill>
            <a:ln w="15875">
              <a:solidFill>
                <a:srgbClr val="0066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l-GR" sz="1800">
                  <a:solidFill>
                    <a:srgbClr val="006600"/>
                  </a:solidFill>
                  <a:latin typeface="Arial" charset="0"/>
                </a:rPr>
                <a:t>Επιτόκιο</a:t>
              </a:r>
              <a:r>
                <a:rPr lang="en-GB" sz="1800">
                  <a:solidFill>
                    <a:srgbClr val="006600"/>
                  </a:solidFill>
                  <a:latin typeface="Arial" charset="0"/>
                </a:rPr>
                <a:t> </a:t>
              </a:r>
              <a:r>
                <a:rPr lang="en-GB" sz="1800">
                  <a:solidFill>
                    <a:srgbClr val="006600"/>
                  </a:solidFill>
                  <a:latin typeface="Arial" charset="0"/>
                  <a:sym typeface="Symbol" pitchFamily="18" charset="2"/>
                </a:rPr>
                <a:t></a:t>
              </a:r>
              <a:r>
                <a:rPr lang="en-GB" sz="1800">
                  <a:solidFill>
                    <a:srgbClr val="006600"/>
                  </a:solidFill>
                  <a:latin typeface="Arial" charset="0"/>
                </a:rPr>
                <a:t> 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27363" y="2254250"/>
            <a:ext cx="3049587" cy="925513"/>
            <a:chOff x="1907" y="1355"/>
            <a:chExt cx="1921" cy="583"/>
          </a:xfrm>
        </p:grpSpPr>
        <p:sp>
          <p:nvSpPr>
            <p:cNvPr id="10257" name="Line 7"/>
            <p:cNvSpPr>
              <a:spLocks noChangeShapeType="1"/>
            </p:cNvSpPr>
            <p:nvPr/>
          </p:nvSpPr>
          <p:spPr bwMode="auto">
            <a:xfrm>
              <a:off x="1907" y="1615"/>
              <a:ext cx="82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l-GR"/>
            </a:p>
          </p:txBody>
        </p:sp>
        <p:sp>
          <p:nvSpPr>
            <p:cNvPr id="10258" name="Rectangle 8"/>
            <p:cNvSpPr>
              <a:spLocks noChangeArrowheads="1"/>
            </p:cNvSpPr>
            <p:nvPr/>
          </p:nvSpPr>
          <p:spPr bwMode="auto">
            <a:xfrm>
              <a:off x="2798" y="1355"/>
              <a:ext cx="1030" cy="583"/>
            </a:xfrm>
            <a:prstGeom prst="rect">
              <a:avLst/>
            </a:prstGeom>
            <a:solidFill>
              <a:srgbClr val="DBFFDB"/>
            </a:solidFill>
            <a:ln w="15875">
              <a:solidFill>
                <a:srgbClr val="0066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l-GR" sz="1800">
                  <a:solidFill>
                    <a:srgbClr val="006600"/>
                  </a:solidFill>
                  <a:latin typeface="Arial" charset="0"/>
                </a:rPr>
                <a:t>Επένδυση</a:t>
              </a:r>
              <a:r>
                <a:rPr lang="en-GB" sz="1800">
                  <a:solidFill>
                    <a:srgbClr val="006600"/>
                  </a:solidFill>
                  <a:latin typeface="Arial" charset="0"/>
                </a:rPr>
                <a:t> </a:t>
              </a:r>
              <a:r>
                <a:rPr lang="en-GB" sz="1800">
                  <a:solidFill>
                    <a:srgbClr val="006600"/>
                  </a:solidFill>
                  <a:latin typeface="Arial" charset="0"/>
                  <a:sym typeface="Symbol" pitchFamily="18" charset="2"/>
                </a:rPr>
                <a:t></a:t>
              </a:r>
            </a:p>
            <a:p>
              <a:pPr algn="ctr"/>
              <a:r>
                <a:rPr lang="el-GR" sz="1800">
                  <a:solidFill>
                    <a:srgbClr val="006600"/>
                  </a:solidFill>
                  <a:latin typeface="Arial" charset="0"/>
                  <a:sym typeface="Symbol" pitchFamily="18" charset="2"/>
                </a:rPr>
                <a:t>Αποταμίευση </a:t>
              </a:r>
              <a:r>
                <a:rPr lang="en-GB" sz="1800">
                  <a:solidFill>
                    <a:srgbClr val="006600"/>
                  </a:solidFill>
                  <a:latin typeface="Arial" charset="0"/>
                  <a:sym typeface="Symbol" pitchFamily="18" charset="2"/>
                </a:rPr>
                <a:t> 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980113" y="2752725"/>
            <a:ext cx="1698625" cy="1050925"/>
            <a:chOff x="3767" y="1669"/>
            <a:chExt cx="1070" cy="662"/>
          </a:xfrm>
        </p:grpSpPr>
        <p:sp>
          <p:nvSpPr>
            <p:cNvPr id="10255" name="Line 9"/>
            <p:cNvSpPr>
              <a:spLocks noChangeShapeType="1"/>
            </p:cNvSpPr>
            <p:nvPr/>
          </p:nvSpPr>
          <p:spPr bwMode="auto">
            <a:xfrm>
              <a:off x="3827" y="1669"/>
              <a:ext cx="390" cy="22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l-GR"/>
            </a:p>
          </p:txBody>
        </p:sp>
        <p:sp>
          <p:nvSpPr>
            <p:cNvPr id="10256" name="Rectangle 10"/>
            <p:cNvSpPr>
              <a:spLocks noChangeArrowheads="1"/>
            </p:cNvSpPr>
            <p:nvPr/>
          </p:nvSpPr>
          <p:spPr bwMode="auto">
            <a:xfrm>
              <a:off x="3767" y="1922"/>
              <a:ext cx="1070" cy="409"/>
            </a:xfrm>
            <a:prstGeom prst="rect">
              <a:avLst/>
            </a:prstGeom>
            <a:solidFill>
              <a:srgbClr val="DBF1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l-GR" sz="1800">
                  <a:solidFill>
                    <a:srgbClr val="000066"/>
                  </a:solidFill>
                  <a:latin typeface="Arial" charset="0"/>
                </a:rPr>
                <a:t>Συναθροιστική Ζήτηση</a:t>
              </a:r>
              <a:r>
                <a:rPr lang="en-GB" sz="180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GB" sz="1800">
                  <a:solidFill>
                    <a:srgbClr val="000066"/>
                  </a:solidFill>
                  <a:latin typeface="Arial" charset="0"/>
                  <a:sym typeface="Symbol" pitchFamily="18" charset="2"/>
                </a:rPr>
                <a:t></a:t>
              </a:r>
              <a:r>
                <a:rPr lang="en-GB" sz="1800">
                  <a:solidFill>
                    <a:srgbClr val="000066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776288" y="1717675"/>
            <a:ext cx="562451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sz="2200" b="1">
                <a:solidFill>
                  <a:srgbClr val="005A00"/>
                </a:solidFill>
                <a:latin typeface="Arial" charset="0"/>
              </a:rPr>
              <a:t>Μηχανισμός μετάδοσης μέσω επιτοκίων </a:t>
            </a:r>
            <a:endParaRPr lang="en-GB" sz="2200" b="1">
              <a:solidFill>
                <a:srgbClr val="005A00"/>
              </a:solidFill>
              <a:latin typeface="Arial" charset="0"/>
            </a:endParaRPr>
          </a:p>
        </p:txBody>
      </p:sp>
      <p:sp>
        <p:nvSpPr>
          <p:cNvPr id="10247" name="Text Box 19"/>
          <p:cNvSpPr txBox="1">
            <a:spLocks noChangeArrowheads="1"/>
          </p:cNvSpPr>
          <p:nvPr/>
        </p:nvSpPr>
        <p:spPr bwMode="auto">
          <a:xfrm>
            <a:off x="0" y="517525"/>
            <a:ext cx="91440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l-GR" b="1">
                <a:solidFill>
                  <a:srgbClr val="660066"/>
                </a:solidFill>
                <a:latin typeface="Arial" charset="0"/>
              </a:rPr>
              <a:t>Μηχανισμοί νομισματικής μετάδοσης</a:t>
            </a:r>
            <a:endParaRPr lang="en-GB" b="1">
              <a:solidFill>
                <a:srgbClr val="660066"/>
              </a:solidFill>
              <a:latin typeface="Arial" charset="0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491413" y="2741613"/>
            <a:ext cx="1476375" cy="654050"/>
            <a:chOff x="4719" y="1662"/>
            <a:chExt cx="930" cy="412"/>
          </a:xfrm>
        </p:grpSpPr>
        <p:sp>
          <p:nvSpPr>
            <p:cNvPr id="10253" name="Rectangle 20"/>
            <p:cNvSpPr>
              <a:spLocks noChangeArrowheads="1"/>
            </p:cNvSpPr>
            <p:nvPr/>
          </p:nvSpPr>
          <p:spPr bwMode="auto">
            <a:xfrm>
              <a:off x="4985" y="1662"/>
              <a:ext cx="664" cy="412"/>
            </a:xfrm>
            <a:prstGeom prst="rect">
              <a:avLst/>
            </a:prstGeom>
            <a:solidFill>
              <a:srgbClr val="DBF1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l-GR" sz="1800">
                  <a:solidFill>
                    <a:srgbClr val="000066"/>
                  </a:solidFill>
                  <a:latin typeface="Arial" charset="0"/>
                </a:rPr>
                <a:t>ΑΕΠ</a:t>
              </a:r>
              <a:r>
                <a:rPr lang="en-GB" sz="1800">
                  <a:solidFill>
                    <a:srgbClr val="000066"/>
                  </a:solidFill>
                  <a:latin typeface="Arial" charset="0"/>
                </a:rPr>
                <a:t/>
              </a:r>
              <a:br>
                <a:rPr lang="en-GB" sz="1800">
                  <a:solidFill>
                    <a:srgbClr val="000066"/>
                  </a:solidFill>
                  <a:latin typeface="Arial" charset="0"/>
                </a:rPr>
              </a:br>
              <a:r>
                <a:rPr lang="en-GB" sz="1800">
                  <a:solidFill>
                    <a:srgbClr val="000066"/>
                  </a:solidFill>
                  <a:latin typeface="Arial" charset="0"/>
                </a:rPr>
                <a:t> (</a:t>
              </a:r>
              <a:r>
                <a:rPr lang="en-GB" sz="1800" i="1">
                  <a:solidFill>
                    <a:srgbClr val="000066"/>
                  </a:solidFill>
                  <a:latin typeface="Arial" charset="0"/>
                </a:rPr>
                <a:t>Y</a:t>
              </a:r>
              <a:r>
                <a:rPr lang="en-GB" sz="1800">
                  <a:solidFill>
                    <a:srgbClr val="000066"/>
                  </a:solidFill>
                  <a:latin typeface="Arial" charset="0"/>
                </a:rPr>
                <a:t>) </a:t>
              </a:r>
              <a:r>
                <a:rPr lang="en-GB" sz="1800">
                  <a:solidFill>
                    <a:srgbClr val="000066"/>
                  </a:solidFill>
                  <a:latin typeface="Arial" charset="0"/>
                  <a:sym typeface="Symbol" pitchFamily="18" charset="2"/>
                </a:rPr>
                <a:t></a:t>
              </a:r>
              <a:r>
                <a:rPr lang="en-GB" sz="1800">
                  <a:solidFill>
                    <a:srgbClr val="000066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0254" name="Line 22"/>
            <p:cNvSpPr>
              <a:spLocks noChangeShapeType="1"/>
            </p:cNvSpPr>
            <p:nvPr/>
          </p:nvSpPr>
          <p:spPr bwMode="auto">
            <a:xfrm flipV="1">
              <a:off x="4719" y="1910"/>
              <a:ext cx="240" cy="15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7491413" y="3608388"/>
            <a:ext cx="1474787" cy="654050"/>
            <a:chOff x="4719" y="2208"/>
            <a:chExt cx="929" cy="412"/>
          </a:xfrm>
        </p:grpSpPr>
        <p:sp>
          <p:nvSpPr>
            <p:cNvPr id="10251" name="Rectangle 21"/>
            <p:cNvSpPr>
              <a:spLocks noChangeArrowheads="1"/>
            </p:cNvSpPr>
            <p:nvPr/>
          </p:nvSpPr>
          <p:spPr bwMode="auto">
            <a:xfrm>
              <a:off x="4992" y="2208"/>
              <a:ext cx="656" cy="412"/>
            </a:xfrm>
            <a:prstGeom prst="rect">
              <a:avLst/>
            </a:prstGeom>
            <a:solidFill>
              <a:srgbClr val="DBF1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l-GR" sz="1800">
                  <a:solidFill>
                    <a:srgbClr val="000066"/>
                  </a:solidFill>
                  <a:latin typeface="Arial" charset="0"/>
                </a:rPr>
                <a:t>Τιμές </a:t>
              </a:r>
              <a:r>
                <a:rPr lang="en-GB" sz="1800">
                  <a:solidFill>
                    <a:srgbClr val="000066"/>
                  </a:solidFill>
                  <a:latin typeface="Arial" charset="0"/>
                </a:rPr>
                <a:t/>
              </a:r>
              <a:br>
                <a:rPr lang="en-GB" sz="1800">
                  <a:solidFill>
                    <a:srgbClr val="000066"/>
                  </a:solidFill>
                  <a:latin typeface="Arial" charset="0"/>
                </a:rPr>
              </a:br>
              <a:r>
                <a:rPr lang="en-GB" sz="1800">
                  <a:solidFill>
                    <a:srgbClr val="000066"/>
                  </a:solidFill>
                  <a:latin typeface="Arial" charset="0"/>
                </a:rPr>
                <a:t> (</a:t>
              </a:r>
              <a:r>
                <a:rPr lang="en-GB" sz="1800" i="1">
                  <a:solidFill>
                    <a:srgbClr val="000066"/>
                  </a:solidFill>
                  <a:latin typeface="Arial" charset="0"/>
                </a:rPr>
                <a:t>P</a:t>
              </a:r>
              <a:r>
                <a:rPr lang="en-GB" sz="1800">
                  <a:solidFill>
                    <a:srgbClr val="000066"/>
                  </a:solidFill>
                  <a:latin typeface="Arial" charset="0"/>
                </a:rPr>
                <a:t>) </a:t>
              </a:r>
              <a:r>
                <a:rPr lang="en-GB" sz="1800">
                  <a:solidFill>
                    <a:srgbClr val="000066"/>
                  </a:solidFill>
                  <a:latin typeface="Arial" charset="0"/>
                  <a:sym typeface="Symbol" pitchFamily="18" charset="2"/>
                </a:rPr>
                <a:t></a:t>
              </a:r>
              <a:r>
                <a:rPr lang="en-GB" sz="1800">
                  <a:solidFill>
                    <a:srgbClr val="000066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0252" name="Line 23"/>
            <p:cNvSpPr>
              <a:spLocks noChangeShapeType="1"/>
            </p:cNvSpPr>
            <p:nvPr/>
          </p:nvSpPr>
          <p:spPr bwMode="auto">
            <a:xfrm>
              <a:off x="4719" y="2208"/>
              <a:ext cx="235" cy="1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38125" y="2743200"/>
            <a:ext cx="1387475" cy="925513"/>
          </a:xfrm>
          <a:prstGeom prst="rect">
            <a:avLst/>
          </a:prstGeom>
          <a:solidFill>
            <a:srgbClr val="DBF1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l-GR" sz="1800">
                <a:solidFill>
                  <a:srgbClr val="000066"/>
                </a:solidFill>
                <a:latin typeface="Arial" charset="0"/>
              </a:rPr>
              <a:t>Προσφορά χρήματος </a:t>
            </a:r>
            <a:r>
              <a:rPr lang="en-GB" sz="180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GB" sz="180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</a:t>
            </a:r>
            <a:endParaRPr lang="en-GB" sz="180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autoUpdateAnimBg="0"/>
      <p:bldP spid="9222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568324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l-GR" smtClean="0"/>
              <a:t>Η έκταση της εκτόπισης</a:t>
            </a:r>
            <a:endParaRPr lang="en-GB" smtClean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l-GR" smtClean="0"/>
              <a:t>η ανάλυση της εκτόπισης</a:t>
            </a:r>
            <a:endParaRPr lang="en-GB" smtClean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l-GR" smtClean="0"/>
              <a:t>το μέγεθος της εκτόπισης</a:t>
            </a:r>
            <a:endParaRPr lang="en-GB" smtClean="0"/>
          </a:p>
          <a:p>
            <a:pPr lvl="2">
              <a:lnSpc>
                <a:spcPct val="100000"/>
              </a:lnSpc>
              <a:spcBef>
                <a:spcPct val="50000"/>
              </a:spcBef>
            </a:pPr>
            <a:r>
              <a:rPr lang="el-GR" noProof="1" smtClean="0"/>
              <a:t>η μεταβλητότητα της ζήτησης χρήματος σε σχέση με μια μεταβολή των επιτοκίων</a:t>
            </a:r>
            <a:endParaRPr lang="en-GB" smtClean="0"/>
          </a:p>
          <a:p>
            <a:pPr lvl="2">
              <a:lnSpc>
                <a:spcPct val="100000"/>
              </a:lnSpc>
              <a:spcBef>
                <a:spcPct val="50000"/>
              </a:spcBef>
            </a:pPr>
            <a:r>
              <a:rPr lang="el-GR" noProof="1" smtClean="0"/>
              <a:t>η μεταβλητότητα των επενδύσεων σε σχέση με μια μεταβολή των επιτοκίων</a:t>
            </a:r>
            <a:endParaRPr lang="en-GB" smtClean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l-GR" smtClean="0"/>
              <a:t> η ανάλυση υπό κεϋνσιανών και μονεταριστικών  υποθέσεων</a:t>
            </a:r>
            <a:endParaRPr lang="en-GB" smtClean="0"/>
          </a:p>
        </p:txBody>
      </p:sp>
      <p:sp>
        <p:nvSpPr>
          <p:cNvPr id="53253" name="Rectangle 5"/>
          <p:cNvSpPr>
            <a:spLocks noGrp="1"/>
          </p:cNvSpPr>
          <p:nvPr>
            <p:ph type="title"/>
          </p:nvPr>
        </p:nvSpPr>
        <p:spPr>
          <a:xfrm>
            <a:off x="163513" y="228600"/>
            <a:ext cx="8818562" cy="874713"/>
          </a:xfrm>
          <a:noFill/>
        </p:spPr>
        <p:txBody>
          <a:bodyPr anchor="ctr"/>
          <a:lstStyle/>
          <a:p>
            <a:r>
              <a:rPr lang="el-GR" sz="2400" dirty="0" smtClean="0"/>
              <a:t>Οι νομισματικές επιδράσεις των μεταβολών στην αγορά αγαθών</a:t>
            </a:r>
            <a:endParaRPr lang="en-GB" sz="2400" dirty="0" smtClean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8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68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68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68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68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68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4" grpId="0" build="p" bldLvl="3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09600" y="11430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685800" y="5867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609600" y="1143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609600" y="43434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12725" y="42973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4280" name="Arc 8"/>
          <p:cNvSpPr>
            <a:spLocks/>
          </p:cNvSpPr>
          <p:nvPr/>
        </p:nvSpPr>
        <p:spPr bwMode="auto">
          <a:xfrm>
            <a:off x="676275" y="2514600"/>
            <a:ext cx="3363913" cy="990600"/>
          </a:xfrm>
          <a:custGeom>
            <a:avLst/>
            <a:gdLst>
              <a:gd name="T0" fmla="*/ 2147483647 w 20661"/>
              <a:gd name="T1" fmla="*/ 2147483647 h 21592"/>
              <a:gd name="T2" fmla="*/ 0 w 20661"/>
              <a:gd name="T3" fmla="*/ 2147483647 h 21592"/>
              <a:gd name="T4" fmla="*/ 2147483647 w 20661"/>
              <a:gd name="T5" fmla="*/ 0 h 21592"/>
              <a:gd name="T6" fmla="*/ 0 60000 65536"/>
              <a:gd name="T7" fmla="*/ 0 60000 65536"/>
              <a:gd name="T8" fmla="*/ 0 60000 65536"/>
              <a:gd name="T9" fmla="*/ 0 w 20661"/>
              <a:gd name="T10" fmla="*/ 0 h 21592"/>
              <a:gd name="T11" fmla="*/ 20661 w 20661"/>
              <a:gd name="T12" fmla="*/ 21592 h 21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61" h="21592" fill="none" extrusionOk="0">
                <a:moveTo>
                  <a:pt x="20065" y="21591"/>
                </a:moveTo>
                <a:cubicBezTo>
                  <a:pt x="10785" y="21335"/>
                  <a:pt x="2707" y="15178"/>
                  <a:pt x="-1" y="6299"/>
                </a:cubicBezTo>
              </a:path>
              <a:path w="20661" h="21592" stroke="0" extrusionOk="0">
                <a:moveTo>
                  <a:pt x="20065" y="21591"/>
                </a:moveTo>
                <a:cubicBezTo>
                  <a:pt x="10785" y="21335"/>
                  <a:pt x="2707" y="15178"/>
                  <a:pt x="-1" y="6299"/>
                </a:cubicBezTo>
                <a:lnTo>
                  <a:pt x="20661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1828800" y="1676400"/>
            <a:ext cx="457200" cy="2667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2035175" y="1249363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3937000" y="330676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H="1">
            <a:off x="635000" y="3303588"/>
            <a:ext cx="1373188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1952625" y="3254375"/>
            <a:ext cx="92075" cy="920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293688" y="3103563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 rot="-5400000">
            <a:off x="-381794" y="2594769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Επιτόκιο</a:t>
            </a:r>
            <a:endParaRPr lang="en-GB" sz="2000">
              <a:latin typeface="Arial" charset="0"/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1746250" y="4586288"/>
            <a:ext cx="1012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Χρήμα </a:t>
            </a:r>
            <a:endParaRPr lang="en-GB" sz="2000">
              <a:latin typeface="Arial" charset="0"/>
            </a:endParaRPr>
          </a:p>
        </p:txBody>
      </p:sp>
      <p:sp>
        <p:nvSpPr>
          <p:cNvPr id="570385" name="Rectangle 17"/>
          <p:cNvSpPr>
            <a:spLocks noChangeArrowheads="1"/>
          </p:cNvSpPr>
          <p:nvPr/>
        </p:nvSpPr>
        <p:spPr bwMode="auto">
          <a:xfrm>
            <a:off x="1398588" y="5211763"/>
            <a:ext cx="2095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chemeClr val="folHlink"/>
                </a:solidFill>
                <a:latin typeface="Arial" pitchFamily="34" charset="0"/>
              </a:rPr>
              <a:t>(</a:t>
            </a:r>
            <a:r>
              <a:rPr lang="el-GR" sz="2000" b="1" dirty="0">
                <a:solidFill>
                  <a:schemeClr val="folHlink"/>
                </a:solidFill>
                <a:latin typeface="Arial" pitchFamily="34" charset="0"/>
              </a:rPr>
              <a:t>α</a:t>
            </a:r>
            <a:r>
              <a:rPr lang="en-GB" sz="2000" b="1" dirty="0">
                <a:solidFill>
                  <a:schemeClr val="folHlink"/>
                </a:solidFill>
                <a:latin typeface="Arial" pitchFamily="34" charset="0"/>
              </a:rPr>
              <a:t>)  </a:t>
            </a:r>
            <a:r>
              <a:rPr lang="el-GR" sz="2000" b="1" dirty="0">
                <a:solidFill>
                  <a:schemeClr val="folHlink"/>
                </a:solidFill>
                <a:latin typeface="Arial" pitchFamily="34" charset="0"/>
              </a:rPr>
              <a:t>Κεϋνσιανοί </a:t>
            </a:r>
            <a:endParaRPr lang="en-GB" sz="2000" b="1" dirty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570386" name="AutoShape 18"/>
          <p:cNvSpPr>
            <a:spLocks noChangeArrowheads="1"/>
          </p:cNvSpPr>
          <p:nvPr/>
        </p:nvSpPr>
        <p:spPr bwMode="auto">
          <a:xfrm>
            <a:off x="823913" y="5729288"/>
            <a:ext cx="3200400" cy="10747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>
                <a:solidFill>
                  <a:schemeClr val="folHlink"/>
                </a:solidFill>
                <a:latin typeface="Arial" charset="0"/>
              </a:rPr>
              <a:t>Καμπύλη προτιμήσεων ρευστότητας  σχετικά πιο ελαστική</a:t>
            </a:r>
            <a:r>
              <a:rPr lang="en-GB" sz="1900">
                <a:solidFill>
                  <a:schemeClr val="folHlink"/>
                </a:solidFill>
                <a:latin typeface="Arial" charset="0"/>
              </a:rPr>
              <a:t>.</a:t>
            </a:r>
          </a:p>
        </p:txBody>
      </p:sp>
      <p:sp>
        <p:nvSpPr>
          <p:cNvPr id="570387" name="Text Box 19"/>
          <p:cNvSpPr txBox="1">
            <a:spLocks noChangeArrowheads="1"/>
          </p:cNvSpPr>
          <p:nvPr/>
        </p:nvSpPr>
        <p:spPr bwMode="auto">
          <a:xfrm>
            <a:off x="0" y="6508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chemeClr val="accent1"/>
                </a:solidFill>
                <a:latin typeface="Arial" pitchFamily="34" charset="0"/>
              </a:rPr>
              <a:t>Διαφορετικές οπτικές για τη ζήτηση χρήματος</a:t>
            </a:r>
            <a:endParaRPr lang="en-GB" b="1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7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86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09600" y="1138238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685800" y="5862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124200" y="58626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609600" y="1138238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609600" y="4338638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212725" y="42926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4876800" y="1138238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4876800" y="1138238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4876800" y="4338638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4479925" y="4368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5308" name="Arc 12"/>
          <p:cNvSpPr>
            <a:spLocks/>
          </p:cNvSpPr>
          <p:nvPr/>
        </p:nvSpPr>
        <p:spPr bwMode="auto">
          <a:xfrm>
            <a:off x="676275" y="2509838"/>
            <a:ext cx="3363913" cy="990600"/>
          </a:xfrm>
          <a:custGeom>
            <a:avLst/>
            <a:gdLst>
              <a:gd name="T0" fmla="*/ 2147483647 w 20661"/>
              <a:gd name="T1" fmla="*/ 2147483647 h 21592"/>
              <a:gd name="T2" fmla="*/ 0 w 20661"/>
              <a:gd name="T3" fmla="*/ 2147483647 h 21592"/>
              <a:gd name="T4" fmla="*/ 2147483647 w 20661"/>
              <a:gd name="T5" fmla="*/ 0 h 21592"/>
              <a:gd name="T6" fmla="*/ 0 60000 65536"/>
              <a:gd name="T7" fmla="*/ 0 60000 65536"/>
              <a:gd name="T8" fmla="*/ 0 60000 65536"/>
              <a:gd name="T9" fmla="*/ 0 w 20661"/>
              <a:gd name="T10" fmla="*/ 0 h 21592"/>
              <a:gd name="T11" fmla="*/ 20661 w 20661"/>
              <a:gd name="T12" fmla="*/ 21592 h 21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61" h="21592" fill="none" extrusionOk="0">
                <a:moveTo>
                  <a:pt x="20065" y="21591"/>
                </a:moveTo>
                <a:cubicBezTo>
                  <a:pt x="10785" y="21335"/>
                  <a:pt x="2707" y="15178"/>
                  <a:pt x="-1" y="6299"/>
                </a:cubicBezTo>
              </a:path>
              <a:path w="20661" h="21592" stroke="0" extrusionOk="0">
                <a:moveTo>
                  <a:pt x="20065" y="21591"/>
                </a:moveTo>
                <a:cubicBezTo>
                  <a:pt x="10785" y="21335"/>
                  <a:pt x="2707" y="15178"/>
                  <a:pt x="-1" y="6299"/>
                </a:cubicBezTo>
                <a:lnTo>
                  <a:pt x="20661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 flipV="1">
            <a:off x="1828800" y="1671638"/>
            <a:ext cx="457200" cy="2667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035175" y="1244600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3937000" y="33020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 flipH="1">
            <a:off x="635000" y="3298825"/>
            <a:ext cx="1373188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13" name="Oval 17"/>
          <p:cNvSpPr>
            <a:spLocks noChangeArrowheads="1"/>
          </p:cNvSpPr>
          <p:nvPr/>
        </p:nvSpPr>
        <p:spPr bwMode="auto">
          <a:xfrm>
            <a:off x="1952625" y="3249613"/>
            <a:ext cx="92075" cy="920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293688" y="3098800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 rot="-5400000">
            <a:off x="-381794" y="2588419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Επιτόκιο</a:t>
            </a:r>
            <a:endParaRPr lang="en-GB" sz="2000">
              <a:latin typeface="Arial" charset="0"/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 rot="-5400000">
            <a:off x="3869531" y="2528094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Επιτόκιο</a:t>
            </a:r>
            <a:endParaRPr lang="en-GB" sz="2000">
              <a:latin typeface="Arial" charset="0"/>
            </a:endParaRPr>
          </a:p>
        </p:txBody>
      </p:sp>
      <p:sp>
        <p:nvSpPr>
          <p:cNvPr id="55317" name="Arc 21"/>
          <p:cNvSpPr>
            <a:spLocks/>
          </p:cNvSpPr>
          <p:nvPr/>
        </p:nvSpPr>
        <p:spPr bwMode="auto">
          <a:xfrm>
            <a:off x="5722938" y="533400"/>
            <a:ext cx="2495550" cy="3689350"/>
          </a:xfrm>
          <a:custGeom>
            <a:avLst/>
            <a:gdLst>
              <a:gd name="T0" fmla="*/ 2147483647 w 21027"/>
              <a:gd name="T1" fmla="*/ 2147483647 h 19683"/>
              <a:gd name="T2" fmla="*/ 0 w 21027"/>
              <a:gd name="T3" fmla="*/ 2147483647 h 19683"/>
              <a:gd name="T4" fmla="*/ 2147483647 w 21027"/>
              <a:gd name="T5" fmla="*/ 0 h 19683"/>
              <a:gd name="T6" fmla="*/ 0 60000 65536"/>
              <a:gd name="T7" fmla="*/ 0 60000 65536"/>
              <a:gd name="T8" fmla="*/ 0 60000 65536"/>
              <a:gd name="T9" fmla="*/ 0 w 21027"/>
              <a:gd name="T10" fmla="*/ 0 h 19683"/>
              <a:gd name="T11" fmla="*/ 21027 w 21027"/>
              <a:gd name="T12" fmla="*/ 19683 h 196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683" fill="none" extrusionOk="0">
                <a:moveTo>
                  <a:pt x="12130" y="19682"/>
                </a:moveTo>
                <a:cubicBezTo>
                  <a:pt x="6017" y="16919"/>
                  <a:pt x="1535" y="11473"/>
                  <a:pt x="0" y="4943"/>
                </a:cubicBezTo>
              </a:path>
              <a:path w="21027" h="19683" stroke="0" extrusionOk="0">
                <a:moveTo>
                  <a:pt x="12130" y="19682"/>
                </a:moveTo>
                <a:cubicBezTo>
                  <a:pt x="6017" y="16919"/>
                  <a:pt x="1535" y="11473"/>
                  <a:pt x="0" y="4943"/>
                </a:cubicBezTo>
                <a:lnTo>
                  <a:pt x="21027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 flipV="1">
            <a:off x="6494463" y="1485900"/>
            <a:ext cx="0" cy="28575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6253163" y="1122363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auto">
          <a:xfrm flipH="1">
            <a:off x="4902200" y="3525838"/>
            <a:ext cx="1598613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5321" name="Oval 25"/>
          <p:cNvSpPr>
            <a:spLocks noChangeArrowheads="1"/>
          </p:cNvSpPr>
          <p:nvPr/>
        </p:nvSpPr>
        <p:spPr bwMode="auto">
          <a:xfrm>
            <a:off x="6445250" y="3494088"/>
            <a:ext cx="92075" cy="920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4565650" y="3343275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7145338" y="3986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1746250" y="4581525"/>
            <a:ext cx="1012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Χρήμα </a:t>
            </a:r>
            <a:endParaRPr lang="en-GB" sz="2000">
              <a:latin typeface="Arial" charset="0"/>
            </a:endParaRP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6165850" y="4584700"/>
            <a:ext cx="1012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Χρήμα </a:t>
            </a:r>
            <a:endParaRPr lang="en-GB" sz="2000">
              <a:latin typeface="Arial" charset="0"/>
            </a:endParaRP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1398588" y="5207000"/>
            <a:ext cx="209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b="1">
                <a:solidFill>
                  <a:srgbClr val="777777"/>
                </a:solidFill>
                <a:latin typeface="Arial" charset="0"/>
              </a:rPr>
              <a:t>(</a:t>
            </a:r>
            <a:r>
              <a:rPr lang="el-GR" sz="2000" b="1">
                <a:solidFill>
                  <a:srgbClr val="777777"/>
                </a:solidFill>
                <a:latin typeface="Arial" charset="0"/>
              </a:rPr>
              <a:t>α</a:t>
            </a:r>
            <a:r>
              <a:rPr lang="en-GB" sz="2000" b="1">
                <a:solidFill>
                  <a:srgbClr val="777777"/>
                </a:solidFill>
                <a:latin typeface="Arial" charset="0"/>
              </a:rPr>
              <a:t>)  </a:t>
            </a:r>
            <a:r>
              <a:rPr lang="el-GR" sz="2000" b="1">
                <a:solidFill>
                  <a:srgbClr val="777777"/>
                </a:solidFill>
                <a:latin typeface="Arial" charset="0"/>
              </a:rPr>
              <a:t>Κεϋνσιανοί </a:t>
            </a:r>
            <a:endParaRPr lang="en-GB" sz="2000" b="1">
              <a:solidFill>
                <a:srgbClr val="777777"/>
              </a:solidFill>
              <a:latin typeface="Arial" charset="0"/>
            </a:endParaRPr>
          </a:p>
        </p:txBody>
      </p:sp>
      <p:sp>
        <p:nvSpPr>
          <p:cNvPr id="572447" name="Rectangle 31"/>
          <p:cNvSpPr>
            <a:spLocks noChangeArrowheads="1"/>
          </p:cNvSpPr>
          <p:nvPr/>
        </p:nvSpPr>
        <p:spPr bwMode="auto">
          <a:xfrm>
            <a:off x="4738688" y="5207000"/>
            <a:ext cx="4113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chemeClr val="accent2"/>
                </a:solidFill>
                <a:latin typeface="Arial" pitchFamily="34" charset="0"/>
              </a:rPr>
              <a:t>(b)  </a:t>
            </a:r>
            <a:r>
              <a:rPr lang="el-GR" sz="2000" b="1" dirty="0">
                <a:solidFill>
                  <a:schemeClr val="accent2"/>
                </a:solidFill>
                <a:latin typeface="Arial" pitchFamily="34" charset="0"/>
              </a:rPr>
              <a:t>Νεοκλασικοί</a:t>
            </a:r>
            <a:r>
              <a:rPr lang="en-GB" sz="2000" b="1" dirty="0">
                <a:solidFill>
                  <a:schemeClr val="accent2"/>
                </a:solidFill>
                <a:latin typeface="Arial" pitchFamily="34" charset="0"/>
              </a:rPr>
              <a:t> / </a:t>
            </a:r>
            <a:r>
              <a:rPr lang="el-GR" sz="2000" b="1" dirty="0">
                <a:solidFill>
                  <a:schemeClr val="accent2"/>
                </a:solidFill>
                <a:latin typeface="Arial" pitchFamily="34" charset="0"/>
              </a:rPr>
              <a:t>Μονεταριστές </a:t>
            </a:r>
            <a:endParaRPr lang="en-GB" sz="20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572448" name="AutoShape 32"/>
          <p:cNvSpPr>
            <a:spLocks noChangeArrowheads="1"/>
          </p:cNvSpPr>
          <p:nvPr/>
        </p:nvSpPr>
        <p:spPr bwMode="auto">
          <a:xfrm>
            <a:off x="5257800" y="5713413"/>
            <a:ext cx="3276600" cy="1076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>
                <a:solidFill>
                  <a:schemeClr val="accent2"/>
                </a:solidFill>
                <a:latin typeface="Arial" charset="0"/>
              </a:rPr>
              <a:t>Σχετικά ανελαστική καμπύλη προτιμήσεων ρευστότητας</a:t>
            </a:r>
            <a:endParaRPr lang="en-GB" sz="19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72449" name="Text Box 33"/>
          <p:cNvSpPr txBox="1">
            <a:spLocks noChangeArrowheads="1"/>
          </p:cNvSpPr>
          <p:nvPr/>
        </p:nvSpPr>
        <p:spPr bwMode="auto">
          <a:xfrm>
            <a:off x="0" y="6508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chemeClr val="accent1"/>
                </a:solidFill>
                <a:latin typeface="Arial" pitchFamily="34" charset="0"/>
              </a:rPr>
              <a:t>Διαφορετικές οπτικές για τη ζήτηση χρήματος</a:t>
            </a:r>
            <a:endParaRPr lang="en-GB" b="1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7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48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876800" y="1138238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09600" y="1138238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85800" y="5862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124200" y="58626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609600" y="1138238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609600" y="4338638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212725" y="42926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4876800" y="1138238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4876800" y="4338638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4479925" y="4368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6332" name="Arc 12"/>
          <p:cNvSpPr>
            <a:spLocks/>
          </p:cNvSpPr>
          <p:nvPr/>
        </p:nvSpPr>
        <p:spPr bwMode="auto">
          <a:xfrm>
            <a:off x="676275" y="2509838"/>
            <a:ext cx="3363913" cy="990600"/>
          </a:xfrm>
          <a:custGeom>
            <a:avLst/>
            <a:gdLst>
              <a:gd name="T0" fmla="*/ 2147483647 w 20661"/>
              <a:gd name="T1" fmla="*/ 2147483647 h 21592"/>
              <a:gd name="T2" fmla="*/ 0 w 20661"/>
              <a:gd name="T3" fmla="*/ 2147483647 h 21592"/>
              <a:gd name="T4" fmla="*/ 2147483647 w 20661"/>
              <a:gd name="T5" fmla="*/ 0 h 21592"/>
              <a:gd name="T6" fmla="*/ 0 60000 65536"/>
              <a:gd name="T7" fmla="*/ 0 60000 65536"/>
              <a:gd name="T8" fmla="*/ 0 60000 65536"/>
              <a:gd name="T9" fmla="*/ 0 w 20661"/>
              <a:gd name="T10" fmla="*/ 0 h 21592"/>
              <a:gd name="T11" fmla="*/ 20661 w 20661"/>
              <a:gd name="T12" fmla="*/ 21592 h 21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61" h="21592" fill="none" extrusionOk="0">
                <a:moveTo>
                  <a:pt x="20065" y="21591"/>
                </a:moveTo>
                <a:cubicBezTo>
                  <a:pt x="10785" y="21335"/>
                  <a:pt x="2707" y="15178"/>
                  <a:pt x="-1" y="6299"/>
                </a:cubicBezTo>
              </a:path>
              <a:path w="20661" h="21592" stroke="0" extrusionOk="0">
                <a:moveTo>
                  <a:pt x="20065" y="21591"/>
                </a:moveTo>
                <a:cubicBezTo>
                  <a:pt x="10785" y="21335"/>
                  <a:pt x="2707" y="15178"/>
                  <a:pt x="-1" y="6299"/>
                </a:cubicBezTo>
                <a:lnTo>
                  <a:pt x="20661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V="1">
            <a:off x="1828800" y="1671638"/>
            <a:ext cx="457200" cy="2667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2035175" y="1244600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3937000" y="33559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H="1">
            <a:off x="635000" y="3298825"/>
            <a:ext cx="1373188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37" name="Oval 17"/>
          <p:cNvSpPr>
            <a:spLocks noChangeArrowheads="1"/>
          </p:cNvSpPr>
          <p:nvPr/>
        </p:nvSpPr>
        <p:spPr bwMode="auto">
          <a:xfrm>
            <a:off x="1952625" y="3249613"/>
            <a:ext cx="92075" cy="920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293688" y="3098800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 rot="-5400000">
            <a:off x="-381794" y="2588419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Επιτόκιο</a:t>
            </a:r>
            <a:endParaRPr lang="en-GB" sz="2000">
              <a:latin typeface="Arial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 rot="-5400000">
            <a:off x="3869531" y="2528094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Επιτόκιο</a:t>
            </a:r>
            <a:endParaRPr lang="en-GB" sz="2000">
              <a:latin typeface="Arial" charset="0"/>
            </a:endParaRPr>
          </a:p>
        </p:txBody>
      </p:sp>
      <p:sp>
        <p:nvSpPr>
          <p:cNvPr id="56341" name="Arc 21"/>
          <p:cNvSpPr>
            <a:spLocks/>
          </p:cNvSpPr>
          <p:nvPr/>
        </p:nvSpPr>
        <p:spPr bwMode="auto">
          <a:xfrm>
            <a:off x="5722938" y="533400"/>
            <a:ext cx="2495550" cy="3689350"/>
          </a:xfrm>
          <a:custGeom>
            <a:avLst/>
            <a:gdLst>
              <a:gd name="T0" fmla="*/ 2147483647 w 21027"/>
              <a:gd name="T1" fmla="*/ 2147483647 h 19683"/>
              <a:gd name="T2" fmla="*/ 0 w 21027"/>
              <a:gd name="T3" fmla="*/ 2147483647 h 19683"/>
              <a:gd name="T4" fmla="*/ 2147483647 w 21027"/>
              <a:gd name="T5" fmla="*/ 0 h 19683"/>
              <a:gd name="T6" fmla="*/ 0 60000 65536"/>
              <a:gd name="T7" fmla="*/ 0 60000 65536"/>
              <a:gd name="T8" fmla="*/ 0 60000 65536"/>
              <a:gd name="T9" fmla="*/ 0 w 21027"/>
              <a:gd name="T10" fmla="*/ 0 h 19683"/>
              <a:gd name="T11" fmla="*/ 21027 w 21027"/>
              <a:gd name="T12" fmla="*/ 19683 h 196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683" fill="none" extrusionOk="0">
                <a:moveTo>
                  <a:pt x="12130" y="19682"/>
                </a:moveTo>
                <a:cubicBezTo>
                  <a:pt x="6017" y="16919"/>
                  <a:pt x="1535" y="11473"/>
                  <a:pt x="0" y="4943"/>
                </a:cubicBezTo>
              </a:path>
              <a:path w="21027" h="19683" stroke="0" extrusionOk="0">
                <a:moveTo>
                  <a:pt x="12130" y="19682"/>
                </a:moveTo>
                <a:cubicBezTo>
                  <a:pt x="6017" y="16919"/>
                  <a:pt x="1535" y="11473"/>
                  <a:pt x="0" y="4943"/>
                </a:cubicBezTo>
                <a:lnTo>
                  <a:pt x="21027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 flipV="1">
            <a:off x="6494463" y="1485900"/>
            <a:ext cx="0" cy="28575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6253163" y="1122363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 flipH="1">
            <a:off x="4902200" y="3525838"/>
            <a:ext cx="1598613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6345" name="Oval 25"/>
          <p:cNvSpPr>
            <a:spLocks noChangeArrowheads="1"/>
          </p:cNvSpPr>
          <p:nvPr/>
        </p:nvSpPr>
        <p:spPr bwMode="auto">
          <a:xfrm>
            <a:off x="6445250" y="3494088"/>
            <a:ext cx="92075" cy="920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4565650" y="3343275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19150" y="1981200"/>
            <a:ext cx="3441700" cy="1481138"/>
            <a:chOff x="516" y="1491"/>
            <a:chExt cx="2168" cy="933"/>
          </a:xfrm>
        </p:grpSpPr>
        <p:sp>
          <p:nvSpPr>
            <p:cNvPr id="56359" name="Arc 28"/>
            <p:cNvSpPr>
              <a:spLocks/>
            </p:cNvSpPr>
            <p:nvPr/>
          </p:nvSpPr>
          <p:spPr bwMode="auto">
            <a:xfrm>
              <a:off x="516" y="1491"/>
              <a:ext cx="1996" cy="877"/>
            </a:xfrm>
            <a:custGeom>
              <a:avLst/>
              <a:gdLst>
                <a:gd name="T0" fmla="*/ 0 w 20659"/>
                <a:gd name="T1" fmla="*/ 0 h 21592"/>
                <a:gd name="T2" fmla="*/ 0 w 20659"/>
                <a:gd name="T3" fmla="*/ 0 h 21592"/>
                <a:gd name="T4" fmla="*/ 0 w 20659"/>
                <a:gd name="T5" fmla="*/ 0 h 21592"/>
                <a:gd name="T6" fmla="*/ 0 60000 65536"/>
                <a:gd name="T7" fmla="*/ 0 60000 65536"/>
                <a:gd name="T8" fmla="*/ 0 60000 65536"/>
                <a:gd name="T9" fmla="*/ 0 w 20659"/>
                <a:gd name="T10" fmla="*/ 0 h 21592"/>
                <a:gd name="T11" fmla="*/ 20659 w 20659"/>
                <a:gd name="T12" fmla="*/ 21592 h 21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59" h="21592" fill="none" extrusionOk="0">
                  <a:moveTo>
                    <a:pt x="20069" y="21591"/>
                  </a:moveTo>
                  <a:cubicBezTo>
                    <a:pt x="10789" y="21338"/>
                    <a:pt x="2709" y="15183"/>
                    <a:pt x="-1" y="6305"/>
                  </a:cubicBezTo>
                </a:path>
                <a:path w="20659" h="21592" stroke="0" extrusionOk="0">
                  <a:moveTo>
                    <a:pt x="20069" y="21591"/>
                  </a:moveTo>
                  <a:cubicBezTo>
                    <a:pt x="10789" y="21338"/>
                    <a:pt x="2709" y="15183"/>
                    <a:pt x="-1" y="6305"/>
                  </a:cubicBezTo>
                  <a:lnTo>
                    <a:pt x="20659" y="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360" name="Rectangle 29"/>
            <p:cNvSpPr>
              <a:spLocks noChangeArrowheads="1"/>
            </p:cNvSpPr>
            <p:nvPr/>
          </p:nvSpPr>
          <p:spPr bwMode="auto">
            <a:xfrm>
              <a:off x="2444" y="21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L</a:t>
              </a:r>
              <a:r>
                <a:rPr lang="en-GB" sz="2400">
                  <a:solidFill>
                    <a:schemeClr val="accent2"/>
                  </a:solidFill>
                  <a:latin typeface="Playbill" pitchFamily="82" charset="0"/>
                </a:rPr>
                <a:t>'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84163" y="2849563"/>
            <a:ext cx="1787525" cy="396875"/>
            <a:chOff x="179" y="2038"/>
            <a:chExt cx="1126" cy="250"/>
          </a:xfrm>
        </p:grpSpPr>
        <p:sp>
          <p:nvSpPr>
            <p:cNvPr id="56357" name="Line 31"/>
            <p:cNvSpPr>
              <a:spLocks noChangeShapeType="1"/>
            </p:cNvSpPr>
            <p:nvPr/>
          </p:nvSpPr>
          <p:spPr bwMode="auto">
            <a:xfrm flipH="1">
              <a:off x="411" y="2198"/>
              <a:ext cx="89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358" name="Rectangle 32"/>
            <p:cNvSpPr>
              <a:spLocks noChangeArrowheads="1"/>
            </p:cNvSpPr>
            <p:nvPr/>
          </p:nvSpPr>
          <p:spPr bwMode="auto">
            <a:xfrm>
              <a:off x="179" y="2038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r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574497" name="Oval 33"/>
          <p:cNvSpPr>
            <a:spLocks noChangeArrowheads="1"/>
          </p:cNvSpPr>
          <p:nvPr/>
        </p:nvSpPr>
        <p:spPr bwMode="auto">
          <a:xfrm>
            <a:off x="1976438" y="3054350"/>
            <a:ext cx="92075" cy="92075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50" name="Rectangle 34"/>
          <p:cNvSpPr>
            <a:spLocks noChangeArrowheads="1"/>
          </p:cNvSpPr>
          <p:nvPr/>
        </p:nvSpPr>
        <p:spPr bwMode="auto">
          <a:xfrm>
            <a:off x="7145338" y="3986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56351" name="Rectangle 35"/>
          <p:cNvSpPr>
            <a:spLocks noChangeArrowheads="1"/>
          </p:cNvSpPr>
          <p:nvPr/>
        </p:nvSpPr>
        <p:spPr bwMode="auto">
          <a:xfrm>
            <a:off x="1816100" y="4581525"/>
            <a:ext cx="94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Χρήμα</a:t>
            </a:r>
            <a:endParaRPr lang="en-GB" sz="2000">
              <a:latin typeface="Arial" charset="0"/>
            </a:endParaRPr>
          </a:p>
        </p:txBody>
      </p:sp>
      <p:sp>
        <p:nvSpPr>
          <p:cNvPr id="56352" name="Rectangle 36"/>
          <p:cNvSpPr>
            <a:spLocks noChangeArrowheads="1"/>
          </p:cNvSpPr>
          <p:nvPr/>
        </p:nvSpPr>
        <p:spPr bwMode="auto">
          <a:xfrm>
            <a:off x="6235700" y="4584700"/>
            <a:ext cx="94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Χρήμα</a:t>
            </a:r>
            <a:endParaRPr lang="en-GB" sz="2000">
              <a:latin typeface="Arial" charset="0"/>
            </a:endParaRPr>
          </a:p>
        </p:txBody>
      </p:sp>
      <p:sp>
        <p:nvSpPr>
          <p:cNvPr id="574501" name="Rectangle 37"/>
          <p:cNvSpPr>
            <a:spLocks noChangeArrowheads="1"/>
          </p:cNvSpPr>
          <p:nvPr/>
        </p:nvSpPr>
        <p:spPr bwMode="auto">
          <a:xfrm>
            <a:off x="1433513" y="5207000"/>
            <a:ext cx="2025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chemeClr val="folHlink"/>
                </a:solidFill>
                <a:latin typeface="Arial" pitchFamily="34" charset="0"/>
              </a:rPr>
              <a:t>(</a:t>
            </a:r>
            <a:r>
              <a:rPr lang="el-GR" sz="2000" b="1" dirty="0">
                <a:solidFill>
                  <a:schemeClr val="folHlink"/>
                </a:solidFill>
                <a:latin typeface="Arial" pitchFamily="34" charset="0"/>
              </a:rPr>
              <a:t>α</a:t>
            </a:r>
            <a:r>
              <a:rPr lang="en-GB" sz="2000" b="1" dirty="0">
                <a:solidFill>
                  <a:schemeClr val="folHlink"/>
                </a:solidFill>
                <a:latin typeface="Arial" pitchFamily="34" charset="0"/>
              </a:rPr>
              <a:t>)  </a:t>
            </a:r>
            <a:r>
              <a:rPr lang="el-GR" sz="2000" b="1" dirty="0">
                <a:solidFill>
                  <a:schemeClr val="folHlink"/>
                </a:solidFill>
                <a:latin typeface="Arial" pitchFamily="34" charset="0"/>
              </a:rPr>
              <a:t>Κεϋνσιανοί</a:t>
            </a:r>
            <a:endParaRPr lang="en-GB" sz="2000" b="1" dirty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56354" name="Rectangle 38"/>
          <p:cNvSpPr>
            <a:spLocks noChangeArrowheads="1"/>
          </p:cNvSpPr>
          <p:nvPr/>
        </p:nvSpPr>
        <p:spPr bwMode="auto">
          <a:xfrm>
            <a:off x="4775200" y="5207000"/>
            <a:ext cx="404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b="1">
                <a:solidFill>
                  <a:srgbClr val="777777"/>
                </a:solidFill>
                <a:latin typeface="Arial" charset="0"/>
              </a:rPr>
              <a:t>(b)  </a:t>
            </a:r>
            <a:r>
              <a:rPr lang="el-GR" sz="2000" b="1">
                <a:solidFill>
                  <a:srgbClr val="777777"/>
                </a:solidFill>
                <a:latin typeface="Arial" charset="0"/>
              </a:rPr>
              <a:t>Νεοκλασικοί</a:t>
            </a:r>
            <a:r>
              <a:rPr lang="en-GB" sz="2000" b="1">
                <a:solidFill>
                  <a:srgbClr val="777777"/>
                </a:solidFill>
                <a:latin typeface="Arial" charset="0"/>
              </a:rPr>
              <a:t> / </a:t>
            </a:r>
            <a:r>
              <a:rPr lang="el-GR" sz="2000" b="1">
                <a:solidFill>
                  <a:srgbClr val="777777"/>
                </a:solidFill>
                <a:latin typeface="Arial" charset="0"/>
              </a:rPr>
              <a:t>Μονεταριστές</a:t>
            </a:r>
            <a:endParaRPr lang="en-GB" sz="2000" b="1">
              <a:solidFill>
                <a:srgbClr val="777777"/>
              </a:solidFill>
              <a:latin typeface="Arial" charset="0"/>
            </a:endParaRPr>
          </a:p>
        </p:txBody>
      </p:sp>
      <p:sp>
        <p:nvSpPr>
          <p:cNvPr id="574503" name="AutoShape 39"/>
          <p:cNvSpPr>
            <a:spLocks noChangeArrowheads="1"/>
          </p:cNvSpPr>
          <p:nvPr/>
        </p:nvSpPr>
        <p:spPr bwMode="auto">
          <a:xfrm>
            <a:off x="457200" y="5018088"/>
            <a:ext cx="3736975" cy="17557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2000"/>
              <a:t/>
            </a:r>
            <a:br>
              <a:rPr lang="el-GR" sz="2000"/>
            </a:br>
            <a:endParaRPr lang="el-GR" sz="2000"/>
          </a:p>
          <a:p>
            <a:pPr algn="ctr" defTabSz="762000"/>
            <a:r>
              <a:rPr lang="el-GR" sz="1900">
                <a:solidFill>
                  <a:schemeClr val="folHlink"/>
                </a:solidFill>
                <a:latin typeface="Arial" charset="0"/>
              </a:rPr>
              <a:t>Αλλαγή στη ζήτηση χρήματος έχει μια μικρή επίδραση στα επιτόκια</a:t>
            </a:r>
            <a:endParaRPr lang="en-GB" sz="19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574504" name="Text Box 40"/>
          <p:cNvSpPr txBox="1">
            <a:spLocks noChangeArrowheads="1"/>
          </p:cNvSpPr>
          <p:nvPr/>
        </p:nvSpPr>
        <p:spPr bwMode="auto">
          <a:xfrm>
            <a:off x="0" y="6508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chemeClr val="accent1"/>
                </a:solidFill>
                <a:latin typeface="Arial" pitchFamily="34" charset="0"/>
              </a:rPr>
              <a:t>Διαφορετικές οπτικές για τη ζήτηση χρήματος</a:t>
            </a:r>
            <a:endParaRPr lang="en-GB" b="1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7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4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4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4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4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97" grpId="0" animBg="1"/>
      <p:bldP spid="574503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876800" y="1139825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609600" y="1139825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85800" y="58642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124200" y="5864225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609600" y="1139825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609600" y="4340225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212725" y="42941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4876800" y="1139825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4876800" y="4340225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4479925" y="43703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7356" name="Arc 12"/>
          <p:cNvSpPr>
            <a:spLocks/>
          </p:cNvSpPr>
          <p:nvPr/>
        </p:nvSpPr>
        <p:spPr bwMode="auto">
          <a:xfrm>
            <a:off x="676275" y="2511425"/>
            <a:ext cx="3363913" cy="990600"/>
          </a:xfrm>
          <a:custGeom>
            <a:avLst/>
            <a:gdLst>
              <a:gd name="T0" fmla="*/ 2147483647 w 20661"/>
              <a:gd name="T1" fmla="*/ 2147483647 h 21592"/>
              <a:gd name="T2" fmla="*/ 0 w 20661"/>
              <a:gd name="T3" fmla="*/ 2147483647 h 21592"/>
              <a:gd name="T4" fmla="*/ 2147483647 w 20661"/>
              <a:gd name="T5" fmla="*/ 0 h 21592"/>
              <a:gd name="T6" fmla="*/ 0 60000 65536"/>
              <a:gd name="T7" fmla="*/ 0 60000 65536"/>
              <a:gd name="T8" fmla="*/ 0 60000 65536"/>
              <a:gd name="T9" fmla="*/ 0 w 20661"/>
              <a:gd name="T10" fmla="*/ 0 h 21592"/>
              <a:gd name="T11" fmla="*/ 20661 w 20661"/>
              <a:gd name="T12" fmla="*/ 21592 h 21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61" h="21592" fill="none" extrusionOk="0">
                <a:moveTo>
                  <a:pt x="20065" y="21591"/>
                </a:moveTo>
                <a:cubicBezTo>
                  <a:pt x="10785" y="21335"/>
                  <a:pt x="2707" y="15178"/>
                  <a:pt x="-1" y="6299"/>
                </a:cubicBezTo>
              </a:path>
              <a:path w="20661" h="21592" stroke="0" extrusionOk="0">
                <a:moveTo>
                  <a:pt x="20065" y="21591"/>
                </a:moveTo>
                <a:cubicBezTo>
                  <a:pt x="10785" y="21335"/>
                  <a:pt x="2707" y="15178"/>
                  <a:pt x="-1" y="6299"/>
                </a:cubicBezTo>
                <a:lnTo>
                  <a:pt x="20661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V="1">
            <a:off x="1828800" y="1673225"/>
            <a:ext cx="457200" cy="2667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2035175" y="1246188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3937000" y="335756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 flipH="1">
            <a:off x="635000" y="3300413"/>
            <a:ext cx="1373188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1952625" y="3251200"/>
            <a:ext cx="92075" cy="920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293688" y="3100388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 rot="-5400000">
            <a:off x="-384969" y="2590007"/>
            <a:ext cx="1169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Επιτόκια</a:t>
            </a:r>
            <a:endParaRPr lang="en-GB" sz="2000">
              <a:latin typeface="Arial" charset="0"/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 rot="-5400000">
            <a:off x="3831431" y="2529682"/>
            <a:ext cx="1239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Επιτόκια </a:t>
            </a:r>
            <a:endParaRPr lang="en-GB" sz="2000">
              <a:latin typeface="Arial" charset="0"/>
            </a:endParaRPr>
          </a:p>
        </p:txBody>
      </p:sp>
      <p:sp>
        <p:nvSpPr>
          <p:cNvPr id="57365" name="Arc 21"/>
          <p:cNvSpPr>
            <a:spLocks/>
          </p:cNvSpPr>
          <p:nvPr/>
        </p:nvSpPr>
        <p:spPr bwMode="auto">
          <a:xfrm>
            <a:off x="5722938" y="534988"/>
            <a:ext cx="2495550" cy="3689350"/>
          </a:xfrm>
          <a:custGeom>
            <a:avLst/>
            <a:gdLst>
              <a:gd name="T0" fmla="*/ 2147483647 w 21027"/>
              <a:gd name="T1" fmla="*/ 2147483647 h 19683"/>
              <a:gd name="T2" fmla="*/ 0 w 21027"/>
              <a:gd name="T3" fmla="*/ 2147483647 h 19683"/>
              <a:gd name="T4" fmla="*/ 2147483647 w 21027"/>
              <a:gd name="T5" fmla="*/ 0 h 19683"/>
              <a:gd name="T6" fmla="*/ 0 60000 65536"/>
              <a:gd name="T7" fmla="*/ 0 60000 65536"/>
              <a:gd name="T8" fmla="*/ 0 60000 65536"/>
              <a:gd name="T9" fmla="*/ 0 w 21027"/>
              <a:gd name="T10" fmla="*/ 0 h 19683"/>
              <a:gd name="T11" fmla="*/ 21027 w 21027"/>
              <a:gd name="T12" fmla="*/ 19683 h 196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683" fill="none" extrusionOk="0">
                <a:moveTo>
                  <a:pt x="12130" y="19682"/>
                </a:moveTo>
                <a:cubicBezTo>
                  <a:pt x="6017" y="16919"/>
                  <a:pt x="1535" y="11473"/>
                  <a:pt x="0" y="4943"/>
                </a:cubicBezTo>
              </a:path>
              <a:path w="21027" h="19683" stroke="0" extrusionOk="0">
                <a:moveTo>
                  <a:pt x="12130" y="19682"/>
                </a:moveTo>
                <a:cubicBezTo>
                  <a:pt x="6017" y="16919"/>
                  <a:pt x="1535" y="11473"/>
                  <a:pt x="0" y="4943"/>
                </a:cubicBezTo>
                <a:lnTo>
                  <a:pt x="21027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 flipV="1">
            <a:off x="6494463" y="1487488"/>
            <a:ext cx="0" cy="28575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6253163" y="1123950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7145338" y="398780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57369" name="Line 25"/>
          <p:cNvSpPr>
            <a:spLocks noChangeShapeType="1"/>
          </p:cNvSpPr>
          <p:nvPr/>
        </p:nvSpPr>
        <p:spPr bwMode="auto">
          <a:xfrm flipH="1">
            <a:off x="4902200" y="3527425"/>
            <a:ext cx="1598613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70" name="Oval 26"/>
          <p:cNvSpPr>
            <a:spLocks noChangeArrowheads="1"/>
          </p:cNvSpPr>
          <p:nvPr/>
        </p:nvSpPr>
        <p:spPr bwMode="auto">
          <a:xfrm>
            <a:off x="6445250" y="3495675"/>
            <a:ext cx="92075" cy="920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4565650" y="3344863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7372" name="Arc 28"/>
          <p:cNvSpPr>
            <a:spLocks/>
          </p:cNvSpPr>
          <p:nvPr/>
        </p:nvSpPr>
        <p:spPr bwMode="auto">
          <a:xfrm>
            <a:off x="819150" y="1982788"/>
            <a:ext cx="3168650" cy="1392237"/>
          </a:xfrm>
          <a:custGeom>
            <a:avLst/>
            <a:gdLst>
              <a:gd name="T0" fmla="*/ 2147483647 w 20659"/>
              <a:gd name="T1" fmla="*/ 2147483647 h 21592"/>
              <a:gd name="T2" fmla="*/ 0 w 20659"/>
              <a:gd name="T3" fmla="*/ 2147483647 h 21592"/>
              <a:gd name="T4" fmla="*/ 2147483647 w 20659"/>
              <a:gd name="T5" fmla="*/ 0 h 21592"/>
              <a:gd name="T6" fmla="*/ 0 60000 65536"/>
              <a:gd name="T7" fmla="*/ 0 60000 65536"/>
              <a:gd name="T8" fmla="*/ 0 60000 65536"/>
              <a:gd name="T9" fmla="*/ 0 w 20659"/>
              <a:gd name="T10" fmla="*/ 0 h 21592"/>
              <a:gd name="T11" fmla="*/ 20659 w 20659"/>
              <a:gd name="T12" fmla="*/ 21592 h 21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59" h="21592" fill="none" extrusionOk="0">
                <a:moveTo>
                  <a:pt x="20069" y="21591"/>
                </a:moveTo>
                <a:cubicBezTo>
                  <a:pt x="10789" y="21338"/>
                  <a:pt x="2709" y="15183"/>
                  <a:pt x="-1" y="6305"/>
                </a:cubicBezTo>
              </a:path>
              <a:path w="20659" h="21592" stroke="0" extrusionOk="0">
                <a:moveTo>
                  <a:pt x="20069" y="21591"/>
                </a:moveTo>
                <a:cubicBezTo>
                  <a:pt x="10789" y="21338"/>
                  <a:pt x="2709" y="15183"/>
                  <a:pt x="-1" y="6305"/>
                </a:cubicBezTo>
                <a:lnTo>
                  <a:pt x="20659" y="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3879850" y="30067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L</a:t>
            </a:r>
            <a:r>
              <a:rPr lang="en-GB" sz="2400">
                <a:solidFill>
                  <a:schemeClr val="accent2"/>
                </a:solidFill>
                <a:latin typeface="Playbill" pitchFamily="82" charset="0"/>
              </a:rPr>
              <a:t>'</a:t>
            </a:r>
          </a:p>
        </p:txBody>
      </p:sp>
      <p:sp>
        <p:nvSpPr>
          <p:cNvPr id="57374" name="Line 30"/>
          <p:cNvSpPr>
            <a:spLocks noChangeShapeType="1"/>
          </p:cNvSpPr>
          <p:nvPr/>
        </p:nvSpPr>
        <p:spPr bwMode="auto">
          <a:xfrm flipH="1">
            <a:off x="652463" y="3105150"/>
            <a:ext cx="1419225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284163" y="2851150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570413" y="2233613"/>
            <a:ext cx="1935162" cy="396875"/>
            <a:chOff x="2879" y="1649"/>
            <a:chExt cx="1219" cy="250"/>
          </a:xfrm>
        </p:grpSpPr>
        <p:sp>
          <p:nvSpPr>
            <p:cNvPr id="57388" name="Line 33"/>
            <p:cNvSpPr>
              <a:spLocks noChangeShapeType="1"/>
            </p:cNvSpPr>
            <p:nvPr/>
          </p:nvSpPr>
          <p:spPr bwMode="auto">
            <a:xfrm flipH="1">
              <a:off x="3091" y="1764"/>
              <a:ext cx="100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7389" name="Rectangle 34"/>
            <p:cNvSpPr>
              <a:spLocks noChangeArrowheads="1"/>
            </p:cNvSpPr>
            <p:nvPr/>
          </p:nvSpPr>
          <p:spPr bwMode="auto">
            <a:xfrm>
              <a:off x="2879" y="1649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r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6213475" y="304800"/>
            <a:ext cx="2466975" cy="3862388"/>
            <a:chOff x="3914" y="434"/>
            <a:chExt cx="1554" cy="2433"/>
          </a:xfrm>
        </p:grpSpPr>
        <p:sp>
          <p:nvSpPr>
            <p:cNvPr id="57386" name="Arc 36"/>
            <p:cNvSpPr>
              <a:spLocks/>
            </p:cNvSpPr>
            <p:nvPr/>
          </p:nvSpPr>
          <p:spPr bwMode="auto">
            <a:xfrm>
              <a:off x="3914" y="434"/>
              <a:ext cx="1554" cy="2324"/>
            </a:xfrm>
            <a:custGeom>
              <a:avLst/>
              <a:gdLst>
                <a:gd name="T0" fmla="*/ 0 w 20785"/>
                <a:gd name="T1" fmla="*/ 0 h 19683"/>
                <a:gd name="T2" fmla="*/ 0 w 20785"/>
                <a:gd name="T3" fmla="*/ 0 h 19683"/>
                <a:gd name="T4" fmla="*/ 0 w 20785"/>
                <a:gd name="T5" fmla="*/ 0 h 19683"/>
                <a:gd name="T6" fmla="*/ 0 60000 65536"/>
                <a:gd name="T7" fmla="*/ 0 60000 65536"/>
                <a:gd name="T8" fmla="*/ 0 60000 65536"/>
                <a:gd name="T9" fmla="*/ 0 w 20785"/>
                <a:gd name="T10" fmla="*/ 0 h 19683"/>
                <a:gd name="T11" fmla="*/ 20785 w 20785"/>
                <a:gd name="T12" fmla="*/ 19683 h 196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85" h="19683" fill="none" extrusionOk="0">
                  <a:moveTo>
                    <a:pt x="11888" y="19682"/>
                  </a:moveTo>
                  <a:cubicBezTo>
                    <a:pt x="6084" y="17059"/>
                    <a:pt x="1733" y="12007"/>
                    <a:pt x="0" y="5878"/>
                  </a:cubicBezTo>
                </a:path>
                <a:path w="20785" h="19683" stroke="0" extrusionOk="0">
                  <a:moveTo>
                    <a:pt x="11888" y="19682"/>
                  </a:moveTo>
                  <a:cubicBezTo>
                    <a:pt x="6084" y="17059"/>
                    <a:pt x="1733" y="12007"/>
                    <a:pt x="0" y="5878"/>
                  </a:cubicBezTo>
                  <a:lnTo>
                    <a:pt x="20785" y="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7387" name="Rectangle 37"/>
            <p:cNvSpPr>
              <a:spLocks noChangeArrowheads="1"/>
            </p:cNvSpPr>
            <p:nvPr/>
          </p:nvSpPr>
          <p:spPr bwMode="auto">
            <a:xfrm>
              <a:off x="4778" y="2579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L</a:t>
              </a:r>
              <a:r>
                <a:rPr lang="en-GB" sz="2400">
                  <a:solidFill>
                    <a:schemeClr val="accent2"/>
                  </a:solidFill>
                  <a:latin typeface="Playbill" pitchFamily="82" charset="0"/>
                </a:rPr>
                <a:t>'</a:t>
              </a:r>
            </a:p>
          </p:txBody>
        </p:sp>
      </p:grpSp>
      <p:sp>
        <p:nvSpPr>
          <p:cNvPr id="57378" name="Rectangle 38"/>
          <p:cNvSpPr>
            <a:spLocks noChangeArrowheads="1"/>
          </p:cNvSpPr>
          <p:nvPr/>
        </p:nvSpPr>
        <p:spPr bwMode="auto">
          <a:xfrm>
            <a:off x="1816100" y="4583113"/>
            <a:ext cx="94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Χρήμα</a:t>
            </a:r>
            <a:endParaRPr lang="en-GB" sz="2000">
              <a:latin typeface="Arial" charset="0"/>
            </a:endParaRPr>
          </a:p>
        </p:txBody>
      </p:sp>
      <p:sp>
        <p:nvSpPr>
          <p:cNvPr id="57379" name="Rectangle 39"/>
          <p:cNvSpPr>
            <a:spLocks noChangeArrowheads="1"/>
          </p:cNvSpPr>
          <p:nvPr/>
        </p:nvSpPr>
        <p:spPr bwMode="auto">
          <a:xfrm>
            <a:off x="6235700" y="4586288"/>
            <a:ext cx="94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Χρήμα</a:t>
            </a:r>
            <a:endParaRPr lang="en-GB" sz="2000">
              <a:latin typeface="Arial" charset="0"/>
            </a:endParaRPr>
          </a:p>
        </p:txBody>
      </p:sp>
      <p:sp>
        <p:nvSpPr>
          <p:cNvPr id="57380" name="Rectangle 40"/>
          <p:cNvSpPr>
            <a:spLocks noChangeArrowheads="1"/>
          </p:cNvSpPr>
          <p:nvPr/>
        </p:nvSpPr>
        <p:spPr bwMode="auto">
          <a:xfrm>
            <a:off x="1433513" y="5208588"/>
            <a:ext cx="202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b="1">
                <a:solidFill>
                  <a:srgbClr val="777777"/>
                </a:solidFill>
                <a:latin typeface="Arial" charset="0"/>
              </a:rPr>
              <a:t>(</a:t>
            </a:r>
            <a:r>
              <a:rPr lang="el-GR" sz="2000" b="1">
                <a:solidFill>
                  <a:srgbClr val="777777"/>
                </a:solidFill>
                <a:latin typeface="Arial" charset="0"/>
              </a:rPr>
              <a:t>α</a:t>
            </a:r>
            <a:r>
              <a:rPr lang="en-GB" sz="2000" b="1">
                <a:solidFill>
                  <a:srgbClr val="777777"/>
                </a:solidFill>
                <a:latin typeface="Arial" charset="0"/>
              </a:rPr>
              <a:t>)  </a:t>
            </a:r>
            <a:r>
              <a:rPr lang="el-GR" sz="2000" b="1">
                <a:solidFill>
                  <a:srgbClr val="777777"/>
                </a:solidFill>
                <a:latin typeface="Arial" charset="0"/>
              </a:rPr>
              <a:t>Κεϋνσιανοί</a:t>
            </a:r>
            <a:endParaRPr lang="en-GB" sz="2000" b="1">
              <a:solidFill>
                <a:srgbClr val="777777"/>
              </a:solidFill>
              <a:latin typeface="Arial" charset="0"/>
            </a:endParaRPr>
          </a:p>
        </p:txBody>
      </p:sp>
      <p:sp>
        <p:nvSpPr>
          <p:cNvPr id="576553" name="Rectangle 41"/>
          <p:cNvSpPr>
            <a:spLocks noChangeArrowheads="1"/>
          </p:cNvSpPr>
          <p:nvPr/>
        </p:nvSpPr>
        <p:spPr bwMode="auto">
          <a:xfrm>
            <a:off x="4738688" y="5208588"/>
            <a:ext cx="4113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chemeClr val="accent2"/>
                </a:solidFill>
                <a:latin typeface="Arial" pitchFamily="34" charset="0"/>
              </a:rPr>
              <a:t>(b)  </a:t>
            </a:r>
            <a:r>
              <a:rPr lang="el-GR" sz="2000" b="1" dirty="0">
                <a:solidFill>
                  <a:schemeClr val="accent2"/>
                </a:solidFill>
                <a:latin typeface="Arial" pitchFamily="34" charset="0"/>
              </a:rPr>
              <a:t>Νεοκλασικοί</a:t>
            </a:r>
            <a:r>
              <a:rPr lang="en-GB" sz="2000" b="1" dirty="0">
                <a:solidFill>
                  <a:schemeClr val="accent2"/>
                </a:solidFill>
                <a:latin typeface="Arial" pitchFamily="34" charset="0"/>
              </a:rPr>
              <a:t> / </a:t>
            </a:r>
            <a:r>
              <a:rPr lang="el-GR" sz="2000" b="1" dirty="0">
                <a:solidFill>
                  <a:schemeClr val="accent2"/>
                </a:solidFill>
                <a:latin typeface="Arial" pitchFamily="34" charset="0"/>
              </a:rPr>
              <a:t>Μονεταριστές </a:t>
            </a:r>
            <a:endParaRPr lang="en-GB" sz="20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57382" name="Oval 42"/>
          <p:cNvSpPr>
            <a:spLocks noChangeArrowheads="1"/>
          </p:cNvSpPr>
          <p:nvPr/>
        </p:nvSpPr>
        <p:spPr bwMode="auto">
          <a:xfrm>
            <a:off x="1976438" y="3055938"/>
            <a:ext cx="92075" cy="92075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6555" name="Oval 43"/>
          <p:cNvSpPr>
            <a:spLocks noChangeArrowheads="1"/>
          </p:cNvSpPr>
          <p:nvPr/>
        </p:nvSpPr>
        <p:spPr bwMode="auto">
          <a:xfrm>
            <a:off x="6450013" y="2366963"/>
            <a:ext cx="92075" cy="92075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6556" name="AutoShape 44"/>
          <p:cNvSpPr>
            <a:spLocks noChangeArrowheads="1"/>
          </p:cNvSpPr>
          <p:nvPr/>
        </p:nvSpPr>
        <p:spPr bwMode="auto">
          <a:xfrm>
            <a:off x="4876800" y="5792788"/>
            <a:ext cx="4075113" cy="7524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>
                <a:solidFill>
                  <a:schemeClr val="accent2"/>
                </a:solidFill>
                <a:latin typeface="Arial" charset="0"/>
              </a:rPr>
              <a:t>Αλλαγή στη ζήτηση χρήματος έχει μια μεγάλη επίδραση στα επιτόκια</a:t>
            </a:r>
            <a:endParaRPr lang="en-GB" sz="19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76557" name="Text Box 45"/>
          <p:cNvSpPr txBox="1">
            <a:spLocks noChangeArrowheads="1"/>
          </p:cNvSpPr>
          <p:nvPr/>
        </p:nvSpPr>
        <p:spPr bwMode="auto">
          <a:xfrm>
            <a:off x="0" y="6508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chemeClr val="accent1"/>
                </a:solidFill>
                <a:latin typeface="Arial" pitchFamily="34" charset="0"/>
              </a:rPr>
              <a:t>Διαφορετικές οπτικές για τη ζήτηση χρήματος</a:t>
            </a:r>
            <a:endParaRPr lang="en-GB" b="1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7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6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6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6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6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55" grpId="0" animBg="1"/>
      <p:bldP spid="576556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09600" y="1154113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85800" y="58785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124200" y="58785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609600" y="1154113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609600" y="4354513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212725" y="43084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78568" name="Rectangle 8"/>
          <p:cNvSpPr>
            <a:spLocks noChangeArrowheads="1"/>
          </p:cNvSpPr>
          <p:nvPr/>
        </p:nvSpPr>
        <p:spPr bwMode="auto">
          <a:xfrm>
            <a:off x="1433513" y="5222875"/>
            <a:ext cx="2025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chemeClr val="folHlink"/>
                </a:solidFill>
                <a:latin typeface="Arial" pitchFamily="34" charset="0"/>
              </a:rPr>
              <a:t>(</a:t>
            </a:r>
            <a:r>
              <a:rPr lang="el-GR" sz="2000" b="1" dirty="0">
                <a:solidFill>
                  <a:schemeClr val="folHlink"/>
                </a:solidFill>
                <a:latin typeface="Arial" pitchFamily="34" charset="0"/>
              </a:rPr>
              <a:t>α</a:t>
            </a:r>
            <a:r>
              <a:rPr lang="en-GB" sz="2000" b="1" dirty="0">
                <a:solidFill>
                  <a:schemeClr val="folHlink"/>
                </a:solidFill>
                <a:latin typeface="Arial" pitchFamily="34" charset="0"/>
              </a:rPr>
              <a:t>)  </a:t>
            </a:r>
            <a:r>
              <a:rPr lang="el-GR" sz="2000" b="1" dirty="0">
                <a:solidFill>
                  <a:schemeClr val="folHlink"/>
                </a:solidFill>
                <a:latin typeface="Arial" pitchFamily="34" charset="0"/>
              </a:rPr>
              <a:t>Κεϋνσιανοί</a:t>
            </a:r>
            <a:endParaRPr lang="en-GB" sz="2000" b="1" dirty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H="1">
            <a:off x="635000" y="3001963"/>
            <a:ext cx="1373188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 rot="-5400000">
            <a:off x="-381794" y="2605882"/>
            <a:ext cx="1163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Επιτόκιο</a:t>
            </a:r>
            <a:endParaRPr lang="en-GB" sz="2000">
              <a:latin typeface="Arial" charset="0"/>
            </a:endParaRPr>
          </a:p>
        </p:txBody>
      </p:sp>
      <p:sp>
        <p:nvSpPr>
          <p:cNvPr id="58379" name="Arc 11"/>
          <p:cNvSpPr>
            <a:spLocks/>
          </p:cNvSpPr>
          <p:nvPr/>
        </p:nvSpPr>
        <p:spPr bwMode="auto">
          <a:xfrm>
            <a:off x="1511300" y="457200"/>
            <a:ext cx="2495550" cy="3689350"/>
          </a:xfrm>
          <a:custGeom>
            <a:avLst/>
            <a:gdLst>
              <a:gd name="T0" fmla="*/ 2147483647 w 21027"/>
              <a:gd name="T1" fmla="*/ 2147483647 h 19683"/>
              <a:gd name="T2" fmla="*/ 0 w 21027"/>
              <a:gd name="T3" fmla="*/ 2147483647 h 19683"/>
              <a:gd name="T4" fmla="*/ 2147483647 w 21027"/>
              <a:gd name="T5" fmla="*/ 0 h 19683"/>
              <a:gd name="T6" fmla="*/ 0 60000 65536"/>
              <a:gd name="T7" fmla="*/ 0 60000 65536"/>
              <a:gd name="T8" fmla="*/ 0 60000 65536"/>
              <a:gd name="T9" fmla="*/ 0 w 21027"/>
              <a:gd name="T10" fmla="*/ 0 h 19683"/>
              <a:gd name="T11" fmla="*/ 21027 w 21027"/>
              <a:gd name="T12" fmla="*/ 19683 h 196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683" fill="none" extrusionOk="0">
                <a:moveTo>
                  <a:pt x="12130" y="19682"/>
                </a:moveTo>
                <a:cubicBezTo>
                  <a:pt x="6017" y="16919"/>
                  <a:pt x="1535" y="11473"/>
                  <a:pt x="0" y="4943"/>
                </a:cubicBezTo>
              </a:path>
              <a:path w="21027" h="19683" stroke="0" extrusionOk="0">
                <a:moveTo>
                  <a:pt x="12130" y="19682"/>
                </a:moveTo>
                <a:cubicBezTo>
                  <a:pt x="6017" y="16919"/>
                  <a:pt x="1535" y="11473"/>
                  <a:pt x="0" y="4943"/>
                </a:cubicBezTo>
                <a:lnTo>
                  <a:pt x="21027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1655763" y="4670425"/>
            <a:ext cx="1360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Επένδυση</a:t>
            </a:r>
            <a:endParaRPr lang="en-GB" sz="2000">
              <a:latin typeface="Arial" charset="0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2927350" y="39385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2008188" y="3022600"/>
            <a:ext cx="0" cy="1319213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83" name="Oval 15"/>
          <p:cNvSpPr>
            <a:spLocks noChangeArrowheads="1"/>
          </p:cNvSpPr>
          <p:nvPr/>
        </p:nvSpPr>
        <p:spPr bwMode="auto">
          <a:xfrm>
            <a:off x="1947863" y="2943225"/>
            <a:ext cx="103187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1863725" y="4341813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311150" y="2767013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78578" name="AutoShape 18"/>
          <p:cNvSpPr>
            <a:spLocks noChangeArrowheads="1"/>
          </p:cNvSpPr>
          <p:nvPr/>
        </p:nvSpPr>
        <p:spPr bwMode="auto">
          <a:xfrm>
            <a:off x="914400" y="5875338"/>
            <a:ext cx="3200400" cy="7524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>
                <a:solidFill>
                  <a:schemeClr val="folHlink"/>
                </a:solidFill>
                <a:latin typeface="Arial" charset="0"/>
              </a:rPr>
              <a:t>Σχετικά ανελαστική καμπύλη επενδύσεων</a:t>
            </a:r>
            <a:r>
              <a:rPr lang="en-GB" sz="1900">
                <a:solidFill>
                  <a:schemeClr val="folHlink"/>
                </a:solidFill>
                <a:latin typeface="Arial" charset="0"/>
              </a:rPr>
              <a:t>.</a:t>
            </a:r>
          </a:p>
        </p:txBody>
      </p:sp>
      <p:sp>
        <p:nvSpPr>
          <p:cNvPr id="578579" name="Text Box 19"/>
          <p:cNvSpPr txBox="1">
            <a:spLocks noChangeArrowheads="1"/>
          </p:cNvSpPr>
          <p:nvPr/>
        </p:nvSpPr>
        <p:spPr bwMode="auto">
          <a:xfrm>
            <a:off x="0" y="6508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005A00"/>
                </a:solidFill>
                <a:latin typeface="Arial" pitchFamily="34" charset="0"/>
              </a:rPr>
              <a:t>Διαφορετικές οπτικές σχετικά με τη ζήτηση επενδύσεων</a:t>
            </a:r>
            <a:endParaRPr lang="en-GB" b="1" dirty="0">
              <a:solidFill>
                <a:srgbClr val="005A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7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78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609600" y="1154113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685800" y="58785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124200" y="58785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609600" y="1154113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609600" y="4354513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12725" y="43084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4876800" y="1154113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4876800" y="1154113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4876800" y="4354513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4479925" y="43846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1433513" y="5222875"/>
            <a:ext cx="202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b="1">
                <a:solidFill>
                  <a:srgbClr val="777777"/>
                </a:solidFill>
                <a:latin typeface="Arial" charset="0"/>
              </a:rPr>
              <a:t>(</a:t>
            </a:r>
            <a:r>
              <a:rPr lang="el-GR" sz="2000" b="1">
                <a:solidFill>
                  <a:srgbClr val="777777"/>
                </a:solidFill>
                <a:latin typeface="Arial" charset="0"/>
              </a:rPr>
              <a:t>α</a:t>
            </a:r>
            <a:r>
              <a:rPr lang="en-GB" sz="2000" b="1">
                <a:solidFill>
                  <a:srgbClr val="777777"/>
                </a:solidFill>
                <a:latin typeface="Arial" charset="0"/>
              </a:rPr>
              <a:t>)  </a:t>
            </a:r>
            <a:r>
              <a:rPr lang="el-GR" sz="2000" b="1">
                <a:solidFill>
                  <a:srgbClr val="777777"/>
                </a:solidFill>
                <a:latin typeface="Arial" charset="0"/>
              </a:rPr>
              <a:t>Κεϋνσιανοί</a:t>
            </a:r>
            <a:endParaRPr lang="en-GB" sz="2000" b="1">
              <a:solidFill>
                <a:srgbClr val="777777"/>
              </a:solidFill>
              <a:latin typeface="Arial" charset="0"/>
            </a:endParaRPr>
          </a:p>
        </p:txBody>
      </p:sp>
      <p:sp>
        <p:nvSpPr>
          <p:cNvPr id="580621" name="Rectangle 13"/>
          <p:cNvSpPr>
            <a:spLocks noChangeArrowheads="1"/>
          </p:cNvSpPr>
          <p:nvPr/>
        </p:nvSpPr>
        <p:spPr bwMode="auto">
          <a:xfrm>
            <a:off x="4775200" y="5222875"/>
            <a:ext cx="4040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chemeClr val="accent2"/>
                </a:solidFill>
                <a:latin typeface="Arial" pitchFamily="34" charset="0"/>
              </a:rPr>
              <a:t>(</a:t>
            </a:r>
            <a:r>
              <a:rPr lang="el-GR" sz="2000" b="1" dirty="0">
                <a:solidFill>
                  <a:schemeClr val="accent2"/>
                </a:solidFill>
                <a:latin typeface="Arial" pitchFamily="34" charset="0"/>
              </a:rPr>
              <a:t>β</a:t>
            </a:r>
            <a:r>
              <a:rPr lang="en-GB" sz="2000" b="1" dirty="0">
                <a:solidFill>
                  <a:schemeClr val="accent2"/>
                </a:solidFill>
                <a:latin typeface="Arial" pitchFamily="34" charset="0"/>
              </a:rPr>
              <a:t>)  </a:t>
            </a:r>
            <a:r>
              <a:rPr lang="el-GR" sz="2000" b="1" dirty="0">
                <a:solidFill>
                  <a:schemeClr val="accent2"/>
                </a:solidFill>
                <a:latin typeface="Arial" pitchFamily="34" charset="0"/>
              </a:rPr>
              <a:t>Νεοκλασικοί</a:t>
            </a:r>
            <a:r>
              <a:rPr lang="en-GB" sz="2000" b="1" dirty="0">
                <a:solidFill>
                  <a:schemeClr val="accent2"/>
                </a:solidFill>
                <a:latin typeface="Arial" pitchFamily="34" charset="0"/>
              </a:rPr>
              <a:t>/ </a:t>
            </a:r>
            <a:r>
              <a:rPr lang="el-GR" sz="2000" b="1" dirty="0">
                <a:solidFill>
                  <a:schemeClr val="accent2"/>
                </a:solidFill>
                <a:latin typeface="Arial" pitchFamily="34" charset="0"/>
              </a:rPr>
              <a:t>Μονεταριστές </a:t>
            </a:r>
            <a:endParaRPr lang="en-GB" sz="20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59406" name="Arc 14"/>
          <p:cNvSpPr>
            <a:spLocks/>
          </p:cNvSpPr>
          <p:nvPr/>
        </p:nvSpPr>
        <p:spPr bwMode="auto">
          <a:xfrm>
            <a:off x="4962525" y="2138363"/>
            <a:ext cx="3363913" cy="990600"/>
          </a:xfrm>
          <a:custGeom>
            <a:avLst/>
            <a:gdLst>
              <a:gd name="T0" fmla="*/ 2147483647 w 20661"/>
              <a:gd name="T1" fmla="*/ 2147483647 h 21592"/>
              <a:gd name="T2" fmla="*/ 0 w 20661"/>
              <a:gd name="T3" fmla="*/ 2147483647 h 21592"/>
              <a:gd name="T4" fmla="*/ 2147483647 w 20661"/>
              <a:gd name="T5" fmla="*/ 0 h 21592"/>
              <a:gd name="T6" fmla="*/ 0 60000 65536"/>
              <a:gd name="T7" fmla="*/ 0 60000 65536"/>
              <a:gd name="T8" fmla="*/ 0 60000 65536"/>
              <a:gd name="T9" fmla="*/ 0 w 20661"/>
              <a:gd name="T10" fmla="*/ 0 h 21592"/>
              <a:gd name="T11" fmla="*/ 20661 w 20661"/>
              <a:gd name="T12" fmla="*/ 21592 h 21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61" h="21592" fill="none" extrusionOk="0">
                <a:moveTo>
                  <a:pt x="20065" y="21591"/>
                </a:moveTo>
                <a:cubicBezTo>
                  <a:pt x="10785" y="21335"/>
                  <a:pt x="2707" y="15178"/>
                  <a:pt x="-1" y="6299"/>
                </a:cubicBezTo>
              </a:path>
              <a:path w="20661" h="21592" stroke="0" extrusionOk="0">
                <a:moveTo>
                  <a:pt x="20065" y="21591"/>
                </a:moveTo>
                <a:cubicBezTo>
                  <a:pt x="10785" y="21335"/>
                  <a:pt x="2707" y="15178"/>
                  <a:pt x="-1" y="6299"/>
                </a:cubicBezTo>
                <a:lnTo>
                  <a:pt x="20661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 flipH="1">
            <a:off x="635000" y="3001963"/>
            <a:ext cx="1373188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 rot="-5400000">
            <a:off x="-381794" y="2605882"/>
            <a:ext cx="1163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Επιτόκιο</a:t>
            </a:r>
            <a:endParaRPr lang="en-GB" sz="2000">
              <a:latin typeface="Arial" charset="0"/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 rot="-5400000">
            <a:off x="3869531" y="2543969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Επιτόκιο</a:t>
            </a:r>
            <a:endParaRPr lang="en-GB" sz="2000">
              <a:latin typeface="Arial" charset="0"/>
            </a:endParaRPr>
          </a:p>
        </p:txBody>
      </p:sp>
      <p:sp>
        <p:nvSpPr>
          <p:cNvPr id="59410" name="Arc 18"/>
          <p:cNvSpPr>
            <a:spLocks/>
          </p:cNvSpPr>
          <p:nvPr/>
        </p:nvSpPr>
        <p:spPr bwMode="auto">
          <a:xfrm>
            <a:off x="1511300" y="457200"/>
            <a:ext cx="2495550" cy="3689350"/>
          </a:xfrm>
          <a:custGeom>
            <a:avLst/>
            <a:gdLst>
              <a:gd name="T0" fmla="*/ 2147483647 w 21027"/>
              <a:gd name="T1" fmla="*/ 2147483647 h 19683"/>
              <a:gd name="T2" fmla="*/ 0 w 21027"/>
              <a:gd name="T3" fmla="*/ 2147483647 h 19683"/>
              <a:gd name="T4" fmla="*/ 2147483647 w 21027"/>
              <a:gd name="T5" fmla="*/ 0 h 19683"/>
              <a:gd name="T6" fmla="*/ 0 60000 65536"/>
              <a:gd name="T7" fmla="*/ 0 60000 65536"/>
              <a:gd name="T8" fmla="*/ 0 60000 65536"/>
              <a:gd name="T9" fmla="*/ 0 w 21027"/>
              <a:gd name="T10" fmla="*/ 0 h 19683"/>
              <a:gd name="T11" fmla="*/ 21027 w 21027"/>
              <a:gd name="T12" fmla="*/ 19683 h 196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683" fill="none" extrusionOk="0">
                <a:moveTo>
                  <a:pt x="12130" y="19682"/>
                </a:moveTo>
                <a:cubicBezTo>
                  <a:pt x="6017" y="16919"/>
                  <a:pt x="1535" y="11473"/>
                  <a:pt x="0" y="4943"/>
                </a:cubicBezTo>
              </a:path>
              <a:path w="21027" h="19683" stroke="0" extrusionOk="0">
                <a:moveTo>
                  <a:pt x="12130" y="19682"/>
                </a:moveTo>
                <a:cubicBezTo>
                  <a:pt x="6017" y="16919"/>
                  <a:pt x="1535" y="11473"/>
                  <a:pt x="0" y="4943"/>
                </a:cubicBezTo>
                <a:lnTo>
                  <a:pt x="21027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 flipH="1">
            <a:off x="4921250" y="2990850"/>
            <a:ext cx="1598613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4565650" y="2754313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1655763" y="4670425"/>
            <a:ext cx="1360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Επένδυση</a:t>
            </a:r>
            <a:endParaRPr lang="en-GB" sz="2000">
              <a:latin typeface="Arial" charset="0"/>
            </a:endParaRP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6073775" y="4673600"/>
            <a:ext cx="136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Επένδυση</a:t>
            </a:r>
            <a:endParaRPr lang="en-GB" sz="2000">
              <a:latin typeface="Arial" charset="0"/>
            </a:endParaRP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8347075" y="28956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2927350" y="39385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</a:p>
        </p:txBody>
      </p:sp>
      <p:sp>
        <p:nvSpPr>
          <p:cNvPr id="59417" name="Line 25"/>
          <p:cNvSpPr>
            <a:spLocks noChangeShapeType="1"/>
          </p:cNvSpPr>
          <p:nvPr/>
        </p:nvSpPr>
        <p:spPr bwMode="auto">
          <a:xfrm>
            <a:off x="2008188" y="3022600"/>
            <a:ext cx="0" cy="1319213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18" name="Oval 26"/>
          <p:cNvSpPr>
            <a:spLocks noChangeArrowheads="1"/>
          </p:cNvSpPr>
          <p:nvPr/>
        </p:nvSpPr>
        <p:spPr bwMode="auto">
          <a:xfrm>
            <a:off x="1947863" y="2943225"/>
            <a:ext cx="103187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1863725" y="4341813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9420" name="Line 28"/>
          <p:cNvSpPr>
            <a:spLocks noChangeShapeType="1"/>
          </p:cNvSpPr>
          <p:nvPr/>
        </p:nvSpPr>
        <p:spPr bwMode="auto">
          <a:xfrm>
            <a:off x="6627813" y="3046413"/>
            <a:ext cx="0" cy="131921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21" name="Oval 29"/>
          <p:cNvSpPr>
            <a:spLocks noChangeArrowheads="1"/>
          </p:cNvSpPr>
          <p:nvPr/>
        </p:nvSpPr>
        <p:spPr bwMode="auto">
          <a:xfrm>
            <a:off x="6567488" y="2947988"/>
            <a:ext cx="103187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22" name="Rectangle 30"/>
          <p:cNvSpPr>
            <a:spLocks noChangeArrowheads="1"/>
          </p:cNvSpPr>
          <p:nvPr/>
        </p:nvSpPr>
        <p:spPr bwMode="auto">
          <a:xfrm>
            <a:off x="6429375" y="4365625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9423" name="Rectangle 31"/>
          <p:cNvSpPr>
            <a:spLocks noChangeArrowheads="1"/>
          </p:cNvSpPr>
          <p:nvPr/>
        </p:nvSpPr>
        <p:spPr bwMode="auto">
          <a:xfrm>
            <a:off x="311150" y="2767013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80640" name="AutoShape 32"/>
          <p:cNvSpPr>
            <a:spLocks noChangeArrowheads="1"/>
          </p:cNvSpPr>
          <p:nvPr/>
        </p:nvSpPr>
        <p:spPr bwMode="auto">
          <a:xfrm>
            <a:off x="5410200" y="5875338"/>
            <a:ext cx="2971800" cy="7524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>
                <a:solidFill>
                  <a:schemeClr val="accent2"/>
                </a:solidFill>
                <a:latin typeface="Arial" charset="0"/>
              </a:rPr>
              <a:t>Σχετικά ελαστική καμπύλη επενδύσεων</a:t>
            </a:r>
            <a:endParaRPr lang="en-GB" sz="19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80641" name="Text Box 33"/>
          <p:cNvSpPr txBox="1">
            <a:spLocks noChangeArrowheads="1"/>
          </p:cNvSpPr>
          <p:nvPr/>
        </p:nvSpPr>
        <p:spPr bwMode="auto">
          <a:xfrm>
            <a:off x="0" y="65088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005A00"/>
                </a:solidFill>
                <a:latin typeface="Arial" pitchFamily="34" charset="0"/>
              </a:rPr>
              <a:t>Διαφορετικές οπτικές σχετικά με τη ζήτηση επενδύσεων</a:t>
            </a:r>
            <a:endParaRPr lang="en-GB" b="1" dirty="0">
              <a:solidFill>
                <a:srgbClr val="005A00"/>
              </a:solidFill>
              <a:latin typeface="Arial" pitchFamily="34" charset="0"/>
            </a:endParaRPr>
          </a:p>
          <a:p>
            <a:pPr algn="ctr">
              <a:defRPr/>
            </a:pPr>
            <a:endParaRPr lang="en-GB" b="1" dirty="0">
              <a:solidFill>
                <a:srgbClr val="005A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8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40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876800" y="1154113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609600" y="1154113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85800" y="58785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124200" y="58785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609600" y="1154113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609600" y="4354513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212725" y="43084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4876800" y="1154113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4876800" y="4354513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4479925" y="43846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82668" name="Rectangle 12"/>
          <p:cNvSpPr>
            <a:spLocks noChangeArrowheads="1"/>
          </p:cNvSpPr>
          <p:nvPr/>
        </p:nvSpPr>
        <p:spPr bwMode="auto">
          <a:xfrm>
            <a:off x="1433513" y="5222875"/>
            <a:ext cx="2025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chemeClr val="folHlink"/>
                </a:solidFill>
                <a:latin typeface="Arial" pitchFamily="34" charset="0"/>
              </a:rPr>
              <a:t>(</a:t>
            </a:r>
            <a:r>
              <a:rPr lang="el-GR" sz="2000" b="1" dirty="0">
                <a:solidFill>
                  <a:schemeClr val="folHlink"/>
                </a:solidFill>
                <a:latin typeface="Arial" pitchFamily="34" charset="0"/>
              </a:rPr>
              <a:t>α</a:t>
            </a:r>
            <a:r>
              <a:rPr lang="en-GB" sz="2000" b="1" dirty="0">
                <a:solidFill>
                  <a:schemeClr val="folHlink"/>
                </a:solidFill>
                <a:latin typeface="Arial" pitchFamily="34" charset="0"/>
              </a:rPr>
              <a:t>)  </a:t>
            </a:r>
            <a:r>
              <a:rPr lang="el-GR" sz="2000" b="1" dirty="0">
                <a:solidFill>
                  <a:schemeClr val="folHlink"/>
                </a:solidFill>
                <a:latin typeface="Arial" pitchFamily="34" charset="0"/>
              </a:rPr>
              <a:t>Κευνσιανοί</a:t>
            </a:r>
            <a:endParaRPr lang="en-GB" sz="2000" b="1" dirty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4738688" y="5222875"/>
            <a:ext cx="4113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b="1">
                <a:solidFill>
                  <a:srgbClr val="777777"/>
                </a:solidFill>
                <a:latin typeface="Arial" charset="0"/>
              </a:rPr>
              <a:t>(</a:t>
            </a:r>
            <a:r>
              <a:rPr lang="el-GR" sz="2000" b="1">
                <a:solidFill>
                  <a:srgbClr val="777777"/>
                </a:solidFill>
                <a:latin typeface="Arial" charset="0"/>
              </a:rPr>
              <a:t>β</a:t>
            </a:r>
            <a:r>
              <a:rPr lang="en-GB" sz="2000" b="1">
                <a:solidFill>
                  <a:srgbClr val="777777"/>
                </a:solidFill>
                <a:latin typeface="Arial" charset="0"/>
              </a:rPr>
              <a:t>)  </a:t>
            </a:r>
            <a:r>
              <a:rPr lang="el-GR" sz="2000" b="1">
                <a:solidFill>
                  <a:srgbClr val="777777"/>
                </a:solidFill>
                <a:latin typeface="Arial" charset="0"/>
              </a:rPr>
              <a:t>Νεοκλασικοί</a:t>
            </a:r>
            <a:r>
              <a:rPr lang="en-GB" sz="2000" b="1">
                <a:solidFill>
                  <a:srgbClr val="777777"/>
                </a:solidFill>
                <a:latin typeface="Arial" charset="0"/>
              </a:rPr>
              <a:t> / </a:t>
            </a:r>
            <a:r>
              <a:rPr lang="el-GR" sz="2000" b="1">
                <a:solidFill>
                  <a:srgbClr val="777777"/>
                </a:solidFill>
                <a:latin typeface="Arial" charset="0"/>
              </a:rPr>
              <a:t>Μονεταριστές </a:t>
            </a:r>
            <a:endParaRPr lang="en-GB" sz="2000" b="1">
              <a:solidFill>
                <a:srgbClr val="777777"/>
              </a:solidFill>
              <a:latin typeface="Arial" charset="0"/>
            </a:endParaRPr>
          </a:p>
        </p:txBody>
      </p:sp>
      <p:sp>
        <p:nvSpPr>
          <p:cNvPr id="60430" name="Arc 14"/>
          <p:cNvSpPr>
            <a:spLocks/>
          </p:cNvSpPr>
          <p:nvPr/>
        </p:nvSpPr>
        <p:spPr bwMode="auto">
          <a:xfrm>
            <a:off x="4962525" y="2138363"/>
            <a:ext cx="3363913" cy="990600"/>
          </a:xfrm>
          <a:custGeom>
            <a:avLst/>
            <a:gdLst>
              <a:gd name="T0" fmla="*/ 2147483647 w 20661"/>
              <a:gd name="T1" fmla="*/ 2147483647 h 21592"/>
              <a:gd name="T2" fmla="*/ 0 w 20661"/>
              <a:gd name="T3" fmla="*/ 2147483647 h 21592"/>
              <a:gd name="T4" fmla="*/ 2147483647 w 20661"/>
              <a:gd name="T5" fmla="*/ 0 h 21592"/>
              <a:gd name="T6" fmla="*/ 0 60000 65536"/>
              <a:gd name="T7" fmla="*/ 0 60000 65536"/>
              <a:gd name="T8" fmla="*/ 0 60000 65536"/>
              <a:gd name="T9" fmla="*/ 0 w 20661"/>
              <a:gd name="T10" fmla="*/ 0 h 21592"/>
              <a:gd name="T11" fmla="*/ 20661 w 20661"/>
              <a:gd name="T12" fmla="*/ 21592 h 21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61" h="21592" fill="none" extrusionOk="0">
                <a:moveTo>
                  <a:pt x="20065" y="21591"/>
                </a:moveTo>
                <a:cubicBezTo>
                  <a:pt x="10785" y="21335"/>
                  <a:pt x="2707" y="15178"/>
                  <a:pt x="-1" y="6299"/>
                </a:cubicBezTo>
              </a:path>
              <a:path w="20661" h="21592" stroke="0" extrusionOk="0">
                <a:moveTo>
                  <a:pt x="20065" y="21591"/>
                </a:moveTo>
                <a:cubicBezTo>
                  <a:pt x="10785" y="21335"/>
                  <a:pt x="2707" y="15178"/>
                  <a:pt x="-1" y="6299"/>
                </a:cubicBezTo>
                <a:lnTo>
                  <a:pt x="20661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flipH="1">
            <a:off x="635000" y="3001963"/>
            <a:ext cx="1373188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311150" y="2767013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 rot="-5400000">
            <a:off x="-381794" y="2605882"/>
            <a:ext cx="1163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Επιτόκιο</a:t>
            </a:r>
            <a:endParaRPr lang="en-GB" sz="2000">
              <a:latin typeface="Arial" charset="0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 rot="-5400000">
            <a:off x="3869531" y="2543969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Επιτόκιο</a:t>
            </a:r>
            <a:endParaRPr lang="en-GB" sz="2000">
              <a:latin typeface="Arial" charset="0"/>
            </a:endParaRPr>
          </a:p>
        </p:txBody>
      </p:sp>
      <p:sp>
        <p:nvSpPr>
          <p:cNvPr id="60435" name="Arc 19"/>
          <p:cNvSpPr>
            <a:spLocks/>
          </p:cNvSpPr>
          <p:nvPr/>
        </p:nvSpPr>
        <p:spPr bwMode="auto">
          <a:xfrm>
            <a:off x="1511300" y="457200"/>
            <a:ext cx="2495550" cy="3689350"/>
          </a:xfrm>
          <a:custGeom>
            <a:avLst/>
            <a:gdLst>
              <a:gd name="T0" fmla="*/ 2147483647 w 21027"/>
              <a:gd name="T1" fmla="*/ 2147483647 h 19683"/>
              <a:gd name="T2" fmla="*/ 0 w 21027"/>
              <a:gd name="T3" fmla="*/ 2147483647 h 19683"/>
              <a:gd name="T4" fmla="*/ 2147483647 w 21027"/>
              <a:gd name="T5" fmla="*/ 0 h 19683"/>
              <a:gd name="T6" fmla="*/ 0 60000 65536"/>
              <a:gd name="T7" fmla="*/ 0 60000 65536"/>
              <a:gd name="T8" fmla="*/ 0 60000 65536"/>
              <a:gd name="T9" fmla="*/ 0 w 21027"/>
              <a:gd name="T10" fmla="*/ 0 h 19683"/>
              <a:gd name="T11" fmla="*/ 21027 w 21027"/>
              <a:gd name="T12" fmla="*/ 19683 h 196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683" fill="none" extrusionOk="0">
                <a:moveTo>
                  <a:pt x="12130" y="19682"/>
                </a:moveTo>
                <a:cubicBezTo>
                  <a:pt x="6017" y="16919"/>
                  <a:pt x="1535" y="11473"/>
                  <a:pt x="0" y="4943"/>
                </a:cubicBezTo>
              </a:path>
              <a:path w="21027" h="19683" stroke="0" extrusionOk="0">
                <a:moveTo>
                  <a:pt x="12130" y="19682"/>
                </a:moveTo>
                <a:cubicBezTo>
                  <a:pt x="6017" y="16919"/>
                  <a:pt x="1535" y="11473"/>
                  <a:pt x="0" y="4943"/>
                </a:cubicBezTo>
                <a:lnTo>
                  <a:pt x="21027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H="1">
            <a:off x="4921250" y="2990850"/>
            <a:ext cx="1598613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4565650" y="2754313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1655763" y="4670425"/>
            <a:ext cx="1360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Επένδυση</a:t>
            </a:r>
            <a:endParaRPr lang="en-GB" sz="2000">
              <a:latin typeface="Arial" charset="0"/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6073775" y="4673600"/>
            <a:ext cx="136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Επένδυση</a:t>
            </a:r>
            <a:endParaRPr lang="en-GB" sz="2000">
              <a:latin typeface="Arial" charset="0"/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8347075" y="28956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2927350" y="39385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</a:p>
        </p:txBody>
      </p:sp>
      <p:sp>
        <p:nvSpPr>
          <p:cNvPr id="60442" name="Line 26"/>
          <p:cNvSpPr>
            <a:spLocks noChangeShapeType="1"/>
          </p:cNvSpPr>
          <p:nvPr/>
        </p:nvSpPr>
        <p:spPr bwMode="auto">
          <a:xfrm>
            <a:off x="2008188" y="3022600"/>
            <a:ext cx="0" cy="1319213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43" name="Oval 27"/>
          <p:cNvSpPr>
            <a:spLocks noChangeArrowheads="1"/>
          </p:cNvSpPr>
          <p:nvPr/>
        </p:nvSpPr>
        <p:spPr bwMode="auto">
          <a:xfrm>
            <a:off x="1947863" y="2943225"/>
            <a:ext cx="103187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1863725" y="4341813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>
            <a:off x="6627813" y="3046413"/>
            <a:ext cx="0" cy="131921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46" name="Oval 30"/>
          <p:cNvSpPr>
            <a:spLocks noChangeArrowheads="1"/>
          </p:cNvSpPr>
          <p:nvPr/>
        </p:nvSpPr>
        <p:spPr bwMode="auto">
          <a:xfrm>
            <a:off x="6567488" y="2947988"/>
            <a:ext cx="103187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47" name="Rectangle 31"/>
          <p:cNvSpPr>
            <a:spLocks noChangeArrowheads="1"/>
          </p:cNvSpPr>
          <p:nvPr/>
        </p:nvSpPr>
        <p:spPr bwMode="auto">
          <a:xfrm>
            <a:off x="6429375" y="4365625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00038" y="2387600"/>
            <a:ext cx="1543050" cy="396875"/>
            <a:chOff x="189" y="1737"/>
            <a:chExt cx="972" cy="250"/>
          </a:xfrm>
        </p:grpSpPr>
        <p:sp>
          <p:nvSpPr>
            <p:cNvPr id="60455" name="Line 33"/>
            <p:cNvSpPr>
              <a:spLocks noChangeShapeType="1"/>
            </p:cNvSpPr>
            <p:nvPr/>
          </p:nvSpPr>
          <p:spPr bwMode="auto">
            <a:xfrm>
              <a:off x="388" y="1906"/>
              <a:ext cx="773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456" name="Rectangle 34"/>
            <p:cNvSpPr>
              <a:spLocks noChangeArrowheads="1"/>
            </p:cNvSpPr>
            <p:nvPr/>
          </p:nvSpPr>
          <p:spPr bwMode="auto">
            <a:xfrm>
              <a:off x="189" y="1737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r</a:t>
              </a:r>
              <a:r>
                <a:rPr lang="en-GB" sz="2000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582691" name="Oval 35"/>
          <p:cNvSpPr>
            <a:spLocks noChangeArrowheads="1"/>
          </p:cNvSpPr>
          <p:nvPr/>
        </p:nvSpPr>
        <p:spPr bwMode="auto">
          <a:xfrm>
            <a:off x="1789113" y="2600325"/>
            <a:ext cx="103187" cy="103188"/>
          </a:xfrm>
          <a:prstGeom prst="ellipse">
            <a:avLst/>
          </a:prstGeom>
          <a:solidFill>
            <a:srgbClr val="CC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668463" y="2655888"/>
            <a:ext cx="346075" cy="2087562"/>
            <a:chOff x="1051" y="1906"/>
            <a:chExt cx="218" cy="1315"/>
          </a:xfrm>
        </p:grpSpPr>
        <p:sp>
          <p:nvSpPr>
            <p:cNvPr id="60453" name="Line 37"/>
            <p:cNvSpPr>
              <a:spLocks noChangeShapeType="1"/>
            </p:cNvSpPr>
            <p:nvPr/>
          </p:nvSpPr>
          <p:spPr bwMode="auto">
            <a:xfrm>
              <a:off x="1161" y="1906"/>
              <a:ext cx="0" cy="106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454" name="Rectangle 38"/>
            <p:cNvSpPr>
              <a:spLocks noChangeArrowheads="1"/>
            </p:cNvSpPr>
            <p:nvPr/>
          </p:nvSpPr>
          <p:spPr bwMode="auto">
            <a:xfrm>
              <a:off x="1051" y="2971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I</a:t>
              </a:r>
              <a:r>
                <a:rPr lang="en-GB" sz="2000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582695" name="AutoShape 39"/>
          <p:cNvSpPr>
            <a:spLocks noChangeArrowheads="1"/>
          </p:cNvSpPr>
          <p:nvPr/>
        </p:nvSpPr>
        <p:spPr bwMode="auto">
          <a:xfrm>
            <a:off x="228600" y="5799138"/>
            <a:ext cx="4343400" cy="7524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>
                <a:solidFill>
                  <a:schemeClr val="folHlink"/>
                </a:solidFill>
                <a:latin typeface="Arial" charset="0"/>
              </a:rPr>
              <a:t>Μεταβολή στα επιτόκια έχει σχετικά μικρή επίδραση στις επενδύσεις</a:t>
            </a:r>
            <a:endParaRPr lang="en-GB" sz="19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582696" name="Text Box 40"/>
          <p:cNvSpPr txBox="1">
            <a:spLocks noChangeArrowheads="1"/>
          </p:cNvSpPr>
          <p:nvPr/>
        </p:nvSpPr>
        <p:spPr bwMode="auto">
          <a:xfrm>
            <a:off x="0" y="6508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005A00"/>
                </a:solidFill>
                <a:latin typeface="Arial" pitchFamily="34" charset="0"/>
              </a:rPr>
              <a:t>Διαφορετικές οπτικές σχετικά με τη ζήτηση επενδύσεων</a:t>
            </a:r>
            <a:endParaRPr lang="en-GB" b="1" dirty="0">
              <a:solidFill>
                <a:srgbClr val="005A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8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91" grpId="0" animBg="1"/>
      <p:bldP spid="582695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876800" y="1154113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609600" y="1154113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85800" y="58785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124200" y="58785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609600" y="1154113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609600" y="4354513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212725" y="43084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4876800" y="1154113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4876800" y="4354513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4479925" y="43846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1433513" y="5222875"/>
            <a:ext cx="202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b="1">
                <a:solidFill>
                  <a:srgbClr val="777777"/>
                </a:solidFill>
                <a:latin typeface="Arial" charset="0"/>
              </a:rPr>
              <a:t>(</a:t>
            </a:r>
            <a:r>
              <a:rPr lang="el-GR" sz="2000" b="1">
                <a:solidFill>
                  <a:srgbClr val="777777"/>
                </a:solidFill>
                <a:latin typeface="Arial" charset="0"/>
              </a:rPr>
              <a:t>α</a:t>
            </a:r>
            <a:r>
              <a:rPr lang="en-GB" sz="2000" b="1">
                <a:solidFill>
                  <a:srgbClr val="777777"/>
                </a:solidFill>
                <a:latin typeface="Arial" charset="0"/>
              </a:rPr>
              <a:t>)  </a:t>
            </a:r>
            <a:r>
              <a:rPr lang="el-GR" sz="2000" b="1">
                <a:solidFill>
                  <a:srgbClr val="777777"/>
                </a:solidFill>
                <a:latin typeface="Arial" charset="0"/>
              </a:rPr>
              <a:t>Κεϋνσιανοί</a:t>
            </a:r>
            <a:endParaRPr lang="en-GB" sz="2000" b="1">
              <a:solidFill>
                <a:srgbClr val="777777"/>
              </a:solidFill>
              <a:latin typeface="Arial" charset="0"/>
            </a:endParaRPr>
          </a:p>
        </p:txBody>
      </p:sp>
      <p:sp>
        <p:nvSpPr>
          <p:cNvPr id="584717" name="Rectangle 13"/>
          <p:cNvSpPr>
            <a:spLocks noChangeArrowheads="1"/>
          </p:cNvSpPr>
          <p:nvPr/>
        </p:nvSpPr>
        <p:spPr bwMode="auto">
          <a:xfrm>
            <a:off x="4775200" y="5222875"/>
            <a:ext cx="4040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000" b="1" dirty="0">
                <a:solidFill>
                  <a:schemeClr val="accent2"/>
                </a:solidFill>
                <a:latin typeface="Arial" pitchFamily="34" charset="0"/>
              </a:rPr>
              <a:t>(</a:t>
            </a:r>
            <a:r>
              <a:rPr lang="el-GR" sz="2000" b="1" dirty="0">
                <a:solidFill>
                  <a:schemeClr val="accent2"/>
                </a:solidFill>
                <a:latin typeface="Arial" pitchFamily="34" charset="0"/>
              </a:rPr>
              <a:t>β</a:t>
            </a:r>
            <a:r>
              <a:rPr lang="en-GB" sz="2000" b="1" dirty="0">
                <a:solidFill>
                  <a:schemeClr val="accent2"/>
                </a:solidFill>
                <a:latin typeface="Arial" pitchFamily="34" charset="0"/>
              </a:rPr>
              <a:t>)  </a:t>
            </a:r>
            <a:r>
              <a:rPr lang="el-GR" sz="2000" b="1" dirty="0">
                <a:solidFill>
                  <a:schemeClr val="accent2"/>
                </a:solidFill>
                <a:latin typeface="Arial" pitchFamily="34" charset="0"/>
              </a:rPr>
              <a:t>Νεοκλασικοί</a:t>
            </a:r>
            <a:r>
              <a:rPr lang="en-GB" sz="2000" b="1" dirty="0">
                <a:solidFill>
                  <a:schemeClr val="accent2"/>
                </a:solidFill>
                <a:latin typeface="Arial" pitchFamily="34" charset="0"/>
              </a:rPr>
              <a:t> / </a:t>
            </a:r>
            <a:r>
              <a:rPr lang="el-GR" sz="2000" b="1" dirty="0">
                <a:solidFill>
                  <a:schemeClr val="accent2"/>
                </a:solidFill>
                <a:latin typeface="Arial" pitchFamily="34" charset="0"/>
              </a:rPr>
              <a:t>Μονεταριστές</a:t>
            </a:r>
            <a:endParaRPr lang="en-GB" sz="20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61454" name="Arc 14"/>
          <p:cNvSpPr>
            <a:spLocks/>
          </p:cNvSpPr>
          <p:nvPr/>
        </p:nvSpPr>
        <p:spPr bwMode="auto">
          <a:xfrm>
            <a:off x="4962525" y="2138363"/>
            <a:ext cx="3363913" cy="990600"/>
          </a:xfrm>
          <a:custGeom>
            <a:avLst/>
            <a:gdLst>
              <a:gd name="T0" fmla="*/ 2147483647 w 20661"/>
              <a:gd name="T1" fmla="*/ 2147483647 h 21592"/>
              <a:gd name="T2" fmla="*/ 0 w 20661"/>
              <a:gd name="T3" fmla="*/ 2147483647 h 21592"/>
              <a:gd name="T4" fmla="*/ 2147483647 w 20661"/>
              <a:gd name="T5" fmla="*/ 0 h 21592"/>
              <a:gd name="T6" fmla="*/ 0 60000 65536"/>
              <a:gd name="T7" fmla="*/ 0 60000 65536"/>
              <a:gd name="T8" fmla="*/ 0 60000 65536"/>
              <a:gd name="T9" fmla="*/ 0 w 20661"/>
              <a:gd name="T10" fmla="*/ 0 h 21592"/>
              <a:gd name="T11" fmla="*/ 20661 w 20661"/>
              <a:gd name="T12" fmla="*/ 21592 h 21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61" h="21592" fill="none" extrusionOk="0">
                <a:moveTo>
                  <a:pt x="20065" y="21591"/>
                </a:moveTo>
                <a:cubicBezTo>
                  <a:pt x="10785" y="21335"/>
                  <a:pt x="2707" y="15178"/>
                  <a:pt x="-1" y="6299"/>
                </a:cubicBezTo>
              </a:path>
              <a:path w="20661" h="21592" stroke="0" extrusionOk="0">
                <a:moveTo>
                  <a:pt x="20065" y="21591"/>
                </a:moveTo>
                <a:cubicBezTo>
                  <a:pt x="10785" y="21335"/>
                  <a:pt x="2707" y="15178"/>
                  <a:pt x="-1" y="6299"/>
                </a:cubicBezTo>
                <a:lnTo>
                  <a:pt x="20661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 flipH="1">
            <a:off x="635000" y="3001963"/>
            <a:ext cx="1373188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311150" y="2767013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 rot="-5400000">
            <a:off x="-381794" y="2605882"/>
            <a:ext cx="1163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Επιτόκιο</a:t>
            </a:r>
            <a:endParaRPr lang="en-GB" sz="2000">
              <a:latin typeface="Arial" charset="0"/>
            </a:endParaRP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 rot="-5400000">
            <a:off x="3869531" y="2543969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Επιτόκιο</a:t>
            </a:r>
            <a:endParaRPr lang="en-GB" sz="2000">
              <a:latin typeface="Arial" charset="0"/>
            </a:endParaRPr>
          </a:p>
        </p:txBody>
      </p:sp>
      <p:sp>
        <p:nvSpPr>
          <p:cNvPr id="61459" name="Arc 19"/>
          <p:cNvSpPr>
            <a:spLocks/>
          </p:cNvSpPr>
          <p:nvPr/>
        </p:nvSpPr>
        <p:spPr bwMode="auto">
          <a:xfrm>
            <a:off x="1511300" y="457200"/>
            <a:ext cx="2495550" cy="3689350"/>
          </a:xfrm>
          <a:custGeom>
            <a:avLst/>
            <a:gdLst>
              <a:gd name="T0" fmla="*/ 2147483647 w 21027"/>
              <a:gd name="T1" fmla="*/ 2147483647 h 19683"/>
              <a:gd name="T2" fmla="*/ 0 w 21027"/>
              <a:gd name="T3" fmla="*/ 2147483647 h 19683"/>
              <a:gd name="T4" fmla="*/ 2147483647 w 21027"/>
              <a:gd name="T5" fmla="*/ 0 h 19683"/>
              <a:gd name="T6" fmla="*/ 0 60000 65536"/>
              <a:gd name="T7" fmla="*/ 0 60000 65536"/>
              <a:gd name="T8" fmla="*/ 0 60000 65536"/>
              <a:gd name="T9" fmla="*/ 0 w 21027"/>
              <a:gd name="T10" fmla="*/ 0 h 19683"/>
              <a:gd name="T11" fmla="*/ 21027 w 21027"/>
              <a:gd name="T12" fmla="*/ 19683 h 196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683" fill="none" extrusionOk="0">
                <a:moveTo>
                  <a:pt x="12130" y="19682"/>
                </a:moveTo>
                <a:cubicBezTo>
                  <a:pt x="6017" y="16919"/>
                  <a:pt x="1535" y="11473"/>
                  <a:pt x="0" y="4943"/>
                </a:cubicBezTo>
              </a:path>
              <a:path w="21027" h="19683" stroke="0" extrusionOk="0">
                <a:moveTo>
                  <a:pt x="12130" y="19682"/>
                </a:moveTo>
                <a:cubicBezTo>
                  <a:pt x="6017" y="16919"/>
                  <a:pt x="1535" y="11473"/>
                  <a:pt x="0" y="4943"/>
                </a:cubicBezTo>
                <a:lnTo>
                  <a:pt x="21027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 flipH="1">
            <a:off x="4921250" y="2990850"/>
            <a:ext cx="1598613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4565650" y="2754313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1655763" y="4670425"/>
            <a:ext cx="1360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Επένδυση</a:t>
            </a:r>
            <a:endParaRPr lang="en-GB" sz="2000">
              <a:latin typeface="Arial" charset="0"/>
            </a:endParaRPr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6073775" y="4673600"/>
            <a:ext cx="136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>
                <a:latin typeface="Arial" charset="0"/>
              </a:rPr>
              <a:t>Επένδυση</a:t>
            </a:r>
            <a:endParaRPr lang="en-GB" sz="2000">
              <a:latin typeface="Arial" charset="0"/>
            </a:endParaRPr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8347075" y="28956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2927350" y="39385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</a:p>
        </p:txBody>
      </p:sp>
      <p:sp>
        <p:nvSpPr>
          <p:cNvPr id="61466" name="Line 26"/>
          <p:cNvSpPr>
            <a:spLocks noChangeShapeType="1"/>
          </p:cNvSpPr>
          <p:nvPr/>
        </p:nvSpPr>
        <p:spPr bwMode="auto">
          <a:xfrm>
            <a:off x="2008188" y="3022600"/>
            <a:ext cx="0" cy="1319213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67" name="Oval 27"/>
          <p:cNvSpPr>
            <a:spLocks noChangeArrowheads="1"/>
          </p:cNvSpPr>
          <p:nvPr/>
        </p:nvSpPr>
        <p:spPr bwMode="auto">
          <a:xfrm>
            <a:off x="1947863" y="2943225"/>
            <a:ext cx="103187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1863725" y="4341813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1469" name="Line 29"/>
          <p:cNvSpPr>
            <a:spLocks noChangeShapeType="1"/>
          </p:cNvSpPr>
          <p:nvPr/>
        </p:nvSpPr>
        <p:spPr bwMode="auto">
          <a:xfrm>
            <a:off x="6627813" y="3046413"/>
            <a:ext cx="0" cy="131921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70" name="Oval 30"/>
          <p:cNvSpPr>
            <a:spLocks noChangeArrowheads="1"/>
          </p:cNvSpPr>
          <p:nvPr/>
        </p:nvSpPr>
        <p:spPr bwMode="auto">
          <a:xfrm>
            <a:off x="6567488" y="2947988"/>
            <a:ext cx="103187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6429375" y="4365625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1472" name="Line 32"/>
          <p:cNvSpPr>
            <a:spLocks noChangeShapeType="1"/>
          </p:cNvSpPr>
          <p:nvPr/>
        </p:nvSpPr>
        <p:spPr bwMode="auto">
          <a:xfrm>
            <a:off x="615950" y="2655888"/>
            <a:ext cx="1227138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73" name="Line 33"/>
          <p:cNvSpPr>
            <a:spLocks noChangeShapeType="1"/>
          </p:cNvSpPr>
          <p:nvPr/>
        </p:nvSpPr>
        <p:spPr bwMode="auto">
          <a:xfrm>
            <a:off x="1843088" y="2655888"/>
            <a:ext cx="0" cy="1685925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74" name="Rectangle 34"/>
          <p:cNvSpPr>
            <a:spLocks noChangeArrowheads="1"/>
          </p:cNvSpPr>
          <p:nvPr/>
        </p:nvSpPr>
        <p:spPr bwMode="auto">
          <a:xfrm>
            <a:off x="300038" y="2387600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552950" y="2411413"/>
            <a:ext cx="769938" cy="396875"/>
            <a:chOff x="2868" y="1752"/>
            <a:chExt cx="485" cy="250"/>
          </a:xfrm>
        </p:grpSpPr>
        <p:sp>
          <p:nvSpPr>
            <p:cNvPr id="61484" name="Line 36"/>
            <p:cNvSpPr>
              <a:spLocks noChangeShapeType="1"/>
            </p:cNvSpPr>
            <p:nvPr/>
          </p:nvSpPr>
          <p:spPr bwMode="auto">
            <a:xfrm>
              <a:off x="3088" y="1906"/>
              <a:ext cx="265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485" name="Rectangle 37"/>
            <p:cNvSpPr>
              <a:spLocks noChangeArrowheads="1"/>
            </p:cNvSpPr>
            <p:nvPr/>
          </p:nvSpPr>
          <p:spPr bwMode="auto">
            <a:xfrm>
              <a:off x="2868" y="1752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r</a:t>
              </a:r>
              <a:r>
                <a:rPr lang="en-GB" sz="2000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61476" name="Oval 38"/>
          <p:cNvSpPr>
            <a:spLocks noChangeArrowheads="1"/>
          </p:cNvSpPr>
          <p:nvPr/>
        </p:nvSpPr>
        <p:spPr bwMode="auto">
          <a:xfrm>
            <a:off x="1789113" y="2600325"/>
            <a:ext cx="103187" cy="103188"/>
          </a:xfrm>
          <a:prstGeom prst="ellipse">
            <a:avLst/>
          </a:prstGeom>
          <a:solidFill>
            <a:srgbClr val="CC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477" name="Rectangle 39"/>
          <p:cNvSpPr>
            <a:spLocks noChangeArrowheads="1"/>
          </p:cNvSpPr>
          <p:nvPr/>
        </p:nvSpPr>
        <p:spPr bwMode="auto">
          <a:xfrm>
            <a:off x="1668463" y="4346575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5135563" y="2655888"/>
            <a:ext cx="346075" cy="2093912"/>
            <a:chOff x="3235" y="1906"/>
            <a:chExt cx="218" cy="1319"/>
          </a:xfrm>
        </p:grpSpPr>
        <p:sp>
          <p:nvSpPr>
            <p:cNvPr id="61482" name="Line 41"/>
            <p:cNvSpPr>
              <a:spLocks noChangeShapeType="1"/>
            </p:cNvSpPr>
            <p:nvPr/>
          </p:nvSpPr>
          <p:spPr bwMode="auto">
            <a:xfrm>
              <a:off x="3341" y="1906"/>
              <a:ext cx="0" cy="105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483" name="Rectangle 42"/>
            <p:cNvSpPr>
              <a:spLocks noChangeArrowheads="1"/>
            </p:cNvSpPr>
            <p:nvPr/>
          </p:nvSpPr>
          <p:spPr bwMode="auto">
            <a:xfrm>
              <a:off x="3235" y="2975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I</a:t>
              </a:r>
              <a:r>
                <a:rPr lang="en-GB" sz="2000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584747" name="Oval 43"/>
          <p:cNvSpPr>
            <a:spLocks noChangeArrowheads="1"/>
          </p:cNvSpPr>
          <p:nvPr/>
        </p:nvSpPr>
        <p:spPr bwMode="auto">
          <a:xfrm>
            <a:off x="5254625" y="2605088"/>
            <a:ext cx="103188" cy="103187"/>
          </a:xfrm>
          <a:prstGeom prst="ellipse">
            <a:avLst/>
          </a:prstGeom>
          <a:solidFill>
            <a:srgbClr val="CC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4748" name="AutoShape 44"/>
          <p:cNvSpPr>
            <a:spLocks noChangeArrowheads="1"/>
          </p:cNvSpPr>
          <p:nvPr/>
        </p:nvSpPr>
        <p:spPr bwMode="auto">
          <a:xfrm>
            <a:off x="4800600" y="5792788"/>
            <a:ext cx="4267200" cy="7524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>
                <a:solidFill>
                  <a:schemeClr val="accent2"/>
                </a:solidFill>
                <a:latin typeface="Arial" charset="0"/>
              </a:rPr>
              <a:t>Μεταβολή στα επιτόκια έχει σχετικά μεγάλη επίδραση στις επενδύσεις</a:t>
            </a:r>
            <a:endParaRPr lang="en-GB" sz="19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84749" name="Text Box 45"/>
          <p:cNvSpPr txBox="1">
            <a:spLocks noChangeArrowheads="1"/>
          </p:cNvSpPr>
          <p:nvPr/>
        </p:nvSpPr>
        <p:spPr bwMode="auto">
          <a:xfrm>
            <a:off x="0" y="6508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005A00"/>
                </a:solidFill>
                <a:latin typeface="Arial" pitchFamily="34" charset="0"/>
              </a:rPr>
              <a:t>Διαφορετικές οπτικές σχετικά με τη ζήτηση επενδύσεων</a:t>
            </a:r>
            <a:endParaRPr lang="en-GB" b="1" dirty="0">
              <a:solidFill>
                <a:srgbClr val="005A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8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4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4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4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4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47" grpId="0" animBg="1"/>
      <p:bldP spid="584748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62468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08050"/>
          </a:xfrm>
          <a:noFill/>
        </p:spPr>
        <p:txBody>
          <a:bodyPr/>
          <a:lstStyle/>
          <a:p>
            <a:r>
              <a:rPr lang="el-GR" altLang="en-US" sz="3100" smtClean="0"/>
              <a:t>Οι νομισματικές επιδράσεις των μεταβολών στην αγορά αγαθών</a:t>
            </a:r>
            <a:endParaRPr lang="en-GB" altLang="en-US" sz="3100" smtClean="0"/>
          </a:p>
        </p:txBody>
      </p:sp>
      <p:sp>
        <p:nvSpPr>
          <p:cNvPr id="62469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ct val="45000"/>
              </a:spcBef>
            </a:pPr>
            <a:r>
              <a:rPr lang="el-GR" altLang="en-US" sz="2800" dirty="0" smtClean="0">
                <a:solidFill>
                  <a:srgbClr val="646B86"/>
                </a:solidFill>
              </a:rPr>
              <a:t>Η έκταση της εκτόπισης</a:t>
            </a:r>
            <a:endParaRPr lang="en-GB" altLang="en-US" sz="2800" dirty="0" smtClean="0">
              <a:solidFill>
                <a:srgbClr val="646B86"/>
              </a:solidFill>
            </a:endParaRPr>
          </a:p>
          <a:p>
            <a:pPr lvl="1">
              <a:lnSpc>
                <a:spcPct val="95000"/>
              </a:lnSpc>
              <a:spcBef>
                <a:spcPct val="45000"/>
              </a:spcBef>
            </a:pPr>
            <a:r>
              <a:rPr lang="el-GR" altLang="en-US" sz="2400" dirty="0" smtClean="0">
                <a:solidFill>
                  <a:srgbClr val="646B86"/>
                </a:solidFill>
              </a:rPr>
              <a:t>η ανάλυση της εκτόπισης</a:t>
            </a:r>
            <a:endParaRPr lang="en-GB" altLang="en-US" sz="2400" dirty="0" smtClean="0">
              <a:solidFill>
                <a:srgbClr val="646B86"/>
              </a:solidFill>
            </a:endParaRPr>
          </a:p>
          <a:p>
            <a:pPr lvl="1">
              <a:lnSpc>
                <a:spcPct val="95000"/>
              </a:lnSpc>
              <a:spcBef>
                <a:spcPct val="45000"/>
              </a:spcBef>
            </a:pPr>
            <a:r>
              <a:rPr lang="el-GR" altLang="en-US" sz="2400" dirty="0" smtClean="0">
                <a:solidFill>
                  <a:srgbClr val="646B86"/>
                </a:solidFill>
              </a:rPr>
              <a:t>η έκταση της εκτόπισης</a:t>
            </a:r>
            <a:endParaRPr lang="en-GB" altLang="en-US" sz="2400" dirty="0" smtClean="0">
              <a:solidFill>
                <a:srgbClr val="646B86"/>
              </a:solidFill>
            </a:endParaRPr>
          </a:p>
          <a:p>
            <a:pPr lvl="2">
              <a:lnSpc>
                <a:spcPct val="95000"/>
              </a:lnSpc>
              <a:spcBef>
                <a:spcPct val="45000"/>
              </a:spcBef>
            </a:pPr>
            <a:r>
              <a:rPr lang="el-GR" altLang="en-US" sz="2000" noProof="1" smtClean="0">
                <a:solidFill>
                  <a:srgbClr val="646B86"/>
                </a:solidFill>
              </a:rPr>
              <a:t>Η μεταβλητότητα της ζήτησης χρήματος σε σχέση με μια μεταβολή των επιτοκίων</a:t>
            </a:r>
            <a:endParaRPr lang="en-GB" altLang="en-US" sz="2000" dirty="0" smtClean="0">
              <a:solidFill>
                <a:srgbClr val="646B86"/>
              </a:solidFill>
            </a:endParaRPr>
          </a:p>
          <a:p>
            <a:pPr lvl="2">
              <a:lnSpc>
                <a:spcPct val="95000"/>
              </a:lnSpc>
              <a:spcBef>
                <a:spcPct val="45000"/>
              </a:spcBef>
            </a:pPr>
            <a:r>
              <a:rPr lang="el-GR" altLang="en-US" sz="2000" noProof="1" smtClean="0">
                <a:solidFill>
                  <a:srgbClr val="646B86"/>
                </a:solidFill>
              </a:rPr>
              <a:t>Η μεταβλητότητα των επενδύσεων σε σχέση με μια μεταβολή των επιτοκίων</a:t>
            </a:r>
            <a:endParaRPr lang="en-GB" altLang="en-US" sz="2000" dirty="0" smtClean="0">
              <a:solidFill>
                <a:srgbClr val="646B86"/>
              </a:solidFill>
            </a:endParaRPr>
          </a:p>
          <a:p>
            <a:pPr lvl="1">
              <a:lnSpc>
                <a:spcPct val="95000"/>
              </a:lnSpc>
              <a:spcBef>
                <a:spcPct val="45000"/>
              </a:spcBef>
            </a:pPr>
            <a:r>
              <a:rPr lang="el-GR" altLang="en-US" sz="2400" dirty="0" smtClean="0">
                <a:solidFill>
                  <a:srgbClr val="646B86"/>
                </a:solidFill>
              </a:rPr>
              <a:t>η ανάλυση υπό </a:t>
            </a:r>
            <a:r>
              <a:rPr lang="el-GR" altLang="en-US" sz="2400" dirty="0" err="1" smtClean="0">
                <a:solidFill>
                  <a:srgbClr val="646B86"/>
                </a:solidFill>
              </a:rPr>
              <a:t>κεϋνσιανών</a:t>
            </a:r>
            <a:r>
              <a:rPr lang="el-GR" altLang="en-US" sz="2400" dirty="0" smtClean="0">
                <a:solidFill>
                  <a:srgbClr val="646B86"/>
                </a:solidFill>
              </a:rPr>
              <a:t> και μονεταριστικών υποθέσεων</a:t>
            </a:r>
            <a:endParaRPr lang="en-GB" altLang="en-US" sz="2400" dirty="0" smtClean="0">
              <a:solidFill>
                <a:srgbClr val="646B86"/>
              </a:solidFill>
            </a:endParaRPr>
          </a:p>
          <a:p>
            <a:pPr lvl="1">
              <a:lnSpc>
                <a:spcPct val="95000"/>
              </a:lnSpc>
              <a:spcBef>
                <a:spcPct val="45000"/>
              </a:spcBef>
            </a:pPr>
            <a:r>
              <a:rPr lang="el-GR" altLang="en-US" sz="2400" dirty="0" smtClean="0"/>
              <a:t>συζήτηση σχετικά με τον εκτοπισμό στις αρχές της δεκαετίας του 2010</a:t>
            </a:r>
            <a:endParaRPr lang="en-GB" altLang="en-US" sz="2400" dirty="0" smtClean="0"/>
          </a:p>
        </p:txBody>
      </p:sp>
    </p:spTree>
  </p:cSld>
  <p:clrMapOvr>
    <a:masterClrMapping/>
  </p:clrMapOvr>
  <p:transition spd="slow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09600" y="21336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3268663"/>
            <a:ext cx="1173163" cy="396875"/>
            <a:chOff x="192" y="2059"/>
            <a:chExt cx="739" cy="250"/>
          </a:xfrm>
        </p:grpSpPr>
        <p:sp>
          <p:nvSpPr>
            <p:cNvPr id="11281" name="Line 4"/>
            <p:cNvSpPr>
              <a:spLocks noChangeShapeType="1"/>
            </p:cNvSpPr>
            <p:nvPr/>
          </p:nvSpPr>
          <p:spPr bwMode="auto">
            <a:xfrm flipV="1">
              <a:off x="384" y="2206"/>
              <a:ext cx="547" cy="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82" name="Rectangle 5"/>
            <p:cNvSpPr>
              <a:spLocks noChangeArrowheads="1"/>
            </p:cNvSpPr>
            <p:nvPr/>
          </p:nvSpPr>
          <p:spPr bwMode="auto">
            <a:xfrm>
              <a:off x="192" y="2059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r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165225" y="2114550"/>
            <a:ext cx="1109663" cy="2767013"/>
            <a:chOff x="734" y="1332"/>
            <a:chExt cx="699" cy="1743"/>
          </a:xfrm>
        </p:grpSpPr>
        <p:sp>
          <p:nvSpPr>
            <p:cNvPr id="11279" name="Line 7"/>
            <p:cNvSpPr>
              <a:spLocks noChangeShapeType="1"/>
            </p:cNvSpPr>
            <p:nvPr/>
          </p:nvSpPr>
          <p:spPr bwMode="auto">
            <a:xfrm flipV="1">
              <a:off x="734" y="1471"/>
              <a:ext cx="358" cy="160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80" name="Rectangle 8"/>
            <p:cNvSpPr>
              <a:spLocks noChangeArrowheads="1"/>
            </p:cNvSpPr>
            <p:nvPr/>
          </p:nvSpPr>
          <p:spPr bwMode="auto">
            <a:xfrm>
              <a:off x="1115" y="1332"/>
              <a:ext cx="3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M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993775" y="1676400"/>
            <a:ext cx="2970213" cy="3271838"/>
            <a:chOff x="626" y="1056"/>
            <a:chExt cx="1871" cy="2061"/>
          </a:xfrm>
        </p:grpSpPr>
        <p:sp>
          <p:nvSpPr>
            <p:cNvPr id="11277" name="Arc 10"/>
            <p:cNvSpPr>
              <a:spLocks/>
            </p:cNvSpPr>
            <p:nvPr/>
          </p:nvSpPr>
          <p:spPr bwMode="auto">
            <a:xfrm>
              <a:off x="626" y="1056"/>
              <a:ext cx="1871" cy="1920"/>
            </a:xfrm>
            <a:custGeom>
              <a:avLst/>
              <a:gdLst>
                <a:gd name="T0" fmla="*/ 0 w 20698"/>
                <a:gd name="T1" fmla="*/ 0 h 21491"/>
                <a:gd name="T2" fmla="*/ 0 w 20698"/>
                <a:gd name="T3" fmla="*/ 0 h 21491"/>
                <a:gd name="T4" fmla="*/ 0 w 20698"/>
                <a:gd name="T5" fmla="*/ 0 h 21491"/>
                <a:gd name="T6" fmla="*/ 0 60000 65536"/>
                <a:gd name="T7" fmla="*/ 0 60000 65536"/>
                <a:gd name="T8" fmla="*/ 0 60000 65536"/>
                <a:gd name="T9" fmla="*/ 0 w 20698"/>
                <a:gd name="T10" fmla="*/ 0 h 21491"/>
                <a:gd name="T11" fmla="*/ 20698 w 20698"/>
                <a:gd name="T12" fmla="*/ 21491 h 214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98" h="21491" fill="none" extrusionOk="0">
                  <a:moveTo>
                    <a:pt x="18530" y="21490"/>
                  </a:moveTo>
                  <a:cubicBezTo>
                    <a:pt x="9820" y="20612"/>
                    <a:pt x="2502" y="14564"/>
                    <a:pt x="-1" y="6176"/>
                  </a:cubicBezTo>
                </a:path>
                <a:path w="20698" h="21491" stroke="0" extrusionOk="0">
                  <a:moveTo>
                    <a:pt x="18530" y="21490"/>
                  </a:moveTo>
                  <a:cubicBezTo>
                    <a:pt x="9820" y="20612"/>
                    <a:pt x="2502" y="14564"/>
                    <a:pt x="-1" y="6176"/>
                  </a:cubicBezTo>
                  <a:lnTo>
                    <a:pt x="20698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78" name="Rectangle 11"/>
            <p:cNvSpPr>
              <a:spLocks noChangeArrowheads="1"/>
            </p:cNvSpPr>
            <p:nvPr/>
          </p:nvSpPr>
          <p:spPr bwMode="auto">
            <a:xfrm>
              <a:off x="2281" y="2867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L</a:t>
              </a:r>
            </a:p>
          </p:txBody>
        </p:sp>
      </p:grpSp>
      <p:sp>
        <p:nvSpPr>
          <p:cNvPr id="11270" name="Line 12"/>
          <p:cNvSpPr>
            <a:spLocks noChangeShapeType="1"/>
          </p:cNvSpPr>
          <p:nvPr/>
        </p:nvSpPr>
        <p:spPr bwMode="auto">
          <a:xfrm>
            <a:off x="609600" y="2133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271" name="Line 13"/>
          <p:cNvSpPr>
            <a:spLocks noChangeShapeType="1"/>
          </p:cNvSpPr>
          <p:nvPr/>
        </p:nvSpPr>
        <p:spPr bwMode="auto">
          <a:xfrm>
            <a:off x="609600" y="5334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272" name="Rectangle 14"/>
          <p:cNvSpPr>
            <a:spLocks noChangeArrowheads="1"/>
          </p:cNvSpPr>
          <p:nvPr/>
        </p:nvSpPr>
        <p:spPr bwMode="auto">
          <a:xfrm>
            <a:off x="212725" y="52879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1273" name="Rectangle 15"/>
          <p:cNvSpPr>
            <a:spLocks noChangeArrowheads="1"/>
          </p:cNvSpPr>
          <p:nvPr/>
        </p:nvSpPr>
        <p:spPr bwMode="auto">
          <a:xfrm rot="-5400000">
            <a:off x="-419894" y="3455194"/>
            <a:ext cx="1239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Επιτόκια </a:t>
            </a:r>
            <a:endParaRPr lang="en-GB" sz="2000">
              <a:latin typeface="Arial" charset="0"/>
            </a:endParaRPr>
          </a:p>
        </p:txBody>
      </p:sp>
      <p:sp>
        <p:nvSpPr>
          <p:cNvPr id="488464" name="Oval 16"/>
          <p:cNvSpPr>
            <a:spLocks noChangeArrowheads="1"/>
          </p:cNvSpPr>
          <p:nvPr/>
        </p:nvSpPr>
        <p:spPr bwMode="auto">
          <a:xfrm>
            <a:off x="1417638" y="3448050"/>
            <a:ext cx="101600" cy="101600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75" name="Rectangle 17"/>
          <p:cNvSpPr>
            <a:spLocks noChangeArrowheads="1"/>
          </p:cNvSpPr>
          <p:nvPr/>
        </p:nvSpPr>
        <p:spPr bwMode="auto">
          <a:xfrm>
            <a:off x="1758950" y="5627688"/>
            <a:ext cx="94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>
                <a:latin typeface="Arial" charset="0"/>
              </a:rPr>
              <a:t>Χρήμα</a:t>
            </a:r>
            <a:endParaRPr lang="en-GB" sz="2000">
              <a:latin typeface="Arial" charset="0"/>
            </a:endParaRPr>
          </a:p>
        </p:txBody>
      </p:sp>
      <p:sp>
        <p:nvSpPr>
          <p:cNvPr id="488466" name="Text Box 18"/>
          <p:cNvSpPr txBox="1">
            <a:spLocks noChangeArrowheads="1"/>
          </p:cNvSpPr>
          <p:nvPr/>
        </p:nvSpPr>
        <p:spPr bwMode="auto">
          <a:xfrm>
            <a:off x="0" y="7143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1C5639"/>
                </a:solidFill>
                <a:latin typeface="Arial" pitchFamily="34" charset="0"/>
              </a:rPr>
              <a:t>Επίδραση μιας αύξησης στην προσφορά χρήματος</a:t>
            </a:r>
            <a:r>
              <a:rPr lang="en-GB" b="1" dirty="0">
                <a:solidFill>
                  <a:srgbClr val="1C5639"/>
                </a:solidFill>
                <a:latin typeface="Arial" pitchFamily="34" charset="0"/>
              </a:rPr>
              <a:t>:</a:t>
            </a:r>
            <a:br>
              <a:rPr lang="en-GB" b="1" dirty="0">
                <a:solidFill>
                  <a:srgbClr val="1C5639"/>
                </a:solidFill>
                <a:latin typeface="Arial" pitchFamily="34" charset="0"/>
              </a:rPr>
            </a:br>
            <a:r>
              <a:rPr lang="el-GR" b="1" dirty="0">
                <a:solidFill>
                  <a:srgbClr val="1C5639"/>
                </a:solidFill>
                <a:latin typeface="Arial" pitchFamily="34" charset="0"/>
              </a:rPr>
              <a:t>ο μηχανισμός μετάδοσης μέσω επιτοκίων</a:t>
            </a:r>
            <a:endParaRPr lang="en-GB" b="1" dirty="0">
              <a:solidFill>
                <a:srgbClr val="1C563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6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63492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08050"/>
          </a:xfrm>
          <a:noFill/>
        </p:spPr>
        <p:txBody>
          <a:bodyPr/>
          <a:lstStyle/>
          <a:p>
            <a:r>
              <a:rPr lang="el-GR" altLang="en-US" sz="2800" dirty="0" smtClean="0"/>
              <a:t>Οι νομισματικές επιδράσεις των </a:t>
            </a:r>
            <a:r>
              <a:rPr lang="el-GR" altLang="en-US" sz="2800" dirty="0" smtClean="0"/>
              <a:t>μεταβολών</a:t>
            </a:r>
            <a:br>
              <a:rPr lang="el-GR" altLang="en-US" sz="2800" dirty="0" smtClean="0"/>
            </a:br>
            <a:r>
              <a:rPr lang="el-GR" altLang="en-US" sz="2800" dirty="0" smtClean="0"/>
              <a:t>στην </a:t>
            </a:r>
            <a:r>
              <a:rPr lang="el-GR" altLang="en-US" sz="2800" dirty="0" smtClean="0"/>
              <a:t>αγορά αγαθών</a:t>
            </a:r>
            <a:endParaRPr lang="en-GB" altLang="en-US" sz="2800" dirty="0" smtClean="0"/>
          </a:p>
        </p:txBody>
      </p:sp>
      <p:sp>
        <p:nvSpPr>
          <p:cNvPr id="345092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80000"/>
              </a:spcBef>
            </a:pPr>
            <a:r>
              <a:rPr lang="el-GR" altLang="en-US" smtClean="0"/>
              <a:t>Η προσφορά χρήματος</a:t>
            </a:r>
            <a:r>
              <a:rPr lang="en-GB" altLang="en-US" smtClean="0"/>
              <a:t>: </a:t>
            </a:r>
            <a:r>
              <a:rPr lang="el-GR" altLang="en-US" smtClean="0"/>
              <a:t>εξωγενής ή ενδογενής</a:t>
            </a:r>
            <a:endParaRPr lang="en-GB" altLang="en-US" smtClean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altLang="en-US" smtClean="0"/>
              <a:t>οι ακραίες μονεταριστικές και Κεϋνσιανές απόψεις</a:t>
            </a:r>
            <a:endParaRPr lang="en-GB" altLang="en-US" smtClean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altLang="en-US" smtClean="0"/>
              <a:t>η ανάγκη μείωσης του ενδογενούς στοιχείου, αν η κυβέρνηση υιοθετήσει τον έλεγχο της προσφοράς χρήματος ως βάση της νομισματικής πολιτικής</a:t>
            </a:r>
            <a:endParaRPr lang="en-GB" altLang="en-US" smtClean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altLang="en-US" smtClean="0"/>
              <a:t>δυσκολίες στον άμεσο έλεγχο της προσφοράς χρήματος</a:t>
            </a:r>
            <a:endParaRPr lang="en-GB" altLang="en-US" smtClean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altLang="en-US" smtClean="0"/>
              <a:t>επιπτώσεις της εισροής ρευστότητας;</a:t>
            </a:r>
            <a:endParaRPr lang="en-GB" altLang="en-US" smtClean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endParaRPr lang="en-GB" altLang="en-US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 build="p" bldLvl="2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n-US" smtClean="0"/>
              <a:t>Η σχέση μεταξύ της Αγοράς Χρήματος και Αγαθών</a:t>
            </a:r>
            <a:endParaRPr lang="en-GB" altLang="en-US" smtClean="0"/>
          </a:p>
        </p:txBody>
      </p:sp>
      <p:sp>
        <p:nvSpPr>
          <p:cNvPr id="4362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i="1" smtClean="0"/>
              <a:t>IS/MP</a:t>
            </a:r>
            <a:r>
              <a:rPr lang="en-GB" altLang="en-US" smtClean="0"/>
              <a:t> </a:t>
            </a:r>
            <a:r>
              <a:rPr lang="el-GR" altLang="en-US" smtClean="0"/>
              <a:t>Ανάλυση</a:t>
            </a:r>
            <a:endParaRPr lang="en-GB" altLang="en-US" smtClean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6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6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9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6554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 smtClean="0"/>
              <a:t>IS/MP</a:t>
            </a:r>
            <a:r>
              <a:rPr lang="en-GB" altLang="en-US" smtClean="0"/>
              <a:t> </a:t>
            </a:r>
            <a:r>
              <a:rPr lang="el-GR" altLang="en-US" smtClean="0"/>
              <a:t>ανάλυση</a:t>
            </a:r>
            <a:endParaRPr lang="en-GB" altLang="en-US" smtClean="0"/>
          </a:p>
        </p:txBody>
      </p:sp>
      <p:sp>
        <p:nvSpPr>
          <p:cNvPr id="349189" name="Rectangle 5"/>
          <p:cNvSpPr>
            <a:spLocks noGrp="1"/>
          </p:cNvSpPr>
          <p:nvPr>
            <p:ph type="body" idx="1"/>
          </p:nvPr>
        </p:nvSpPr>
        <p:spPr>
          <a:xfrm>
            <a:off x="301625" y="1704975"/>
            <a:ext cx="8534400" cy="47085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80000"/>
              </a:spcBef>
            </a:pPr>
            <a:r>
              <a:rPr lang="el-GR" altLang="en-US" smtClean="0"/>
              <a:t>Τα αγαθά και οι αγορές χρήματος</a:t>
            </a:r>
            <a:endParaRPr lang="en-GB" altLang="en-US" smtClean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altLang="en-US" smtClean="0"/>
              <a:t>αλληλεπίδραση μεταξύ των δύο αγορών</a:t>
            </a:r>
            <a:endParaRPr lang="en-GB" altLang="en-US" smtClean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altLang="en-US" smtClean="0"/>
              <a:t>η σύγχρονη ανάλυση εφαρμόζει το μοντέλο IS / MP</a:t>
            </a:r>
            <a:endParaRPr lang="en-GB" altLang="en-US" smtClean="0"/>
          </a:p>
          <a:p>
            <a:pPr lvl="2">
              <a:lnSpc>
                <a:spcPct val="100000"/>
              </a:lnSpc>
              <a:spcBef>
                <a:spcPct val="80000"/>
              </a:spcBef>
            </a:pPr>
            <a:r>
              <a:rPr lang="el-GR" altLang="en-US" smtClean="0"/>
              <a:t>ισορροπία στην αγορά αγαθών</a:t>
            </a:r>
            <a:endParaRPr lang="en-GB" altLang="en-US" smtClean="0"/>
          </a:p>
          <a:p>
            <a:pPr lvl="2">
              <a:lnSpc>
                <a:spcPct val="100000"/>
              </a:lnSpc>
              <a:spcBef>
                <a:spcPct val="80000"/>
              </a:spcBef>
            </a:pPr>
            <a:r>
              <a:rPr lang="el-GR" altLang="en-US" smtClean="0"/>
              <a:t>τ</a:t>
            </a:r>
            <a:r>
              <a:rPr lang="el-GR" smtClean="0"/>
              <a:t>α επιτόκια είναι βασικό εργαλείο της νομισματικής πολιτικής σε πολλές χώρες</a:t>
            </a:r>
            <a:endParaRPr lang="en-GB" altLang="en-US" smtClean="0"/>
          </a:p>
          <a:p>
            <a:pPr lvl="2">
              <a:lnSpc>
                <a:spcPct val="100000"/>
              </a:lnSpc>
              <a:spcBef>
                <a:spcPct val="80000"/>
              </a:spcBef>
            </a:pPr>
            <a:r>
              <a:rPr lang="el-GR" altLang="en-US" smtClean="0"/>
              <a:t>το εύρος των ποσοστών πληθωρισμού</a:t>
            </a:r>
            <a:endParaRPr lang="en-GB" altLang="en-US" smtClean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9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9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49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49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49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9" grpId="0" build="p" bldLvl="2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6656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 smtClean="0"/>
              <a:t>IS/MP</a:t>
            </a:r>
            <a:r>
              <a:rPr lang="en-GB" altLang="en-US" smtClean="0"/>
              <a:t> </a:t>
            </a:r>
            <a:r>
              <a:rPr lang="el-GR" altLang="en-US" smtClean="0"/>
              <a:t>ανάλυση</a:t>
            </a:r>
            <a:endParaRPr lang="en-GB" altLang="en-US" smtClean="0"/>
          </a:p>
        </p:txBody>
      </p:sp>
      <p:sp>
        <p:nvSpPr>
          <p:cNvPr id="349189" name="Rectangle 5"/>
          <p:cNvSpPr>
            <a:spLocks noGrp="1"/>
          </p:cNvSpPr>
          <p:nvPr>
            <p:ph type="body" idx="1"/>
          </p:nvPr>
        </p:nvSpPr>
        <p:spPr>
          <a:xfrm>
            <a:off x="301625" y="1668463"/>
            <a:ext cx="8534400" cy="47450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90000"/>
              </a:spcBef>
            </a:pPr>
            <a:r>
              <a:rPr lang="el-GR" altLang="en-US" smtClean="0"/>
              <a:t>Η καμπύλη</a:t>
            </a:r>
            <a:r>
              <a:rPr lang="en-GB" altLang="en-US" smtClean="0"/>
              <a:t> </a:t>
            </a:r>
            <a:r>
              <a:rPr lang="en-GB" altLang="en-US" i="1" smtClean="0"/>
              <a:t>IS</a:t>
            </a:r>
            <a:r>
              <a:rPr lang="en-GB" altLang="en-US" smtClean="0"/>
              <a:t> </a:t>
            </a:r>
          </a:p>
          <a:p>
            <a:pPr lvl="1">
              <a:lnSpc>
                <a:spcPct val="100000"/>
              </a:lnSpc>
              <a:spcBef>
                <a:spcPct val="90000"/>
              </a:spcBef>
            </a:pPr>
            <a:r>
              <a:rPr lang="el-GR" smtClean="0"/>
              <a:t>πραγματικό επιτόκιο, εθνικό εισόδημα και ισορροπία στην αγορά αγαθών</a:t>
            </a:r>
            <a:endParaRPr lang="en-GB" altLang="en-US" smtClean="0"/>
          </a:p>
          <a:p>
            <a:pPr lvl="1">
              <a:lnSpc>
                <a:spcPct val="100000"/>
              </a:lnSpc>
              <a:spcBef>
                <a:spcPct val="90000"/>
              </a:spcBef>
            </a:pPr>
            <a:r>
              <a:rPr lang="el-GR" altLang="en-US" smtClean="0"/>
              <a:t>εξάγοντας την καμπύλη  </a:t>
            </a:r>
            <a:r>
              <a:rPr lang="en-GB" altLang="en-US" i="1" smtClean="0"/>
              <a:t>IS</a:t>
            </a:r>
            <a:endParaRPr lang="en-GB" altLang="en-US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9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9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9" grpId="0" build="p" bldLvl="2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306763" y="609600"/>
            <a:ext cx="4486275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3306763" y="6096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3306763" y="3505200"/>
            <a:ext cx="4486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 rot="16200000">
            <a:off x="1744146" y="1883218"/>
            <a:ext cx="191238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Εισροές-Εκροές</a:t>
            </a:r>
            <a:endParaRPr lang="en-GB" sz="2000" dirty="0">
              <a:latin typeface="Arial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2986088" y="33067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06763" y="3001963"/>
            <a:ext cx="4449762" cy="396875"/>
            <a:chOff x="1680" y="1891"/>
            <a:chExt cx="2803" cy="250"/>
          </a:xfrm>
        </p:grpSpPr>
        <p:sp>
          <p:nvSpPr>
            <p:cNvPr id="67604" name="Line 8"/>
            <p:cNvSpPr>
              <a:spLocks noChangeShapeType="1"/>
            </p:cNvSpPr>
            <p:nvPr/>
          </p:nvSpPr>
          <p:spPr bwMode="auto">
            <a:xfrm>
              <a:off x="1680" y="2016"/>
              <a:ext cx="228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7605" name="Rectangle 9"/>
            <p:cNvSpPr>
              <a:spLocks noChangeArrowheads="1"/>
            </p:cNvSpPr>
            <p:nvPr/>
          </p:nvSpPr>
          <p:spPr bwMode="auto">
            <a:xfrm>
              <a:off x="3977" y="1891"/>
              <a:ext cx="5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I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  <a:r>
                <a:rPr lang="en-GB" sz="2000">
                  <a:solidFill>
                    <a:schemeClr val="tx2"/>
                  </a:solidFill>
                  <a:latin typeface="Arial" charset="0"/>
                </a:rPr>
                <a:t> (</a:t>
              </a:r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J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  <a:r>
                <a:rPr lang="en-GB" sz="2000">
                  <a:solidFill>
                    <a:schemeClr val="tx2"/>
                  </a:solidFill>
                  <a:latin typeface="Arial" charset="0"/>
                </a:rPr>
                <a:t>)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849563" y="76200"/>
            <a:ext cx="4999037" cy="3430588"/>
            <a:chOff x="1392" y="48"/>
            <a:chExt cx="3149" cy="2161"/>
          </a:xfrm>
        </p:grpSpPr>
        <p:sp>
          <p:nvSpPr>
            <p:cNvPr id="67602" name="Arc 11"/>
            <p:cNvSpPr>
              <a:spLocks/>
            </p:cNvSpPr>
            <p:nvPr/>
          </p:nvSpPr>
          <p:spPr bwMode="auto">
            <a:xfrm>
              <a:off x="1392" y="48"/>
              <a:ext cx="2539" cy="2161"/>
            </a:xfrm>
            <a:custGeom>
              <a:avLst/>
              <a:gdLst>
                <a:gd name="T0" fmla="*/ 0 w 17694"/>
                <a:gd name="T1" fmla="*/ 0 h 21367"/>
                <a:gd name="T2" fmla="*/ 0 w 17694"/>
                <a:gd name="T3" fmla="*/ 0 h 21367"/>
                <a:gd name="T4" fmla="*/ 0 w 17694"/>
                <a:gd name="T5" fmla="*/ 0 h 21367"/>
                <a:gd name="T6" fmla="*/ 0 60000 65536"/>
                <a:gd name="T7" fmla="*/ 0 60000 65536"/>
                <a:gd name="T8" fmla="*/ 0 60000 65536"/>
                <a:gd name="T9" fmla="*/ 0 w 17694"/>
                <a:gd name="T10" fmla="*/ 0 h 21367"/>
                <a:gd name="T11" fmla="*/ 17694 w 17694"/>
                <a:gd name="T12" fmla="*/ 21367 h 213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94" h="21367" fill="none" extrusionOk="0">
                  <a:moveTo>
                    <a:pt x="17693" y="12388"/>
                  </a:moveTo>
                  <a:cubicBezTo>
                    <a:pt x="14289" y="17250"/>
                    <a:pt x="9035" y="20497"/>
                    <a:pt x="3164" y="21366"/>
                  </a:cubicBezTo>
                </a:path>
                <a:path w="17694" h="21367" stroke="0" extrusionOk="0">
                  <a:moveTo>
                    <a:pt x="17693" y="12388"/>
                  </a:moveTo>
                  <a:cubicBezTo>
                    <a:pt x="14289" y="17250"/>
                    <a:pt x="9035" y="20497"/>
                    <a:pt x="3164" y="2136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7603" name="Rectangle 12"/>
            <p:cNvSpPr>
              <a:spLocks noChangeArrowheads="1"/>
            </p:cNvSpPr>
            <p:nvPr/>
          </p:nvSpPr>
          <p:spPr bwMode="auto">
            <a:xfrm>
              <a:off x="3901" y="1171"/>
              <a:ext cx="6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S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  <a:r>
                <a:rPr lang="en-GB" sz="2000">
                  <a:solidFill>
                    <a:schemeClr val="tx2"/>
                  </a:solidFill>
                  <a:latin typeface="Arial" charset="0"/>
                </a:rPr>
                <a:t> (</a:t>
              </a:r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W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  <a:r>
                <a:rPr lang="en-GB" sz="2000">
                  <a:solidFill>
                    <a:schemeClr val="tx2"/>
                  </a:solidFill>
                  <a:latin typeface="Arial" charset="0"/>
                </a:rPr>
                <a:t>)</a:t>
              </a:r>
            </a:p>
          </p:txBody>
        </p:sp>
      </p:grpSp>
      <p:sp>
        <p:nvSpPr>
          <p:cNvPr id="67593" name="Line 13"/>
          <p:cNvSpPr>
            <a:spLocks noChangeShapeType="1"/>
          </p:cNvSpPr>
          <p:nvPr/>
        </p:nvSpPr>
        <p:spPr bwMode="auto">
          <a:xfrm>
            <a:off x="3306763" y="3703638"/>
            <a:ext cx="0" cy="2776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594" name="Line 14"/>
          <p:cNvSpPr>
            <a:spLocks noChangeShapeType="1"/>
          </p:cNvSpPr>
          <p:nvPr/>
        </p:nvSpPr>
        <p:spPr bwMode="auto">
          <a:xfrm flipV="1">
            <a:off x="3306763" y="6470650"/>
            <a:ext cx="4432300" cy="7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595" name="Rectangle 15"/>
          <p:cNvSpPr>
            <a:spLocks noChangeArrowheads="1"/>
          </p:cNvSpPr>
          <p:nvPr/>
        </p:nvSpPr>
        <p:spPr bwMode="auto">
          <a:xfrm rot="16200000">
            <a:off x="1296465" y="4581175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  <p:sp>
        <p:nvSpPr>
          <p:cNvPr id="67596" name="Rectangle 16"/>
          <p:cNvSpPr>
            <a:spLocks noChangeArrowheads="1"/>
          </p:cNvSpPr>
          <p:nvPr/>
        </p:nvSpPr>
        <p:spPr bwMode="auto">
          <a:xfrm>
            <a:off x="2986088" y="62817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024188" y="4443413"/>
            <a:ext cx="334962" cy="444500"/>
            <a:chOff x="1502" y="2799"/>
            <a:chExt cx="211" cy="280"/>
          </a:xfrm>
        </p:grpSpPr>
        <p:sp>
          <p:nvSpPr>
            <p:cNvPr id="67600" name="AutoShape 18"/>
            <p:cNvSpPr>
              <a:spLocks noChangeArrowheads="1"/>
            </p:cNvSpPr>
            <p:nvPr/>
          </p:nvSpPr>
          <p:spPr bwMode="auto">
            <a:xfrm>
              <a:off x="1502" y="2799"/>
              <a:ext cx="209" cy="28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7601" name="Rectangle 19"/>
            <p:cNvSpPr>
              <a:spLocks noChangeArrowheads="1"/>
            </p:cNvSpPr>
            <p:nvPr/>
          </p:nvSpPr>
          <p:spPr bwMode="auto">
            <a:xfrm>
              <a:off x="1503" y="2805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i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701460" name="AutoShape 20"/>
          <p:cNvSpPr>
            <a:spLocks noChangeArrowheads="1"/>
          </p:cNvSpPr>
          <p:nvPr/>
        </p:nvSpPr>
        <p:spPr bwMode="auto">
          <a:xfrm>
            <a:off x="228600" y="688087"/>
            <a:ext cx="2133600" cy="251161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Υποθέστε ότι στο επιτόκιο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 i</a:t>
            </a:r>
            <a:r>
              <a:rPr lang="el-GR" sz="1800" i="1" baseline="-25000" dirty="0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αντιστοιχούν οι καμπύλες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 I</a:t>
            </a:r>
            <a:r>
              <a:rPr lang="el-GR" sz="1800" i="1" baseline="-25000" dirty="0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και 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el-GR" sz="1800" i="1" baseline="-25000" dirty="0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 και κατά συνέπεια το εθνικό εισόδημα ισορροπίας 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Y</a:t>
            </a:r>
            <a:r>
              <a:rPr lang="el-GR" sz="1800" i="1" baseline="-25000" dirty="0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. </a:t>
            </a:r>
            <a:endParaRPr lang="en-GB" sz="1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01461" name="Text Box 21"/>
          <p:cNvSpPr txBox="1">
            <a:spLocks noChangeArrowheads="1"/>
          </p:cNvSpPr>
          <p:nvPr/>
        </p:nvSpPr>
        <p:spPr bwMode="auto">
          <a:xfrm>
            <a:off x="0" y="127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chemeClr val="folHlink"/>
                </a:solidFill>
                <a:latin typeface="Arial" pitchFamily="34" charset="0"/>
              </a:rPr>
              <a:t>Ισορροπία στην αγορά αγαθών: </a:t>
            </a:r>
            <a:r>
              <a:rPr lang="el-GR" sz="2400" b="1" dirty="0" smtClean="0">
                <a:solidFill>
                  <a:schemeClr val="folHlink"/>
                </a:solidFill>
                <a:latin typeface="Arial" pitchFamily="34" charset="0"/>
              </a:rPr>
              <a:t>εξάγοντας  την </a:t>
            </a:r>
            <a:r>
              <a:rPr lang="el-GR" sz="2400" b="1" dirty="0">
                <a:solidFill>
                  <a:schemeClr val="folHlink"/>
                </a:solidFill>
                <a:latin typeface="Arial" pitchFamily="34" charset="0"/>
              </a:rPr>
              <a:t>καμπύλη IS.</a:t>
            </a:r>
            <a:endParaRPr lang="en-GB" sz="2400" b="1" dirty="0">
              <a:solidFill>
                <a:schemeClr val="folHlin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60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306763" y="609600"/>
            <a:ext cx="4486275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3306763" y="6096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3306763" y="3505200"/>
            <a:ext cx="4486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2986088" y="33067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3306763" y="3200400"/>
            <a:ext cx="36258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16" name="Arc 8"/>
          <p:cNvSpPr>
            <a:spLocks/>
          </p:cNvSpPr>
          <p:nvPr/>
        </p:nvSpPr>
        <p:spPr bwMode="auto">
          <a:xfrm>
            <a:off x="2849563" y="76200"/>
            <a:ext cx="4030662" cy="3430588"/>
          </a:xfrm>
          <a:custGeom>
            <a:avLst/>
            <a:gdLst>
              <a:gd name="T0" fmla="*/ 2147483647 w 17694"/>
              <a:gd name="T1" fmla="*/ 2147483647 h 21367"/>
              <a:gd name="T2" fmla="*/ 2147483647 w 17694"/>
              <a:gd name="T3" fmla="*/ 2147483647 h 21367"/>
              <a:gd name="T4" fmla="*/ 0 w 17694"/>
              <a:gd name="T5" fmla="*/ 0 h 21367"/>
              <a:gd name="T6" fmla="*/ 0 60000 65536"/>
              <a:gd name="T7" fmla="*/ 0 60000 65536"/>
              <a:gd name="T8" fmla="*/ 0 60000 65536"/>
              <a:gd name="T9" fmla="*/ 0 w 17694"/>
              <a:gd name="T10" fmla="*/ 0 h 21367"/>
              <a:gd name="T11" fmla="*/ 17694 w 17694"/>
              <a:gd name="T12" fmla="*/ 21367 h 213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4" h="21367" fill="none" extrusionOk="0">
                <a:moveTo>
                  <a:pt x="17693" y="12388"/>
                </a:moveTo>
                <a:cubicBezTo>
                  <a:pt x="14289" y="17250"/>
                  <a:pt x="9035" y="20497"/>
                  <a:pt x="3164" y="21366"/>
                </a:cubicBezTo>
              </a:path>
              <a:path w="17694" h="21367" stroke="0" extrusionOk="0">
                <a:moveTo>
                  <a:pt x="17693" y="12388"/>
                </a:moveTo>
                <a:cubicBezTo>
                  <a:pt x="14289" y="17250"/>
                  <a:pt x="9035" y="20497"/>
                  <a:pt x="3164" y="21366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6953250" y="3001963"/>
            <a:ext cx="80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6832600" y="1858963"/>
            <a:ext cx="101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54563" y="3209925"/>
            <a:ext cx="446087" cy="688975"/>
            <a:chOff x="2592" y="2022"/>
            <a:chExt cx="281" cy="434"/>
          </a:xfrm>
        </p:grpSpPr>
        <p:sp>
          <p:nvSpPr>
            <p:cNvPr id="68628" name="Line 12"/>
            <p:cNvSpPr>
              <a:spLocks noChangeShapeType="1"/>
            </p:cNvSpPr>
            <p:nvPr/>
          </p:nvSpPr>
          <p:spPr bwMode="auto">
            <a:xfrm>
              <a:off x="2711" y="2022"/>
              <a:ext cx="0" cy="17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29" name="Rectangle 13"/>
            <p:cNvSpPr>
              <a:spLocks noChangeArrowheads="1"/>
            </p:cNvSpPr>
            <p:nvPr/>
          </p:nvSpPr>
          <p:spPr bwMode="auto">
            <a:xfrm>
              <a:off x="2592" y="2206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Y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68620" name="Line 14"/>
          <p:cNvSpPr>
            <a:spLocks noChangeShapeType="1"/>
          </p:cNvSpPr>
          <p:nvPr/>
        </p:nvSpPr>
        <p:spPr bwMode="auto">
          <a:xfrm>
            <a:off x="3306763" y="3703638"/>
            <a:ext cx="0" cy="2776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21" name="Line 15"/>
          <p:cNvSpPr>
            <a:spLocks noChangeShapeType="1"/>
          </p:cNvSpPr>
          <p:nvPr/>
        </p:nvSpPr>
        <p:spPr bwMode="auto">
          <a:xfrm flipV="1">
            <a:off x="3306763" y="6470650"/>
            <a:ext cx="4432300" cy="7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23" name="Rectangle 17"/>
          <p:cNvSpPr>
            <a:spLocks noChangeArrowheads="1"/>
          </p:cNvSpPr>
          <p:nvPr/>
        </p:nvSpPr>
        <p:spPr bwMode="auto">
          <a:xfrm>
            <a:off x="2986088" y="62817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68624" name="Rectangle 18"/>
          <p:cNvSpPr>
            <a:spLocks noChangeArrowheads="1"/>
          </p:cNvSpPr>
          <p:nvPr/>
        </p:nvSpPr>
        <p:spPr bwMode="auto">
          <a:xfrm>
            <a:off x="2986088" y="4452938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8625" name="Oval 19"/>
          <p:cNvSpPr>
            <a:spLocks noChangeArrowheads="1"/>
          </p:cNvSpPr>
          <p:nvPr/>
        </p:nvSpPr>
        <p:spPr bwMode="auto">
          <a:xfrm>
            <a:off x="4895850" y="3148013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228600" y="688087"/>
            <a:ext cx="2133600" cy="251161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Υποθέστε ότι στο επιτόκιο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 i</a:t>
            </a:r>
            <a:r>
              <a:rPr lang="el-GR" sz="1800" i="1" baseline="-25000" dirty="0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αντιστοιχούν οι καμπύλες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 I</a:t>
            </a:r>
            <a:r>
              <a:rPr lang="el-GR" sz="1800" i="1" baseline="-25000" dirty="0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και 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el-GR" sz="1800" i="1" baseline="-25000" dirty="0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 και κατά συνέπεια το εθνικό εισόδημα ισορροπίας 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Y</a:t>
            </a:r>
            <a:r>
              <a:rPr lang="el-GR" sz="1800" i="1" baseline="-25000" dirty="0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. </a:t>
            </a:r>
            <a:endParaRPr lang="en-GB" sz="1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 rot="16200000">
            <a:off x="1744146" y="1883218"/>
            <a:ext cx="191238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Εισροές-Εκροές</a:t>
            </a:r>
            <a:endParaRPr lang="en-GB" sz="2000" dirty="0">
              <a:latin typeface="Arial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 rot="16200000">
            <a:off x="1296465" y="4581175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0" y="127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chemeClr val="folHlink"/>
                </a:solidFill>
                <a:latin typeface="Arial" pitchFamily="34" charset="0"/>
              </a:rPr>
              <a:t>Ισορροπία στην αγορά αγαθών: </a:t>
            </a:r>
            <a:r>
              <a:rPr lang="el-GR" sz="2400" b="1" dirty="0" smtClean="0">
                <a:solidFill>
                  <a:schemeClr val="folHlink"/>
                </a:solidFill>
                <a:latin typeface="Arial" pitchFamily="34" charset="0"/>
              </a:rPr>
              <a:t>εξάγοντας  την </a:t>
            </a:r>
            <a:r>
              <a:rPr lang="el-GR" sz="2400" b="1" dirty="0">
                <a:solidFill>
                  <a:schemeClr val="folHlink"/>
                </a:solidFill>
                <a:latin typeface="Arial" pitchFamily="34" charset="0"/>
              </a:rPr>
              <a:t>καμπύλη IS.</a:t>
            </a:r>
            <a:endParaRPr lang="en-GB" sz="2400" b="1" dirty="0">
              <a:solidFill>
                <a:schemeClr val="folHlin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306763" y="3584575"/>
            <a:ext cx="4468812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306763" y="609600"/>
            <a:ext cx="4486275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3306763" y="6096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3306763" y="3505200"/>
            <a:ext cx="4486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3306763" y="3703638"/>
            <a:ext cx="0" cy="2776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V="1">
            <a:off x="3306763" y="6470650"/>
            <a:ext cx="4432300" cy="7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2986088" y="33067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2986088" y="62817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2986088" y="4452938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>
            <a:off x="3306763" y="3200400"/>
            <a:ext cx="36258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9646" name="Arc 14"/>
          <p:cNvSpPr>
            <a:spLocks/>
          </p:cNvSpPr>
          <p:nvPr/>
        </p:nvSpPr>
        <p:spPr bwMode="auto">
          <a:xfrm>
            <a:off x="2849563" y="76200"/>
            <a:ext cx="4030662" cy="3430588"/>
          </a:xfrm>
          <a:custGeom>
            <a:avLst/>
            <a:gdLst>
              <a:gd name="T0" fmla="*/ 2147483647 w 17694"/>
              <a:gd name="T1" fmla="*/ 2147483647 h 21367"/>
              <a:gd name="T2" fmla="*/ 2147483647 w 17694"/>
              <a:gd name="T3" fmla="*/ 2147483647 h 21367"/>
              <a:gd name="T4" fmla="*/ 0 w 17694"/>
              <a:gd name="T5" fmla="*/ 0 h 21367"/>
              <a:gd name="T6" fmla="*/ 0 60000 65536"/>
              <a:gd name="T7" fmla="*/ 0 60000 65536"/>
              <a:gd name="T8" fmla="*/ 0 60000 65536"/>
              <a:gd name="T9" fmla="*/ 0 w 17694"/>
              <a:gd name="T10" fmla="*/ 0 h 21367"/>
              <a:gd name="T11" fmla="*/ 17694 w 17694"/>
              <a:gd name="T12" fmla="*/ 21367 h 213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4" h="21367" fill="none" extrusionOk="0">
                <a:moveTo>
                  <a:pt x="17693" y="12388"/>
                </a:moveTo>
                <a:cubicBezTo>
                  <a:pt x="14289" y="17250"/>
                  <a:pt x="9035" y="20497"/>
                  <a:pt x="3164" y="21366"/>
                </a:cubicBezTo>
              </a:path>
              <a:path w="17694" h="21367" stroke="0" extrusionOk="0">
                <a:moveTo>
                  <a:pt x="17693" y="12388"/>
                </a:moveTo>
                <a:cubicBezTo>
                  <a:pt x="14289" y="17250"/>
                  <a:pt x="9035" y="20497"/>
                  <a:pt x="3164" y="21366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6953250" y="3001963"/>
            <a:ext cx="80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6832600" y="1858963"/>
            <a:ext cx="101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69649" name="Line 17"/>
          <p:cNvSpPr>
            <a:spLocks noChangeShapeType="1"/>
          </p:cNvSpPr>
          <p:nvPr/>
        </p:nvSpPr>
        <p:spPr bwMode="auto">
          <a:xfrm>
            <a:off x="4943475" y="3209925"/>
            <a:ext cx="0" cy="274638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9650" name="Oval 18"/>
          <p:cNvSpPr>
            <a:spLocks noChangeArrowheads="1"/>
          </p:cNvSpPr>
          <p:nvPr/>
        </p:nvSpPr>
        <p:spPr bwMode="auto">
          <a:xfrm>
            <a:off x="4895850" y="3148013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4754563" y="3502025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9652" name="Line 20"/>
          <p:cNvSpPr>
            <a:spLocks noChangeShapeType="1"/>
          </p:cNvSpPr>
          <p:nvPr/>
        </p:nvSpPr>
        <p:spPr bwMode="auto">
          <a:xfrm>
            <a:off x="4954588" y="3832225"/>
            <a:ext cx="0" cy="2638425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4759325" y="6459538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9654" name="Line 22"/>
          <p:cNvSpPr>
            <a:spLocks noChangeShapeType="1"/>
          </p:cNvSpPr>
          <p:nvPr/>
        </p:nvSpPr>
        <p:spPr bwMode="auto">
          <a:xfrm>
            <a:off x="3306763" y="4675188"/>
            <a:ext cx="1649412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05560" name="AutoShape 24"/>
          <p:cNvSpPr>
            <a:spLocks noChangeArrowheads="1"/>
          </p:cNvSpPr>
          <p:nvPr/>
        </p:nvSpPr>
        <p:spPr bwMode="auto">
          <a:xfrm>
            <a:off x="6248400" y="4869502"/>
            <a:ext cx="2197100" cy="107504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 Αυτό μας δίνει το σημείο </a:t>
            </a:r>
            <a:r>
              <a:rPr lang="el-GR" sz="1900" i="1" dirty="0" smtClean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 στην καμπύλη </a:t>
            </a:r>
            <a:r>
              <a:rPr lang="el-GR" sz="1900" i="1" dirty="0" smtClean="0">
                <a:solidFill>
                  <a:schemeClr val="folHlink"/>
                </a:solidFill>
                <a:latin typeface="Arial" charset="0"/>
              </a:rPr>
              <a:t>IS</a:t>
            </a:r>
            <a:endParaRPr lang="en-GB" sz="1900" i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0" y="127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chemeClr val="folHlink"/>
                </a:solidFill>
                <a:latin typeface="Arial" pitchFamily="34" charset="0"/>
              </a:rPr>
              <a:t>Ισορροπία στην αγορά αγαθών: </a:t>
            </a:r>
            <a:r>
              <a:rPr lang="el-GR" sz="2400" b="1" dirty="0" smtClean="0">
                <a:solidFill>
                  <a:schemeClr val="folHlink"/>
                </a:solidFill>
                <a:latin typeface="Arial" pitchFamily="34" charset="0"/>
              </a:rPr>
              <a:t>εξάγοντας  την </a:t>
            </a:r>
            <a:r>
              <a:rPr lang="el-GR" sz="2400" b="1" dirty="0">
                <a:solidFill>
                  <a:schemeClr val="folHlink"/>
                </a:solidFill>
                <a:latin typeface="Arial" pitchFamily="34" charset="0"/>
              </a:rPr>
              <a:t>καμπύλη IS.</a:t>
            </a:r>
            <a:endParaRPr lang="en-GB" sz="2400" b="1" dirty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 rot="16200000">
            <a:off x="1744146" y="1883218"/>
            <a:ext cx="191238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Εισροές-Εκροές</a:t>
            </a:r>
            <a:endParaRPr lang="en-GB" sz="2000" dirty="0">
              <a:latin typeface="Arial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 rot="16200000">
            <a:off x="1296465" y="4720875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  <p:sp>
        <p:nvSpPr>
          <p:cNvPr id="29" name="AutoShape 20"/>
          <p:cNvSpPr>
            <a:spLocks noChangeArrowheads="1"/>
          </p:cNvSpPr>
          <p:nvPr/>
        </p:nvSpPr>
        <p:spPr bwMode="auto">
          <a:xfrm>
            <a:off x="228600" y="688087"/>
            <a:ext cx="2133600" cy="251161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Υποθέστε ότι στο επιτόκιο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 i</a:t>
            </a:r>
            <a:r>
              <a:rPr lang="el-GR" sz="1800" i="1" baseline="-25000" dirty="0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αντιστοιχούν οι καμπύλες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 I</a:t>
            </a:r>
            <a:r>
              <a:rPr lang="el-GR" sz="1800" i="1" baseline="-25000" dirty="0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και 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el-GR" sz="1800" i="1" baseline="-25000" dirty="0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 και κατά συνέπεια το εθνικό εισόδημα ισορροπίας 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Y</a:t>
            </a:r>
            <a:r>
              <a:rPr lang="el-GR" sz="1800" i="1" baseline="-25000" dirty="0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. </a:t>
            </a:r>
            <a:endParaRPr lang="en-GB" sz="18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5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5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60" grpId="0" animBg="1" autoUpdateAnimBg="0"/>
      <p:bldP spid="29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306763" y="3584575"/>
            <a:ext cx="4468812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306763" y="609600"/>
            <a:ext cx="4486275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3306763" y="6096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3306763" y="3505200"/>
            <a:ext cx="4486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3306763" y="3703638"/>
            <a:ext cx="0" cy="2776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flipV="1">
            <a:off x="3306763" y="6470650"/>
            <a:ext cx="4432300" cy="7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2986088" y="33067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2986088" y="62817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2986088" y="4452938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>
            <a:off x="3306763" y="3200400"/>
            <a:ext cx="36258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0670" name="Arc 14"/>
          <p:cNvSpPr>
            <a:spLocks/>
          </p:cNvSpPr>
          <p:nvPr/>
        </p:nvSpPr>
        <p:spPr bwMode="auto">
          <a:xfrm>
            <a:off x="2849563" y="76200"/>
            <a:ext cx="4030662" cy="3430588"/>
          </a:xfrm>
          <a:custGeom>
            <a:avLst/>
            <a:gdLst>
              <a:gd name="T0" fmla="*/ 2147483647 w 17694"/>
              <a:gd name="T1" fmla="*/ 2147483647 h 21367"/>
              <a:gd name="T2" fmla="*/ 2147483647 w 17694"/>
              <a:gd name="T3" fmla="*/ 2147483647 h 21367"/>
              <a:gd name="T4" fmla="*/ 0 w 17694"/>
              <a:gd name="T5" fmla="*/ 0 h 21367"/>
              <a:gd name="T6" fmla="*/ 0 60000 65536"/>
              <a:gd name="T7" fmla="*/ 0 60000 65536"/>
              <a:gd name="T8" fmla="*/ 0 60000 65536"/>
              <a:gd name="T9" fmla="*/ 0 w 17694"/>
              <a:gd name="T10" fmla="*/ 0 h 21367"/>
              <a:gd name="T11" fmla="*/ 17694 w 17694"/>
              <a:gd name="T12" fmla="*/ 21367 h 213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4" h="21367" fill="none" extrusionOk="0">
                <a:moveTo>
                  <a:pt x="17693" y="12388"/>
                </a:moveTo>
                <a:cubicBezTo>
                  <a:pt x="14289" y="17250"/>
                  <a:pt x="9035" y="20497"/>
                  <a:pt x="3164" y="21366"/>
                </a:cubicBezTo>
              </a:path>
              <a:path w="17694" h="21367" stroke="0" extrusionOk="0">
                <a:moveTo>
                  <a:pt x="17693" y="12388"/>
                </a:moveTo>
                <a:cubicBezTo>
                  <a:pt x="14289" y="17250"/>
                  <a:pt x="9035" y="20497"/>
                  <a:pt x="3164" y="21366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6953250" y="3001963"/>
            <a:ext cx="80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6832600" y="1858963"/>
            <a:ext cx="101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70673" name="Line 17"/>
          <p:cNvSpPr>
            <a:spLocks noChangeShapeType="1"/>
          </p:cNvSpPr>
          <p:nvPr/>
        </p:nvSpPr>
        <p:spPr bwMode="auto">
          <a:xfrm>
            <a:off x="4943475" y="3209925"/>
            <a:ext cx="0" cy="274638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0674" name="Oval 18"/>
          <p:cNvSpPr>
            <a:spLocks noChangeArrowheads="1"/>
          </p:cNvSpPr>
          <p:nvPr/>
        </p:nvSpPr>
        <p:spPr bwMode="auto">
          <a:xfrm>
            <a:off x="4895850" y="3148013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4754563" y="3502025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>
            <a:off x="4954588" y="3832225"/>
            <a:ext cx="0" cy="2638425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4759325" y="6459538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>
            <a:off x="3306763" y="4675188"/>
            <a:ext cx="1649412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07607" name="Oval 23"/>
          <p:cNvSpPr>
            <a:spLocks noChangeArrowheads="1"/>
          </p:cNvSpPr>
          <p:nvPr/>
        </p:nvSpPr>
        <p:spPr bwMode="auto">
          <a:xfrm>
            <a:off x="4894263" y="4614863"/>
            <a:ext cx="103187" cy="103187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5010150" y="43195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b="1" i="1">
                <a:solidFill>
                  <a:schemeClr val="folHlink"/>
                </a:solidFill>
                <a:latin typeface="Arial" charset="0"/>
              </a:rPr>
              <a:t>a</a:t>
            </a:r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228600" y="688087"/>
            <a:ext cx="2133600" cy="251161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Υποθέστε ότι στο επιτόκιο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 i</a:t>
            </a:r>
            <a:r>
              <a:rPr lang="el-GR" sz="1800" i="1" baseline="-25000" dirty="0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αντιστοιχούν οι καμπύλες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 I</a:t>
            </a:r>
            <a:r>
              <a:rPr lang="el-GR" sz="1800" i="1" baseline="-25000" dirty="0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και 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el-GR" sz="1800" i="1" baseline="-25000" dirty="0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 και κατά συνέπεια το εθνικό εισόδημα ισορροπίας </a:t>
            </a:r>
            <a:r>
              <a:rPr lang="el-GR" sz="1800" i="1" dirty="0" smtClean="0">
                <a:solidFill>
                  <a:schemeClr val="tx2"/>
                </a:solidFill>
                <a:latin typeface="Arial" charset="0"/>
              </a:rPr>
              <a:t>Y</a:t>
            </a:r>
            <a:r>
              <a:rPr lang="el-GR" sz="1800" i="1" baseline="-25000" dirty="0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. </a:t>
            </a:r>
            <a:endParaRPr lang="en-GB" sz="1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0" y="127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chemeClr val="folHlink"/>
                </a:solidFill>
                <a:latin typeface="Arial" pitchFamily="34" charset="0"/>
              </a:rPr>
              <a:t>Ισορροπία στην αγορά αγαθών: </a:t>
            </a:r>
            <a:r>
              <a:rPr lang="el-GR" sz="2400" b="1" dirty="0" smtClean="0">
                <a:solidFill>
                  <a:schemeClr val="folHlink"/>
                </a:solidFill>
                <a:latin typeface="Arial" pitchFamily="34" charset="0"/>
              </a:rPr>
              <a:t>εξάγοντας  την </a:t>
            </a:r>
            <a:r>
              <a:rPr lang="el-GR" sz="2400" b="1" dirty="0">
                <a:solidFill>
                  <a:schemeClr val="folHlink"/>
                </a:solidFill>
                <a:latin typeface="Arial" pitchFamily="34" charset="0"/>
              </a:rPr>
              <a:t>καμπύλη IS.</a:t>
            </a:r>
            <a:endParaRPr lang="en-GB" sz="2400" b="1" dirty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 rot="16200000">
            <a:off x="1744146" y="1883218"/>
            <a:ext cx="191238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Εισροές-Εκροές</a:t>
            </a:r>
            <a:endParaRPr lang="en-GB" sz="2000" dirty="0">
              <a:latin typeface="Arial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 rot="16200000">
            <a:off x="1296465" y="4720875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  <p:sp>
        <p:nvSpPr>
          <p:cNvPr id="32" name="AutoShape 24"/>
          <p:cNvSpPr>
            <a:spLocks noChangeArrowheads="1"/>
          </p:cNvSpPr>
          <p:nvPr/>
        </p:nvSpPr>
        <p:spPr bwMode="auto">
          <a:xfrm>
            <a:off x="6248400" y="4869502"/>
            <a:ext cx="2197100" cy="107504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 Αυτό μας δίνει το σημείο </a:t>
            </a:r>
            <a:r>
              <a:rPr lang="el-GR" sz="1900" i="1" dirty="0" smtClean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 στην καμπύλη </a:t>
            </a:r>
            <a:r>
              <a:rPr lang="el-GR" sz="1900" i="1" dirty="0" smtClean="0">
                <a:solidFill>
                  <a:schemeClr val="folHlink"/>
                </a:solidFill>
                <a:latin typeface="Arial" charset="0"/>
              </a:rPr>
              <a:t>IS</a:t>
            </a:r>
            <a:endParaRPr lang="en-GB" sz="1900" i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7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7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7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07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07" grpId="0" animBg="1"/>
      <p:bldP spid="28" grpId="0" animBg="1" autoUpdateAnimBg="0"/>
      <p:bldP spid="32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306763" y="3584575"/>
            <a:ext cx="4468812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306763" y="609600"/>
            <a:ext cx="4486275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3306763" y="3505200"/>
            <a:ext cx="4486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3306763" y="3703638"/>
            <a:ext cx="0" cy="2776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 flipV="1">
            <a:off x="3306763" y="6470650"/>
            <a:ext cx="4432300" cy="7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2986088" y="33067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2986088" y="62817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2986088" y="4452938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3306763" y="3200400"/>
            <a:ext cx="36258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1693" name="Arc 13"/>
          <p:cNvSpPr>
            <a:spLocks/>
          </p:cNvSpPr>
          <p:nvPr/>
        </p:nvSpPr>
        <p:spPr bwMode="auto">
          <a:xfrm>
            <a:off x="2849563" y="76200"/>
            <a:ext cx="4030662" cy="3430588"/>
          </a:xfrm>
          <a:custGeom>
            <a:avLst/>
            <a:gdLst>
              <a:gd name="T0" fmla="*/ 2147483647 w 17694"/>
              <a:gd name="T1" fmla="*/ 2147483647 h 21367"/>
              <a:gd name="T2" fmla="*/ 2147483647 w 17694"/>
              <a:gd name="T3" fmla="*/ 2147483647 h 21367"/>
              <a:gd name="T4" fmla="*/ 0 w 17694"/>
              <a:gd name="T5" fmla="*/ 0 h 21367"/>
              <a:gd name="T6" fmla="*/ 0 60000 65536"/>
              <a:gd name="T7" fmla="*/ 0 60000 65536"/>
              <a:gd name="T8" fmla="*/ 0 60000 65536"/>
              <a:gd name="T9" fmla="*/ 0 w 17694"/>
              <a:gd name="T10" fmla="*/ 0 h 21367"/>
              <a:gd name="T11" fmla="*/ 17694 w 17694"/>
              <a:gd name="T12" fmla="*/ 21367 h 213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4" h="21367" fill="none" extrusionOk="0">
                <a:moveTo>
                  <a:pt x="17693" y="12388"/>
                </a:moveTo>
                <a:cubicBezTo>
                  <a:pt x="14289" y="17250"/>
                  <a:pt x="9035" y="20497"/>
                  <a:pt x="3164" y="21366"/>
                </a:cubicBezTo>
              </a:path>
              <a:path w="17694" h="21367" stroke="0" extrusionOk="0">
                <a:moveTo>
                  <a:pt x="17693" y="12388"/>
                </a:moveTo>
                <a:cubicBezTo>
                  <a:pt x="14289" y="17250"/>
                  <a:pt x="9035" y="20497"/>
                  <a:pt x="3164" y="21366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6953250" y="3001963"/>
            <a:ext cx="80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6832600" y="1858963"/>
            <a:ext cx="101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943475" y="3209925"/>
            <a:ext cx="0" cy="274638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1697" name="Oval 17"/>
          <p:cNvSpPr>
            <a:spLocks noChangeArrowheads="1"/>
          </p:cNvSpPr>
          <p:nvPr/>
        </p:nvSpPr>
        <p:spPr bwMode="auto">
          <a:xfrm>
            <a:off x="4895850" y="3148013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4754563" y="3502025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>
            <a:off x="4954588" y="3832225"/>
            <a:ext cx="0" cy="2638425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4759325" y="6459538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1701" name="Line 21"/>
          <p:cNvSpPr>
            <a:spLocks noChangeShapeType="1"/>
          </p:cNvSpPr>
          <p:nvPr/>
        </p:nvSpPr>
        <p:spPr bwMode="auto">
          <a:xfrm>
            <a:off x="3306763" y="4675188"/>
            <a:ext cx="1649412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1702" name="Oval 22"/>
          <p:cNvSpPr>
            <a:spLocks noChangeArrowheads="1"/>
          </p:cNvSpPr>
          <p:nvPr/>
        </p:nvSpPr>
        <p:spPr bwMode="auto">
          <a:xfrm>
            <a:off x="4894263" y="4614863"/>
            <a:ext cx="103187" cy="103187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289300" y="2678113"/>
            <a:ext cx="4454525" cy="396875"/>
            <a:chOff x="1669" y="1687"/>
            <a:chExt cx="2806" cy="250"/>
          </a:xfrm>
        </p:grpSpPr>
        <p:sp>
          <p:nvSpPr>
            <p:cNvPr id="71717" name="Line 24"/>
            <p:cNvSpPr>
              <a:spLocks noChangeShapeType="1"/>
            </p:cNvSpPr>
            <p:nvPr/>
          </p:nvSpPr>
          <p:spPr bwMode="auto">
            <a:xfrm>
              <a:off x="1669" y="1825"/>
              <a:ext cx="2321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18" name="Rectangle 25"/>
            <p:cNvSpPr>
              <a:spLocks noChangeArrowheads="1"/>
            </p:cNvSpPr>
            <p:nvPr/>
          </p:nvSpPr>
          <p:spPr bwMode="auto">
            <a:xfrm>
              <a:off x="3969" y="1687"/>
              <a:ext cx="5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I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GB" sz="2000">
                  <a:solidFill>
                    <a:schemeClr val="accent2"/>
                  </a:solidFill>
                  <a:latin typeface="Arial" charset="0"/>
                </a:rPr>
                <a:t> (</a:t>
              </a:r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J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GB" sz="2000">
                  <a:solidFill>
                    <a:schemeClr val="accent2"/>
                  </a:solidFill>
                  <a:latin typeface="Arial" charset="0"/>
                </a:rPr>
                <a:t>)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965450" y="209550"/>
            <a:ext cx="4870450" cy="3430588"/>
            <a:chOff x="1465" y="132"/>
            <a:chExt cx="3068" cy="2161"/>
          </a:xfrm>
        </p:grpSpPr>
        <p:sp>
          <p:nvSpPr>
            <p:cNvPr id="71715" name="Arc 27"/>
            <p:cNvSpPr>
              <a:spLocks/>
            </p:cNvSpPr>
            <p:nvPr/>
          </p:nvSpPr>
          <p:spPr bwMode="auto">
            <a:xfrm>
              <a:off x="1465" y="132"/>
              <a:ext cx="2444" cy="2161"/>
            </a:xfrm>
            <a:custGeom>
              <a:avLst/>
              <a:gdLst>
                <a:gd name="T0" fmla="*/ 0 w 17037"/>
                <a:gd name="T1" fmla="*/ 0 h 21367"/>
                <a:gd name="T2" fmla="*/ 0 w 17037"/>
                <a:gd name="T3" fmla="*/ 0 h 21367"/>
                <a:gd name="T4" fmla="*/ 0 w 17037"/>
                <a:gd name="T5" fmla="*/ 0 h 21367"/>
                <a:gd name="T6" fmla="*/ 0 60000 65536"/>
                <a:gd name="T7" fmla="*/ 0 60000 65536"/>
                <a:gd name="T8" fmla="*/ 0 60000 65536"/>
                <a:gd name="T9" fmla="*/ 0 w 17037"/>
                <a:gd name="T10" fmla="*/ 0 h 21367"/>
                <a:gd name="T11" fmla="*/ 17037 w 17037"/>
                <a:gd name="T12" fmla="*/ 21367 h 213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7" h="21367" fill="none" extrusionOk="0">
                  <a:moveTo>
                    <a:pt x="17036" y="13277"/>
                  </a:moveTo>
                  <a:cubicBezTo>
                    <a:pt x="13624" y="17656"/>
                    <a:pt x="8656" y="20553"/>
                    <a:pt x="3164" y="21366"/>
                  </a:cubicBezTo>
                </a:path>
                <a:path w="17037" h="21367" stroke="0" extrusionOk="0">
                  <a:moveTo>
                    <a:pt x="17036" y="13277"/>
                  </a:moveTo>
                  <a:cubicBezTo>
                    <a:pt x="13624" y="17656"/>
                    <a:pt x="8656" y="20553"/>
                    <a:pt x="3164" y="2136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16" name="Rectangle 28"/>
            <p:cNvSpPr>
              <a:spLocks noChangeArrowheads="1"/>
            </p:cNvSpPr>
            <p:nvPr/>
          </p:nvSpPr>
          <p:spPr bwMode="auto">
            <a:xfrm>
              <a:off x="3893" y="1394"/>
              <a:ext cx="6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S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GB" sz="2000">
                  <a:solidFill>
                    <a:schemeClr val="accent2"/>
                  </a:solidFill>
                  <a:latin typeface="Arial" charset="0"/>
                </a:rPr>
                <a:t> (</a:t>
              </a:r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W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GB" sz="2000">
                  <a:solidFill>
                    <a:schemeClr val="accent2"/>
                  </a:solidFill>
                  <a:latin typeface="Arial" charset="0"/>
                </a:rPr>
                <a:t>)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859463" y="2916238"/>
            <a:ext cx="446087" cy="987425"/>
            <a:chOff x="3288" y="1837"/>
            <a:chExt cx="281" cy="622"/>
          </a:xfrm>
        </p:grpSpPr>
        <p:sp>
          <p:nvSpPr>
            <p:cNvPr id="71713" name="Line 30"/>
            <p:cNvSpPr>
              <a:spLocks noChangeShapeType="1"/>
            </p:cNvSpPr>
            <p:nvPr/>
          </p:nvSpPr>
          <p:spPr bwMode="auto">
            <a:xfrm>
              <a:off x="3416" y="1837"/>
              <a:ext cx="0" cy="35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14" name="Rectangle 31"/>
            <p:cNvSpPr>
              <a:spLocks noChangeArrowheads="1"/>
            </p:cNvSpPr>
            <p:nvPr/>
          </p:nvSpPr>
          <p:spPr bwMode="auto">
            <a:xfrm>
              <a:off x="3288" y="2209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71706" name="Line 32"/>
          <p:cNvSpPr>
            <a:spLocks noChangeShapeType="1"/>
          </p:cNvSpPr>
          <p:nvPr/>
        </p:nvSpPr>
        <p:spPr bwMode="auto">
          <a:xfrm>
            <a:off x="3306763" y="6096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1707" name="AutoShape 33"/>
          <p:cNvSpPr>
            <a:spLocks noChangeArrowheads="1"/>
          </p:cNvSpPr>
          <p:nvPr/>
        </p:nvSpPr>
        <p:spPr bwMode="auto">
          <a:xfrm>
            <a:off x="2967038" y="5286375"/>
            <a:ext cx="371475" cy="4445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708" name="Rectangle 34"/>
          <p:cNvSpPr>
            <a:spLocks noChangeArrowheads="1"/>
          </p:cNvSpPr>
          <p:nvPr/>
        </p:nvSpPr>
        <p:spPr bwMode="auto">
          <a:xfrm>
            <a:off x="2973388" y="5302250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71709" name="Rectangle 35"/>
          <p:cNvSpPr>
            <a:spLocks noChangeArrowheads="1"/>
          </p:cNvSpPr>
          <p:nvPr/>
        </p:nvSpPr>
        <p:spPr bwMode="auto">
          <a:xfrm>
            <a:off x="5010150" y="43195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b="1" i="1">
                <a:solidFill>
                  <a:schemeClr val="folHlink"/>
                </a:solidFill>
                <a:latin typeface="Arial" charset="0"/>
              </a:rPr>
              <a:t>a</a:t>
            </a:r>
          </a:p>
        </p:txBody>
      </p:sp>
      <p:sp>
        <p:nvSpPr>
          <p:cNvPr id="709668" name="Oval 36"/>
          <p:cNvSpPr>
            <a:spLocks noChangeArrowheads="1"/>
          </p:cNvSpPr>
          <p:nvPr/>
        </p:nvSpPr>
        <p:spPr bwMode="auto">
          <a:xfrm>
            <a:off x="6019800" y="2841625"/>
            <a:ext cx="103188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09669" name="AutoShape 37"/>
          <p:cNvSpPr>
            <a:spLocks noChangeArrowheads="1"/>
          </p:cNvSpPr>
          <p:nvPr/>
        </p:nvSpPr>
        <p:spPr bwMode="auto">
          <a:xfrm>
            <a:off x="139699" y="1590083"/>
            <a:ext cx="2347561" cy="172203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Υποθέστε ότι μια μείωση στα επιτόκια  σε </a:t>
            </a:r>
            <a:r>
              <a:rPr lang="el-GR" sz="1900" i="1" dirty="0" smtClean="0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l-GR" sz="1900" i="1" baseline="-25000" dirty="0" smtClean="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l-GR" sz="1900" i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δίνει τις καμπύλες </a:t>
            </a:r>
            <a:r>
              <a:rPr lang="el-GR" sz="1900" i="1" dirty="0" smtClean="0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l-GR" sz="1900" i="1" baseline="-25000" dirty="0" smtClean="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 και </a:t>
            </a:r>
            <a:r>
              <a:rPr lang="el-GR" sz="1900" i="1" dirty="0" smtClean="0">
                <a:solidFill>
                  <a:schemeClr val="accent2"/>
                </a:solidFill>
                <a:latin typeface="Arial" charset="0"/>
              </a:rPr>
              <a:t>S</a:t>
            </a:r>
            <a:r>
              <a:rPr lang="el-GR" sz="1900" i="1" baseline="-25000" dirty="0" smtClean="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. </a:t>
            </a:r>
            <a:endParaRPr lang="en-GB" sz="19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0" y="127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chemeClr val="folHlink"/>
                </a:solidFill>
                <a:latin typeface="Arial" pitchFamily="34" charset="0"/>
              </a:rPr>
              <a:t>Ισορροπία στην αγορά αγαθών: </a:t>
            </a:r>
            <a:r>
              <a:rPr lang="el-GR" sz="2400" b="1" dirty="0" smtClean="0">
                <a:solidFill>
                  <a:schemeClr val="folHlink"/>
                </a:solidFill>
                <a:latin typeface="Arial" pitchFamily="34" charset="0"/>
              </a:rPr>
              <a:t>εξάγοντας  την </a:t>
            </a:r>
            <a:r>
              <a:rPr lang="el-GR" sz="2400" b="1" dirty="0">
                <a:solidFill>
                  <a:schemeClr val="folHlink"/>
                </a:solidFill>
                <a:latin typeface="Arial" pitchFamily="34" charset="0"/>
              </a:rPr>
              <a:t>καμπύλη IS.</a:t>
            </a:r>
            <a:endParaRPr lang="en-GB" sz="2400" b="1" dirty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 rot="16200000">
            <a:off x="1744146" y="1883218"/>
            <a:ext cx="191238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Εισροές-Εκροές</a:t>
            </a:r>
            <a:endParaRPr lang="en-GB" sz="2000" dirty="0">
              <a:latin typeface="Arial" charset="0"/>
            </a:endParaRP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 rot="16200000">
            <a:off x="1296465" y="4720875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9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9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9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9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9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9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68" grpId="0" animBg="1"/>
      <p:bldP spid="709669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306763" y="3584575"/>
            <a:ext cx="4468812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306763" y="609600"/>
            <a:ext cx="4486275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3306763" y="3505200"/>
            <a:ext cx="4486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3306763" y="3703638"/>
            <a:ext cx="0" cy="2776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 flipV="1">
            <a:off x="3306763" y="6470650"/>
            <a:ext cx="4432300" cy="7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2986088" y="33067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2986088" y="62817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2986088" y="4452938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3306763" y="3200400"/>
            <a:ext cx="36258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2717" name="Arc 13"/>
          <p:cNvSpPr>
            <a:spLocks/>
          </p:cNvSpPr>
          <p:nvPr/>
        </p:nvSpPr>
        <p:spPr bwMode="auto">
          <a:xfrm>
            <a:off x="2849563" y="76200"/>
            <a:ext cx="4030662" cy="3430588"/>
          </a:xfrm>
          <a:custGeom>
            <a:avLst/>
            <a:gdLst>
              <a:gd name="T0" fmla="*/ 2147483647 w 17694"/>
              <a:gd name="T1" fmla="*/ 2147483647 h 21367"/>
              <a:gd name="T2" fmla="*/ 2147483647 w 17694"/>
              <a:gd name="T3" fmla="*/ 2147483647 h 21367"/>
              <a:gd name="T4" fmla="*/ 0 w 17694"/>
              <a:gd name="T5" fmla="*/ 0 h 21367"/>
              <a:gd name="T6" fmla="*/ 0 60000 65536"/>
              <a:gd name="T7" fmla="*/ 0 60000 65536"/>
              <a:gd name="T8" fmla="*/ 0 60000 65536"/>
              <a:gd name="T9" fmla="*/ 0 w 17694"/>
              <a:gd name="T10" fmla="*/ 0 h 21367"/>
              <a:gd name="T11" fmla="*/ 17694 w 17694"/>
              <a:gd name="T12" fmla="*/ 21367 h 213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4" h="21367" fill="none" extrusionOk="0">
                <a:moveTo>
                  <a:pt x="17693" y="12388"/>
                </a:moveTo>
                <a:cubicBezTo>
                  <a:pt x="14289" y="17250"/>
                  <a:pt x="9035" y="20497"/>
                  <a:pt x="3164" y="21366"/>
                </a:cubicBezTo>
              </a:path>
              <a:path w="17694" h="21367" stroke="0" extrusionOk="0">
                <a:moveTo>
                  <a:pt x="17693" y="12388"/>
                </a:moveTo>
                <a:cubicBezTo>
                  <a:pt x="14289" y="17250"/>
                  <a:pt x="9035" y="20497"/>
                  <a:pt x="3164" y="21366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6953250" y="3001963"/>
            <a:ext cx="80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6832600" y="1858963"/>
            <a:ext cx="101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>
            <a:off x="4943475" y="3209925"/>
            <a:ext cx="0" cy="274638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2721" name="Oval 17"/>
          <p:cNvSpPr>
            <a:spLocks noChangeArrowheads="1"/>
          </p:cNvSpPr>
          <p:nvPr/>
        </p:nvSpPr>
        <p:spPr bwMode="auto">
          <a:xfrm>
            <a:off x="4895850" y="3148013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4754563" y="3502025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2723" name="Line 19"/>
          <p:cNvSpPr>
            <a:spLocks noChangeShapeType="1"/>
          </p:cNvSpPr>
          <p:nvPr/>
        </p:nvSpPr>
        <p:spPr bwMode="auto">
          <a:xfrm>
            <a:off x="4954588" y="3832225"/>
            <a:ext cx="0" cy="2638425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4759325" y="6459538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>
            <a:off x="3306763" y="4675188"/>
            <a:ext cx="1649412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2726" name="Oval 22"/>
          <p:cNvSpPr>
            <a:spLocks noChangeArrowheads="1"/>
          </p:cNvSpPr>
          <p:nvPr/>
        </p:nvSpPr>
        <p:spPr bwMode="auto">
          <a:xfrm>
            <a:off x="4894263" y="4614863"/>
            <a:ext cx="103187" cy="103187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27" name="Line 23"/>
          <p:cNvSpPr>
            <a:spLocks noChangeShapeType="1"/>
          </p:cNvSpPr>
          <p:nvPr/>
        </p:nvSpPr>
        <p:spPr bwMode="auto">
          <a:xfrm>
            <a:off x="3289300" y="2897188"/>
            <a:ext cx="368458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2728" name="Arc 24"/>
          <p:cNvSpPr>
            <a:spLocks/>
          </p:cNvSpPr>
          <p:nvPr/>
        </p:nvSpPr>
        <p:spPr bwMode="auto">
          <a:xfrm>
            <a:off x="2965450" y="209550"/>
            <a:ext cx="3879850" cy="3430588"/>
          </a:xfrm>
          <a:custGeom>
            <a:avLst/>
            <a:gdLst>
              <a:gd name="T0" fmla="*/ 2147483647 w 17037"/>
              <a:gd name="T1" fmla="*/ 2147483647 h 21367"/>
              <a:gd name="T2" fmla="*/ 2147483647 w 17037"/>
              <a:gd name="T3" fmla="*/ 2147483647 h 21367"/>
              <a:gd name="T4" fmla="*/ 0 w 17037"/>
              <a:gd name="T5" fmla="*/ 0 h 21367"/>
              <a:gd name="T6" fmla="*/ 0 60000 65536"/>
              <a:gd name="T7" fmla="*/ 0 60000 65536"/>
              <a:gd name="T8" fmla="*/ 0 60000 65536"/>
              <a:gd name="T9" fmla="*/ 0 w 17037"/>
              <a:gd name="T10" fmla="*/ 0 h 21367"/>
              <a:gd name="T11" fmla="*/ 17037 w 17037"/>
              <a:gd name="T12" fmla="*/ 21367 h 213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37" h="21367" fill="none" extrusionOk="0">
                <a:moveTo>
                  <a:pt x="17036" y="13277"/>
                </a:moveTo>
                <a:cubicBezTo>
                  <a:pt x="13624" y="17656"/>
                  <a:pt x="8656" y="20553"/>
                  <a:pt x="3164" y="21366"/>
                </a:cubicBezTo>
              </a:path>
              <a:path w="17037" h="21367" stroke="0" extrusionOk="0">
                <a:moveTo>
                  <a:pt x="17036" y="13277"/>
                </a:moveTo>
                <a:cubicBezTo>
                  <a:pt x="13624" y="17656"/>
                  <a:pt x="8656" y="20553"/>
                  <a:pt x="3164" y="21366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6940550" y="2678113"/>
            <a:ext cx="80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accent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)</a:t>
            </a:r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6819900" y="2212975"/>
            <a:ext cx="101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S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accent2"/>
                </a:solidFill>
                <a:latin typeface="Arial" charset="0"/>
              </a:rPr>
              <a:t>W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)</a:t>
            </a:r>
          </a:p>
        </p:txBody>
      </p:sp>
      <p:sp>
        <p:nvSpPr>
          <p:cNvPr id="72731" name="Line 27"/>
          <p:cNvSpPr>
            <a:spLocks noChangeShapeType="1"/>
          </p:cNvSpPr>
          <p:nvPr/>
        </p:nvSpPr>
        <p:spPr bwMode="auto">
          <a:xfrm>
            <a:off x="6062663" y="2916238"/>
            <a:ext cx="0" cy="568325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2732" name="Oval 28"/>
          <p:cNvSpPr>
            <a:spLocks noChangeArrowheads="1"/>
          </p:cNvSpPr>
          <p:nvPr/>
        </p:nvSpPr>
        <p:spPr bwMode="auto">
          <a:xfrm>
            <a:off x="6019800" y="2841625"/>
            <a:ext cx="103188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33" name="Rectangle 29"/>
          <p:cNvSpPr>
            <a:spLocks noChangeArrowheads="1"/>
          </p:cNvSpPr>
          <p:nvPr/>
        </p:nvSpPr>
        <p:spPr bwMode="auto">
          <a:xfrm>
            <a:off x="5859463" y="3506788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72734" name="Line 30"/>
          <p:cNvSpPr>
            <a:spLocks noChangeShapeType="1"/>
          </p:cNvSpPr>
          <p:nvPr/>
        </p:nvSpPr>
        <p:spPr bwMode="auto">
          <a:xfrm>
            <a:off x="3306763" y="6096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2735" name="Line 31"/>
          <p:cNvSpPr>
            <a:spLocks noChangeShapeType="1"/>
          </p:cNvSpPr>
          <p:nvPr/>
        </p:nvSpPr>
        <p:spPr bwMode="auto">
          <a:xfrm>
            <a:off x="6072188" y="3887788"/>
            <a:ext cx="0" cy="2582862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2736" name="Line 32"/>
          <p:cNvSpPr>
            <a:spLocks noChangeShapeType="1"/>
          </p:cNvSpPr>
          <p:nvPr/>
        </p:nvSpPr>
        <p:spPr bwMode="auto">
          <a:xfrm flipH="1">
            <a:off x="3325813" y="5518150"/>
            <a:ext cx="2746375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2737" name="Rectangle 33"/>
          <p:cNvSpPr>
            <a:spLocks noChangeArrowheads="1"/>
          </p:cNvSpPr>
          <p:nvPr/>
        </p:nvSpPr>
        <p:spPr bwMode="auto">
          <a:xfrm>
            <a:off x="2973388" y="5302250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72738" name="Rectangle 34"/>
          <p:cNvSpPr>
            <a:spLocks noChangeArrowheads="1"/>
          </p:cNvSpPr>
          <p:nvPr/>
        </p:nvSpPr>
        <p:spPr bwMode="auto">
          <a:xfrm>
            <a:off x="5010150" y="43195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b="1" i="1">
                <a:solidFill>
                  <a:schemeClr val="folHlink"/>
                </a:solidFill>
                <a:latin typeface="Arial" charset="0"/>
              </a:rPr>
              <a:t>a</a:t>
            </a:r>
          </a:p>
        </p:txBody>
      </p:sp>
      <p:sp>
        <p:nvSpPr>
          <p:cNvPr id="711715" name="AutoShape 35"/>
          <p:cNvSpPr>
            <a:spLocks noChangeArrowheads="1"/>
          </p:cNvSpPr>
          <p:nvPr/>
        </p:nvSpPr>
        <p:spPr bwMode="auto">
          <a:xfrm>
            <a:off x="6705600" y="4183702"/>
            <a:ext cx="2197100" cy="107504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Αυτό μας δίνει το σημείο </a:t>
            </a:r>
            <a:r>
              <a:rPr lang="el-GR" sz="1900" i="1" dirty="0" smtClean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 στην καμπύλη </a:t>
            </a:r>
            <a:r>
              <a:rPr lang="el-GR" sz="1900" i="1" dirty="0" smtClean="0">
                <a:solidFill>
                  <a:schemeClr val="folHlink"/>
                </a:solidFill>
                <a:latin typeface="Arial" charset="0"/>
              </a:rPr>
              <a:t>IS</a:t>
            </a:r>
            <a:endParaRPr lang="en-GB" sz="1900" i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72741" name="Rectangle 37"/>
          <p:cNvSpPr>
            <a:spLocks noChangeArrowheads="1"/>
          </p:cNvSpPr>
          <p:nvPr/>
        </p:nvSpPr>
        <p:spPr bwMode="auto">
          <a:xfrm>
            <a:off x="5854700" y="6445250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0" y="127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chemeClr val="folHlink"/>
                </a:solidFill>
                <a:latin typeface="Arial" pitchFamily="34" charset="0"/>
              </a:rPr>
              <a:t>Ισορροπία στην αγορά αγαθών: </a:t>
            </a:r>
            <a:r>
              <a:rPr lang="el-GR" sz="2400" b="1" dirty="0" smtClean="0">
                <a:solidFill>
                  <a:schemeClr val="folHlink"/>
                </a:solidFill>
                <a:latin typeface="Arial" pitchFamily="34" charset="0"/>
              </a:rPr>
              <a:t>εξάγοντας  την </a:t>
            </a:r>
            <a:r>
              <a:rPr lang="el-GR" sz="2400" b="1" dirty="0">
                <a:solidFill>
                  <a:schemeClr val="folHlink"/>
                </a:solidFill>
                <a:latin typeface="Arial" pitchFamily="34" charset="0"/>
              </a:rPr>
              <a:t>καμπύλη IS.</a:t>
            </a:r>
            <a:endParaRPr lang="en-GB" sz="2400" b="1" dirty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 rot="16200000">
            <a:off x="1744146" y="1883218"/>
            <a:ext cx="191238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Εισροές-Εκροές</a:t>
            </a:r>
            <a:endParaRPr lang="en-GB" sz="2000" dirty="0">
              <a:latin typeface="Arial" charset="0"/>
            </a:endParaRP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 rot="16200000">
            <a:off x="1296465" y="4720875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  <p:sp>
        <p:nvSpPr>
          <p:cNvPr id="42" name="AutoShape 37"/>
          <p:cNvSpPr>
            <a:spLocks noChangeArrowheads="1"/>
          </p:cNvSpPr>
          <p:nvPr/>
        </p:nvSpPr>
        <p:spPr bwMode="auto">
          <a:xfrm>
            <a:off x="139699" y="1590083"/>
            <a:ext cx="2347561" cy="172203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Υποθέστε ότι μια μείωση στα επιτόκια  σε </a:t>
            </a:r>
            <a:r>
              <a:rPr lang="el-GR" sz="1900" i="1" dirty="0" smtClean="0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l-GR" sz="1900" i="1" baseline="-25000" dirty="0" smtClean="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l-GR" sz="1900" i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δίνει τις καμπύλες </a:t>
            </a:r>
            <a:r>
              <a:rPr lang="el-GR" sz="1900" i="1" dirty="0" smtClean="0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l-GR" sz="1900" i="1" baseline="-25000" dirty="0" smtClean="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 και </a:t>
            </a:r>
            <a:r>
              <a:rPr lang="el-GR" sz="1900" i="1" dirty="0" smtClean="0">
                <a:solidFill>
                  <a:schemeClr val="accent2"/>
                </a:solidFill>
                <a:latin typeface="Arial" charset="0"/>
              </a:rPr>
              <a:t>S</a:t>
            </a:r>
            <a:r>
              <a:rPr lang="el-GR" sz="1900" i="1" baseline="-25000" dirty="0" smtClean="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. </a:t>
            </a:r>
            <a:endParaRPr lang="en-GB" sz="19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1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1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715" grpId="0" animBg="1" autoUpdateAnimBg="0"/>
      <p:bldP spid="4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876800" y="21336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59400" y="1982788"/>
            <a:ext cx="3657600" cy="3044825"/>
            <a:chOff x="3376" y="1249"/>
            <a:chExt cx="2304" cy="1918"/>
          </a:xfrm>
        </p:grpSpPr>
        <p:sp>
          <p:nvSpPr>
            <p:cNvPr id="12319" name="Arc 4"/>
            <p:cNvSpPr>
              <a:spLocks/>
            </p:cNvSpPr>
            <p:nvPr/>
          </p:nvSpPr>
          <p:spPr bwMode="auto">
            <a:xfrm>
              <a:off x="3376" y="1249"/>
              <a:ext cx="2304" cy="1788"/>
            </a:xfrm>
            <a:custGeom>
              <a:avLst/>
              <a:gdLst>
                <a:gd name="T0" fmla="*/ 0 w 21549"/>
                <a:gd name="T1" fmla="*/ 0 h 20181"/>
                <a:gd name="T2" fmla="*/ 0 w 21549"/>
                <a:gd name="T3" fmla="*/ 0 h 20181"/>
                <a:gd name="T4" fmla="*/ 0 w 21549"/>
                <a:gd name="T5" fmla="*/ 0 h 20181"/>
                <a:gd name="T6" fmla="*/ 0 60000 65536"/>
                <a:gd name="T7" fmla="*/ 0 60000 65536"/>
                <a:gd name="T8" fmla="*/ 0 60000 65536"/>
                <a:gd name="T9" fmla="*/ 0 w 21549"/>
                <a:gd name="T10" fmla="*/ 0 h 20181"/>
                <a:gd name="T11" fmla="*/ 21549 w 21549"/>
                <a:gd name="T12" fmla="*/ 20181 h 20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49" h="20181" fill="none" extrusionOk="0">
                  <a:moveTo>
                    <a:pt x="13849" y="20180"/>
                  </a:moveTo>
                  <a:cubicBezTo>
                    <a:pt x="5981" y="17179"/>
                    <a:pt x="575" y="9878"/>
                    <a:pt x="-1" y="1478"/>
                  </a:cubicBezTo>
                </a:path>
                <a:path w="21549" h="20181" stroke="0" extrusionOk="0">
                  <a:moveTo>
                    <a:pt x="13849" y="20180"/>
                  </a:moveTo>
                  <a:cubicBezTo>
                    <a:pt x="5981" y="17179"/>
                    <a:pt x="575" y="9878"/>
                    <a:pt x="-1" y="1478"/>
                  </a:cubicBezTo>
                  <a:lnTo>
                    <a:pt x="21549" y="0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320" name="Rectangle 5"/>
            <p:cNvSpPr>
              <a:spLocks noChangeArrowheads="1"/>
            </p:cNvSpPr>
            <p:nvPr/>
          </p:nvSpPr>
          <p:spPr bwMode="auto">
            <a:xfrm>
              <a:off x="4892" y="2917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folHlink"/>
                  </a:solidFill>
                  <a:latin typeface="Arial" charset="0"/>
                </a:rPr>
                <a:t>I</a:t>
              </a:r>
            </a:p>
          </p:txBody>
        </p:sp>
      </p:grp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609600" y="21336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609600" y="2133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609600" y="5334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212725" y="52879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>
            <a:off x="4876800" y="2133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>
            <a:off x="4876800" y="5334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298" name="Rectangle 12"/>
          <p:cNvSpPr>
            <a:spLocks noChangeArrowheads="1"/>
          </p:cNvSpPr>
          <p:nvPr/>
        </p:nvSpPr>
        <p:spPr bwMode="auto">
          <a:xfrm>
            <a:off x="4479925" y="53641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2299" name="Rectangle 13"/>
          <p:cNvSpPr>
            <a:spLocks noChangeArrowheads="1"/>
          </p:cNvSpPr>
          <p:nvPr/>
        </p:nvSpPr>
        <p:spPr bwMode="auto">
          <a:xfrm rot="-5400000">
            <a:off x="-384969" y="3455194"/>
            <a:ext cx="1169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Επιτόκια</a:t>
            </a:r>
            <a:endParaRPr lang="en-GB" sz="2000">
              <a:latin typeface="Arial" charset="0"/>
            </a:endParaRPr>
          </a:p>
        </p:txBody>
      </p:sp>
      <p:sp>
        <p:nvSpPr>
          <p:cNvPr id="12300" name="Rectangle 14"/>
          <p:cNvSpPr>
            <a:spLocks noChangeArrowheads="1"/>
          </p:cNvSpPr>
          <p:nvPr/>
        </p:nvSpPr>
        <p:spPr bwMode="auto">
          <a:xfrm rot="-5400000">
            <a:off x="3898106" y="3455194"/>
            <a:ext cx="1239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Επιτόκια </a:t>
            </a:r>
            <a:endParaRPr lang="en-GB" sz="2000">
              <a:latin typeface="Arial" charset="0"/>
            </a:endParaRPr>
          </a:p>
        </p:txBody>
      </p:sp>
      <p:sp>
        <p:nvSpPr>
          <p:cNvPr id="12301" name="Arc 15"/>
          <p:cNvSpPr>
            <a:spLocks/>
          </p:cNvSpPr>
          <p:nvPr/>
        </p:nvSpPr>
        <p:spPr bwMode="auto">
          <a:xfrm>
            <a:off x="993775" y="1676400"/>
            <a:ext cx="2970213" cy="3048000"/>
          </a:xfrm>
          <a:custGeom>
            <a:avLst/>
            <a:gdLst>
              <a:gd name="T0" fmla="*/ 2147483647 w 20698"/>
              <a:gd name="T1" fmla="*/ 2147483647 h 21491"/>
              <a:gd name="T2" fmla="*/ 0 w 20698"/>
              <a:gd name="T3" fmla="*/ 2147483647 h 21491"/>
              <a:gd name="T4" fmla="*/ 2147483647 w 20698"/>
              <a:gd name="T5" fmla="*/ 0 h 21491"/>
              <a:gd name="T6" fmla="*/ 0 60000 65536"/>
              <a:gd name="T7" fmla="*/ 0 60000 65536"/>
              <a:gd name="T8" fmla="*/ 0 60000 65536"/>
              <a:gd name="T9" fmla="*/ 0 w 20698"/>
              <a:gd name="T10" fmla="*/ 0 h 21491"/>
              <a:gd name="T11" fmla="*/ 20698 w 20698"/>
              <a:gd name="T12" fmla="*/ 21491 h 214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98" h="21491" fill="none" extrusionOk="0">
                <a:moveTo>
                  <a:pt x="18530" y="21490"/>
                </a:moveTo>
                <a:cubicBezTo>
                  <a:pt x="9820" y="20612"/>
                  <a:pt x="2502" y="14564"/>
                  <a:pt x="-1" y="6176"/>
                </a:cubicBezTo>
              </a:path>
              <a:path w="20698" h="21491" stroke="0" extrusionOk="0">
                <a:moveTo>
                  <a:pt x="18530" y="21490"/>
                </a:moveTo>
                <a:cubicBezTo>
                  <a:pt x="9820" y="20612"/>
                  <a:pt x="2502" y="14564"/>
                  <a:pt x="-1" y="6176"/>
                </a:cubicBezTo>
                <a:lnTo>
                  <a:pt x="20698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02" name="Line 16"/>
          <p:cNvSpPr>
            <a:spLocks noChangeShapeType="1"/>
          </p:cNvSpPr>
          <p:nvPr/>
        </p:nvSpPr>
        <p:spPr bwMode="auto">
          <a:xfrm>
            <a:off x="609600" y="3505200"/>
            <a:ext cx="809625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03" name="Line 17"/>
          <p:cNvSpPr>
            <a:spLocks noChangeShapeType="1"/>
          </p:cNvSpPr>
          <p:nvPr/>
        </p:nvSpPr>
        <p:spPr bwMode="auto">
          <a:xfrm flipV="1">
            <a:off x="1165225" y="2335213"/>
            <a:ext cx="568325" cy="25463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04" name="Oval 18"/>
          <p:cNvSpPr>
            <a:spLocks noChangeArrowheads="1"/>
          </p:cNvSpPr>
          <p:nvPr/>
        </p:nvSpPr>
        <p:spPr bwMode="auto">
          <a:xfrm>
            <a:off x="1417638" y="3448050"/>
            <a:ext cx="101600" cy="101600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305" name="Rectangle 19"/>
          <p:cNvSpPr>
            <a:spLocks noChangeArrowheads="1"/>
          </p:cNvSpPr>
          <p:nvPr/>
        </p:nvSpPr>
        <p:spPr bwMode="auto">
          <a:xfrm>
            <a:off x="1770063" y="2114550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12306" name="Rectangle 20"/>
          <p:cNvSpPr>
            <a:spLocks noChangeArrowheads="1"/>
          </p:cNvSpPr>
          <p:nvPr/>
        </p:nvSpPr>
        <p:spPr bwMode="auto">
          <a:xfrm>
            <a:off x="3621088" y="455136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12307" name="Rectangle 21"/>
          <p:cNvSpPr>
            <a:spLocks noChangeArrowheads="1"/>
          </p:cNvSpPr>
          <p:nvPr/>
        </p:nvSpPr>
        <p:spPr bwMode="auto">
          <a:xfrm>
            <a:off x="304800" y="3268663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308" name="Rectangle 22"/>
          <p:cNvSpPr>
            <a:spLocks noChangeArrowheads="1"/>
          </p:cNvSpPr>
          <p:nvPr/>
        </p:nvSpPr>
        <p:spPr bwMode="auto">
          <a:xfrm>
            <a:off x="1758950" y="5627688"/>
            <a:ext cx="94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>
                <a:latin typeface="Arial" charset="0"/>
              </a:rPr>
              <a:t>Χρήμα</a:t>
            </a:r>
            <a:endParaRPr lang="en-GB" sz="2000">
              <a:latin typeface="Arial" charset="0"/>
            </a:endParaRPr>
          </a:p>
        </p:txBody>
      </p:sp>
      <p:sp>
        <p:nvSpPr>
          <p:cNvPr id="12309" name="Rectangle 23"/>
          <p:cNvSpPr>
            <a:spLocks noChangeArrowheads="1"/>
          </p:cNvSpPr>
          <p:nvPr/>
        </p:nvSpPr>
        <p:spPr bwMode="auto">
          <a:xfrm>
            <a:off x="5800725" y="5627688"/>
            <a:ext cx="158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>
                <a:latin typeface="Arial" charset="0"/>
              </a:rPr>
              <a:t>Επενδύσεις </a:t>
            </a:r>
            <a:endParaRPr lang="en-GB" sz="2000">
              <a:latin typeface="Arial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716588" y="3505200"/>
            <a:ext cx="346075" cy="2227263"/>
            <a:chOff x="3601" y="2208"/>
            <a:chExt cx="218" cy="1403"/>
          </a:xfrm>
        </p:grpSpPr>
        <p:sp>
          <p:nvSpPr>
            <p:cNvPr id="12317" name="Line 25"/>
            <p:cNvSpPr>
              <a:spLocks noChangeShapeType="1"/>
            </p:cNvSpPr>
            <p:nvPr/>
          </p:nvSpPr>
          <p:spPr bwMode="auto">
            <a:xfrm>
              <a:off x="3697" y="2208"/>
              <a:ext cx="0" cy="115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318" name="Rectangle 26"/>
            <p:cNvSpPr>
              <a:spLocks noChangeArrowheads="1"/>
            </p:cNvSpPr>
            <p:nvPr/>
          </p:nvSpPr>
          <p:spPr bwMode="auto">
            <a:xfrm>
              <a:off x="3601" y="3361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I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498600" y="3275013"/>
            <a:ext cx="4354513" cy="396875"/>
            <a:chOff x="944" y="2063"/>
            <a:chExt cx="2743" cy="250"/>
          </a:xfrm>
        </p:grpSpPr>
        <p:sp>
          <p:nvSpPr>
            <p:cNvPr id="12314" name="Rectangle 28"/>
            <p:cNvSpPr>
              <a:spLocks noChangeArrowheads="1"/>
            </p:cNvSpPr>
            <p:nvPr/>
          </p:nvSpPr>
          <p:spPr bwMode="auto">
            <a:xfrm>
              <a:off x="2884" y="2063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r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2315" name="Line 29"/>
            <p:cNvSpPr>
              <a:spLocks noChangeShapeType="1"/>
            </p:cNvSpPr>
            <p:nvPr/>
          </p:nvSpPr>
          <p:spPr bwMode="auto">
            <a:xfrm flipH="1">
              <a:off x="3076" y="2221"/>
              <a:ext cx="611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316" name="Line 30"/>
            <p:cNvSpPr>
              <a:spLocks noChangeShapeType="1"/>
            </p:cNvSpPr>
            <p:nvPr/>
          </p:nvSpPr>
          <p:spPr bwMode="auto">
            <a:xfrm>
              <a:off x="944" y="2202"/>
              <a:ext cx="174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90527" name="Oval 31"/>
          <p:cNvSpPr>
            <a:spLocks noChangeArrowheads="1"/>
          </p:cNvSpPr>
          <p:nvPr/>
        </p:nvSpPr>
        <p:spPr bwMode="auto">
          <a:xfrm>
            <a:off x="5819775" y="3471863"/>
            <a:ext cx="101600" cy="101600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0528" name="Text Box 32"/>
          <p:cNvSpPr txBox="1">
            <a:spLocks noChangeArrowheads="1"/>
          </p:cNvSpPr>
          <p:nvPr/>
        </p:nvSpPr>
        <p:spPr bwMode="auto">
          <a:xfrm>
            <a:off x="0" y="7143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1C5639"/>
                </a:solidFill>
                <a:latin typeface="Arial" pitchFamily="34" charset="0"/>
              </a:rPr>
              <a:t>Επίδραση μιας αύξησης στην προσφορά χρήματος</a:t>
            </a:r>
            <a:r>
              <a:rPr lang="en-GB" b="1" dirty="0">
                <a:solidFill>
                  <a:srgbClr val="1C5639"/>
                </a:solidFill>
                <a:latin typeface="Arial" pitchFamily="34" charset="0"/>
              </a:rPr>
              <a:t>:</a:t>
            </a:r>
            <a:br>
              <a:rPr lang="en-GB" b="1" dirty="0">
                <a:solidFill>
                  <a:srgbClr val="1C5639"/>
                </a:solidFill>
                <a:latin typeface="Arial" pitchFamily="34" charset="0"/>
              </a:rPr>
            </a:br>
            <a:r>
              <a:rPr lang="el-GR" b="1" dirty="0">
                <a:solidFill>
                  <a:srgbClr val="1C5639"/>
                </a:solidFill>
                <a:latin typeface="Arial" pitchFamily="34" charset="0"/>
              </a:rPr>
              <a:t>ο μηχανισμός μετάδοσης μέσω επιτοκίων</a:t>
            </a:r>
            <a:endParaRPr lang="en-GB" b="1" dirty="0">
              <a:solidFill>
                <a:srgbClr val="1C563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0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0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2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306763" y="3584575"/>
            <a:ext cx="4468812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306763" y="609600"/>
            <a:ext cx="4486275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3306763" y="3505200"/>
            <a:ext cx="4486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3306763" y="3703638"/>
            <a:ext cx="0" cy="2776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 flipV="1">
            <a:off x="3306763" y="6470650"/>
            <a:ext cx="4432300" cy="7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2986088" y="33067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2986088" y="62817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2986088" y="4452938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3306763" y="3200400"/>
            <a:ext cx="36258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3741" name="Arc 13"/>
          <p:cNvSpPr>
            <a:spLocks/>
          </p:cNvSpPr>
          <p:nvPr/>
        </p:nvSpPr>
        <p:spPr bwMode="auto">
          <a:xfrm>
            <a:off x="2849563" y="76200"/>
            <a:ext cx="4030662" cy="3430588"/>
          </a:xfrm>
          <a:custGeom>
            <a:avLst/>
            <a:gdLst>
              <a:gd name="T0" fmla="*/ 2147483647 w 17694"/>
              <a:gd name="T1" fmla="*/ 2147483647 h 21367"/>
              <a:gd name="T2" fmla="*/ 2147483647 w 17694"/>
              <a:gd name="T3" fmla="*/ 2147483647 h 21367"/>
              <a:gd name="T4" fmla="*/ 0 w 17694"/>
              <a:gd name="T5" fmla="*/ 0 h 21367"/>
              <a:gd name="T6" fmla="*/ 0 60000 65536"/>
              <a:gd name="T7" fmla="*/ 0 60000 65536"/>
              <a:gd name="T8" fmla="*/ 0 60000 65536"/>
              <a:gd name="T9" fmla="*/ 0 w 17694"/>
              <a:gd name="T10" fmla="*/ 0 h 21367"/>
              <a:gd name="T11" fmla="*/ 17694 w 17694"/>
              <a:gd name="T12" fmla="*/ 21367 h 213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4" h="21367" fill="none" extrusionOk="0">
                <a:moveTo>
                  <a:pt x="17693" y="12388"/>
                </a:moveTo>
                <a:cubicBezTo>
                  <a:pt x="14289" y="17250"/>
                  <a:pt x="9035" y="20497"/>
                  <a:pt x="3164" y="21366"/>
                </a:cubicBezTo>
              </a:path>
              <a:path w="17694" h="21367" stroke="0" extrusionOk="0">
                <a:moveTo>
                  <a:pt x="17693" y="12388"/>
                </a:moveTo>
                <a:cubicBezTo>
                  <a:pt x="14289" y="17250"/>
                  <a:pt x="9035" y="20497"/>
                  <a:pt x="3164" y="21366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6953250" y="3001963"/>
            <a:ext cx="80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6832600" y="1858963"/>
            <a:ext cx="101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>
            <a:off x="4943475" y="3209925"/>
            <a:ext cx="0" cy="274638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3745" name="Oval 17"/>
          <p:cNvSpPr>
            <a:spLocks noChangeArrowheads="1"/>
          </p:cNvSpPr>
          <p:nvPr/>
        </p:nvSpPr>
        <p:spPr bwMode="auto">
          <a:xfrm>
            <a:off x="4895850" y="3148013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4754563" y="3502025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3747" name="Line 19"/>
          <p:cNvSpPr>
            <a:spLocks noChangeShapeType="1"/>
          </p:cNvSpPr>
          <p:nvPr/>
        </p:nvSpPr>
        <p:spPr bwMode="auto">
          <a:xfrm>
            <a:off x="4954588" y="3832225"/>
            <a:ext cx="0" cy="2638425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4759325" y="6459538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3749" name="Line 21"/>
          <p:cNvSpPr>
            <a:spLocks noChangeShapeType="1"/>
          </p:cNvSpPr>
          <p:nvPr/>
        </p:nvSpPr>
        <p:spPr bwMode="auto">
          <a:xfrm>
            <a:off x="3306763" y="4675188"/>
            <a:ext cx="1649412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3750" name="Oval 22"/>
          <p:cNvSpPr>
            <a:spLocks noChangeArrowheads="1"/>
          </p:cNvSpPr>
          <p:nvPr/>
        </p:nvSpPr>
        <p:spPr bwMode="auto">
          <a:xfrm>
            <a:off x="4894263" y="4614863"/>
            <a:ext cx="103187" cy="103187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3751" name="Line 23"/>
          <p:cNvSpPr>
            <a:spLocks noChangeShapeType="1"/>
          </p:cNvSpPr>
          <p:nvPr/>
        </p:nvSpPr>
        <p:spPr bwMode="auto">
          <a:xfrm>
            <a:off x="3289300" y="2897188"/>
            <a:ext cx="368458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3752" name="Arc 24"/>
          <p:cNvSpPr>
            <a:spLocks/>
          </p:cNvSpPr>
          <p:nvPr/>
        </p:nvSpPr>
        <p:spPr bwMode="auto">
          <a:xfrm>
            <a:off x="2965450" y="209550"/>
            <a:ext cx="3879850" cy="3430588"/>
          </a:xfrm>
          <a:custGeom>
            <a:avLst/>
            <a:gdLst>
              <a:gd name="T0" fmla="*/ 2147483647 w 17037"/>
              <a:gd name="T1" fmla="*/ 2147483647 h 21367"/>
              <a:gd name="T2" fmla="*/ 2147483647 w 17037"/>
              <a:gd name="T3" fmla="*/ 2147483647 h 21367"/>
              <a:gd name="T4" fmla="*/ 0 w 17037"/>
              <a:gd name="T5" fmla="*/ 0 h 21367"/>
              <a:gd name="T6" fmla="*/ 0 60000 65536"/>
              <a:gd name="T7" fmla="*/ 0 60000 65536"/>
              <a:gd name="T8" fmla="*/ 0 60000 65536"/>
              <a:gd name="T9" fmla="*/ 0 w 17037"/>
              <a:gd name="T10" fmla="*/ 0 h 21367"/>
              <a:gd name="T11" fmla="*/ 17037 w 17037"/>
              <a:gd name="T12" fmla="*/ 21367 h 213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37" h="21367" fill="none" extrusionOk="0">
                <a:moveTo>
                  <a:pt x="17036" y="13277"/>
                </a:moveTo>
                <a:cubicBezTo>
                  <a:pt x="13624" y="17656"/>
                  <a:pt x="8656" y="20553"/>
                  <a:pt x="3164" y="21366"/>
                </a:cubicBezTo>
              </a:path>
              <a:path w="17037" h="21367" stroke="0" extrusionOk="0">
                <a:moveTo>
                  <a:pt x="17036" y="13277"/>
                </a:moveTo>
                <a:cubicBezTo>
                  <a:pt x="13624" y="17656"/>
                  <a:pt x="8656" y="20553"/>
                  <a:pt x="3164" y="21366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6940550" y="2678113"/>
            <a:ext cx="80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accent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)</a:t>
            </a:r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6819900" y="2212975"/>
            <a:ext cx="101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S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accent2"/>
                </a:solidFill>
                <a:latin typeface="Arial" charset="0"/>
              </a:rPr>
              <a:t>W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)</a:t>
            </a:r>
          </a:p>
        </p:txBody>
      </p:sp>
      <p:sp>
        <p:nvSpPr>
          <p:cNvPr id="73755" name="Line 27"/>
          <p:cNvSpPr>
            <a:spLocks noChangeShapeType="1"/>
          </p:cNvSpPr>
          <p:nvPr/>
        </p:nvSpPr>
        <p:spPr bwMode="auto">
          <a:xfrm>
            <a:off x="6062663" y="2916238"/>
            <a:ext cx="0" cy="568325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3756" name="Oval 28"/>
          <p:cNvSpPr>
            <a:spLocks noChangeArrowheads="1"/>
          </p:cNvSpPr>
          <p:nvPr/>
        </p:nvSpPr>
        <p:spPr bwMode="auto">
          <a:xfrm>
            <a:off x="6019800" y="2841625"/>
            <a:ext cx="103188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5859463" y="3506788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73758" name="Line 30"/>
          <p:cNvSpPr>
            <a:spLocks noChangeShapeType="1"/>
          </p:cNvSpPr>
          <p:nvPr/>
        </p:nvSpPr>
        <p:spPr bwMode="auto">
          <a:xfrm>
            <a:off x="3306763" y="6096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3759" name="Line 31"/>
          <p:cNvSpPr>
            <a:spLocks noChangeShapeType="1"/>
          </p:cNvSpPr>
          <p:nvPr/>
        </p:nvSpPr>
        <p:spPr bwMode="auto">
          <a:xfrm>
            <a:off x="6072188" y="3887788"/>
            <a:ext cx="0" cy="2582862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3760" name="Line 32"/>
          <p:cNvSpPr>
            <a:spLocks noChangeShapeType="1"/>
          </p:cNvSpPr>
          <p:nvPr/>
        </p:nvSpPr>
        <p:spPr bwMode="auto">
          <a:xfrm flipH="1">
            <a:off x="3325813" y="5518150"/>
            <a:ext cx="2746375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3761" name="Rectangle 33"/>
          <p:cNvSpPr>
            <a:spLocks noChangeArrowheads="1"/>
          </p:cNvSpPr>
          <p:nvPr/>
        </p:nvSpPr>
        <p:spPr bwMode="auto">
          <a:xfrm>
            <a:off x="2973388" y="5302250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713762" name="Oval 34"/>
          <p:cNvSpPr>
            <a:spLocks noChangeArrowheads="1"/>
          </p:cNvSpPr>
          <p:nvPr/>
        </p:nvSpPr>
        <p:spPr bwMode="auto">
          <a:xfrm>
            <a:off x="6018213" y="5464175"/>
            <a:ext cx="103187" cy="103188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3763" name="Rectangle 35"/>
          <p:cNvSpPr>
            <a:spLocks noChangeArrowheads="1"/>
          </p:cNvSpPr>
          <p:nvPr/>
        </p:nvSpPr>
        <p:spPr bwMode="auto">
          <a:xfrm>
            <a:off x="5010150" y="43195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b="1" i="1">
                <a:solidFill>
                  <a:schemeClr val="folHlink"/>
                </a:solidFill>
                <a:latin typeface="Arial" charset="0"/>
              </a:rPr>
              <a:t>a</a:t>
            </a:r>
          </a:p>
        </p:txBody>
      </p:sp>
      <p:sp>
        <p:nvSpPr>
          <p:cNvPr id="73764" name="Rectangle 36"/>
          <p:cNvSpPr>
            <a:spLocks noChangeArrowheads="1"/>
          </p:cNvSpPr>
          <p:nvPr/>
        </p:nvSpPr>
        <p:spPr bwMode="auto">
          <a:xfrm>
            <a:off x="6145213" y="5122863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b="1" i="1">
                <a:solidFill>
                  <a:schemeClr val="folHlink"/>
                </a:solidFill>
                <a:latin typeface="Arial" charset="0"/>
              </a:rPr>
              <a:t>b</a:t>
            </a:r>
          </a:p>
        </p:txBody>
      </p:sp>
      <p:sp>
        <p:nvSpPr>
          <p:cNvPr id="73767" name="Rectangle 39"/>
          <p:cNvSpPr>
            <a:spLocks noChangeArrowheads="1"/>
          </p:cNvSpPr>
          <p:nvPr/>
        </p:nvSpPr>
        <p:spPr bwMode="auto">
          <a:xfrm>
            <a:off x="5854700" y="6445250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0" y="127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chemeClr val="folHlink"/>
                </a:solidFill>
                <a:latin typeface="Arial" pitchFamily="34" charset="0"/>
              </a:rPr>
              <a:t>Ισορροπία στην αγορά αγαθών: </a:t>
            </a:r>
            <a:r>
              <a:rPr lang="el-GR" sz="2400" b="1" dirty="0" smtClean="0">
                <a:solidFill>
                  <a:schemeClr val="folHlink"/>
                </a:solidFill>
                <a:latin typeface="Arial" pitchFamily="34" charset="0"/>
              </a:rPr>
              <a:t>εξάγοντας  την </a:t>
            </a:r>
            <a:r>
              <a:rPr lang="el-GR" sz="2400" b="1" dirty="0">
                <a:solidFill>
                  <a:schemeClr val="folHlink"/>
                </a:solidFill>
                <a:latin typeface="Arial" pitchFamily="34" charset="0"/>
              </a:rPr>
              <a:t>καμπύλη IS.</a:t>
            </a:r>
            <a:endParaRPr lang="en-GB" sz="2400" b="1" dirty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 rot="16200000">
            <a:off x="1744146" y="1883218"/>
            <a:ext cx="191238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Εισροές-Εκροές</a:t>
            </a:r>
            <a:endParaRPr lang="en-GB" sz="2000" dirty="0">
              <a:latin typeface="Arial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 rot="16200000">
            <a:off x="1296465" y="4720875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  <p:sp>
        <p:nvSpPr>
          <p:cNvPr id="44" name="AutoShape 37"/>
          <p:cNvSpPr>
            <a:spLocks noChangeArrowheads="1"/>
          </p:cNvSpPr>
          <p:nvPr/>
        </p:nvSpPr>
        <p:spPr bwMode="auto">
          <a:xfrm>
            <a:off x="139699" y="1590083"/>
            <a:ext cx="2347561" cy="172203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Υποθέστε ότι μια μείωση στα επιτόκια  σε </a:t>
            </a:r>
            <a:r>
              <a:rPr lang="el-GR" sz="1900" i="1" dirty="0" smtClean="0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l-GR" sz="1900" i="1" baseline="-25000" dirty="0" smtClean="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l-GR" sz="1900" i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δίνει τις καμπύλες </a:t>
            </a:r>
            <a:r>
              <a:rPr lang="el-GR" sz="1900" i="1" dirty="0" smtClean="0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l-GR" sz="1900" i="1" baseline="-25000" dirty="0" smtClean="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 και </a:t>
            </a:r>
            <a:r>
              <a:rPr lang="el-GR" sz="1900" i="1" dirty="0" smtClean="0">
                <a:solidFill>
                  <a:schemeClr val="accent2"/>
                </a:solidFill>
                <a:latin typeface="Arial" charset="0"/>
              </a:rPr>
              <a:t>S</a:t>
            </a:r>
            <a:r>
              <a:rPr lang="el-GR" sz="1900" i="1" baseline="-25000" dirty="0" smtClean="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. </a:t>
            </a:r>
            <a:endParaRPr lang="en-GB" sz="19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5" name="AutoShape 35"/>
          <p:cNvSpPr>
            <a:spLocks noChangeArrowheads="1"/>
          </p:cNvSpPr>
          <p:nvPr/>
        </p:nvSpPr>
        <p:spPr bwMode="auto">
          <a:xfrm>
            <a:off x="6705600" y="4183702"/>
            <a:ext cx="2197100" cy="107504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Αυτό μας δίνει το σημείο </a:t>
            </a:r>
            <a:r>
              <a:rPr lang="el-GR" sz="1900" i="1" dirty="0" smtClean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 στην καμπύλη </a:t>
            </a:r>
            <a:r>
              <a:rPr lang="el-GR" sz="1900" i="1" dirty="0" smtClean="0">
                <a:solidFill>
                  <a:schemeClr val="folHlink"/>
                </a:solidFill>
                <a:latin typeface="Arial" charset="0"/>
              </a:rPr>
              <a:t>IS</a:t>
            </a:r>
            <a:endParaRPr lang="en-GB" sz="1900" i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3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3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3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3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62" grpId="0" animBg="1"/>
      <p:bldP spid="44" grpId="0" animBg="1" autoUpdateAnimBg="0"/>
      <p:bldP spid="45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3306763" y="3584575"/>
            <a:ext cx="4468812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4130675" y="4051300"/>
            <a:ext cx="2619375" cy="1979613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3306763" y="609600"/>
            <a:ext cx="4486275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3306763" y="3505200"/>
            <a:ext cx="4486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3306763" y="3703638"/>
            <a:ext cx="0" cy="2776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V="1">
            <a:off x="3306763" y="6470650"/>
            <a:ext cx="4432300" cy="7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2986088" y="33067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2986088" y="62817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2986088" y="4452938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3306763" y="3200400"/>
            <a:ext cx="36258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4766" name="Arc 14"/>
          <p:cNvSpPr>
            <a:spLocks/>
          </p:cNvSpPr>
          <p:nvPr/>
        </p:nvSpPr>
        <p:spPr bwMode="auto">
          <a:xfrm>
            <a:off x="2849563" y="76200"/>
            <a:ext cx="4030662" cy="3430588"/>
          </a:xfrm>
          <a:custGeom>
            <a:avLst/>
            <a:gdLst>
              <a:gd name="T0" fmla="*/ 2147483647 w 17694"/>
              <a:gd name="T1" fmla="*/ 2147483647 h 21367"/>
              <a:gd name="T2" fmla="*/ 2147483647 w 17694"/>
              <a:gd name="T3" fmla="*/ 2147483647 h 21367"/>
              <a:gd name="T4" fmla="*/ 0 w 17694"/>
              <a:gd name="T5" fmla="*/ 0 h 21367"/>
              <a:gd name="T6" fmla="*/ 0 60000 65536"/>
              <a:gd name="T7" fmla="*/ 0 60000 65536"/>
              <a:gd name="T8" fmla="*/ 0 60000 65536"/>
              <a:gd name="T9" fmla="*/ 0 w 17694"/>
              <a:gd name="T10" fmla="*/ 0 h 21367"/>
              <a:gd name="T11" fmla="*/ 17694 w 17694"/>
              <a:gd name="T12" fmla="*/ 21367 h 213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4" h="21367" fill="none" extrusionOk="0">
                <a:moveTo>
                  <a:pt x="17693" y="12388"/>
                </a:moveTo>
                <a:cubicBezTo>
                  <a:pt x="14289" y="17250"/>
                  <a:pt x="9035" y="20497"/>
                  <a:pt x="3164" y="21366"/>
                </a:cubicBezTo>
              </a:path>
              <a:path w="17694" h="21367" stroke="0" extrusionOk="0">
                <a:moveTo>
                  <a:pt x="17693" y="12388"/>
                </a:moveTo>
                <a:cubicBezTo>
                  <a:pt x="14289" y="17250"/>
                  <a:pt x="9035" y="20497"/>
                  <a:pt x="3164" y="21366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6953250" y="3001963"/>
            <a:ext cx="80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6832600" y="1858963"/>
            <a:ext cx="101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>
            <a:off x="4943475" y="3209925"/>
            <a:ext cx="0" cy="274638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4770" name="Oval 18"/>
          <p:cNvSpPr>
            <a:spLocks noChangeArrowheads="1"/>
          </p:cNvSpPr>
          <p:nvPr/>
        </p:nvSpPr>
        <p:spPr bwMode="auto">
          <a:xfrm>
            <a:off x="4895850" y="3148013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4754563" y="3502025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>
            <a:off x="4954588" y="3832225"/>
            <a:ext cx="0" cy="2638425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4759325" y="6459538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4774" name="Line 22"/>
          <p:cNvSpPr>
            <a:spLocks noChangeShapeType="1"/>
          </p:cNvSpPr>
          <p:nvPr/>
        </p:nvSpPr>
        <p:spPr bwMode="auto">
          <a:xfrm>
            <a:off x="3306763" y="4675188"/>
            <a:ext cx="1649412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4775" name="Oval 23"/>
          <p:cNvSpPr>
            <a:spLocks noChangeArrowheads="1"/>
          </p:cNvSpPr>
          <p:nvPr/>
        </p:nvSpPr>
        <p:spPr bwMode="auto">
          <a:xfrm>
            <a:off x="4894263" y="4614863"/>
            <a:ext cx="103187" cy="103187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4776" name="Line 24"/>
          <p:cNvSpPr>
            <a:spLocks noChangeShapeType="1"/>
          </p:cNvSpPr>
          <p:nvPr/>
        </p:nvSpPr>
        <p:spPr bwMode="auto">
          <a:xfrm>
            <a:off x="3289300" y="2897188"/>
            <a:ext cx="368458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4777" name="Arc 25"/>
          <p:cNvSpPr>
            <a:spLocks/>
          </p:cNvSpPr>
          <p:nvPr/>
        </p:nvSpPr>
        <p:spPr bwMode="auto">
          <a:xfrm>
            <a:off x="2965450" y="209550"/>
            <a:ext cx="3879850" cy="3430588"/>
          </a:xfrm>
          <a:custGeom>
            <a:avLst/>
            <a:gdLst>
              <a:gd name="T0" fmla="*/ 2147483647 w 17037"/>
              <a:gd name="T1" fmla="*/ 2147483647 h 21367"/>
              <a:gd name="T2" fmla="*/ 2147483647 w 17037"/>
              <a:gd name="T3" fmla="*/ 2147483647 h 21367"/>
              <a:gd name="T4" fmla="*/ 0 w 17037"/>
              <a:gd name="T5" fmla="*/ 0 h 21367"/>
              <a:gd name="T6" fmla="*/ 0 60000 65536"/>
              <a:gd name="T7" fmla="*/ 0 60000 65536"/>
              <a:gd name="T8" fmla="*/ 0 60000 65536"/>
              <a:gd name="T9" fmla="*/ 0 w 17037"/>
              <a:gd name="T10" fmla="*/ 0 h 21367"/>
              <a:gd name="T11" fmla="*/ 17037 w 17037"/>
              <a:gd name="T12" fmla="*/ 21367 h 213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37" h="21367" fill="none" extrusionOk="0">
                <a:moveTo>
                  <a:pt x="17036" y="13277"/>
                </a:moveTo>
                <a:cubicBezTo>
                  <a:pt x="13624" y="17656"/>
                  <a:pt x="8656" y="20553"/>
                  <a:pt x="3164" y="21366"/>
                </a:cubicBezTo>
              </a:path>
              <a:path w="17037" h="21367" stroke="0" extrusionOk="0">
                <a:moveTo>
                  <a:pt x="17036" y="13277"/>
                </a:moveTo>
                <a:cubicBezTo>
                  <a:pt x="13624" y="17656"/>
                  <a:pt x="8656" y="20553"/>
                  <a:pt x="3164" y="21366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4778" name="Rectangle 26"/>
          <p:cNvSpPr>
            <a:spLocks noChangeArrowheads="1"/>
          </p:cNvSpPr>
          <p:nvPr/>
        </p:nvSpPr>
        <p:spPr bwMode="auto">
          <a:xfrm>
            <a:off x="6940550" y="2678113"/>
            <a:ext cx="80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accent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)</a:t>
            </a:r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6819900" y="2212975"/>
            <a:ext cx="101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S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accent2"/>
                </a:solidFill>
                <a:latin typeface="Arial" charset="0"/>
              </a:rPr>
              <a:t>W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)</a:t>
            </a:r>
          </a:p>
        </p:txBody>
      </p:sp>
      <p:sp>
        <p:nvSpPr>
          <p:cNvPr id="74780" name="Line 28"/>
          <p:cNvSpPr>
            <a:spLocks noChangeShapeType="1"/>
          </p:cNvSpPr>
          <p:nvPr/>
        </p:nvSpPr>
        <p:spPr bwMode="auto">
          <a:xfrm>
            <a:off x="6062663" y="2916238"/>
            <a:ext cx="0" cy="568325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4781" name="Oval 29"/>
          <p:cNvSpPr>
            <a:spLocks noChangeArrowheads="1"/>
          </p:cNvSpPr>
          <p:nvPr/>
        </p:nvSpPr>
        <p:spPr bwMode="auto">
          <a:xfrm>
            <a:off x="6019800" y="2841625"/>
            <a:ext cx="103188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4782" name="Rectangle 30"/>
          <p:cNvSpPr>
            <a:spLocks noChangeArrowheads="1"/>
          </p:cNvSpPr>
          <p:nvPr/>
        </p:nvSpPr>
        <p:spPr bwMode="auto">
          <a:xfrm>
            <a:off x="5859463" y="3506788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74783" name="Line 31"/>
          <p:cNvSpPr>
            <a:spLocks noChangeShapeType="1"/>
          </p:cNvSpPr>
          <p:nvPr/>
        </p:nvSpPr>
        <p:spPr bwMode="auto">
          <a:xfrm>
            <a:off x="3306763" y="6096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4784" name="Line 32"/>
          <p:cNvSpPr>
            <a:spLocks noChangeShapeType="1"/>
          </p:cNvSpPr>
          <p:nvPr/>
        </p:nvSpPr>
        <p:spPr bwMode="auto">
          <a:xfrm>
            <a:off x="6072188" y="3887788"/>
            <a:ext cx="0" cy="2582862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4785" name="Line 33"/>
          <p:cNvSpPr>
            <a:spLocks noChangeShapeType="1"/>
          </p:cNvSpPr>
          <p:nvPr/>
        </p:nvSpPr>
        <p:spPr bwMode="auto">
          <a:xfrm flipH="1">
            <a:off x="3325813" y="5518150"/>
            <a:ext cx="2746375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4786" name="Rectangle 34"/>
          <p:cNvSpPr>
            <a:spLocks noChangeArrowheads="1"/>
          </p:cNvSpPr>
          <p:nvPr/>
        </p:nvSpPr>
        <p:spPr bwMode="auto">
          <a:xfrm>
            <a:off x="2973388" y="5302250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74787" name="Oval 35"/>
          <p:cNvSpPr>
            <a:spLocks noChangeArrowheads="1"/>
          </p:cNvSpPr>
          <p:nvPr/>
        </p:nvSpPr>
        <p:spPr bwMode="auto">
          <a:xfrm>
            <a:off x="6018213" y="5464175"/>
            <a:ext cx="103187" cy="103188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4788" name="Rectangle 36"/>
          <p:cNvSpPr>
            <a:spLocks noChangeArrowheads="1"/>
          </p:cNvSpPr>
          <p:nvPr/>
        </p:nvSpPr>
        <p:spPr bwMode="auto">
          <a:xfrm>
            <a:off x="6499225" y="5791200"/>
            <a:ext cx="1006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IS</a:t>
            </a:r>
          </a:p>
          <a:p>
            <a:pPr algn="ctr" defTabSz="762000"/>
            <a:r>
              <a:rPr lang="en-GB" sz="2000">
                <a:solidFill>
                  <a:schemeClr val="folHlink"/>
                </a:solidFill>
                <a:latin typeface="Arial" charset="0"/>
              </a:rPr>
              <a:t>(</a:t>
            </a:r>
            <a:r>
              <a:rPr lang="en-GB" sz="2000" i="1">
                <a:solidFill>
                  <a:schemeClr val="folHlink"/>
                </a:solidFill>
                <a:latin typeface="Arial" charset="0"/>
              </a:rPr>
              <a:t>J = W</a:t>
            </a:r>
            <a:r>
              <a:rPr lang="en-GB" sz="2000">
                <a:solidFill>
                  <a:schemeClr val="folHlink"/>
                </a:solidFill>
                <a:latin typeface="Arial" charset="0"/>
              </a:rPr>
              <a:t>)</a:t>
            </a:r>
          </a:p>
        </p:txBody>
      </p:sp>
      <p:sp>
        <p:nvSpPr>
          <p:cNvPr id="74789" name="Rectangle 37"/>
          <p:cNvSpPr>
            <a:spLocks noChangeArrowheads="1"/>
          </p:cNvSpPr>
          <p:nvPr/>
        </p:nvSpPr>
        <p:spPr bwMode="auto">
          <a:xfrm>
            <a:off x="6145213" y="5122863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b="1" i="1">
                <a:solidFill>
                  <a:schemeClr val="folHlink"/>
                </a:solidFill>
                <a:latin typeface="Arial" charset="0"/>
              </a:rPr>
              <a:t>b</a:t>
            </a:r>
          </a:p>
        </p:txBody>
      </p:sp>
      <p:sp>
        <p:nvSpPr>
          <p:cNvPr id="74790" name="Rectangle 38"/>
          <p:cNvSpPr>
            <a:spLocks noChangeArrowheads="1"/>
          </p:cNvSpPr>
          <p:nvPr/>
        </p:nvSpPr>
        <p:spPr bwMode="auto">
          <a:xfrm>
            <a:off x="5010150" y="43195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b="1" i="1">
                <a:solidFill>
                  <a:schemeClr val="folHlink"/>
                </a:solidFill>
                <a:latin typeface="Arial" charset="0"/>
              </a:rPr>
              <a:t>a</a:t>
            </a:r>
          </a:p>
        </p:txBody>
      </p:sp>
      <p:sp>
        <p:nvSpPr>
          <p:cNvPr id="74791" name="Rectangle 39"/>
          <p:cNvSpPr>
            <a:spLocks noChangeArrowheads="1"/>
          </p:cNvSpPr>
          <p:nvPr/>
        </p:nvSpPr>
        <p:spPr bwMode="auto">
          <a:xfrm>
            <a:off x="5854700" y="6445250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0" y="127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chemeClr val="folHlink"/>
                </a:solidFill>
                <a:latin typeface="Arial" pitchFamily="34" charset="0"/>
              </a:rPr>
              <a:t>Ισορροπία στην αγορά αγαθών: </a:t>
            </a:r>
            <a:r>
              <a:rPr lang="el-GR" sz="2400" b="1" dirty="0" smtClean="0">
                <a:solidFill>
                  <a:schemeClr val="folHlink"/>
                </a:solidFill>
                <a:latin typeface="Arial" pitchFamily="34" charset="0"/>
              </a:rPr>
              <a:t>εξάγοντας  την </a:t>
            </a:r>
            <a:r>
              <a:rPr lang="el-GR" sz="2400" b="1" dirty="0">
                <a:solidFill>
                  <a:schemeClr val="folHlink"/>
                </a:solidFill>
                <a:latin typeface="Arial" pitchFamily="34" charset="0"/>
              </a:rPr>
              <a:t>καμπύλη IS.</a:t>
            </a:r>
            <a:endParaRPr lang="en-GB" sz="2400" b="1" dirty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 rot="16200000">
            <a:off x="1744146" y="1883218"/>
            <a:ext cx="191238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Εισροές-Εκροές</a:t>
            </a:r>
            <a:endParaRPr lang="en-GB" sz="2000" dirty="0">
              <a:latin typeface="Arial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 rot="16200000">
            <a:off x="1296465" y="4720875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578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 smtClean="0"/>
              <a:t>IS/MP</a:t>
            </a:r>
            <a:r>
              <a:rPr lang="en-GB" altLang="en-US" smtClean="0"/>
              <a:t> </a:t>
            </a:r>
            <a:r>
              <a:rPr lang="el-GR" altLang="en-US" smtClean="0"/>
              <a:t>ανάλυση</a:t>
            </a:r>
            <a:endParaRPr lang="en-GB" altLang="en-US" smtClean="0"/>
          </a:p>
        </p:txBody>
      </p:sp>
      <p:sp>
        <p:nvSpPr>
          <p:cNvPr id="75781" name="Rectangle 5"/>
          <p:cNvSpPr>
            <a:spLocks noGrp="1"/>
          </p:cNvSpPr>
          <p:nvPr>
            <p:ph type="body" idx="1"/>
          </p:nvPr>
        </p:nvSpPr>
        <p:spPr>
          <a:xfrm>
            <a:off x="301625" y="1668463"/>
            <a:ext cx="8534400" cy="47450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9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Η καμπύλη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  <a:r>
              <a:rPr lang="en-GB" altLang="en-US" i="1" smtClean="0">
                <a:solidFill>
                  <a:srgbClr val="646B86"/>
                </a:solidFill>
              </a:rPr>
              <a:t>IS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ct val="9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πραγματικό επιτόκιο, εθνικό εισόδημα και ισορροπία στην αγορά αγαθών</a:t>
            </a:r>
            <a:endParaRPr lang="en-GB" altLang="en-US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9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εξάγοντας την καμπύλη </a:t>
            </a:r>
            <a:r>
              <a:rPr lang="en-GB" altLang="en-US" i="1" smtClean="0">
                <a:solidFill>
                  <a:srgbClr val="646B86"/>
                </a:solidFill>
              </a:rPr>
              <a:t>IS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ct val="90000"/>
              </a:spcBef>
            </a:pPr>
            <a:r>
              <a:rPr lang="el-GR" altLang="en-US" smtClean="0"/>
              <a:t>η ελαστικότητα της καμπύλης </a:t>
            </a:r>
            <a:r>
              <a:rPr lang="en-GB" altLang="en-US" i="1" smtClean="0"/>
              <a:t>IS</a:t>
            </a:r>
            <a:endParaRPr lang="en-GB" altLang="en-US" smtClean="0"/>
          </a:p>
        </p:txBody>
      </p:sp>
    </p:spTree>
  </p:cSld>
  <p:clrMapOvr>
    <a:masterClrMapping/>
  </p:clrMapOvr>
  <p:transition spd="slow">
    <p:pull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671763" y="3584575"/>
            <a:ext cx="4468812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6803" name="Line 3"/>
          <p:cNvSpPr>
            <a:spLocks noChangeShapeType="1"/>
          </p:cNvSpPr>
          <p:nvPr/>
        </p:nvSpPr>
        <p:spPr bwMode="auto">
          <a:xfrm>
            <a:off x="3495675" y="4051300"/>
            <a:ext cx="2619375" cy="1979613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2671763" y="609600"/>
            <a:ext cx="4486275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2671763" y="3505200"/>
            <a:ext cx="4486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2671763" y="3703638"/>
            <a:ext cx="0" cy="2776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 flipV="1">
            <a:off x="2671763" y="6470650"/>
            <a:ext cx="4432300" cy="7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2351088" y="33067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2351088" y="62817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2351088" y="4452938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>
            <a:off x="2671763" y="3200400"/>
            <a:ext cx="36258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6814" name="Arc 14"/>
          <p:cNvSpPr>
            <a:spLocks/>
          </p:cNvSpPr>
          <p:nvPr/>
        </p:nvSpPr>
        <p:spPr bwMode="auto">
          <a:xfrm>
            <a:off x="2214563" y="76200"/>
            <a:ext cx="4030662" cy="3430588"/>
          </a:xfrm>
          <a:custGeom>
            <a:avLst/>
            <a:gdLst>
              <a:gd name="T0" fmla="*/ 2147483647 w 17694"/>
              <a:gd name="T1" fmla="*/ 2147483647 h 21367"/>
              <a:gd name="T2" fmla="*/ 2147483647 w 17694"/>
              <a:gd name="T3" fmla="*/ 2147483647 h 21367"/>
              <a:gd name="T4" fmla="*/ 0 w 17694"/>
              <a:gd name="T5" fmla="*/ 0 h 21367"/>
              <a:gd name="T6" fmla="*/ 0 60000 65536"/>
              <a:gd name="T7" fmla="*/ 0 60000 65536"/>
              <a:gd name="T8" fmla="*/ 0 60000 65536"/>
              <a:gd name="T9" fmla="*/ 0 w 17694"/>
              <a:gd name="T10" fmla="*/ 0 h 21367"/>
              <a:gd name="T11" fmla="*/ 17694 w 17694"/>
              <a:gd name="T12" fmla="*/ 21367 h 213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4" h="21367" fill="none" extrusionOk="0">
                <a:moveTo>
                  <a:pt x="17693" y="12388"/>
                </a:moveTo>
                <a:cubicBezTo>
                  <a:pt x="14289" y="17250"/>
                  <a:pt x="9035" y="20497"/>
                  <a:pt x="3164" y="21366"/>
                </a:cubicBezTo>
              </a:path>
              <a:path w="17694" h="21367" stroke="0" extrusionOk="0">
                <a:moveTo>
                  <a:pt x="17693" y="12388"/>
                </a:moveTo>
                <a:cubicBezTo>
                  <a:pt x="14289" y="17250"/>
                  <a:pt x="9035" y="20497"/>
                  <a:pt x="3164" y="21366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6318250" y="3001963"/>
            <a:ext cx="80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6197600" y="1858963"/>
            <a:ext cx="101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>
            <a:off x="4308475" y="3209925"/>
            <a:ext cx="0" cy="274638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6818" name="Oval 18"/>
          <p:cNvSpPr>
            <a:spLocks noChangeArrowheads="1"/>
          </p:cNvSpPr>
          <p:nvPr/>
        </p:nvSpPr>
        <p:spPr bwMode="auto">
          <a:xfrm>
            <a:off x="4260850" y="3148013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819" name="Rectangle 19"/>
          <p:cNvSpPr>
            <a:spLocks noChangeArrowheads="1"/>
          </p:cNvSpPr>
          <p:nvPr/>
        </p:nvSpPr>
        <p:spPr bwMode="auto">
          <a:xfrm>
            <a:off x="4119563" y="3502025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6820" name="Line 20"/>
          <p:cNvSpPr>
            <a:spLocks noChangeShapeType="1"/>
          </p:cNvSpPr>
          <p:nvPr/>
        </p:nvSpPr>
        <p:spPr bwMode="auto">
          <a:xfrm>
            <a:off x="4319588" y="3832225"/>
            <a:ext cx="0" cy="2638425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6821" name="Rectangle 21"/>
          <p:cNvSpPr>
            <a:spLocks noChangeArrowheads="1"/>
          </p:cNvSpPr>
          <p:nvPr/>
        </p:nvSpPr>
        <p:spPr bwMode="auto">
          <a:xfrm>
            <a:off x="4124325" y="6459538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6822" name="Line 22"/>
          <p:cNvSpPr>
            <a:spLocks noChangeShapeType="1"/>
          </p:cNvSpPr>
          <p:nvPr/>
        </p:nvSpPr>
        <p:spPr bwMode="auto">
          <a:xfrm>
            <a:off x="2671763" y="4675188"/>
            <a:ext cx="1649412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6823" name="Oval 23"/>
          <p:cNvSpPr>
            <a:spLocks noChangeArrowheads="1"/>
          </p:cNvSpPr>
          <p:nvPr/>
        </p:nvSpPr>
        <p:spPr bwMode="auto">
          <a:xfrm>
            <a:off x="4259263" y="4614863"/>
            <a:ext cx="103187" cy="103187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824" name="Line 24"/>
          <p:cNvSpPr>
            <a:spLocks noChangeShapeType="1"/>
          </p:cNvSpPr>
          <p:nvPr/>
        </p:nvSpPr>
        <p:spPr bwMode="auto">
          <a:xfrm>
            <a:off x="2654300" y="2897188"/>
            <a:ext cx="368458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6825" name="Arc 25"/>
          <p:cNvSpPr>
            <a:spLocks/>
          </p:cNvSpPr>
          <p:nvPr/>
        </p:nvSpPr>
        <p:spPr bwMode="auto">
          <a:xfrm>
            <a:off x="2330450" y="209550"/>
            <a:ext cx="3879850" cy="3430588"/>
          </a:xfrm>
          <a:custGeom>
            <a:avLst/>
            <a:gdLst>
              <a:gd name="T0" fmla="*/ 2147483647 w 17037"/>
              <a:gd name="T1" fmla="*/ 2147483647 h 21367"/>
              <a:gd name="T2" fmla="*/ 2147483647 w 17037"/>
              <a:gd name="T3" fmla="*/ 2147483647 h 21367"/>
              <a:gd name="T4" fmla="*/ 0 w 17037"/>
              <a:gd name="T5" fmla="*/ 0 h 21367"/>
              <a:gd name="T6" fmla="*/ 0 60000 65536"/>
              <a:gd name="T7" fmla="*/ 0 60000 65536"/>
              <a:gd name="T8" fmla="*/ 0 60000 65536"/>
              <a:gd name="T9" fmla="*/ 0 w 17037"/>
              <a:gd name="T10" fmla="*/ 0 h 21367"/>
              <a:gd name="T11" fmla="*/ 17037 w 17037"/>
              <a:gd name="T12" fmla="*/ 21367 h 213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37" h="21367" fill="none" extrusionOk="0">
                <a:moveTo>
                  <a:pt x="17036" y="13277"/>
                </a:moveTo>
                <a:cubicBezTo>
                  <a:pt x="13624" y="17656"/>
                  <a:pt x="8656" y="20553"/>
                  <a:pt x="3164" y="21366"/>
                </a:cubicBezTo>
              </a:path>
              <a:path w="17037" h="21367" stroke="0" extrusionOk="0">
                <a:moveTo>
                  <a:pt x="17036" y="13277"/>
                </a:moveTo>
                <a:cubicBezTo>
                  <a:pt x="13624" y="17656"/>
                  <a:pt x="8656" y="20553"/>
                  <a:pt x="3164" y="21366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6826" name="Rectangle 26"/>
          <p:cNvSpPr>
            <a:spLocks noChangeArrowheads="1"/>
          </p:cNvSpPr>
          <p:nvPr/>
        </p:nvSpPr>
        <p:spPr bwMode="auto">
          <a:xfrm>
            <a:off x="6305550" y="2678113"/>
            <a:ext cx="80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accent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)</a:t>
            </a:r>
          </a:p>
        </p:txBody>
      </p:sp>
      <p:sp>
        <p:nvSpPr>
          <p:cNvPr id="76827" name="Rectangle 27"/>
          <p:cNvSpPr>
            <a:spLocks noChangeArrowheads="1"/>
          </p:cNvSpPr>
          <p:nvPr/>
        </p:nvSpPr>
        <p:spPr bwMode="auto">
          <a:xfrm>
            <a:off x="6184900" y="2212975"/>
            <a:ext cx="101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S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accent2"/>
                </a:solidFill>
                <a:latin typeface="Arial" charset="0"/>
              </a:rPr>
              <a:t>W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)</a:t>
            </a:r>
          </a:p>
        </p:txBody>
      </p:sp>
      <p:sp>
        <p:nvSpPr>
          <p:cNvPr id="76828" name="Line 28"/>
          <p:cNvSpPr>
            <a:spLocks noChangeShapeType="1"/>
          </p:cNvSpPr>
          <p:nvPr/>
        </p:nvSpPr>
        <p:spPr bwMode="auto">
          <a:xfrm>
            <a:off x="5427663" y="2916238"/>
            <a:ext cx="0" cy="568325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6829" name="Oval 29"/>
          <p:cNvSpPr>
            <a:spLocks noChangeArrowheads="1"/>
          </p:cNvSpPr>
          <p:nvPr/>
        </p:nvSpPr>
        <p:spPr bwMode="auto">
          <a:xfrm>
            <a:off x="5384800" y="2841625"/>
            <a:ext cx="103188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830" name="Rectangle 30"/>
          <p:cNvSpPr>
            <a:spLocks noChangeArrowheads="1"/>
          </p:cNvSpPr>
          <p:nvPr/>
        </p:nvSpPr>
        <p:spPr bwMode="auto">
          <a:xfrm>
            <a:off x="5224463" y="3506788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76831" name="Line 31"/>
          <p:cNvSpPr>
            <a:spLocks noChangeShapeType="1"/>
          </p:cNvSpPr>
          <p:nvPr/>
        </p:nvSpPr>
        <p:spPr bwMode="auto">
          <a:xfrm>
            <a:off x="2671763" y="6096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6832" name="Line 32"/>
          <p:cNvSpPr>
            <a:spLocks noChangeShapeType="1"/>
          </p:cNvSpPr>
          <p:nvPr/>
        </p:nvSpPr>
        <p:spPr bwMode="auto">
          <a:xfrm>
            <a:off x="5437188" y="3887788"/>
            <a:ext cx="0" cy="2582862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6833" name="Line 33"/>
          <p:cNvSpPr>
            <a:spLocks noChangeShapeType="1"/>
          </p:cNvSpPr>
          <p:nvPr/>
        </p:nvSpPr>
        <p:spPr bwMode="auto">
          <a:xfrm flipH="1">
            <a:off x="2690813" y="5518150"/>
            <a:ext cx="2746375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6834" name="Rectangle 34"/>
          <p:cNvSpPr>
            <a:spLocks noChangeArrowheads="1"/>
          </p:cNvSpPr>
          <p:nvPr/>
        </p:nvSpPr>
        <p:spPr bwMode="auto">
          <a:xfrm>
            <a:off x="2338388" y="5302250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76835" name="Oval 35"/>
          <p:cNvSpPr>
            <a:spLocks noChangeArrowheads="1"/>
          </p:cNvSpPr>
          <p:nvPr/>
        </p:nvSpPr>
        <p:spPr bwMode="auto">
          <a:xfrm>
            <a:off x="5383213" y="5464175"/>
            <a:ext cx="103187" cy="103188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836" name="Rectangle 36"/>
          <p:cNvSpPr>
            <a:spLocks noChangeArrowheads="1"/>
          </p:cNvSpPr>
          <p:nvPr/>
        </p:nvSpPr>
        <p:spPr bwMode="auto">
          <a:xfrm>
            <a:off x="5864225" y="5791200"/>
            <a:ext cx="1006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IS</a:t>
            </a:r>
          </a:p>
          <a:p>
            <a:pPr algn="ctr" defTabSz="762000"/>
            <a:r>
              <a:rPr lang="en-GB" sz="2000">
                <a:solidFill>
                  <a:schemeClr val="folHlink"/>
                </a:solidFill>
                <a:latin typeface="Arial" charset="0"/>
              </a:rPr>
              <a:t>(</a:t>
            </a:r>
            <a:r>
              <a:rPr lang="en-GB" sz="2000" i="1">
                <a:solidFill>
                  <a:schemeClr val="folHlink"/>
                </a:solidFill>
                <a:latin typeface="Arial" charset="0"/>
              </a:rPr>
              <a:t>J = W</a:t>
            </a:r>
            <a:r>
              <a:rPr lang="en-GB" sz="2000">
                <a:solidFill>
                  <a:schemeClr val="folHlink"/>
                </a:solidFill>
                <a:latin typeface="Arial" charset="0"/>
              </a:rPr>
              <a:t>)</a:t>
            </a:r>
          </a:p>
        </p:txBody>
      </p:sp>
      <p:sp>
        <p:nvSpPr>
          <p:cNvPr id="76837" name="Rectangle 37"/>
          <p:cNvSpPr>
            <a:spLocks noChangeArrowheads="1"/>
          </p:cNvSpPr>
          <p:nvPr/>
        </p:nvSpPr>
        <p:spPr bwMode="auto">
          <a:xfrm>
            <a:off x="5510213" y="5122863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b="1" i="1">
                <a:solidFill>
                  <a:schemeClr val="folHlink"/>
                </a:solidFill>
                <a:latin typeface="Arial" charset="0"/>
              </a:rPr>
              <a:t>b</a:t>
            </a:r>
          </a:p>
        </p:txBody>
      </p:sp>
      <p:sp>
        <p:nvSpPr>
          <p:cNvPr id="76838" name="Rectangle 38"/>
          <p:cNvSpPr>
            <a:spLocks noChangeArrowheads="1"/>
          </p:cNvSpPr>
          <p:nvPr/>
        </p:nvSpPr>
        <p:spPr bwMode="auto">
          <a:xfrm>
            <a:off x="4375150" y="43195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b="1" i="1">
                <a:solidFill>
                  <a:schemeClr val="folHlink"/>
                </a:solidFill>
                <a:latin typeface="Arial" charset="0"/>
              </a:rPr>
              <a:t>a</a:t>
            </a:r>
          </a:p>
        </p:txBody>
      </p:sp>
      <p:sp>
        <p:nvSpPr>
          <p:cNvPr id="76839" name="Rectangle 39"/>
          <p:cNvSpPr>
            <a:spLocks noChangeArrowheads="1"/>
          </p:cNvSpPr>
          <p:nvPr/>
        </p:nvSpPr>
        <p:spPr bwMode="auto">
          <a:xfrm>
            <a:off x="5219700" y="6445250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0" y="127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chemeClr val="folHlink"/>
                </a:solidFill>
                <a:latin typeface="Arial" pitchFamily="34" charset="0"/>
              </a:rPr>
              <a:t>Ισορροπία στην αγορά αγαθών: </a:t>
            </a:r>
            <a:r>
              <a:rPr lang="el-GR" sz="2400" b="1" dirty="0" smtClean="0">
                <a:solidFill>
                  <a:schemeClr val="folHlink"/>
                </a:solidFill>
                <a:latin typeface="Arial" pitchFamily="34" charset="0"/>
              </a:rPr>
              <a:t>εξάγοντας  την </a:t>
            </a:r>
            <a:r>
              <a:rPr lang="el-GR" sz="2400" b="1" dirty="0">
                <a:solidFill>
                  <a:schemeClr val="folHlink"/>
                </a:solidFill>
                <a:latin typeface="Arial" pitchFamily="34" charset="0"/>
              </a:rPr>
              <a:t>καμπύλη IS.</a:t>
            </a:r>
            <a:endParaRPr lang="en-GB" sz="2400" b="1" dirty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 rot="16200000">
            <a:off x="1083746" y="1883218"/>
            <a:ext cx="191238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Εισροές-Εκροές</a:t>
            </a:r>
            <a:endParaRPr lang="en-GB" sz="2000" dirty="0">
              <a:latin typeface="Arial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 rot="16200000">
            <a:off x="636065" y="4720875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782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 smtClean="0"/>
              <a:t>IS/MP</a:t>
            </a:r>
            <a:r>
              <a:rPr lang="en-GB" altLang="en-US" smtClean="0"/>
              <a:t> </a:t>
            </a:r>
            <a:r>
              <a:rPr lang="el-GR" altLang="en-US" smtClean="0"/>
              <a:t>ανάλυση</a:t>
            </a:r>
            <a:endParaRPr lang="en-GB" altLang="en-US" smtClean="0"/>
          </a:p>
        </p:txBody>
      </p:sp>
      <p:sp>
        <p:nvSpPr>
          <p:cNvPr id="77829" name="Rectangle 5"/>
          <p:cNvSpPr>
            <a:spLocks noGrp="1"/>
          </p:cNvSpPr>
          <p:nvPr>
            <p:ph type="body" idx="1"/>
          </p:nvPr>
        </p:nvSpPr>
        <p:spPr>
          <a:xfrm>
            <a:off x="301625" y="1668463"/>
            <a:ext cx="8534400" cy="47450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9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Η καμπύλη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  <a:r>
              <a:rPr lang="en-GB" altLang="en-US" i="1" smtClean="0">
                <a:solidFill>
                  <a:srgbClr val="646B86"/>
                </a:solidFill>
              </a:rPr>
              <a:t>IS</a:t>
            </a:r>
            <a:endParaRPr lang="en-GB" altLang="en-US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9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πραγματικό επιτόκιο, εθνικό εισόδημα και η ισορροπία στην αγορά αγαθών</a:t>
            </a:r>
            <a:endParaRPr lang="en-GB" altLang="en-US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9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εξάγοντας την καμπύλη </a:t>
            </a:r>
            <a:r>
              <a:rPr lang="en-GB" altLang="en-US" i="1" smtClean="0">
                <a:solidFill>
                  <a:srgbClr val="646B86"/>
                </a:solidFill>
              </a:rPr>
              <a:t>IS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ct val="9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ελαστικότητα της καμπύλης </a:t>
            </a:r>
            <a:r>
              <a:rPr lang="en-GB" altLang="en-US" i="1" smtClean="0">
                <a:solidFill>
                  <a:srgbClr val="646B86"/>
                </a:solidFill>
              </a:rPr>
              <a:t>IS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ct val="90000"/>
              </a:spcBef>
            </a:pPr>
            <a:r>
              <a:rPr lang="el-GR" altLang="en-US" smtClean="0"/>
              <a:t>μετατοπίσεις στην καμπύλη</a:t>
            </a:r>
            <a:r>
              <a:rPr lang="en-GB" altLang="en-US" smtClean="0"/>
              <a:t> </a:t>
            </a:r>
            <a:r>
              <a:rPr lang="en-GB" altLang="en-US" i="1" smtClean="0"/>
              <a:t>IS</a:t>
            </a:r>
            <a:r>
              <a:rPr lang="en-GB" altLang="en-US" smtClean="0"/>
              <a:t> </a:t>
            </a:r>
          </a:p>
        </p:txBody>
      </p:sp>
    </p:spTree>
  </p:cSld>
  <p:clrMapOvr>
    <a:masterClrMapping/>
  </p:clrMapOvr>
  <p:transition spd="slow">
    <p:pull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2671763" y="3584575"/>
            <a:ext cx="4468812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3495675" y="4051300"/>
            <a:ext cx="2619375" cy="1979613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2671763" y="609600"/>
            <a:ext cx="4486275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>
            <a:off x="2671763" y="3505200"/>
            <a:ext cx="4486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2671763" y="3703638"/>
            <a:ext cx="0" cy="2776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 flipV="1">
            <a:off x="2671763" y="6470650"/>
            <a:ext cx="4432300" cy="7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2351088" y="33067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2351088" y="62817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2351088" y="4452938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>
            <a:off x="2671763" y="3200400"/>
            <a:ext cx="36258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862" name="Arc 14"/>
          <p:cNvSpPr>
            <a:spLocks/>
          </p:cNvSpPr>
          <p:nvPr/>
        </p:nvSpPr>
        <p:spPr bwMode="auto">
          <a:xfrm>
            <a:off x="2214563" y="76200"/>
            <a:ext cx="4030662" cy="3430588"/>
          </a:xfrm>
          <a:custGeom>
            <a:avLst/>
            <a:gdLst>
              <a:gd name="T0" fmla="*/ 2147483647 w 17694"/>
              <a:gd name="T1" fmla="*/ 2147483647 h 21367"/>
              <a:gd name="T2" fmla="*/ 2147483647 w 17694"/>
              <a:gd name="T3" fmla="*/ 2147483647 h 21367"/>
              <a:gd name="T4" fmla="*/ 0 w 17694"/>
              <a:gd name="T5" fmla="*/ 0 h 21367"/>
              <a:gd name="T6" fmla="*/ 0 60000 65536"/>
              <a:gd name="T7" fmla="*/ 0 60000 65536"/>
              <a:gd name="T8" fmla="*/ 0 60000 65536"/>
              <a:gd name="T9" fmla="*/ 0 w 17694"/>
              <a:gd name="T10" fmla="*/ 0 h 21367"/>
              <a:gd name="T11" fmla="*/ 17694 w 17694"/>
              <a:gd name="T12" fmla="*/ 21367 h 213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4" h="21367" fill="none" extrusionOk="0">
                <a:moveTo>
                  <a:pt x="17693" y="12388"/>
                </a:moveTo>
                <a:cubicBezTo>
                  <a:pt x="14289" y="17250"/>
                  <a:pt x="9035" y="20497"/>
                  <a:pt x="3164" y="21366"/>
                </a:cubicBezTo>
              </a:path>
              <a:path w="17694" h="21367" stroke="0" extrusionOk="0">
                <a:moveTo>
                  <a:pt x="17693" y="12388"/>
                </a:moveTo>
                <a:cubicBezTo>
                  <a:pt x="14289" y="17250"/>
                  <a:pt x="9035" y="20497"/>
                  <a:pt x="3164" y="21366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6318250" y="3001963"/>
            <a:ext cx="80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6197600" y="1858963"/>
            <a:ext cx="101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78865" name="Line 17"/>
          <p:cNvSpPr>
            <a:spLocks noChangeShapeType="1"/>
          </p:cNvSpPr>
          <p:nvPr/>
        </p:nvSpPr>
        <p:spPr bwMode="auto">
          <a:xfrm>
            <a:off x="4308475" y="3209925"/>
            <a:ext cx="0" cy="274638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866" name="Oval 18"/>
          <p:cNvSpPr>
            <a:spLocks noChangeArrowheads="1"/>
          </p:cNvSpPr>
          <p:nvPr/>
        </p:nvSpPr>
        <p:spPr bwMode="auto">
          <a:xfrm>
            <a:off x="4260850" y="3148013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867" name="Rectangle 19"/>
          <p:cNvSpPr>
            <a:spLocks noChangeArrowheads="1"/>
          </p:cNvSpPr>
          <p:nvPr/>
        </p:nvSpPr>
        <p:spPr bwMode="auto">
          <a:xfrm>
            <a:off x="4119563" y="3502025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8868" name="Line 20"/>
          <p:cNvSpPr>
            <a:spLocks noChangeShapeType="1"/>
          </p:cNvSpPr>
          <p:nvPr/>
        </p:nvSpPr>
        <p:spPr bwMode="auto">
          <a:xfrm>
            <a:off x="4319588" y="3832225"/>
            <a:ext cx="0" cy="2638425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4124325" y="6459538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78870" name="Line 22"/>
          <p:cNvSpPr>
            <a:spLocks noChangeShapeType="1"/>
          </p:cNvSpPr>
          <p:nvPr/>
        </p:nvSpPr>
        <p:spPr bwMode="auto">
          <a:xfrm>
            <a:off x="2671763" y="4675188"/>
            <a:ext cx="1649412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871" name="Oval 23"/>
          <p:cNvSpPr>
            <a:spLocks noChangeArrowheads="1"/>
          </p:cNvSpPr>
          <p:nvPr/>
        </p:nvSpPr>
        <p:spPr bwMode="auto">
          <a:xfrm>
            <a:off x="4259263" y="4614863"/>
            <a:ext cx="103187" cy="103187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872" name="Line 24"/>
          <p:cNvSpPr>
            <a:spLocks noChangeShapeType="1"/>
          </p:cNvSpPr>
          <p:nvPr/>
        </p:nvSpPr>
        <p:spPr bwMode="auto">
          <a:xfrm>
            <a:off x="2654300" y="2897188"/>
            <a:ext cx="368458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873" name="Arc 25"/>
          <p:cNvSpPr>
            <a:spLocks/>
          </p:cNvSpPr>
          <p:nvPr/>
        </p:nvSpPr>
        <p:spPr bwMode="auto">
          <a:xfrm>
            <a:off x="2330450" y="209550"/>
            <a:ext cx="3879850" cy="3430588"/>
          </a:xfrm>
          <a:custGeom>
            <a:avLst/>
            <a:gdLst>
              <a:gd name="T0" fmla="*/ 2147483647 w 17037"/>
              <a:gd name="T1" fmla="*/ 2147483647 h 21367"/>
              <a:gd name="T2" fmla="*/ 2147483647 w 17037"/>
              <a:gd name="T3" fmla="*/ 2147483647 h 21367"/>
              <a:gd name="T4" fmla="*/ 0 w 17037"/>
              <a:gd name="T5" fmla="*/ 0 h 21367"/>
              <a:gd name="T6" fmla="*/ 0 60000 65536"/>
              <a:gd name="T7" fmla="*/ 0 60000 65536"/>
              <a:gd name="T8" fmla="*/ 0 60000 65536"/>
              <a:gd name="T9" fmla="*/ 0 w 17037"/>
              <a:gd name="T10" fmla="*/ 0 h 21367"/>
              <a:gd name="T11" fmla="*/ 17037 w 17037"/>
              <a:gd name="T12" fmla="*/ 21367 h 213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37" h="21367" fill="none" extrusionOk="0">
                <a:moveTo>
                  <a:pt x="17036" y="13277"/>
                </a:moveTo>
                <a:cubicBezTo>
                  <a:pt x="13624" y="17656"/>
                  <a:pt x="8656" y="20553"/>
                  <a:pt x="3164" y="21366"/>
                </a:cubicBezTo>
              </a:path>
              <a:path w="17037" h="21367" stroke="0" extrusionOk="0">
                <a:moveTo>
                  <a:pt x="17036" y="13277"/>
                </a:moveTo>
                <a:cubicBezTo>
                  <a:pt x="13624" y="17656"/>
                  <a:pt x="8656" y="20553"/>
                  <a:pt x="3164" y="21366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874" name="Rectangle 26"/>
          <p:cNvSpPr>
            <a:spLocks noChangeArrowheads="1"/>
          </p:cNvSpPr>
          <p:nvPr/>
        </p:nvSpPr>
        <p:spPr bwMode="auto">
          <a:xfrm>
            <a:off x="6305550" y="2678113"/>
            <a:ext cx="80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accent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)</a:t>
            </a:r>
          </a:p>
        </p:txBody>
      </p:sp>
      <p:sp>
        <p:nvSpPr>
          <p:cNvPr id="78875" name="Rectangle 27"/>
          <p:cNvSpPr>
            <a:spLocks noChangeArrowheads="1"/>
          </p:cNvSpPr>
          <p:nvPr/>
        </p:nvSpPr>
        <p:spPr bwMode="auto">
          <a:xfrm>
            <a:off x="6184900" y="2212975"/>
            <a:ext cx="101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S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 (</a:t>
            </a:r>
            <a:r>
              <a:rPr lang="en-GB" sz="2000" i="1">
                <a:solidFill>
                  <a:schemeClr val="accent2"/>
                </a:solidFill>
                <a:latin typeface="Arial" charset="0"/>
              </a:rPr>
              <a:t>W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)</a:t>
            </a:r>
          </a:p>
        </p:txBody>
      </p:sp>
      <p:sp>
        <p:nvSpPr>
          <p:cNvPr id="78876" name="Line 28"/>
          <p:cNvSpPr>
            <a:spLocks noChangeShapeType="1"/>
          </p:cNvSpPr>
          <p:nvPr/>
        </p:nvSpPr>
        <p:spPr bwMode="auto">
          <a:xfrm>
            <a:off x="5427663" y="2916238"/>
            <a:ext cx="0" cy="568325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877" name="Oval 29"/>
          <p:cNvSpPr>
            <a:spLocks noChangeArrowheads="1"/>
          </p:cNvSpPr>
          <p:nvPr/>
        </p:nvSpPr>
        <p:spPr bwMode="auto">
          <a:xfrm>
            <a:off x="5384800" y="2841625"/>
            <a:ext cx="103188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878" name="Rectangle 30"/>
          <p:cNvSpPr>
            <a:spLocks noChangeArrowheads="1"/>
          </p:cNvSpPr>
          <p:nvPr/>
        </p:nvSpPr>
        <p:spPr bwMode="auto">
          <a:xfrm>
            <a:off x="5224463" y="3506788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78879" name="Line 31"/>
          <p:cNvSpPr>
            <a:spLocks noChangeShapeType="1"/>
          </p:cNvSpPr>
          <p:nvPr/>
        </p:nvSpPr>
        <p:spPr bwMode="auto">
          <a:xfrm>
            <a:off x="2671763" y="6096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880" name="Line 32"/>
          <p:cNvSpPr>
            <a:spLocks noChangeShapeType="1"/>
          </p:cNvSpPr>
          <p:nvPr/>
        </p:nvSpPr>
        <p:spPr bwMode="auto">
          <a:xfrm>
            <a:off x="5437188" y="3887788"/>
            <a:ext cx="0" cy="2582862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881" name="Line 33"/>
          <p:cNvSpPr>
            <a:spLocks noChangeShapeType="1"/>
          </p:cNvSpPr>
          <p:nvPr/>
        </p:nvSpPr>
        <p:spPr bwMode="auto">
          <a:xfrm flipH="1">
            <a:off x="2690813" y="5518150"/>
            <a:ext cx="2746375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882" name="Rectangle 34"/>
          <p:cNvSpPr>
            <a:spLocks noChangeArrowheads="1"/>
          </p:cNvSpPr>
          <p:nvPr/>
        </p:nvSpPr>
        <p:spPr bwMode="auto">
          <a:xfrm>
            <a:off x="2338388" y="5302250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78883" name="Oval 35"/>
          <p:cNvSpPr>
            <a:spLocks noChangeArrowheads="1"/>
          </p:cNvSpPr>
          <p:nvPr/>
        </p:nvSpPr>
        <p:spPr bwMode="auto">
          <a:xfrm>
            <a:off x="5383213" y="5464175"/>
            <a:ext cx="103187" cy="103188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884" name="Rectangle 36"/>
          <p:cNvSpPr>
            <a:spLocks noChangeArrowheads="1"/>
          </p:cNvSpPr>
          <p:nvPr/>
        </p:nvSpPr>
        <p:spPr bwMode="auto">
          <a:xfrm>
            <a:off x="5864225" y="5791200"/>
            <a:ext cx="1006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IS</a:t>
            </a:r>
          </a:p>
          <a:p>
            <a:pPr algn="ctr" defTabSz="762000"/>
            <a:r>
              <a:rPr lang="en-GB" sz="2000">
                <a:solidFill>
                  <a:schemeClr val="folHlink"/>
                </a:solidFill>
                <a:latin typeface="Arial" charset="0"/>
              </a:rPr>
              <a:t>(</a:t>
            </a:r>
            <a:r>
              <a:rPr lang="en-GB" sz="2000" i="1">
                <a:solidFill>
                  <a:schemeClr val="folHlink"/>
                </a:solidFill>
                <a:latin typeface="Arial" charset="0"/>
              </a:rPr>
              <a:t>J = W</a:t>
            </a:r>
            <a:r>
              <a:rPr lang="en-GB" sz="2000">
                <a:solidFill>
                  <a:schemeClr val="folHlink"/>
                </a:solidFill>
                <a:latin typeface="Arial" charset="0"/>
              </a:rPr>
              <a:t>)</a:t>
            </a:r>
          </a:p>
        </p:txBody>
      </p:sp>
      <p:sp>
        <p:nvSpPr>
          <p:cNvPr id="78885" name="Rectangle 37"/>
          <p:cNvSpPr>
            <a:spLocks noChangeArrowheads="1"/>
          </p:cNvSpPr>
          <p:nvPr/>
        </p:nvSpPr>
        <p:spPr bwMode="auto">
          <a:xfrm>
            <a:off x="5510213" y="5122863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b="1" i="1">
                <a:solidFill>
                  <a:schemeClr val="folHlink"/>
                </a:solidFill>
                <a:latin typeface="Arial" charset="0"/>
              </a:rPr>
              <a:t>b</a:t>
            </a:r>
          </a:p>
        </p:txBody>
      </p:sp>
      <p:sp>
        <p:nvSpPr>
          <p:cNvPr id="78886" name="Rectangle 38"/>
          <p:cNvSpPr>
            <a:spLocks noChangeArrowheads="1"/>
          </p:cNvSpPr>
          <p:nvPr/>
        </p:nvSpPr>
        <p:spPr bwMode="auto">
          <a:xfrm>
            <a:off x="4375150" y="43195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b="1" i="1">
                <a:solidFill>
                  <a:schemeClr val="folHlink"/>
                </a:solidFill>
                <a:latin typeface="Arial" charset="0"/>
              </a:rPr>
              <a:t>a</a:t>
            </a:r>
          </a:p>
        </p:txBody>
      </p:sp>
      <p:sp>
        <p:nvSpPr>
          <p:cNvPr id="78887" name="Rectangle 39"/>
          <p:cNvSpPr>
            <a:spLocks noChangeArrowheads="1"/>
          </p:cNvSpPr>
          <p:nvPr/>
        </p:nvSpPr>
        <p:spPr bwMode="auto">
          <a:xfrm>
            <a:off x="5219700" y="6445250"/>
            <a:ext cx="44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0" y="127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chemeClr val="folHlink"/>
                </a:solidFill>
                <a:latin typeface="Arial" pitchFamily="34" charset="0"/>
              </a:rPr>
              <a:t>Ισορροπία στην αγορά αγαθών: </a:t>
            </a:r>
            <a:r>
              <a:rPr lang="el-GR" sz="2400" b="1" dirty="0" smtClean="0">
                <a:solidFill>
                  <a:schemeClr val="folHlink"/>
                </a:solidFill>
                <a:latin typeface="Arial" pitchFamily="34" charset="0"/>
              </a:rPr>
              <a:t>εξάγοντας  την </a:t>
            </a:r>
            <a:r>
              <a:rPr lang="el-GR" sz="2400" b="1" dirty="0">
                <a:solidFill>
                  <a:schemeClr val="folHlink"/>
                </a:solidFill>
                <a:latin typeface="Arial" pitchFamily="34" charset="0"/>
              </a:rPr>
              <a:t>καμπύλη IS.</a:t>
            </a:r>
            <a:endParaRPr lang="en-GB" sz="2400" b="1" dirty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 rot="16200000">
            <a:off x="1083746" y="1883218"/>
            <a:ext cx="191238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Εισροές-Εκροές</a:t>
            </a:r>
            <a:endParaRPr lang="en-GB" sz="2000" dirty="0">
              <a:latin typeface="Arial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 rot="16200000">
            <a:off x="636065" y="4720875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επιτόκιο (</a:t>
            </a:r>
            <a:r>
              <a:rPr lang="en-GB" sz="2000" dirty="0" smtClean="0">
                <a:latin typeface="Arial" charset="0"/>
              </a:rPr>
              <a:t>i)</a:t>
            </a:r>
            <a:endParaRPr lang="en-GB" sz="2000" dirty="0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7987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 smtClean="0"/>
              <a:t>IS/MP</a:t>
            </a:r>
            <a:r>
              <a:rPr lang="en-GB" altLang="en-US" smtClean="0"/>
              <a:t> </a:t>
            </a:r>
            <a:r>
              <a:rPr lang="el-GR" altLang="en-US" smtClean="0"/>
              <a:t>ανάλυση</a:t>
            </a:r>
            <a:endParaRPr lang="en-GB" altLang="en-US" smtClean="0"/>
          </a:p>
        </p:txBody>
      </p:sp>
      <p:sp>
        <p:nvSpPr>
          <p:cNvPr id="34918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70000"/>
              </a:spcBef>
            </a:pPr>
            <a:r>
              <a:rPr lang="el-GR" altLang="en-US" smtClean="0"/>
              <a:t>Η καμπύλη</a:t>
            </a:r>
            <a:r>
              <a:rPr lang="en-GB" altLang="en-US" smtClean="0"/>
              <a:t> </a:t>
            </a:r>
            <a:r>
              <a:rPr lang="en-GB" altLang="en-US" i="1" smtClean="0"/>
              <a:t>MP </a:t>
            </a:r>
            <a:endParaRPr lang="en-GB" altLang="en-US" smtClean="0"/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smtClean="0"/>
              <a:t>εθνικό εισόδημα και πραγματικό επιτόκιο</a:t>
            </a:r>
            <a:r>
              <a:rPr lang="en-GB" altLang="en-US" smtClean="0"/>
              <a:t> </a:t>
            </a:r>
            <a:r>
              <a:rPr lang="el-GR" altLang="en-US" smtClean="0"/>
              <a:t>επιλεγμένο από τις νομισματικές αρχές</a:t>
            </a:r>
            <a:endParaRPr lang="en-GB" altLang="en-US" smtClean="0"/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smtClean="0"/>
              <a:t>εξάγοντας την καμπύλη </a:t>
            </a:r>
            <a:r>
              <a:rPr lang="en-GB" altLang="en-US" i="1" smtClean="0"/>
              <a:t>MP </a:t>
            </a:r>
            <a:endParaRPr lang="en-GB" altLang="en-US" smtClean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9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9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9" grpId="0" build="p" bldLvl="2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531938" y="808038"/>
            <a:ext cx="6905625" cy="51292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0899" name="Line 4"/>
          <p:cNvSpPr>
            <a:spLocks noChangeShapeType="1"/>
          </p:cNvSpPr>
          <p:nvPr/>
        </p:nvSpPr>
        <p:spPr bwMode="auto">
          <a:xfrm>
            <a:off x="1535113" y="812800"/>
            <a:ext cx="0" cy="513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0900" name="Line 5"/>
          <p:cNvSpPr>
            <a:spLocks noChangeShapeType="1"/>
          </p:cNvSpPr>
          <p:nvPr/>
        </p:nvSpPr>
        <p:spPr bwMode="auto">
          <a:xfrm flipV="1">
            <a:off x="1549400" y="5943600"/>
            <a:ext cx="6915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0901" name="Rectangle 7"/>
          <p:cNvSpPr>
            <a:spLocks noChangeArrowheads="1"/>
          </p:cNvSpPr>
          <p:nvPr/>
        </p:nvSpPr>
        <p:spPr bwMode="auto">
          <a:xfrm rot="16200000">
            <a:off x="-521221" y="2117374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 dirty="0" smtClean="0">
                <a:latin typeface="Arial" charset="0"/>
              </a:rPr>
              <a:t>Πραγματικό επιτόκιο</a:t>
            </a:r>
            <a:r>
              <a:rPr lang="en-GB" altLang="en-US" sz="2000" dirty="0" smtClean="0">
                <a:latin typeface="Arial" charset="0"/>
              </a:rPr>
              <a:t> (</a:t>
            </a:r>
            <a:r>
              <a:rPr lang="en-US" altLang="en-US" sz="2000" i="1" dirty="0" smtClean="0">
                <a:latin typeface="Arial" charset="0"/>
              </a:rPr>
              <a:t>i</a:t>
            </a:r>
            <a:r>
              <a:rPr lang="en-US" altLang="en-US" sz="2000" dirty="0" smtClean="0">
                <a:latin typeface="Arial" charset="0"/>
              </a:rPr>
              <a:t>)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1206500" y="59817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48038" y="4797425"/>
            <a:ext cx="576262" cy="1597025"/>
            <a:chOff x="2109" y="3022"/>
            <a:chExt cx="363" cy="1006"/>
          </a:xfrm>
        </p:grpSpPr>
        <p:sp>
          <p:nvSpPr>
            <p:cNvPr id="80923" name="Line 18"/>
            <p:cNvSpPr>
              <a:spLocks noChangeShapeType="1"/>
            </p:cNvSpPr>
            <p:nvPr/>
          </p:nvSpPr>
          <p:spPr bwMode="auto">
            <a:xfrm flipH="1">
              <a:off x="2284" y="3022"/>
              <a:ext cx="0" cy="726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24" name="Rectangle 19"/>
            <p:cNvSpPr>
              <a:spLocks noChangeArrowheads="1"/>
            </p:cNvSpPr>
            <p:nvPr/>
          </p:nvSpPr>
          <p:spPr bwMode="auto">
            <a:xfrm>
              <a:off x="2109" y="3778"/>
              <a:ext cx="3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latin typeface="Arial" charset="0"/>
                </a:rPr>
                <a:t>Y</a:t>
              </a:r>
              <a:r>
                <a:rPr lang="en-GB" altLang="en-US" sz="2000" baseline="-25000">
                  <a:latin typeface="Arial" charset="0"/>
                </a:rPr>
                <a:t>1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149350" y="4597400"/>
            <a:ext cx="2478088" cy="396875"/>
            <a:chOff x="724" y="2896"/>
            <a:chExt cx="1561" cy="250"/>
          </a:xfrm>
        </p:grpSpPr>
        <p:sp>
          <p:nvSpPr>
            <p:cNvPr id="80921" name="Rectangle 10"/>
            <p:cNvSpPr>
              <a:spLocks noChangeArrowheads="1"/>
            </p:cNvSpPr>
            <p:nvPr/>
          </p:nvSpPr>
          <p:spPr bwMode="auto">
            <a:xfrm>
              <a:off x="724" y="2896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latin typeface="Arial" charset="0"/>
                </a:rPr>
                <a:t>i</a:t>
              </a:r>
              <a:r>
                <a:rPr lang="en-GB" altLang="en-US" sz="2000" baseline="-25000">
                  <a:latin typeface="Arial" charset="0"/>
                </a:rPr>
                <a:t>1</a:t>
              </a:r>
            </a:p>
          </p:txBody>
        </p:sp>
        <p:sp>
          <p:nvSpPr>
            <p:cNvPr id="80922" name="Line 20"/>
            <p:cNvSpPr>
              <a:spLocks noChangeShapeType="1"/>
            </p:cNvSpPr>
            <p:nvPr/>
          </p:nvSpPr>
          <p:spPr bwMode="auto">
            <a:xfrm>
              <a:off x="966" y="3022"/>
              <a:ext cx="1319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149350" y="3500438"/>
            <a:ext cx="4237038" cy="396875"/>
            <a:chOff x="724" y="2205"/>
            <a:chExt cx="2669" cy="250"/>
          </a:xfrm>
        </p:grpSpPr>
        <p:sp>
          <p:nvSpPr>
            <p:cNvPr id="80919" name="Line 31"/>
            <p:cNvSpPr>
              <a:spLocks noChangeShapeType="1"/>
            </p:cNvSpPr>
            <p:nvPr/>
          </p:nvSpPr>
          <p:spPr bwMode="auto">
            <a:xfrm flipH="1">
              <a:off x="964" y="2341"/>
              <a:ext cx="2429" cy="1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20" name="Rectangle 32"/>
            <p:cNvSpPr>
              <a:spLocks noChangeArrowheads="1"/>
            </p:cNvSpPr>
            <p:nvPr/>
          </p:nvSpPr>
          <p:spPr bwMode="auto">
            <a:xfrm>
              <a:off x="724" y="2205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i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730128" name="Rectangle 36"/>
          <p:cNvSpPr>
            <a:spLocks noChangeArrowheads="1"/>
          </p:cNvSpPr>
          <p:nvPr/>
        </p:nvSpPr>
        <p:spPr bwMode="auto">
          <a:xfrm>
            <a:off x="3441700" y="4267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latin typeface="Arial" charset="0"/>
              </a:rPr>
              <a:t>a</a:t>
            </a:r>
          </a:p>
        </p:txBody>
      </p:sp>
      <p:sp>
        <p:nvSpPr>
          <p:cNvPr id="730129" name="Rectangle 39"/>
          <p:cNvSpPr>
            <a:spLocks noChangeArrowheads="1"/>
          </p:cNvSpPr>
          <p:nvPr/>
        </p:nvSpPr>
        <p:spPr bwMode="auto">
          <a:xfrm>
            <a:off x="5092700" y="5989638"/>
            <a:ext cx="574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altLang="en-US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319213" y="896938"/>
            <a:ext cx="5924550" cy="4189412"/>
            <a:chOff x="831" y="565"/>
            <a:chExt cx="3732" cy="2639"/>
          </a:xfrm>
        </p:grpSpPr>
        <p:sp>
          <p:nvSpPr>
            <p:cNvPr id="80917" name="Rectangle 34"/>
            <p:cNvSpPr>
              <a:spLocks noChangeArrowheads="1"/>
            </p:cNvSpPr>
            <p:nvPr/>
          </p:nvSpPr>
          <p:spPr bwMode="auto">
            <a:xfrm>
              <a:off x="3740" y="790"/>
              <a:ext cx="8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MP </a:t>
              </a:r>
              <a:r>
                <a:rPr lang="en-GB" altLang="en-US" sz="2000">
                  <a:solidFill>
                    <a:schemeClr val="tx2"/>
                  </a:solidFill>
                  <a:latin typeface="Arial" charset="0"/>
                </a:rPr>
                <a:t>(</a:t>
              </a:r>
              <a:r>
                <a:rPr lang="en-GB" altLang="en-US" sz="2000" i="1">
                  <a:solidFill>
                    <a:schemeClr val="tx2"/>
                  </a:solidFill>
                  <a:latin typeface="Arial" charset="0"/>
                  <a:ea typeface="Times New Roman" pitchFamily="18" charset="0"/>
                  <a:cs typeface="Times New Roman" pitchFamily="18" charset="0"/>
                </a:rPr>
                <a:t>π</a:t>
              </a:r>
              <a:r>
                <a:rPr lang="en-US" altLang="en-US" sz="2000">
                  <a:solidFill>
                    <a:schemeClr val="tx2"/>
                  </a:solidFill>
                  <a:latin typeface="Arial" charset="0"/>
                </a:rPr>
                <a:t>*</a:t>
              </a:r>
              <a:r>
                <a:rPr lang="en-GB" altLang="en-US" sz="2000">
                  <a:solidFill>
                    <a:schemeClr val="tx2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80918" name="Arc 42"/>
            <p:cNvSpPr>
              <a:spLocks/>
            </p:cNvSpPr>
            <p:nvPr/>
          </p:nvSpPr>
          <p:spPr bwMode="auto">
            <a:xfrm>
              <a:off x="831" y="565"/>
              <a:ext cx="3328" cy="2639"/>
            </a:xfrm>
            <a:custGeom>
              <a:avLst/>
              <a:gdLst>
                <a:gd name="T0" fmla="*/ 11 w 21255"/>
                <a:gd name="T1" fmla="*/ 0 h 20981"/>
                <a:gd name="T2" fmla="*/ 3 w 21255"/>
                <a:gd name="T3" fmla="*/ 2 h 20981"/>
                <a:gd name="T4" fmla="*/ 0 w 21255"/>
                <a:gd name="T5" fmla="*/ 0 h 20981"/>
                <a:gd name="T6" fmla="*/ 0 60000 65536"/>
                <a:gd name="T7" fmla="*/ 0 60000 65536"/>
                <a:gd name="T8" fmla="*/ 0 60000 65536"/>
                <a:gd name="T9" fmla="*/ 0 w 21255"/>
                <a:gd name="T10" fmla="*/ 0 h 20981"/>
                <a:gd name="T11" fmla="*/ 21255 w 21255"/>
                <a:gd name="T12" fmla="*/ 20981 h 209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55" h="20981" fill="none" extrusionOk="0">
                  <a:moveTo>
                    <a:pt x="21255" y="3844"/>
                  </a:moveTo>
                  <a:cubicBezTo>
                    <a:pt x="19736" y="12238"/>
                    <a:pt x="13419" y="18953"/>
                    <a:pt x="5133" y="20981"/>
                  </a:cubicBezTo>
                </a:path>
                <a:path w="21255" h="20981" stroke="0" extrusionOk="0">
                  <a:moveTo>
                    <a:pt x="21255" y="3844"/>
                  </a:moveTo>
                  <a:cubicBezTo>
                    <a:pt x="19736" y="12238"/>
                    <a:pt x="13419" y="18953"/>
                    <a:pt x="5133" y="20981"/>
                  </a:cubicBezTo>
                  <a:lnTo>
                    <a:pt x="0" y="0"/>
                  </a:lnTo>
                  <a:lnTo>
                    <a:pt x="21255" y="3844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30133" name="Oval 21"/>
          <p:cNvSpPr>
            <a:spLocks noChangeArrowheads="1"/>
          </p:cNvSpPr>
          <p:nvPr/>
        </p:nvSpPr>
        <p:spPr bwMode="auto">
          <a:xfrm>
            <a:off x="3571875" y="4732338"/>
            <a:ext cx="103188" cy="103187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1800" noProof="1">
              <a:latin typeface="Arial" charset="0"/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200650" y="3200400"/>
            <a:ext cx="354013" cy="2725738"/>
            <a:chOff x="3276" y="2016"/>
            <a:chExt cx="223" cy="1717"/>
          </a:xfrm>
        </p:grpSpPr>
        <p:sp>
          <p:nvSpPr>
            <p:cNvPr id="80914" name="Line 30"/>
            <p:cNvSpPr>
              <a:spLocks noChangeShapeType="1"/>
            </p:cNvSpPr>
            <p:nvPr/>
          </p:nvSpPr>
          <p:spPr bwMode="auto">
            <a:xfrm>
              <a:off x="3389" y="2324"/>
              <a:ext cx="0" cy="1409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15" name="Rectangle 35"/>
            <p:cNvSpPr>
              <a:spLocks noChangeArrowheads="1"/>
            </p:cNvSpPr>
            <p:nvPr/>
          </p:nvSpPr>
          <p:spPr bwMode="auto">
            <a:xfrm>
              <a:off x="3276" y="201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400" i="1">
                  <a:solidFill>
                    <a:schemeClr val="accent2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80916" name="Oval 33"/>
            <p:cNvSpPr>
              <a:spLocks noChangeArrowheads="1"/>
            </p:cNvSpPr>
            <p:nvPr/>
          </p:nvSpPr>
          <p:spPr bwMode="auto">
            <a:xfrm>
              <a:off x="3358" y="2301"/>
              <a:ext cx="65" cy="6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sz="1800" noProof="1">
                <a:latin typeface="Arial" charset="0"/>
              </a:endParaRPr>
            </a:p>
          </p:txBody>
        </p:sp>
      </p:grpSp>
      <p:sp>
        <p:nvSpPr>
          <p:cNvPr id="80911" name="Rectangle 43"/>
          <p:cNvSpPr>
            <a:spLocks noChangeArrowheads="1"/>
          </p:cNvSpPr>
          <p:nvPr/>
        </p:nvSpPr>
        <p:spPr bwMode="auto">
          <a:xfrm>
            <a:off x="5715000" y="6021388"/>
            <a:ext cx="256381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l-GR" altLang="en-US" sz="2000" dirty="0" smtClean="0">
                <a:latin typeface="Arial" charset="0"/>
              </a:rPr>
              <a:t>Εθνικό εισόδημα</a:t>
            </a:r>
            <a:r>
              <a:rPr lang="en-GB" altLang="en-US" sz="2000" dirty="0" smtClean="0">
                <a:latin typeface="Arial" charset="0"/>
              </a:rPr>
              <a:t> (</a:t>
            </a:r>
            <a:r>
              <a:rPr lang="en-GB" altLang="en-US" sz="2000" i="1" dirty="0" smtClean="0">
                <a:latin typeface="Arial" charset="0"/>
              </a:rPr>
              <a:t>Y</a:t>
            </a:r>
            <a:r>
              <a:rPr lang="en-GB" altLang="en-US" sz="2000" dirty="0" smtClean="0">
                <a:latin typeface="Arial" charset="0"/>
              </a:rPr>
              <a:t>)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730139" name="AutoShape 27"/>
          <p:cNvSpPr>
            <a:spLocks noChangeArrowheads="1"/>
          </p:cNvSpPr>
          <p:nvPr/>
        </p:nvSpPr>
        <p:spPr bwMode="auto">
          <a:xfrm>
            <a:off x="1854200" y="865466"/>
            <a:ext cx="3841750" cy="1940957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19050">
            <a:solidFill>
              <a:srgbClr val="882E4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l-GR" sz="1800" dirty="0" smtClean="0">
                <a:solidFill>
                  <a:srgbClr val="882E46"/>
                </a:solidFill>
                <a:latin typeface="Arial" charset="0"/>
              </a:rPr>
              <a:t>Μια αύξηση στο εθνικό εισόδημα οδηγεί σε υψηλότερο πληθωρισμό και επομένως η κεντρική τράπεζα θα αυξήσει τα επιτόκια, ώστε να επιστρέψει ο πληθωρισμός πίσω  στο στόχο του </a:t>
            </a:r>
            <a:endParaRPr lang="en-GB" sz="1800" dirty="0">
              <a:solidFill>
                <a:srgbClr val="882E46"/>
              </a:solidFill>
              <a:latin typeface="Arial" charset="0"/>
            </a:endParaRPr>
          </a:p>
        </p:txBody>
      </p:sp>
      <p:sp>
        <p:nvSpPr>
          <p:cNvPr id="730140" name="Rectangle 37"/>
          <p:cNvSpPr>
            <a:spLocks noChangeArrowheads="1"/>
          </p:cNvSpPr>
          <p:nvPr/>
        </p:nvSpPr>
        <p:spPr bwMode="auto">
          <a:xfrm>
            <a:off x="0" y="0"/>
            <a:ext cx="91424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l-GR" altLang="en-US" b="1" dirty="0">
                <a:solidFill>
                  <a:srgbClr val="660066"/>
                </a:solidFill>
                <a:latin typeface="Arial" pitchFamily="34" charset="0"/>
              </a:rPr>
              <a:t>Εξάγοντας την καμπύλη </a:t>
            </a:r>
            <a:r>
              <a:rPr lang="en-GB" altLang="en-US" b="1" dirty="0">
                <a:solidFill>
                  <a:srgbClr val="660066"/>
                </a:solidFill>
                <a:latin typeface="Arial" pitchFamily="34" charset="0"/>
              </a:rPr>
              <a:t>MP.</a:t>
            </a:r>
            <a:endParaRPr lang="en-GB" altLang="en-US" b="1" dirty="0">
              <a:solidFill>
                <a:srgbClr val="66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0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0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0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30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0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0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0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0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28" grpId="0" autoUpdateAnimBg="0"/>
      <p:bldP spid="730129" grpId="0" autoUpdateAnimBg="0"/>
      <p:bldP spid="730133" grpId="0" animBg="1" autoUpdateAnimBg="0"/>
      <p:bldP spid="730139" grpId="0" animBg="1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8192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 smtClean="0"/>
              <a:t>IS/MP</a:t>
            </a:r>
            <a:r>
              <a:rPr lang="en-GB" altLang="en-US" smtClean="0"/>
              <a:t> </a:t>
            </a:r>
            <a:r>
              <a:rPr lang="el-GR" altLang="en-US" smtClean="0"/>
              <a:t>ανάλυση</a:t>
            </a:r>
            <a:endParaRPr lang="en-GB" altLang="en-US" smtClean="0"/>
          </a:p>
        </p:txBody>
      </p:sp>
      <p:sp>
        <p:nvSpPr>
          <p:cNvPr id="8192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7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Η καμπύλη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  <a:r>
              <a:rPr lang="en-GB" altLang="en-US" i="1" smtClean="0">
                <a:solidFill>
                  <a:srgbClr val="646B86"/>
                </a:solidFill>
              </a:rPr>
              <a:t>MP </a:t>
            </a:r>
            <a:endParaRPr lang="en-GB" altLang="en-US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εθνικό εισόδημα και πραγματικό επιτόκιο επιλεγμένο από τις νομισματικές αρχές</a:t>
            </a:r>
            <a:endParaRPr lang="en-GB" altLang="en-US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εξάγοντας την καμπύλη </a:t>
            </a:r>
            <a:r>
              <a:rPr lang="en-GB" altLang="en-US" i="1" smtClean="0">
                <a:solidFill>
                  <a:srgbClr val="646B86"/>
                </a:solidFill>
              </a:rPr>
              <a:t>MP </a:t>
            </a:r>
            <a:endParaRPr lang="en-GB" altLang="en-US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smtClean="0"/>
              <a:t>η ελαστικότητα της καμπύλης </a:t>
            </a:r>
            <a:r>
              <a:rPr lang="en-GB" altLang="en-US" i="1" smtClean="0"/>
              <a:t>MP</a:t>
            </a:r>
            <a:r>
              <a:rPr lang="en-GB" altLang="en-US" smtClean="0"/>
              <a:t> </a:t>
            </a:r>
          </a:p>
        </p:txBody>
      </p:sp>
    </p:spTree>
  </p:cSld>
  <p:clrMapOvr>
    <a:masterClrMapping/>
  </p:clrMapOvr>
  <p:transition spd="slow">
    <p:pull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531938" y="808038"/>
            <a:ext cx="6905625" cy="51292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2947" name="Line 4"/>
          <p:cNvSpPr>
            <a:spLocks noChangeShapeType="1"/>
          </p:cNvSpPr>
          <p:nvPr/>
        </p:nvSpPr>
        <p:spPr bwMode="auto">
          <a:xfrm>
            <a:off x="1535113" y="812800"/>
            <a:ext cx="0" cy="513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2948" name="Line 5"/>
          <p:cNvSpPr>
            <a:spLocks noChangeShapeType="1"/>
          </p:cNvSpPr>
          <p:nvPr/>
        </p:nvSpPr>
        <p:spPr bwMode="auto">
          <a:xfrm flipV="1">
            <a:off x="1549400" y="5943600"/>
            <a:ext cx="6915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2949" name="Rectangle 7"/>
          <p:cNvSpPr>
            <a:spLocks noChangeArrowheads="1"/>
          </p:cNvSpPr>
          <p:nvPr/>
        </p:nvSpPr>
        <p:spPr bwMode="auto">
          <a:xfrm rot="-5400000">
            <a:off x="-504825" y="2117725"/>
            <a:ext cx="2806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 dirty="0">
                <a:latin typeface="Arial" charset="0"/>
              </a:rPr>
              <a:t>Πραγματικό επιτόκιο</a:t>
            </a:r>
            <a:r>
              <a:rPr lang="en-GB" altLang="en-US" sz="2000" dirty="0">
                <a:latin typeface="Arial" charset="0"/>
              </a:rPr>
              <a:t> (</a:t>
            </a:r>
            <a:r>
              <a:rPr lang="en-US" altLang="en-US" sz="2000" i="1" dirty="0">
                <a:latin typeface="Arial" charset="0"/>
              </a:rPr>
              <a:t>i</a:t>
            </a:r>
            <a:r>
              <a:rPr lang="en-US" altLang="en-US" sz="2000" dirty="0">
                <a:latin typeface="Arial" charset="0"/>
              </a:rPr>
              <a:t>)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82950" name="Rectangle 8"/>
          <p:cNvSpPr>
            <a:spLocks noChangeArrowheads="1"/>
          </p:cNvSpPr>
          <p:nvPr/>
        </p:nvSpPr>
        <p:spPr bwMode="auto">
          <a:xfrm>
            <a:off x="1206500" y="59817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grpSp>
        <p:nvGrpSpPr>
          <p:cNvPr id="82951" name="Group 7"/>
          <p:cNvGrpSpPr>
            <a:grpSpLocks/>
          </p:cNvGrpSpPr>
          <p:nvPr/>
        </p:nvGrpSpPr>
        <p:grpSpPr bwMode="auto">
          <a:xfrm>
            <a:off x="3348038" y="4797425"/>
            <a:ext cx="576262" cy="1597025"/>
            <a:chOff x="2109" y="3022"/>
            <a:chExt cx="363" cy="1006"/>
          </a:xfrm>
        </p:grpSpPr>
        <p:sp>
          <p:nvSpPr>
            <p:cNvPr id="82970" name="Line 18"/>
            <p:cNvSpPr>
              <a:spLocks noChangeShapeType="1"/>
            </p:cNvSpPr>
            <p:nvPr/>
          </p:nvSpPr>
          <p:spPr bwMode="auto">
            <a:xfrm flipH="1">
              <a:off x="2284" y="3022"/>
              <a:ext cx="0" cy="726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971" name="Rectangle 19"/>
            <p:cNvSpPr>
              <a:spLocks noChangeArrowheads="1"/>
            </p:cNvSpPr>
            <p:nvPr/>
          </p:nvSpPr>
          <p:spPr bwMode="auto">
            <a:xfrm>
              <a:off x="2109" y="3778"/>
              <a:ext cx="3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latin typeface="Arial" charset="0"/>
                </a:rPr>
                <a:t>Y</a:t>
              </a:r>
              <a:r>
                <a:rPr lang="en-GB" altLang="en-US" sz="2000" baseline="-25000">
                  <a:latin typeface="Arial" charset="0"/>
                </a:rPr>
                <a:t>1</a:t>
              </a:r>
            </a:p>
          </p:txBody>
        </p:sp>
      </p:grpSp>
      <p:grpSp>
        <p:nvGrpSpPr>
          <p:cNvPr id="82952" name="Group 10"/>
          <p:cNvGrpSpPr>
            <a:grpSpLocks/>
          </p:cNvGrpSpPr>
          <p:nvPr/>
        </p:nvGrpSpPr>
        <p:grpSpPr bwMode="auto">
          <a:xfrm>
            <a:off x="1149350" y="4597400"/>
            <a:ext cx="2478088" cy="396875"/>
            <a:chOff x="724" y="2896"/>
            <a:chExt cx="1561" cy="250"/>
          </a:xfrm>
        </p:grpSpPr>
        <p:sp>
          <p:nvSpPr>
            <p:cNvPr id="82968" name="Rectangle 10"/>
            <p:cNvSpPr>
              <a:spLocks noChangeArrowheads="1"/>
            </p:cNvSpPr>
            <p:nvPr/>
          </p:nvSpPr>
          <p:spPr bwMode="auto">
            <a:xfrm>
              <a:off x="724" y="2896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latin typeface="Arial" charset="0"/>
                </a:rPr>
                <a:t>i</a:t>
              </a:r>
              <a:r>
                <a:rPr lang="en-GB" altLang="en-US" sz="2000" baseline="-25000">
                  <a:latin typeface="Arial" charset="0"/>
                </a:rPr>
                <a:t>1</a:t>
              </a:r>
            </a:p>
          </p:txBody>
        </p:sp>
        <p:sp>
          <p:nvSpPr>
            <p:cNvPr id="82969" name="Line 20"/>
            <p:cNvSpPr>
              <a:spLocks noChangeShapeType="1"/>
            </p:cNvSpPr>
            <p:nvPr/>
          </p:nvSpPr>
          <p:spPr bwMode="auto">
            <a:xfrm>
              <a:off x="966" y="3022"/>
              <a:ext cx="1319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2953" name="Group 13"/>
          <p:cNvGrpSpPr>
            <a:grpSpLocks/>
          </p:cNvGrpSpPr>
          <p:nvPr/>
        </p:nvGrpSpPr>
        <p:grpSpPr bwMode="auto">
          <a:xfrm>
            <a:off x="1149350" y="3500438"/>
            <a:ext cx="4237038" cy="396875"/>
            <a:chOff x="724" y="2205"/>
            <a:chExt cx="2669" cy="250"/>
          </a:xfrm>
        </p:grpSpPr>
        <p:sp>
          <p:nvSpPr>
            <p:cNvPr id="82966" name="Line 31"/>
            <p:cNvSpPr>
              <a:spLocks noChangeShapeType="1"/>
            </p:cNvSpPr>
            <p:nvPr/>
          </p:nvSpPr>
          <p:spPr bwMode="auto">
            <a:xfrm flipH="1">
              <a:off x="964" y="2341"/>
              <a:ext cx="2429" cy="1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967" name="Rectangle 32"/>
            <p:cNvSpPr>
              <a:spLocks noChangeArrowheads="1"/>
            </p:cNvSpPr>
            <p:nvPr/>
          </p:nvSpPr>
          <p:spPr bwMode="auto">
            <a:xfrm>
              <a:off x="724" y="2205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i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82954" name="Rectangle 36"/>
          <p:cNvSpPr>
            <a:spLocks noChangeArrowheads="1"/>
          </p:cNvSpPr>
          <p:nvPr/>
        </p:nvSpPr>
        <p:spPr bwMode="auto">
          <a:xfrm>
            <a:off x="3441700" y="4267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latin typeface="Arial" charset="0"/>
              </a:rPr>
              <a:t>a</a:t>
            </a:r>
          </a:p>
        </p:txBody>
      </p:sp>
      <p:sp>
        <p:nvSpPr>
          <p:cNvPr id="82955" name="Rectangle 39"/>
          <p:cNvSpPr>
            <a:spLocks noChangeArrowheads="1"/>
          </p:cNvSpPr>
          <p:nvPr/>
        </p:nvSpPr>
        <p:spPr bwMode="auto">
          <a:xfrm>
            <a:off x="5092700" y="5989638"/>
            <a:ext cx="574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altLang="en-US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grpSp>
        <p:nvGrpSpPr>
          <p:cNvPr id="82956" name="Group 18"/>
          <p:cNvGrpSpPr>
            <a:grpSpLocks/>
          </p:cNvGrpSpPr>
          <p:nvPr/>
        </p:nvGrpSpPr>
        <p:grpSpPr bwMode="auto">
          <a:xfrm>
            <a:off x="1319213" y="896938"/>
            <a:ext cx="5924550" cy="4189412"/>
            <a:chOff x="831" y="565"/>
            <a:chExt cx="3732" cy="2639"/>
          </a:xfrm>
        </p:grpSpPr>
        <p:sp>
          <p:nvSpPr>
            <p:cNvPr id="82964" name="Rectangle 34"/>
            <p:cNvSpPr>
              <a:spLocks noChangeArrowheads="1"/>
            </p:cNvSpPr>
            <p:nvPr/>
          </p:nvSpPr>
          <p:spPr bwMode="auto">
            <a:xfrm>
              <a:off x="3740" y="790"/>
              <a:ext cx="8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MP </a:t>
              </a:r>
              <a:r>
                <a:rPr lang="en-GB" altLang="en-US" sz="2000">
                  <a:solidFill>
                    <a:schemeClr val="tx2"/>
                  </a:solidFill>
                  <a:latin typeface="Arial" charset="0"/>
                </a:rPr>
                <a:t>(</a:t>
              </a:r>
              <a:r>
                <a:rPr lang="en-GB" altLang="en-US" sz="2000" i="1">
                  <a:solidFill>
                    <a:schemeClr val="tx2"/>
                  </a:solidFill>
                  <a:latin typeface="Arial" charset="0"/>
                  <a:ea typeface="Times New Roman" pitchFamily="18" charset="0"/>
                  <a:cs typeface="Times New Roman" pitchFamily="18" charset="0"/>
                </a:rPr>
                <a:t>π</a:t>
              </a:r>
              <a:r>
                <a:rPr lang="en-US" altLang="en-US" sz="2000">
                  <a:solidFill>
                    <a:schemeClr val="tx2"/>
                  </a:solidFill>
                  <a:latin typeface="Arial" charset="0"/>
                </a:rPr>
                <a:t>*</a:t>
              </a:r>
              <a:r>
                <a:rPr lang="en-GB" altLang="en-US" sz="2000">
                  <a:solidFill>
                    <a:schemeClr val="tx2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82965" name="Arc 42"/>
            <p:cNvSpPr>
              <a:spLocks/>
            </p:cNvSpPr>
            <p:nvPr/>
          </p:nvSpPr>
          <p:spPr bwMode="auto">
            <a:xfrm>
              <a:off x="831" y="565"/>
              <a:ext cx="3328" cy="2639"/>
            </a:xfrm>
            <a:custGeom>
              <a:avLst/>
              <a:gdLst>
                <a:gd name="T0" fmla="*/ 11 w 21255"/>
                <a:gd name="T1" fmla="*/ 0 h 20981"/>
                <a:gd name="T2" fmla="*/ 3 w 21255"/>
                <a:gd name="T3" fmla="*/ 2 h 20981"/>
                <a:gd name="T4" fmla="*/ 0 w 21255"/>
                <a:gd name="T5" fmla="*/ 0 h 20981"/>
                <a:gd name="T6" fmla="*/ 0 60000 65536"/>
                <a:gd name="T7" fmla="*/ 0 60000 65536"/>
                <a:gd name="T8" fmla="*/ 0 60000 65536"/>
                <a:gd name="T9" fmla="*/ 0 w 21255"/>
                <a:gd name="T10" fmla="*/ 0 h 20981"/>
                <a:gd name="T11" fmla="*/ 21255 w 21255"/>
                <a:gd name="T12" fmla="*/ 20981 h 209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55" h="20981" fill="none" extrusionOk="0">
                  <a:moveTo>
                    <a:pt x="21255" y="3844"/>
                  </a:moveTo>
                  <a:cubicBezTo>
                    <a:pt x="19736" y="12238"/>
                    <a:pt x="13419" y="18953"/>
                    <a:pt x="5133" y="20981"/>
                  </a:cubicBezTo>
                </a:path>
                <a:path w="21255" h="20981" stroke="0" extrusionOk="0">
                  <a:moveTo>
                    <a:pt x="21255" y="3844"/>
                  </a:moveTo>
                  <a:cubicBezTo>
                    <a:pt x="19736" y="12238"/>
                    <a:pt x="13419" y="18953"/>
                    <a:pt x="5133" y="20981"/>
                  </a:cubicBezTo>
                  <a:lnTo>
                    <a:pt x="0" y="0"/>
                  </a:lnTo>
                  <a:lnTo>
                    <a:pt x="21255" y="3844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82957" name="Oval 21"/>
          <p:cNvSpPr>
            <a:spLocks noChangeArrowheads="1"/>
          </p:cNvSpPr>
          <p:nvPr/>
        </p:nvSpPr>
        <p:spPr bwMode="auto">
          <a:xfrm>
            <a:off x="3571875" y="4732338"/>
            <a:ext cx="103188" cy="103187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1800" noProof="1">
              <a:latin typeface="Arial" charset="0"/>
            </a:endParaRPr>
          </a:p>
        </p:txBody>
      </p:sp>
      <p:grpSp>
        <p:nvGrpSpPr>
          <p:cNvPr id="82958" name="Group 22"/>
          <p:cNvGrpSpPr>
            <a:grpSpLocks/>
          </p:cNvGrpSpPr>
          <p:nvPr/>
        </p:nvGrpSpPr>
        <p:grpSpPr bwMode="auto">
          <a:xfrm>
            <a:off x="5200650" y="3200400"/>
            <a:ext cx="354013" cy="2725738"/>
            <a:chOff x="3276" y="2016"/>
            <a:chExt cx="223" cy="1717"/>
          </a:xfrm>
        </p:grpSpPr>
        <p:sp>
          <p:nvSpPr>
            <p:cNvPr id="82961" name="Line 30"/>
            <p:cNvSpPr>
              <a:spLocks noChangeShapeType="1"/>
            </p:cNvSpPr>
            <p:nvPr/>
          </p:nvSpPr>
          <p:spPr bwMode="auto">
            <a:xfrm>
              <a:off x="3389" y="2324"/>
              <a:ext cx="0" cy="1409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962" name="Rectangle 35"/>
            <p:cNvSpPr>
              <a:spLocks noChangeArrowheads="1"/>
            </p:cNvSpPr>
            <p:nvPr/>
          </p:nvSpPr>
          <p:spPr bwMode="auto">
            <a:xfrm>
              <a:off x="3276" y="201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400" i="1">
                  <a:solidFill>
                    <a:schemeClr val="accent2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82963" name="Oval 33"/>
            <p:cNvSpPr>
              <a:spLocks noChangeArrowheads="1"/>
            </p:cNvSpPr>
            <p:nvPr/>
          </p:nvSpPr>
          <p:spPr bwMode="auto">
            <a:xfrm>
              <a:off x="3358" y="2301"/>
              <a:ext cx="65" cy="6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sz="1800" noProof="1">
                <a:latin typeface="Arial" charset="0"/>
              </a:endParaRPr>
            </a:p>
          </p:txBody>
        </p:sp>
      </p:grpSp>
      <p:sp>
        <p:nvSpPr>
          <p:cNvPr id="82959" name="Rectangle 43"/>
          <p:cNvSpPr>
            <a:spLocks noChangeArrowheads="1"/>
          </p:cNvSpPr>
          <p:nvPr/>
        </p:nvSpPr>
        <p:spPr bwMode="auto">
          <a:xfrm>
            <a:off x="5715000" y="6021388"/>
            <a:ext cx="256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l-GR" altLang="en-US" sz="2000" dirty="0">
                <a:latin typeface="Arial" charset="0"/>
              </a:rPr>
              <a:t>Εθνικό εισόδημα</a:t>
            </a:r>
            <a:r>
              <a:rPr lang="en-GB" altLang="en-US" sz="2000" dirty="0">
                <a:latin typeface="Arial" charset="0"/>
              </a:rPr>
              <a:t> (</a:t>
            </a:r>
            <a:r>
              <a:rPr lang="en-GB" altLang="en-US" sz="2000" i="1" dirty="0">
                <a:latin typeface="Arial" charset="0"/>
              </a:rPr>
              <a:t>Y</a:t>
            </a:r>
            <a:r>
              <a:rPr lang="en-GB" altLang="en-US" sz="2000" dirty="0">
                <a:latin typeface="Arial" charset="0"/>
              </a:rPr>
              <a:t>)</a:t>
            </a:r>
          </a:p>
        </p:txBody>
      </p:sp>
      <p:sp>
        <p:nvSpPr>
          <p:cNvPr id="732188" name="Rectangle 37"/>
          <p:cNvSpPr>
            <a:spLocks noChangeArrowheads="1"/>
          </p:cNvSpPr>
          <p:nvPr/>
        </p:nvSpPr>
        <p:spPr bwMode="auto">
          <a:xfrm>
            <a:off x="0" y="0"/>
            <a:ext cx="91424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l-GR" altLang="en-US" b="1" dirty="0">
                <a:solidFill>
                  <a:srgbClr val="660066"/>
                </a:solidFill>
                <a:latin typeface="Arial" pitchFamily="34" charset="0"/>
              </a:rPr>
              <a:t>Η καμπύλη</a:t>
            </a:r>
            <a:r>
              <a:rPr lang="en-GB" altLang="en-US" b="1" dirty="0">
                <a:solidFill>
                  <a:srgbClr val="660066"/>
                </a:solidFill>
                <a:latin typeface="Arial" pitchFamily="34" charset="0"/>
              </a:rPr>
              <a:t> </a:t>
            </a:r>
            <a:r>
              <a:rPr lang="en-GB" altLang="en-US" b="1" i="1" dirty="0">
                <a:solidFill>
                  <a:srgbClr val="660066"/>
                </a:solidFill>
                <a:latin typeface="Arial" pitchFamily="34" charset="0"/>
              </a:rPr>
              <a:t>MP</a:t>
            </a:r>
            <a:r>
              <a:rPr lang="en-GB" altLang="en-US" b="1" dirty="0">
                <a:solidFill>
                  <a:srgbClr val="660066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1249363"/>
            <a:ext cx="7510463" cy="4951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89425" y="5664200"/>
            <a:ext cx="446088" cy="946150"/>
            <a:chOff x="2694" y="3568"/>
            <a:chExt cx="281" cy="596"/>
          </a:xfrm>
        </p:grpSpPr>
        <p:sp>
          <p:nvSpPr>
            <p:cNvPr id="13327" name="Line 4"/>
            <p:cNvSpPr>
              <a:spLocks noChangeShapeType="1"/>
            </p:cNvSpPr>
            <p:nvPr/>
          </p:nvSpPr>
          <p:spPr bwMode="auto">
            <a:xfrm>
              <a:off x="2834" y="3568"/>
              <a:ext cx="0" cy="33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28" name="Rectangle 5"/>
            <p:cNvSpPr>
              <a:spLocks noChangeArrowheads="1"/>
            </p:cNvSpPr>
            <p:nvPr/>
          </p:nvSpPr>
          <p:spPr bwMode="auto">
            <a:xfrm>
              <a:off x="2694" y="3914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Y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1066800" y="1230313"/>
            <a:ext cx="0" cy="4970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1066800" y="6200775"/>
            <a:ext cx="75358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746125" y="61547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3062288"/>
            <a:ext cx="7788275" cy="3041650"/>
            <a:chOff x="0" y="1929"/>
            <a:chExt cx="4906" cy="1916"/>
          </a:xfrm>
        </p:grpSpPr>
        <p:sp>
          <p:nvSpPr>
            <p:cNvPr id="13325" name="Arc 10"/>
            <p:cNvSpPr>
              <a:spLocks/>
            </p:cNvSpPr>
            <p:nvPr/>
          </p:nvSpPr>
          <p:spPr bwMode="auto">
            <a:xfrm>
              <a:off x="0" y="1929"/>
              <a:ext cx="4680" cy="1916"/>
            </a:xfrm>
            <a:custGeom>
              <a:avLst/>
              <a:gdLst>
                <a:gd name="T0" fmla="*/ 1 w 19725"/>
                <a:gd name="T1" fmla="*/ 0 h 21239"/>
                <a:gd name="T2" fmla="*/ 0 w 19725"/>
                <a:gd name="T3" fmla="*/ 0 h 21239"/>
                <a:gd name="T4" fmla="*/ 0 w 19725"/>
                <a:gd name="T5" fmla="*/ 0 h 21239"/>
                <a:gd name="T6" fmla="*/ 0 60000 65536"/>
                <a:gd name="T7" fmla="*/ 0 60000 65536"/>
                <a:gd name="T8" fmla="*/ 0 60000 65536"/>
                <a:gd name="T9" fmla="*/ 0 w 19725"/>
                <a:gd name="T10" fmla="*/ 0 h 21239"/>
                <a:gd name="T11" fmla="*/ 19725 w 19725"/>
                <a:gd name="T12" fmla="*/ 21239 h 212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25" h="21239" fill="none" extrusionOk="0">
                  <a:moveTo>
                    <a:pt x="19725" y="8802"/>
                  </a:moveTo>
                  <a:cubicBezTo>
                    <a:pt x="16828" y="15293"/>
                    <a:pt x="10922" y="19944"/>
                    <a:pt x="3932" y="21238"/>
                  </a:cubicBezTo>
                </a:path>
                <a:path w="19725" h="21239" stroke="0" extrusionOk="0">
                  <a:moveTo>
                    <a:pt x="19725" y="8802"/>
                  </a:moveTo>
                  <a:cubicBezTo>
                    <a:pt x="16828" y="15293"/>
                    <a:pt x="10922" y="19944"/>
                    <a:pt x="3932" y="2123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26" name="Rectangle 11"/>
            <p:cNvSpPr>
              <a:spLocks noChangeArrowheads="1"/>
            </p:cNvSpPr>
            <p:nvPr/>
          </p:nvSpPr>
          <p:spPr bwMode="auto">
            <a:xfrm>
              <a:off x="4639" y="2576"/>
              <a:ext cx="2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W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074738" y="5426075"/>
            <a:ext cx="7618412" cy="671513"/>
            <a:chOff x="677" y="3418"/>
            <a:chExt cx="4799" cy="423"/>
          </a:xfrm>
        </p:grpSpPr>
        <p:sp>
          <p:nvSpPr>
            <p:cNvPr id="13323" name="Line 13"/>
            <p:cNvSpPr>
              <a:spLocks noChangeShapeType="1"/>
            </p:cNvSpPr>
            <p:nvPr/>
          </p:nvSpPr>
          <p:spPr bwMode="auto">
            <a:xfrm>
              <a:off x="677" y="3557"/>
              <a:ext cx="421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24" name="Rectangle 14"/>
            <p:cNvSpPr>
              <a:spLocks noChangeArrowheads="1"/>
            </p:cNvSpPr>
            <p:nvPr/>
          </p:nvSpPr>
          <p:spPr bwMode="auto">
            <a:xfrm>
              <a:off x="4511" y="3418"/>
              <a:ext cx="965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J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  <a:p>
              <a:pPr algn="ctr" defTabSz="762000"/>
              <a:r>
                <a:rPr lang="en-GB" sz="1800">
                  <a:solidFill>
                    <a:schemeClr val="tx2"/>
                  </a:solidFill>
                  <a:latin typeface="Arial" charset="0"/>
                </a:rPr>
                <a:t>(= </a:t>
              </a:r>
              <a:r>
                <a:rPr lang="en-GB" sz="1800" i="1">
                  <a:solidFill>
                    <a:schemeClr val="tx2"/>
                  </a:solidFill>
                  <a:latin typeface="Arial" charset="0"/>
                </a:rPr>
                <a:t>I</a:t>
              </a:r>
              <a:r>
                <a:rPr lang="en-GB" sz="1800" baseline="-25000">
                  <a:solidFill>
                    <a:schemeClr val="tx2"/>
                  </a:solidFill>
                  <a:latin typeface="Arial" charset="0"/>
                </a:rPr>
                <a:t>1</a:t>
              </a:r>
              <a:r>
                <a:rPr lang="en-GB" sz="1800">
                  <a:solidFill>
                    <a:schemeClr val="tx2"/>
                  </a:solidFill>
                  <a:latin typeface="Arial" charset="0"/>
                </a:rPr>
                <a:t> + </a:t>
              </a:r>
              <a:r>
                <a:rPr lang="en-GB" sz="1800" i="1">
                  <a:solidFill>
                    <a:schemeClr val="tx2"/>
                  </a:solidFill>
                  <a:latin typeface="Arial" charset="0"/>
                </a:rPr>
                <a:t>G </a:t>
              </a:r>
              <a:r>
                <a:rPr lang="en-GB" sz="1800">
                  <a:solidFill>
                    <a:schemeClr val="tx2"/>
                  </a:solidFill>
                  <a:latin typeface="Arial" charset="0"/>
                </a:rPr>
                <a:t>+ </a:t>
              </a:r>
              <a:r>
                <a:rPr lang="en-GB" sz="1800" i="1">
                  <a:solidFill>
                    <a:schemeClr val="tx2"/>
                  </a:solidFill>
                  <a:latin typeface="Arial" charset="0"/>
                </a:rPr>
                <a:t>X</a:t>
              </a:r>
              <a:r>
                <a:rPr lang="en-GB" sz="1800">
                  <a:solidFill>
                    <a:schemeClr val="tx2"/>
                  </a:solidFill>
                  <a:latin typeface="Arial" charset="0"/>
                </a:rPr>
                <a:t>)</a:t>
              </a:r>
            </a:p>
          </p:txBody>
        </p:sp>
      </p:grpSp>
      <p:sp>
        <p:nvSpPr>
          <p:cNvPr id="492559" name="Oval 15"/>
          <p:cNvSpPr>
            <a:spLocks noChangeArrowheads="1"/>
          </p:cNvSpPr>
          <p:nvPr/>
        </p:nvSpPr>
        <p:spPr bwMode="auto">
          <a:xfrm>
            <a:off x="4457700" y="5602288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2560" name="Text Box 16"/>
          <p:cNvSpPr txBox="1">
            <a:spLocks noChangeArrowheads="1"/>
          </p:cNvSpPr>
          <p:nvPr/>
        </p:nvSpPr>
        <p:spPr bwMode="auto">
          <a:xfrm>
            <a:off x="0" y="7143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1C5639"/>
                </a:solidFill>
                <a:latin typeface="Arial" pitchFamily="34" charset="0"/>
              </a:rPr>
              <a:t>Επίδραση μιας αύξησης στην προσφορά χρήματος</a:t>
            </a:r>
            <a:r>
              <a:rPr lang="en-GB" b="1" dirty="0">
                <a:solidFill>
                  <a:srgbClr val="1C5639"/>
                </a:solidFill>
                <a:latin typeface="Arial" pitchFamily="34" charset="0"/>
              </a:rPr>
              <a:t>:</a:t>
            </a:r>
            <a:br>
              <a:rPr lang="en-GB" b="1" dirty="0">
                <a:solidFill>
                  <a:srgbClr val="1C5639"/>
                </a:solidFill>
                <a:latin typeface="Arial" pitchFamily="34" charset="0"/>
              </a:rPr>
            </a:br>
            <a:r>
              <a:rPr lang="el-GR" b="1" dirty="0">
                <a:solidFill>
                  <a:srgbClr val="1C5639"/>
                </a:solidFill>
                <a:latin typeface="Arial" pitchFamily="34" charset="0"/>
              </a:rPr>
              <a:t>ο μηχανισμός μετάδοσης μέσω επιτοκίων</a:t>
            </a:r>
            <a:endParaRPr lang="en-GB" b="1" dirty="0">
              <a:solidFill>
                <a:srgbClr val="1C563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2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5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8397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 smtClean="0"/>
              <a:t>IS/MP</a:t>
            </a:r>
            <a:r>
              <a:rPr lang="el-GR" altLang="en-US" smtClean="0"/>
              <a:t> ανάλυση</a:t>
            </a:r>
            <a:endParaRPr lang="en-GB" altLang="en-US" smtClean="0"/>
          </a:p>
        </p:txBody>
      </p:sp>
      <p:sp>
        <p:nvSpPr>
          <p:cNvPr id="8397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7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Η καμπύλη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  <a:r>
              <a:rPr lang="en-GB" altLang="en-US" i="1" smtClean="0">
                <a:solidFill>
                  <a:srgbClr val="646B86"/>
                </a:solidFill>
              </a:rPr>
              <a:t>MP </a:t>
            </a:r>
            <a:endParaRPr lang="en-GB" altLang="en-US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εθνικό εισόδημα και πραγματικό επιτόκιο επιλεγμένο από τις νομισματικές αρχές</a:t>
            </a:r>
            <a:endParaRPr lang="en-GB" altLang="en-US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εξάγοντας την καμπύλη </a:t>
            </a:r>
            <a:r>
              <a:rPr lang="en-GB" altLang="en-US" i="1" smtClean="0">
                <a:solidFill>
                  <a:srgbClr val="646B86"/>
                </a:solidFill>
              </a:rPr>
              <a:t>MP </a:t>
            </a:r>
            <a:endParaRPr lang="en-GB" altLang="en-US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ελαστικότητα της καμπύλης </a:t>
            </a:r>
            <a:r>
              <a:rPr lang="en-GB" altLang="en-US" i="1" smtClean="0">
                <a:solidFill>
                  <a:srgbClr val="646B86"/>
                </a:solidFill>
              </a:rPr>
              <a:t>MP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smtClean="0"/>
              <a:t>μετατοπίσεις της καμπύλης </a:t>
            </a:r>
            <a:r>
              <a:rPr lang="en-GB" altLang="en-US" i="1" smtClean="0"/>
              <a:t>MP</a:t>
            </a:r>
            <a:endParaRPr lang="en-GB" altLang="en-US" smtClean="0"/>
          </a:p>
        </p:txBody>
      </p:sp>
    </p:spTree>
  </p:cSld>
  <p:clrMapOvr>
    <a:masterClrMapping/>
  </p:clrMapOvr>
  <p:transition spd="slow">
    <p:pull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531938" y="808038"/>
            <a:ext cx="6905625" cy="51292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4995" name="Line 4"/>
          <p:cNvSpPr>
            <a:spLocks noChangeShapeType="1"/>
          </p:cNvSpPr>
          <p:nvPr/>
        </p:nvSpPr>
        <p:spPr bwMode="auto">
          <a:xfrm>
            <a:off x="1535113" y="812800"/>
            <a:ext cx="0" cy="513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4996" name="Line 5"/>
          <p:cNvSpPr>
            <a:spLocks noChangeShapeType="1"/>
          </p:cNvSpPr>
          <p:nvPr/>
        </p:nvSpPr>
        <p:spPr bwMode="auto">
          <a:xfrm flipV="1">
            <a:off x="1549400" y="5943600"/>
            <a:ext cx="6915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4997" name="Rectangle 7"/>
          <p:cNvSpPr>
            <a:spLocks noChangeArrowheads="1"/>
          </p:cNvSpPr>
          <p:nvPr/>
        </p:nvSpPr>
        <p:spPr bwMode="auto">
          <a:xfrm rot="-5400000">
            <a:off x="-504825" y="2117725"/>
            <a:ext cx="2806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>
                <a:latin typeface="Arial" charset="0"/>
              </a:rPr>
              <a:t>Πραγματικό επιτόκιο</a:t>
            </a:r>
            <a:r>
              <a:rPr lang="en-GB" altLang="en-US" sz="2000" dirty="0">
                <a:latin typeface="Arial" charset="0"/>
              </a:rPr>
              <a:t> (</a:t>
            </a:r>
            <a:r>
              <a:rPr lang="en-US" altLang="en-US" sz="2000" i="1" dirty="0">
                <a:latin typeface="Arial" charset="0"/>
              </a:rPr>
              <a:t>i</a:t>
            </a:r>
            <a:r>
              <a:rPr lang="en-US" altLang="en-US" sz="2000" dirty="0">
                <a:latin typeface="Arial" charset="0"/>
              </a:rPr>
              <a:t>)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84998" name="Rectangle 8"/>
          <p:cNvSpPr>
            <a:spLocks noChangeArrowheads="1"/>
          </p:cNvSpPr>
          <p:nvPr/>
        </p:nvSpPr>
        <p:spPr bwMode="auto">
          <a:xfrm>
            <a:off x="1206500" y="59817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grpSp>
        <p:nvGrpSpPr>
          <p:cNvPr id="84999" name="Group 7"/>
          <p:cNvGrpSpPr>
            <a:grpSpLocks/>
          </p:cNvGrpSpPr>
          <p:nvPr/>
        </p:nvGrpSpPr>
        <p:grpSpPr bwMode="auto">
          <a:xfrm>
            <a:off x="3348038" y="4797425"/>
            <a:ext cx="576262" cy="1597025"/>
            <a:chOff x="2109" y="3022"/>
            <a:chExt cx="363" cy="1006"/>
          </a:xfrm>
        </p:grpSpPr>
        <p:sp>
          <p:nvSpPr>
            <p:cNvPr id="85018" name="Line 18"/>
            <p:cNvSpPr>
              <a:spLocks noChangeShapeType="1"/>
            </p:cNvSpPr>
            <p:nvPr/>
          </p:nvSpPr>
          <p:spPr bwMode="auto">
            <a:xfrm flipH="1">
              <a:off x="2284" y="3022"/>
              <a:ext cx="0" cy="726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5019" name="Rectangle 19"/>
            <p:cNvSpPr>
              <a:spLocks noChangeArrowheads="1"/>
            </p:cNvSpPr>
            <p:nvPr/>
          </p:nvSpPr>
          <p:spPr bwMode="auto">
            <a:xfrm>
              <a:off x="2109" y="3778"/>
              <a:ext cx="3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latin typeface="Arial" charset="0"/>
                </a:rPr>
                <a:t>Y</a:t>
              </a:r>
              <a:r>
                <a:rPr lang="en-GB" altLang="en-US" sz="2000" baseline="-25000">
                  <a:latin typeface="Arial" charset="0"/>
                </a:rPr>
                <a:t>1</a:t>
              </a:r>
            </a:p>
          </p:txBody>
        </p:sp>
      </p:grpSp>
      <p:grpSp>
        <p:nvGrpSpPr>
          <p:cNvPr id="85000" name="Group 10"/>
          <p:cNvGrpSpPr>
            <a:grpSpLocks/>
          </p:cNvGrpSpPr>
          <p:nvPr/>
        </p:nvGrpSpPr>
        <p:grpSpPr bwMode="auto">
          <a:xfrm>
            <a:off x="1149350" y="4597400"/>
            <a:ext cx="2478088" cy="396875"/>
            <a:chOff x="724" y="2896"/>
            <a:chExt cx="1561" cy="250"/>
          </a:xfrm>
        </p:grpSpPr>
        <p:sp>
          <p:nvSpPr>
            <p:cNvPr id="85016" name="Rectangle 10"/>
            <p:cNvSpPr>
              <a:spLocks noChangeArrowheads="1"/>
            </p:cNvSpPr>
            <p:nvPr/>
          </p:nvSpPr>
          <p:spPr bwMode="auto">
            <a:xfrm>
              <a:off x="724" y="2896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latin typeface="Arial" charset="0"/>
                </a:rPr>
                <a:t>i</a:t>
              </a:r>
              <a:r>
                <a:rPr lang="en-GB" altLang="en-US" sz="2000" baseline="-25000">
                  <a:latin typeface="Arial" charset="0"/>
                </a:rPr>
                <a:t>1</a:t>
              </a:r>
            </a:p>
          </p:txBody>
        </p:sp>
        <p:sp>
          <p:nvSpPr>
            <p:cNvPr id="85017" name="Line 20"/>
            <p:cNvSpPr>
              <a:spLocks noChangeShapeType="1"/>
            </p:cNvSpPr>
            <p:nvPr/>
          </p:nvSpPr>
          <p:spPr bwMode="auto">
            <a:xfrm>
              <a:off x="966" y="3022"/>
              <a:ext cx="1319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5001" name="Group 13"/>
          <p:cNvGrpSpPr>
            <a:grpSpLocks/>
          </p:cNvGrpSpPr>
          <p:nvPr/>
        </p:nvGrpSpPr>
        <p:grpSpPr bwMode="auto">
          <a:xfrm>
            <a:off x="1149350" y="3500438"/>
            <a:ext cx="4237038" cy="396875"/>
            <a:chOff x="724" y="2205"/>
            <a:chExt cx="2669" cy="250"/>
          </a:xfrm>
        </p:grpSpPr>
        <p:sp>
          <p:nvSpPr>
            <p:cNvPr id="85014" name="Line 31"/>
            <p:cNvSpPr>
              <a:spLocks noChangeShapeType="1"/>
            </p:cNvSpPr>
            <p:nvPr/>
          </p:nvSpPr>
          <p:spPr bwMode="auto">
            <a:xfrm flipH="1">
              <a:off x="964" y="2341"/>
              <a:ext cx="2429" cy="1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5015" name="Rectangle 32"/>
            <p:cNvSpPr>
              <a:spLocks noChangeArrowheads="1"/>
            </p:cNvSpPr>
            <p:nvPr/>
          </p:nvSpPr>
          <p:spPr bwMode="auto">
            <a:xfrm>
              <a:off x="724" y="2205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i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85002" name="Rectangle 36"/>
          <p:cNvSpPr>
            <a:spLocks noChangeArrowheads="1"/>
          </p:cNvSpPr>
          <p:nvPr/>
        </p:nvSpPr>
        <p:spPr bwMode="auto">
          <a:xfrm>
            <a:off x="3441700" y="4267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latin typeface="Arial" charset="0"/>
              </a:rPr>
              <a:t>a</a:t>
            </a:r>
          </a:p>
        </p:txBody>
      </p:sp>
      <p:sp>
        <p:nvSpPr>
          <p:cNvPr id="85003" name="Rectangle 39"/>
          <p:cNvSpPr>
            <a:spLocks noChangeArrowheads="1"/>
          </p:cNvSpPr>
          <p:nvPr/>
        </p:nvSpPr>
        <p:spPr bwMode="auto">
          <a:xfrm>
            <a:off x="5092700" y="5989638"/>
            <a:ext cx="574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altLang="en-US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grpSp>
        <p:nvGrpSpPr>
          <p:cNvPr id="85004" name="Group 18"/>
          <p:cNvGrpSpPr>
            <a:grpSpLocks/>
          </p:cNvGrpSpPr>
          <p:nvPr/>
        </p:nvGrpSpPr>
        <p:grpSpPr bwMode="auto">
          <a:xfrm>
            <a:off x="1319213" y="896938"/>
            <a:ext cx="5924550" cy="4189412"/>
            <a:chOff x="831" y="565"/>
            <a:chExt cx="3732" cy="2639"/>
          </a:xfrm>
        </p:grpSpPr>
        <p:sp>
          <p:nvSpPr>
            <p:cNvPr id="85012" name="Rectangle 34"/>
            <p:cNvSpPr>
              <a:spLocks noChangeArrowheads="1"/>
            </p:cNvSpPr>
            <p:nvPr/>
          </p:nvSpPr>
          <p:spPr bwMode="auto">
            <a:xfrm>
              <a:off x="3740" y="790"/>
              <a:ext cx="8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MP </a:t>
              </a:r>
              <a:r>
                <a:rPr lang="en-GB" altLang="en-US" sz="2000">
                  <a:solidFill>
                    <a:schemeClr val="tx2"/>
                  </a:solidFill>
                  <a:latin typeface="Arial" charset="0"/>
                </a:rPr>
                <a:t>(</a:t>
              </a:r>
              <a:r>
                <a:rPr lang="en-GB" altLang="en-US" sz="2000" i="1">
                  <a:solidFill>
                    <a:schemeClr val="tx2"/>
                  </a:solidFill>
                  <a:latin typeface="Arial" charset="0"/>
                  <a:ea typeface="Times New Roman" pitchFamily="18" charset="0"/>
                  <a:cs typeface="Times New Roman" pitchFamily="18" charset="0"/>
                </a:rPr>
                <a:t>π</a:t>
              </a:r>
              <a:r>
                <a:rPr lang="en-US" altLang="en-US" sz="2000">
                  <a:solidFill>
                    <a:schemeClr val="tx2"/>
                  </a:solidFill>
                  <a:latin typeface="Arial" charset="0"/>
                </a:rPr>
                <a:t>*</a:t>
              </a:r>
              <a:r>
                <a:rPr lang="en-GB" altLang="en-US" sz="2000">
                  <a:solidFill>
                    <a:schemeClr val="tx2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85013" name="Arc 42"/>
            <p:cNvSpPr>
              <a:spLocks/>
            </p:cNvSpPr>
            <p:nvPr/>
          </p:nvSpPr>
          <p:spPr bwMode="auto">
            <a:xfrm>
              <a:off x="831" y="565"/>
              <a:ext cx="3328" cy="2639"/>
            </a:xfrm>
            <a:custGeom>
              <a:avLst/>
              <a:gdLst>
                <a:gd name="T0" fmla="*/ 11 w 21255"/>
                <a:gd name="T1" fmla="*/ 0 h 20981"/>
                <a:gd name="T2" fmla="*/ 3 w 21255"/>
                <a:gd name="T3" fmla="*/ 2 h 20981"/>
                <a:gd name="T4" fmla="*/ 0 w 21255"/>
                <a:gd name="T5" fmla="*/ 0 h 20981"/>
                <a:gd name="T6" fmla="*/ 0 60000 65536"/>
                <a:gd name="T7" fmla="*/ 0 60000 65536"/>
                <a:gd name="T8" fmla="*/ 0 60000 65536"/>
                <a:gd name="T9" fmla="*/ 0 w 21255"/>
                <a:gd name="T10" fmla="*/ 0 h 20981"/>
                <a:gd name="T11" fmla="*/ 21255 w 21255"/>
                <a:gd name="T12" fmla="*/ 20981 h 209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55" h="20981" fill="none" extrusionOk="0">
                  <a:moveTo>
                    <a:pt x="21255" y="3844"/>
                  </a:moveTo>
                  <a:cubicBezTo>
                    <a:pt x="19736" y="12238"/>
                    <a:pt x="13419" y="18953"/>
                    <a:pt x="5133" y="20981"/>
                  </a:cubicBezTo>
                </a:path>
                <a:path w="21255" h="20981" stroke="0" extrusionOk="0">
                  <a:moveTo>
                    <a:pt x="21255" y="3844"/>
                  </a:moveTo>
                  <a:cubicBezTo>
                    <a:pt x="19736" y="12238"/>
                    <a:pt x="13419" y="18953"/>
                    <a:pt x="5133" y="20981"/>
                  </a:cubicBezTo>
                  <a:lnTo>
                    <a:pt x="0" y="0"/>
                  </a:lnTo>
                  <a:lnTo>
                    <a:pt x="21255" y="3844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85005" name="Oval 21"/>
          <p:cNvSpPr>
            <a:spLocks noChangeArrowheads="1"/>
          </p:cNvSpPr>
          <p:nvPr/>
        </p:nvSpPr>
        <p:spPr bwMode="auto">
          <a:xfrm>
            <a:off x="3571875" y="4732338"/>
            <a:ext cx="103188" cy="103187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1800" noProof="1">
              <a:latin typeface="Arial" charset="0"/>
            </a:endParaRPr>
          </a:p>
        </p:txBody>
      </p:sp>
      <p:grpSp>
        <p:nvGrpSpPr>
          <p:cNvPr id="85006" name="Group 22"/>
          <p:cNvGrpSpPr>
            <a:grpSpLocks/>
          </p:cNvGrpSpPr>
          <p:nvPr/>
        </p:nvGrpSpPr>
        <p:grpSpPr bwMode="auto">
          <a:xfrm>
            <a:off x="5200650" y="3200400"/>
            <a:ext cx="354013" cy="2725738"/>
            <a:chOff x="3276" y="2016"/>
            <a:chExt cx="223" cy="1717"/>
          </a:xfrm>
        </p:grpSpPr>
        <p:sp>
          <p:nvSpPr>
            <p:cNvPr id="85009" name="Line 30"/>
            <p:cNvSpPr>
              <a:spLocks noChangeShapeType="1"/>
            </p:cNvSpPr>
            <p:nvPr/>
          </p:nvSpPr>
          <p:spPr bwMode="auto">
            <a:xfrm>
              <a:off x="3389" y="2324"/>
              <a:ext cx="0" cy="1409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5010" name="Rectangle 35"/>
            <p:cNvSpPr>
              <a:spLocks noChangeArrowheads="1"/>
            </p:cNvSpPr>
            <p:nvPr/>
          </p:nvSpPr>
          <p:spPr bwMode="auto">
            <a:xfrm>
              <a:off x="3276" y="201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400" i="1">
                  <a:solidFill>
                    <a:schemeClr val="accent2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85011" name="Oval 33"/>
            <p:cNvSpPr>
              <a:spLocks noChangeArrowheads="1"/>
            </p:cNvSpPr>
            <p:nvPr/>
          </p:nvSpPr>
          <p:spPr bwMode="auto">
            <a:xfrm>
              <a:off x="3358" y="2301"/>
              <a:ext cx="65" cy="6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sz="1800" noProof="1">
                <a:latin typeface="Arial" charset="0"/>
              </a:endParaRPr>
            </a:p>
          </p:txBody>
        </p:sp>
      </p:grpSp>
      <p:sp>
        <p:nvSpPr>
          <p:cNvPr id="85007" name="Rectangle 43"/>
          <p:cNvSpPr>
            <a:spLocks noChangeArrowheads="1"/>
          </p:cNvSpPr>
          <p:nvPr/>
        </p:nvSpPr>
        <p:spPr bwMode="auto">
          <a:xfrm>
            <a:off x="5715000" y="6021388"/>
            <a:ext cx="256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l-GR" altLang="en-US" sz="2000">
                <a:latin typeface="Arial" charset="0"/>
              </a:rPr>
              <a:t>Εθνικό εισόδημα</a:t>
            </a:r>
            <a:r>
              <a:rPr lang="en-GB" altLang="en-US" sz="2000">
                <a:latin typeface="Arial" charset="0"/>
              </a:rPr>
              <a:t> (</a:t>
            </a:r>
            <a:r>
              <a:rPr lang="en-GB" altLang="en-US" sz="2000" i="1">
                <a:latin typeface="Arial" charset="0"/>
              </a:rPr>
              <a:t>Y</a:t>
            </a:r>
            <a:r>
              <a:rPr lang="en-GB" altLang="en-US" sz="2000">
                <a:latin typeface="Arial" charset="0"/>
              </a:rPr>
              <a:t>)</a:t>
            </a:r>
          </a:p>
        </p:txBody>
      </p:sp>
      <p:sp>
        <p:nvSpPr>
          <p:cNvPr id="734236" name="Rectangle 37"/>
          <p:cNvSpPr>
            <a:spLocks noChangeArrowheads="1"/>
          </p:cNvSpPr>
          <p:nvPr/>
        </p:nvSpPr>
        <p:spPr bwMode="auto">
          <a:xfrm>
            <a:off x="0" y="0"/>
            <a:ext cx="91424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l-GR" altLang="en-US" b="1" dirty="0">
                <a:solidFill>
                  <a:srgbClr val="660066"/>
                </a:solidFill>
                <a:latin typeface="Arial" pitchFamily="34" charset="0"/>
              </a:rPr>
              <a:t>Η καμπύλη </a:t>
            </a:r>
            <a:r>
              <a:rPr lang="en-GB" altLang="en-US" b="1" dirty="0">
                <a:solidFill>
                  <a:srgbClr val="660066"/>
                </a:solidFill>
                <a:latin typeface="Arial" pitchFamily="34" charset="0"/>
              </a:rPr>
              <a:t> </a:t>
            </a:r>
            <a:r>
              <a:rPr lang="en-GB" altLang="en-US" b="1" i="1" dirty="0">
                <a:solidFill>
                  <a:srgbClr val="660066"/>
                </a:solidFill>
                <a:latin typeface="Arial" pitchFamily="34" charset="0"/>
              </a:rPr>
              <a:t>MP</a:t>
            </a:r>
            <a:r>
              <a:rPr lang="en-GB" altLang="en-US" b="1" dirty="0">
                <a:solidFill>
                  <a:srgbClr val="660066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pull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8602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 smtClean="0"/>
              <a:t>IS/MP</a:t>
            </a:r>
            <a:r>
              <a:rPr lang="en-GB" altLang="en-US" smtClean="0"/>
              <a:t> </a:t>
            </a:r>
            <a:r>
              <a:rPr lang="el-GR" altLang="en-US" smtClean="0"/>
              <a:t>ανάλυση</a:t>
            </a:r>
            <a:endParaRPr lang="en-GB" altLang="en-US" smtClean="0"/>
          </a:p>
        </p:txBody>
      </p:sp>
      <p:sp>
        <p:nvSpPr>
          <p:cNvPr id="86021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7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Η καμπύλη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  <a:r>
              <a:rPr lang="en-GB" altLang="en-US" i="1" smtClean="0">
                <a:solidFill>
                  <a:srgbClr val="646B86"/>
                </a:solidFill>
              </a:rPr>
              <a:t>MP </a:t>
            </a:r>
            <a:endParaRPr lang="en-GB" altLang="en-US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εθνικό εισόδημα και πραγματικό επιτόκιο επιλεγμένο από τις νομισματικές αρχές</a:t>
            </a:r>
            <a:endParaRPr lang="en-GB" altLang="en-US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εξάγοντας την καμπύλη </a:t>
            </a:r>
            <a:r>
              <a:rPr lang="en-GB" altLang="en-US" i="1" smtClean="0">
                <a:solidFill>
                  <a:srgbClr val="646B86"/>
                </a:solidFill>
              </a:rPr>
              <a:t>MP </a:t>
            </a:r>
            <a:endParaRPr lang="en-GB" altLang="en-US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ελαστικότητα της καμπύλης </a:t>
            </a:r>
            <a:r>
              <a:rPr lang="en-GB" altLang="en-US" i="1" smtClean="0">
                <a:solidFill>
                  <a:srgbClr val="646B86"/>
                </a:solidFill>
              </a:rPr>
              <a:t>MP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μετατοπίσεις της καμπύλης </a:t>
            </a:r>
            <a:r>
              <a:rPr lang="en-GB" altLang="en-US" i="1" smtClean="0">
                <a:solidFill>
                  <a:srgbClr val="646B86"/>
                </a:solidFill>
              </a:rPr>
              <a:t>MP</a:t>
            </a:r>
            <a:endParaRPr lang="en-GB" altLang="en-US" smtClean="0">
              <a:solidFill>
                <a:srgbClr val="646B86"/>
              </a:solidFill>
            </a:endParaRPr>
          </a:p>
          <a:p>
            <a:pPr>
              <a:lnSpc>
                <a:spcPct val="100000"/>
              </a:lnSpc>
              <a:spcBef>
                <a:spcPct val="70000"/>
              </a:spcBef>
            </a:pPr>
            <a:r>
              <a:rPr lang="el-GR" altLang="en-US" smtClean="0"/>
              <a:t>Ισορροπία στο μοντέλο</a:t>
            </a:r>
            <a:endParaRPr lang="en-GB" altLang="en-US" smtClean="0"/>
          </a:p>
        </p:txBody>
      </p:sp>
    </p:spTree>
  </p:cSld>
  <p:clrMapOvr>
    <a:masterClrMapping/>
  </p:clrMapOvr>
  <p:transition spd="slow">
    <p:pull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262063" y="892175"/>
            <a:ext cx="6967537" cy="5024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7043" name="Line 4"/>
          <p:cNvSpPr>
            <a:spLocks noChangeShapeType="1"/>
          </p:cNvSpPr>
          <p:nvPr/>
        </p:nvSpPr>
        <p:spPr bwMode="auto">
          <a:xfrm>
            <a:off x="1265238" y="882650"/>
            <a:ext cx="0" cy="5051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7044" name="Line 5"/>
          <p:cNvSpPr>
            <a:spLocks noChangeShapeType="1"/>
          </p:cNvSpPr>
          <p:nvPr/>
        </p:nvSpPr>
        <p:spPr bwMode="auto">
          <a:xfrm flipV="1">
            <a:off x="1279525" y="5919788"/>
            <a:ext cx="6943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7045" name="Rectangle 7"/>
          <p:cNvSpPr>
            <a:spLocks noChangeArrowheads="1"/>
          </p:cNvSpPr>
          <p:nvPr/>
        </p:nvSpPr>
        <p:spPr bwMode="auto">
          <a:xfrm rot="16200000">
            <a:off x="-592659" y="1914174"/>
            <a:ext cx="28394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 smtClean="0">
                <a:latin typeface="Arial" charset="0"/>
              </a:rPr>
              <a:t>Πραγματικό επιτόκιο</a:t>
            </a:r>
            <a:r>
              <a:rPr lang="en-GB" altLang="en-US" sz="2000" dirty="0" smtClean="0">
                <a:latin typeface="Arial" charset="0"/>
              </a:rPr>
              <a:t> (</a:t>
            </a:r>
            <a:r>
              <a:rPr lang="en-US" altLang="en-US" sz="2000" i="1" dirty="0" smtClean="0">
                <a:latin typeface="Arial" charset="0"/>
              </a:rPr>
              <a:t>i</a:t>
            </a:r>
            <a:r>
              <a:rPr lang="en-US" altLang="en-US" sz="2000" dirty="0" smtClean="0">
                <a:latin typeface="Arial" charset="0"/>
              </a:rPr>
              <a:t>)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87046" name="Rectangle 8"/>
          <p:cNvSpPr>
            <a:spLocks noChangeArrowheads="1"/>
          </p:cNvSpPr>
          <p:nvPr/>
        </p:nvSpPr>
        <p:spPr bwMode="auto">
          <a:xfrm>
            <a:off x="936625" y="59578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113213" y="4251325"/>
            <a:ext cx="576262" cy="2058988"/>
            <a:chOff x="2591" y="2678"/>
            <a:chExt cx="363" cy="1297"/>
          </a:xfrm>
        </p:grpSpPr>
        <p:sp>
          <p:nvSpPr>
            <p:cNvPr id="87076" name="Line 18"/>
            <p:cNvSpPr>
              <a:spLocks noChangeShapeType="1"/>
            </p:cNvSpPr>
            <p:nvPr/>
          </p:nvSpPr>
          <p:spPr bwMode="auto">
            <a:xfrm flipH="1">
              <a:off x="2783" y="2678"/>
              <a:ext cx="0" cy="1044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7077" name="Rectangle 19"/>
            <p:cNvSpPr>
              <a:spLocks noChangeArrowheads="1"/>
            </p:cNvSpPr>
            <p:nvPr/>
          </p:nvSpPr>
          <p:spPr bwMode="auto">
            <a:xfrm>
              <a:off x="2591" y="3725"/>
              <a:ext cx="3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latin typeface="Arial" charset="0"/>
                </a:rPr>
                <a:t>Y</a:t>
              </a:r>
              <a:r>
                <a:rPr lang="en-GB" altLang="en-US" sz="2000" baseline="-25000">
                  <a:latin typeface="Arial" charset="0"/>
                </a:rPr>
                <a:t>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79475" y="4049713"/>
            <a:ext cx="3549650" cy="396875"/>
            <a:chOff x="554" y="2551"/>
            <a:chExt cx="2236" cy="250"/>
          </a:xfrm>
        </p:grpSpPr>
        <p:sp>
          <p:nvSpPr>
            <p:cNvPr id="87074" name="Rectangle 10"/>
            <p:cNvSpPr>
              <a:spLocks noChangeArrowheads="1"/>
            </p:cNvSpPr>
            <p:nvPr/>
          </p:nvSpPr>
          <p:spPr bwMode="auto">
            <a:xfrm>
              <a:off x="554" y="2551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latin typeface="Arial" charset="0"/>
                </a:rPr>
                <a:t>i</a:t>
              </a:r>
              <a:r>
                <a:rPr lang="en-GB" altLang="en-US" sz="2000" baseline="-25000">
                  <a:latin typeface="Arial" charset="0"/>
                </a:rPr>
                <a:t>e</a:t>
              </a:r>
            </a:p>
          </p:txBody>
        </p:sp>
        <p:sp>
          <p:nvSpPr>
            <p:cNvPr id="87075" name="Line 20"/>
            <p:cNvSpPr>
              <a:spLocks noChangeShapeType="1"/>
            </p:cNvSpPr>
            <p:nvPr/>
          </p:nvSpPr>
          <p:spPr bwMode="auto">
            <a:xfrm>
              <a:off x="807" y="2672"/>
              <a:ext cx="1983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36269" name="Line 30"/>
          <p:cNvSpPr>
            <a:spLocks noChangeShapeType="1"/>
          </p:cNvSpPr>
          <p:nvPr/>
        </p:nvSpPr>
        <p:spPr bwMode="auto">
          <a:xfrm>
            <a:off x="5110163" y="3665538"/>
            <a:ext cx="0" cy="2236787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879475" y="3476625"/>
            <a:ext cx="4237038" cy="396875"/>
            <a:chOff x="554" y="2190"/>
            <a:chExt cx="2669" cy="250"/>
          </a:xfrm>
        </p:grpSpPr>
        <p:sp>
          <p:nvSpPr>
            <p:cNvPr id="87072" name="Line 31"/>
            <p:cNvSpPr>
              <a:spLocks noChangeShapeType="1"/>
            </p:cNvSpPr>
            <p:nvPr/>
          </p:nvSpPr>
          <p:spPr bwMode="auto">
            <a:xfrm flipH="1">
              <a:off x="794" y="2326"/>
              <a:ext cx="2429" cy="1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7073" name="Rectangle 32"/>
            <p:cNvSpPr>
              <a:spLocks noChangeArrowheads="1"/>
            </p:cNvSpPr>
            <p:nvPr/>
          </p:nvSpPr>
          <p:spPr bwMode="auto">
            <a:xfrm>
              <a:off x="554" y="2190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i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736273" name="Rectangle 35"/>
          <p:cNvSpPr>
            <a:spLocks noChangeArrowheads="1"/>
          </p:cNvSpPr>
          <p:nvPr/>
        </p:nvSpPr>
        <p:spPr bwMode="auto">
          <a:xfrm>
            <a:off x="4930775" y="31765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736274" name="Rectangle 36"/>
          <p:cNvSpPr>
            <a:spLocks noChangeArrowheads="1"/>
          </p:cNvSpPr>
          <p:nvPr/>
        </p:nvSpPr>
        <p:spPr bwMode="auto">
          <a:xfrm>
            <a:off x="4243388" y="37560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latin typeface="Arial" charset="0"/>
              </a:rPr>
              <a:t>a</a:t>
            </a:r>
          </a:p>
        </p:txBody>
      </p:sp>
      <p:sp>
        <p:nvSpPr>
          <p:cNvPr id="736275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2413" cy="693738"/>
          </a:xfrm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el-GR" altLang="en-US" sz="2800" b="1" dirty="0">
                <a:solidFill>
                  <a:srgbClr val="660066"/>
                </a:solidFill>
              </a:rPr>
              <a:t>Ισορροπία στις αγορές αγαθών και </a:t>
            </a:r>
            <a:r>
              <a:rPr lang="el-GR" altLang="en-US" sz="2800" b="1" dirty="0" smtClean="0">
                <a:solidFill>
                  <a:srgbClr val="660066"/>
                </a:solidFill>
              </a:rPr>
              <a:t>χρήματος</a:t>
            </a:r>
            <a:r>
              <a:rPr lang="el-GR" altLang="en-US" sz="2800" b="1" dirty="0">
                <a:solidFill>
                  <a:srgbClr val="660066"/>
                </a:solidFill>
              </a:rPr>
              <a:t>.</a:t>
            </a:r>
            <a:endParaRPr lang="en-GB" altLang="en-US" sz="2800" b="1" dirty="0" smtClean="0">
              <a:solidFill>
                <a:srgbClr val="660066"/>
              </a:solidFill>
            </a:endParaRPr>
          </a:p>
        </p:txBody>
      </p:sp>
      <p:sp>
        <p:nvSpPr>
          <p:cNvPr id="736276" name="Rectangle 39"/>
          <p:cNvSpPr>
            <a:spLocks noChangeArrowheads="1"/>
          </p:cNvSpPr>
          <p:nvPr/>
        </p:nvSpPr>
        <p:spPr bwMode="auto">
          <a:xfrm>
            <a:off x="4822825" y="5934075"/>
            <a:ext cx="574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altLang="en-US" sz="2000" baseline="-2500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049338" y="873125"/>
            <a:ext cx="5924550" cy="4189413"/>
            <a:chOff x="831" y="120"/>
            <a:chExt cx="3732" cy="2639"/>
          </a:xfrm>
        </p:grpSpPr>
        <p:sp>
          <p:nvSpPr>
            <p:cNvPr id="87070" name="Rectangle 34"/>
            <p:cNvSpPr>
              <a:spLocks noChangeArrowheads="1"/>
            </p:cNvSpPr>
            <p:nvPr/>
          </p:nvSpPr>
          <p:spPr bwMode="auto">
            <a:xfrm>
              <a:off x="3740" y="345"/>
              <a:ext cx="8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MP </a:t>
              </a:r>
              <a:r>
                <a:rPr lang="en-GB" altLang="en-US" sz="2000">
                  <a:solidFill>
                    <a:schemeClr val="tx2"/>
                  </a:solidFill>
                  <a:latin typeface="Arial" charset="0"/>
                </a:rPr>
                <a:t>(</a:t>
              </a:r>
              <a:r>
                <a:rPr lang="en-GB" altLang="en-US" sz="2000" i="1">
                  <a:solidFill>
                    <a:schemeClr val="tx2"/>
                  </a:solidFill>
                  <a:latin typeface="Arial" charset="0"/>
                  <a:ea typeface="Times New Roman" pitchFamily="18" charset="0"/>
                  <a:cs typeface="Times New Roman" pitchFamily="18" charset="0"/>
                </a:rPr>
                <a:t>π</a:t>
              </a:r>
              <a:r>
                <a:rPr lang="en-US" altLang="en-US" sz="2000">
                  <a:solidFill>
                    <a:schemeClr val="tx2"/>
                  </a:solidFill>
                  <a:latin typeface="Arial" charset="0"/>
                </a:rPr>
                <a:t>*</a:t>
              </a:r>
              <a:r>
                <a:rPr lang="en-GB" altLang="en-US" sz="2000">
                  <a:solidFill>
                    <a:schemeClr val="tx2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87071" name="Arc 42"/>
            <p:cNvSpPr>
              <a:spLocks/>
            </p:cNvSpPr>
            <p:nvPr/>
          </p:nvSpPr>
          <p:spPr bwMode="auto">
            <a:xfrm>
              <a:off x="831" y="120"/>
              <a:ext cx="3328" cy="2639"/>
            </a:xfrm>
            <a:custGeom>
              <a:avLst/>
              <a:gdLst>
                <a:gd name="T0" fmla="*/ 11 w 21255"/>
                <a:gd name="T1" fmla="*/ 0 h 20981"/>
                <a:gd name="T2" fmla="*/ 3 w 21255"/>
                <a:gd name="T3" fmla="*/ 2 h 20981"/>
                <a:gd name="T4" fmla="*/ 0 w 21255"/>
                <a:gd name="T5" fmla="*/ 0 h 20981"/>
                <a:gd name="T6" fmla="*/ 0 60000 65536"/>
                <a:gd name="T7" fmla="*/ 0 60000 65536"/>
                <a:gd name="T8" fmla="*/ 0 60000 65536"/>
                <a:gd name="T9" fmla="*/ 0 w 21255"/>
                <a:gd name="T10" fmla="*/ 0 h 20981"/>
                <a:gd name="T11" fmla="*/ 21255 w 21255"/>
                <a:gd name="T12" fmla="*/ 20981 h 209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55" h="20981" fill="none" extrusionOk="0">
                  <a:moveTo>
                    <a:pt x="21255" y="3844"/>
                  </a:moveTo>
                  <a:cubicBezTo>
                    <a:pt x="19736" y="12238"/>
                    <a:pt x="13419" y="18953"/>
                    <a:pt x="5133" y="20981"/>
                  </a:cubicBezTo>
                </a:path>
                <a:path w="21255" h="20981" stroke="0" extrusionOk="0">
                  <a:moveTo>
                    <a:pt x="21255" y="3844"/>
                  </a:moveTo>
                  <a:cubicBezTo>
                    <a:pt x="19736" y="12238"/>
                    <a:pt x="13419" y="18953"/>
                    <a:pt x="5133" y="20981"/>
                  </a:cubicBezTo>
                  <a:lnTo>
                    <a:pt x="0" y="0"/>
                  </a:lnTo>
                  <a:lnTo>
                    <a:pt x="21255" y="3844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36280" name="Oval 33"/>
          <p:cNvSpPr>
            <a:spLocks noChangeArrowheads="1"/>
          </p:cNvSpPr>
          <p:nvPr/>
        </p:nvSpPr>
        <p:spPr bwMode="auto">
          <a:xfrm>
            <a:off x="5060950" y="3629025"/>
            <a:ext cx="103188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1800" noProof="1">
              <a:latin typeface="Arial" charset="0"/>
            </a:endParaRPr>
          </a:p>
        </p:txBody>
      </p:sp>
      <p:sp>
        <p:nvSpPr>
          <p:cNvPr id="87057" name="Rectangle 43"/>
          <p:cNvSpPr>
            <a:spLocks noChangeArrowheads="1"/>
          </p:cNvSpPr>
          <p:nvPr/>
        </p:nvSpPr>
        <p:spPr bwMode="auto">
          <a:xfrm>
            <a:off x="5418138" y="5997575"/>
            <a:ext cx="311467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l-GR" altLang="en-US" sz="2000" dirty="0" smtClean="0">
                <a:latin typeface="Arial" charset="0"/>
              </a:rPr>
              <a:t>Εθνικό εισόδημα</a:t>
            </a:r>
            <a:r>
              <a:rPr lang="en-GB" altLang="en-US" sz="2000" dirty="0" smtClean="0">
                <a:latin typeface="Arial" charset="0"/>
              </a:rPr>
              <a:t> (</a:t>
            </a:r>
            <a:r>
              <a:rPr lang="en-GB" altLang="en-US" sz="2000" i="1" dirty="0" smtClean="0">
                <a:latin typeface="Arial" charset="0"/>
              </a:rPr>
              <a:t>Y</a:t>
            </a:r>
            <a:r>
              <a:rPr lang="en-GB" altLang="en-US" sz="2000" dirty="0" smtClean="0">
                <a:latin typeface="Arial" charset="0"/>
              </a:rPr>
              <a:t>)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736282" name="AutoShape 26"/>
          <p:cNvSpPr>
            <a:spLocks noChangeArrowheads="1"/>
          </p:cNvSpPr>
          <p:nvPr/>
        </p:nvSpPr>
        <p:spPr bwMode="auto">
          <a:xfrm>
            <a:off x="6318250" y="2901950"/>
            <a:ext cx="2330450" cy="1027113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19050">
            <a:solidFill>
              <a:srgbClr val="882E4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GB" sz="1800">
                <a:solidFill>
                  <a:srgbClr val="882E46"/>
                </a:solidFill>
                <a:latin typeface="Arial" charset="0"/>
              </a:rPr>
              <a:t>At </a:t>
            </a:r>
            <a:r>
              <a:rPr lang="en-GB" sz="1800" i="1">
                <a:solidFill>
                  <a:srgbClr val="882E46"/>
                </a:solidFill>
                <a:latin typeface="Arial" charset="0"/>
              </a:rPr>
              <a:t>Y</a:t>
            </a:r>
            <a:r>
              <a:rPr lang="en-GB" sz="1800" baseline="-25000">
                <a:solidFill>
                  <a:srgbClr val="882E46"/>
                </a:solidFill>
                <a:latin typeface="Arial" charset="0"/>
              </a:rPr>
              <a:t>1</a:t>
            </a:r>
            <a:r>
              <a:rPr lang="en-GB" sz="1800">
                <a:solidFill>
                  <a:srgbClr val="882E46"/>
                </a:solidFill>
                <a:latin typeface="Arial" charset="0"/>
              </a:rPr>
              <a:t>, the central bank will set a real rate of interest of </a:t>
            </a:r>
            <a:r>
              <a:rPr lang="en-GB" sz="1800" i="1">
                <a:solidFill>
                  <a:srgbClr val="882E46"/>
                </a:solidFill>
                <a:latin typeface="Arial" charset="0"/>
              </a:rPr>
              <a:t>i</a:t>
            </a:r>
            <a:r>
              <a:rPr lang="en-GB" sz="1800" baseline="-25000">
                <a:solidFill>
                  <a:srgbClr val="882E46"/>
                </a:solidFill>
                <a:latin typeface="Arial" charset="0"/>
              </a:rPr>
              <a:t>1.</a:t>
            </a:r>
            <a:r>
              <a:rPr lang="en-GB" sz="1800">
                <a:solidFill>
                  <a:srgbClr val="882E46"/>
                </a:solidFill>
                <a:latin typeface="Arial" charset="0"/>
              </a:rPr>
              <a:t> </a:t>
            </a:r>
            <a:endParaRPr lang="en-GB" sz="1800" baseline="-25000">
              <a:solidFill>
                <a:srgbClr val="882E46"/>
              </a:solidFill>
              <a:latin typeface="Arial" charset="0"/>
            </a:endParaRP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646238" y="701675"/>
            <a:ext cx="6016625" cy="4638675"/>
            <a:chOff x="1207" y="12"/>
            <a:chExt cx="3790" cy="2922"/>
          </a:xfrm>
        </p:grpSpPr>
        <p:sp>
          <p:nvSpPr>
            <p:cNvPr id="87068" name="Arc 28"/>
            <p:cNvSpPr>
              <a:spLocks/>
            </p:cNvSpPr>
            <p:nvPr/>
          </p:nvSpPr>
          <p:spPr bwMode="auto">
            <a:xfrm rot="600000">
              <a:off x="1207" y="12"/>
              <a:ext cx="3721" cy="2448"/>
            </a:xfrm>
            <a:custGeom>
              <a:avLst/>
              <a:gdLst>
                <a:gd name="T0" fmla="*/ 0 w 22149"/>
                <a:gd name="T1" fmla="*/ 0 h 21600"/>
                <a:gd name="T2" fmla="*/ 0 w 22149"/>
                <a:gd name="T3" fmla="*/ 0 h 21600"/>
                <a:gd name="T4" fmla="*/ 0 w 2214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149"/>
                <a:gd name="T10" fmla="*/ 0 h 21600"/>
                <a:gd name="T11" fmla="*/ 22149 w 221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49" h="21600" fill="none" extrusionOk="0">
                  <a:moveTo>
                    <a:pt x="22149" y="21537"/>
                  </a:moveTo>
                  <a:cubicBezTo>
                    <a:pt x="21602" y="21579"/>
                    <a:pt x="21053" y="21599"/>
                    <a:pt x="20505" y="21600"/>
                  </a:cubicBezTo>
                  <a:cubicBezTo>
                    <a:pt x="11191" y="21600"/>
                    <a:pt x="2926" y="15630"/>
                    <a:pt x="-1" y="6789"/>
                  </a:cubicBezTo>
                </a:path>
                <a:path w="22149" h="21600" stroke="0" extrusionOk="0">
                  <a:moveTo>
                    <a:pt x="22149" y="21537"/>
                  </a:moveTo>
                  <a:cubicBezTo>
                    <a:pt x="21602" y="21579"/>
                    <a:pt x="21053" y="21599"/>
                    <a:pt x="20505" y="21600"/>
                  </a:cubicBezTo>
                  <a:cubicBezTo>
                    <a:pt x="11191" y="21600"/>
                    <a:pt x="2926" y="15630"/>
                    <a:pt x="-1" y="6789"/>
                  </a:cubicBezTo>
                  <a:lnTo>
                    <a:pt x="20505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7069" name="Rectangle 29"/>
            <p:cNvSpPr>
              <a:spLocks noChangeArrowheads="1"/>
            </p:cNvSpPr>
            <p:nvPr/>
          </p:nvSpPr>
          <p:spPr bwMode="auto">
            <a:xfrm>
              <a:off x="4700" y="2646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tx2"/>
                  </a:solidFill>
                  <a:latin typeface="Arial" charset="0"/>
                </a:rPr>
                <a:t>IS</a:t>
              </a:r>
            </a:p>
          </p:txBody>
        </p:sp>
      </p:grpSp>
      <p:sp>
        <p:nvSpPr>
          <p:cNvPr id="736286" name="Oval 21"/>
          <p:cNvSpPr>
            <a:spLocks noChangeArrowheads="1"/>
          </p:cNvSpPr>
          <p:nvPr/>
        </p:nvSpPr>
        <p:spPr bwMode="auto">
          <a:xfrm>
            <a:off x="4364038" y="4176713"/>
            <a:ext cx="103187" cy="103187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1800" noProof="1">
              <a:latin typeface="Arial" charset="0"/>
            </a:endParaRPr>
          </a:p>
        </p:txBody>
      </p:sp>
      <p:sp>
        <p:nvSpPr>
          <p:cNvPr id="736287" name="Rectangle 35"/>
          <p:cNvSpPr>
            <a:spLocks noChangeArrowheads="1"/>
          </p:cNvSpPr>
          <p:nvPr/>
        </p:nvSpPr>
        <p:spPr bwMode="auto">
          <a:xfrm>
            <a:off x="3368675" y="31829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solidFill>
                  <a:schemeClr val="accent2"/>
                </a:solidFill>
                <a:latin typeface="Arial" charset="0"/>
              </a:rPr>
              <a:t>c</a:t>
            </a: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268663" y="3681413"/>
            <a:ext cx="574675" cy="2636837"/>
            <a:chOff x="2059" y="2319"/>
            <a:chExt cx="362" cy="1661"/>
          </a:xfrm>
        </p:grpSpPr>
        <p:sp>
          <p:nvSpPr>
            <p:cNvPr id="87066" name="Line 30"/>
            <p:cNvSpPr>
              <a:spLocks noChangeShapeType="1"/>
            </p:cNvSpPr>
            <p:nvPr/>
          </p:nvSpPr>
          <p:spPr bwMode="auto">
            <a:xfrm>
              <a:off x="2240" y="2319"/>
              <a:ext cx="0" cy="1409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7067" name="Rectangle 39"/>
            <p:cNvSpPr>
              <a:spLocks noChangeArrowheads="1"/>
            </p:cNvSpPr>
            <p:nvPr/>
          </p:nvSpPr>
          <p:spPr bwMode="auto">
            <a:xfrm>
              <a:off x="2059" y="3730"/>
              <a:ext cx="3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736291" name="Oval 33"/>
          <p:cNvSpPr>
            <a:spLocks noChangeArrowheads="1"/>
          </p:cNvSpPr>
          <p:nvPr/>
        </p:nvSpPr>
        <p:spPr bwMode="auto">
          <a:xfrm>
            <a:off x="3498850" y="3635375"/>
            <a:ext cx="103188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1800" noProof="1">
              <a:latin typeface="Arial" charset="0"/>
            </a:endParaRPr>
          </a:p>
        </p:txBody>
      </p:sp>
      <p:sp>
        <p:nvSpPr>
          <p:cNvPr id="736292" name="AutoShape 36"/>
          <p:cNvSpPr>
            <a:spLocks noChangeArrowheads="1"/>
          </p:cNvSpPr>
          <p:nvPr/>
        </p:nvSpPr>
        <p:spPr bwMode="auto">
          <a:xfrm>
            <a:off x="6232525" y="2828925"/>
            <a:ext cx="2444750" cy="1330325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19050">
            <a:solidFill>
              <a:srgbClr val="882E4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GB" sz="1800">
                <a:solidFill>
                  <a:srgbClr val="882E46"/>
                </a:solidFill>
                <a:latin typeface="Arial" charset="0"/>
              </a:rPr>
              <a:t>This will cause a fall in national income to </a:t>
            </a:r>
            <a:r>
              <a:rPr lang="en-GB" sz="1800" i="1">
                <a:solidFill>
                  <a:srgbClr val="882E46"/>
                </a:solidFill>
                <a:latin typeface="Arial" charset="0"/>
              </a:rPr>
              <a:t>Y</a:t>
            </a:r>
            <a:r>
              <a:rPr lang="en-GB" sz="1800" baseline="-25000">
                <a:solidFill>
                  <a:srgbClr val="882E46"/>
                </a:solidFill>
                <a:latin typeface="Arial" charset="0"/>
              </a:rPr>
              <a:t>2</a:t>
            </a:r>
            <a:r>
              <a:rPr lang="en-GB" sz="1800">
                <a:solidFill>
                  <a:srgbClr val="882E46"/>
                </a:solidFill>
                <a:latin typeface="Arial" charset="0"/>
              </a:rPr>
              <a:t> (a move along the </a:t>
            </a:r>
            <a:r>
              <a:rPr lang="en-GB" sz="1800" i="1">
                <a:solidFill>
                  <a:srgbClr val="882E46"/>
                </a:solidFill>
                <a:latin typeface="Arial" charset="0"/>
              </a:rPr>
              <a:t>IS</a:t>
            </a:r>
            <a:r>
              <a:rPr lang="en-GB" sz="1800">
                <a:solidFill>
                  <a:srgbClr val="882E46"/>
                </a:solidFill>
                <a:latin typeface="Arial" charset="0"/>
              </a:rPr>
              <a:t> curve). </a:t>
            </a:r>
            <a:endParaRPr lang="en-GB" sz="1800" baseline="-25000">
              <a:solidFill>
                <a:srgbClr val="882E46"/>
              </a:solidFill>
              <a:latin typeface="Arial" charset="0"/>
            </a:endParaRPr>
          </a:p>
        </p:txBody>
      </p:sp>
      <p:sp>
        <p:nvSpPr>
          <p:cNvPr id="736293" name="AutoShape 37"/>
          <p:cNvSpPr>
            <a:spLocks noChangeArrowheads="1"/>
          </p:cNvSpPr>
          <p:nvPr/>
        </p:nvSpPr>
        <p:spPr bwMode="auto">
          <a:xfrm>
            <a:off x="5667376" y="2636063"/>
            <a:ext cx="3255962" cy="2009061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19050">
            <a:solidFill>
              <a:srgbClr val="882E46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l-GR" sz="1600" dirty="0" smtClean="0">
                <a:solidFill>
                  <a:srgbClr val="882E46"/>
                </a:solidFill>
                <a:latin typeface="Arial" charset="0"/>
              </a:rPr>
              <a:t>Η κεντρική τράπεζα τότε θα μειώσει το επιτόκιο σε </a:t>
            </a:r>
            <a:r>
              <a:rPr lang="el-GR" sz="1600" i="1" dirty="0" err="1" smtClean="0">
                <a:solidFill>
                  <a:srgbClr val="882E46"/>
                </a:solidFill>
                <a:latin typeface="Arial" charset="0"/>
              </a:rPr>
              <a:t>i</a:t>
            </a:r>
            <a:r>
              <a:rPr lang="el-GR" sz="1600" i="1" baseline="-25000" dirty="0" err="1" smtClean="0">
                <a:solidFill>
                  <a:srgbClr val="882E46"/>
                </a:solidFill>
                <a:latin typeface="Arial" charset="0"/>
              </a:rPr>
              <a:t>e</a:t>
            </a:r>
            <a:r>
              <a:rPr lang="el-GR" sz="1600" dirty="0" smtClean="0">
                <a:solidFill>
                  <a:srgbClr val="882E46"/>
                </a:solidFill>
                <a:latin typeface="Arial" charset="0"/>
              </a:rPr>
              <a:t> ώστε να επιτύχει τον στόχο αναφορικά με το επίπεδο του πληθωρισμού στο </a:t>
            </a:r>
            <a:r>
              <a:rPr lang="el-GR" sz="1600" i="1" dirty="0" err="1" smtClean="0">
                <a:solidFill>
                  <a:srgbClr val="882E46"/>
                </a:solidFill>
                <a:latin typeface="Arial" charset="0"/>
              </a:rPr>
              <a:t>Y</a:t>
            </a:r>
            <a:r>
              <a:rPr lang="el-GR" sz="1600" i="1" baseline="-25000" dirty="0" err="1" smtClean="0">
                <a:solidFill>
                  <a:srgbClr val="882E46"/>
                </a:solidFill>
                <a:latin typeface="Arial" charset="0"/>
              </a:rPr>
              <a:t>e</a:t>
            </a:r>
            <a:r>
              <a:rPr lang="el-GR" sz="1600" dirty="0" smtClean="0">
                <a:solidFill>
                  <a:srgbClr val="882E46"/>
                </a:solidFill>
                <a:latin typeface="Arial" charset="0"/>
              </a:rPr>
              <a:t>. (μια μετακίνηση κατά μήκος της καμπύλης </a:t>
            </a:r>
            <a:r>
              <a:rPr lang="en-US" sz="1600" dirty="0" smtClean="0">
                <a:solidFill>
                  <a:srgbClr val="882E46"/>
                </a:solidFill>
                <a:latin typeface="Arial" charset="0"/>
              </a:rPr>
              <a:t>MP</a:t>
            </a:r>
            <a:r>
              <a:rPr lang="el-GR" sz="1600" dirty="0" smtClean="0">
                <a:solidFill>
                  <a:srgbClr val="882E46"/>
                </a:solidFill>
                <a:latin typeface="Arial" charset="0"/>
              </a:rPr>
              <a:t>)</a:t>
            </a:r>
            <a:endParaRPr lang="en-GB" sz="1600" i="1" baseline="-25000" dirty="0">
              <a:solidFill>
                <a:srgbClr val="882E4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6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6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6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6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36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6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6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6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6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6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36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6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36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36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36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36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36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6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69" grpId="0" animBg="1"/>
      <p:bldP spid="736273" grpId="0" autoUpdateAnimBg="0"/>
      <p:bldP spid="736274" grpId="0" autoUpdateAnimBg="0"/>
      <p:bldP spid="736276" grpId="0" autoUpdateAnimBg="0"/>
      <p:bldP spid="736280" grpId="0" animBg="1" autoUpdateAnimBg="0"/>
      <p:bldP spid="736282" grpId="0" animBg="1" autoUpdateAnimBg="0"/>
      <p:bldP spid="736286" grpId="0" animBg="1" autoUpdateAnimBg="0"/>
      <p:bldP spid="736287" grpId="0" autoUpdateAnimBg="0"/>
      <p:bldP spid="736291" grpId="0" animBg="1" autoUpdateAnimBg="0"/>
      <p:bldP spid="736292" grpId="0" animBg="1" autoUpdateAnimBg="0"/>
      <p:bldP spid="736293" grpId="0" animBg="1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8806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 smtClean="0"/>
              <a:t>IS/MP</a:t>
            </a:r>
            <a:r>
              <a:rPr lang="en-GB" altLang="en-US" smtClean="0"/>
              <a:t> </a:t>
            </a:r>
            <a:r>
              <a:rPr lang="el-GR" altLang="en-US" smtClean="0"/>
              <a:t>ανάλυση</a:t>
            </a:r>
            <a:endParaRPr lang="en-GB" altLang="en-US" smtClean="0"/>
          </a:p>
        </p:txBody>
      </p:sp>
      <p:sp>
        <p:nvSpPr>
          <p:cNvPr id="351237" name="Rectangle 5"/>
          <p:cNvSpPr>
            <a:spLocks noGrp="1"/>
          </p:cNvSpPr>
          <p:nvPr>
            <p:ph type="body" idx="1"/>
          </p:nvPr>
        </p:nvSpPr>
        <p:spPr>
          <a:xfrm>
            <a:off x="301625" y="1695450"/>
            <a:ext cx="8534400" cy="47180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l-GR" altLang="en-US" smtClean="0"/>
              <a:t>Το πλήρες αποτέλεσμα των μεταβολών στις αγορές αγαθών και χρήματος</a:t>
            </a:r>
            <a:endParaRPr lang="en-GB" altLang="en-US" smtClean="0"/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l-GR" altLang="en-US" smtClean="0"/>
              <a:t>το αποτέλεσμα μεταβολών στην καμπύλη</a:t>
            </a:r>
            <a:r>
              <a:rPr lang="en-GB" altLang="en-US" smtClean="0"/>
              <a:t> </a:t>
            </a:r>
            <a:r>
              <a:rPr lang="en-GB" altLang="en-US" i="1" smtClean="0"/>
              <a:t>IS</a:t>
            </a:r>
            <a:r>
              <a:rPr lang="en-GB" altLang="en-US" smtClean="0"/>
              <a:t>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1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7" grpId="0" build="p" bldLvl="2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071563" y="704850"/>
            <a:ext cx="7253287" cy="529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89091" name="Line 3"/>
          <p:cNvSpPr>
            <a:spLocks noChangeShapeType="1"/>
          </p:cNvSpPr>
          <p:nvPr/>
        </p:nvSpPr>
        <p:spPr bwMode="auto">
          <a:xfrm>
            <a:off x="1066800" y="6731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1066800" y="6007100"/>
            <a:ext cx="7272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746125" y="59610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89094" name="Arc 6"/>
          <p:cNvSpPr>
            <a:spLocks/>
          </p:cNvSpPr>
          <p:nvPr/>
        </p:nvSpPr>
        <p:spPr bwMode="auto">
          <a:xfrm rot="600000">
            <a:off x="1827213" y="781050"/>
            <a:ext cx="5997575" cy="3886200"/>
          </a:xfrm>
          <a:custGeom>
            <a:avLst/>
            <a:gdLst>
              <a:gd name="T0" fmla="*/ 2147483647 w 22491"/>
              <a:gd name="T1" fmla="*/ 2147483647 h 21600"/>
              <a:gd name="T2" fmla="*/ 0 w 22491"/>
              <a:gd name="T3" fmla="*/ 2147483647 h 21600"/>
              <a:gd name="T4" fmla="*/ 2147483647 w 22491"/>
              <a:gd name="T5" fmla="*/ 0 h 21600"/>
              <a:gd name="T6" fmla="*/ 0 60000 65536"/>
              <a:gd name="T7" fmla="*/ 0 60000 65536"/>
              <a:gd name="T8" fmla="*/ 0 60000 65536"/>
              <a:gd name="T9" fmla="*/ 0 w 22491"/>
              <a:gd name="T10" fmla="*/ 0 h 21600"/>
              <a:gd name="T11" fmla="*/ 22491 w 224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91" h="21600" fill="none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</a:path>
              <a:path w="22491" h="21600" stroke="0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  <a:lnTo>
                  <a:pt x="20847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095" name="Arc 7"/>
          <p:cNvSpPr>
            <a:spLocks/>
          </p:cNvSpPr>
          <p:nvPr/>
        </p:nvSpPr>
        <p:spPr bwMode="auto">
          <a:xfrm>
            <a:off x="228600" y="444500"/>
            <a:ext cx="6299200" cy="4341813"/>
          </a:xfrm>
          <a:custGeom>
            <a:avLst/>
            <a:gdLst>
              <a:gd name="T0" fmla="*/ 2147483647 w 21255"/>
              <a:gd name="T1" fmla="*/ 2147483647 h 20981"/>
              <a:gd name="T2" fmla="*/ 2147483647 w 21255"/>
              <a:gd name="T3" fmla="*/ 2147483647 h 20981"/>
              <a:gd name="T4" fmla="*/ 0 w 21255"/>
              <a:gd name="T5" fmla="*/ 0 h 20981"/>
              <a:gd name="T6" fmla="*/ 0 60000 65536"/>
              <a:gd name="T7" fmla="*/ 0 60000 65536"/>
              <a:gd name="T8" fmla="*/ 0 60000 65536"/>
              <a:gd name="T9" fmla="*/ 0 w 21255"/>
              <a:gd name="T10" fmla="*/ 0 h 20981"/>
              <a:gd name="T11" fmla="*/ 21255 w 21255"/>
              <a:gd name="T12" fmla="*/ 20981 h 209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55" h="20981" fill="none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</a:path>
              <a:path w="21255" h="20981" stroke="0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7405688" y="4970463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723900" y="374967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i</a:t>
            </a:r>
            <a:r>
              <a:rPr lang="en-GB" sz="2000" baseline="-25000">
                <a:latin typeface="Arial" charset="0"/>
              </a:rPr>
              <a:t>1</a:t>
            </a:r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 flipH="1">
            <a:off x="1074738" y="3987800"/>
            <a:ext cx="3057525" cy="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>
            <a:off x="4133850" y="4005263"/>
            <a:ext cx="0" cy="1997075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3929063" y="5984875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Y</a:t>
            </a:r>
            <a:r>
              <a:rPr lang="en-GB" sz="2000" baseline="-25000">
                <a:latin typeface="Arial" charset="0"/>
              </a:rPr>
              <a:t>1</a:t>
            </a:r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auto">
          <a:xfrm>
            <a:off x="4081463" y="3925888"/>
            <a:ext cx="103187" cy="103187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724150" y="684213"/>
            <a:ext cx="5346700" cy="3998912"/>
            <a:chOff x="1716" y="431"/>
            <a:chExt cx="3368" cy="2519"/>
          </a:xfrm>
        </p:grpSpPr>
        <p:grpSp>
          <p:nvGrpSpPr>
            <p:cNvPr id="89117" name="Group 15"/>
            <p:cNvGrpSpPr>
              <a:grpSpLocks/>
            </p:cNvGrpSpPr>
            <p:nvPr/>
          </p:nvGrpSpPr>
          <p:grpSpPr bwMode="auto">
            <a:xfrm>
              <a:off x="1716" y="431"/>
              <a:ext cx="3266" cy="2094"/>
              <a:chOff x="1716" y="431"/>
              <a:chExt cx="3266" cy="2094"/>
            </a:xfrm>
          </p:grpSpPr>
          <p:sp>
            <p:nvSpPr>
              <p:cNvPr id="89119" name="Arc 16"/>
              <p:cNvSpPr>
                <a:spLocks/>
              </p:cNvSpPr>
              <p:nvPr/>
            </p:nvSpPr>
            <p:spPr bwMode="auto">
              <a:xfrm rot="600000">
                <a:off x="1761" y="431"/>
                <a:ext cx="3221" cy="2094"/>
              </a:xfrm>
              <a:custGeom>
                <a:avLst/>
                <a:gdLst>
                  <a:gd name="T0" fmla="*/ 0 w 20847"/>
                  <a:gd name="T1" fmla="*/ 0 h 21600"/>
                  <a:gd name="T2" fmla="*/ 0 w 20847"/>
                  <a:gd name="T3" fmla="*/ 0 h 21600"/>
                  <a:gd name="T4" fmla="*/ 0 w 2084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847"/>
                  <a:gd name="T10" fmla="*/ 0 h 21600"/>
                  <a:gd name="T11" fmla="*/ 20847 w 2084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47" h="21600" fill="none" extrusionOk="0">
                    <a:moveTo>
                      <a:pt x="20724" y="21599"/>
                    </a:moveTo>
                    <a:cubicBezTo>
                      <a:pt x="11017" y="21544"/>
                      <a:pt x="2539" y="15020"/>
                      <a:pt x="-1" y="5652"/>
                    </a:cubicBezTo>
                  </a:path>
                  <a:path w="20847" h="21600" stroke="0" extrusionOk="0">
                    <a:moveTo>
                      <a:pt x="20724" y="21599"/>
                    </a:moveTo>
                    <a:cubicBezTo>
                      <a:pt x="11017" y="21544"/>
                      <a:pt x="2539" y="15020"/>
                      <a:pt x="-1" y="5652"/>
                    </a:cubicBezTo>
                    <a:lnTo>
                      <a:pt x="20847" y="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9120" name="AutoShape 17"/>
              <p:cNvSpPr>
                <a:spLocks noChangeArrowheads="1"/>
              </p:cNvSpPr>
              <p:nvPr/>
            </p:nvSpPr>
            <p:spPr bwMode="auto">
              <a:xfrm>
                <a:off x="1716" y="1677"/>
                <a:ext cx="697" cy="64"/>
              </a:xfrm>
              <a:prstGeom prst="rightArrow">
                <a:avLst>
                  <a:gd name="adj1" fmla="val 50000"/>
                  <a:gd name="adj2" fmla="val 272266"/>
                </a:avLst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89118" name="Rectangle 18"/>
            <p:cNvSpPr>
              <a:spLocks noChangeArrowheads="1"/>
            </p:cNvSpPr>
            <p:nvPr/>
          </p:nvSpPr>
          <p:spPr bwMode="auto">
            <a:xfrm>
              <a:off x="4716" y="2662"/>
              <a:ext cx="3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IS</a:t>
              </a:r>
              <a:r>
                <a:rPr lang="en-GB" sz="24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744467" name="Oval 19"/>
          <p:cNvSpPr>
            <a:spLocks noChangeArrowheads="1"/>
          </p:cNvSpPr>
          <p:nvPr/>
        </p:nvSpPr>
        <p:spPr bwMode="auto">
          <a:xfrm>
            <a:off x="4899025" y="3400425"/>
            <a:ext cx="103188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30250" y="3243263"/>
            <a:ext cx="4225925" cy="396875"/>
            <a:chOff x="460" y="2043"/>
            <a:chExt cx="2662" cy="250"/>
          </a:xfrm>
        </p:grpSpPr>
        <p:sp>
          <p:nvSpPr>
            <p:cNvPr id="89115" name="Line 21"/>
            <p:cNvSpPr>
              <a:spLocks noChangeShapeType="1"/>
            </p:cNvSpPr>
            <p:nvPr/>
          </p:nvSpPr>
          <p:spPr bwMode="auto">
            <a:xfrm flipH="1">
              <a:off x="677" y="2177"/>
              <a:ext cx="2445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9116" name="Rectangle 22"/>
            <p:cNvSpPr>
              <a:spLocks noChangeArrowheads="1"/>
            </p:cNvSpPr>
            <p:nvPr/>
          </p:nvSpPr>
          <p:spPr bwMode="auto">
            <a:xfrm>
              <a:off x="460" y="2043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latin typeface="Arial" charset="0"/>
                </a:rPr>
                <a:t>i</a:t>
              </a:r>
              <a:r>
                <a:rPr lang="en-GB" sz="2000" baseline="-25000">
                  <a:latin typeface="Arial" charset="0"/>
                </a:rPr>
                <a:t>2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740275" y="3455988"/>
            <a:ext cx="446088" cy="2933700"/>
            <a:chOff x="2986" y="2177"/>
            <a:chExt cx="281" cy="1848"/>
          </a:xfrm>
        </p:grpSpPr>
        <p:sp>
          <p:nvSpPr>
            <p:cNvPr id="89113" name="Line 24"/>
            <p:cNvSpPr>
              <a:spLocks noChangeShapeType="1"/>
            </p:cNvSpPr>
            <p:nvPr/>
          </p:nvSpPr>
          <p:spPr bwMode="auto">
            <a:xfrm>
              <a:off x="3122" y="2177"/>
              <a:ext cx="0" cy="1593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9114" name="Rectangle 25"/>
            <p:cNvSpPr>
              <a:spLocks noChangeArrowheads="1"/>
            </p:cNvSpPr>
            <p:nvPr/>
          </p:nvSpPr>
          <p:spPr bwMode="auto">
            <a:xfrm>
              <a:off x="2986" y="3775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latin typeface="Arial" charset="0"/>
                </a:rPr>
                <a:t>Y</a:t>
              </a:r>
              <a:r>
                <a:rPr lang="en-GB" sz="2000" baseline="-25000">
                  <a:latin typeface="Arial" charset="0"/>
                </a:rPr>
                <a:t>2</a:t>
              </a:r>
            </a:p>
          </p:txBody>
        </p:sp>
      </p:grpSp>
      <p:sp>
        <p:nvSpPr>
          <p:cNvPr id="89106" name="Rectangle 26"/>
          <p:cNvSpPr>
            <a:spLocks noChangeArrowheads="1"/>
          </p:cNvSpPr>
          <p:nvPr/>
        </p:nvSpPr>
        <p:spPr bwMode="auto">
          <a:xfrm>
            <a:off x="6330950" y="784225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MP</a:t>
            </a:r>
          </a:p>
        </p:txBody>
      </p:sp>
      <p:sp>
        <p:nvSpPr>
          <p:cNvPr id="744475" name="Rectangle 2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l-GR" sz="2400" b="1" i="1" dirty="0">
                <a:solidFill>
                  <a:srgbClr val="006666"/>
                </a:solidFill>
              </a:rPr>
              <a:t>Ανάλυση IS/MP των μεταβολών στις αγορές αγαθών και χρήματος.</a:t>
            </a:r>
            <a:endParaRPr lang="en-GB" sz="2400" b="1" dirty="0" smtClean="0">
              <a:solidFill>
                <a:srgbClr val="006666"/>
              </a:solidFill>
            </a:endParaRPr>
          </a:p>
        </p:txBody>
      </p:sp>
      <p:sp>
        <p:nvSpPr>
          <p:cNvPr id="89108" name="Text Box 28"/>
          <p:cNvSpPr txBox="1">
            <a:spLocks noChangeArrowheads="1"/>
          </p:cNvSpPr>
          <p:nvPr/>
        </p:nvSpPr>
        <p:spPr bwMode="auto">
          <a:xfrm>
            <a:off x="655638" y="671513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i="1">
                <a:latin typeface="Arial" charset="0"/>
              </a:rPr>
              <a:t>i</a:t>
            </a:r>
          </a:p>
        </p:txBody>
      </p:sp>
      <p:sp>
        <p:nvSpPr>
          <p:cNvPr id="89109" name="Rectangle 29"/>
          <p:cNvSpPr>
            <a:spLocks noChangeArrowheads="1"/>
          </p:cNvSpPr>
          <p:nvPr/>
        </p:nvSpPr>
        <p:spPr bwMode="auto">
          <a:xfrm>
            <a:off x="7986713" y="6070600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Y</a:t>
            </a:r>
            <a:endParaRPr lang="en-GB" sz="2000" baseline="-25000">
              <a:latin typeface="Arial" charset="0"/>
            </a:endParaRPr>
          </a:p>
        </p:txBody>
      </p:sp>
      <p:sp>
        <p:nvSpPr>
          <p:cNvPr id="744478" name="Text Box 30"/>
          <p:cNvSpPr txBox="1">
            <a:spLocks noChangeArrowheads="1"/>
          </p:cNvSpPr>
          <p:nvPr/>
        </p:nvSpPr>
        <p:spPr bwMode="auto">
          <a:xfrm>
            <a:off x="0" y="6461125"/>
            <a:ext cx="91440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l-GR" sz="2000" b="1" dirty="0" smtClean="0">
                <a:latin typeface="Arial" charset="0"/>
              </a:rPr>
              <a:t>(α) Μια αύξηση των ενέσεων</a:t>
            </a:r>
            <a:endParaRPr lang="en-GB" sz="2000" b="1" dirty="0">
              <a:latin typeface="Arial" charset="0"/>
            </a:endParaRPr>
          </a:p>
        </p:txBody>
      </p:sp>
      <p:sp>
        <p:nvSpPr>
          <p:cNvPr id="89111" name="Rectangle 36"/>
          <p:cNvSpPr>
            <a:spLocks noChangeArrowheads="1"/>
          </p:cNvSpPr>
          <p:nvPr/>
        </p:nvSpPr>
        <p:spPr bwMode="auto">
          <a:xfrm>
            <a:off x="3962400" y="34940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744480" name="Rectangle 36"/>
          <p:cNvSpPr>
            <a:spLocks noChangeArrowheads="1"/>
          </p:cNvSpPr>
          <p:nvPr/>
        </p:nvSpPr>
        <p:spPr bwMode="auto">
          <a:xfrm>
            <a:off x="4802188" y="29241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4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4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4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4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67" grpId="0" animBg="1"/>
      <p:bldP spid="744478" grpId="0" autoUpdateAnimBg="0"/>
      <p:bldP spid="744480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9011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 smtClean="0"/>
              <a:t>IS/MP</a:t>
            </a:r>
            <a:r>
              <a:rPr lang="en-GB" altLang="en-US" smtClean="0"/>
              <a:t> </a:t>
            </a:r>
            <a:r>
              <a:rPr lang="el-GR" altLang="en-US" smtClean="0"/>
              <a:t>ανάλυση</a:t>
            </a:r>
            <a:endParaRPr lang="en-GB" altLang="en-US" smtClean="0"/>
          </a:p>
        </p:txBody>
      </p:sp>
      <p:sp>
        <p:nvSpPr>
          <p:cNvPr id="90117" name="Rectangle 5"/>
          <p:cNvSpPr>
            <a:spLocks noGrp="1"/>
          </p:cNvSpPr>
          <p:nvPr>
            <p:ph type="body" idx="1"/>
          </p:nvPr>
        </p:nvSpPr>
        <p:spPr>
          <a:xfrm>
            <a:off x="301625" y="1695450"/>
            <a:ext cx="8534400" cy="47180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Το πλήρες αποτέλεσμα των μεταβολών στις αγορές αγαθών και χρήματος</a:t>
            </a:r>
            <a:endParaRPr lang="en-GB" altLang="en-US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το αποτέλεσμα μεταβολών στην καμπύλη </a:t>
            </a:r>
            <a:r>
              <a:rPr lang="en-GB" altLang="en-US" i="1" smtClean="0">
                <a:solidFill>
                  <a:srgbClr val="646B86"/>
                </a:solidFill>
              </a:rPr>
              <a:t>IS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l-GR" altLang="en-US" smtClean="0"/>
              <a:t>το αποτέλεσμα μεταβολών στην καμπύλη </a:t>
            </a:r>
            <a:r>
              <a:rPr lang="en-GB" altLang="en-US" i="1" smtClean="0"/>
              <a:t>MP</a:t>
            </a:r>
            <a:endParaRPr lang="en-GB" altLang="en-US" smtClean="0"/>
          </a:p>
        </p:txBody>
      </p:sp>
    </p:spTree>
  </p:cSld>
  <p:clrMapOvr>
    <a:masterClrMapping/>
  </p:clrMapOvr>
  <p:transition spd="slow">
    <p:pull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062038" y="669925"/>
            <a:ext cx="7202487" cy="5330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91139" name="Line 3"/>
          <p:cNvSpPr>
            <a:spLocks noChangeShapeType="1"/>
          </p:cNvSpPr>
          <p:nvPr/>
        </p:nvSpPr>
        <p:spPr bwMode="auto">
          <a:xfrm>
            <a:off x="1066800" y="6604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1066800" y="5994400"/>
            <a:ext cx="72024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746125" y="59483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91142" name="Arc 6"/>
          <p:cNvSpPr>
            <a:spLocks/>
          </p:cNvSpPr>
          <p:nvPr/>
        </p:nvSpPr>
        <p:spPr bwMode="auto">
          <a:xfrm rot="600000">
            <a:off x="1827213" y="768350"/>
            <a:ext cx="5997575" cy="3886200"/>
          </a:xfrm>
          <a:custGeom>
            <a:avLst/>
            <a:gdLst>
              <a:gd name="T0" fmla="*/ 2147483647 w 22491"/>
              <a:gd name="T1" fmla="*/ 2147483647 h 21600"/>
              <a:gd name="T2" fmla="*/ 0 w 22491"/>
              <a:gd name="T3" fmla="*/ 2147483647 h 21600"/>
              <a:gd name="T4" fmla="*/ 2147483647 w 22491"/>
              <a:gd name="T5" fmla="*/ 0 h 21600"/>
              <a:gd name="T6" fmla="*/ 0 60000 65536"/>
              <a:gd name="T7" fmla="*/ 0 60000 65536"/>
              <a:gd name="T8" fmla="*/ 0 60000 65536"/>
              <a:gd name="T9" fmla="*/ 0 w 22491"/>
              <a:gd name="T10" fmla="*/ 0 h 21600"/>
              <a:gd name="T11" fmla="*/ 22491 w 224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91" h="21600" fill="none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</a:path>
              <a:path w="22491" h="21600" stroke="0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  <a:lnTo>
                  <a:pt x="20847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1143" name="Arc 7"/>
          <p:cNvSpPr>
            <a:spLocks/>
          </p:cNvSpPr>
          <p:nvPr/>
        </p:nvSpPr>
        <p:spPr bwMode="auto">
          <a:xfrm>
            <a:off x="228600" y="431800"/>
            <a:ext cx="6299200" cy="4341813"/>
          </a:xfrm>
          <a:custGeom>
            <a:avLst/>
            <a:gdLst>
              <a:gd name="T0" fmla="*/ 2147483647 w 21255"/>
              <a:gd name="T1" fmla="*/ 2147483647 h 20981"/>
              <a:gd name="T2" fmla="*/ 2147483647 w 21255"/>
              <a:gd name="T3" fmla="*/ 2147483647 h 20981"/>
              <a:gd name="T4" fmla="*/ 0 w 21255"/>
              <a:gd name="T5" fmla="*/ 0 h 20981"/>
              <a:gd name="T6" fmla="*/ 0 60000 65536"/>
              <a:gd name="T7" fmla="*/ 0 60000 65536"/>
              <a:gd name="T8" fmla="*/ 0 60000 65536"/>
              <a:gd name="T9" fmla="*/ 0 w 21255"/>
              <a:gd name="T10" fmla="*/ 0 h 20981"/>
              <a:gd name="T11" fmla="*/ 21255 w 21255"/>
              <a:gd name="T12" fmla="*/ 20981 h 209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55" h="20981" fill="none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</a:path>
              <a:path w="21255" h="20981" stroke="0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6254750" y="773113"/>
            <a:ext cx="75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MP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7461250" y="4957763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IS</a:t>
            </a: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723900" y="373697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i</a:t>
            </a:r>
            <a:r>
              <a:rPr lang="en-GB" sz="2000" baseline="-25000">
                <a:latin typeface="Arial" charset="0"/>
              </a:rPr>
              <a:t>1</a:t>
            </a:r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 flipH="1">
            <a:off x="1074738" y="3975100"/>
            <a:ext cx="3040062" cy="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4133850" y="3992563"/>
            <a:ext cx="0" cy="1997075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3929063" y="5988050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Y</a:t>
            </a:r>
            <a:r>
              <a:rPr lang="en-GB" sz="2000" baseline="-25000">
                <a:latin typeface="Arial" charset="0"/>
              </a:rPr>
              <a:t>1</a:t>
            </a:r>
          </a:p>
        </p:txBody>
      </p:sp>
      <p:sp>
        <p:nvSpPr>
          <p:cNvPr id="91150" name="Oval 14"/>
          <p:cNvSpPr>
            <a:spLocks noChangeArrowheads="1"/>
          </p:cNvSpPr>
          <p:nvPr/>
        </p:nvSpPr>
        <p:spPr bwMode="auto">
          <a:xfrm>
            <a:off x="4078288" y="3913188"/>
            <a:ext cx="103187" cy="103187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027238" y="512763"/>
            <a:ext cx="6126162" cy="4826000"/>
            <a:chOff x="1277" y="323"/>
            <a:chExt cx="3859" cy="3040"/>
          </a:xfrm>
        </p:grpSpPr>
        <p:grpSp>
          <p:nvGrpSpPr>
            <p:cNvPr id="91165" name="Group 16"/>
            <p:cNvGrpSpPr>
              <a:grpSpLocks/>
            </p:cNvGrpSpPr>
            <p:nvPr/>
          </p:nvGrpSpPr>
          <p:grpSpPr bwMode="auto">
            <a:xfrm>
              <a:off x="1277" y="323"/>
              <a:ext cx="3620" cy="3040"/>
              <a:chOff x="1277" y="323"/>
              <a:chExt cx="3620" cy="3040"/>
            </a:xfrm>
          </p:grpSpPr>
          <p:sp>
            <p:nvSpPr>
              <p:cNvPr id="91167" name="Arc 17"/>
              <p:cNvSpPr>
                <a:spLocks/>
              </p:cNvSpPr>
              <p:nvPr/>
            </p:nvSpPr>
            <p:spPr bwMode="auto">
              <a:xfrm>
                <a:off x="1277" y="323"/>
                <a:ext cx="3620" cy="3040"/>
              </a:xfrm>
              <a:custGeom>
                <a:avLst/>
                <a:gdLst>
                  <a:gd name="T0" fmla="*/ 0 w 21315"/>
                  <a:gd name="T1" fmla="*/ 0 h 21510"/>
                  <a:gd name="T2" fmla="*/ 0 w 21315"/>
                  <a:gd name="T3" fmla="*/ 0 h 21510"/>
                  <a:gd name="T4" fmla="*/ 0 w 21315"/>
                  <a:gd name="T5" fmla="*/ 0 h 21510"/>
                  <a:gd name="T6" fmla="*/ 0 60000 65536"/>
                  <a:gd name="T7" fmla="*/ 0 60000 65536"/>
                  <a:gd name="T8" fmla="*/ 0 60000 65536"/>
                  <a:gd name="T9" fmla="*/ 0 w 21315"/>
                  <a:gd name="T10" fmla="*/ 0 h 21510"/>
                  <a:gd name="T11" fmla="*/ 21315 w 21315"/>
                  <a:gd name="T12" fmla="*/ 21510 h 215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15" h="21510" fill="none" extrusionOk="0">
                    <a:moveTo>
                      <a:pt x="21315" y="3496"/>
                    </a:moveTo>
                    <a:cubicBezTo>
                      <a:pt x="19722" y="13204"/>
                      <a:pt x="11770" y="20611"/>
                      <a:pt x="1972" y="21509"/>
                    </a:cubicBezTo>
                  </a:path>
                  <a:path w="21315" h="21510" stroke="0" extrusionOk="0">
                    <a:moveTo>
                      <a:pt x="21315" y="3496"/>
                    </a:moveTo>
                    <a:cubicBezTo>
                      <a:pt x="19722" y="13204"/>
                      <a:pt x="11770" y="20611"/>
                      <a:pt x="1972" y="2150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1168" name="AutoShape 18"/>
              <p:cNvSpPr>
                <a:spLocks noChangeArrowheads="1"/>
              </p:cNvSpPr>
              <p:nvPr/>
            </p:nvSpPr>
            <p:spPr bwMode="auto">
              <a:xfrm rot="5400000">
                <a:off x="1828" y="2969"/>
                <a:ext cx="527" cy="64"/>
              </a:xfrm>
              <a:prstGeom prst="rightArrow">
                <a:avLst>
                  <a:gd name="adj1" fmla="val 50000"/>
                  <a:gd name="adj2" fmla="val 205859"/>
                </a:avLst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91166" name="Rectangle 19"/>
            <p:cNvSpPr>
              <a:spLocks noChangeArrowheads="1"/>
            </p:cNvSpPr>
            <p:nvPr/>
          </p:nvSpPr>
          <p:spPr bwMode="auto">
            <a:xfrm>
              <a:off x="4661" y="549"/>
              <a:ext cx="4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MP</a:t>
              </a:r>
              <a:r>
                <a:rPr lang="en-GB" sz="2400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31838" y="4329113"/>
            <a:ext cx="4535487" cy="396875"/>
            <a:chOff x="461" y="2727"/>
            <a:chExt cx="2857" cy="250"/>
          </a:xfrm>
        </p:grpSpPr>
        <p:sp>
          <p:nvSpPr>
            <p:cNvPr id="91163" name="Line 21"/>
            <p:cNvSpPr>
              <a:spLocks noChangeShapeType="1"/>
            </p:cNvSpPr>
            <p:nvPr/>
          </p:nvSpPr>
          <p:spPr bwMode="auto">
            <a:xfrm flipH="1">
              <a:off x="688" y="2861"/>
              <a:ext cx="2630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1164" name="Rectangle 22"/>
            <p:cNvSpPr>
              <a:spLocks noChangeArrowheads="1"/>
            </p:cNvSpPr>
            <p:nvPr/>
          </p:nvSpPr>
          <p:spPr bwMode="auto">
            <a:xfrm>
              <a:off x="461" y="2727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latin typeface="Arial" charset="0"/>
                </a:rPr>
                <a:t>i</a:t>
              </a:r>
              <a:r>
                <a:rPr lang="en-GB" sz="2000" baseline="-25000">
                  <a:latin typeface="Arial" charset="0"/>
                </a:rPr>
                <a:t>3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051425" y="4578350"/>
            <a:ext cx="446088" cy="1814513"/>
            <a:chOff x="3182" y="2884"/>
            <a:chExt cx="281" cy="1143"/>
          </a:xfrm>
        </p:grpSpPr>
        <p:sp>
          <p:nvSpPr>
            <p:cNvPr id="91161" name="Line 24"/>
            <p:cNvSpPr>
              <a:spLocks noChangeShapeType="1"/>
            </p:cNvSpPr>
            <p:nvPr/>
          </p:nvSpPr>
          <p:spPr bwMode="auto">
            <a:xfrm>
              <a:off x="3295" y="2884"/>
              <a:ext cx="0" cy="889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1162" name="Rectangle 25"/>
            <p:cNvSpPr>
              <a:spLocks noChangeArrowheads="1"/>
            </p:cNvSpPr>
            <p:nvPr/>
          </p:nvSpPr>
          <p:spPr bwMode="auto">
            <a:xfrm>
              <a:off x="3182" y="3777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latin typeface="Arial" charset="0"/>
                </a:rPr>
                <a:t>Y</a:t>
              </a:r>
              <a:r>
                <a:rPr lang="en-GB" sz="2000" baseline="-25000">
                  <a:latin typeface="Arial" charset="0"/>
                </a:rPr>
                <a:t>3</a:t>
              </a:r>
            </a:p>
          </p:txBody>
        </p:sp>
      </p:grpSp>
      <p:sp>
        <p:nvSpPr>
          <p:cNvPr id="746522" name="Oval 26"/>
          <p:cNvSpPr>
            <a:spLocks noChangeArrowheads="1"/>
          </p:cNvSpPr>
          <p:nvPr/>
        </p:nvSpPr>
        <p:spPr bwMode="auto">
          <a:xfrm>
            <a:off x="5178425" y="4487863"/>
            <a:ext cx="103188" cy="103187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1155" name="Text Box 27"/>
          <p:cNvSpPr txBox="1">
            <a:spLocks noChangeArrowheads="1"/>
          </p:cNvSpPr>
          <p:nvPr/>
        </p:nvSpPr>
        <p:spPr bwMode="auto">
          <a:xfrm>
            <a:off x="655638" y="671513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i="1">
                <a:latin typeface="Arial" charset="0"/>
              </a:rPr>
              <a:t>i</a:t>
            </a:r>
          </a:p>
        </p:txBody>
      </p:sp>
      <p:sp>
        <p:nvSpPr>
          <p:cNvPr id="91156" name="Rectangle 28"/>
          <p:cNvSpPr>
            <a:spLocks noChangeArrowheads="1"/>
          </p:cNvSpPr>
          <p:nvPr/>
        </p:nvSpPr>
        <p:spPr bwMode="auto">
          <a:xfrm>
            <a:off x="7939088" y="6070600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Y</a:t>
            </a:r>
            <a:endParaRPr lang="en-GB" sz="2000" baseline="-25000">
              <a:latin typeface="Arial" charset="0"/>
            </a:endParaRPr>
          </a:p>
        </p:txBody>
      </p:sp>
      <p:sp>
        <p:nvSpPr>
          <p:cNvPr id="91158" name="Rectangle 36"/>
          <p:cNvSpPr>
            <a:spLocks noChangeArrowheads="1"/>
          </p:cNvSpPr>
          <p:nvPr/>
        </p:nvSpPr>
        <p:spPr bwMode="auto">
          <a:xfrm>
            <a:off x="3962400" y="34940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746527" name="Rectangle 36"/>
          <p:cNvSpPr>
            <a:spLocks noChangeArrowheads="1"/>
          </p:cNvSpPr>
          <p:nvPr/>
        </p:nvSpPr>
        <p:spPr bwMode="auto">
          <a:xfrm>
            <a:off x="5054600" y="40465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solidFill>
                  <a:schemeClr val="folHlink"/>
                </a:solidFill>
                <a:latin typeface="Arial" charset="0"/>
              </a:rPr>
              <a:t>c</a:t>
            </a:r>
          </a:p>
        </p:txBody>
      </p:sp>
      <p:sp>
        <p:nvSpPr>
          <p:cNvPr id="34" name="Rectangle 27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l-GR" sz="2400" b="1" i="1" dirty="0" smtClean="0">
                <a:solidFill>
                  <a:srgbClr val="006666"/>
                </a:solidFill>
              </a:rPr>
              <a:t>Ανάλυση IS/MP των μεταβολών στις αγορές αγαθών και χρήματος.</a:t>
            </a:r>
            <a:endParaRPr lang="en-GB" sz="2400" b="1" dirty="0" smtClean="0">
              <a:solidFill>
                <a:srgbClr val="006666"/>
              </a:solidFill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0" y="6461125"/>
            <a:ext cx="914400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l-GR" sz="1600" b="1" dirty="0" smtClean="0">
                <a:latin typeface="Arial" charset="0"/>
              </a:rPr>
              <a:t>(β) Μια χαλαρότερη νομισματική πολιτική ή μια αύξηση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el-GR" sz="1600" b="1" dirty="0" smtClean="0">
                <a:latin typeface="Arial" charset="0"/>
              </a:rPr>
              <a:t>του δυνητικού εθνικού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el-GR" sz="1600" b="1" dirty="0" smtClean="0">
                <a:latin typeface="Arial" charset="0"/>
              </a:rPr>
              <a:t>εισοδήματος</a:t>
            </a:r>
            <a:endParaRPr lang="en-GB" sz="1600" b="1" dirty="0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6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6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6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6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22" grpId="0" animBg="1"/>
      <p:bldP spid="746527" grpId="0" autoUpdateAnimBg="0"/>
      <p:bldP spid="35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9216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 smtClean="0"/>
              <a:t>IS/MP</a:t>
            </a:r>
            <a:r>
              <a:rPr lang="en-GB" altLang="en-US" smtClean="0"/>
              <a:t> </a:t>
            </a:r>
            <a:r>
              <a:rPr lang="el-GR" altLang="en-US" smtClean="0"/>
              <a:t>ανάλυση</a:t>
            </a:r>
            <a:endParaRPr lang="en-GB" altLang="en-US" smtClean="0"/>
          </a:p>
        </p:txBody>
      </p:sp>
      <p:sp>
        <p:nvSpPr>
          <p:cNvPr id="351237" name="Rectangle 5"/>
          <p:cNvSpPr>
            <a:spLocks noGrp="1"/>
          </p:cNvSpPr>
          <p:nvPr>
            <p:ph type="body" idx="1"/>
          </p:nvPr>
        </p:nvSpPr>
        <p:spPr>
          <a:xfrm>
            <a:off x="301625" y="1695450"/>
            <a:ext cx="8534400" cy="47180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Το πλήρες αποτέλεσμα μεταβολών στις αγορές αγαθών και χρήματος</a:t>
            </a:r>
            <a:endParaRPr lang="en-GB" altLang="en-US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το αποτέλεσμα μεταβολών στην καμπύλη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  <a:r>
              <a:rPr lang="en-GB" altLang="en-US" i="1" smtClean="0">
                <a:solidFill>
                  <a:srgbClr val="646B86"/>
                </a:solidFill>
              </a:rPr>
              <a:t>IS</a:t>
            </a:r>
            <a:endParaRPr lang="en-GB" altLang="en-US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l-GR" altLang="en-US" smtClean="0">
                <a:solidFill>
                  <a:srgbClr val="646B86"/>
                </a:solidFill>
              </a:rPr>
              <a:t>Το αποτέλεσμα μεταβολών στην καμπύλη </a:t>
            </a:r>
            <a:r>
              <a:rPr lang="en-GB" altLang="en-US" i="1" smtClean="0">
                <a:solidFill>
                  <a:srgbClr val="646B86"/>
                </a:solidFill>
              </a:rPr>
              <a:t>MP</a:t>
            </a:r>
            <a:r>
              <a:rPr lang="en-GB" altLang="en-US" smtClean="0">
                <a:solidFill>
                  <a:srgbClr val="646B86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l-GR" altLang="en-US" smtClean="0"/>
              <a:t>Το αποτέλεσμα μεταβολών και στις δυο καμπύλες</a:t>
            </a:r>
            <a:endParaRPr lang="en-GB" altLang="en-US" smtClean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1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51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1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7" grpId="0" build="p" bldLvl="2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071563" y="704850"/>
            <a:ext cx="7358062" cy="5313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868988" y="3983038"/>
            <a:ext cx="446087" cy="2419350"/>
            <a:chOff x="3697" y="2509"/>
            <a:chExt cx="281" cy="1524"/>
          </a:xfrm>
        </p:grpSpPr>
        <p:sp>
          <p:nvSpPr>
            <p:cNvPr id="93218" name="Line 4"/>
            <p:cNvSpPr>
              <a:spLocks noChangeShapeType="1"/>
            </p:cNvSpPr>
            <p:nvPr/>
          </p:nvSpPr>
          <p:spPr bwMode="auto">
            <a:xfrm>
              <a:off x="3840" y="2509"/>
              <a:ext cx="0" cy="1266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3219" name="Rectangle 5"/>
            <p:cNvSpPr>
              <a:spLocks noChangeArrowheads="1"/>
            </p:cNvSpPr>
            <p:nvPr/>
          </p:nvSpPr>
          <p:spPr bwMode="auto">
            <a:xfrm>
              <a:off x="3697" y="3783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latin typeface="Arial" charset="0"/>
                </a:rPr>
                <a:t>Y</a:t>
              </a:r>
              <a:r>
                <a:rPr lang="en-GB" sz="2000" baseline="-25000">
                  <a:latin typeface="Arial" charset="0"/>
                </a:rPr>
                <a:t>4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027238" y="525463"/>
            <a:ext cx="6126162" cy="4826000"/>
            <a:chOff x="1277" y="331"/>
            <a:chExt cx="3859" cy="3040"/>
          </a:xfrm>
        </p:grpSpPr>
        <p:sp>
          <p:nvSpPr>
            <p:cNvPr id="93215" name="Arc 7"/>
            <p:cNvSpPr>
              <a:spLocks/>
            </p:cNvSpPr>
            <p:nvPr/>
          </p:nvSpPr>
          <p:spPr bwMode="auto">
            <a:xfrm>
              <a:off x="1277" y="331"/>
              <a:ext cx="3620" cy="3040"/>
            </a:xfrm>
            <a:custGeom>
              <a:avLst/>
              <a:gdLst>
                <a:gd name="T0" fmla="*/ 0 w 21315"/>
                <a:gd name="T1" fmla="*/ 0 h 21510"/>
                <a:gd name="T2" fmla="*/ 0 w 21315"/>
                <a:gd name="T3" fmla="*/ 0 h 21510"/>
                <a:gd name="T4" fmla="*/ 0 w 21315"/>
                <a:gd name="T5" fmla="*/ 0 h 21510"/>
                <a:gd name="T6" fmla="*/ 0 60000 65536"/>
                <a:gd name="T7" fmla="*/ 0 60000 65536"/>
                <a:gd name="T8" fmla="*/ 0 60000 65536"/>
                <a:gd name="T9" fmla="*/ 0 w 21315"/>
                <a:gd name="T10" fmla="*/ 0 h 21510"/>
                <a:gd name="T11" fmla="*/ 21315 w 21315"/>
                <a:gd name="T12" fmla="*/ 21510 h 215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15" h="21510" fill="none" extrusionOk="0">
                  <a:moveTo>
                    <a:pt x="21315" y="3496"/>
                  </a:moveTo>
                  <a:cubicBezTo>
                    <a:pt x="19722" y="13204"/>
                    <a:pt x="11770" y="20611"/>
                    <a:pt x="1972" y="21509"/>
                  </a:cubicBezTo>
                </a:path>
                <a:path w="21315" h="21510" stroke="0" extrusionOk="0">
                  <a:moveTo>
                    <a:pt x="21315" y="3496"/>
                  </a:moveTo>
                  <a:cubicBezTo>
                    <a:pt x="19722" y="13204"/>
                    <a:pt x="11770" y="20611"/>
                    <a:pt x="1972" y="2150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3216" name="Rectangle 8"/>
            <p:cNvSpPr>
              <a:spLocks noChangeArrowheads="1"/>
            </p:cNvSpPr>
            <p:nvPr/>
          </p:nvSpPr>
          <p:spPr bwMode="auto">
            <a:xfrm>
              <a:off x="4661" y="557"/>
              <a:ext cx="4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MP</a:t>
              </a:r>
              <a:r>
                <a:rPr lang="en-GB" sz="2400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3217" name="AutoShape 9"/>
            <p:cNvSpPr>
              <a:spLocks noChangeArrowheads="1"/>
            </p:cNvSpPr>
            <p:nvPr/>
          </p:nvSpPr>
          <p:spPr bwMode="auto">
            <a:xfrm rot="5400000">
              <a:off x="1828" y="2975"/>
              <a:ext cx="527" cy="64"/>
            </a:xfrm>
            <a:prstGeom prst="rightArrow">
              <a:avLst>
                <a:gd name="adj1" fmla="val 50000"/>
                <a:gd name="adj2" fmla="val 205859"/>
              </a:avLst>
            </a:prstGeom>
            <a:gradFill rotWithShape="0">
              <a:gsLst>
                <a:gs pos="0">
                  <a:schemeClr val="tx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724150" y="658813"/>
            <a:ext cx="5364163" cy="4024312"/>
            <a:chOff x="1716" y="415"/>
            <a:chExt cx="3379" cy="2535"/>
          </a:xfrm>
        </p:grpSpPr>
        <p:sp>
          <p:nvSpPr>
            <p:cNvPr id="93212" name="Arc 11"/>
            <p:cNvSpPr>
              <a:spLocks/>
            </p:cNvSpPr>
            <p:nvPr/>
          </p:nvSpPr>
          <p:spPr bwMode="auto">
            <a:xfrm rot="600000">
              <a:off x="1761" y="415"/>
              <a:ext cx="3221" cy="2094"/>
            </a:xfrm>
            <a:custGeom>
              <a:avLst/>
              <a:gdLst>
                <a:gd name="T0" fmla="*/ 0 w 20847"/>
                <a:gd name="T1" fmla="*/ 0 h 21600"/>
                <a:gd name="T2" fmla="*/ 0 w 20847"/>
                <a:gd name="T3" fmla="*/ 0 h 21600"/>
                <a:gd name="T4" fmla="*/ 0 w 208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0847"/>
                <a:gd name="T10" fmla="*/ 0 h 21600"/>
                <a:gd name="T11" fmla="*/ 20847 w 208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47" h="21600" fill="none" extrusionOk="0">
                  <a:moveTo>
                    <a:pt x="20724" y="21599"/>
                  </a:moveTo>
                  <a:cubicBezTo>
                    <a:pt x="11017" y="21544"/>
                    <a:pt x="2539" y="15020"/>
                    <a:pt x="-1" y="5652"/>
                  </a:cubicBezTo>
                </a:path>
                <a:path w="20847" h="21600" stroke="0" extrusionOk="0">
                  <a:moveTo>
                    <a:pt x="20724" y="21599"/>
                  </a:moveTo>
                  <a:cubicBezTo>
                    <a:pt x="11017" y="21544"/>
                    <a:pt x="2539" y="15020"/>
                    <a:pt x="-1" y="5652"/>
                  </a:cubicBezTo>
                  <a:lnTo>
                    <a:pt x="20847" y="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3213" name="Rectangle 12"/>
            <p:cNvSpPr>
              <a:spLocks noChangeArrowheads="1"/>
            </p:cNvSpPr>
            <p:nvPr/>
          </p:nvSpPr>
          <p:spPr bwMode="auto">
            <a:xfrm>
              <a:off x="4727" y="2662"/>
              <a:ext cx="3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IS</a:t>
              </a:r>
              <a:r>
                <a:rPr lang="en-GB" sz="24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3214" name="AutoShape 13"/>
            <p:cNvSpPr>
              <a:spLocks noChangeArrowheads="1"/>
            </p:cNvSpPr>
            <p:nvPr/>
          </p:nvSpPr>
          <p:spPr bwMode="auto">
            <a:xfrm>
              <a:off x="1716" y="1683"/>
              <a:ext cx="697" cy="64"/>
            </a:xfrm>
            <a:prstGeom prst="rightArrow">
              <a:avLst>
                <a:gd name="adj1" fmla="val 50000"/>
                <a:gd name="adj2" fmla="val 272266"/>
              </a:avLst>
            </a:prstGeom>
            <a:gradFill rotWithShape="0"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93190" name="Line 14"/>
          <p:cNvSpPr>
            <a:spLocks noChangeShapeType="1"/>
          </p:cNvSpPr>
          <p:nvPr/>
        </p:nvSpPr>
        <p:spPr bwMode="auto">
          <a:xfrm>
            <a:off x="1066800" y="6731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3191" name="Line 15"/>
          <p:cNvSpPr>
            <a:spLocks noChangeShapeType="1"/>
          </p:cNvSpPr>
          <p:nvPr/>
        </p:nvSpPr>
        <p:spPr bwMode="auto">
          <a:xfrm>
            <a:off x="1066800" y="6007100"/>
            <a:ext cx="7385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3192" name="Rectangle 16"/>
          <p:cNvSpPr>
            <a:spLocks noChangeArrowheads="1"/>
          </p:cNvSpPr>
          <p:nvPr/>
        </p:nvSpPr>
        <p:spPr bwMode="auto">
          <a:xfrm>
            <a:off x="746125" y="59610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93193" name="Arc 17"/>
          <p:cNvSpPr>
            <a:spLocks/>
          </p:cNvSpPr>
          <p:nvPr/>
        </p:nvSpPr>
        <p:spPr bwMode="auto">
          <a:xfrm rot="600000">
            <a:off x="1827213" y="781050"/>
            <a:ext cx="5997575" cy="3886200"/>
          </a:xfrm>
          <a:custGeom>
            <a:avLst/>
            <a:gdLst>
              <a:gd name="T0" fmla="*/ 2147483647 w 22491"/>
              <a:gd name="T1" fmla="*/ 2147483647 h 21600"/>
              <a:gd name="T2" fmla="*/ 0 w 22491"/>
              <a:gd name="T3" fmla="*/ 2147483647 h 21600"/>
              <a:gd name="T4" fmla="*/ 2147483647 w 22491"/>
              <a:gd name="T5" fmla="*/ 0 h 21600"/>
              <a:gd name="T6" fmla="*/ 0 60000 65536"/>
              <a:gd name="T7" fmla="*/ 0 60000 65536"/>
              <a:gd name="T8" fmla="*/ 0 60000 65536"/>
              <a:gd name="T9" fmla="*/ 0 w 22491"/>
              <a:gd name="T10" fmla="*/ 0 h 21600"/>
              <a:gd name="T11" fmla="*/ 22491 w 224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91" h="21600" fill="none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</a:path>
              <a:path w="22491" h="21600" stroke="0" extrusionOk="0">
                <a:moveTo>
                  <a:pt x="22491" y="21537"/>
                </a:moveTo>
                <a:cubicBezTo>
                  <a:pt x="21944" y="21579"/>
                  <a:pt x="21395" y="21599"/>
                  <a:pt x="20847" y="21600"/>
                </a:cubicBezTo>
                <a:cubicBezTo>
                  <a:pt x="11095" y="21600"/>
                  <a:pt x="2553" y="15066"/>
                  <a:pt x="0" y="5654"/>
                </a:cubicBezTo>
                <a:lnTo>
                  <a:pt x="20847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3194" name="Arc 18"/>
          <p:cNvSpPr>
            <a:spLocks/>
          </p:cNvSpPr>
          <p:nvPr/>
        </p:nvSpPr>
        <p:spPr bwMode="auto">
          <a:xfrm>
            <a:off x="228600" y="444500"/>
            <a:ext cx="6299200" cy="4341813"/>
          </a:xfrm>
          <a:custGeom>
            <a:avLst/>
            <a:gdLst>
              <a:gd name="T0" fmla="*/ 2147483647 w 21255"/>
              <a:gd name="T1" fmla="*/ 2147483647 h 20981"/>
              <a:gd name="T2" fmla="*/ 2147483647 w 21255"/>
              <a:gd name="T3" fmla="*/ 2147483647 h 20981"/>
              <a:gd name="T4" fmla="*/ 0 w 21255"/>
              <a:gd name="T5" fmla="*/ 0 h 20981"/>
              <a:gd name="T6" fmla="*/ 0 60000 65536"/>
              <a:gd name="T7" fmla="*/ 0 60000 65536"/>
              <a:gd name="T8" fmla="*/ 0 60000 65536"/>
              <a:gd name="T9" fmla="*/ 0 w 21255"/>
              <a:gd name="T10" fmla="*/ 0 h 20981"/>
              <a:gd name="T11" fmla="*/ 21255 w 21255"/>
              <a:gd name="T12" fmla="*/ 20981 h 209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55" h="20981" fill="none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</a:path>
              <a:path w="21255" h="20981" stroke="0" extrusionOk="0">
                <a:moveTo>
                  <a:pt x="21255" y="3844"/>
                </a:moveTo>
                <a:cubicBezTo>
                  <a:pt x="19736" y="12238"/>
                  <a:pt x="13419" y="18953"/>
                  <a:pt x="5133" y="20981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3195" name="Rectangle 19"/>
          <p:cNvSpPr>
            <a:spLocks noChangeArrowheads="1"/>
          </p:cNvSpPr>
          <p:nvPr/>
        </p:nvSpPr>
        <p:spPr bwMode="auto">
          <a:xfrm>
            <a:off x="7423150" y="4970463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3196" name="Line 20"/>
          <p:cNvSpPr>
            <a:spLocks noChangeShapeType="1"/>
          </p:cNvSpPr>
          <p:nvPr/>
        </p:nvSpPr>
        <p:spPr bwMode="auto">
          <a:xfrm>
            <a:off x="4133850" y="4005263"/>
            <a:ext cx="0" cy="1997075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3197" name="Rectangle 21"/>
          <p:cNvSpPr>
            <a:spLocks noChangeArrowheads="1"/>
          </p:cNvSpPr>
          <p:nvPr/>
        </p:nvSpPr>
        <p:spPr bwMode="auto">
          <a:xfrm>
            <a:off x="3929063" y="6000750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Y</a:t>
            </a:r>
            <a:r>
              <a:rPr lang="en-GB" sz="2000" baseline="-25000">
                <a:latin typeface="Arial" charset="0"/>
              </a:rPr>
              <a:t>1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23900" y="3749675"/>
            <a:ext cx="5367338" cy="396875"/>
            <a:chOff x="456" y="2362"/>
            <a:chExt cx="3381" cy="250"/>
          </a:xfrm>
        </p:grpSpPr>
        <p:grpSp>
          <p:nvGrpSpPr>
            <p:cNvPr id="93208" name="Group 23"/>
            <p:cNvGrpSpPr>
              <a:grpSpLocks/>
            </p:cNvGrpSpPr>
            <p:nvPr/>
          </p:nvGrpSpPr>
          <p:grpSpPr bwMode="auto">
            <a:xfrm>
              <a:off x="456" y="2362"/>
              <a:ext cx="2142" cy="250"/>
              <a:chOff x="456" y="2362"/>
              <a:chExt cx="2142" cy="250"/>
            </a:xfrm>
          </p:grpSpPr>
          <p:sp>
            <p:nvSpPr>
              <p:cNvPr id="93210" name="Rectangle 24"/>
              <p:cNvSpPr>
                <a:spLocks noChangeArrowheads="1"/>
              </p:cNvSpPr>
              <p:nvPr/>
            </p:nvSpPr>
            <p:spPr bwMode="auto">
              <a:xfrm>
                <a:off x="456" y="2362"/>
                <a:ext cx="21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762000"/>
                <a:r>
                  <a:rPr lang="en-GB" sz="2000" i="1">
                    <a:latin typeface="Arial" charset="0"/>
                  </a:rPr>
                  <a:t>i</a:t>
                </a:r>
                <a:r>
                  <a:rPr lang="en-GB" sz="2000" baseline="-25000">
                    <a:latin typeface="Arial" charset="0"/>
                  </a:rPr>
                  <a:t>1</a:t>
                </a:r>
              </a:p>
            </p:txBody>
          </p:sp>
          <p:sp>
            <p:nvSpPr>
              <p:cNvPr id="93211" name="Line 25"/>
              <p:cNvSpPr>
                <a:spLocks noChangeShapeType="1"/>
              </p:cNvSpPr>
              <p:nvPr/>
            </p:nvSpPr>
            <p:spPr bwMode="auto">
              <a:xfrm flipH="1">
                <a:off x="683" y="2512"/>
                <a:ext cx="1915" cy="0"/>
              </a:xfrm>
              <a:prstGeom prst="line">
                <a:avLst/>
              </a:prstGeom>
              <a:noFill/>
              <a:ln w="15875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93209" name="Line 26"/>
            <p:cNvSpPr>
              <a:spLocks noChangeShapeType="1"/>
            </p:cNvSpPr>
            <p:nvPr/>
          </p:nvSpPr>
          <p:spPr bwMode="auto">
            <a:xfrm>
              <a:off x="2661" y="2512"/>
              <a:ext cx="1176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93199" name="Rectangle 27"/>
          <p:cNvSpPr>
            <a:spLocks noChangeArrowheads="1"/>
          </p:cNvSpPr>
          <p:nvPr/>
        </p:nvSpPr>
        <p:spPr bwMode="auto">
          <a:xfrm>
            <a:off x="6254750" y="785813"/>
            <a:ext cx="75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MP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3200" name="Text Box 28"/>
          <p:cNvSpPr txBox="1">
            <a:spLocks noChangeArrowheads="1"/>
          </p:cNvSpPr>
          <p:nvPr/>
        </p:nvSpPr>
        <p:spPr bwMode="auto">
          <a:xfrm>
            <a:off x="655638" y="671513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i="1">
                <a:latin typeface="Arial" charset="0"/>
              </a:rPr>
              <a:t>i</a:t>
            </a:r>
          </a:p>
        </p:txBody>
      </p:sp>
      <p:sp>
        <p:nvSpPr>
          <p:cNvPr id="93201" name="Rectangle 29"/>
          <p:cNvSpPr>
            <a:spLocks noChangeArrowheads="1"/>
          </p:cNvSpPr>
          <p:nvPr/>
        </p:nvSpPr>
        <p:spPr bwMode="auto">
          <a:xfrm>
            <a:off x="7732713" y="6070600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Y</a:t>
            </a:r>
            <a:endParaRPr lang="en-GB" sz="2000" baseline="-25000">
              <a:latin typeface="Arial" charset="0"/>
            </a:endParaRPr>
          </a:p>
        </p:txBody>
      </p:sp>
      <p:sp>
        <p:nvSpPr>
          <p:cNvPr id="93203" name="Rectangle 36"/>
          <p:cNvSpPr>
            <a:spLocks noChangeArrowheads="1"/>
          </p:cNvSpPr>
          <p:nvPr/>
        </p:nvSpPr>
        <p:spPr bwMode="auto">
          <a:xfrm>
            <a:off x="3962400" y="34940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748576" name="Rectangle 36"/>
          <p:cNvSpPr>
            <a:spLocks noChangeArrowheads="1"/>
          </p:cNvSpPr>
          <p:nvPr/>
        </p:nvSpPr>
        <p:spPr bwMode="auto">
          <a:xfrm>
            <a:off x="5899150" y="34893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solidFill>
                  <a:schemeClr val="accent1"/>
                </a:solidFill>
                <a:latin typeface="Arial" charset="0"/>
              </a:rPr>
              <a:t>d</a:t>
            </a:r>
          </a:p>
        </p:txBody>
      </p:sp>
      <p:sp>
        <p:nvSpPr>
          <p:cNvPr id="93205" name="Oval 34"/>
          <p:cNvSpPr>
            <a:spLocks noChangeArrowheads="1"/>
          </p:cNvSpPr>
          <p:nvPr/>
        </p:nvSpPr>
        <p:spPr bwMode="auto">
          <a:xfrm>
            <a:off x="4083050" y="3930650"/>
            <a:ext cx="103188" cy="103188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48579" name="Oval 35"/>
          <p:cNvSpPr>
            <a:spLocks noChangeArrowheads="1"/>
          </p:cNvSpPr>
          <p:nvPr/>
        </p:nvSpPr>
        <p:spPr bwMode="auto">
          <a:xfrm>
            <a:off x="6038850" y="3933825"/>
            <a:ext cx="103188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" name="Rectangle 27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l-GR" sz="2400" b="1" i="1" dirty="0" smtClean="0">
                <a:solidFill>
                  <a:srgbClr val="006666"/>
                </a:solidFill>
              </a:rPr>
              <a:t>Ανάλυση IS/MP των μεταβολών στις αγορές αγαθών και χρήματος.</a:t>
            </a:r>
            <a:endParaRPr lang="en-GB" sz="2400" b="1" dirty="0" smtClean="0">
              <a:solidFill>
                <a:srgbClr val="006666"/>
              </a:solidFill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0" y="6461125"/>
            <a:ext cx="91440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l-GR" sz="2000" b="1" dirty="0" smtClean="0">
                <a:latin typeface="Arial" charset="0"/>
              </a:rPr>
              <a:t>(γ) Μια μετατόπιση και στις δύο καμπύλες</a:t>
            </a:r>
            <a:endParaRPr lang="en-GB" sz="2000" b="1" dirty="0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8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8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76" grpId="0" autoUpdateAnimBg="0"/>
      <p:bldP spid="748579" grpId="0" animBg="1"/>
      <p:bldP spid="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876800" y="21336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99188" y="4033838"/>
            <a:ext cx="346075" cy="1666875"/>
            <a:chOff x="3905" y="2541"/>
            <a:chExt cx="218" cy="1050"/>
          </a:xfrm>
        </p:grpSpPr>
        <p:sp>
          <p:nvSpPr>
            <p:cNvPr id="14378" name="Line 4"/>
            <p:cNvSpPr>
              <a:spLocks noChangeShapeType="1"/>
            </p:cNvSpPr>
            <p:nvPr/>
          </p:nvSpPr>
          <p:spPr bwMode="auto">
            <a:xfrm>
              <a:off x="3999" y="2541"/>
              <a:ext cx="0" cy="81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79" name="Rectangle 5"/>
            <p:cNvSpPr>
              <a:spLocks noChangeArrowheads="1"/>
            </p:cNvSpPr>
            <p:nvPr/>
          </p:nvSpPr>
          <p:spPr bwMode="auto">
            <a:xfrm>
              <a:off x="3905" y="3341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I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609600" y="2133600"/>
            <a:ext cx="3657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>
            <a:off x="609600" y="2133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609600" y="5334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12725" y="52879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>
            <a:off x="4876800" y="2133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>
            <a:off x="4876800" y="53340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4479925" y="53641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 rot="-5400000">
            <a:off x="-419894" y="3455194"/>
            <a:ext cx="1239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Επιτόκια </a:t>
            </a:r>
            <a:endParaRPr lang="en-GB" sz="2000">
              <a:latin typeface="Arial" charset="0"/>
            </a:endParaRPr>
          </a:p>
        </p:txBody>
      </p:sp>
      <p:sp>
        <p:nvSpPr>
          <p:cNvPr id="14348" name="Rectangle 14"/>
          <p:cNvSpPr>
            <a:spLocks noChangeArrowheads="1"/>
          </p:cNvSpPr>
          <p:nvPr/>
        </p:nvSpPr>
        <p:spPr bwMode="auto">
          <a:xfrm rot="-5400000">
            <a:off x="3933031" y="3455194"/>
            <a:ext cx="1169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>
                <a:latin typeface="Arial" charset="0"/>
              </a:rPr>
              <a:t>Επιτόκια</a:t>
            </a:r>
            <a:endParaRPr lang="en-GB" sz="2000">
              <a:latin typeface="Arial" charset="0"/>
            </a:endParaRPr>
          </a:p>
        </p:txBody>
      </p:sp>
      <p:sp>
        <p:nvSpPr>
          <p:cNvPr id="14349" name="Arc 15"/>
          <p:cNvSpPr>
            <a:spLocks/>
          </p:cNvSpPr>
          <p:nvPr/>
        </p:nvSpPr>
        <p:spPr bwMode="auto">
          <a:xfrm>
            <a:off x="993775" y="1676400"/>
            <a:ext cx="2970213" cy="3048000"/>
          </a:xfrm>
          <a:custGeom>
            <a:avLst/>
            <a:gdLst>
              <a:gd name="T0" fmla="*/ 2147483647 w 20698"/>
              <a:gd name="T1" fmla="*/ 2147483647 h 21491"/>
              <a:gd name="T2" fmla="*/ 0 w 20698"/>
              <a:gd name="T3" fmla="*/ 2147483647 h 21491"/>
              <a:gd name="T4" fmla="*/ 2147483647 w 20698"/>
              <a:gd name="T5" fmla="*/ 0 h 21491"/>
              <a:gd name="T6" fmla="*/ 0 60000 65536"/>
              <a:gd name="T7" fmla="*/ 0 60000 65536"/>
              <a:gd name="T8" fmla="*/ 0 60000 65536"/>
              <a:gd name="T9" fmla="*/ 0 w 20698"/>
              <a:gd name="T10" fmla="*/ 0 h 21491"/>
              <a:gd name="T11" fmla="*/ 20698 w 20698"/>
              <a:gd name="T12" fmla="*/ 21491 h 214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98" h="21491" fill="none" extrusionOk="0">
                <a:moveTo>
                  <a:pt x="18530" y="21490"/>
                </a:moveTo>
                <a:cubicBezTo>
                  <a:pt x="9820" y="20612"/>
                  <a:pt x="2502" y="14564"/>
                  <a:pt x="-1" y="6176"/>
                </a:cubicBezTo>
              </a:path>
              <a:path w="20698" h="21491" stroke="0" extrusionOk="0">
                <a:moveTo>
                  <a:pt x="18530" y="21490"/>
                </a:moveTo>
                <a:cubicBezTo>
                  <a:pt x="9820" y="20612"/>
                  <a:pt x="2502" y="14564"/>
                  <a:pt x="-1" y="6176"/>
                </a:cubicBezTo>
                <a:lnTo>
                  <a:pt x="20698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50" name="Arc 16"/>
          <p:cNvSpPr>
            <a:spLocks/>
          </p:cNvSpPr>
          <p:nvPr/>
        </p:nvSpPr>
        <p:spPr bwMode="auto">
          <a:xfrm>
            <a:off x="5359400" y="1946275"/>
            <a:ext cx="3657600" cy="2838450"/>
          </a:xfrm>
          <a:custGeom>
            <a:avLst/>
            <a:gdLst>
              <a:gd name="T0" fmla="*/ 2147483647 w 21549"/>
              <a:gd name="T1" fmla="*/ 2147483647 h 20181"/>
              <a:gd name="T2" fmla="*/ 0 w 21549"/>
              <a:gd name="T3" fmla="*/ 2147483647 h 20181"/>
              <a:gd name="T4" fmla="*/ 2147483647 w 21549"/>
              <a:gd name="T5" fmla="*/ 0 h 20181"/>
              <a:gd name="T6" fmla="*/ 0 60000 65536"/>
              <a:gd name="T7" fmla="*/ 0 60000 65536"/>
              <a:gd name="T8" fmla="*/ 0 60000 65536"/>
              <a:gd name="T9" fmla="*/ 0 w 21549"/>
              <a:gd name="T10" fmla="*/ 0 h 20181"/>
              <a:gd name="T11" fmla="*/ 21549 w 21549"/>
              <a:gd name="T12" fmla="*/ 20181 h 20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49" h="20181" fill="none" extrusionOk="0">
                <a:moveTo>
                  <a:pt x="13849" y="20180"/>
                </a:moveTo>
                <a:cubicBezTo>
                  <a:pt x="5981" y="17179"/>
                  <a:pt x="575" y="9878"/>
                  <a:pt x="-1" y="1478"/>
                </a:cubicBezTo>
              </a:path>
              <a:path w="21549" h="20181" stroke="0" extrusionOk="0">
                <a:moveTo>
                  <a:pt x="13849" y="20180"/>
                </a:moveTo>
                <a:cubicBezTo>
                  <a:pt x="5981" y="17179"/>
                  <a:pt x="575" y="9878"/>
                  <a:pt x="-1" y="1478"/>
                </a:cubicBezTo>
                <a:lnTo>
                  <a:pt x="21549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51" name="Line 17"/>
          <p:cNvSpPr>
            <a:spLocks noChangeShapeType="1"/>
          </p:cNvSpPr>
          <p:nvPr/>
        </p:nvSpPr>
        <p:spPr bwMode="auto">
          <a:xfrm>
            <a:off x="609600" y="3505200"/>
            <a:ext cx="3779838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52" name="Line 18"/>
          <p:cNvSpPr>
            <a:spLocks noChangeShapeType="1"/>
          </p:cNvSpPr>
          <p:nvPr/>
        </p:nvSpPr>
        <p:spPr bwMode="auto">
          <a:xfrm>
            <a:off x="5868988" y="3468688"/>
            <a:ext cx="0" cy="182880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53" name="Line 19"/>
          <p:cNvSpPr>
            <a:spLocks noChangeShapeType="1"/>
          </p:cNvSpPr>
          <p:nvPr/>
        </p:nvSpPr>
        <p:spPr bwMode="auto">
          <a:xfrm flipV="1">
            <a:off x="1165225" y="2335213"/>
            <a:ext cx="568325" cy="25463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54" name="Oval 20"/>
          <p:cNvSpPr>
            <a:spLocks noChangeArrowheads="1"/>
          </p:cNvSpPr>
          <p:nvPr/>
        </p:nvSpPr>
        <p:spPr bwMode="auto">
          <a:xfrm>
            <a:off x="1417638" y="3448050"/>
            <a:ext cx="101600" cy="101600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55" name="Rectangle 21"/>
          <p:cNvSpPr>
            <a:spLocks noChangeArrowheads="1"/>
          </p:cNvSpPr>
          <p:nvPr/>
        </p:nvSpPr>
        <p:spPr bwMode="auto">
          <a:xfrm>
            <a:off x="1770063" y="2114550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14356" name="Rectangle 22"/>
          <p:cNvSpPr>
            <a:spLocks noChangeArrowheads="1"/>
          </p:cNvSpPr>
          <p:nvPr/>
        </p:nvSpPr>
        <p:spPr bwMode="auto">
          <a:xfrm>
            <a:off x="3621088" y="455136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14357" name="Rectangle 23"/>
          <p:cNvSpPr>
            <a:spLocks noChangeArrowheads="1"/>
          </p:cNvSpPr>
          <p:nvPr/>
        </p:nvSpPr>
        <p:spPr bwMode="auto">
          <a:xfrm>
            <a:off x="304800" y="3268663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4358" name="Rectangle 24"/>
          <p:cNvSpPr>
            <a:spLocks noChangeArrowheads="1"/>
          </p:cNvSpPr>
          <p:nvPr/>
        </p:nvSpPr>
        <p:spPr bwMode="auto">
          <a:xfrm>
            <a:off x="4578350" y="3275013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4359" name="Line 25"/>
          <p:cNvSpPr>
            <a:spLocks noChangeShapeType="1"/>
          </p:cNvSpPr>
          <p:nvPr/>
        </p:nvSpPr>
        <p:spPr bwMode="auto">
          <a:xfrm flipH="1">
            <a:off x="4883150" y="3508375"/>
            <a:ext cx="969963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60" name="Rectangle 26"/>
          <p:cNvSpPr>
            <a:spLocks noChangeArrowheads="1"/>
          </p:cNvSpPr>
          <p:nvPr/>
        </p:nvSpPr>
        <p:spPr bwMode="auto">
          <a:xfrm>
            <a:off x="7766050" y="4594225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I</a:t>
            </a:r>
          </a:p>
        </p:txBody>
      </p:sp>
      <p:sp>
        <p:nvSpPr>
          <p:cNvPr id="14361" name="Rectangle 27"/>
          <p:cNvSpPr>
            <a:spLocks noChangeArrowheads="1"/>
          </p:cNvSpPr>
          <p:nvPr/>
        </p:nvSpPr>
        <p:spPr bwMode="auto">
          <a:xfrm>
            <a:off x="1758950" y="5627688"/>
            <a:ext cx="94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>
                <a:latin typeface="Arial" charset="0"/>
              </a:rPr>
              <a:t>Χρήμα</a:t>
            </a:r>
            <a:endParaRPr lang="en-GB" sz="2000">
              <a:latin typeface="Arial" charset="0"/>
            </a:endParaRPr>
          </a:p>
        </p:txBody>
      </p:sp>
      <p:sp>
        <p:nvSpPr>
          <p:cNvPr id="14362" name="Rectangle 28"/>
          <p:cNvSpPr>
            <a:spLocks noChangeArrowheads="1"/>
          </p:cNvSpPr>
          <p:nvPr/>
        </p:nvSpPr>
        <p:spPr bwMode="auto">
          <a:xfrm>
            <a:off x="5800725" y="5627688"/>
            <a:ext cx="158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>
                <a:latin typeface="Arial" charset="0"/>
              </a:rPr>
              <a:t>Επενδύσεις </a:t>
            </a:r>
            <a:endParaRPr lang="en-GB" sz="2000">
              <a:latin typeface="Arial" charset="0"/>
            </a:endParaRPr>
          </a:p>
        </p:txBody>
      </p:sp>
      <p:sp>
        <p:nvSpPr>
          <p:cNvPr id="14363" name="Rectangle 29"/>
          <p:cNvSpPr>
            <a:spLocks noChangeArrowheads="1"/>
          </p:cNvSpPr>
          <p:nvPr/>
        </p:nvSpPr>
        <p:spPr bwMode="auto">
          <a:xfrm>
            <a:off x="5716588" y="5299075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793875" y="2109788"/>
            <a:ext cx="1165225" cy="2813050"/>
            <a:chOff x="1130" y="1329"/>
            <a:chExt cx="734" cy="1772"/>
          </a:xfrm>
        </p:grpSpPr>
        <p:sp>
          <p:nvSpPr>
            <p:cNvPr id="14376" name="Line 31"/>
            <p:cNvSpPr>
              <a:spLocks noChangeShapeType="1"/>
            </p:cNvSpPr>
            <p:nvPr/>
          </p:nvSpPr>
          <p:spPr bwMode="auto">
            <a:xfrm flipV="1">
              <a:off x="1130" y="1497"/>
              <a:ext cx="358" cy="160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77" name="Rectangle 32"/>
            <p:cNvSpPr>
              <a:spLocks noChangeArrowheads="1"/>
            </p:cNvSpPr>
            <p:nvPr/>
          </p:nvSpPr>
          <p:spPr bwMode="auto">
            <a:xfrm>
              <a:off x="1511" y="1329"/>
              <a:ext cx="3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M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S</a:t>
              </a:r>
              <a:r>
                <a:rPr lang="en-GB" sz="2400">
                  <a:solidFill>
                    <a:schemeClr val="accent2"/>
                  </a:solidFill>
                  <a:latin typeface="Playbill" pitchFamily="82" charset="0"/>
                </a:rPr>
                <a:t>'</a:t>
              </a:r>
            </a:p>
          </p:txBody>
        </p:sp>
      </p:grpSp>
      <p:sp>
        <p:nvSpPr>
          <p:cNvPr id="494625" name="Oval 33"/>
          <p:cNvSpPr>
            <a:spLocks noChangeArrowheads="1"/>
          </p:cNvSpPr>
          <p:nvPr/>
        </p:nvSpPr>
        <p:spPr bwMode="auto">
          <a:xfrm>
            <a:off x="6300788" y="3990975"/>
            <a:ext cx="101600" cy="10160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11150" y="3811588"/>
            <a:ext cx="6018213" cy="409575"/>
            <a:chOff x="196" y="2401"/>
            <a:chExt cx="3791" cy="258"/>
          </a:xfrm>
        </p:grpSpPr>
        <p:sp>
          <p:nvSpPr>
            <p:cNvPr id="14372" name="Line 35"/>
            <p:cNvSpPr>
              <a:spLocks noChangeShapeType="1"/>
            </p:cNvSpPr>
            <p:nvPr/>
          </p:nvSpPr>
          <p:spPr bwMode="auto">
            <a:xfrm flipH="1">
              <a:off x="388" y="2542"/>
              <a:ext cx="23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73" name="Rectangle 36"/>
            <p:cNvSpPr>
              <a:spLocks noChangeArrowheads="1"/>
            </p:cNvSpPr>
            <p:nvPr/>
          </p:nvSpPr>
          <p:spPr bwMode="auto">
            <a:xfrm>
              <a:off x="196" y="2409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r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4374" name="Line 37"/>
            <p:cNvSpPr>
              <a:spLocks noChangeShapeType="1"/>
            </p:cNvSpPr>
            <p:nvPr/>
          </p:nvSpPr>
          <p:spPr bwMode="auto">
            <a:xfrm>
              <a:off x="3088" y="2541"/>
              <a:ext cx="89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75" name="Rectangle 38"/>
            <p:cNvSpPr>
              <a:spLocks noChangeArrowheads="1"/>
            </p:cNvSpPr>
            <p:nvPr/>
          </p:nvSpPr>
          <p:spPr bwMode="auto">
            <a:xfrm>
              <a:off x="2875" y="240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r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494631" name="Rectangle 39"/>
          <p:cNvSpPr>
            <a:spLocks noChangeArrowheads="1"/>
          </p:cNvSpPr>
          <p:nvPr/>
        </p:nvSpPr>
        <p:spPr bwMode="auto">
          <a:xfrm>
            <a:off x="4848225" y="6138863"/>
            <a:ext cx="3422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400" b="1" dirty="0">
                <a:solidFill>
                  <a:schemeClr val="accent1"/>
                </a:solidFill>
                <a:latin typeface="Arial" pitchFamily="34" charset="0"/>
              </a:rPr>
              <a:t>(b) </a:t>
            </a:r>
            <a:r>
              <a:rPr lang="el-GR" sz="2400" b="1" dirty="0">
                <a:solidFill>
                  <a:schemeClr val="accent1"/>
                </a:solidFill>
                <a:latin typeface="Arial" pitchFamily="34" charset="0"/>
              </a:rPr>
              <a:t>Στάδιο</a:t>
            </a:r>
            <a:r>
              <a:rPr lang="en-GB" sz="2400" b="1" dirty="0">
                <a:solidFill>
                  <a:schemeClr val="accent1"/>
                </a:solidFill>
                <a:latin typeface="Arial" pitchFamily="34" charset="0"/>
              </a:rPr>
              <a:t> 2: </a:t>
            </a:r>
            <a:r>
              <a:rPr lang="en-GB" sz="2400" b="1" i="1" dirty="0">
                <a:solidFill>
                  <a:schemeClr val="accent1"/>
                </a:solidFill>
                <a:latin typeface="Arial" pitchFamily="34" charset="0"/>
              </a:rPr>
              <a:t>r </a:t>
            </a:r>
            <a:r>
              <a:rPr lang="en-GB" sz="2400" b="1" dirty="0">
                <a:solidFill>
                  <a:schemeClr val="accent1"/>
                </a:solidFill>
                <a:latin typeface="Symbol" pitchFamily="18" charset="2"/>
              </a:rPr>
              <a:t>¯  ®  </a:t>
            </a:r>
            <a:r>
              <a:rPr lang="en-GB" sz="2400" b="1" i="1" dirty="0">
                <a:solidFill>
                  <a:schemeClr val="accent1"/>
                </a:solidFill>
                <a:latin typeface="Arial" pitchFamily="34" charset="0"/>
              </a:rPr>
              <a:t>I </a:t>
            </a:r>
            <a:r>
              <a:rPr lang="en-GB" sz="2400" b="1" dirty="0">
                <a:solidFill>
                  <a:schemeClr val="accent1"/>
                </a:solidFill>
                <a:latin typeface="Symbol" pitchFamily="18" charset="2"/>
              </a:rPr>
              <a:t>­</a:t>
            </a:r>
          </a:p>
        </p:txBody>
      </p:sp>
      <p:sp>
        <p:nvSpPr>
          <p:cNvPr id="494632" name="Oval 40"/>
          <p:cNvSpPr>
            <a:spLocks noChangeArrowheads="1"/>
          </p:cNvSpPr>
          <p:nvPr/>
        </p:nvSpPr>
        <p:spPr bwMode="auto">
          <a:xfrm>
            <a:off x="1936750" y="3984625"/>
            <a:ext cx="101600" cy="10160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4633" name="Rectangle 41"/>
          <p:cNvSpPr>
            <a:spLocks noChangeArrowheads="1"/>
          </p:cNvSpPr>
          <p:nvPr/>
        </p:nvSpPr>
        <p:spPr bwMode="auto">
          <a:xfrm>
            <a:off x="458788" y="6149975"/>
            <a:ext cx="3630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2400" b="1" dirty="0">
                <a:solidFill>
                  <a:schemeClr val="accent1"/>
                </a:solidFill>
                <a:latin typeface="Arial" pitchFamily="34" charset="0"/>
              </a:rPr>
              <a:t>(a) </a:t>
            </a:r>
            <a:r>
              <a:rPr lang="el-GR" sz="2400" b="1" dirty="0">
                <a:solidFill>
                  <a:schemeClr val="accent1"/>
                </a:solidFill>
                <a:latin typeface="Arial" pitchFamily="34" charset="0"/>
              </a:rPr>
              <a:t>Στάδιο</a:t>
            </a:r>
            <a:r>
              <a:rPr lang="en-GB" sz="2400" b="1" dirty="0">
                <a:solidFill>
                  <a:schemeClr val="accent1"/>
                </a:solidFill>
                <a:latin typeface="Arial" pitchFamily="34" charset="0"/>
              </a:rPr>
              <a:t> 1: </a:t>
            </a:r>
            <a:r>
              <a:rPr lang="en-GB" sz="2400" b="1" i="1" dirty="0">
                <a:solidFill>
                  <a:schemeClr val="accent1"/>
                </a:solidFill>
                <a:latin typeface="Arial" pitchFamily="34" charset="0"/>
              </a:rPr>
              <a:t>M</a:t>
            </a:r>
            <a:r>
              <a:rPr lang="en-GB" sz="2400" b="1" baseline="-25000" dirty="0">
                <a:solidFill>
                  <a:schemeClr val="accent1"/>
                </a:solidFill>
                <a:latin typeface="Arial" pitchFamily="34" charset="0"/>
              </a:rPr>
              <a:t>S</a:t>
            </a:r>
            <a:r>
              <a:rPr lang="en-GB" sz="2400" b="1" dirty="0">
                <a:solidFill>
                  <a:schemeClr val="accent1"/>
                </a:solidFill>
                <a:latin typeface="Symbol" pitchFamily="18" charset="2"/>
              </a:rPr>
              <a:t>­  ®  </a:t>
            </a:r>
            <a:r>
              <a:rPr lang="en-GB" sz="2400" b="1" i="1" dirty="0">
                <a:solidFill>
                  <a:schemeClr val="accent1"/>
                </a:solidFill>
                <a:latin typeface="Arial" pitchFamily="34" charset="0"/>
              </a:rPr>
              <a:t>r </a:t>
            </a:r>
            <a:r>
              <a:rPr lang="en-GB" sz="2400" b="1" dirty="0">
                <a:solidFill>
                  <a:schemeClr val="accent1"/>
                </a:solidFill>
                <a:latin typeface="Symbol" pitchFamily="18" charset="2"/>
              </a:rPr>
              <a:t>¯</a:t>
            </a:r>
          </a:p>
        </p:txBody>
      </p:sp>
      <p:sp>
        <p:nvSpPr>
          <p:cNvPr id="14370" name="Oval 42"/>
          <p:cNvSpPr>
            <a:spLocks noChangeArrowheads="1"/>
          </p:cNvSpPr>
          <p:nvPr/>
        </p:nvSpPr>
        <p:spPr bwMode="auto">
          <a:xfrm>
            <a:off x="5819775" y="3435350"/>
            <a:ext cx="101600" cy="101600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4635" name="Text Box 43"/>
          <p:cNvSpPr txBox="1">
            <a:spLocks noChangeArrowheads="1"/>
          </p:cNvSpPr>
          <p:nvPr/>
        </p:nvSpPr>
        <p:spPr bwMode="auto">
          <a:xfrm>
            <a:off x="0" y="7143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1C5639"/>
                </a:solidFill>
                <a:latin typeface="Arial" pitchFamily="34" charset="0"/>
              </a:rPr>
              <a:t>Επίδραση μιας αύξησης στην προσφορά χρήματος</a:t>
            </a:r>
            <a:r>
              <a:rPr lang="en-GB" b="1" dirty="0">
                <a:solidFill>
                  <a:srgbClr val="1C5639"/>
                </a:solidFill>
                <a:latin typeface="Arial" pitchFamily="34" charset="0"/>
              </a:rPr>
              <a:t>:</a:t>
            </a:r>
            <a:br>
              <a:rPr lang="en-GB" b="1" dirty="0">
                <a:solidFill>
                  <a:srgbClr val="1C5639"/>
                </a:solidFill>
                <a:latin typeface="Arial" pitchFamily="34" charset="0"/>
              </a:rPr>
            </a:br>
            <a:r>
              <a:rPr lang="el-GR" b="1" dirty="0">
                <a:solidFill>
                  <a:srgbClr val="1C5639"/>
                </a:solidFill>
                <a:latin typeface="Arial" pitchFamily="34" charset="0"/>
              </a:rPr>
              <a:t>ο μηχανισμός μετάδοσης μέσω επιτοκίων</a:t>
            </a:r>
            <a:endParaRPr lang="en-GB" b="1" dirty="0">
              <a:solidFill>
                <a:srgbClr val="1C563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4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4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4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4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4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4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4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4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4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4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625" grpId="0" animBg="1"/>
      <p:bldP spid="494631" grpId="0" autoUpdateAnimBg="0"/>
      <p:bldP spid="494632" grpId="0" animBg="1"/>
      <p:bldP spid="494633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9421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 smtClean="0"/>
              <a:t>IS/MP</a:t>
            </a:r>
            <a:r>
              <a:rPr lang="en-GB" altLang="en-US" smtClean="0"/>
              <a:t> </a:t>
            </a:r>
            <a:r>
              <a:rPr lang="el-GR" altLang="en-US" smtClean="0"/>
              <a:t>ανάλυση</a:t>
            </a:r>
            <a:endParaRPr lang="en-GB" altLang="en-US" smtClean="0"/>
          </a:p>
        </p:txBody>
      </p:sp>
      <p:sp>
        <p:nvSpPr>
          <p:cNvPr id="351237" name="Rectangle 5"/>
          <p:cNvSpPr>
            <a:spLocks noGrp="1"/>
          </p:cNvSpPr>
          <p:nvPr>
            <p:ph type="body" idx="1"/>
          </p:nvPr>
        </p:nvSpPr>
        <p:spPr>
          <a:xfrm>
            <a:off x="301625" y="1695450"/>
            <a:ext cx="8534400" cy="47180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l-GR" altLang="en-US" dirty="0" smtClean="0">
                <a:solidFill>
                  <a:srgbClr val="646B86"/>
                </a:solidFill>
              </a:rPr>
              <a:t>Το πλήρες αποτέλεσμα των μεταβολών στις αγορές αγαθών και χρήματος</a:t>
            </a:r>
            <a:endParaRPr lang="en-GB" altLang="en-US" dirty="0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l-GR" altLang="en-US" dirty="0" smtClean="0">
                <a:solidFill>
                  <a:srgbClr val="646B86"/>
                </a:solidFill>
              </a:rPr>
              <a:t>το αποτέλεσμα των  μεταβολών στην καμπύλη</a:t>
            </a:r>
            <a:r>
              <a:rPr lang="en-GB" altLang="en-US" dirty="0" smtClean="0">
                <a:solidFill>
                  <a:srgbClr val="646B86"/>
                </a:solidFill>
              </a:rPr>
              <a:t> </a:t>
            </a:r>
            <a:r>
              <a:rPr lang="en-GB" altLang="en-US" i="1" dirty="0" smtClean="0">
                <a:solidFill>
                  <a:srgbClr val="646B86"/>
                </a:solidFill>
              </a:rPr>
              <a:t>IS</a:t>
            </a:r>
            <a:r>
              <a:rPr lang="en-GB" altLang="en-US" dirty="0" smtClean="0">
                <a:solidFill>
                  <a:srgbClr val="646B86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l-GR" altLang="en-US" dirty="0" smtClean="0">
                <a:solidFill>
                  <a:srgbClr val="646B86"/>
                </a:solidFill>
              </a:rPr>
              <a:t>το αποτέλεσμα των μεταβολών στην καμπύλη </a:t>
            </a:r>
            <a:r>
              <a:rPr lang="en-GB" altLang="en-US" dirty="0" smtClean="0">
                <a:solidFill>
                  <a:srgbClr val="646B86"/>
                </a:solidFill>
              </a:rPr>
              <a:t> </a:t>
            </a:r>
            <a:r>
              <a:rPr lang="en-GB" altLang="en-US" i="1" dirty="0" smtClean="0">
                <a:solidFill>
                  <a:srgbClr val="646B86"/>
                </a:solidFill>
              </a:rPr>
              <a:t>MP</a:t>
            </a:r>
            <a:r>
              <a:rPr lang="en-GB" altLang="en-US" dirty="0" smtClean="0">
                <a:solidFill>
                  <a:srgbClr val="646B86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l-GR" altLang="en-US" dirty="0" smtClean="0">
                <a:solidFill>
                  <a:srgbClr val="646B86"/>
                </a:solidFill>
              </a:rPr>
              <a:t>το αποτέλεσμα των μεταβολών στις δυο καμπύλες</a:t>
            </a:r>
            <a:endParaRPr lang="en-GB" altLang="en-US" dirty="0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l-GR" altLang="en-US" dirty="0" smtClean="0"/>
              <a:t>χρηματοοικονομικός επιταχυντής</a:t>
            </a:r>
            <a:endParaRPr lang="en-GB" altLang="en-US" dirty="0" smtClean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1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51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1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51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7" grpId="0" build="p" bldLvl="2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1149350" y="704850"/>
            <a:ext cx="7612063" cy="5443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5235" name="Line 2"/>
          <p:cNvSpPr>
            <a:spLocks noChangeShapeType="1"/>
          </p:cNvSpPr>
          <p:nvPr/>
        </p:nvSpPr>
        <p:spPr bwMode="auto">
          <a:xfrm>
            <a:off x="1143000" y="676275"/>
            <a:ext cx="0" cy="545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5236" name="Line 3"/>
          <p:cNvSpPr>
            <a:spLocks noChangeShapeType="1"/>
          </p:cNvSpPr>
          <p:nvPr/>
        </p:nvSpPr>
        <p:spPr bwMode="auto">
          <a:xfrm flipV="1">
            <a:off x="1143000" y="6130925"/>
            <a:ext cx="762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838200" y="61626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795654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588" y="0"/>
            <a:ext cx="9142412" cy="595313"/>
          </a:xfrm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el-GR" altLang="en-US" sz="2700" b="1" i="1" dirty="0">
                <a:solidFill>
                  <a:srgbClr val="660066"/>
                </a:solidFill>
              </a:rPr>
              <a:t>Η καμπύλη </a:t>
            </a:r>
            <a:r>
              <a:rPr lang="en-US" altLang="en-US" sz="2700" b="1" i="1" dirty="0" smtClean="0">
                <a:solidFill>
                  <a:srgbClr val="660066"/>
                </a:solidFill>
              </a:rPr>
              <a:t> </a:t>
            </a:r>
            <a:r>
              <a:rPr lang="el-GR" altLang="en-US" sz="2700" b="1" i="1" dirty="0" smtClean="0">
                <a:solidFill>
                  <a:srgbClr val="660066"/>
                </a:solidFill>
              </a:rPr>
              <a:t>IS </a:t>
            </a:r>
            <a:r>
              <a:rPr lang="el-GR" altLang="en-US" sz="2700" b="1" i="1" dirty="0">
                <a:solidFill>
                  <a:srgbClr val="660066"/>
                </a:solidFill>
              </a:rPr>
              <a:t>με διαφορά επιτοκίων</a:t>
            </a:r>
            <a:endParaRPr lang="en-GB" altLang="en-US" sz="2700" b="1" dirty="0" smtClean="0">
              <a:solidFill>
                <a:srgbClr val="660066"/>
              </a:solidFill>
            </a:endParaRPr>
          </a:p>
        </p:txBody>
      </p:sp>
      <p:sp>
        <p:nvSpPr>
          <p:cNvPr id="95239" name="Rectangle 21"/>
          <p:cNvSpPr>
            <a:spLocks noChangeArrowheads="1"/>
          </p:cNvSpPr>
          <p:nvPr/>
        </p:nvSpPr>
        <p:spPr bwMode="auto">
          <a:xfrm>
            <a:off x="3776663" y="6162675"/>
            <a:ext cx="2411412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l-GR" altLang="en-US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Εθνικό εισόδημα</a:t>
            </a:r>
            <a:endParaRPr lang="en-GB" altLang="en-US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5240" name="Rectangle 31"/>
          <p:cNvSpPr>
            <a:spLocks noChangeArrowheads="1"/>
          </p:cNvSpPr>
          <p:nvPr/>
        </p:nvSpPr>
        <p:spPr bwMode="auto">
          <a:xfrm rot="16200000">
            <a:off x="-1561546" y="2984943"/>
            <a:ext cx="4586768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el-GR" altLang="en-US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Πραγματικό επίπεδο αποταμίευσης (</a:t>
            </a:r>
            <a:r>
              <a:rPr lang="en-GB" altLang="en-US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iS</a:t>
            </a:r>
            <a:r>
              <a:rPr lang="en-GB" altLang="en-US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25625" y="-49213"/>
            <a:ext cx="7265988" cy="4738688"/>
            <a:chOff x="1150" y="-31"/>
            <a:chExt cx="4577" cy="2985"/>
          </a:xfrm>
        </p:grpSpPr>
        <p:sp>
          <p:nvSpPr>
            <p:cNvPr id="95245" name="Rectangle 34"/>
            <p:cNvSpPr>
              <a:spLocks noChangeArrowheads="1"/>
            </p:cNvSpPr>
            <p:nvPr/>
          </p:nvSpPr>
          <p:spPr bwMode="auto">
            <a:xfrm>
              <a:off x="4479" y="2531"/>
              <a:ext cx="1248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 eaLnBrk="1" hangingPunct="1"/>
              <a:r>
                <a:rPr lang="en-GB" altLang="en-US" sz="2000" i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IS</a:t>
              </a:r>
              <a:r>
                <a:rPr lang="en-GB" altLang="en-US" sz="2000" i="1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r>
                <a:rPr lang="en-US" altLang="en-US" sz="2000" i="1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en-US" sz="2000" i="1" baseline="-250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/>
              </a:r>
              <a:br>
                <a:rPr lang="en-US" altLang="en-US" sz="2000" i="1" baseline="-250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l-GR" altLang="en-US" sz="18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(Χωρίς διαφορά)</a:t>
              </a:r>
              <a:endParaRPr lang="en-GB" altLang="en-US" sz="1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5246" name="Arc 11"/>
            <p:cNvSpPr>
              <a:spLocks/>
            </p:cNvSpPr>
            <p:nvPr/>
          </p:nvSpPr>
          <p:spPr bwMode="auto">
            <a:xfrm rot="781502">
              <a:off x="1150" y="-31"/>
              <a:ext cx="3658" cy="2448"/>
            </a:xfrm>
            <a:custGeom>
              <a:avLst/>
              <a:gdLst>
                <a:gd name="T0" fmla="*/ 0 w 21776"/>
                <a:gd name="T1" fmla="*/ 0 h 21600"/>
                <a:gd name="T2" fmla="*/ 0 w 21776"/>
                <a:gd name="T3" fmla="*/ 0 h 21600"/>
                <a:gd name="T4" fmla="*/ 0 w 2177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76"/>
                <a:gd name="T10" fmla="*/ 0 h 21600"/>
                <a:gd name="T11" fmla="*/ 21776 w 2177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76" h="21600" fill="none" extrusionOk="0">
                  <a:moveTo>
                    <a:pt x="21775" y="21283"/>
                  </a:moveTo>
                  <a:cubicBezTo>
                    <a:pt x="20559" y="21494"/>
                    <a:pt x="19328" y="21599"/>
                    <a:pt x="18094" y="21600"/>
                  </a:cubicBezTo>
                  <a:cubicBezTo>
                    <a:pt x="10793" y="21600"/>
                    <a:pt x="3987" y="17912"/>
                    <a:pt x="0" y="11796"/>
                  </a:cubicBezTo>
                </a:path>
                <a:path w="21776" h="21600" stroke="0" extrusionOk="0">
                  <a:moveTo>
                    <a:pt x="21775" y="21283"/>
                  </a:moveTo>
                  <a:cubicBezTo>
                    <a:pt x="20559" y="21494"/>
                    <a:pt x="19328" y="21599"/>
                    <a:pt x="18094" y="21600"/>
                  </a:cubicBezTo>
                  <a:cubicBezTo>
                    <a:pt x="10793" y="21600"/>
                    <a:pt x="3987" y="17912"/>
                    <a:pt x="0" y="11796"/>
                  </a:cubicBezTo>
                  <a:lnTo>
                    <a:pt x="18094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81150" y="677863"/>
            <a:ext cx="7097713" cy="4621213"/>
            <a:chOff x="996" y="427"/>
            <a:chExt cx="4471" cy="2911"/>
          </a:xfrm>
        </p:grpSpPr>
        <p:sp>
          <p:nvSpPr>
            <p:cNvPr id="95243" name="Rectangle 34"/>
            <p:cNvSpPr>
              <a:spLocks noChangeArrowheads="1"/>
            </p:cNvSpPr>
            <p:nvPr/>
          </p:nvSpPr>
          <p:spPr bwMode="auto">
            <a:xfrm>
              <a:off x="4486" y="2911"/>
              <a:ext cx="981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1" hangingPunct="1"/>
              <a:r>
                <a:rPr lang="en-GB" altLang="en-US" sz="2000" i="1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IS</a:t>
              </a:r>
              <a:r>
                <a:rPr lang="en-GB" altLang="en-US" sz="2000" i="1" baseline="-25000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2 </a:t>
              </a:r>
              <a:r>
                <a:rPr lang="en-GB" altLang="en-US" sz="2000" i="1" baseline="-25000" dirty="0" smtClean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/>
              </a:r>
              <a:br>
                <a:rPr lang="en-GB" altLang="en-US" sz="2000" i="1" baseline="-25000" dirty="0" smtClean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l-GR" altLang="en-US" sz="1800" dirty="0" smtClean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(Με διαφορά)</a:t>
              </a:r>
              <a:endParaRPr lang="en-GB" altLang="en-US" sz="1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5244" name="Arc 14"/>
            <p:cNvSpPr>
              <a:spLocks/>
            </p:cNvSpPr>
            <p:nvPr/>
          </p:nvSpPr>
          <p:spPr bwMode="auto">
            <a:xfrm rot="234084">
              <a:off x="996" y="427"/>
              <a:ext cx="3586" cy="2448"/>
            </a:xfrm>
            <a:custGeom>
              <a:avLst/>
              <a:gdLst>
                <a:gd name="T0" fmla="*/ 0 w 17141"/>
                <a:gd name="T1" fmla="*/ 0 h 21600"/>
                <a:gd name="T2" fmla="*/ 0 w 17141"/>
                <a:gd name="T3" fmla="*/ 0 h 21600"/>
                <a:gd name="T4" fmla="*/ 0 w 17141"/>
                <a:gd name="T5" fmla="*/ 0 h 21600"/>
                <a:gd name="T6" fmla="*/ 0 60000 65536"/>
                <a:gd name="T7" fmla="*/ 0 60000 65536"/>
                <a:gd name="T8" fmla="*/ 0 60000 65536"/>
                <a:gd name="T9" fmla="*/ 0 w 17141"/>
                <a:gd name="T10" fmla="*/ 0 h 21600"/>
                <a:gd name="T11" fmla="*/ 17141 w 1714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41" h="21600" fill="none" extrusionOk="0">
                  <a:moveTo>
                    <a:pt x="17140" y="21461"/>
                  </a:moveTo>
                  <a:cubicBezTo>
                    <a:pt x="16331" y="21553"/>
                    <a:pt x="15517" y="21599"/>
                    <a:pt x="14703" y="21600"/>
                  </a:cubicBezTo>
                  <a:cubicBezTo>
                    <a:pt x="9248" y="21600"/>
                    <a:pt x="3996" y="19536"/>
                    <a:pt x="0" y="15823"/>
                  </a:cubicBezTo>
                </a:path>
                <a:path w="17141" h="21600" stroke="0" extrusionOk="0">
                  <a:moveTo>
                    <a:pt x="17140" y="21461"/>
                  </a:moveTo>
                  <a:cubicBezTo>
                    <a:pt x="16331" y="21553"/>
                    <a:pt x="15517" y="21599"/>
                    <a:pt x="14703" y="21600"/>
                  </a:cubicBezTo>
                  <a:cubicBezTo>
                    <a:pt x="9248" y="21600"/>
                    <a:pt x="3996" y="19536"/>
                    <a:pt x="0" y="15823"/>
                  </a:cubicBezTo>
                  <a:lnTo>
                    <a:pt x="14703" y="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n-US" smtClean="0"/>
              <a:t>Η σχέση μεταξύ της Αγοράς Χρήματος και Αγαθών</a:t>
            </a:r>
            <a:endParaRPr lang="en-GB" altLang="en-US" smtClean="0"/>
          </a:p>
        </p:txBody>
      </p:sp>
      <p:sp>
        <p:nvSpPr>
          <p:cNvPr id="9625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n-US" smtClean="0"/>
              <a:t>Λαμβάνοντας υπόψη τον πληθωρισμό</a:t>
            </a:r>
            <a:endParaRPr lang="en-GB" altLang="en-US" smtClean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Λαμβάνοντας υπόψη τον πληθωρισμό</a:t>
            </a:r>
            <a:endParaRPr lang="en-GB" smtClean="0"/>
          </a:p>
        </p:txBody>
      </p:sp>
      <p:sp>
        <p:nvSpPr>
          <p:cNvPr id="67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el-GR" smtClean="0"/>
              <a:t>Η πολιτική στοχοθέτησης του πληθωρισμού</a:t>
            </a:r>
            <a:endParaRPr lang="en-GB" smtClean="0"/>
          </a:p>
          <a:p>
            <a:pPr>
              <a:lnSpc>
                <a:spcPct val="180000"/>
              </a:lnSpc>
            </a:pPr>
            <a:r>
              <a:rPr lang="el-GR" i="1" smtClean="0"/>
              <a:t>Η συνολική ζήτηση και προσφορά σε σχέση με τον πληθωρισμό</a:t>
            </a:r>
            <a:endParaRPr lang="en-GB" smtClean="0"/>
          </a:p>
          <a:p>
            <a:pPr lvl="1">
              <a:lnSpc>
                <a:spcPct val="180000"/>
              </a:lnSpc>
            </a:pPr>
            <a:r>
              <a:rPr lang="el-GR" smtClean="0"/>
              <a:t>Η καμπύλη του στόχου του πληθωρισμού</a:t>
            </a:r>
            <a:endParaRPr lang="en-GB" smtClean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1" grpId="0" build="p" bldLvl="3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228725" y="576263"/>
            <a:ext cx="7018338" cy="5276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98307" name="Line 3"/>
          <p:cNvSpPr>
            <a:spLocks noChangeShapeType="1"/>
          </p:cNvSpPr>
          <p:nvPr/>
        </p:nvSpPr>
        <p:spPr bwMode="auto">
          <a:xfrm>
            <a:off x="1244600" y="5207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>
            <a:off x="1244600" y="58547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923925" y="58086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249114" y="6299200"/>
            <a:ext cx="2507161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400" dirty="0" smtClean="0">
                <a:latin typeface="Arial" charset="0"/>
              </a:rPr>
              <a:t> Εθνικό εισόδημα</a:t>
            </a:r>
            <a:endParaRPr lang="en-GB" sz="2400" dirty="0"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7391" y="3294063"/>
            <a:ext cx="7799672" cy="857250"/>
            <a:chOff x="284" y="2075"/>
            <a:chExt cx="4886" cy="540"/>
          </a:xfrm>
        </p:grpSpPr>
        <p:sp>
          <p:nvSpPr>
            <p:cNvPr id="98317" name="Line 11"/>
            <p:cNvSpPr>
              <a:spLocks noChangeShapeType="1"/>
            </p:cNvSpPr>
            <p:nvPr/>
          </p:nvSpPr>
          <p:spPr bwMode="auto">
            <a:xfrm flipH="1">
              <a:off x="783" y="2489"/>
              <a:ext cx="438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98318" name="Group 12"/>
            <p:cNvGrpSpPr>
              <a:grpSpLocks/>
            </p:cNvGrpSpPr>
            <p:nvPr/>
          </p:nvGrpSpPr>
          <p:grpSpPr bwMode="auto">
            <a:xfrm>
              <a:off x="284" y="2075"/>
              <a:ext cx="595" cy="540"/>
              <a:chOff x="284" y="2243"/>
              <a:chExt cx="595" cy="540"/>
            </a:xfrm>
          </p:grpSpPr>
          <p:sp>
            <p:nvSpPr>
              <p:cNvPr id="98319" name="Rectangle 13"/>
              <p:cNvSpPr>
                <a:spLocks noChangeArrowheads="1"/>
              </p:cNvSpPr>
              <p:nvPr/>
            </p:nvSpPr>
            <p:spPr bwMode="auto">
              <a:xfrm>
                <a:off x="284" y="2531"/>
                <a:ext cx="59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defTabSz="762000"/>
                <a:r>
                  <a:rPr lang="el-GR" sz="2000" i="1" noProof="1" smtClean="0">
                    <a:solidFill>
                      <a:schemeClr val="accent2"/>
                    </a:solidFill>
                    <a:latin typeface="Arial" charset="0"/>
                  </a:rPr>
                  <a:t>π</a:t>
                </a:r>
                <a:r>
                  <a:rPr lang="el-GR" sz="2000" i="1" baseline="-18000" noProof="1" smtClean="0">
                    <a:solidFill>
                      <a:schemeClr val="accent2"/>
                    </a:solidFill>
                    <a:latin typeface="Arial" charset="0"/>
                  </a:rPr>
                  <a:t>στόχος</a:t>
                </a:r>
                <a:endParaRPr lang="en-US" sz="2000" i="1" baseline="-18000" noProof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98320" name="Text Box 14"/>
              <p:cNvSpPr txBox="1">
                <a:spLocks noChangeArrowheads="1"/>
              </p:cNvSpPr>
              <p:nvPr/>
            </p:nvSpPr>
            <p:spPr bwMode="auto">
              <a:xfrm>
                <a:off x="401" y="2243"/>
                <a:ext cx="11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7620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7620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7620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7620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l-GR" sz="4000" i="1" noProof="1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98315" name="Line 17"/>
          <p:cNvSpPr>
            <a:spLocks noChangeShapeType="1"/>
          </p:cNvSpPr>
          <p:nvPr/>
        </p:nvSpPr>
        <p:spPr bwMode="auto">
          <a:xfrm flipH="1">
            <a:off x="4411663" y="3101975"/>
            <a:ext cx="419100" cy="765175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 type="none" w="sm" len="sm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98316" name="AutoShape 18"/>
          <p:cNvSpPr>
            <a:spLocks noChangeArrowheads="1"/>
          </p:cNvSpPr>
          <p:nvPr/>
        </p:nvSpPr>
        <p:spPr bwMode="auto">
          <a:xfrm>
            <a:off x="4376738" y="2402527"/>
            <a:ext cx="1720850" cy="107504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Ποσοστό στόχου πληθωρισμού</a:t>
            </a:r>
            <a:endParaRPr lang="en-GB" sz="19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74834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A50021"/>
                </a:solidFill>
                <a:latin typeface="Arial" pitchFamily="34" charset="0"/>
              </a:rPr>
              <a:t>Η καμπύλη AD σχεδιασμένη έναντι του </a:t>
            </a:r>
            <a:r>
              <a:rPr lang="el-GR" b="1" dirty="0" smtClean="0">
                <a:solidFill>
                  <a:srgbClr val="A50021"/>
                </a:solidFill>
                <a:latin typeface="Arial" pitchFamily="34" charset="0"/>
              </a:rPr>
              <a:t>πληθωρισμού</a:t>
            </a:r>
            <a:r>
              <a:rPr lang="el-GR" b="1" dirty="0">
                <a:solidFill>
                  <a:srgbClr val="A50021"/>
                </a:solidFill>
                <a:latin typeface="Arial" pitchFamily="34" charset="0"/>
              </a:rPr>
              <a:t>.</a:t>
            </a:r>
            <a:endParaRPr lang="en-GB" b="1" dirty="0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98314" name="Rectangle 2093"/>
          <p:cNvSpPr>
            <a:spLocks noChangeArrowheads="1"/>
          </p:cNvSpPr>
          <p:nvPr/>
        </p:nvSpPr>
        <p:spPr bwMode="auto">
          <a:xfrm rot="16200000">
            <a:off x="-1333818" y="2988605"/>
            <a:ext cx="3348674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altLang="en-US" sz="2200" dirty="0" smtClean="0">
                <a:latin typeface="Arial" charset="0"/>
              </a:rPr>
              <a:t>Ρυθμός πληθωρισμού (%)</a:t>
            </a:r>
            <a:endParaRPr lang="en-GB" altLang="en-US" sz="2200" dirty="0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Λαμβάνοντας υπόψη τον πληθωρισμό</a:t>
            </a:r>
            <a:endParaRPr lang="en-GB" smtClean="0"/>
          </a:p>
        </p:txBody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80000"/>
              </a:lnSpc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Η πολιτική στοχοθέτησης του πληθωρισμού</a:t>
            </a:r>
            <a:endParaRPr lang="en-GB" smtClean="0">
              <a:solidFill>
                <a:srgbClr val="646B86"/>
              </a:solidFill>
            </a:endParaRPr>
          </a:p>
          <a:p>
            <a:pPr>
              <a:lnSpc>
                <a:spcPct val="180000"/>
              </a:lnSpc>
              <a:buClr>
                <a:srgbClr val="646B86"/>
              </a:buClr>
            </a:pPr>
            <a:r>
              <a:rPr lang="el-GR" i="1" smtClean="0">
                <a:solidFill>
                  <a:srgbClr val="646B86"/>
                </a:solidFill>
              </a:rPr>
              <a:t>Η συνολική ζήτηση και προσφορά σε σχέση με τον πληθωρισμό</a:t>
            </a:r>
            <a:endParaRPr lang="en-GB" smtClean="0">
              <a:solidFill>
                <a:srgbClr val="646B86"/>
              </a:solidFill>
            </a:endParaRPr>
          </a:p>
          <a:p>
            <a:pPr lvl="1">
              <a:lnSpc>
                <a:spcPct val="180000"/>
              </a:lnSpc>
              <a:buClr>
                <a:srgbClr val="646B86"/>
              </a:buClr>
            </a:pPr>
            <a:r>
              <a:rPr lang="el-GR" smtClean="0">
                <a:solidFill>
                  <a:srgbClr val="646B86"/>
                </a:solidFill>
              </a:rPr>
              <a:t>η καμπύλη του στόχου του πληθωρισμού</a:t>
            </a:r>
            <a:endParaRPr lang="en-GB" smtClean="0">
              <a:solidFill>
                <a:srgbClr val="646B86"/>
              </a:solidFill>
            </a:endParaRPr>
          </a:p>
          <a:p>
            <a:pPr lvl="1">
              <a:lnSpc>
                <a:spcPct val="180000"/>
              </a:lnSpc>
            </a:pPr>
            <a:r>
              <a:rPr lang="el-GR" smtClean="0"/>
              <a:t>Η καμπύλη συνολικής ζήτησης/πληθωρισμού</a:t>
            </a:r>
            <a:endParaRPr lang="en-GB" smtClean="0"/>
          </a:p>
        </p:txBody>
      </p:sp>
    </p:spTree>
  </p:cSld>
  <p:clrMapOvr>
    <a:masterClrMapping/>
  </p:clrMapOvr>
  <p:transition spd="slow">
    <p:pull dir="r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228725" y="576263"/>
            <a:ext cx="7167563" cy="5276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00355" name="Line 3"/>
          <p:cNvSpPr>
            <a:spLocks noChangeShapeType="1"/>
          </p:cNvSpPr>
          <p:nvPr/>
        </p:nvSpPr>
        <p:spPr bwMode="auto">
          <a:xfrm>
            <a:off x="1244600" y="5207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>
            <a:off x="1244600" y="5854700"/>
            <a:ext cx="7167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923925" y="58086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211513" y="6299200"/>
            <a:ext cx="2544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400">
                <a:latin typeface="Arial" charset="0"/>
              </a:rPr>
              <a:t>Εθνικό εισόδημα </a:t>
            </a:r>
            <a:endParaRPr lang="en-GB" sz="2400">
              <a:latin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14563" y="38100"/>
            <a:ext cx="6929437" cy="5646738"/>
            <a:chOff x="1395" y="24"/>
            <a:chExt cx="4365" cy="3557"/>
          </a:xfrm>
        </p:grpSpPr>
        <p:sp>
          <p:nvSpPr>
            <p:cNvPr id="100372" name="Arc 8"/>
            <p:cNvSpPr>
              <a:spLocks/>
            </p:cNvSpPr>
            <p:nvPr/>
          </p:nvSpPr>
          <p:spPr bwMode="auto">
            <a:xfrm>
              <a:off x="1395" y="24"/>
              <a:ext cx="4365" cy="3440"/>
            </a:xfrm>
            <a:custGeom>
              <a:avLst/>
              <a:gdLst>
                <a:gd name="T0" fmla="*/ 0 w 20982"/>
                <a:gd name="T1" fmla="*/ 0 h 19845"/>
                <a:gd name="T2" fmla="*/ 0 w 20982"/>
                <a:gd name="T3" fmla="*/ 0 h 19845"/>
                <a:gd name="T4" fmla="*/ 0 w 20982"/>
                <a:gd name="T5" fmla="*/ 0 h 19845"/>
                <a:gd name="T6" fmla="*/ 0 60000 65536"/>
                <a:gd name="T7" fmla="*/ 0 60000 65536"/>
                <a:gd name="T8" fmla="*/ 0 60000 65536"/>
                <a:gd name="T9" fmla="*/ 0 w 20982"/>
                <a:gd name="T10" fmla="*/ 0 h 19845"/>
                <a:gd name="T11" fmla="*/ 20982 w 20982"/>
                <a:gd name="T12" fmla="*/ 19845 h 198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82" h="19845" fill="none" extrusionOk="0">
                  <a:moveTo>
                    <a:pt x="12453" y="19844"/>
                  </a:moveTo>
                  <a:cubicBezTo>
                    <a:pt x="6221" y="17166"/>
                    <a:pt x="1610" y="11717"/>
                    <a:pt x="-1" y="5129"/>
                  </a:cubicBezTo>
                </a:path>
                <a:path w="20982" h="19845" stroke="0" extrusionOk="0">
                  <a:moveTo>
                    <a:pt x="12453" y="19844"/>
                  </a:moveTo>
                  <a:cubicBezTo>
                    <a:pt x="6221" y="17166"/>
                    <a:pt x="1610" y="11717"/>
                    <a:pt x="-1" y="5129"/>
                  </a:cubicBezTo>
                  <a:lnTo>
                    <a:pt x="20982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0373" name="Rectangle 9"/>
            <p:cNvSpPr>
              <a:spLocks noChangeArrowheads="1"/>
            </p:cNvSpPr>
            <p:nvPr/>
          </p:nvSpPr>
          <p:spPr bwMode="auto">
            <a:xfrm>
              <a:off x="4019" y="3293"/>
              <a:ext cx="5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tx2"/>
                  </a:solidFill>
                </a:rPr>
                <a:t>ADI</a:t>
              </a:r>
              <a:endParaRPr lang="en-GB" sz="2400" baseline="-25000">
                <a:solidFill>
                  <a:schemeClr val="tx2"/>
                </a:solidFill>
              </a:endParaRPr>
            </a:p>
          </p:txBody>
        </p:sp>
      </p:grpSp>
      <p:grpSp>
        <p:nvGrpSpPr>
          <p:cNvPr id="100360" name="Group 13"/>
          <p:cNvGrpSpPr>
            <a:grpSpLocks/>
          </p:cNvGrpSpPr>
          <p:nvPr/>
        </p:nvGrpSpPr>
        <p:grpSpPr bwMode="auto">
          <a:xfrm>
            <a:off x="473075" y="3294063"/>
            <a:ext cx="7932738" cy="854075"/>
            <a:chOff x="316" y="2075"/>
            <a:chExt cx="4854" cy="538"/>
          </a:xfrm>
        </p:grpSpPr>
        <p:sp>
          <p:nvSpPr>
            <p:cNvPr id="100368" name="Line 14"/>
            <p:cNvSpPr>
              <a:spLocks noChangeShapeType="1"/>
            </p:cNvSpPr>
            <p:nvPr/>
          </p:nvSpPr>
          <p:spPr bwMode="auto">
            <a:xfrm flipH="1">
              <a:off x="783" y="2489"/>
              <a:ext cx="438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00369" name="Group 15"/>
            <p:cNvGrpSpPr>
              <a:grpSpLocks/>
            </p:cNvGrpSpPr>
            <p:nvPr/>
          </p:nvGrpSpPr>
          <p:grpSpPr bwMode="auto">
            <a:xfrm>
              <a:off x="316" y="2075"/>
              <a:ext cx="490" cy="538"/>
              <a:chOff x="316" y="2243"/>
              <a:chExt cx="490" cy="538"/>
            </a:xfrm>
          </p:grpSpPr>
          <p:sp>
            <p:nvSpPr>
              <p:cNvPr id="100370" name="Rectangle 16"/>
              <p:cNvSpPr>
                <a:spLocks noChangeArrowheads="1"/>
              </p:cNvSpPr>
              <p:nvPr/>
            </p:nvSpPr>
            <p:spPr bwMode="auto">
              <a:xfrm>
                <a:off x="316" y="2531"/>
                <a:ext cx="4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defTabSz="762000"/>
                <a:r>
                  <a:rPr lang="el-GR" sz="2000" i="1" noProof="1">
                    <a:solidFill>
                      <a:schemeClr val="accent2"/>
                    </a:solidFill>
                    <a:latin typeface="Arial" charset="0"/>
                  </a:rPr>
                  <a:t>π</a:t>
                </a:r>
                <a:r>
                  <a:rPr lang="en-US" sz="2000" i="1" baseline="-18000" noProof="1">
                    <a:solidFill>
                      <a:schemeClr val="accent2"/>
                    </a:solidFill>
                    <a:latin typeface="Arial" charset="0"/>
                  </a:rPr>
                  <a:t>target</a:t>
                </a:r>
              </a:p>
            </p:txBody>
          </p:sp>
          <p:sp>
            <p:nvSpPr>
              <p:cNvPr id="100371" name="Text Box 17"/>
              <p:cNvSpPr txBox="1">
                <a:spLocks noChangeArrowheads="1"/>
              </p:cNvSpPr>
              <p:nvPr/>
            </p:nvSpPr>
            <p:spPr bwMode="auto">
              <a:xfrm>
                <a:off x="402" y="2243"/>
                <a:ext cx="1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7620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7620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7620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7620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l-GR" sz="4000" i="1" noProof="1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494088" y="3940175"/>
            <a:ext cx="542925" cy="2325688"/>
            <a:chOff x="2240" y="2482"/>
            <a:chExt cx="281" cy="1465"/>
          </a:xfrm>
        </p:grpSpPr>
        <p:sp>
          <p:nvSpPr>
            <p:cNvPr id="100366" name="Line 20"/>
            <p:cNvSpPr>
              <a:spLocks noChangeShapeType="1"/>
            </p:cNvSpPr>
            <p:nvPr/>
          </p:nvSpPr>
          <p:spPr bwMode="auto">
            <a:xfrm>
              <a:off x="2370" y="2482"/>
              <a:ext cx="0" cy="119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0367" name="Text Box 21"/>
            <p:cNvSpPr txBox="1">
              <a:spLocks noChangeArrowheads="1"/>
            </p:cNvSpPr>
            <p:nvPr/>
          </p:nvSpPr>
          <p:spPr bwMode="auto">
            <a:xfrm>
              <a:off x="2240" y="3697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  <a:endParaRPr lang="en-GB" sz="20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471062" name="Oval 22"/>
          <p:cNvSpPr>
            <a:spLocks noChangeArrowheads="1"/>
          </p:cNvSpPr>
          <p:nvPr/>
        </p:nvSpPr>
        <p:spPr bwMode="auto">
          <a:xfrm>
            <a:off x="3706813" y="3892550"/>
            <a:ext cx="111125" cy="111125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471063" name="Rectangle 23"/>
          <p:cNvSpPr>
            <a:spLocks noChangeArrowheads="1"/>
          </p:cNvSpPr>
          <p:nvPr/>
        </p:nvSpPr>
        <p:spPr bwMode="auto">
          <a:xfrm>
            <a:off x="3862388" y="760413"/>
            <a:ext cx="4525962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70000"/>
              </a:spcBef>
              <a:buClr>
                <a:srgbClr val="006666"/>
              </a:buClr>
              <a:defRPr/>
            </a:pPr>
            <a:r>
              <a:rPr lang="el-G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Η καμπύλη</a:t>
            </a:r>
            <a:r>
              <a:rPr lang="en-GB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GB" sz="2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ADI</a:t>
            </a:r>
            <a:r>
              <a:rPr lang="en-GB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  <a:p>
            <a:pPr marL="1143000" lvl="2" indent="-228600">
              <a:lnSpc>
                <a:spcPct val="90000"/>
              </a:lnSpc>
              <a:spcBef>
                <a:spcPct val="70000"/>
              </a:spcBef>
              <a:buFontTx/>
              <a:buChar char="•"/>
              <a:defRPr/>
            </a:pPr>
            <a:r>
              <a:rPr lang="el-GR" sz="2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γ</a:t>
            </a:r>
            <a:r>
              <a:rPr lang="el-GR" sz="2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ιατί προς τα κάτω κλίση;</a:t>
            </a:r>
            <a:endParaRPr lang="en-GB" sz="2000" b="1" dirty="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70000"/>
              </a:spcBef>
              <a:buFontTx/>
              <a:buChar char="•"/>
              <a:defRPr/>
            </a:pPr>
            <a:r>
              <a:rPr lang="el-GR" sz="2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τ</a:t>
            </a:r>
            <a:r>
              <a:rPr lang="el-GR" sz="2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ι καθορίζει την κλίση;</a:t>
            </a:r>
            <a:endParaRPr lang="en-GB" sz="2000" b="1" dirty="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70000"/>
              </a:spcBef>
              <a:buFontTx/>
              <a:buChar char="•"/>
              <a:defRPr/>
            </a:pPr>
            <a:r>
              <a:rPr lang="el-GR" sz="2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κ</a:t>
            </a:r>
            <a:r>
              <a:rPr lang="el-GR" sz="2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ινήσεις κατά μήκος και μετατοπίσεις  στην καμπύλη </a:t>
            </a:r>
            <a:r>
              <a:rPr lang="en-GB" sz="2000" b="1" i="1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ADI</a:t>
            </a:r>
            <a:r>
              <a:rPr lang="en-GB" sz="2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en-GB" sz="2000" b="1" dirty="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78935" name="Text Box 23"/>
          <p:cNvSpPr txBox="1">
            <a:spLocks noChangeArrowheads="1"/>
          </p:cNvSpPr>
          <p:nvPr/>
        </p:nvSpPr>
        <p:spPr bwMode="auto">
          <a:xfrm>
            <a:off x="0" y="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700" b="1" i="1" dirty="0">
                <a:solidFill>
                  <a:schemeClr val="hlink"/>
                </a:solidFill>
                <a:latin typeface="Arial" pitchFamily="34" charset="0"/>
              </a:rPr>
              <a:t>Η καμπύλη </a:t>
            </a:r>
            <a:r>
              <a:rPr lang="en-GB" sz="2700" b="1" i="1" dirty="0">
                <a:solidFill>
                  <a:schemeClr val="hlink"/>
                </a:solidFill>
                <a:latin typeface="Arial" pitchFamily="34" charset="0"/>
              </a:rPr>
              <a:t>AD</a:t>
            </a:r>
            <a:r>
              <a:rPr lang="el-GR" sz="2700" b="1" i="1" dirty="0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l-GR" sz="2700" b="1" i="1" dirty="0">
                <a:solidFill>
                  <a:schemeClr val="hlink"/>
                </a:solidFill>
                <a:latin typeface="Arial" pitchFamily="34" charset="0"/>
              </a:rPr>
              <a:t>σχεδιασμένη έναντι του πληθωρισμού</a:t>
            </a:r>
            <a:endParaRPr lang="en-GB" sz="27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00365" name="Rectangle 2093"/>
          <p:cNvSpPr>
            <a:spLocks noChangeArrowheads="1"/>
          </p:cNvSpPr>
          <p:nvPr/>
        </p:nvSpPr>
        <p:spPr bwMode="auto">
          <a:xfrm rot="-5400000">
            <a:off x="-1406525" y="2989263"/>
            <a:ext cx="34940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altLang="en-US" sz="2200">
                <a:latin typeface="Arial" charset="0"/>
              </a:rPr>
              <a:t>Ρυθμός πληθωρισμού </a:t>
            </a:r>
            <a:r>
              <a:rPr lang="en-GB" altLang="en-US" sz="2200">
                <a:latin typeface="Arial" charset="0"/>
              </a:rPr>
              <a:t> (</a:t>
            </a:r>
            <a:r>
              <a:rPr lang="en-GB" altLang="en-US" sz="2200" i="1">
                <a:latin typeface="Arial" charset="0"/>
              </a:rPr>
              <a:t>π</a:t>
            </a:r>
            <a:r>
              <a:rPr lang="en-GB" altLang="en-US" sz="2200">
                <a:latin typeface="Arial" charset="0"/>
              </a:rPr>
              <a:t>)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71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71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71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71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2" grpId="0" animBg="1" autoUpdateAnimBg="0"/>
      <p:bldP spid="471063" grpId="0" build="p" bldLvl="3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Λαμβάνοντας υπόψη τον πληθωρισμό</a:t>
            </a:r>
            <a:endParaRPr lang="en-GB" smtClean="0"/>
          </a:p>
        </p:txBody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>
          <a:xfrm>
            <a:off x="301625" y="1436688"/>
            <a:ext cx="8534400" cy="4976812"/>
          </a:xfrm>
        </p:spPr>
        <p:txBody>
          <a:bodyPr/>
          <a:lstStyle/>
          <a:p>
            <a:pPr>
              <a:lnSpc>
                <a:spcPct val="18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πολιτική στοχοθέτησης του πληθωρισμού</a:t>
            </a:r>
            <a:endParaRPr lang="en-GB" dirty="0" smtClean="0">
              <a:solidFill>
                <a:srgbClr val="646B86"/>
              </a:solidFill>
            </a:endParaRPr>
          </a:p>
          <a:p>
            <a:pPr>
              <a:lnSpc>
                <a:spcPct val="18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i="1" dirty="0" smtClean="0">
                <a:solidFill>
                  <a:srgbClr val="646B86"/>
                </a:solidFill>
              </a:rPr>
              <a:t>Η συνολική ζήτηση και προσφορά σε σχέση με τον πληθωρισμό</a:t>
            </a:r>
            <a:endParaRPr lang="en-GB" dirty="0" smtClean="0">
              <a:solidFill>
                <a:srgbClr val="646B86"/>
              </a:solidFill>
            </a:endParaRPr>
          </a:p>
          <a:p>
            <a:pPr lvl="1">
              <a:lnSpc>
                <a:spcPct val="18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καμπύλη του στόχου του πληθωρισμού</a:t>
            </a:r>
            <a:endParaRPr lang="en-GB" dirty="0" smtClean="0">
              <a:solidFill>
                <a:srgbClr val="646B86"/>
              </a:solidFill>
            </a:endParaRPr>
          </a:p>
          <a:p>
            <a:pPr lvl="1">
              <a:lnSpc>
                <a:spcPct val="18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καμπύλη 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  <a:r>
              <a:rPr lang="en-GB" i="1" dirty="0" smtClean="0">
                <a:solidFill>
                  <a:srgbClr val="646B86"/>
                </a:solidFill>
              </a:rPr>
              <a:t>ADI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</a:p>
          <a:p>
            <a:pPr lvl="1">
              <a:lnSpc>
                <a:spcPct val="180000"/>
              </a:lnSpc>
              <a:spcBef>
                <a:spcPts val="600"/>
              </a:spcBef>
            </a:pPr>
            <a:r>
              <a:rPr lang="el-GR" dirty="0" smtClean="0"/>
              <a:t>η καμπύλη </a:t>
            </a:r>
            <a:r>
              <a:rPr lang="en-GB" dirty="0" smtClean="0"/>
              <a:t> </a:t>
            </a:r>
            <a:r>
              <a:rPr lang="en-GB" i="1" dirty="0" smtClean="0"/>
              <a:t>ASI</a:t>
            </a:r>
            <a:r>
              <a:rPr lang="en-GB" dirty="0" smtClean="0"/>
              <a:t> </a:t>
            </a:r>
          </a:p>
        </p:txBody>
      </p:sp>
    </p:spTree>
  </p:cSld>
  <p:clrMapOvr>
    <a:masterClrMapping/>
  </p:clrMapOvr>
  <p:transition spd="slow">
    <p:pull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1254125" y="627063"/>
            <a:ext cx="7018338" cy="5276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l-GR" sz="2400" noProof="1"/>
          </a:p>
        </p:txBody>
      </p:sp>
      <p:sp>
        <p:nvSpPr>
          <p:cNvPr id="102403" name="Line 3"/>
          <p:cNvSpPr>
            <a:spLocks noChangeShapeType="1"/>
          </p:cNvSpPr>
          <p:nvPr/>
        </p:nvSpPr>
        <p:spPr bwMode="auto">
          <a:xfrm flipH="1">
            <a:off x="1235075" y="4014788"/>
            <a:ext cx="70151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1244600" y="5842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1244600" y="59182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923925" y="58721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704850"/>
            <a:ext cx="7842250" cy="3743325"/>
            <a:chOff x="0" y="444"/>
            <a:chExt cx="4940" cy="2358"/>
          </a:xfrm>
        </p:grpSpPr>
        <p:sp>
          <p:nvSpPr>
            <p:cNvPr id="102420" name="Arc 8"/>
            <p:cNvSpPr>
              <a:spLocks/>
            </p:cNvSpPr>
            <p:nvPr/>
          </p:nvSpPr>
          <p:spPr bwMode="auto">
            <a:xfrm>
              <a:off x="0" y="736"/>
              <a:ext cx="4569" cy="2066"/>
            </a:xfrm>
            <a:custGeom>
              <a:avLst/>
              <a:gdLst>
                <a:gd name="T0" fmla="*/ 0 w 21600"/>
                <a:gd name="T1" fmla="*/ 0 h 21286"/>
                <a:gd name="T2" fmla="*/ 0 w 21600"/>
                <a:gd name="T3" fmla="*/ 0 h 21286"/>
                <a:gd name="T4" fmla="*/ 0 w 21600"/>
                <a:gd name="T5" fmla="*/ 0 h 212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286"/>
                <a:gd name="T11" fmla="*/ 21600 w 21600"/>
                <a:gd name="T12" fmla="*/ 21286 h 21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286" fill="none" extrusionOk="0">
                  <a:moveTo>
                    <a:pt x="21600" y="0"/>
                  </a:moveTo>
                  <a:cubicBezTo>
                    <a:pt x="21600" y="10512"/>
                    <a:pt x="14031" y="19498"/>
                    <a:pt x="3671" y="21285"/>
                  </a:cubicBezTo>
                </a:path>
                <a:path w="21600" h="21286" stroke="0" extrusionOk="0">
                  <a:moveTo>
                    <a:pt x="21600" y="0"/>
                  </a:moveTo>
                  <a:cubicBezTo>
                    <a:pt x="21600" y="10512"/>
                    <a:pt x="14031" y="19498"/>
                    <a:pt x="3671" y="2128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421" name="Rectangle 9"/>
            <p:cNvSpPr>
              <a:spLocks noChangeArrowheads="1"/>
            </p:cNvSpPr>
            <p:nvPr/>
          </p:nvSpPr>
          <p:spPr bwMode="auto">
            <a:xfrm>
              <a:off x="4514" y="444"/>
              <a:ext cx="4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b="1" i="1">
                  <a:solidFill>
                    <a:schemeClr val="tx2"/>
                  </a:solidFill>
                </a:rPr>
                <a:t>ASI</a:t>
              </a:r>
            </a:p>
          </p:txBody>
        </p:sp>
      </p:grpSp>
      <p:sp>
        <p:nvSpPr>
          <p:cNvPr id="102408" name="Arc 10"/>
          <p:cNvSpPr>
            <a:spLocks/>
          </p:cNvSpPr>
          <p:nvPr/>
        </p:nvSpPr>
        <p:spPr bwMode="auto">
          <a:xfrm>
            <a:off x="2214563" y="101600"/>
            <a:ext cx="6929437" cy="5461000"/>
          </a:xfrm>
          <a:custGeom>
            <a:avLst/>
            <a:gdLst>
              <a:gd name="T0" fmla="*/ 2147483647 w 20982"/>
              <a:gd name="T1" fmla="*/ 2147483647 h 19845"/>
              <a:gd name="T2" fmla="*/ 0 w 20982"/>
              <a:gd name="T3" fmla="*/ 2147483647 h 19845"/>
              <a:gd name="T4" fmla="*/ 2147483647 w 20982"/>
              <a:gd name="T5" fmla="*/ 0 h 19845"/>
              <a:gd name="T6" fmla="*/ 0 60000 65536"/>
              <a:gd name="T7" fmla="*/ 0 60000 65536"/>
              <a:gd name="T8" fmla="*/ 0 60000 65536"/>
              <a:gd name="T9" fmla="*/ 0 w 20982"/>
              <a:gd name="T10" fmla="*/ 0 h 19845"/>
              <a:gd name="T11" fmla="*/ 20982 w 20982"/>
              <a:gd name="T12" fmla="*/ 19845 h 198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82" h="19845" fill="none" extrusionOk="0">
                <a:moveTo>
                  <a:pt x="12453" y="19844"/>
                </a:moveTo>
                <a:cubicBezTo>
                  <a:pt x="6221" y="17166"/>
                  <a:pt x="1610" y="11717"/>
                  <a:pt x="-1" y="5129"/>
                </a:cubicBezTo>
              </a:path>
              <a:path w="20982" h="19845" stroke="0" extrusionOk="0">
                <a:moveTo>
                  <a:pt x="12453" y="19844"/>
                </a:moveTo>
                <a:cubicBezTo>
                  <a:pt x="6221" y="17166"/>
                  <a:pt x="1610" y="11717"/>
                  <a:pt x="-1" y="5129"/>
                </a:cubicBezTo>
                <a:lnTo>
                  <a:pt x="20982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09" name="Rectangle 11"/>
          <p:cNvSpPr>
            <a:spLocks noChangeArrowheads="1"/>
          </p:cNvSpPr>
          <p:nvPr/>
        </p:nvSpPr>
        <p:spPr bwMode="auto">
          <a:xfrm>
            <a:off x="3544888" y="5953125"/>
            <a:ext cx="44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02410" name="Rectangle 12"/>
          <p:cNvSpPr>
            <a:spLocks noChangeArrowheads="1"/>
          </p:cNvSpPr>
          <p:nvPr/>
        </p:nvSpPr>
        <p:spPr bwMode="auto">
          <a:xfrm>
            <a:off x="3211513" y="6362700"/>
            <a:ext cx="2544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400">
                <a:latin typeface="Arial" charset="0"/>
              </a:rPr>
              <a:t>Εθνικό εισόδημα </a:t>
            </a:r>
            <a:endParaRPr lang="en-GB" sz="2400">
              <a:latin typeface="Arial" charset="0"/>
            </a:endParaRPr>
          </a:p>
        </p:txBody>
      </p:sp>
      <p:sp>
        <p:nvSpPr>
          <p:cNvPr id="102411" name="Line 13"/>
          <p:cNvSpPr>
            <a:spLocks noChangeShapeType="1"/>
          </p:cNvSpPr>
          <p:nvPr/>
        </p:nvSpPr>
        <p:spPr bwMode="auto">
          <a:xfrm>
            <a:off x="3770313" y="4025900"/>
            <a:ext cx="0" cy="186055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12" name="Rectangle 14"/>
          <p:cNvSpPr>
            <a:spLocks noChangeArrowheads="1"/>
          </p:cNvSpPr>
          <p:nvPr/>
        </p:nvSpPr>
        <p:spPr bwMode="auto">
          <a:xfrm>
            <a:off x="6380163" y="5291138"/>
            <a:ext cx="85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2400" b="1" i="1">
                <a:solidFill>
                  <a:schemeClr val="tx2"/>
                </a:solidFill>
              </a:rPr>
              <a:t>ADI</a:t>
            </a:r>
            <a:r>
              <a:rPr lang="en-GB" sz="2400" b="1" i="1" baseline="-25000">
                <a:solidFill>
                  <a:schemeClr val="tx2"/>
                </a:solidFill>
              </a:rPr>
              <a:t>1</a:t>
            </a:r>
            <a:endParaRPr lang="en-GB" sz="2400" b="1" baseline="-25000">
              <a:solidFill>
                <a:schemeClr val="tx2"/>
              </a:solidFill>
            </a:endParaRPr>
          </a:p>
        </p:txBody>
      </p:sp>
      <p:sp>
        <p:nvSpPr>
          <p:cNvPr id="102413" name="Oval 15"/>
          <p:cNvSpPr>
            <a:spLocks noChangeArrowheads="1"/>
          </p:cNvSpPr>
          <p:nvPr/>
        </p:nvSpPr>
        <p:spPr bwMode="auto">
          <a:xfrm>
            <a:off x="3708400" y="3949700"/>
            <a:ext cx="127000" cy="127000"/>
          </a:xfrm>
          <a:prstGeom prst="ellipse">
            <a:avLst/>
          </a:prstGeom>
          <a:solidFill>
            <a:srgbClr val="DCE1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2400" noProof="1"/>
          </a:p>
        </p:txBody>
      </p:sp>
      <p:grpSp>
        <p:nvGrpSpPr>
          <p:cNvPr id="102414" name="Group 19"/>
          <p:cNvGrpSpPr>
            <a:grpSpLocks/>
          </p:cNvGrpSpPr>
          <p:nvPr/>
        </p:nvGrpSpPr>
        <p:grpSpPr bwMode="auto">
          <a:xfrm>
            <a:off x="488950" y="3357563"/>
            <a:ext cx="908050" cy="854075"/>
            <a:chOff x="316" y="2243"/>
            <a:chExt cx="490" cy="538"/>
          </a:xfrm>
        </p:grpSpPr>
        <p:sp>
          <p:nvSpPr>
            <p:cNvPr id="102418" name="Rectangle 20"/>
            <p:cNvSpPr>
              <a:spLocks noChangeArrowheads="1"/>
            </p:cNvSpPr>
            <p:nvPr/>
          </p:nvSpPr>
          <p:spPr bwMode="auto">
            <a:xfrm>
              <a:off x="316" y="2531"/>
              <a:ext cx="4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l-GR" sz="2000" i="1" noProof="1">
                  <a:solidFill>
                    <a:schemeClr val="accent2"/>
                  </a:solidFill>
                  <a:latin typeface="Arial" charset="0"/>
                </a:rPr>
                <a:t>π</a:t>
              </a:r>
              <a:r>
                <a:rPr lang="en-US" sz="2000" i="1" baseline="-18000" noProof="1">
                  <a:solidFill>
                    <a:schemeClr val="accent2"/>
                  </a:solidFill>
                  <a:latin typeface="Arial" charset="0"/>
                </a:rPr>
                <a:t>target</a:t>
              </a:r>
            </a:p>
          </p:txBody>
        </p:sp>
        <p:sp>
          <p:nvSpPr>
            <p:cNvPr id="102419" name="Text Box 21"/>
            <p:cNvSpPr txBox="1">
              <a:spLocks noChangeArrowheads="1"/>
            </p:cNvSpPr>
            <p:nvPr/>
          </p:nvSpPr>
          <p:spPr bwMode="auto">
            <a:xfrm>
              <a:off x="409" y="2243"/>
              <a:ext cx="10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l-GR" sz="4000" i="1" noProof="1">
                <a:solidFill>
                  <a:schemeClr val="accent2"/>
                </a:solidFill>
              </a:endParaRPr>
            </a:p>
          </p:txBody>
        </p:sp>
      </p:grpSp>
      <p:sp>
        <p:nvSpPr>
          <p:cNvPr id="102415" name="Text Box 22"/>
          <p:cNvSpPr txBox="1">
            <a:spLocks noChangeArrowheads="1"/>
          </p:cNvSpPr>
          <p:nvPr/>
        </p:nvSpPr>
        <p:spPr bwMode="auto">
          <a:xfrm>
            <a:off x="3621088" y="3551238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200" i="1">
                <a:solidFill>
                  <a:schemeClr val="tx2"/>
                </a:solidFill>
                <a:latin typeface="Arial" charset="0"/>
              </a:rPr>
              <a:t>a</a:t>
            </a:r>
            <a:endParaRPr lang="en-GB" sz="2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83031" name="Text Box 23"/>
          <p:cNvSpPr txBox="1">
            <a:spLocks noChangeArrowheads="1"/>
          </p:cNvSpPr>
          <p:nvPr/>
        </p:nvSpPr>
        <p:spPr bwMode="auto">
          <a:xfrm>
            <a:off x="0" y="4127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el-GR" sz="2400" b="1" i="1" dirty="0">
                <a:solidFill>
                  <a:srgbClr val="800080"/>
                </a:solidFill>
                <a:latin typeface="Arial" pitchFamily="34" charset="0"/>
              </a:rPr>
              <a:t> Οι καμπύλες </a:t>
            </a:r>
            <a:r>
              <a:rPr lang="el-GR" sz="2400" b="1" i="1" dirty="0" smtClean="0">
                <a:solidFill>
                  <a:srgbClr val="800080"/>
                </a:solidFill>
                <a:latin typeface="Arial" pitchFamily="34" charset="0"/>
              </a:rPr>
              <a:t> </a:t>
            </a:r>
            <a:r>
              <a:rPr lang="en-GB" sz="2400" b="1" i="1" dirty="0" smtClean="0">
                <a:solidFill>
                  <a:srgbClr val="800080"/>
                </a:solidFill>
                <a:latin typeface="Arial" pitchFamily="34" charset="0"/>
              </a:rPr>
              <a:t>AD</a:t>
            </a:r>
            <a:r>
              <a:rPr lang="en-GB" sz="2400" b="1" dirty="0" smtClean="0">
                <a:solidFill>
                  <a:srgbClr val="800080"/>
                </a:solidFill>
                <a:latin typeface="Arial" pitchFamily="34" charset="0"/>
              </a:rPr>
              <a:t> </a:t>
            </a:r>
            <a:r>
              <a:rPr lang="el-GR" sz="2400" b="1" dirty="0">
                <a:solidFill>
                  <a:srgbClr val="800080"/>
                </a:solidFill>
                <a:latin typeface="Arial" pitchFamily="34" charset="0"/>
              </a:rPr>
              <a:t>και </a:t>
            </a:r>
            <a:r>
              <a:rPr lang="en-GB" sz="2400" b="1" dirty="0">
                <a:solidFill>
                  <a:srgbClr val="800080"/>
                </a:solidFill>
                <a:latin typeface="Arial" pitchFamily="34" charset="0"/>
              </a:rPr>
              <a:t> </a:t>
            </a:r>
            <a:r>
              <a:rPr lang="en-GB" sz="2400" b="1" i="1" dirty="0">
                <a:solidFill>
                  <a:srgbClr val="800080"/>
                </a:solidFill>
                <a:latin typeface="Arial" pitchFamily="34" charset="0"/>
              </a:rPr>
              <a:t>AS</a:t>
            </a:r>
            <a:r>
              <a:rPr lang="en-GB" sz="2400" b="1" dirty="0">
                <a:solidFill>
                  <a:srgbClr val="800080"/>
                </a:solidFill>
                <a:latin typeface="Arial" pitchFamily="34" charset="0"/>
              </a:rPr>
              <a:t> </a:t>
            </a:r>
            <a:r>
              <a:rPr lang="el-GR" sz="2400" b="1" dirty="0">
                <a:solidFill>
                  <a:srgbClr val="800080"/>
                </a:solidFill>
                <a:latin typeface="Arial" pitchFamily="34" charset="0"/>
              </a:rPr>
              <a:t>σχεδιασμένες έναντι του πληθωρισμού </a:t>
            </a:r>
            <a:endParaRPr lang="en-GB" sz="2400" b="1" dirty="0">
              <a:solidFill>
                <a:srgbClr val="800080"/>
              </a:solidFill>
              <a:latin typeface="Arial" pitchFamily="34" charset="0"/>
            </a:endParaRPr>
          </a:p>
        </p:txBody>
      </p:sp>
      <p:sp>
        <p:nvSpPr>
          <p:cNvPr id="102417" name="Rectangle 2093"/>
          <p:cNvSpPr>
            <a:spLocks noChangeArrowheads="1"/>
          </p:cNvSpPr>
          <p:nvPr/>
        </p:nvSpPr>
        <p:spPr bwMode="auto">
          <a:xfrm rot="-5400000">
            <a:off x="-1406525" y="2989263"/>
            <a:ext cx="34940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altLang="en-US" sz="2200">
                <a:latin typeface="Arial" charset="0"/>
              </a:rPr>
              <a:t>Ρυθμός πληθωρισμού </a:t>
            </a:r>
            <a:r>
              <a:rPr lang="en-GB" altLang="en-US" sz="2200">
                <a:latin typeface="Arial" charset="0"/>
              </a:rPr>
              <a:t> (</a:t>
            </a:r>
            <a:r>
              <a:rPr lang="en-GB" altLang="en-US" sz="2200" i="1">
                <a:latin typeface="Arial" charset="0"/>
              </a:rPr>
              <a:t>π</a:t>
            </a:r>
            <a:r>
              <a:rPr lang="en-GB" altLang="en-US" sz="2200">
                <a:latin typeface="Arial" charset="0"/>
              </a:rPr>
              <a:t>)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Λαμβάνοντας υπόψη τον πληθωρισμό</a:t>
            </a:r>
            <a:endParaRPr lang="en-GB" smtClean="0"/>
          </a:p>
        </p:txBody>
      </p:sp>
      <p:sp>
        <p:nvSpPr>
          <p:cNvPr id="68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l-GR" smtClean="0"/>
              <a:t>Τα αποτελέσματα των μεταβολών της συναθροιστικής ζήτησης και προσφοράς</a:t>
            </a:r>
            <a:endParaRPr lang="en-GB" smtClean="0"/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l-GR" smtClean="0"/>
              <a:t>Μία μεταβολή της συναθροιστικής ζήτησης</a:t>
            </a:r>
            <a:endParaRPr lang="en-GB" smtClean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9" grpId="0" build="p" bldLvl="3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5AA"/>
      </a:dk2>
      <a:lt2>
        <a:srgbClr val="000000"/>
      </a:lt2>
      <a:accent1>
        <a:srgbClr val="800080"/>
      </a:accent1>
      <a:accent2>
        <a:srgbClr val="C40038"/>
      </a:accent2>
      <a:accent3>
        <a:srgbClr val="FFFFFF"/>
      </a:accent3>
      <a:accent4>
        <a:srgbClr val="000000"/>
      </a:accent4>
      <a:accent5>
        <a:srgbClr val="C0AAC0"/>
      </a:accent5>
      <a:accent6>
        <a:srgbClr val="B10032"/>
      </a:accent6>
      <a:hlink>
        <a:srgbClr val="663300"/>
      </a:hlink>
      <a:folHlink>
        <a:srgbClr val="01791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35AA"/>
    </a:dk2>
    <a:lt2>
      <a:srgbClr val="000000"/>
    </a:lt2>
    <a:accent1>
      <a:srgbClr val="800080"/>
    </a:accent1>
    <a:accent2>
      <a:srgbClr val="C40038"/>
    </a:accent2>
    <a:accent3>
      <a:srgbClr val="FFFFFF"/>
    </a:accent3>
    <a:accent4>
      <a:srgbClr val="000000"/>
    </a:accent4>
    <a:accent5>
      <a:srgbClr val="C0AAC0"/>
    </a:accent5>
    <a:accent6>
      <a:srgbClr val="B10032"/>
    </a:accent6>
    <a:hlink>
      <a:srgbClr val="663300"/>
    </a:hlink>
    <a:folHlink>
      <a:srgbClr val="00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Settings\ltsn-a\Application Data\Microsoft\Templates\Lecture plans.pot</Template>
  <TotalTime>3477</TotalTime>
  <Words>5346</Words>
  <Application>Microsoft Office PowerPoint</Application>
  <PresentationFormat>On-screen Show (4:3)</PresentationFormat>
  <Paragraphs>1743</Paragraphs>
  <Slides>135</Slides>
  <Notes>135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46" baseType="lpstr">
      <vt:lpstr>Times New Roman</vt:lpstr>
      <vt:lpstr>Arial</vt:lpstr>
      <vt:lpstr>Wingdings 2</vt:lpstr>
      <vt:lpstr>Wingdings</vt:lpstr>
      <vt:lpstr>Georgia</vt:lpstr>
      <vt:lpstr>Arial Narrow</vt:lpstr>
      <vt:lpstr>Symbol</vt:lpstr>
      <vt:lpstr>Playbill</vt:lpstr>
      <vt:lpstr>Calibri</vt:lpstr>
      <vt:lpstr>Default Design</vt:lpstr>
      <vt:lpstr>Microsoft Graph Chart</vt:lpstr>
      <vt:lpstr>PowerPoint Presentation</vt:lpstr>
      <vt:lpstr>Η Σχέση μεταξύ της Αγοράς Χρήματος και της Αγοράς Αγαθών</vt:lpstr>
      <vt:lpstr>Χρήμα και εθνικό εισόδημα</vt:lpstr>
      <vt:lpstr>Χρήμα και εθνικό εισόδημα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Χρήμα και εθνικό εισόδημα</vt:lpstr>
      <vt:lpstr>PowerPoint Presentation</vt:lpstr>
      <vt:lpstr>Χρήμα και εθνικό εισόδημα</vt:lpstr>
      <vt:lpstr>PowerPoint Presentation</vt:lpstr>
      <vt:lpstr>Χρήμα και εθνικό εισόδημα</vt:lpstr>
      <vt:lpstr>PowerPoint Presentation</vt:lpstr>
      <vt:lpstr>PowerPoint Presentation</vt:lpstr>
      <vt:lpstr>PowerPoint Presentation</vt:lpstr>
      <vt:lpstr>PowerPoint Presentation</vt:lpstr>
      <vt:lpstr>Χρήμα και εθνικό εισόδημα</vt:lpstr>
      <vt:lpstr>PowerPoint Presentation</vt:lpstr>
      <vt:lpstr>PowerPoint Presentation</vt:lpstr>
      <vt:lpstr>PowerPoint Presentation</vt:lpstr>
      <vt:lpstr>Χρήμα και εθνικό εισόδημα</vt:lpstr>
      <vt:lpstr>Χρήμα και εθνικό εισόδημα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Χρήμα και εθνικό εισόδημα</vt:lpstr>
      <vt:lpstr>Χρήμα και εθνικό εισόδημα</vt:lpstr>
      <vt:lpstr>PowerPoint Presentation</vt:lpstr>
      <vt:lpstr>PowerPoint Presentation</vt:lpstr>
      <vt:lpstr>Χρήμα και εθνικό εισόδημα</vt:lpstr>
      <vt:lpstr>PowerPoint Presentation</vt:lpstr>
      <vt:lpstr>Η Σχέση μεταξύ της Αγοράς Χρήματος και της Αγοράς Αγαθών </vt:lpstr>
      <vt:lpstr>Οι Νομισματικές επιδράσεις των μεταβολών στην αγορά αγαθών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Οι νομισματικές επιδράσεις των μεταβολών στην αγορά αγαθών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Οι νομισματικές επιδράσεις των μεταβολών στην αγορά αγαθών</vt:lpstr>
      <vt:lpstr>Οι νομισματικές επιδράσεις των μεταβολών στην αγορά αγαθών</vt:lpstr>
      <vt:lpstr>Η σχέση μεταξύ της Αγοράς Χρήματος και Αγαθών</vt:lpstr>
      <vt:lpstr>IS/MP ανάλυση</vt:lpstr>
      <vt:lpstr>IS/MP ανάλυση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IS/MP ανάλυση</vt:lpstr>
      <vt:lpstr>PowerPoint Presentation</vt:lpstr>
      <vt:lpstr>IS/MP ανάλυση</vt:lpstr>
      <vt:lpstr>PowerPoint Presentation</vt:lpstr>
      <vt:lpstr>IS/MP ανάλυση</vt:lpstr>
      <vt:lpstr>PowerPoint Presentation</vt:lpstr>
      <vt:lpstr>IS/MP ανάλυση</vt:lpstr>
      <vt:lpstr>PowerPoint Presentation</vt:lpstr>
      <vt:lpstr>IS/MP ανάλυση</vt:lpstr>
      <vt:lpstr>PowerPoint Presentation</vt:lpstr>
      <vt:lpstr>IS/MP ανάλυση</vt:lpstr>
      <vt:lpstr>Ισορροπία στις αγορές αγαθών και χρήματος.</vt:lpstr>
      <vt:lpstr>IS/MP ανάλυση</vt:lpstr>
      <vt:lpstr>Ανάλυση IS/MP των μεταβολών στις αγορές αγαθών και χρήματος.</vt:lpstr>
      <vt:lpstr>IS/MP ανάλυση</vt:lpstr>
      <vt:lpstr>PowerPoint Presentation</vt:lpstr>
      <vt:lpstr>IS/MP ανάλυση</vt:lpstr>
      <vt:lpstr>PowerPoint Presentation</vt:lpstr>
      <vt:lpstr>IS/MP ανάλυση</vt:lpstr>
      <vt:lpstr>Η καμπύλη  IS με διαφορά επιτοκίων</vt:lpstr>
      <vt:lpstr>Η σχέση μεταξύ της Αγοράς Χρήματος και Αγαθών</vt:lpstr>
      <vt:lpstr>Λαμβάνοντας υπόψη τον πληθωρισμό</vt:lpstr>
      <vt:lpstr>PowerPoint Presentation</vt:lpstr>
      <vt:lpstr>Λαμβάνοντας υπόψη τον πληθωρισμό</vt:lpstr>
      <vt:lpstr>PowerPoint Presentation</vt:lpstr>
      <vt:lpstr>Λαμβάνοντας υπόψη τον πληθωρισμό</vt:lpstr>
      <vt:lpstr>PowerPoint Presentation</vt:lpstr>
      <vt:lpstr>Λαμβάνοντας υπόψη τον πληθωρισμό</vt:lpstr>
      <vt:lpstr>PowerPoint Presentation</vt:lpstr>
      <vt:lpstr>PowerPoint Presentation</vt:lpstr>
      <vt:lpstr>Λαμβάνοντας υπόψη τον πληθωρισμό</vt:lpstr>
      <vt:lpstr>PowerPoint Presentation</vt:lpstr>
      <vt:lpstr>Λαμβάνοντας υπόψη τον πληθωρισμό</vt:lpstr>
      <vt:lpstr>PowerPoint Presentation</vt:lpstr>
      <vt:lpstr>Η Σχέση μεταξύ της Αγοράς Χρήματος και της Αγοράς Αγαθών</vt:lpstr>
      <vt:lpstr>IS/LM ανάλυση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IS/LM ανάλυση</vt:lpstr>
      <vt:lpstr>PowerPoint Presentation</vt:lpstr>
      <vt:lpstr>IS/LM ανάλυση</vt:lpstr>
      <vt:lpstr>PowerPoint Presentation</vt:lpstr>
      <vt:lpstr>IS/LM ανάλυση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IS/LM ανάλυση</vt:lpstr>
      <vt:lpstr>PowerPoint Presentation</vt:lpstr>
      <vt:lpstr>IS/LM ανάλυση</vt:lpstr>
      <vt:lpstr>PowerPoint Presentation</vt:lpstr>
      <vt:lpstr>IS/LM ανάλυση</vt:lpstr>
      <vt:lpstr>PowerPoint Presentation</vt:lpstr>
      <vt:lpstr>IS/LM ανάλυση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Sloman</dc:creator>
  <cp:lastModifiedBy>dtp16</cp:lastModifiedBy>
  <cp:revision>351</cp:revision>
  <dcterms:created xsi:type="dcterms:W3CDTF">2002-11-17T23:04:00Z</dcterms:created>
  <dcterms:modified xsi:type="dcterms:W3CDTF">2018-04-05T08:21:52Z</dcterms:modified>
</cp:coreProperties>
</file>