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heme/themeOverride2.xml" ContentType="application/vnd.openxmlformats-officedocument.themeOverr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37.xml" ContentType="application/vnd.openxmlformats-officedocument.presentationml.tags+xml"/>
  <Override PartName="/ppt/notesSlides/notesSlide41.xml" ContentType="application/vnd.openxmlformats-officedocument.presentationml.notesSlide+xml"/>
  <Override PartName="/ppt/tags/tag38.xml" ContentType="application/vnd.openxmlformats-officedocument.presentationml.tags+xml"/>
  <Override PartName="/ppt/notesSlides/notesSlide42.xml" ContentType="application/vnd.openxmlformats-officedocument.presentationml.notesSlide+xml"/>
  <Override PartName="/ppt/tags/tag39.xml" ContentType="application/vnd.openxmlformats-officedocument.presentationml.tags+xml"/>
  <Override PartName="/ppt/notesSlides/notesSlide43.xml" ContentType="application/vnd.openxmlformats-officedocument.presentationml.notesSlide+xml"/>
  <Override PartName="/ppt/tags/tag40.xml" ContentType="application/vnd.openxmlformats-officedocument.presentationml.tags+xml"/>
  <Override PartName="/ppt/notesSlides/notesSlide44.xml" ContentType="application/vnd.openxmlformats-officedocument.presentationml.notesSlide+xml"/>
  <Override PartName="/ppt/tags/tag41.xml" ContentType="application/vnd.openxmlformats-officedocument.presentationml.tags+xml"/>
  <Override PartName="/ppt/notesSlides/notesSlide45.xml" ContentType="application/vnd.openxmlformats-officedocument.presentationml.notesSlide+xml"/>
  <Override PartName="/ppt/tags/tag42.xml" ContentType="application/vnd.openxmlformats-officedocument.presentationml.tags+xml"/>
  <Override PartName="/ppt/notesSlides/notesSlide46.xml" ContentType="application/vnd.openxmlformats-officedocument.presentationml.notesSlide+xml"/>
  <Override PartName="/ppt/tags/tag43.xml" ContentType="application/vnd.openxmlformats-officedocument.presentationml.tags+xml"/>
  <Override PartName="/ppt/notesSlides/notesSlide47.xml" ContentType="application/vnd.openxmlformats-officedocument.presentationml.notesSlide+xml"/>
  <Override PartName="/ppt/tags/tag44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45.xml" ContentType="application/vnd.openxmlformats-officedocument.presentationml.tags+xml"/>
  <Override PartName="/ppt/notesSlides/notesSlide50.xml" ContentType="application/vnd.openxmlformats-officedocument.presentationml.notesSlide+xml"/>
  <Override PartName="/ppt/tags/tag46.xml" ContentType="application/vnd.openxmlformats-officedocument.presentationml.tags+xml"/>
  <Override PartName="/ppt/notesSlides/notesSlide51.xml" ContentType="application/vnd.openxmlformats-officedocument.presentationml.notesSlide+xml"/>
  <Override PartName="/ppt/tags/tag47.xml" ContentType="application/vnd.openxmlformats-officedocument.presentationml.tags+xml"/>
  <Override PartName="/ppt/notesSlides/notesSlide52.xml" ContentType="application/vnd.openxmlformats-officedocument.presentationml.notesSlide+xml"/>
  <Override PartName="/ppt/tags/tag48.xml" ContentType="application/vnd.openxmlformats-officedocument.presentationml.tags+xml"/>
  <Override PartName="/ppt/notesSlides/notesSlide53.xml" ContentType="application/vnd.openxmlformats-officedocument.presentationml.notesSlide+xml"/>
  <Override PartName="/ppt/tags/tag49.xml" ContentType="application/vnd.openxmlformats-officedocument.presentationml.tags+xml"/>
  <Override PartName="/ppt/notesSlides/notesSlide54.xml" ContentType="application/vnd.openxmlformats-officedocument.presentationml.notesSlide+xml"/>
  <Override PartName="/ppt/tags/tag50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51.xml" ContentType="application/vnd.openxmlformats-officedocument.presentationml.tags+xml"/>
  <Override PartName="/ppt/notesSlides/notesSlide57.xml" ContentType="application/vnd.openxmlformats-officedocument.presentationml.notesSlide+xml"/>
  <Override PartName="/ppt/tags/tag52.xml" ContentType="application/vnd.openxmlformats-officedocument.presentationml.tags+xml"/>
  <Override PartName="/ppt/notesSlides/notesSlide58.xml" ContentType="application/vnd.openxmlformats-officedocument.presentationml.notesSlide+xml"/>
  <Override PartName="/ppt/tags/tag53.xml" ContentType="application/vnd.openxmlformats-officedocument.presentationml.tags+xml"/>
  <Override PartName="/ppt/notesSlides/notesSlide59.xml" ContentType="application/vnd.openxmlformats-officedocument.presentationml.notesSlide+xml"/>
  <Override PartName="/ppt/tags/tag54.xml" ContentType="application/vnd.openxmlformats-officedocument.presentationml.tags+xml"/>
  <Override PartName="/ppt/notesSlides/notesSlide60.xml" ContentType="application/vnd.openxmlformats-officedocument.presentationml.notesSlide+xml"/>
  <Override PartName="/ppt/tags/tag55.xml" ContentType="application/vnd.openxmlformats-officedocument.presentationml.tags+xml"/>
  <Override PartName="/ppt/notesSlides/notesSlide61.xml" ContentType="application/vnd.openxmlformats-officedocument.presentationml.notesSlide+xml"/>
  <Override PartName="/ppt/tags/tag56.xml" ContentType="application/vnd.openxmlformats-officedocument.presentationml.tags+xml"/>
  <Override PartName="/ppt/notesSlides/notesSlide62.xml" ContentType="application/vnd.openxmlformats-officedocument.presentationml.notesSlide+xml"/>
  <Override PartName="/ppt/tags/tag57.xml" ContentType="application/vnd.openxmlformats-officedocument.presentationml.tags+xml"/>
  <Override PartName="/ppt/notesSlides/notesSlide63.xml" ContentType="application/vnd.openxmlformats-officedocument.presentationml.notesSlide+xml"/>
  <Override PartName="/ppt/tags/tag58.xml" ContentType="application/vnd.openxmlformats-officedocument.presentationml.tags+xml"/>
  <Override PartName="/ppt/notesSlides/notesSlide64.xml" ContentType="application/vnd.openxmlformats-officedocument.presentationml.notesSlide+xml"/>
  <Override PartName="/ppt/tags/tag59.xml" ContentType="application/vnd.openxmlformats-officedocument.presentationml.tags+xml"/>
  <Override PartName="/ppt/notesSlides/notesSlide65.xml" ContentType="application/vnd.openxmlformats-officedocument.presentationml.notesSlide+xml"/>
  <Override PartName="/ppt/tags/tag60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ags/tag61.xml" ContentType="application/vnd.openxmlformats-officedocument.presentationml.tags+xml"/>
  <Override PartName="/ppt/notesSlides/notesSlide68.xml" ContentType="application/vnd.openxmlformats-officedocument.presentationml.notesSlide+xml"/>
  <Override PartName="/ppt/tags/tag62.xml" ContentType="application/vnd.openxmlformats-officedocument.presentationml.tags+xml"/>
  <Override PartName="/ppt/notesSlides/notesSlide69.xml" ContentType="application/vnd.openxmlformats-officedocument.presentationml.notesSlide+xml"/>
  <Override PartName="/ppt/tags/tag63.xml" ContentType="application/vnd.openxmlformats-officedocument.presentationml.tags+xml"/>
  <Override PartName="/ppt/notesSlides/notesSlide70.xml" ContentType="application/vnd.openxmlformats-officedocument.presentationml.notesSlide+xml"/>
  <Override PartName="/ppt/tags/tag64.xml" ContentType="application/vnd.openxmlformats-officedocument.presentationml.tags+xml"/>
  <Override PartName="/ppt/notesSlides/notesSlide71.xml" ContentType="application/vnd.openxmlformats-officedocument.presentationml.notesSlide+xml"/>
  <Override PartName="/ppt/tags/tag65.xml" ContentType="application/vnd.openxmlformats-officedocument.presentationml.tags+xml"/>
  <Override PartName="/ppt/notesSlides/notesSlide72.xml" ContentType="application/vnd.openxmlformats-officedocument.presentationml.notesSlide+xml"/>
  <Override PartName="/ppt/tags/tag66.xml" ContentType="application/vnd.openxmlformats-officedocument.presentationml.tags+xml"/>
  <Override PartName="/ppt/notesSlides/notesSlide73.xml" ContentType="application/vnd.openxmlformats-officedocument.presentationml.notesSlide+xml"/>
  <Override PartName="/ppt/tags/tag67.xml" ContentType="application/vnd.openxmlformats-officedocument.presentationml.tags+xml"/>
  <Override PartName="/ppt/notesSlides/notesSlide74.xml" ContentType="application/vnd.openxmlformats-officedocument.presentationml.notesSlide+xml"/>
  <Override PartName="/ppt/tags/tag68.xml" ContentType="application/vnd.openxmlformats-officedocument.presentationml.tags+xml"/>
  <Override PartName="/ppt/notesSlides/notesSlide75.xml" ContentType="application/vnd.openxmlformats-officedocument.presentationml.notesSlide+xml"/>
  <Override PartName="/ppt/tags/tag69.xml" ContentType="application/vnd.openxmlformats-officedocument.presentationml.tags+xml"/>
  <Override PartName="/ppt/notesSlides/notesSlide76.xml" ContentType="application/vnd.openxmlformats-officedocument.presentationml.notesSlide+xml"/>
  <Override PartName="/ppt/tags/tag70.xml" ContentType="application/vnd.openxmlformats-officedocument.presentationml.tags+xml"/>
  <Override PartName="/ppt/notesSlides/notesSlide77.xml" ContentType="application/vnd.openxmlformats-officedocument.presentationml.notesSlide+xml"/>
  <Override PartName="/ppt/tags/tag71.xml" ContentType="application/vnd.openxmlformats-officedocument.presentationml.tags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tags/tag72.xml" ContentType="application/vnd.openxmlformats-officedocument.presentationml.tags+xml"/>
  <Override PartName="/ppt/notesSlides/notesSlide80.xml" ContentType="application/vnd.openxmlformats-officedocument.presentationml.notesSlide+xml"/>
  <Override PartName="/ppt/theme/themeOverride3.xml" ContentType="application/vnd.openxmlformats-officedocument.themeOverride+xml"/>
  <Override PartName="/ppt/tags/tag73.xml" ContentType="application/vnd.openxmlformats-officedocument.presentationml.tags+xml"/>
  <Override PartName="/ppt/notesSlides/notesSlide81.xml" ContentType="application/vnd.openxmlformats-officedocument.presentationml.notesSlide+xml"/>
  <Override PartName="/ppt/theme/themeOverride4.xml" ContentType="application/vnd.openxmlformats-officedocument.themeOverride+xml"/>
  <Override PartName="/ppt/tags/tag74.xml" ContentType="application/vnd.openxmlformats-officedocument.presentationml.tags+xml"/>
  <Override PartName="/ppt/notesSlides/notesSlide82.xml" ContentType="application/vnd.openxmlformats-officedocument.presentationml.notesSlide+xml"/>
  <Override PartName="/ppt/tags/tag75.xml" ContentType="application/vnd.openxmlformats-officedocument.presentationml.tags+xml"/>
  <Override PartName="/ppt/notesSlides/notesSlide83.xml" ContentType="application/vnd.openxmlformats-officedocument.presentationml.notesSlide+xml"/>
  <Override PartName="/ppt/tags/tag76.xml" ContentType="application/vnd.openxmlformats-officedocument.presentationml.tags+xml"/>
  <Override PartName="/ppt/notesSlides/notesSlide84.xml" ContentType="application/vnd.openxmlformats-officedocument.presentationml.notesSlide+xml"/>
  <Override PartName="/ppt/tags/tag77.xml" ContentType="application/vnd.openxmlformats-officedocument.presentationml.tags+xml"/>
  <Override PartName="/ppt/notesSlides/notesSlide85.xml" ContentType="application/vnd.openxmlformats-officedocument.presentationml.notesSlide+xml"/>
  <Override PartName="/ppt/tags/tag78.xml" ContentType="application/vnd.openxmlformats-officedocument.presentationml.tags+xml"/>
  <Override PartName="/ppt/notesSlides/notesSlide86.xml" ContentType="application/vnd.openxmlformats-officedocument.presentationml.notesSlide+xml"/>
  <Override PartName="/ppt/tags/tag79.xml" ContentType="application/vnd.openxmlformats-officedocument.presentationml.tags+xml"/>
  <Override PartName="/ppt/notesSlides/notesSlide87.xml" ContentType="application/vnd.openxmlformats-officedocument.presentationml.notesSlide+xml"/>
  <Override PartName="/ppt/tags/tag80.xml" ContentType="application/vnd.openxmlformats-officedocument.presentationml.tags+xml"/>
  <Override PartName="/ppt/notesSlides/notesSlide88.xml" ContentType="application/vnd.openxmlformats-officedocument.presentationml.notesSlide+xml"/>
  <Override PartName="/ppt/tags/tag81.xml" ContentType="application/vnd.openxmlformats-officedocument.presentationml.tags+xml"/>
  <Override PartName="/ppt/notesSlides/notesSlide89.xml" ContentType="application/vnd.openxmlformats-officedocument.presentationml.notesSlide+xml"/>
  <Override PartName="/ppt/tags/tag82.xml" ContentType="application/vnd.openxmlformats-officedocument.presentationml.tags+xml"/>
  <Override PartName="/ppt/notesSlides/notesSlide90.xml" ContentType="application/vnd.openxmlformats-officedocument.presentationml.notesSlide+xml"/>
  <Override PartName="/ppt/tags/tag83.xml" ContentType="application/vnd.openxmlformats-officedocument.presentationml.tags+xml"/>
  <Override PartName="/ppt/notesSlides/notesSlide9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92.xml" ContentType="application/vnd.openxmlformats-officedocument.presentationml.notesSlide+xml"/>
  <Override PartName="/ppt/tags/tag88.xml" ContentType="application/vnd.openxmlformats-officedocument.presentationml.tags+xml"/>
  <Override PartName="/ppt/notesSlides/notesSlide93.xml" ContentType="application/vnd.openxmlformats-officedocument.presentationml.notesSlide+xml"/>
  <Override PartName="/ppt/tags/tag89.xml" ContentType="application/vnd.openxmlformats-officedocument.presentationml.tags+xml"/>
  <Override PartName="/ppt/notesSlides/notesSlide94.xml" ContentType="application/vnd.openxmlformats-officedocument.presentationml.notesSlide+xml"/>
  <Override PartName="/ppt/tags/tag90.xml" ContentType="application/vnd.openxmlformats-officedocument.presentationml.tags+xml"/>
  <Override PartName="/ppt/notesSlides/notesSlide95.xml" ContentType="application/vnd.openxmlformats-officedocument.presentationml.notesSlide+xml"/>
  <Override PartName="/ppt/tags/tag91.xml" ContentType="application/vnd.openxmlformats-officedocument.presentationml.tags+xml"/>
  <Override PartName="/ppt/notesSlides/notesSlide96.xml" ContentType="application/vnd.openxmlformats-officedocument.presentationml.notesSlide+xml"/>
  <Override PartName="/ppt/tags/tag92.xml" ContentType="application/vnd.openxmlformats-officedocument.presentationml.tags+xml"/>
  <Override PartName="/ppt/notesSlides/notesSlide97.xml" ContentType="application/vnd.openxmlformats-officedocument.presentationml.notesSlide+xml"/>
  <Override PartName="/ppt/tags/tag93.xml" ContentType="application/vnd.openxmlformats-officedocument.presentationml.tags+xml"/>
  <Override PartName="/ppt/notesSlides/notesSlide98.xml" ContentType="application/vnd.openxmlformats-officedocument.presentationml.notesSlide+xml"/>
  <Override PartName="/ppt/tags/tag94.xml" ContentType="application/vnd.openxmlformats-officedocument.presentationml.tags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4"/>
  </p:notesMasterIdLst>
  <p:sldIdLst>
    <p:sldId id="391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99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73" r:id="rId29"/>
    <p:sldId id="500" r:id="rId30"/>
    <p:sldId id="400" r:id="rId31"/>
    <p:sldId id="433" r:id="rId32"/>
    <p:sldId id="574" r:id="rId33"/>
    <p:sldId id="501" r:id="rId34"/>
    <p:sldId id="502" r:id="rId35"/>
    <p:sldId id="550" r:id="rId36"/>
    <p:sldId id="402" r:id="rId37"/>
    <p:sldId id="561" r:id="rId38"/>
    <p:sldId id="575" r:id="rId39"/>
    <p:sldId id="576" r:id="rId40"/>
    <p:sldId id="577" r:id="rId41"/>
    <p:sldId id="495" r:id="rId42"/>
    <p:sldId id="562" r:id="rId43"/>
    <p:sldId id="563" r:id="rId44"/>
    <p:sldId id="564" r:id="rId45"/>
    <p:sldId id="565" r:id="rId46"/>
    <p:sldId id="566" r:id="rId47"/>
    <p:sldId id="567" r:id="rId48"/>
    <p:sldId id="403" r:id="rId49"/>
    <p:sldId id="578" r:id="rId50"/>
    <p:sldId id="404" r:id="rId51"/>
    <p:sldId id="405" r:id="rId52"/>
    <p:sldId id="542" r:id="rId53"/>
    <p:sldId id="543" r:id="rId54"/>
    <p:sldId id="544" r:id="rId55"/>
    <p:sldId id="545" r:id="rId56"/>
    <p:sldId id="579" r:id="rId57"/>
    <p:sldId id="546" r:id="rId58"/>
    <p:sldId id="547" r:id="rId59"/>
    <p:sldId id="548" r:id="rId60"/>
    <p:sldId id="549" r:id="rId61"/>
    <p:sldId id="448" r:id="rId62"/>
    <p:sldId id="449" r:id="rId63"/>
    <p:sldId id="450" r:id="rId64"/>
    <p:sldId id="451" r:id="rId65"/>
    <p:sldId id="452" r:id="rId66"/>
    <p:sldId id="407" r:id="rId67"/>
    <p:sldId id="580" r:id="rId68"/>
    <p:sldId id="408" r:id="rId69"/>
    <p:sldId id="463" r:id="rId70"/>
    <p:sldId id="528" r:id="rId71"/>
    <p:sldId id="529" r:id="rId72"/>
    <p:sldId id="530" r:id="rId73"/>
    <p:sldId id="531" r:id="rId74"/>
    <p:sldId id="568" r:id="rId75"/>
    <p:sldId id="569" r:id="rId76"/>
    <p:sldId id="570" r:id="rId77"/>
    <p:sldId id="571" r:id="rId78"/>
    <p:sldId id="572" r:id="rId79"/>
    <p:sldId id="581" r:id="rId80"/>
    <p:sldId id="464" r:id="rId81"/>
    <p:sldId id="465" r:id="rId82"/>
    <p:sldId id="466" r:id="rId83"/>
    <p:sldId id="410" r:id="rId84"/>
    <p:sldId id="472" r:id="rId85"/>
    <p:sldId id="473" r:id="rId86"/>
    <p:sldId id="474" r:id="rId87"/>
    <p:sldId id="475" r:id="rId88"/>
    <p:sldId id="476" r:id="rId89"/>
    <p:sldId id="477" r:id="rId90"/>
    <p:sldId id="478" r:id="rId91"/>
    <p:sldId id="537" r:id="rId92"/>
    <p:sldId id="538" r:id="rId93"/>
    <p:sldId id="539" r:id="rId94"/>
    <p:sldId id="540" r:id="rId95"/>
    <p:sldId id="541" r:id="rId96"/>
    <p:sldId id="412" r:id="rId97"/>
    <p:sldId id="484" r:id="rId98"/>
    <p:sldId id="485" r:id="rId99"/>
    <p:sldId id="486" r:id="rId100"/>
    <p:sldId id="487" r:id="rId101"/>
    <p:sldId id="503" r:id="rId102"/>
    <p:sldId id="504" r:id="rId103"/>
  </p:sldIdLst>
  <p:sldSz cx="9144000" cy="6858000" type="screen4x3"/>
  <p:notesSz cx="6858000" cy="9144000"/>
  <p:custDataLst>
    <p:tags r:id="rId105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7E6"/>
    <a:srgbClr val="F1EFCB"/>
    <a:srgbClr val="F0ECCC"/>
    <a:srgbClr val="F8F7E4"/>
    <a:srgbClr val="438600"/>
    <a:srgbClr val="336600"/>
    <a:srgbClr val="8E0000"/>
    <a:srgbClr val="DBD6B1"/>
    <a:srgbClr val="80008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4" autoAdjust="0"/>
    <p:restoredTop sz="90860" autoAdjust="0"/>
  </p:normalViewPr>
  <p:slideViewPr>
    <p:cSldViewPr snapToGrid="0">
      <p:cViewPr varScale="1">
        <p:scale>
          <a:sx n="91" d="100"/>
          <a:sy n="91" d="100"/>
        </p:scale>
        <p:origin x="-120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7.xml"/><Relationship Id="rId13" Type="http://schemas.openxmlformats.org/officeDocument/2006/relationships/slide" Target="slides/slide101.xml"/><Relationship Id="rId3" Type="http://schemas.openxmlformats.org/officeDocument/2006/relationships/slide" Target="slides/slide65.xml"/><Relationship Id="rId7" Type="http://schemas.openxmlformats.org/officeDocument/2006/relationships/slide" Target="slides/slide85.xml"/><Relationship Id="rId12" Type="http://schemas.openxmlformats.org/officeDocument/2006/relationships/slide" Target="slides/slide100.xml"/><Relationship Id="rId2" Type="http://schemas.openxmlformats.org/officeDocument/2006/relationships/slide" Target="slides/slide49.xml"/><Relationship Id="rId1" Type="http://schemas.openxmlformats.org/officeDocument/2006/relationships/slide" Target="slides/slide41.xml"/><Relationship Id="rId6" Type="http://schemas.openxmlformats.org/officeDocument/2006/relationships/slide" Target="slides/slide82.xml"/><Relationship Id="rId11" Type="http://schemas.openxmlformats.org/officeDocument/2006/relationships/slide" Target="slides/slide99.xml"/><Relationship Id="rId5" Type="http://schemas.openxmlformats.org/officeDocument/2006/relationships/slide" Target="slides/slide81.xml"/><Relationship Id="rId10" Type="http://schemas.openxmlformats.org/officeDocument/2006/relationships/slide" Target="slides/slide98.xml"/><Relationship Id="rId4" Type="http://schemas.openxmlformats.org/officeDocument/2006/relationships/slide" Target="slides/slide80.xml"/><Relationship Id="rId9" Type="http://schemas.openxmlformats.org/officeDocument/2006/relationships/slide" Target="slides/slide89.xml"/><Relationship Id="rId14" Type="http://schemas.openxmlformats.org/officeDocument/2006/relationships/slide" Target="slides/slide10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F2B689-B32B-44EB-98FC-E7740660BD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52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D5786-51CF-490B-B8E3-A1FB9129DA84}" type="slidenum">
              <a:rPr lang="en-GB"/>
              <a:pPr/>
              <a:t>1</a:t>
            </a:fld>
            <a:endParaRPr lang="en-GB"/>
          </a:p>
        </p:txBody>
      </p:sp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6D7A02-96AB-46B8-B571-B79A25170D23}" type="slidenum">
              <a:rPr lang="en-GB" sz="1200"/>
              <a:pPr algn="r"/>
              <a:t>1</a:t>
            </a:fld>
            <a:endParaRPr lang="en-GB" sz="1200"/>
          </a:p>
        </p:txBody>
      </p:sp>
      <p:sp>
        <p:nvSpPr>
          <p:cNvPr id="3215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215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C6A70-E53F-4801-8482-33EDE6CE3254}" type="slidenum">
              <a:rPr lang="en-GB"/>
              <a:pPr/>
              <a:t>10</a:t>
            </a:fld>
            <a:endParaRPr lang="en-GB"/>
          </a:p>
        </p:txBody>
      </p:sp>
      <p:sp>
        <p:nvSpPr>
          <p:cNvPr id="54477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48A735-1A3F-4AF9-A5A5-514C9CBD8A77}" type="slidenum">
              <a:rPr lang="en-GB" sz="1200"/>
              <a:pPr algn="r"/>
              <a:t>10</a:t>
            </a:fld>
            <a:endParaRPr lang="en-GB" sz="1200"/>
          </a:p>
        </p:txBody>
      </p:sp>
      <p:sp>
        <p:nvSpPr>
          <p:cNvPr id="54477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477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54477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477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47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4477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B70A2-4DDC-45A7-AC0F-A0B1C2A99B98}" type="slidenum">
              <a:rPr lang="en-GB"/>
              <a:pPr/>
              <a:t>11</a:t>
            </a:fld>
            <a:endParaRPr lang="en-GB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baseline="0" noProof="1" smtClean="0"/>
              <a:t> Ο ΠΙΝΑΚΑΣ 5.1 ΕΙΝΑΙ ΜΕΤΑΦΡΑΣΜΕΝΟΣ ΣΤΗ ΣΕΛΙΔΑ 244.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34A0A-BD4B-4B0C-8215-924B016D570A}" type="slidenum">
              <a:rPr lang="en-GB"/>
              <a:pPr/>
              <a:t>12</a:t>
            </a:fld>
            <a:endParaRPr lang="en-GB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BAAFB-DD04-414B-AB5D-B0788B7C8275}" type="slidenum">
              <a:rPr lang="en-GB"/>
              <a:pPr/>
              <a:t>13</a:t>
            </a:fld>
            <a:endParaRPr lang="en-GB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E2A16-E8C8-48FE-856E-0D286BC93D7F}" type="slidenum">
              <a:rPr lang="en-GB"/>
              <a:pPr/>
              <a:t>14</a:t>
            </a:fld>
            <a:endParaRPr lang="en-GB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1E6C4-4300-429C-B022-2D5F6ADF09E6}" type="slidenum">
              <a:rPr lang="en-GB"/>
              <a:pPr/>
              <a:t>15</a:t>
            </a:fld>
            <a:endParaRPr lang="en-GB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D7508-9ECB-4393-9EFE-B45DEBF3047D}" type="slidenum">
              <a:rPr lang="en-GB"/>
              <a:pPr/>
              <a:t>16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64475-7B01-44AC-BD9A-2890D2A6203F}" type="slidenum">
              <a:rPr lang="en-GB"/>
              <a:pPr/>
              <a:t>17</a:t>
            </a:fld>
            <a:endParaRPr lang="en-GB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CC4FB-A633-4A70-A318-B00B632417E4}" type="slidenum">
              <a:rPr lang="en-GB"/>
              <a:pPr/>
              <a:t>18</a:t>
            </a:fld>
            <a:endParaRPr lang="en-GB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4C886-5AAE-4CC8-B8EB-FA5ED3ECD493}" type="slidenum">
              <a:rPr lang="en-GB"/>
              <a:pPr/>
              <a:t>19</a:t>
            </a:fld>
            <a:endParaRPr lang="en-GB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2226A-FBBB-4BA3-8225-E558A9B97E1A}" type="slidenum">
              <a:rPr lang="en-GB"/>
              <a:pPr/>
              <a:t>2</a:t>
            </a:fld>
            <a:endParaRPr lang="en-GB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6C356-A6ED-4D35-BE5E-77F685E359C2}" type="slidenum">
              <a:rPr lang="en-GB"/>
              <a:pPr/>
              <a:t>20</a:t>
            </a:fld>
            <a:endParaRPr lang="en-GB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7395F-884F-4A32-9A55-9A54C379C2D6}" type="slidenum">
              <a:rPr lang="en-GB"/>
              <a:pPr/>
              <a:t>21</a:t>
            </a:fld>
            <a:endParaRPr lang="en-GB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C4B93-8844-4607-9395-CF997C049A6B}" type="slidenum">
              <a:rPr lang="en-GB"/>
              <a:pPr/>
              <a:t>22</a:t>
            </a:fld>
            <a:endParaRPr lang="en-GB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2E145-55AC-43F1-B6A3-06300A589640}" type="slidenum">
              <a:rPr lang="en-GB"/>
              <a:pPr/>
              <a:t>23</a:t>
            </a:fld>
            <a:endParaRPr lang="en-GB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60EF1-CD7A-472F-A065-23843701CFFF}" type="slidenum">
              <a:rPr lang="en-GB"/>
              <a:pPr/>
              <a:t>24</a:t>
            </a:fld>
            <a:endParaRPr lang="en-GB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A7A0E-C791-48C3-B8ED-8EDF6076DFCD}" type="slidenum">
              <a:rPr lang="en-GB"/>
              <a:pPr/>
              <a:t>25</a:t>
            </a:fld>
            <a:endParaRPr lang="en-GB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DC1E0-6203-4854-82CF-B87902CB871F}" type="slidenum">
              <a:rPr lang="en-GB"/>
              <a:pPr/>
              <a:t>26</a:t>
            </a:fld>
            <a:endParaRPr lang="en-GB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8CDA1-9D89-4759-BED2-EA907644376B}" type="slidenum">
              <a:rPr lang="en-GB"/>
              <a:pPr/>
              <a:t>27</a:t>
            </a:fld>
            <a:endParaRPr lang="en-GB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r>
              <a:rPr lang="el-GR" b="1" baseline="0" noProof="1" smtClean="0"/>
              <a:t> Ο ΠΙΝΑΚΑΣ 5.1 ΕΙΝΑΙ ΜΕΤΑΦΡΑΣΜΕΝΟΣ ΣΤΗ ΣΕΛΙΔΑ 244.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ΤΟ ΔΙΑΓΡΑΜΜΑ ΕΙΝΑΙ</a:t>
            </a:r>
            <a:r>
              <a:rPr lang="el-GR" b="1" baseline="0" dirty="0" smtClean="0"/>
              <a:t> ΜΕΤΑΦΡΑΣΜΕΝΟ ΣΤΗ ΣΕΛΙΔΑ 247.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B689-B32B-44EB-98FC-E7740660BDC4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0A8A8-7080-4003-8C00-E034037316D8}" type="slidenum">
              <a:rPr lang="en-GB"/>
              <a:pPr/>
              <a:t>29</a:t>
            </a:fld>
            <a:endParaRPr lang="en-GB"/>
          </a:p>
        </p:txBody>
      </p:sp>
      <p:sp>
        <p:nvSpPr>
          <p:cNvPr id="54681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E22623-C9A7-4D2E-A64A-ADF655D8F682}" type="slidenum">
              <a:rPr lang="en-GB" sz="1200"/>
              <a:pPr algn="r"/>
              <a:t>29</a:t>
            </a:fld>
            <a:endParaRPr lang="en-GB" sz="1200"/>
          </a:p>
        </p:txBody>
      </p:sp>
      <p:sp>
        <p:nvSpPr>
          <p:cNvPr id="54681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682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54682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682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68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4682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71960-6F71-4692-9038-28FF12A3A662}" type="slidenum">
              <a:rPr lang="en-GB"/>
              <a:pPr/>
              <a:t>3</a:t>
            </a:fld>
            <a:endParaRPr lang="en-GB"/>
          </a:p>
        </p:txBody>
      </p:sp>
      <p:sp>
        <p:nvSpPr>
          <p:cNvPr id="32563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7B4ADC-9FD9-436B-A175-5844955C58AB}" type="slidenum">
              <a:rPr lang="en-GB" sz="1200"/>
              <a:pPr algn="r"/>
              <a:t>3</a:t>
            </a:fld>
            <a:endParaRPr lang="en-GB" sz="1200"/>
          </a:p>
        </p:txBody>
      </p:sp>
      <p:sp>
        <p:nvSpPr>
          <p:cNvPr id="3256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56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3256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56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563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2564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DE194-7D4D-407C-B26C-6DC0520D27D6}" type="slidenum">
              <a:rPr lang="en-GB"/>
              <a:pPr/>
              <a:t>30</a:t>
            </a:fld>
            <a:endParaRPr lang="en-GB"/>
          </a:p>
        </p:txBody>
      </p:sp>
      <p:sp>
        <p:nvSpPr>
          <p:cNvPr id="33997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18AD48-B915-4897-81E1-45CE849DA748}" type="slidenum">
              <a:rPr lang="en-GB" sz="1200"/>
              <a:pPr algn="r"/>
              <a:t>30</a:t>
            </a:fld>
            <a:endParaRPr lang="en-GB" sz="1200"/>
          </a:p>
        </p:txBody>
      </p:sp>
      <p:sp>
        <p:nvSpPr>
          <p:cNvPr id="33997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997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33997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997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99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3997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ACC24-AC4F-48FE-B341-07363440E2EA}" type="slidenum">
              <a:rPr lang="en-GB"/>
              <a:pPr/>
              <a:t>31</a:t>
            </a:fld>
            <a:endParaRPr lang="en-GB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5.1 ΕΙΝΑΙ ΜΕΤΑΦΡΑΣΜΕΝΟ ΣΤΗ ΣΕΛΙΔΑ 256.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E7C9A-E1D7-4266-9783-8C123901D443}" type="slidenum">
              <a:rPr lang="en-GB"/>
              <a:pPr/>
              <a:t>32</a:t>
            </a:fld>
            <a:endParaRPr lang="en-GB"/>
          </a:p>
        </p:txBody>
      </p:sp>
      <p:sp>
        <p:nvSpPr>
          <p:cNvPr id="71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45C86E2-B2C5-4183-ABF4-66C7B1F48971}" type="slidenum">
              <a:rPr lang="en-GB" sz="1800">
                <a:solidFill>
                  <a:srgbClr val="000000"/>
                </a:solidFill>
                <a:cs typeface="Arial" charset="0"/>
              </a:rPr>
              <a:pPr algn="r" eaLnBrk="1" hangingPunct="1"/>
              <a:t>32</a:t>
            </a:fld>
            <a:endParaRPr lang="en-GB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sz="1800" b="1" dirty="0" smtClean="0">
                <a:latin typeface="Arial" charset="0"/>
                <a:cs typeface="Arial" charset="0"/>
              </a:rPr>
              <a:t>ΤΟ ΔΙΑΓΡΑΜΜΑ ΕΙΝΑΙ</a:t>
            </a:r>
            <a:r>
              <a:rPr lang="el-GR" sz="1800" b="1" baseline="0" dirty="0" smtClean="0">
                <a:latin typeface="Arial" charset="0"/>
                <a:cs typeface="Arial" charset="0"/>
              </a:rPr>
              <a:t> ΜΕΤΑΦΡΑΣΜΕΝΟ ΣΤΗ ΣΕΛΙΔΑ  255.</a:t>
            </a:r>
            <a:endParaRPr lang="el-GR" sz="18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1110D-C2C0-4634-9B42-FEB5BF90186A}" type="slidenum">
              <a:rPr lang="en-GB"/>
              <a:pPr/>
              <a:t>33</a:t>
            </a:fld>
            <a:endParaRPr lang="en-GB"/>
          </a:p>
        </p:txBody>
      </p:sp>
      <p:sp>
        <p:nvSpPr>
          <p:cNvPr id="54886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DB2BE1-090D-4D40-953D-460D1DCE059F}" type="slidenum">
              <a:rPr lang="en-GB" sz="1200"/>
              <a:pPr algn="r"/>
              <a:t>33</a:t>
            </a:fld>
            <a:endParaRPr lang="en-GB" sz="1200"/>
          </a:p>
        </p:txBody>
      </p:sp>
      <p:sp>
        <p:nvSpPr>
          <p:cNvPr id="5488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88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5488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88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88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4887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120F2-B300-447E-83FA-F32B0262FCC5}" type="slidenum">
              <a:rPr lang="en-GB"/>
              <a:pPr/>
              <a:t>34</a:t>
            </a:fld>
            <a:endParaRPr lang="en-GB"/>
          </a:p>
        </p:txBody>
      </p:sp>
      <p:sp>
        <p:nvSpPr>
          <p:cNvPr id="55296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788076-F0FE-428D-9799-7215FC2BB350}" type="slidenum">
              <a:rPr lang="en-GB" sz="1200"/>
              <a:pPr algn="r"/>
              <a:t>34</a:t>
            </a:fld>
            <a:endParaRPr lang="en-GB" sz="1200"/>
          </a:p>
        </p:txBody>
      </p:sp>
      <p:sp>
        <p:nvSpPr>
          <p:cNvPr id="55296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296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55296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296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296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5296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8EB3A-ED8D-4B15-A0C1-AEB7CF0069B2}" type="slidenum">
              <a:rPr lang="en-GB"/>
              <a:pPr/>
              <a:t>35</a:t>
            </a:fld>
            <a:endParaRPr lang="en-GB"/>
          </a:p>
        </p:txBody>
      </p:sp>
      <p:sp>
        <p:nvSpPr>
          <p:cNvPr id="666626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96A2EBDA-E7CD-41DE-A851-180E7B8E6C86}" type="slidenum">
              <a:rPr lang="en-GB" sz="1000" i="1"/>
              <a:pPr algn="r" defTabSz="762000"/>
              <a:t>35</a:t>
            </a:fld>
            <a:endParaRPr lang="en-GB" sz="1000" i="1"/>
          </a:p>
        </p:txBody>
      </p:sp>
      <p:sp>
        <p:nvSpPr>
          <p:cNvPr id="66662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defTabSz="762000"/>
            <a:r>
              <a:rPr lang="el-GR" b="1" dirty="0" smtClean="0"/>
              <a:t>ΤΟ</a:t>
            </a:r>
            <a:r>
              <a:rPr lang="el-GR" b="1" baseline="0" dirty="0" smtClean="0"/>
              <a:t> ΔΙΑΓΡΑΜΜΑ 5.2 ΕΙΝΑΙ ΜΕΤΑΦΡΑΣΜΕΝΟ ΣΤΗ ΣΕΛΙΔΑ 259.</a:t>
            </a:r>
            <a:endParaRPr lang="en-US" b="1" dirty="0"/>
          </a:p>
        </p:txBody>
      </p:sp>
      <p:sp>
        <p:nvSpPr>
          <p:cNvPr id="6666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C0B2D-5CD2-41EE-B01E-202F61205842}" type="slidenum">
              <a:rPr lang="en-GB"/>
              <a:pPr/>
              <a:t>36</a:t>
            </a:fld>
            <a:endParaRPr lang="en-GB"/>
          </a:p>
        </p:txBody>
      </p:sp>
      <p:sp>
        <p:nvSpPr>
          <p:cNvPr id="344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44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69B8B-3EB8-4B5E-8F80-20BEAA68F0F3}" type="slidenum">
              <a:rPr lang="en-GB"/>
              <a:pPr/>
              <a:t>37</a:t>
            </a:fld>
            <a:endParaRPr lang="en-GB"/>
          </a:p>
        </p:txBody>
      </p:sp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0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69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018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l-GR" noProof="1"/>
          </a:p>
        </p:txBody>
      </p:sp>
      <p:sp>
        <p:nvSpPr>
          <p:cNvPr id="69018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7B45D-F334-4AF9-8883-2312C7A4AF0D}" type="slidenum">
              <a:rPr lang="en-GB"/>
              <a:pPr/>
              <a:t>38</a:t>
            </a:fld>
            <a:endParaRPr lang="en-GB"/>
          </a:p>
        </p:txBody>
      </p:sp>
      <p:sp>
        <p:nvSpPr>
          <p:cNvPr id="7178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47A171AE-A6D6-4F54-9EF6-E0F88990B89B}" type="slidenum">
              <a:rPr lang="en-GB" altLang="en-US" sz="1200"/>
              <a:pPr algn="r"/>
              <a:t>38</a:t>
            </a:fld>
            <a:endParaRPr lang="en-GB" altLang="en-US" sz="1200"/>
          </a:p>
        </p:txBody>
      </p:sp>
      <p:sp>
        <p:nvSpPr>
          <p:cNvPr id="71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2BD71A9-F4AB-4B3B-A464-F5E81F63FABF}" type="slidenum">
              <a:rPr lang="en-GB" altLang="en-US" sz="1200">
                <a:latin typeface="Calibri" pitchFamily="34" charset="0"/>
                <a:cs typeface="Arial" charset="0"/>
              </a:rPr>
              <a:pPr algn="r" eaLnBrk="1" hangingPunct="1"/>
              <a:t>38</a:t>
            </a:fld>
            <a:endParaRPr lang="en-GB" altLang="en-US" sz="1200">
              <a:latin typeface="Calibri" pitchFamily="34" charset="0"/>
              <a:cs typeface="Arial" charset="0"/>
            </a:endParaRPr>
          </a:p>
        </p:txBody>
      </p:sp>
      <p:sp>
        <p:nvSpPr>
          <p:cNvPr id="71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n-US" noProof="1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75DBF-33FD-41EA-98A7-33D4C6D49DB6}" type="slidenum">
              <a:rPr lang="en-GB"/>
              <a:pPr/>
              <a:t>39</a:t>
            </a:fld>
            <a:endParaRPr lang="en-GB"/>
          </a:p>
        </p:txBody>
      </p:sp>
      <p:sp>
        <p:nvSpPr>
          <p:cNvPr id="7198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A5A1C87B-ED67-412E-9DDB-E3EB67BF7A97}" type="slidenum">
              <a:rPr lang="en-GB" altLang="en-US" sz="1200"/>
              <a:pPr algn="r"/>
              <a:t>39</a:t>
            </a:fld>
            <a:endParaRPr lang="en-GB" altLang="en-US" sz="1200"/>
          </a:p>
        </p:txBody>
      </p:sp>
      <p:sp>
        <p:nvSpPr>
          <p:cNvPr id="719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589787F-FAB0-486C-ABC8-944F174B74D3}" type="slidenum">
              <a:rPr lang="en-GB" altLang="en-US" sz="1200">
                <a:latin typeface="Calibri" pitchFamily="34" charset="0"/>
                <a:cs typeface="Arial" charset="0"/>
              </a:rPr>
              <a:pPr algn="r" eaLnBrk="1" hangingPunct="1"/>
              <a:t>39</a:t>
            </a:fld>
            <a:endParaRPr lang="en-GB" altLang="en-US" sz="1200">
              <a:latin typeface="Calibri" pitchFamily="34" charset="0"/>
              <a:cs typeface="Arial" charset="0"/>
            </a:endParaRPr>
          </a:p>
        </p:txBody>
      </p:sp>
      <p:sp>
        <p:nvSpPr>
          <p:cNvPr id="71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n-US"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7EC11-1F6C-43FF-B6D1-6D0FE2E3B59E}" type="slidenum">
              <a:rPr lang="en-GB"/>
              <a:pPr/>
              <a:t>4</a:t>
            </a:fld>
            <a:endParaRPr lang="en-GB"/>
          </a:p>
        </p:txBody>
      </p:sp>
      <p:sp>
        <p:nvSpPr>
          <p:cNvPr id="32768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81BC4D-8E59-4644-A84A-AC1EDA1C496F}" type="slidenum">
              <a:rPr lang="en-GB" sz="1200"/>
              <a:pPr algn="r"/>
              <a:t>4</a:t>
            </a:fld>
            <a:endParaRPr lang="en-GB" sz="1200"/>
          </a:p>
        </p:txBody>
      </p:sp>
      <p:sp>
        <p:nvSpPr>
          <p:cNvPr id="3276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76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3276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76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76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2768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01411-8703-4F70-A8B5-6B2A25A928DA}" type="slidenum">
              <a:rPr lang="en-GB"/>
              <a:pPr/>
              <a:t>40</a:t>
            </a:fld>
            <a:endParaRPr lang="en-GB"/>
          </a:p>
        </p:txBody>
      </p:sp>
      <p:sp>
        <p:nvSpPr>
          <p:cNvPr id="7219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810C5AC2-1939-4CE0-B372-6DFA068977D9}" type="slidenum">
              <a:rPr lang="en-GB" altLang="en-US" sz="1200"/>
              <a:pPr algn="r"/>
              <a:t>40</a:t>
            </a:fld>
            <a:endParaRPr lang="en-GB" altLang="en-US" sz="1200"/>
          </a:p>
        </p:txBody>
      </p:sp>
      <p:sp>
        <p:nvSpPr>
          <p:cNvPr id="721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EF495C4-E285-43A4-A189-B9CE13DC997A}" type="slidenum">
              <a:rPr lang="en-GB" altLang="en-US" sz="1200">
                <a:latin typeface="Calibri" pitchFamily="34" charset="0"/>
                <a:cs typeface="Arial" charset="0"/>
              </a:rPr>
              <a:pPr algn="r" eaLnBrk="1" hangingPunct="1"/>
              <a:t>40</a:t>
            </a:fld>
            <a:endParaRPr lang="en-GB" altLang="en-US" sz="1200">
              <a:latin typeface="Calibri" pitchFamily="34" charset="0"/>
              <a:cs typeface="Arial" charset="0"/>
            </a:endParaRPr>
          </a:p>
        </p:txBody>
      </p:sp>
      <p:sp>
        <p:nvSpPr>
          <p:cNvPr id="72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n-US" noProof="1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8541E-08C9-4044-B293-CCF80FE4D394}" type="slidenum">
              <a:rPr lang="en-GB"/>
              <a:pPr/>
              <a:t>41</a:t>
            </a:fld>
            <a:endParaRPr lang="en-GB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9C53A-7A07-4CF0-B5BB-25D3DDDF019E}" type="slidenum">
              <a:rPr lang="en-GB"/>
              <a:pPr/>
              <a:t>42</a:t>
            </a:fld>
            <a:endParaRPr lang="en-GB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</a:t>
            </a:r>
            <a:r>
              <a:rPr lang="el-GR" b="1" baseline="0" noProof="1" smtClean="0"/>
              <a:t> ΠΙΝΑΚΑΣ 5.1 ΕΙΝΑΙ ΜΕΤΑΦΡΑΣΜΕΝΟΣ ΣΤΗ ΣΕΛΙΔΑ 244.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D2095-9E87-402D-9A9B-1769719EF900}" type="slidenum">
              <a:rPr lang="en-GB"/>
              <a:pPr/>
              <a:t>43</a:t>
            </a:fld>
            <a:endParaRPr lang="en-GB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6D869-A245-4E16-998D-0C84C11AD97D}" type="slidenum">
              <a:rPr lang="en-GB"/>
              <a:pPr/>
              <a:t>44</a:t>
            </a:fld>
            <a:endParaRPr lang="en-GB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AF81C-ECE4-4714-A044-5AA55142C5EA}" type="slidenum">
              <a:rPr lang="en-GB"/>
              <a:pPr/>
              <a:t>45</a:t>
            </a:fld>
            <a:endParaRPr lang="en-GB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5F2B0-3283-40A9-85C0-DD54CA598C69}" type="slidenum">
              <a:rPr lang="en-GB"/>
              <a:pPr/>
              <a:t>46</a:t>
            </a:fld>
            <a:endParaRPr lang="en-GB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6BF36-EA3F-47D6-A336-E0C5142B1A80}" type="slidenum">
              <a:rPr lang="en-GB"/>
              <a:pPr/>
              <a:t>47</a:t>
            </a:fld>
            <a:endParaRPr lang="en-GB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r>
              <a:rPr lang="el-GR" b="1" noProof="1" smtClean="0"/>
              <a:t>Ο</a:t>
            </a:r>
            <a:r>
              <a:rPr lang="el-GR" b="1" baseline="0" noProof="1" smtClean="0"/>
              <a:t> ΠΙΝΑΚΑΣ 5.1 ΕΙΝΑΙ ΜΕΤΑΦΡΑΣΜΕΝΟΣ ΣΤΗ ΣΕΛΙΔΑ 244.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BBCAE-CDFE-48AF-A08F-86D1086900E1}" type="slidenum">
              <a:rPr lang="en-GB"/>
              <a:pPr/>
              <a:t>48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BFDCD-DF53-47C3-90F1-CE8286FB2604}" type="slidenum">
              <a:rPr lang="en-GB"/>
              <a:pPr/>
              <a:t>49</a:t>
            </a:fld>
            <a:endParaRPr lang="en-GB"/>
          </a:p>
        </p:txBody>
      </p:sp>
      <p:sp>
        <p:nvSpPr>
          <p:cNvPr id="72397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AA3258-F0B9-42B4-93FF-A62377A2A424}" type="slidenum">
              <a:rPr lang="en-GB" sz="1200"/>
              <a:pPr algn="r"/>
              <a:t>49</a:t>
            </a:fld>
            <a:endParaRPr lang="en-GB" sz="1200"/>
          </a:p>
        </p:txBody>
      </p:sp>
      <p:sp>
        <p:nvSpPr>
          <p:cNvPr id="72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72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  <a:ln/>
        </p:spPr>
        <p:txBody>
          <a:bodyPr/>
          <a:lstStyle/>
          <a:p>
            <a:r>
              <a:rPr lang="el-GR" b="1" dirty="0" smtClean="0"/>
              <a:t>ΤΟ</a:t>
            </a:r>
            <a:r>
              <a:rPr lang="el-GR" b="1" baseline="0" dirty="0" smtClean="0"/>
              <a:t> ΔΙΑΓΡΑΜΜΑ 5.3 ΕΙΝΑΙ ΜΕΤΑΦΡΑΣΜΕΝΟ ΣΤΗ ΣΕΛΙΔΑ 267.</a:t>
            </a:r>
            <a:endParaRPr lang="en-US"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70E8D-378D-4947-9529-0D18EB4906C8}" type="slidenum">
              <a:rPr lang="en-GB"/>
              <a:pPr/>
              <a:t>5</a:t>
            </a:fld>
            <a:endParaRPr lang="en-GB"/>
          </a:p>
        </p:txBody>
      </p:sp>
      <p:sp>
        <p:nvSpPr>
          <p:cNvPr id="32973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2293EE-F25A-460D-A8A9-38E55DE2F098}" type="slidenum">
              <a:rPr lang="en-GB" sz="1200"/>
              <a:pPr algn="r"/>
              <a:t>5</a:t>
            </a:fld>
            <a:endParaRPr lang="en-GB" sz="1200"/>
          </a:p>
        </p:txBody>
      </p:sp>
      <p:sp>
        <p:nvSpPr>
          <p:cNvPr id="3297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97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3297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97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973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2973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A6351-407F-4A15-B96D-4CB551E97F1F}" type="slidenum">
              <a:rPr lang="en-GB"/>
              <a:pPr/>
              <a:t>50</a:t>
            </a:fld>
            <a:endParaRPr lang="en-GB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3DB70-CA85-4189-961A-353C30551D10}" type="slidenum">
              <a:rPr lang="en-GB"/>
              <a:pPr/>
              <a:t>51</a:t>
            </a:fld>
            <a:endParaRPr lang="en-GB"/>
          </a:p>
        </p:txBody>
      </p:sp>
      <p:sp>
        <p:nvSpPr>
          <p:cNvPr id="35021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442334-7E83-4C6A-8734-C3808F16F533}" type="slidenum">
              <a:rPr lang="en-GB" sz="1200"/>
              <a:pPr algn="r"/>
              <a:t>51</a:t>
            </a:fld>
            <a:endParaRPr lang="en-GB" sz="1200"/>
          </a:p>
        </p:txBody>
      </p:sp>
      <p:sp>
        <p:nvSpPr>
          <p:cNvPr id="3502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02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7</a:t>
            </a:r>
          </a:p>
        </p:txBody>
      </p:sp>
      <p:sp>
        <p:nvSpPr>
          <p:cNvPr id="35021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02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021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5021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098D6-2A35-4DD5-A2F0-9F2B4DDAA6C3}" type="slidenum">
              <a:rPr lang="en-GB"/>
              <a:pPr/>
              <a:t>52</a:t>
            </a:fld>
            <a:endParaRPr lang="en-GB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270.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E0F05-019A-4FC1-8708-B50F3356E272}" type="slidenum">
              <a:rPr lang="en-GB"/>
              <a:pPr/>
              <a:t>53</a:t>
            </a:fld>
            <a:endParaRPr lang="en-GB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C06AC-D6C8-4734-BC07-A932DE066AA9}" type="slidenum">
              <a:rPr lang="en-GB"/>
              <a:pPr/>
              <a:t>54</a:t>
            </a:fld>
            <a:endParaRPr lang="en-GB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D6DD0-F0A9-45A8-B2C9-508400E114C3}" type="slidenum">
              <a:rPr lang="en-GB"/>
              <a:pPr/>
              <a:t>55</a:t>
            </a:fld>
            <a:endParaRPr lang="en-GB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270.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0B518-3688-4547-853B-A6B513E494BD}" type="slidenum">
              <a:rPr lang="en-GB"/>
              <a:pPr/>
              <a:t>56</a:t>
            </a:fld>
            <a:endParaRPr lang="en-GB"/>
          </a:p>
        </p:txBody>
      </p:sp>
      <p:sp>
        <p:nvSpPr>
          <p:cNvPr id="72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8419E19-7D54-4D50-A359-9A6E44F537FD}" type="slidenum">
              <a:rPr lang="en-GB" sz="1200">
                <a:cs typeface="Arial" charset="0"/>
              </a:rPr>
              <a:pPr algn="r" eaLnBrk="1" hangingPunct="1"/>
              <a:t>56</a:t>
            </a:fld>
            <a:endParaRPr lang="en-GB" sz="1200">
              <a:cs typeface="Arial" charset="0"/>
            </a:endParaRPr>
          </a:p>
        </p:txBody>
      </p:sp>
      <p:sp>
        <p:nvSpPr>
          <p:cNvPr id="726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0FD6B3F-720E-44D7-A1D5-05E4806CB990}" type="slidenum">
              <a:rPr lang="en-GB" sz="1200">
                <a:cs typeface="Arial" charset="0"/>
              </a:rPr>
              <a:pPr algn="r" eaLnBrk="1" hangingPunct="1"/>
              <a:t>56</a:t>
            </a:fld>
            <a:endParaRPr lang="en-GB" sz="1200">
              <a:cs typeface="Arial" charset="0"/>
            </a:endParaRPr>
          </a:p>
        </p:txBody>
      </p:sp>
      <p:sp>
        <p:nvSpPr>
          <p:cNvPr id="72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 hangingPunct="1"/>
            <a:r>
              <a:rPr lang="el-GR" b="1" dirty="0" smtClean="0"/>
              <a:t>ΤΟ ΔΙΑΓΡΑΜΜΑ 5.5 ΕΙΝΑΙ</a:t>
            </a:r>
            <a:r>
              <a:rPr lang="el-GR" b="1" baseline="0" dirty="0" smtClean="0"/>
              <a:t> ΜΕΤΑΦΡΑΣΜΕΝΟ ΣΤΗ ΣΕΛΙΔΑ 277.</a:t>
            </a:r>
            <a:endParaRPr lang="el-GR" b="1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5413C-A4DD-4B1C-A68D-8A1158610608}" type="slidenum">
              <a:rPr lang="en-GB"/>
              <a:pPr/>
              <a:t>57</a:t>
            </a:fld>
            <a:endParaRPr lang="en-GB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ΕΙΝΑΙ</a:t>
            </a:r>
            <a:r>
              <a:rPr lang="el-GR" b="1" baseline="0" noProof="1" smtClean="0"/>
              <a:t> ΜΕΤΑΦΡΑΣΜΕΝΟΣ ΣΤΗ ΣΕΛΙΔΑ 271.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8C7D9-34E3-4BA1-B965-2224B9AD85F8}" type="slidenum">
              <a:rPr lang="en-GB"/>
              <a:pPr/>
              <a:t>58</a:t>
            </a:fld>
            <a:endParaRPr lang="en-GB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4F558-172C-45EB-98D5-E6945DB68BCE}" type="slidenum">
              <a:rPr lang="en-GB"/>
              <a:pPr/>
              <a:t>59</a:t>
            </a:fld>
            <a:endParaRPr lang="en-GB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1E3B1-B44F-42E4-A828-03CBADF3DF96}" type="slidenum">
              <a:rPr lang="en-GB"/>
              <a:pPr/>
              <a:t>6</a:t>
            </a:fld>
            <a:endParaRPr lang="en-GB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E75E0-7232-44C1-98BF-4C279600DD98}" type="slidenum">
              <a:rPr lang="en-GB"/>
              <a:pPr/>
              <a:t>60</a:t>
            </a:fld>
            <a:endParaRPr lang="en-GB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l-GR" b="1" noProof="1" smtClean="0"/>
              <a:t>Ο ΠΙΝΑΚΑΣ ΕΙΝΑΙ</a:t>
            </a:r>
            <a:r>
              <a:rPr lang="el-GR" b="1" baseline="0" noProof="1" smtClean="0"/>
              <a:t> ΜΕΤΑΦΡΑΣΜΕΝΟΣ ΣΤΗ ΣΕΛΙΔΑ 271.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8831F0-693D-48F7-B44B-BE4EF556E181}" type="slidenum">
              <a:rPr lang="en-GB"/>
              <a:pPr/>
              <a:t>61</a:t>
            </a:fld>
            <a:endParaRPr lang="en-GB"/>
          </a:p>
        </p:txBody>
      </p:sp>
      <p:sp>
        <p:nvSpPr>
          <p:cNvPr id="43827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1C9A30-02BC-4C30-9879-1C598A0A1DF9}" type="slidenum">
              <a:rPr lang="en-GB" sz="1200"/>
              <a:pPr algn="r"/>
              <a:t>61</a:t>
            </a:fld>
            <a:endParaRPr lang="en-GB" sz="1200"/>
          </a:p>
        </p:txBody>
      </p:sp>
      <p:sp>
        <p:nvSpPr>
          <p:cNvPr id="4382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82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7</a:t>
            </a:r>
          </a:p>
        </p:txBody>
      </p:sp>
      <p:sp>
        <p:nvSpPr>
          <p:cNvPr id="4382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82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827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3828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B879A-DA9E-4CFA-A633-AAF536225569}" type="slidenum">
              <a:rPr lang="en-GB"/>
              <a:pPr/>
              <a:t>62</a:t>
            </a:fld>
            <a:endParaRPr lang="en-GB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5.3 ΕΙΝΑΙ ΜΕΤΑΦΡΑΣΜΕΝΟΣ ΣΤΗ ΣΕΛΙΔΑ 271.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109BC-9D67-4BD2-A0A6-334FACFEDD36}" type="slidenum">
              <a:rPr lang="en-GB"/>
              <a:pPr/>
              <a:t>63</a:t>
            </a:fld>
            <a:endParaRPr lang="en-GB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r>
              <a:rPr lang="el-GR" b="1" noProof="1" smtClean="0"/>
              <a:t>Ο ΠΙΝΑΚΑΣ 5.4 ΕΙΝΑΙ</a:t>
            </a:r>
            <a:r>
              <a:rPr lang="el-GR" b="1" baseline="0" noProof="1" smtClean="0"/>
              <a:t> ΜΕΤΑΦΡΑΣΜΕΝΟΣ ΣΤΗ ΣΕΛΙΔΑ 271.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D12D6-EF68-4B5F-B119-75835E43A7F2}" type="slidenum">
              <a:rPr lang="en-GB"/>
              <a:pPr/>
              <a:t>64</a:t>
            </a:fld>
            <a:endParaRPr lang="en-GB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r>
              <a:rPr lang="el-GR" b="1" noProof="1" smtClean="0"/>
              <a:t>Ο ΠΙΝΑΚΑΣ 5.5 ΕΙΝΑΙ</a:t>
            </a:r>
            <a:r>
              <a:rPr lang="el-GR" b="1" baseline="0" noProof="1" smtClean="0"/>
              <a:t> ΜΕΤΑΦΡΑΣΜΕΝΟΣ ΣΤΗ ΣΕΛΙΔΑ 272.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C99AA-8485-417C-84C4-BE356260BC19}" type="slidenum">
              <a:rPr lang="en-GB"/>
              <a:pPr/>
              <a:t>65</a:t>
            </a:fld>
            <a:endParaRPr lang="en-GB"/>
          </a:p>
        </p:txBody>
      </p:sp>
      <p:sp>
        <p:nvSpPr>
          <p:cNvPr id="44646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2D10AB-C01C-4087-AFB6-73D58D319DC3}" type="slidenum">
              <a:rPr lang="en-GB" sz="1200"/>
              <a:pPr algn="r"/>
              <a:t>65</a:t>
            </a:fld>
            <a:endParaRPr lang="en-GB" sz="1200"/>
          </a:p>
        </p:txBody>
      </p:sp>
      <p:sp>
        <p:nvSpPr>
          <p:cNvPr id="4464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64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7</a:t>
            </a:r>
          </a:p>
        </p:txBody>
      </p:sp>
      <p:sp>
        <p:nvSpPr>
          <p:cNvPr id="4464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64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64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4647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0C75A-91CD-4A33-AACF-D63F94CC0010}" type="slidenum">
              <a:rPr lang="en-GB"/>
              <a:pPr/>
              <a:t>66</a:t>
            </a:fld>
            <a:endParaRPr lang="en-GB"/>
          </a:p>
        </p:txBody>
      </p:sp>
      <p:sp>
        <p:nvSpPr>
          <p:cNvPr id="35430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6652E9-1118-4AA6-9E84-B912FC2CD70F}" type="slidenum">
              <a:rPr lang="en-GB" sz="1200"/>
              <a:pPr algn="r"/>
              <a:t>66</a:t>
            </a:fld>
            <a:endParaRPr lang="en-GB" sz="1200"/>
          </a:p>
        </p:txBody>
      </p:sp>
      <p:sp>
        <p:nvSpPr>
          <p:cNvPr id="3543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43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7</a:t>
            </a:r>
          </a:p>
        </p:txBody>
      </p:sp>
      <p:sp>
        <p:nvSpPr>
          <p:cNvPr id="3543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43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431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5431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AA9ED-4F42-4DDD-BB8D-D6454A2AE328}" type="slidenum">
              <a:rPr lang="en-GB"/>
              <a:pPr/>
              <a:t>67</a:t>
            </a:fld>
            <a:endParaRPr lang="en-GB"/>
          </a:p>
        </p:txBody>
      </p:sp>
      <p:sp>
        <p:nvSpPr>
          <p:cNvPr id="7280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/>
            <a:fld id="{2159537D-B647-4BA9-9752-2DEFC13817F7}" type="slidenum">
              <a:rPr lang="en-GB" sz="1200"/>
              <a:pPr algn="r" eaLnBrk="1" hangingPunct="1"/>
              <a:t>67</a:t>
            </a:fld>
            <a:endParaRPr lang="en-GB" sz="1200"/>
          </a:p>
        </p:txBody>
      </p:sp>
      <p:sp>
        <p:nvSpPr>
          <p:cNvPr id="72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ΤΟ</a:t>
            </a:r>
            <a:r>
              <a:rPr lang="el-GR" b="1" baseline="0" dirty="0" smtClean="0"/>
              <a:t> ΔΙΑΓΡΑΜΜΑ 5.4 ΕΙΝΑΙ ΜΕΤΑΦΡΑΣΜΕΝΟ ΣΤΗ ΣΕΛΙΔΑ 276.</a:t>
            </a:r>
            <a:endParaRPr lang="en-US" b="1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8B890-882B-402C-BDF9-05E2FAF9BB94}" type="slidenum">
              <a:rPr lang="en-GB"/>
              <a:pPr/>
              <a:t>68</a:t>
            </a:fld>
            <a:endParaRPr lang="en-GB"/>
          </a:p>
        </p:txBody>
      </p:sp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7DEB13-620F-447B-933C-F876144FF221}" type="slidenum">
              <a:rPr lang="en-GB" sz="1200"/>
              <a:pPr algn="r"/>
              <a:t>68</a:t>
            </a:fld>
            <a:endParaRPr lang="en-GB" sz="1200"/>
          </a:p>
        </p:txBody>
      </p:sp>
      <p:sp>
        <p:nvSpPr>
          <p:cNvPr id="3563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63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8</a:t>
            </a:r>
          </a:p>
        </p:txBody>
      </p:sp>
      <p:sp>
        <p:nvSpPr>
          <p:cNvPr id="3563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63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635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5636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2545A-515A-496C-9B52-37F22B256972}" type="slidenum">
              <a:rPr lang="en-GB"/>
              <a:pPr/>
              <a:t>69</a:t>
            </a:fld>
            <a:endParaRPr lang="en-GB"/>
          </a:p>
        </p:txBody>
      </p:sp>
      <p:sp>
        <p:nvSpPr>
          <p:cNvPr id="46899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DCB40C-9A0F-4A15-BC17-36B75DFB3E60}" type="slidenum">
              <a:rPr lang="en-GB" sz="1200"/>
              <a:pPr algn="r"/>
              <a:t>69</a:t>
            </a:fld>
            <a:endParaRPr lang="en-GB" sz="1200"/>
          </a:p>
        </p:txBody>
      </p:sp>
      <p:sp>
        <p:nvSpPr>
          <p:cNvPr id="46899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899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8</a:t>
            </a:r>
          </a:p>
        </p:txBody>
      </p:sp>
      <p:sp>
        <p:nvSpPr>
          <p:cNvPr id="46899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899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899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6900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BEA8F-20EB-48B3-ACD8-4FCFF354699A}" type="slidenum">
              <a:rPr lang="en-GB"/>
              <a:pPr/>
              <a:t>7</a:t>
            </a:fld>
            <a:endParaRPr lang="en-GB"/>
          </a:p>
        </p:txBody>
      </p:sp>
      <p:sp>
        <p:nvSpPr>
          <p:cNvPr id="33382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F4525F-3040-482F-B373-FAD1BEA9111D}" type="slidenum">
              <a:rPr lang="en-GB" sz="1200"/>
              <a:pPr algn="r"/>
              <a:t>7</a:t>
            </a:fld>
            <a:endParaRPr lang="en-GB" sz="1200"/>
          </a:p>
        </p:txBody>
      </p:sp>
      <p:sp>
        <p:nvSpPr>
          <p:cNvPr id="333827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3828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333829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3830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3831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33832" name="Rectangle 1031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90FD0-747D-4251-B729-69D02A21E0E2}" type="slidenum">
              <a:rPr lang="en-GB"/>
              <a:pPr/>
              <a:t>70</a:t>
            </a:fld>
            <a:endParaRPr lang="en-GB"/>
          </a:p>
        </p:txBody>
      </p:sp>
      <p:sp>
        <p:nvSpPr>
          <p:cNvPr id="6246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</a:t>
            </a:r>
            <a:r>
              <a:rPr lang="el-GR" b="1" baseline="0" noProof="1" smtClean="0"/>
              <a:t> ΠΙΝΑΚΑΣ 5.6 ΕΙΝΑΙ ΜΕΤΑΦΡΑΣΜΕΝΟΣ ΣΤΗ ΣΕΛΙΔΑ 282.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6246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1B2BA-941D-41E8-BCD4-17C3ED6355AB}" type="slidenum">
              <a:rPr lang="en-GB"/>
              <a:pPr/>
              <a:t>71</a:t>
            </a:fld>
            <a:endParaRPr lang="en-GB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26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5BA4B-AEB8-4DEC-A21F-2D802B04B62D}" type="slidenum">
              <a:rPr lang="en-GB"/>
              <a:pPr/>
              <a:t>72</a:t>
            </a:fld>
            <a:endParaRPr lang="en-GB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287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531F6-E6A2-4A0A-8B3F-156E299D1F97}" type="slidenum">
              <a:rPr lang="en-GB"/>
              <a:pPr/>
              <a:t>73</a:t>
            </a:fld>
            <a:endParaRPr lang="en-GB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30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03EBA-E6DF-4DC5-8F61-0F73CB7C4396}" type="slidenum">
              <a:rPr lang="en-GB"/>
              <a:pPr/>
              <a:t>74</a:t>
            </a:fld>
            <a:endParaRPr lang="en-GB"/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04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902EF-31E9-41A3-A93E-D2F75865AB56}" type="slidenum">
              <a:rPr lang="en-GB"/>
              <a:pPr/>
              <a:t>75</a:t>
            </a:fld>
            <a:endParaRPr lang="en-GB"/>
          </a:p>
        </p:txBody>
      </p:sp>
      <p:sp>
        <p:nvSpPr>
          <p:cNvPr id="7065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065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AFBBD-2C7C-4A82-9C0F-CD4C852E4621}" type="slidenum">
              <a:rPr lang="en-GB"/>
              <a:pPr/>
              <a:t>76</a:t>
            </a:fld>
            <a:endParaRPr lang="en-GB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086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B132F-320C-43ED-B870-2769CAD3428F}" type="slidenum">
              <a:rPr lang="en-GB"/>
              <a:pPr/>
              <a:t>77</a:t>
            </a:fld>
            <a:endParaRPr lang="en-GB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106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21E0B-A895-4D1F-9832-FBA21D9B6913}" type="slidenum">
              <a:rPr lang="en-GB"/>
              <a:pPr/>
              <a:t>78</a:t>
            </a:fld>
            <a:endParaRPr lang="en-GB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Ο</a:t>
            </a:r>
            <a:r>
              <a:rPr lang="el-GR" b="1" baseline="0" noProof="1" smtClean="0"/>
              <a:t> ΠΙΝΑΚΑΣ 5.6 ΕΙΝΑΙ ΜΕΤΑΦΡΑΣΜΕΝΟΣ ΣΤΗ ΣΕΛΙΔΑ 282.</a:t>
            </a:r>
            <a:endParaRPr lang="el-GR" b="1" noProof="1"/>
          </a:p>
        </p:txBody>
      </p:sp>
      <p:sp>
        <p:nvSpPr>
          <p:cNvPr id="7127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81719-17CD-4066-A2BC-DD5F87F52E91}" type="slidenum">
              <a:rPr lang="en-GB"/>
              <a:pPr/>
              <a:t>79</a:t>
            </a:fld>
            <a:endParaRPr lang="en-GB"/>
          </a:p>
        </p:txBody>
      </p:sp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9859284E-FFD5-4DA9-B94E-9041C4EA19B8}" type="slidenum">
              <a:rPr lang="en-GB" sz="1200">
                <a:latin typeface="+mn-lt"/>
              </a:rPr>
              <a:pPr algn="r" eaLnBrk="1" hangingPunct="1">
                <a:defRPr/>
              </a:pPr>
              <a:t>79</a:t>
            </a:fld>
            <a:endParaRPr lang="en-GB" sz="1200">
              <a:latin typeface="+mn-lt"/>
            </a:endParaRPr>
          </a:p>
        </p:txBody>
      </p:sp>
      <p:sp>
        <p:nvSpPr>
          <p:cNvPr id="73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b="1" dirty="0" smtClean="0"/>
              <a:t>ΤΟ ΔΙΑΓΡΑΜΜΑ ΕΙΝΑΙ</a:t>
            </a:r>
            <a:r>
              <a:rPr lang="el-GR" b="1" baseline="0" dirty="0" smtClean="0"/>
              <a:t> ΜΕΤΑΦΡΑΣΜΕΝΟ ΣΤΗ ΣΕΛΙΔΑ 278.</a:t>
            </a:r>
            <a:endParaRPr lang="el-GR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4019A-FFD6-40D1-974C-61935AA0E4A4}" type="slidenum">
              <a:rPr lang="en-GB"/>
              <a:pPr/>
              <a:t>8</a:t>
            </a:fld>
            <a:endParaRPr lang="en-GB"/>
          </a:p>
        </p:txBody>
      </p:sp>
      <p:sp>
        <p:nvSpPr>
          <p:cNvPr id="33587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5379F1-326B-4759-869B-AD0A7E1C9B9A}" type="slidenum">
              <a:rPr lang="en-GB" sz="1200"/>
              <a:pPr algn="r"/>
              <a:t>8</a:t>
            </a:fld>
            <a:endParaRPr lang="en-GB" sz="1200"/>
          </a:p>
        </p:txBody>
      </p:sp>
      <p:sp>
        <p:nvSpPr>
          <p:cNvPr id="335875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5876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335877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5878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5879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35880" name="Rectangle 1031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FE300-90B6-4786-A99B-677EA7D90AEC}" type="slidenum">
              <a:rPr lang="en-GB"/>
              <a:pPr/>
              <a:t>80</a:t>
            </a:fld>
            <a:endParaRPr lang="en-GB"/>
          </a:p>
        </p:txBody>
      </p:sp>
      <p:sp>
        <p:nvSpPr>
          <p:cNvPr id="47104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B3E758-30B1-4F55-A65C-FEC40882356A}" type="slidenum">
              <a:rPr lang="en-GB" sz="1200"/>
              <a:pPr algn="r"/>
              <a:t>80</a:t>
            </a:fld>
            <a:endParaRPr lang="en-GB" sz="1200"/>
          </a:p>
        </p:txBody>
      </p:sp>
      <p:sp>
        <p:nvSpPr>
          <p:cNvPr id="4710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10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8</a:t>
            </a:r>
          </a:p>
        </p:txBody>
      </p:sp>
      <p:sp>
        <p:nvSpPr>
          <p:cNvPr id="4710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10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104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7104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7560B-6952-49E8-9C73-F00AFB2D2CF8}" type="slidenum">
              <a:rPr lang="en-GB"/>
              <a:pPr/>
              <a:t>81</a:t>
            </a:fld>
            <a:endParaRPr lang="en-GB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5.6 ΕΙΝΑΙ ΜΕΤΑΦΡΑΣΜΕΝΟ ΣΤΗ ΣΕΛΙΔΑ 283.</a:t>
            </a:r>
            <a:endParaRPr lang="el-GR" b="1" noProof="1"/>
          </a:p>
        </p:txBody>
      </p:sp>
      <p:sp>
        <p:nvSpPr>
          <p:cNvPr id="4730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F5E8F-C0D4-4391-BAC0-5D4E6D4F1683}" type="slidenum">
              <a:rPr lang="en-GB"/>
              <a:pPr/>
              <a:t>82</a:t>
            </a:fld>
            <a:endParaRPr lang="en-GB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5.6 ΕΙΝΑΙ ΜΕΤΑΦΡΑΣΜΕΝΟ ΣΤΗ ΣΕΛΙΔΑ 283.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751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10FEF-AA23-4FD1-B0C6-CA559005FFB4}" type="slidenum">
              <a:rPr lang="en-GB"/>
              <a:pPr/>
              <a:t>83</a:t>
            </a:fld>
            <a:endParaRPr lang="en-GB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A97CE-92F6-4F6A-AF60-AFC71BE26645}" type="slidenum">
              <a:rPr lang="en-GB"/>
              <a:pPr/>
              <a:t>84</a:t>
            </a:fld>
            <a:endParaRPr lang="en-GB"/>
          </a:p>
        </p:txBody>
      </p:sp>
      <p:sp>
        <p:nvSpPr>
          <p:cNvPr id="48742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3B87A3-7B15-4177-B29D-E24120AE638E}" type="slidenum">
              <a:rPr lang="en-GB" sz="1200"/>
              <a:pPr algn="r"/>
              <a:t>84</a:t>
            </a:fld>
            <a:endParaRPr lang="en-GB" sz="1200"/>
          </a:p>
        </p:txBody>
      </p:sp>
      <p:sp>
        <p:nvSpPr>
          <p:cNvPr id="48742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742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48742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743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743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8743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35C71-F216-4A75-B1E4-07B1C946DAB1}" type="slidenum">
              <a:rPr lang="en-GB"/>
              <a:pPr/>
              <a:t>85</a:t>
            </a:fld>
            <a:endParaRPr lang="en-GB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5.8 ΕΙΝΑΙ ΜΕΤΑΦΡΑΣΜΕΝΟ ΣΤΗ ΣΕΛΙΔΑ 286.</a:t>
            </a:r>
            <a:endParaRPr lang="el-GR" b="1" noProof="1"/>
          </a:p>
        </p:txBody>
      </p:sp>
      <p:sp>
        <p:nvSpPr>
          <p:cNvPr id="4894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6BB48-60A8-462F-A14E-48BC3344CCAC}" type="slidenum">
              <a:rPr lang="en-GB"/>
              <a:pPr/>
              <a:t>86</a:t>
            </a:fld>
            <a:endParaRPr lang="en-GB"/>
          </a:p>
        </p:txBody>
      </p:sp>
      <p:sp>
        <p:nvSpPr>
          <p:cNvPr id="49152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247235-FCAE-4A75-B60F-F492DA8D80AF}" type="slidenum">
              <a:rPr lang="en-GB" sz="1200"/>
              <a:pPr algn="r"/>
              <a:t>86</a:t>
            </a:fld>
            <a:endParaRPr lang="en-GB" sz="1200"/>
          </a:p>
        </p:txBody>
      </p:sp>
      <p:sp>
        <p:nvSpPr>
          <p:cNvPr id="49152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52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49152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52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52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9152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C4FDF-10CF-4446-8B89-E9E8B17C30CE}" type="slidenum">
              <a:rPr lang="en-GB"/>
              <a:pPr/>
              <a:t>87</a:t>
            </a:fld>
            <a:endParaRPr lang="en-GB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5.8 ΕΙΝΑΙ ΜΕΤΑΦΡΑΣΜΕΝΟ ΣΤΗ ΣΕΛΙΔΑ 286.</a:t>
            </a:r>
            <a:endParaRPr lang="el-GR" b="1" noProof="1"/>
          </a:p>
        </p:txBody>
      </p:sp>
      <p:sp>
        <p:nvSpPr>
          <p:cNvPr id="4935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2D5A6-3563-4B40-BF85-01330150583A}" type="slidenum">
              <a:rPr lang="en-GB"/>
              <a:pPr/>
              <a:t>88</a:t>
            </a:fld>
            <a:endParaRPr lang="en-GB"/>
          </a:p>
        </p:txBody>
      </p:sp>
      <p:sp>
        <p:nvSpPr>
          <p:cNvPr id="49561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8D0DBD-53A6-4E1D-93EB-4B819D476AE7}" type="slidenum">
              <a:rPr lang="en-GB" sz="1200"/>
              <a:pPr algn="r"/>
              <a:t>88</a:t>
            </a:fld>
            <a:endParaRPr lang="en-GB" sz="1200"/>
          </a:p>
        </p:txBody>
      </p:sp>
      <p:sp>
        <p:nvSpPr>
          <p:cNvPr id="49561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562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49562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562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56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9562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C08C9-02B1-414C-BB67-2B0E9C97F38C}" type="slidenum">
              <a:rPr lang="en-GB"/>
              <a:pPr/>
              <a:t>89</a:t>
            </a:fld>
            <a:endParaRPr lang="en-GB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5.8 ΕΙΝΑΙ ΜΕΤΑΦΡΑΣΜΕΝΟ ΣΤΗ ΣΕΛΙΔΑ 286.</a:t>
            </a:r>
            <a:endParaRPr lang="el-GR" b="1" noProof="1"/>
          </a:p>
        </p:txBody>
      </p:sp>
      <p:sp>
        <p:nvSpPr>
          <p:cNvPr id="4976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D9955-1C42-4096-8041-00751A461C39}" type="slidenum">
              <a:rPr lang="en-GB"/>
              <a:pPr/>
              <a:t>9</a:t>
            </a:fld>
            <a:endParaRPr lang="en-GB"/>
          </a:p>
        </p:txBody>
      </p:sp>
      <p:sp>
        <p:nvSpPr>
          <p:cNvPr id="33792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9BBFF7-7AC4-4137-AD39-DDC937F6F3C4}" type="slidenum">
              <a:rPr lang="en-GB" sz="1200"/>
              <a:pPr algn="r"/>
              <a:t>9</a:t>
            </a:fld>
            <a:endParaRPr lang="en-GB" sz="1200"/>
          </a:p>
        </p:txBody>
      </p:sp>
      <p:sp>
        <p:nvSpPr>
          <p:cNvPr id="33792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792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33792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792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792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3792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6898C-C463-466B-984B-3D4EBDE00EDC}" type="slidenum">
              <a:rPr lang="en-GB"/>
              <a:pPr/>
              <a:t>90</a:t>
            </a:fld>
            <a:endParaRPr lang="en-GB"/>
          </a:p>
        </p:txBody>
      </p:sp>
      <p:sp>
        <p:nvSpPr>
          <p:cNvPr id="49971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F2D5C7-FBFC-45AA-BF97-348D2B318547}" type="slidenum">
              <a:rPr lang="en-GB" sz="1200"/>
              <a:pPr algn="r"/>
              <a:t>90</a:t>
            </a:fld>
            <a:endParaRPr lang="en-GB" sz="1200"/>
          </a:p>
        </p:txBody>
      </p:sp>
      <p:sp>
        <p:nvSpPr>
          <p:cNvPr id="49971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971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49971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971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971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9972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smtClean="0"/>
              <a:t>Ο</a:t>
            </a:r>
            <a:r>
              <a:rPr lang="el-GR" b="1" baseline="0" dirty="0" smtClean="0"/>
              <a:t> ΠΙΝΑΚΑΣ 5.7 ΕΙΝΑΙ ΜΕΤΑΦΡΑΣΜΕΝΟΣ ΣΤΗ ΣΕΛΙΔΑ 291.</a:t>
            </a:r>
            <a:endParaRPr lang="el-GR" b="1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B689-B32B-44EB-98FC-E7740660BDC4}" type="slidenum">
              <a:rPr lang="en-GB" smtClean="0"/>
              <a:pPr/>
              <a:t>91</a:t>
            </a:fld>
            <a:endParaRPr lang="en-GB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Ο</a:t>
            </a:r>
            <a:r>
              <a:rPr lang="el-GR" b="1" baseline="0" dirty="0" smtClean="0"/>
              <a:t> ΠΙΝΑΚΑΣ 5.7 ΕΙΝΑΙ ΜΕΤΑΦΡΑΣΜΕΝΟΣ ΣΤΗ ΣΕΛΙΔΑ 291.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B689-B32B-44EB-98FC-E7740660BDC4}" type="slidenum">
              <a:rPr lang="en-GB" smtClean="0"/>
              <a:pPr/>
              <a:t>95</a:t>
            </a:fld>
            <a:endParaRPr lang="en-GB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095B8-FCA9-43AB-965A-0DA0115D5268}" type="slidenum">
              <a:rPr lang="en-GB"/>
              <a:pPr/>
              <a:t>96</a:t>
            </a:fld>
            <a:endParaRPr lang="en-GB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D5DB8-1C80-4A7F-8751-626805ADB937}" type="slidenum">
              <a:rPr lang="en-GB"/>
              <a:pPr/>
              <a:t>97</a:t>
            </a:fld>
            <a:endParaRPr lang="en-GB"/>
          </a:p>
        </p:txBody>
      </p:sp>
      <p:sp>
        <p:nvSpPr>
          <p:cNvPr id="50688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DC7D03-13DC-4BFF-9CBC-C63C08424E1A}" type="slidenum">
              <a:rPr lang="en-GB" sz="1200"/>
              <a:pPr algn="r"/>
              <a:t>97</a:t>
            </a:fld>
            <a:endParaRPr lang="en-GB" sz="1200"/>
          </a:p>
        </p:txBody>
      </p:sp>
      <p:sp>
        <p:nvSpPr>
          <p:cNvPr id="5068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68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11</a:t>
            </a:r>
          </a:p>
        </p:txBody>
      </p:sp>
      <p:sp>
        <p:nvSpPr>
          <p:cNvPr id="5068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68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68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0688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2F65F-CD7C-4CB7-854E-5BD06645D65C}" type="slidenum">
              <a:rPr lang="en-GB"/>
              <a:pPr/>
              <a:t>98</a:t>
            </a:fld>
            <a:endParaRPr lang="en-GB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5.9 ΕΙΝΑΙ ΜΕΤΑΦΡΑΣΜΕΝΟ ΣΤΗ ΣΕΛΙΔΑ 291.</a:t>
            </a:r>
            <a:endParaRPr lang="el-GR" b="1" noProof="1"/>
          </a:p>
        </p:txBody>
      </p:sp>
      <p:sp>
        <p:nvSpPr>
          <p:cNvPr id="5089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EE1FE-1BA3-44CC-A26B-5BFEB659776B}" type="slidenum">
              <a:rPr lang="en-GB"/>
              <a:pPr/>
              <a:t>99</a:t>
            </a:fld>
            <a:endParaRPr lang="en-GB"/>
          </a:p>
        </p:txBody>
      </p:sp>
      <p:sp>
        <p:nvSpPr>
          <p:cNvPr id="51097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F76A38-D78B-4101-9DB6-6597D4BD398D}" type="slidenum">
              <a:rPr lang="en-GB" sz="1200"/>
              <a:pPr algn="r"/>
              <a:t>99</a:t>
            </a:fld>
            <a:endParaRPr lang="en-GB" sz="1200"/>
          </a:p>
        </p:txBody>
      </p:sp>
      <p:sp>
        <p:nvSpPr>
          <p:cNvPr id="5109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09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11</a:t>
            </a:r>
          </a:p>
        </p:txBody>
      </p:sp>
      <p:sp>
        <p:nvSpPr>
          <p:cNvPr id="51098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098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098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1098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A9807-091D-48A1-8D0F-26BE930E08F1}" type="slidenum">
              <a:rPr lang="en-GB"/>
              <a:pPr/>
              <a:t>100</a:t>
            </a:fld>
            <a:endParaRPr lang="en-GB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5.9 ΕΙΝΑΙ ΜΕΤΑΦΡΑΣΜΕΝΟ ΣΤΗ ΣΕΛΙΔΑ 291.</a:t>
            </a:r>
            <a:endParaRPr lang="el-GR" b="1" noProof="1"/>
          </a:p>
        </p:txBody>
      </p:sp>
      <p:sp>
        <p:nvSpPr>
          <p:cNvPr id="5130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D29D6-923A-4A70-94CB-8587A2185FE4}" type="slidenum">
              <a:rPr lang="en-GB"/>
              <a:pPr/>
              <a:t>101</a:t>
            </a:fld>
            <a:endParaRPr lang="en-GB"/>
          </a:p>
        </p:txBody>
      </p:sp>
      <p:sp>
        <p:nvSpPr>
          <p:cNvPr id="55501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FFD594-0E81-4FB0-968E-BD5DE211EE28}" type="slidenum">
              <a:rPr lang="en-GB" sz="1200"/>
              <a:pPr algn="r"/>
              <a:t>101</a:t>
            </a:fld>
            <a:endParaRPr lang="en-GB" sz="1200"/>
          </a:p>
        </p:txBody>
      </p:sp>
      <p:sp>
        <p:nvSpPr>
          <p:cNvPr id="5550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50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11</a:t>
            </a:r>
          </a:p>
        </p:txBody>
      </p:sp>
      <p:sp>
        <p:nvSpPr>
          <p:cNvPr id="55501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50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501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5501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2E96B-8D97-44B7-8FFE-AAA71A41C4A5}" type="slidenum">
              <a:rPr lang="en-GB"/>
              <a:pPr/>
              <a:t>102</a:t>
            </a:fld>
            <a:endParaRPr lang="en-GB"/>
          </a:p>
        </p:txBody>
      </p:sp>
      <p:sp>
        <p:nvSpPr>
          <p:cNvPr id="55705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CF66F6-7236-4907-8DF5-042830E7C41D}" type="slidenum">
              <a:rPr lang="en-GB" sz="1200"/>
              <a:pPr algn="r"/>
              <a:t>102</a:t>
            </a:fld>
            <a:endParaRPr lang="en-GB" sz="1200"/>
          </a:p>
        </p:txBody>
      </p:sp>
      <p:sp>
        <p:nvSpPr>
          <p:cNvPr id="5570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70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11</a:t>
            </a:r>
          </a:p>
        </p:txBody>
      </p:sp>
      <p:sp>
        <p:nvSpPr>
          <p:cNvPr id="5570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70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706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5706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rgbClr val="D5D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2500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1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2241550"/>
          </a:xfrm>
          <a:prstGeom prst="rect">
            <a:avLst/>
          </a:prstGeom>
          <a:solidFill>
            <a:srgbClr val="EDEC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95425" y="563563"/>
            <a:ext cx="6165850" cy="1274762"/>
          </a:xfrm>
          <a:effectLst/>
        </p:spPr>
        <p:txBody>
          <a:bodyPr anchor="ctr"/>
          <a:lstStyle>
            <a:lvl1pPr>
              <a:defRPr sz="4200">
                <a:solidFill>
                  <a:srgbClr val="DB4F2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760412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3600">
                <a:solidFill>
                  <a:srgbClr val="336600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A07F5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2379663"/>
            <a:ext cx="8832850" cy="0"/>
          </a:xfrm>
          <a:prstGeom prst="line">
            <a:avLst/>
          </a:prstGeom>
          <a:noFill/>
          <a:ln w="9525" algn="ctr">
            <a:solidFill>
              <a:srgbClr val="6633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Oval 11"/>
          <p:cNvSpPr/>
          <p:nvPr userDrawn="1"/>
        </p:nvSpPr>
        <p:spPr>
          <a:xfrm>
            <a:off x="4267200" y="2058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215423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CB9C4F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31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2425" y="180975"/>
            <a:ext cx="2133600" cy="6232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1625" y="180975"/>
            <a:ext cx="6248400" cy="6232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758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301625" y="1524000"/>
            <a:ext cx="8534400" cy="488950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152400" y="1398588"/>
            <a:ext cx="8828088" cy="0"/>
          </a:xfrm>
          <a:prstGeom prst="line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01725"/>
          </a:xfrm>
          <a:prstGeom prst="rect">
            <a:avLst/>
          </a:prstGeom>
          <a:solidFill>
            <a:srgbClr val="DFDC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white">
          <a:xfrm>
            <a:off x="0" y="1116013"/>
            <a:ext cx="9144000" cy="2778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153988" y="1116013"/>
            <a:ext cx="8828087" cy="0"/>
          </a:xfrm>
          <a:prstGeom prst="line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94B74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algn="ctr">
            <a:solidFill>
              <a:srgbClr val="6633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Oval 11"/>
          <p:cNvSpPr/>
          <p:nvPr userDrawn="1"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CB9C4F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180975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138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CE6312"/>
        </a:buClr>
        <a:buSzPct val="85000"/>
        <a:buFont typeface="Wingdings 2" pitchFamily="18" charset="2"/>
        <a:buChar char="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BC9400"/>
        </a:buClr>
        <a:buSzPct val="70000"/>
        <a:buFont typeface="Wingdings" pitchFamily="2" charset="2"/>
        <a:buChar char="¡"/>
        <a:defRPr sz="2600">
          <a:solidFill>
            <a:srgbClr val="19323F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60066"/>
        </a:buClr>
        <a:buSzPct val="75000"/>
        <a:buFont typeface="Wingdings 2" pitchFamily="18" charset="2"/>
        <a:buChar char="÷"/>
        <a:defRPr sz="2300">
          <a:solidFill>
            <a:srgbClr val="1E495C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"/>
        <a:defRPr sz="2000">
          <a:solidFill>
            <a:srgbClr val="646B86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2.xml"/><Relationship Id="rId4" Type="http://schemas.openxmlformats.org/officeDocument/2006/relationships/image" Target="../media/image2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4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7.xml"/><Relationship Id="rId4" Type="http://schemas.openxmlformats.org/officeDocument/2006/relationships/image" Target="../media/image1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8.xml"/><Relationship Id="rId4" Type="http://schemas.openxmlformats.org/officeDocument/2006/relationships/image" Target="../media/image1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9.xml"/><Relationship Id="rId4" Type="http://schemas.openxmlformats.org/officeDocument/2006/relationships/image" Target="../media/image1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0.xml"/><Relationship Id="rId4" Type="http://schemas.openxmlformats.org/officeDocument/2006/relationships/image" Target="../media/image1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1.xml"/><Relationship Id="rId4" Type="http://schemas.openxmlformats.org/officeDocument/2006/relationships/image" Target="../media/image1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Relationship Id="rId4" Type="http://schemas.openxmlformats.org/officeDocument/2006/relationships/image" Target="../media/image1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Relationship Id="rId4" Type="http://schemas.openxmlformats.org/officeDocument/2006/relationships/image" Target="../media/image2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Relationship Id="rId4" Type="http://schemas.openxmlformats.org/officeDocument/2006/relationships/image" Target="../media/image2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9" name="Picture 7" descr="C:\Econ9MEL\Images\Chapter 18 for p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0" y="4802188"/>
            <a:ext cx="9144000" cy="2055812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</a:pPr>
            <a:r>
              <a:rPr lang="el-GR" sz="6000" b="1" dirty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el-GR" sz="6000" b="1" dirty="0" smtClean="0">
                <a:solidFill>
                  <a:srgbClr val="006666"/>
                </a:solidFill>
                <a:latin typeface="Arial" charset="0"/>
              </a:rPr>
              <a:t>Τράπεζες, Χρήμα </a:t>
            </a:r>
          </a:p>
          <a:p>
            <a:pPr algn="ctr">
              <a:lnSpc>
                <a:spcPct val="95000"/>
              </a:lnSpc>
            </a:pPr>
            <a:r>
              <a:rPr lang="el-GR" sz="6000" b="1" dirty="0" smtClean="0">
                <a:solidFill>
                  <a:srgbClr val="006666"/>
                </a:solidFill>
                <a:latin typeface="Arial" charset="0"/>
              </a:rPr>
              <a:t>και Επιτόκια</a:t>
            </a:r>
            <a:endParaRPr lang="en-GB" sz="6000" dirty="0">
              <a:solidFill>
                <a:srgbClr val="0066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37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χρηματοπιστωτικό σύστημα</a:t>
            </a:r>
            <a:endParaRPr lang="en-GB" dirty="0"/>
          </a:p>
        </p:txBody>
      </p:sp>
      <p:sp>
        <p:nvSpPr>
          <p:cNvPr id="54374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l-GR" altLang="en-US" dirty="0" smtClean="0"/>
              <a:t>Αναλήψεις και δανεισμός</a:t>
            </a:r>
            <a:r>
              <a:rPr lang="en-GB" altLang="en-US" dirty="0" smtClean="0"/>
              <a:t> (</a:t>
            </a:r>
            <a:r>
              <a:rPr lang="el-GR" altLang="en-US" dirty="0" smtClean="0"/>
              <a:t>συνέχεια</a:t>
            </a:r>
            <a:r>
              <a:rPr lang="en-GB" altLang="en-US" dirty="0" smtClean="0"/>
              <a:t>.)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altLang="en-US" dirty="0" smtClean="0"/>
              <a:t>περιουσιακά στοιχεία</a:t>
            </a:r>
            <a:endParaRPr lang="en-GB" altLang="en-US" dirty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  <a:spcBef>
                <a:spcPct val="80000"/>
              </a:spcBef>
            </a:pPr>
            <a:r>
              <a:rPr lang="el-GR" altLang="en-US" dirty="0" smtClean="0"/>
              <a:t>μετρητά και αποθέματα στην κεντρική τράπεζα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ct val="80000"/>
              </a:spcBef>
            </a:pPr>
            <a:r>
              <a:rPr lang="el-GR" altLang="en-US" dirty="0" smtClean="0"/>
              <a:t>βραχυπρόθεσμα δάνεια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ct val="80000"/>
              </a:spcBef>
            </a:pPr>
            <a:r>
              <a:rPr lang="el-GR" altLang="en-US" dirty="0" smtClean="0"/>
              <a:t>μακροπρόθεσμα δάνεια</a:t>
            </a:r>
            <a:endParaRPr lang="en-GB" altLang="en-US" dirty="0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3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43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43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43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43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9" grpId="0" build="p" bldLvl="3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b="1" dirty="0">
                <a:solidFill>
                  <a:schemeClr val="hlink"/>
                </a:solidFill>
                <a:latin typeface="Arial" charset="0"/>
              </a:rPr>
              <a:t>Ισορροπία στην αγορά </a:t>
            </a:r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χρήματος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15" y="1008993"/>
            <a:ext cx="7351568" cy="53381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989" name="Rectangle 5"/>
          <p:cNvSpPr>
            <a:spLocks noGrp="1"/>
          </p:cNvSpPr>
          <p:nvPr>
            <p:ph type="body" idx="1"/>
          </p:nvPr>
        </p:nvSpPr>
        <p:spPr>
          <a:xfrm>
            <a:off x="301625" y="1604963"/>
            <a:ext cx="8534400" cy="480853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100000"/>
              </a:spcBef>
            </a:pPr>
            <a:r>
              <a:rPr lang="el-GR" altLang="en-US" dirty="0" smtClean="0">
                <a:solidFill>
                  <a:srgbClr val="8A7868"/>
                </a:solidFill>
              </a:rPr>
              <a:t>Ισορροπία στην αγορά εργασίας</a:t>
            </a:r>
            <a:endParaRPr lang="en-GB" altLang="en-US" dirty="0">
              <a:solidFill>
                <a:srgbClr val="8A7868"/>
              </a:solidFill>
            </a:endParaRPr>
          </a:p>
          <a:p>
            <a:pPr lvl="1">
              <a:lnSpc>
                <a:spcPct val="120000"/>
              </a:lnSpc>
              <a:spcBef>
                <a:spcPct val="100000"/>
              </a:spcBef>
            </a:pPr>
            <a:r>
              <a:rPr lang="el-GR" altLang="en-US" dirty="0" smtClean="0">
                <a:solidFill>
                  <a:srgbClr val="8A7868"/>
                </a:solidFill>
              </a:rPr>
              <a:t>επιτόκιο ισορροπίας</a:t>
            </a:r>
            <a:endParaRPr lang="en-GB" altLang="en-US" dirty="0">
              <a:solidFill>
                <a:srgbClr val="8A7868"/>
              </a:solidFill>
            </a:endParaRPr>
          </a:p>
          <a:p>
            <a:pPr lvl="1">
              <a:lnSpc>
                <a:spcPct val="120000"/>
              </a:lnSpc>
              <a:spcBef>
                <a:spcPct val="100000"/>
              </a:spcBef>
            </a:pPr>
            <a:r>
              <a:rPr lang="el-GR" altLang="en-US" dirty="0" smtClean="0">
                <a:solidFill>
                  <a:srgbClr val="8A7868"/>
                </a:solidFill>
              </a:rPr>
              <a:t>επιπτώσεις μεταβολών στην προσφορά χρήματος ή ζήτηση για το επιτόκιο</a:t>
            </a:r>
            <a:endParaRPr lang="en-GB" altLang="en-US" dirty="0">
              <a:solidFill>
                <a:srgbClr val="8A7868"/>
              </a:solidFill>
            </a:endParaRPr>
          </a:p>
          <a:p>
            <a:pPr lvl="1">
              <a:lnSpc>
                <a:spcPct val="120000"/>
              </a:lnSpc>
              <a:spcBef>
                <a:spcPct val="100000"/>
              </a:spcBef>
            </a:pPr>
            <a:r>
              <a:rPr lang="el-GR" altLang="en-US" dirty="0" smtClean="0"/>
              <a:t>στην πράξη παρατηρούμε μια σειρά επιτοκίων που τείνουν να κινούνται μαζί</a:t>
            </a:r>
            <a:endParaRPr lang="en-GB" altLang="en-US" dirty="0"/>
          </a:p>
        </p:txBody>
      </p:sp>
      <p:sp>
        <p:nvSpPr>
          <p:cNvPr id="553991" name="Rectangle 7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Ισορροπία στην αγορά εργασίας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6037" name="Rectangle 5"/>
          <p:cNvSpPr>
            <a:spLocks noGrp="1"/>
          </p:cNvSpPr>
          <p:nvPr>
            <p:ph type="body" idx="1"/>
          </p:nvPr>
        </p:nvSpPr>
        <p:spPr>
          <a:xfrm>
            <a:off x="301625" y="1668463"/>
            <a:ext cx="8534400" cy="474503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80000"/>
              </a:spcBef>
            </a:pPr>
            <a:r>
              <a:rPr lang="el-GR" altLang="en-US" dirty="0" smtClean="0"/>
              <a:t>Ισορροπία στην αγορά συναλλάγματος</a:t>
            </a:r>
            <a:endParaRPr lang="en-GB" altLang="en-US" dirty="0"/>
          </a:p>
          <a:p>
            <a:pPr lvl="1">
              <a:lnSpc>
                <a:spcPct val="110000"/>
              </a:lnSpc>
              <a:spcBef>
                <a:spcPct val="80000"/>
              </a:spcBef>
            </a:pPr>
            <a:r>
              <a:rPr lang="el-GR" altLang="en-US" dirty="0" smtClean="0"/>
              <a:t>επιτόκιο ισορροπίας</a:t>
            </a:r>
            <a:endParaRPr lang="en-GB" altLang="en-US" dirty="0"/>
          </a:p>
          <a:p>
            <a:pPr lvl="1">
              <a:lnSpc>
                <a:spcPct val="110000"/>
              </a:lnSpc>
              <a:spcBef>
                <a:spcPct val="80000"/>
              </a:spcBef>
            </a:pPr>
            <a:r>
              <a:rPr lang="el-GR" altLang="en-US" dirty="0" smtClean="0"/>
              <a:t>επιπτώσεις των μεταβολών στην προσφορά χρήματος</a:t>
            </a:r>
            <a:endParaRPr lang="en-GB" altLang="en-US" dirty="0"/>
          </a:p>
          <a:p>
            <a:pPr lvl="2">
              <a:lnSpc>
                <a:spcPct val="110000"/>
              </a:lnSpc>
              <a:spcBef>
                <a:spcPct val="80000"/>
              </a:spcBef>
            </a:pPr>
            <a:r>
              <a:rPr lang="el-GR" altLang="en-US" dirty="0" smtClean="0"/>
              <a:t>μεταβολές στο επιτόκιο</a:t>
            </a:r>
            <a:endParaRPr lang="en-GB" altLang="en-US" dirty="0"/>
          </a:p>
          <a:p>
            <a:pPr lvl="2">
              <a:lnSpc>
                <a:spcPct val="110000"/>
              </a:lnSpc>
              <a:spcBef>
                <a:spcPct val="80000"/>
              </a:spcBef>
            </a:pPr>
            <a:r>
              <a:rPr lang="el-GR" altLang="en-US" dirty="0" smtClean="0"/>
              <a:t>μεταβολές στις συναλλαγματικές ισοτιμίες</a:t>
            </a:r>
            <a:endParaRPr lang="en-GB" altLang="en-US" dirty="0"/>
          </a:p>
          <a:p>
            <a:pPr lvl="2">
              <a:lnSpc>
                <a:spcPct val="110000"/>
              </a:lnSpc>
              <a:spcBef>
                <a:spcPct val="80000"/>
              </a:spcBef>
            </a:pPr>
            <a:r>
              <a:rPr lang="el-GR" altLang="en-US" dirty="0" smtClean="0"/>
              <a:t>Μεταβολές στις εισαγωγές και τις εξαγωγές</a:t>
            </a:r>
            <a:endParaRPr lang="en-GB" altLang="en-US" dirty="0"/>
          </a:p>
        </p:txBody>
      </p:sp>
      <p:sp>
        <p:nvSpPr>
          <p:cNvPr id="556039" name="Rectangle 7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Ισορροπία στην αγορά εργασίας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6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56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56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56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56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56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7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11571"/>
              </p:ext>
            </p:extLst>
          </p:nvPr>
        </p:nvGraphicFramePr>
        <p:xfrm>
          <a:off x="144000" y="941122"/>
          <a:ext cx="8856001" cy="55902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49468"/>
              </p:ext>
            </p:extLst>
          </p:nvPr>
        </p:nvGraphicFramePr>
        <p:xfrm>
          <a:off x="144000" y="941122"/>
          <a:ext cx="8856001" cy="55902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19610"/>
              </p:ext>
            </p:extLst>
          </p:nvPr>
        </p:nvGraphicFramePr>
        <p:xfrm>
          <a:off x="144000" y="941122"/>
          <a:ext cx="8856001" cy="55902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Προθεσμιακές καταθέσεις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(34,3)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153,6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17,0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814,1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214,8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49218"/>
              </p:ext>
            </p:extLst>
          </p:nvPr>
        </p:nvGraphicFramePr>
        <p:xfrm>
          <a:off x="144000" y="941122"/>
          <a:ext cx="8856001" cy="55902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Προθεσμιακές καταθέσεις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(34,3)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153,6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17,0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814,1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214,8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Πιστοποιητικά καταθέσεων (CDs)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148,8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(4.3)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080847"/>
              </p:ext>
            </p:extLst>
          </p:nvPr>
        </p:nvGraphicFramePr>
        <p:xfrm>
          <a:off x="144000" y="941122"/>
          <a:ext cx="8856001" cy="55902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Προθεσμιακές καταθέσεις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(34,3)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153,6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17,0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814,1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214,8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Πιστοποιητικά καταθέσεων (CDs)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148,8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(4.3)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Repos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293.6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(8.4)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714026"/>
              </p:ext>
            </p:extLst>
          </p:nvPr>
        </p:nvGraphicFramePr>
        <p:xfrm>
          <a:off x="144000" y="941122"/>
          <a:ext cx="8856001" cy="57594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Προθεσμιακές καταθέσεις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(34,3)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153,6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17,0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814,1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214,8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Πιστοποιητικά καταθέσεων (CDs)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148,8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(4.3)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Repos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293.6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(8.4)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Κεφάλαιο σε στερλίνες και λοιπά κεφάλαια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425,7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(12,2)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68334"/>
              </p:ext>
            </p:extLst>
          </p:nvPr>
        </p:nvGraphicFramePr>
        <p:xfrm>
          <a:off x="144000" y="941122"/>
          <a:ext cx="8856001" cy="57594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Προθεσμιακές καταθέσεις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(34,3)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153,6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17,0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814,1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214,8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Πιστοποιητικά καταθέσεων (CDs)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148,8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(4.3)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Repos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293.6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(8.4)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Κεφάλαιο σε στερλίνες και λοιπά κεφάλαια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425,7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(12,2)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Άλλα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41,5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8E0000"/>
                          </a:solidFill>
                        </a:rPr>
                        <a:t>Συνολικές υποχρεώσεις σε Στερλίνες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8E0000"/>
                          </a:solidFill>
                        </a:rPr>
                        <a:t>3.493,9</a:t>
                      </a: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8E0000"/>
                          </a:solidFill>
                        </a:rPr>
                        <a:t>(100,0)</a:t>
                      </a: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073349"/>
              </p:ext>
            </p:extLst>
          </p:nvPr>
        </p:nvGraphicFramePr>
        <p:xfrm>
          <a:off x="144000" y="941122"/>
          <a:ext cx="8856001" cy="56039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Προθεσμιακές καταθέσεις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(34,3)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153,6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17,0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814,1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214,8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Πιστοποιητικά καταθέσεων (CDs)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148,8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(4.3)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Repos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293.6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(8.4)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Κεφάλαιο σε στερλίνες και λοιπά κεφάλαια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425,7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(12,2)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Άλλα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41,5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8E0000"/>
                          </a:solidFill>
                        </a:rPr>
                        <a:t>Συνολικές υποχρεώσεις σε Στερλίνες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8E0000"/>
                          </a:solidFill>
                        </a:rPr>
                        <a:t>3.493,9</a:t>
                      </a: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8E0000"/>
                          </a:solidFill>
                        </a:rPr>
                        <a:t>(100,0)</a:t>
                      </a: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Υποχρεώσεις σε άλλα νομίσματα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3.930,1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i="0" dirty="0">
                          <a:solidFill>
                            <a:srgbClr val="8E0000"/>
                          </a:solidFill>
                        </a:rPr>
                        <a:t>Συνολικές υποχρεώσεις</a:t>
                      </a:r>
                      <a:endParaRPr sz="12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i="0" dirty="0">
                          <a:solidFill>
                            <a:srgbClr val="8E0000"/>
                          </a:solidFill>
                        </a:rPr>
                        <a:t>7.424,0</a:t>
                      </a:r>
                      <a:endParaRPr sz="11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951573"/>
              </p:ext>
            </p:extLst>
          </p:nvPr>
        </p:nvGraphicFramePr>
        <p:xfrm>
          <a:off x="144000" y="941122"/>
          <a:ext cx="8856001" cy="56039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Χαρτονομίσματα και κέρματα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9.3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(0.3)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Προθεσμιακές καταθέσεις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(34,3)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153,6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17,0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814,1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214,8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Πιστοποιητικά καταθέσεων (CDs)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148,8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(4.3)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Repos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293.6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(8.4)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Κεφάλαιο σε στερλίνες και λοιπά κεφάλαια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425,7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(12,2)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Άλλα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41,5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8E0000"/>
                          </a:solidFill>
                        </a:rPr>
                        <a:t>Συνολικές υποχρεώσεις σε Στερλίνες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8E0000"/>
                          </a:solidFill>
                        </a:rPr>
                        <a:t>3.493,9</a:t>
                      </a: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8E0000"/>
                          </a:solidFill>
                        </a:rPr>
                        <a:t>(100,0)</a:t>
                      </a: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Υποχρεώσεις σε άλλα νομίσματα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3.930,1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i="0" dirty="0">
                          <a:solidFill>
                            <a:srgbClr val="8E0000"/>
                          </a:solidFill>
                        </a:rPr>
                        <a:t>Συνολικές υποχρεώσεις</a:t>
                      </a:r>
                      <a:endParaRPr sz="12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i="0" dirty="0">
                          <a:solidFill>
                            <a:srgbClr val="8E0000"/>
                          </a:solidFill>
                        </a:rPr>
                        <a:t>7.424,0</a:t>
                      </a:r>
                      <a:endParaRPr sz="11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Τράπεζες, Χρήμα και Επιτόκια</a:t>
            </a:r>
            <a:endParaRPr lang="en-GB" dirty="0"/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Έννοια και οι Λειτουργίες του Χρήματος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2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97591"/>
              </p:ext>
            </p:extLst>
          </p:nvPr>
        </p:nvGraphicFramePr>
        <p:xfrm>
          <a:off x="144000" y="941122"/>
          <a:ext cx="8856001" cy="56039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Χαρτονομίσματα και κέρματα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9.3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(0.3)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Καταθέσεις στην Τράπεζα της Αγγλίας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(8,5)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Αποθεματικά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297,5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Λόγος καταθέσεων-μετρητών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4.1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Προθεσμιακές καταθέσεις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(34,3)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153,6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17,0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814,1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214,8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Πιστοποιητικά καταθέσεων (CDs)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148,8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(4.3)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Repos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293.6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(8.4)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Κεφάλαιο σε στερλίνες και λοιπά κεφάλαια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425,7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(12,2)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Άλλα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41,5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8E0000"/>
                          </a:solidFill>
                        </a:rPr>
                        <a:t>Συνολικές υποχρεώσεις σε Στερλίνες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8E0000"/>
                          </a:solidFill>
                        </a:rPr>
                        <a:t>3.493,9</a:t>
                      </a: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8E0000"/>
                          </a:solidFill>
                        </a:rPr>
                        <a:t>(100,0)</a:t>
                      </a: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Υποχρεώσεις σε άλλα νομίσματα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3.930,1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i="0" dirty="0">
                          <a:solidFill>
                            <a:srgbClr val="8E0000"/>
                          </a:solidFill>
                        </a:rPr>
                        <a:t>Συνολικές υποχρεώσεις</a:t>
                      </a:r>
                      <a:endParaRPr sz="12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i="0" dirty="0">
                          <a:solidFill>
                            <a:srgbClr val="8E0000"/>
                          </a:solidFill>
                        </a:rPr>
                        <a:t>7.424,0</a:t>
                      </a:r>
                      <a:endParaRPr sz="11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25567"/>
              </p:ext>
            </p:extLst>
          </p:nvPr>
        </p:nvGraphicFramePr>
        <p:xfrm>
          <a:off x="144000" y="941122"/>
          <a:ext cx="8856001" cy="56039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Χαρτονομίσματα και κέρματα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9.3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(0.3)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Καταθέσεις στην Τράπεζα της Αγγλίας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(8,5)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Αποθεματικά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297,5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Λόγος καταθέσεων-μετρητών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4.1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Δάνεια αγοράς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(11,3)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Προθεσμιακές καταθέσεις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(34,3)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Βρετανικές τράπεζες, κ.α.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291,3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153,6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CDs βρετανικών τραπεζών, κ.α.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5,4</a:t>
                      </a: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17,0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Μη κάτοικοι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103,7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814,1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214,8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Πιστοποιητικά καταθέσεων (CDs)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148,8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(4.3)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Repos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293.6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(8.4)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Κεφάλαιο σε στερλίνες και λοιπά κεφάλαια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425,7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(12,2)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Άλλα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41,5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8E0000"/>
                          </a:solidFill>
                        </a:rPr>
                        <a:t>Συνολικές υποχρεώσεις σε Στερλίνες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8E0000"/>
                          </a:solidFill>
                        </a:rPr>
                        <a:t>3.493,9</a:t>
                      </a: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8E0000"/>
                          </a:solidFill>
                        </a:rPr>
                        <a:t>(100,0)</a:t>
                      </a: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Υποχρεώσεις σε άλλα νομίσματα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3.930,1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i="0" dirty="0">
                          <a:solidFill>
                            <a:srgbClr val="8E0000"/>
                          </a:solidFill>
                        </a:rPr>
                        <a:t>Συνολικές υποχρεώσεις</a:t>
                      </a:r>
                      <a:endParaRPr sz="12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i="0" dirty="0">
                          <a:solidFill>
                            <a:srgbClr val="8E0000"/>
                          </a:solidFill>
                        </a:rPr>
                        <a:t>7.424,0</a:t>
                      </a:r>
                      <a:endParaRPr sz="11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160294"/>
              </p:ext>
            </p:extLst>
          </p:nvPr>
        </p:nvGraphicFramePr>
        <p:xfrm>
          <a:off x="144000" y="941122"/>
          <a:ext cx="8856001" cy="56039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Χαρτονομίσματα και κέρματα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9.3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(0.3)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Καταθέσεις στην Τράπεζα της Αγγλίας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(8,5)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Αποθεματικά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297,5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Λόγος καταθέσεων-μετρητών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4.1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Δάνεια αγοράς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(11,3)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Προθεσμιακές καταθέσεις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(34,3)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Βρετανικές τράπεζες, κ.α.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291,3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153,6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CDs βρετανικών τραπεζών, κ.α.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5,4</a:t>
                      </a: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17,0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Μη κάτοικοι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103,7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814,1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Χρεόγραφα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10,6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(0,3)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214,8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Πιστοποιητικά καταθέσεων (CDs)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148,8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(4.3)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Repos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293.6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(8.4)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Κεφάλαιο σε στερλίνες και λοιπά κεφάλαια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425,7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(12,2)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Άλλα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41,5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8E0000"/>
                          </a:solidFill>
                        </a:rPr>
                        <a:t>Συνολικές υποχρεώσεις σε Στερλίνες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8E0000"/>
                          </a:solidFill>
                        </a:rPr>
                        <a:t>3.493,9</a:t>
                      </a: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8E0000"/>
                          </a:solidFill>
                        </a:rPr>
                        <a:t>(100,0)</a:t>
                      </a: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Υποχρεώσεις σε άλλα νομίσματα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3.930,1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i="0" dirty="0">
                          <a:solidFill>
                            <a:srgbClr val="8E0000"/>
                          </a:solidFill>
                        </a:rPr>
                        <a:t>Συνολικές υποχρεώσεις</a:t>
                      </a:r>
                      <a:endParaRPr sz="12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i="0" dirty="0">
                          <a:solidFill>
                            <a:srgbClr val="8E0000"/>
                          </a:solidFill>
                        </a:rPr>
                        <a:t>7.424,0</a:t>
                      </a:r>
                      <a:endParaRPr sz="11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66882"/>
              </p:ext>
            </p:extLst>
          </p:nvPr>
        </p:nvGraphicFramePr>
        <p:xfrm>
          <a:off x="144000" y="941122"/>
          <a:ext cx="8856001" cy="56039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Χαρτονομίσματα και κέρματα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9.3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(0.3)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Καταθέσεις στην Τράπεζα της Αγγλίας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(8,5)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Αποθεματικά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297,5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Λόγος καταθέσεων-μετρητών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4.1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Δάνεια αγοράς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(11,3)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Προθεσμιακές καταθέσεις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(34,3)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Βρετανικές τράπεζες, κ.α.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291,3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153,6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CDs βρετανικών τραπεζών, κ.α.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5,4</a:t>
                      </a: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17,0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Μη κάτοικοι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103,7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814,1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Χρεόγραφα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10,6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(0,3)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214,8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Συμφωνίες επαναγοράς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261,3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(7,4)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Πιστοποιητικά καταθέσεων (CDs)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148,8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(4.3)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Repos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293.6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(8.4)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Κεφάλαιο σε στερλίνες και λοιπά κεφάλαια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425,7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(12,2)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Άλλα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41,5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8E0000"/>
                          </a:solidFill>
                        </a:rPr>
                        <a:t>Συνολικές υποχρεώσεις σε Στερλίνες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8E0000"/>
                          </a:solidFill>
                        </a:rPr>
                        <a:t>3.493,9</a:t>
                      </a: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8E0000"/>
                          </a:solidFill>
                        </a:rPr>
                        <a:t>(100,0)</a:t>
                      </a: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Υποχρεώσεις σε άλλα νομίσματα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3.930,1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i="0" dirty="0">
                          <a:solidFill>
                            <a:srgbClr val="8E0000"/>
                          </a:solidFill>
                        </a:rPr>
                        <a:t>Συνολικές υποχρεώσεις</a:t>
                      </a:r>
                      <a:endParaRPr sz="12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i="0" dirty="0">
                          <a:solidFill>
                            <a:srgbClr val="8E0000"/>
                          </a:solidFill>
                        </a:rPr>
                        <a:t>7.424,0</a:t>
                      </a:r>
                      <a:endParaRPr sz="11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424937"/>
              </p:ext>
            </p:extLst>
          </p:nvPr>
        </p:nvGraphicFramePr>
        <p:xfrm>
          <a:off x="144000" y="941122"/>
          <a:ext cx="8856001" cy="56039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Χαρτονομίσματα και κέρματα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9.3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(0.3)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Καταθέσεις στην Τράπεζα της Αγγλίας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(8,5)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Αποθεματικά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297,5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Λόγος καταθέσεων-μετρητών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4.1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Δάνεια αγοράς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(11,3)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Προθεσμιακές καταθέσεις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(34,3)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Βρετανικές τράπεζες, κ.α.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291,3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153,6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CDs βρετανικών τραπεζών, κ.α.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5,4</a:t>
                      </a: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17,0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Μη κάτοικοι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103,7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814,1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Χρεόγραφα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10,6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(0,3)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214,8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Συμφωνίες επαναγοράς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261,3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(7,4)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Πιστοποιητικά καταθέσεων (CDs)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148,8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(4.3)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Επενδύσεις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502,8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(14,2)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Repos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293.6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(8.4)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Κεφάλαιο σε στερλίνες και λοιπά κεφάλαια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425,7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(12,2)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Άλλα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41,5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8E0000"/>
                          </a:solidFill>
                        </a:rPr>
                        <a:t>Συνολικές υποχρεώσεις σε Στερλίνες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8E0000"/>
                          </a:solidFill>
                        </a:rPr>
                        <a:t>3.493,9</a:t>
                      </a: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8E0000"/>
                          </a:solidFill>
                        </a:rPr>
                        <a:t>(100,0)</a:t>
                      </a: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Υποχρεώσεις σε άλλα νομίσματα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3.930,1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i="0" dirty="0">
                          <a:solidFill>
                            <a:srgbClr val="8E0000"/>
                          </a:solidFill>
                        </a:rPr>
                        <a:t>Συνολικές υποχρεώσεις</a:t>
                      </a:r>
                      <a:endParaRPr sz="12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i="0" dirty="0">
                          <a:solidFill>
                            <a:srgbClr val="8E0000"/>
                          </a:solidFill>
                        </a:rPr>
                        <a:t>7.424,0</a:t>
                      </a:r>
                      <a:endParaRPr sz="11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451127"/>
              </p:ext>
            </p:extLst>
          </p:nvPr>
        </p:nvGraphicFramePr>
        <p:xfrm>
          <a:off x="144000" y="941122"/>
          <a:ext cx="8856001" cy="56039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Χαρτονομίσματα και κέρματα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9.3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(0.3)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Καταθέσεις στην Τράπεζα της Αγγλίας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(8,5)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Αποθεματικά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297,5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Λόγος καταθέσεων-μετρητών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4.1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Δάνεια αγοράς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(11,3)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Προθεσμιακές καταθέσεις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(34,3)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Βρετανικές τράπεζες, κ.α.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291,3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153,6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CDs βρετανικών τραπεζών, κ.α.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5,4</a:t>
                      </a: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17,0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Μη κάτοικοι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103,7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814,1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Χρεόγραφα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10,6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(0,3)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214,8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Συμφωνίες επαναγοράς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261,3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(7,4)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Πιστοποιητικά καταθέσεων (CDs)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148,8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(4.3)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Επενδύσεις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502,8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(14,2)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Repos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293.6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(8.4)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Προκαταβολές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1.953,0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(55,2)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Κεφάλαιο σε στερλίνες και λοιπά κεφάλαια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425,7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(12,2)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Άλλα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41,5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8E0000"/>
                          </a:solidFill>
                        </a:rPr>
                        <a:t>Συνολικές υποχρεώσεις σε Στερλίνες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8E0000"/>
                          </a:solidFill>
                        </a:rPr>
                        <a:t>3.493,9</a:t>
                      </a: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8E0000"/>
                          </a:solidFill>
                        </a:rPr>
                        <a:t>(100,0)</a:t>
                      </a: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Υποχρεώσεις σε άλλα νομίσματα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3.930,1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i="0" dirty="0">
                          <a:solidFill>
                            <a:srgbClr val="8E0000"/>
                          </a:solidFill>
                        </a:rPr>
                        <a:t>Συνολικές υποχρεώσεις</a:t>
                      </a:r>
                      <a:endParaRPr sz="12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i="0" dirty="0">
                          <a:solidFill>
                            <a:srgbClr val="8E0000"/>
                          </a:solidFill>
                        </a:rPr>
                        <a:t>7.424,0</a:t>
                      </a:r>
                      <a:endParaRPr sz="11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953840"/>
              </p:ext>
            </p:extLst>
          </p:nvPr>
        </p:nvGraphicFramePr>
        <p:xfrm>
          <a:off x="144000" y="941122"/>
          <a:ext cx="8856001" cy="56039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Χαρτονομίσματα και κέρματα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9.3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(0.3)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Καταθέσεις στην Τράπεζα της Αγγλίας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(8,5)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Αποθεματικά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297,5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Λόγος καταθέσεων-μετρητών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4.1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Δάνεια αγοράς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(11,3)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Προθεσμιακές καταθέσεις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(34,3)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Βρετανικές τράπεζες, κ.α.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291,3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153,6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CDs βρετανικών τραπεζών, κ.α.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5,4</a:t>
                      </a: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17,0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Μη κάτοικοι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103,7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814,1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Χρεόγραφα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10,6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(0,3)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214,8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Συμφωνίες επαναγοράς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261,3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(7,4)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Πιστοποιητικά καταθέσεων (CDs)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148,8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(4.3)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Επενδύσεις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502,8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(14,2)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Repos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293.6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(8.4)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Προκαταβολές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1.953,0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(55,2)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Κεφάλαιο σε στερλίνες και λοιπά κεφάλαια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425,7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(12,2)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Άλλα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96,9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(2,7)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Άλλα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41,5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8E0000"/>
                          </a:solidFill>
                        </a:rPr>
                        <a:t>Συνολικές υποχρεώσεις σε Στερλίνες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8E0000"/>
                          </a:solidFill>
                        </a:rPr>
                        <a:t>3.493,9</a:t>
                      </a: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8E0000"/>
                          </a:solidFill>
                        </a:rPr>
                        <a:t>(100,0)</a:t>
                      </a: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Συνολικό ενεργητικό σε Στερλίνες</a:t>
                      </a: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3.535,9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(100,0)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Υποχρεώσεις σε άλλα νομίσματα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3.930,1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i="0" dirty="0">
                          <a:solidFill>
                            <a:srgbClr val="8E0000"/>
                          </a:solidFill>
                        </a:rPr>
                        <a:t>Συνολικές υποχρεώσεις</a:t>
                      </a:r>
                      <a:endParaRPr sz="12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i="0" dirty="0">
                          <a:solidFill>
                            <a:srgbClr val="8E0000"/>
                          </a:solidFill>
                        </a:rPr>
                        <a:t>7.424,0</a:t>
                      </a:r>
                      <a:endParaRPr sz="11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1" name="Text Box 3"/>
          <p:cNvSpPr txBox="1">
            <a:spLocks noChangeArrowheads="1"/>
          </p:cNvSpPr>
          <p:nvPr/>
        </p:nvSpPr>
        <p:spPr bwMode="auto">
          <a:xfrm>
            <a:off x="0" y="6580188"/>
            <a:ext cx="8810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1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1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100" dirty="0">
                <a:solidFill>
                  <a:srgbClr val="B2B2B2"/>
                </a:solidFill>
                <a:latin typeface="Arial" charset="0"/>
              </a:rPr>
              <a:t> (Τράπεζα της Αγγλίας), Πίνακας B1.4., Δεδομένα που δημοσιεύτηκαν τον Μάρτιο του 2014.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Ισολογισμοί των τραπεζών και των συνεταιριστικών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τραπεζών</a:t>
            </a:r>
            <a:br>
              <a:rPr lang="el-G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του 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Ην. Βασιλείου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: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Ιανουάριος</a:t>
            </a:r>
            <a:r>
              <a:rPr lang="en-GB" sz="2000" b="1" dirty="0" smtClean="0">
                <a:solidFill>
                  <a:srgbClr val="660066"/>
                </a:solidFill>
                <a:latin typeface="Arial" charset="0"/>
              </a:rPr>
              <a:t>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59341"/>
              </p:ext>
            </p:extLst>
          </p:nvPr>
        </p:nvGraphicFramePr>
        <p:xfrm>
          <a:off x="144000" y="941122"/>
          <a:ext cx="8856001" cy="56039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7642"/>
                <a:gridCol w="691816"/>
                <a:gridCol w="691816"/>
                <a:gridCol w="3284621"/>
                <a:gridCol w="710053"/>
                <a:gridCol w="710053"/>
              </a:tblGrid>
              <a:tr h="538762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Υποχρεώσεις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Περιουσιακά στοιχεία σε Στερλίνες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δισ.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%</a:t>
                      </a:r>
                      <a:endParaRPr lang="el-GR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Καταθέσεις όψεως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(39,6)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Χαρτονομίσματα και κέρματα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9.3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(0.3)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136,4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Καταθέσεις στην Τράπεζα της Αγγλίας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(8,5)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Αποθεματικά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297,5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1.058,5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Λόγος καταθέσεων-μετρητών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4.1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138,1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Δάνεια αγοράς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(11,3)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Προθεσμιακές καταθέσεις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(34,3)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Βρετανικές τράπεζες, κ.α.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291,3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Βρετανικές τράπεζες, κ.α.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153,6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CDs βρετανικών τραπεζών, κ.α.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5,4</a:t>
                      </a:r>
                      <a:endParaRPr sz="120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 δημόσιο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17,0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B0F0"/>
                          </a:solidFill>
                        </a:rPr>
                        <a:t>Μη κάτοικοι</a:t>
                      </a:r>
                      <a:endParaRPr sz="14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B0F0"/>
                          </a:solidFill>
                        </a:rPr>
                        <a:t>103,7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Βρετανικός ιδιωτικός τομέας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814,1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Χρεόγραφα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10,6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(0,3)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Μη κάτοικοι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</a:rPr>
                        <a:t>214,8</a:t>
                      </a:r>
                      <a:endParaRPr sz="11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Συμφωνίες επαναγοράς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261,3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(7,4)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Πιστοποιητικά καταθέσεων (CDs)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148,8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(4.3)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Επενδύσεις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502,8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(14,2)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Repos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293.6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(8.4)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Προκαταβολές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1.953,0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(55,2)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Κεφάλαιο σε στερλίνες και λοιπά κεφάλαια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425,7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(12,2)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Άλλα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96,9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(2,7)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Άλλα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41,5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8E0000"/>
                          </a:solidFill>
                        </a:rPr>
                        <a:t>(1,2)</a:t>
                      </a:r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8E0000"/>
                          </a:solidFill>
                        </a:rPr>
                        <a:t>Συνολικές υποχρεώσεις σε Στερλίνες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8E0000"/>
                          </a:solidFill>
                        </a:rPr>
                        <a:t>3.493,9</a:t>
                      </a:r>
                      <a:endParaRPr sz="11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8E0000"/>
                          </a:solidFill>
                        </a:rPr>
                        <a:t>(100,0)</a:t>
                      </a:r>
                      <a:endParaRPr sz="14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Συνολικό ενεργητικό σε Στερλίνες</a:t>
                      </a: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3.535,9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(100,0)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E0000"/>
                          </a:solidFill>
                        </a:rPr>
                        <a:t>Υποχρεώσεις σε άλλα νομίσματα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8E0000"/>
                          </a:solidFill>
                        </a:rPr>
                        <a:t>3.930,1</a:t>
                      </a:r>
                      <a:endParaRPr sz="11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Ενεργητικό σε άλλα νομίσματα</a:t>
                      </a:r>
                      <a:endParaRPr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3.888,1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i="0" dirty="0">
                          <a:solidFill>
                            <a:srgbClr val="8E0000"/>
                          </a:solidFill>
                        </a:rPr>
                        <a:t>Συνολικές υποχρεώσεις</a:t>
                      </a:r>
                      <a:endParaRPr sz="12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100" b="1" i="0" dirty="0">
                          <a:solidFill>
                            <a:srgbClr val="8E0000"/>
                          </a:solidFill>
                        </a:rPr>
                        <a:t>7.424,0</a:t>
                      </a:r>
                      <a:endParaRPr sz="11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sz="1400" b="1" i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Συνολικό ενεργητικό</a:t>
                      </a:r>
                      <a:endParaRPr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7.424,0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Συνολικός ισολογισμός των πιστωτικών ιδρυμάτων και συνεταιριστικών τραπεζών στο Ην. Βασίλειο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"/>
          <a:stretch/>
        </p:blipFill>
        <p:spPr>
          <a:xfrm>
            <a:off x="228600" y="1082841"/>
            <a:ext cx="8686800" cy="561540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5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579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χρηματοπιστωτικό σύστημα</a:t>
            </a:r>
            <a:endParaRPr lang="en-GB" dirty="0"/>
          </a:p>
        </p:txBody>
      </p:sp>
      <p:sp>
        <p:nvSpPr>
          <p:cNvPr id="545797" name="Rectangle 5"/>
          <p:cNvSpPr>
            <a:spLocks noGrp="1"/>
          </p:cNvSpPr>
          <p:nvPr>
            <p:ph type="body" idx="1"/>
          </p:nvPr>
        </p:nvSpPr>
        <p:spPr>
          <a:xfrm>
            <a:off x="301625" y="1635125"/>
            <a:ext cx="8534400" cy="47783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l-GR" altLang="en-US" dirty="0" smtClean="0"/>
              <a:t>Αναλήψεις και δανεισμός </a:t>
            </a:r>
            <a:r>
              <a:rPr lang="en-GB" altLang="en-US" dirty="0" smtClean="0"/>
              <a:t> (</a:t>
            </a:r>
            <a:r>
              <a:rPr lang="el-GR" altLang="en-US" dirty="0" smtClean="0"/>
              <a:t>συνέχεια</a:t>
            </a:r>
            <a:r>
              <a:rPr lang="en-GB" altLang="en-US" dirty="0" smtClean="0"/>
              <a:t>.)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altLang="en-US" dirty="0" smtClean="0"/>
              <a:t>Τραπεζική εισφορά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ct val="80000"/>
              </a:spcBef>
            </a:pPr>
            <a:r>
              <a:rPr lang="el-GR" altLang="en-US" dirty="0" smtClean="0"/>
              <a:t>πλήρης συντελεστής και μισός συντελεστής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ct val="80000"/>
              </a:spcBef>
            </a:pPr>
            <a:r>
              <a:rPr lang="el-GR" altLang="en-US" dirty="0" smtClean="0"/>
              <a:t>ορισμένες υποχρεώσεις αποκλείονται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ct val="80000"/>
              </a:spcBef>
            </a:pPr>
            <a:r>
              <a:rPr lang="el-GR" altLang="en-US" dirty="0" smtClean="0"/>
              <a:t>μείωση περιουσιακών στοιχείων υψηλής ρευστότητας έναντι φορολογικών υποχρεώσεων</a:t>
            </a:r>
            <a:endParaRPr lang="en-GB" altLang="en-US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45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45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45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45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7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4612" name="Rectangle 4"/>
          <p:cNvSpPr>
            <a:spLocks noGrp="1"/>
          </p:cNvSpPr>
          <p:nvPr>
            <p:ph type="title"/>
          </p:nvPr>
        </p:nvSpPr>
        <p:spPr>
          <a:xfrm>
            <a:off x="287110" y="239032"/>
            <a:ext cx="8534400" cy="758825"/>
          </a:xfrm>
        </p:spPr>
        <p:txBody>
          <a:bodyPr/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l-GR" sz="4000" dirty="0" smtClean="0"/>
              <a:t> </a:t>
            </a:r>
            <a:r>
              <a:rPr lang="el-GR" sz="3400" dirty="0" smtClean="0"/>
              <a:t>Η Έννοια και οι Λειτουργίες του Χρήματος</a:t>
            </a:r>
            <a:endParaRPr lang="en-GB" sz="3400" dirty="0"/>
          </a:p>
        </p:txBody>
      </p:sp>
      <p:sp>
        <p:nvSpPr>
          <p:cNvPr id="32461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l-GR" altLang="en-US" dirty="0" smtClean="0"/>
              <a:t>Προσφορά χρήματος και συνολική ζήτηση</a:t>
            </a:r>
            <a:endParaRPr lang="en-GB" altLang="en-US" dirty="0"/>
          </a:p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l-GR" altLang="en-US" dirty="0" smtClean="0"/>
              <a:t>Οι λειτουργίες του χρήματος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dirty="0"/>
              <a:t>μ</a:t>
            </a:r>
            <a:r>
              <a:rPr lang="el-GR" altLang="en-US" dirty="0" smtClean="0"/>
              <a:t>έσο συναλλαγών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dirty="0"/>
              <a:t>μ</a:t>
            </a:r>
            <a:r>
              <a:rPr lang="el-GR" altLang="en-US" dirty="0" smtClean="0"/>
              <a:t>έσο διατήρησης του πλούτου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dirty="0"/>
              <a:t>μ</a:t>
            </a:r>
            <a:r>
              <a:rPr lang="el-GR" altLang="en-US" dirty="0" smtClean="0"/>
              <a:t>έσο αποτίμησης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dirty="0"/>
              <a:t>μ</a:t>
            </a:r>
            <a:r>
              <a:rPr lang="el-GR" altLang="en-US" dirty="0" smtClean="0"/>
              <a:t>έσο  για τον προσδιορισμό της αξίας των μελλοντικών απαιτήσεων και πληρωμών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4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24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24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89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χρηματοπιστωτικό σύστημα</a:t>
            </a:r>
            <a:endParaRPr lang="en-GB" dirty="0"/>
          </a:p>
        </p:txBody>
      </p:sp>
      <p:sp>
        <p:nvSpPr>
          <p:cNvPr id="338949" name="Rectangle 5"/>
          <p:cNvSpPr>
            <a:spLocks noGrp="1"/>
          </p:cNvSpPr>
          <p:nvPr>
            <p:ph type="body" idx="1"/>
          </p:nvPr>
        </p:nvSpPr>
        <p:spPr>
          <a:xfrm>
            <a:off x="272597" y="1395853"/>
            <a:ext cx="8534400" cy="50654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/>
              <a:t>Ρευστότητα, κερδοφορία και κεφαλαιακή επάρκεια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/>
              <a:t>κερδοφορία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/>
              <a:t>ρευστότητα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/>
              <a:t>ποσοστό ρευστότητας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/>
              <a:t>η ισορροπία μεταξύ της κερδοφορίας και της ρευστότητας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/>
              <a:t>κεφαλαιακή ρευστότητα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/>
              <a:t>ο λόγος κεφαλαιακής ρευστότητας </a:t>
            </a:r>
            <a:r>
              <a:rPr lang="en-GB" altLang="en-US" dirty="0" smtClean="0"/>
              <a:t>(</a:t>
            </a:r>
            <a:r>
              <a:rPr lang="en-GB" altLang="en-US" dirty="0"/>
              <a:t>CAR)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/>
              <a:t>δευτερογενής αγορά και τιτλοποίηση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/>
              <a:t>καταθέσεις όψεως </a:t>
            </a:r>
            <a:r>
              <a:rPr lang="en-GB" altLang="en-US" dirty="0" smtClean="0"/>
              <a:t>(</a:t>
            </a:r>
            <a:r>
              <a:rPr lang="en-GB" altLang="en-US" dirty="0"/>
              <a:t>CDs)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/>
              <a:t>τιτλοποίηση</a:t>
            </a:r>
            <a:endParaRPr lang="en-GB" altLang="en-US" dirty="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/>
              <a:t>εταιρείες ειδικού σκοπού </a:t>
            </a:r>
            <a:r>
              <a:rPr lang="en-GB" altLang="en-US" dirty="0" smtClean="0"/>
              <a:t> </a:t>
            </a:r>
            <a:r>
              <a:rPr lang="en-GB" altLang="en-US" dirty="0"/>
              <a:t>(SPVs)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8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8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38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38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38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38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38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389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389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389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9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2813680"/>
            <a:ext cx="8241632" cy="1230640"/>
          </a:xfrm>
          <a:prstGeom prst="rect">
            <a:avLst/>
          </a:prstGeom>
        </p:spPr>
      </p:pic>
      <p:sp>
        <p:nvSpPr>
          <p:cNvPr id="12" name="Rectangle 4"/>
          <p:cNvSpPr txBox="1">
            <a:spLocks/>
          </p:cNvSpPr>
          <p:nvPr/>
        </p:nvSpPr>
        <p:spPr>
          <a:xfrm>
            <a:off x="301625" y="241135"/>
            <a:ext cx="8534400" cy="758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38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386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386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386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38600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386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386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386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38600"/>
                </a:solidFill>
                <a:latin typeface="Arial" charset="0"/>
              </a:defRPr>
            </a:lvl9pPr>
          </a:lstStyle>
          <a:p>
            <a:r>
              <a:rPr lang="el-GR" dirty="0">
                <a:solidFill>
                  <a:srgbClr val="8E0000"/>
                </a:solidFill>
              </a:rPr>
              <a:t>Η αλυσίδα της </a:t>
            </a:r>
            <a:r>
              <a:rPr lang="el-GR" dirty="0" err="1">
                <a:solidFill>
                  <a:srgbClr val="8E0000"/>
                </a:solidFill>
              </a:rPr>
              <a:t>τιτλοποίησης</a:t>
            </a:r>
            <a:r>
              <a:rPr lang="el-GR" dirty="0">
                <a:solidFill>
                  <a:srgbClr val="8E0000"/>
                </a:solidFill>
              </a:rPr>
              <a:t>.</a:t>
            </a:r>
            <a:endParaRPr lang="en-GB" dirty="0">
              <a:solidFill>
                <a:srgbClr val="8E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5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sz="2600" b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Καθαρές </a:t>
            </a:r>
            <a:r>
              <a:rPr lang="el-GR" sz="2600" b="1" dirty="0" err="1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τιτλοποιήσεις</a:t>
            </a:r>
            <a:r>
              <a:rPr lang="el-GR" sz="2600" b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 του δανεισμού των ΝΧΙ προς ιδιώτες</a:t>
            </a:r>
            <a:endParaRPr lang="en-GB" sz="2600" b="1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"/>
          <a:stretch/>
        </p:blipFill>
        <p:spPr>
          <a:xfrm>
            <a:off x="240631" y="642580"/>
            <a:ext cx="8662737" cy="6018448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7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784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χρηματοπιστωτικό σύστημα</a:t>
            </a:r>
            <a:endParaRPr lang="en-GB" dirty="0"/>
          </a:p>
        </p:txBody>
      </p:sp>
      <p:sp>
        <p:nvSpPr>
          <p:cNvPr id="547845" name="Rectangle 5"/>
          <p:cNvSpPr>
            <a:spLocks noGrp="1"/>
          </p:cNvSpPr>
          <p:nvPr>
            <p:ph type="body" idx="1"/>
          </p:nvPr>
        </p:nvSpPr>
        <p:spPr>
          <a:xfrm>
            <a:off x="301625" y="1407886"/>
            <a:ext cx="8534400" cy="50056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altLang="en-US" sz="2800" dirty="0" smtClean="0">
                <a:solidFill>
                  <a:srgbClr val="8A7868"/>
                </a:solidFill>
              </a:rPr>
              <a:t>Ρευστότητα, κερδοφορία και κεφαλαιακή επάρκεια</a:t>
            </a:r>
            <a:endParaRPr lang="en-GB" altLang="en-US" sz="2800" dirty="0">
              <a:solidFill>
                <a:srgbClr val="8A7868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8A7868"/>
                </a:solidFill>
              </a:rPr>
              <a:t>κερδοφορία</a:t>
            </a:r>
            <a:endParaRPr lang="en-GB" altLang="en-US" dirty="0">
              <a:solidFill>
                <a:srgbClr val="8A7868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8A7868"/>
                </a:solidFill>
              </a:rPr>
              <a:t>ρευστότητα</a:t>
            </a:r>
            <a:endParaRPr lang="en-GB" altLang="en-US" dirty="0">
              <a:solidFill>
                <a:srgbClr val="8A7868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8A7868"/>
                </a:solidFill>
              </a:rPr>
              <a:t>ποσοστό ρευστότητας</a:t>
            </a:r>
            <a:endParaRPr lang="en-GB" altLang="en-US" dirty="0">
              <a:solidFill>
                <a:srgbClr val="8A7868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8A7868"/>
                </a:solidFill>
              </a:rPr>
              <a:t>η ισορροπία μεταξύ της ρευστότητας και της κερδοφορίας</a:t>
            </a:r>
            <a:endParaRPr lang="en-GB" altLang="en-US" dirty="0">
              <a:solidFill>
                <a:srgbClr val="8A7868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8A7868"/>
                </a:solidFill>
              </a:rPr>
              <a:t>κεφαλαιακή ρευστότητα</a:t>
            </a:r>
            <a:endParaRPr lang="en-GB" altLang="en-US" dirty="0">
              <a:solidFill>
                <a:srgbClr val="8A7868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8A7868"/>
                </a:solidFill>
              </a:rPr>
              <a:t>Ο λόγος της κεφαλαιακής ρευστότητας </a:t>
            </a:r>
            <a:r>
              <a:rPr lang="en-GB" altLang="en-US" dirty="0" smtClean="0">
                <a:solidFill>
                  <a:srgbClr val="8A7868"/>
                </a:solidFill>
              </a:rPr>
              <a:t> </a:t>
            </a:r>
            <a:r>
              <a:rPr lang="en-GB" altLang="en-US" dirty="0">
                <a:solidFill>
                  <a:srgbClr val="8A7868"/>
                </a:solidFill>
              </a:rPr>
              <a:t>(CAR)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8A7868"/>
                </a:solidFill>
              </a:rPr>
              <a:t>δευτερογενής αγορά και τιτλοποίηση</a:t>
            </a:r>
            <a:endParaRPr lang="en-GB" altLang="en-US" dirty="0">
              <a:solidFill>
                <a:srgbClr val="8A7868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8A7868"/>
                </a:solidFill>
              </a:rPr>
              <a:t>καταθέσεις όψεως </a:t>
            </a:r>
            <a:r>
              <a:rPr lang="en-GB" altLang="en-US" dirty="0" smtClean="0">
                <a:solidFill>
                  <a:srgbClr val="8A7868"/>
                </a:solidFill>
              </a:rPr>
              <a:t> </a:t>
            </a:r>
            <a:r>
              <a:rPr lang="en-GB" altLang="en-US" dirty="0">
                <a:solidFill>
                  <a:srgbClr val="8A7868"/>
                </a:solidFill>
              </a:rPr>
              <a:t>(CDs)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8A7868"/>
                </a:solidFill>
              </a:rPr>
              <a:t>τιτλοποίηση</a:t>
            </a:r>
            <a:endParaRPr lang="en-GB" altLang="en-US" dirty="0">
              <a:solidFill>
                <a:srgbClr val="8A7868"/>
              </a:solidFill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8A7868"/>
                </a:solidFill>
              </a:rPr>
              <a:t>Εταιρείες ειδικού σκοπού </a:t>
            </a:r>
            <a:r>
              <a:rPr lang="en-GB" altLang="en-US" dirty="0" smtClean="0">
                <a:solidFill>
                  <a:srgbClr val="8A7868"/>
                </a:solidFill>
              </a:rPr>
              <a:t>(</a:t>
            </a:r>
            <a:r>
              <a:rPr lang="en-GB" altLang="en-US" dirty="0">
                <a:solidFill>
                  <a:srgbClr val="8A7868"/>
                </a:solidFill>
              </a:rPr>
              <a:t>SPVs)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dirty="0" smtClean="0"/>
              <a:t>κίνδυνοι της δευτερογενούς αγοράς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194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χρηματοπιστωτικό σύστημα</a:t>
            </a:r>
            <a:endParaRPr lang="en-GB" dirty="0"/>
          </a:p>
        </p:txBody>
      </p:sp>
      <p:sp>
        <p:nvSpPr>
          <p:cNvPr id="55194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5000"/>
              </a:spcBef>
            </a:pPr>
            <a:r>
              <a:rPr lang="el-GR" altLang="en-US" dirty="0" smtClean="0"/>
              <a:t>Ρευστότητα, κερδοφορία και κεφαλαιακή επάρκεια </a:t>
            </a:r>
            <a:r>
              <a:rPr lang="en-GB" altLang="en-US" dirty="0" smtClean="0"/>
              <a:t>(</a:t>
            </a:r>
            <a:r>
              <a:rPr lang="el-GR" altLang="en-US" dirty="0" smtClean="0"/>
              <a:t>συνέχεια</a:t>
            </a:r>
            <a:r>
              <a:rPr lang="en-GB" altLang="en-US" dirty="0" smtClean="0"/>
              <a:t>.)</a:t>
            </a:r>
            <a:endParaRPr lang="en-GB" altLang="en-US" dirty="0"/>
          </a:p>
          <a:p>
            <a:pPr lvl="1">
              <a:spcBef>
                <a:spcPct val="15000"/>
              </a:spcBef>
            </a:pPr>
            <a:r>
              <a:rPr lang="el-GR" altLang="en-US" dirty="0" smtClean="0"/>
              <a:t>Ενίσχυση των διεθνών ρυθμίσεων σχετικά με την κεφαλαιακή επάρκεια και την ρευστότητα</a:t>
            </a:r>
            <a:endParaRPr lang="en-GB" altLang="en-US" dirty="0"/>
          </a:p>
          <a:p>
            <a:pPr lvl="1">
              <a:spcBef>
                <a:spcPct val="15000"/>
              </a:spcBef>
            </a:pPr>
            <a:r>
              <a:rPr lang="el-GR" altLang="en-US" dirty="0" smtClean="0"/>
              <a:t>Κεφαλαιακή επάρκεια</a:t>
            </a:r>
            <a:endParaRPr lang="en-GB" altLang="en-US" dirty="0"/>
          </a:p>
          <a:p>
            <a:pPr lvl="1">
              <a:spcBef>
                <a:spcPct val="15000"/>
              </a:spcBef>
            </a:pPr>
            <a:r>
              <a:rPr lang="el-GR" altLang="en-US" dirty="0" smtClean="0"/>
              <a:t>Βασιλεία </a:t>
            </a:r>
            <a:r>
              <a:rPr lang="en-GB" altLang="en-US" dirty="0" smtClean="0"/>
              <a:t>III</a:t>
            </a:r>
            <a:endParaRPr lang="en-GB" altLang="en-US" dirty="0"/>
          </a:p>
          <a:p>
            <a:pPr lvl="2">
              <a:spcBef>
                <a:spcPct val="15000"/>
              </a:spcBef>
            </a:pPr>
            <a:r>
              <a:rPr lang="el-GR" altLang="en-US" dirty="0" smtClean="0"/>
              <a:t>όριο διατήρησης κεφαλαίου</a:t>
            </a:r>
            <a:endParaRPr lang="en-GB" altLang="en-US" dirty="0"/>
          </a:p>
          <a:p>
            <a:pPr lvl="2">
              <a:spcBef>
                <a:spcPct val="15000"/>
              </a:spcBef>
            </a:pPr>
            <a:r>
              <a:rPr lang="el-GR" altLang="en-US" dirty="0" smtClean="0"/>
              <a:t>προκυκλικό όριο</a:t>
            </a:r>
            <a:endParaRPr lang="en-GB" altLang="en-US" dirty="0"/>
          </a:p>
          <a:p>
            <a:pPr lvl="2">
              <a:spcBef>
                <a:spcPct val="15000"/>
              </a:spcBef>
            </a:pPr>
            <a:r>
              <a:rPr lang="el-GR" altLang="en-US" dirty="0" smtClean="0"/>
              <a:t>παγκοσμίως σημαντικές τράπεζες </a:t>
            </a:r>
            <a:r>
              <a:rPr lang="en-GB" altLang="en-US" dirty="0" smtClean="0"/>
              <a:t>(</a:t>
            </a:r>
            <a:r>
              <a:rPr lang="en-GB" altLang="en-US" dirty="0"/>
              <a:t>G-SIBs)</a:t>
            </a:r>
          </a:p>
          <a:p>
            <a:pPr lvl="2">
              <a:spcBef>
                <a:spcPct val="15000"/>
              </a:spcBef>
            </a:pPr>
            <a:r>
              <a:rPr lang="el-GR" altLang="en-US" dirty="0" smtClean="0"/>
              <a:t>χωρίς κίνδυνο δείκτης μόχλευσης</a:t>
            </a:r>
            <a:endParaRPr lang="en-GB" altLang="en-US" dirty="0"/>
          </a:p>
          <a:p>
            <a:pPr lvl="1">
              <a:spcBef>
                <a:spcPct val="15000"/>
              </a:spcBef>
            </a:pPr>
            <a:r>
              <a:rPr lang="el-GR" altLang="en-US" dirty="0" smtClean="0"/>
              <a:t>λόγος κάλυψης ρευστότητας</a:t>
            </a:r>
            <a:endParaRPr lang="en-GB" altLang="en-US" dirty="0"/>
          </a:p>
          <a:p>
            <a:pPr lvl="1">
              <a:spcBef>
                <a:spcPct val="15000"/>
              </a:spcBef>
            </a:pPr>
            <a:r>
              <a:rPr lang="el-GR" altLang="en-US" dirty="0" smtClean="0"/>
              <a:t>λόγος καθαρής σταθερής χρηματοδότησης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1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51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51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51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51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51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51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51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51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51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1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4"/>
          <p:cNvSpPr>
            <a:spLocks noChangeArrowheads="1"/>
          </p:cNvSpPr>
          <p:nvPr/>
        </p:nvSpPr>
        <p:spPr bwMode="auto">
          <a:xfrm>
            <a:off x="0" y="23813"/>
            <a:ext cx="9142413" cy="40075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Κανόνες κεφαλαιακής επάρκειας της Βασιλείας ΙΙΙ, έως την 1</a:t>
            </a:r>
            <a:r>
              <a:rPr lang="el-GR" sz="2000" b="1" baseline="30000" dirty="0">
                <a:solidFill>
                  <a:srgbClr val="660066"/>
                </a:solidFill>
                <a:latin typeface="Arial" charset="0"/>
              </a:rPr>
              <a:t>η</a:t>
            </a: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 Ιανουάριου </a:t>
            </a:r>
            <a:r>
              <a:rPr lang="el-GR" sz="2000" b="1" dirty="0" smtClean="0">
                <a:solidFill>
                  <a:srgbClr val="660066"/>
                </a:solidFill>
                <a:latin typeface="Arial" charset="0"/>
              </a:rPr>
              <a:t>2019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" y="512762"/>
            <a:ext cx="8563708" cy="6345237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χρηματοπιστωτικό σύστημα</a:t>
            </a:r>
            <a:endParaRPr lang="en-GB" dirty="0"/>
          </a:p>
        </p:txBody>
      </p:sp>
      <p:sp>
        <p:nvSpPr>
          <p:cNvPr id="343043" name="Rectangle 1027"/>
          <p:cNvSpPr>
            <a:spLocks noGrp="1"/>
          </p:cNvSpPr>
          <p:nvPr>
            <p:ph type="body" idx="1"/>
          </p:nvPr>
        </p:nvSpPr>
        <p:spPr>
          <a:xfrm>
            <a:off x="206375" y="1541463"/>
            <a:ext cx="8767763" cy="4879975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l-GR" altLang="en-US" dirty="0" smtClean="0"/>
              <a:t>Η κεντρική τράπεζα</a:t>
            </a:r>
            <a:endParaRPr lang="en-GB" altLang="en-US" dirty="0"/>
          </a:p>
          <a:p>
            <a:pPr lvl="1">
              <a:spcBef>
                <a:spcPct val="15000"/>
              </a:spcBef>
            </a:pPr>
            <a:r>
              <a:rPr lang="el-GR" altLang="en-US" dirty="0" smtClean="0"/>
              <a:t>έκδοση τραπεζικών γραμματίων</a:t>
            </a:r>
            <a:endParaRPr lang="en-GB" altLang="en-US" dirty="0"/>
          </a:p>
          <a:p>
            <a:pPr lvl="1">
              <a:spcBef>
                <a:spcPct val="15000"/>
              </a:spcBef>
            </a:pPr>
            <a:r>
              <a:rPr lang="el-GR" altLang="en-US" dirty="0" smtClean="0"/>
              <a:t>ενεργεί ως τράπεζα</a:t>
            </a:r>
            <a:endParaRPr lang="en-GB" altLang="en-US" dirty="0"/>
          </a:p>
          <a:p>
            <a:pPr lvl="2">
              <a:spcBef>
                <a:spcPct val="15000"/>
              </a:spcBef>
            </a:pPr>
            <a:r>
              <a:rPr lang="el-GR" altLang="en-US" dirty="0" smtClean="0"/>
              <a:t>κυβέρνηση</a:t>
            </a:r>
            <a:endParaRPr lang="en-GB" altLang="en-US" dirty="0"/>
          </a:p>
          <a:p>
            <a:pPr lvl="2">
              <a:spcBef>
                <a:spcPct val="15000"/>
              </a:spcBef>
            </a:pPr>
            <a:r>
              <a:rPr lang="el-GR" altLang="en-US" dirty="0" smtClean="0"/>
              <a:t>τράπεζες</a:t>
            </a:r>
            <a:endParaRPr lang="en-GB" altLang="en-US" dirty="0"/>
          </a:p>
          <a:p>
            <a:pPr lvl="2">
              <a:spcBef>
                <a:spcPct val="15000"/>
              </a:spcBef>
            </a:pPr>
            <a:r>
              <a:rPr lang="el-GR" altLang="en-US" dirty="0" smtClean="0"/>
              <a:t>κεντρικές τράπεζες εξωτερικού</a:t>
            </a:r>
            <a:endParaRPr lang="en-GB" altLang="en-US" dirty="0"/>
          </a:p>
          <a:p>
            <a:pPr lvl="1">
              <a:spcBef>
                <a:spcPct val="15000"/>
              </a:spcBef>
            </a:pPr>
            <a:r>
              <a:rPr lang="el-GR" altLang="en-US" dirty="0" smtClean="0"/>
              <a:t>Πάροχος ρευστότητας στις τράπεζες</a:t>
            </a:r>
            <a:endParaRPr lang="en-GB" altLang="en-US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build="p" bldLvl="3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ChangeArrowheads="1"/>
          </p:cNvSpPr>
          <p:nvPr/>
        </p:nvSpPr>
        <p:spPr bwMode="auto">
          <a:xfrm>
            <a:off x="1738313" y="865188"/>
            <a:ext cx="6662737" cy="5086350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noFill/>
            <a:miter lim="800000"/>
            <a:headEnd type="none" w="sm" len="sm"/>
            <a:tailEnd type="none" w="sm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9155" name="Rectangle 3"/>
          <p:cNvSpPr>
            <a:spLocks noChangeArrowheads="1"/>
          </p:cNvSpPr>
          <p:nvPr/>
        </p:nvSpPr>
        <p:spPr bwMode="auto">
          <a:xfrm>
            <a:off x="1763713" y="3052763"/>
            <a:ext cx="6637337" cy="1454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 type="none" w="sm" len="sm"/>
            <a:tailEnd type="none" w="sm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689156" name="Rectangle 4"/>
          <p:cNvSpPr>
            <a:spLocks noChangeArrowheads="1"/>
          </p:cNvSpPr>
          <p:nvPr/>
        </p:nvSpPr>
        <p:spPr bwMode="auto">
          <a:xfrm>
            <a:off x="1360488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89157" name="Rectangle 5"/>
          <p:cNvSpPr>
            <a:spLocks noChangeArrowheads="1"/>
          </p:cNvSpPr>
          <p:nvPr/>
        </p:nvSpPr>
        <p:spPr bwMode="auto">
          <a:xfrm>
            <a:off x="3798888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89158" name="Rectangle 6"/>
          <p:cNvSpPr>
            <a:spLocks noChangeArrowheads="1"/>
          </p:cNvSpPr>
          <p:nvPr/>
        </p:nvSpPr>
        <p:spPr bwMode="auto">
          <a:xfrm>
            <a:off x="1422400" y="5899150"/>
            <a:ext cx="377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689159" name="Rectangle 7"/>
          <p:cNvSpPr>
            <a:spLocks noChangeArrowheads="1"/>
          </p:cNvSpPr>
          <p:nvPr/>
        </p:nvSpPr>
        <p:spPr bwMode="auto">
          <a:xfrm rot="21600000">
            <a:off x="1165168" y="487028"/>
            <a:ext cx="11605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Επιτόκιο</a:t>
            </a:r>
            <a:endParaRPr lang="en-GB" sz="2000" dirty="0">
              <a:latin typeface="Arial" charset="0"/>
            </a:endParaRPr>
          </a:p>
        </p:txBody>
      </p:sp>
      <p:sp>
        <p:nvSpPr>
          <p:cNvPr id="689160" name="Rectangle 8"/>
          <p:cNvSpPr>
            <a:spLocks noChangeArrowheads="1"/>
          </p:cNvSpPr>
          <p:nvPr/>
        </p:nvSpPr>
        <p:spPr bwMode="auto">
          <a:xfrm>
            <a:off x="3539407" y="6380163"/>
            <a:ext cx="307007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Ποσότητα αποθεματικών </a:t>
            </a:r>
            <a:endParaRPr lang="en-GB" sz="2000" dirty="0">
              <a:latin typeface="Arial" charset="0"/>
            </a:endParaRPr>
          </a:p>
        </p:txBody>
      </p:sp>
      <p:sp>
        <p:nvSpPr>
          <p:cNvPr id="689161" name="Line 9"/>
          <p:cNvSpPr>
            <a:spLocks noChangeShapeType="1"/>
          </p:cNvSpPr>
          <p:nvPr/>
        </p:nvSpPr>
        <p:spPr bwMode="auto">
          <a:xfrm>
            <a:off x="1744663" y="857250"/>
            <a:ext cx="0" cy="509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89162" name="Line 10"/>
          <p:cNvSpPr>
            <a:spLocks noChangeShapeType="1"/>
          </p:cNvSpPr>
          <p:nvPr/>
        </p:nvSpPr>
        <p:spPr bwMode="auto">
          <a:xfrm>
            <a:off x="1755775" y="5943600"/>
            <a:ext cx="663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89163" name="Rectangle 1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98475"/>
          </a:xfrm>
        </p:spPr>
        <p:txBody>
          <a:bodyPr/>
          <a:lstStyle/>
          <a:p>
            <a:r>
              <a:rPr lang="el-GR" sz="2800" b="1" dirty="0" smtClean="0">
                <a:solidFill>
                  <a:srgbClr val="800080"/>
                </a:solidFill>
              </a:rPr>
              <a:t>Το σύστημα του καναλιού</a:t>
            </a:r>
            <a:endParaRPr lang="en-GB" sz="2800" b="1" dirty="0">
              <a:solidFill>
                <a:srgbClr val="800080"/>
              </a:solidFill>
            </a:endParaRPr>
          </a:p>
        </p:txBody>
      </p:sp>
      <p:grpSp>
        <p:nvGrpSpPr>
          <p:cNvPr id="689164" name="Group 12"/>
          <p:cNvGrpSpPr>
            <a:grpSpLocks/>
          </p:cNvGrpSpPr>
          <p:nvPr/>
        </p:nvGrpSpPr>
        <p:grpSpPr bwMode="auto">
          <a:xfrm>
            <a:off x="276226" y="2705103"/>
            <a:ext cx="8218488" cy="828676"/>
            <a:chOff x="174" y="1704"/>
            <a:chExt cx="5177" cy="522"/>
          </a:xfrm>
        </p:grpSpPr>
        <p:sp>
          <p:nvSpPr>
            <p:cNvPr id="689165" name="Line 13"/>
            <p:cNvSpPr>
              <a:spLocks noChangeShapeType="1"/>
            </p:cNvSpPr>
            <p:nvPr/>
          </p:nvSpPr>
          <p:spPr bwMode="auto">
            <a:xfrm flipV="1">
              <a:off x="1097" y="1920"/>
              <a:ext cx="4254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9166" name="Rectangle 14"/>
            <p:cNvSpPr>
              <a:spLocks noChangeArrowheads="1"/>
            </p:cNvSpPr>
            <p:nvPr/>
          </p:nvSpPr>
          <p:spPr bwMode="auto">
            <a:xfrm>
              <a:off x="174" y="1704"/>
              <a:ext cx="919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 defTabSz="762000"/>
              <a:r>
                <a:rPr lang="el-GR" sz="1600" dirty="0" smtClean="0">
                  <a:solidFill>
                    <a:schemeClr val="accent2"/>
                  </a:solidFill>
                  <a:latin typeface="Arial" charset="0"/>
                </a:rPr>
                <a:t>Ποσοστό</a:t>
              </a:r>
            </a:p>
            <a:p>
              <a:pPr algn="r" defTabSz="762000"/>
              <a:r>
                <a:rPr lang="el-GR" sz="1600" dirty="0" smtClean="0">
                  <a:solidFill>
                    <a:schemeClr val="accent2"/>
                  </a:solidFill>
                  <a:latin typeface="Arial" charset="0"/>
                </a:rPr>
                <a:t>δανεισμού σε </a:t>
              </a:r>
              <a:r>
                <a:rPr lang="en-GB" sz="1600" dirty="0">
                  <a:solidFill>
                    <a:schemeClr val="accent2"/>
                  </a:solidFill>
                  <a:latin typeface="Arial" charset="0"/>
                </a:rPr>
                <a:t/>
              </a:r>
              <a:br>
                <a:rPr lang="en-GB" sz="1600" dirty="0">
                  <a:solidFill>
                    <a:schemeClr val="accent2"/>
                  </a:solidFill>
                  <a:latin typeface="Arial" charset="0"/>
                </a:rPr>
              </a:br>
              <a:r>
                <a:rPr lang="el-GR" sz="1600" dirty="0" smtClean="0">
                  <a:solidFill>
                    <a:schemeClr val="accent2"/>
                  </a:solidFill>
                  <a:latin typeface="Arial" charset="0"/>
                </a:rPr>
                <a:t>τράπεζες</a:t>
              </a:r>
              <a:endParaRPr lang="en-GB" sz="16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689167" name="Group 15"/>
          <p:cNvGrpSpPr>
            <a:grpSpLocks/>
          </p:cNvGrpSpPr>
          <p:nvPr/>
        </p:nvGrpSpPr>
        <p:grpSpPr bwMode="auto">
          <a:xfrm>
            <a:off x="296866" y="4170367"/>
            <a:ext cx="8145469" cy="1566864"/>
            <a:chOff x="187" y="2627"/>
            <a:chExt cx="5131" cy="987"/>
          </a:xfrm>
        </p:grpSpPr>
        <p:sp>
          <p:nvSpPr>
            <p:cNvPr id="689168" name="Line 16"/>
            <p:cNvSpPr>
              <a:spLocks noChangeShapeType="1"/>
            </p:cNvSpPr>
            <p:nvPr/>
          </p:nvSpPr>
          <p:spPr bwMode="auto">
            <a:xfrm>
              <a:off x="1106" y="2832"/>
              <a:ext cx="4212" cy="0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9169" name="Rectangle 17"/>
            <p:cNvSpPr>
              <a:spLocks noChangeArrowheads="1"/>
            </p:cNvSpPr>
            <p:nvPr/>
          </p:nvSpPr>
          <p:spPr bwMode="auto">
            <a:xfrm>
              <a:off x="187" y="2627"/>
              <a:ext cx="903" cy="9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 defTabSz="762000"/>
              <a:r>
                <a:rPr lang="el-GR" sz="1600" dirty="0" smtClean="0">
                  <a:solidFill>
                    <a:schemeClr val="accent1"/>
                  </a:solidFill>
                  <a:latin typeface="Arial" charset="0"/>
                </a:rPr>
                <a:t>Ποσοστό </a:t>
              </a:r>
            </a:p>
            <a:p>
              <a:pPr algn="r" defTabSz="762000"/>
              <a:r>
                <a:rPr lang="el-GR" sz="1600" dirty="0" smtClean="0">
                  <a:solidFill>
                    <a:schemeClr val="accent1"/>
                  </a:solidFill>
                  <a:latin typeface="Arial" charset="0"/>
                </a:rPr>
                <a:t>κατάθεσης </a:t>
              </a:r>
            </a:p>
            <a:p>
              <a:pPr algn="r" defTabSz="762000"/>
              <a:r>
                <a:rPr lang="el-GR" sz="1600" dirty="0" smtClean="0">
                  <a:solidFill>
                    <a:schemeClr val="accent1"/>
                  </a:solidFill>
                  <a:latin typeface="Arial" charset="0"/>
                </a:rPr>
                <a:t>που</a:t>
              </a:r>
            </a:p>
            <a:p>
              <a:pPr algn="r" defTabSz="762000"/>
              <a:r>
                <a:rPr lang="el-GR" sz="1600" dirty="0" smtClean="0">
                  <a:solidFill>
                    <a:schemeClr val="accent1"/>
                  </a:solidFill>
                  <a:latin typeface="Arial" charset="0"/>
                </a:rPr>
                <a:t>καταβάλλεται </a:t>
              </a:r>
            </a:p>
            <a:p>
              <a:pPr algn="r" defTabSz="762000"/>
              <a:r>
                <a:rPr lang="el-GR" sz="1600" dirty="0" smtClean="0">
                  <a:solidFill>
                    <a:schemeClr val="accent1"/>
                  </a:solidFill>
                  <a:latin typeface="Arial" charset="0"/>
                </a:rPr>
                <a:t>στις </a:t>
              </a:r>
            </a:p>
            <a:p>
              <a:pPr algn="r" defTabSz="762000"/>
              <a:r>
                <a:rPr lang="el-GR" sz="1600" dirty="0" smtClean="0">
                  <a:solidFill>
                    <a:schemeClr val="accent1"/>
                  </a:solidFill>
                  <a:latin typeface="Arial" charset="0"/>
                </a:rPr>
                <a:t>τράπεζες</a:t>
              </a:r>
            </a:p>
          </p:txBody>
        </p:sp>
      </p:grpSp>
      <p:grpSp>
        <p:nvGrpSpPr>
          <p:cNvPr id="689170" name="Group 18"/>
          <p:cNvGrpSpPr>
            <a:grpSpLocks/>
          </p:cNvGrpSpPr>
          <p:nvPr/>
        </p:nvGrpSpPr>
        <p:grpSpPr bwMode="auto">
          <a:xfrm>
            <a:off x="1589" y="3436943"/>
            <a:ext cx="8453441" cy="828676"/>
            <a:chOff x="1" y="2165"/>
            <a:chExt cx="5325" cy="522"/>
          </a:xfrm>
        </p:grpSpPr>
        <p:sp>
          <p:nvSpPr>
            <p:cNvPr id="689171" name="Line 19"/>
            <p:cNvSpPr>
              <a:spLocks noChangeShapeType="1"/>
            </p:cNvSpPr>
            <p:nvPr/>
          </p:nvSpPr>
          <p:spPr bwMode="auto">
            <a:xfrm>
              <a:off x="1097" y="2382"/>
              <a:ext cx="4229" cy="0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9172" name="Rectangle 20"/>
            <p:cNvSpPr>
              <a:spLocks noChangeArrowheads="1"/>
            </p:cNvSpPr>
            <p:nvPr/>
          </p:nvSpPr>
          <p:spPr bwMode="auto">
            <a:xfrm>
              <a:off x="1" y="2165"/>
              <a:ext cx="1110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 defTabSz="762000"/>
              <a:r>
                <a:rPr lang="el-GR" sz="1600" dirty="0" smtClean="0">
                  <a:solidFill>
                    <a:schemeClr val="folHlink"/>
                  </a:solidFill>
                  <a:latin typeface="Arial" charset="0"/>
                </a:rPr>
                <a:t>Κεντρική </a:t>
              </a:r>
            </a:p>
            <a:p>
              <a:pPr algn="r" defTabSz="762000"/>
              <a:r>
                <a:rPr lang="el-GR" sz="1600" dirty="0" smtClean="0">
                  <a:solidFill>
                    <a:schemeClr val="folHlink"/>
                  </a:solidFill>
                  <a:latin typeface="Arial" charset="0"/>
                </a:rPr>
                <a:t>Τράπεζα επιτόκιο</a:t>
              </a:r>
            </a:p>
            <a:p>
              <a:pPr algn="r" defTabSz="762000"/>
              <a:r>
                <a:rPr lang="el-GR" sz="1600" dirty="0" smtClean="0">
                  <a:solidFill>
                    <a:schemeClr val="folHlink"/>
                  </a:solidFill>
                  <a:latin typeface="Arial" charset="0"/>
                </a:rPr>
                <a:t>πολιτικής</a:t>
              </a:r>
              <a:endParaRPr lang="en-GB" sz="1600" dirty="0" smtClean="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grpSp>
        <p:nvGrpSpPr>
          <p:cNvPr id="689173" name="Group 21"/>
          <p:cNvGrpSpPr>
            <a:grpSpLocks/>
          </p:cNvGrpSpPr>
          <p:nvPr/>
        </p:nvGrpSpPr>
        <p:grpSpPr bwMode="auto">
          <a:xfrm>
            <a:off x="1749425" y="2301875"/>
            <a:ext cx="6657975" cy="2946400"/>
            <a:chOff x="1012" y="1450"/>
            <a:chExt cx="3923" cy="1856"/>
          </a:xfrm>
        </p:grpSpPr>
        <p:sp>
          <p:nvSpPr>
            <p:cNvPr id="689174" name="Line 22"/>
            <p:cNvSpPr>
              <a:spLocks noChangeShapeType="1"/>
            </p:cNvSpPr>
            <p:nvPr/>
          </p:nvSpPr>
          <p:spPr bwMode="auto">
            <a:xfrm>
              <a:off x="1012" y="1934"/>
              <a:ext cx="1303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 type="none" w="sm" len="sm"/>
              <a:tailEnd type="none" w="sm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89175" name="Arc 23"/>
            <p:cNvSpPr>
              <a:spLocks/>
            </p:cNvSpPr>
            <p:nvPr/>
          </p:nvSpPr>
          <p:spPr bwMode="auto">
            <a:xfrm>
              <a:off x="2320" y="1934"/>
              <a:ext cx="653" cy="13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874"/>
                <a:gd name="T1" fmla="*/ 0 h 21600"/>
                <a:gd name="T2" fmla="*/ 15874 w 15874"/>
                <a:gd name="T3" fmla="*/ 6952 h 21600"/>
                <a:gd name="T4" fmla="*/ 0 w 1587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74" h="21600" fill="none" extrusionOk="0">
                  <a:moveTo>
                    <a:pt x="-1" y="0"/>
                  </a:moveTo>
                  <a:cubicBezTo>
                    <a:pt x="6029" y="0"/>
                    <a:pt x="11785" y="2520"/>
                    <a:pt x="15874" y="6951"/>
                  </a:cubicBezTo>
                </a:path>
                <a:path w="15874" h="21600" stroke="0" extrusionOk="0">
                  <a:moveTo>
                    <a:pt x="-1" y="0"/>
                  </a:moveTo>
                  <a:cubicBezTo>
                    <a:pt x="6029" y="0"/>
                    <a:pt x="11785" y="2520"/>
                    <a:pt x="15874" y="69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 type="none" w="sm" len="sm"/>
              <a:tailEnd type="none" w="sm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89176" name="Arc 24"/>
            <p:cNvSpPr>
              <a:spLocks/>
            </p:cNvSpPr>
            <p:nvPr/>
          </p:nvSpPr>
          <p:spPr bwMode="auto">
            <a:xfrm rot="-10800000">
              <a:off x="2966" y="1450"/>
              <a:ext cx="653" cy="13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874"/>
                <a:gd name="T1" fmla="*/ 0 h 21600"/>
                <a:gd name="T2" fmla="*/ 15874 w 15874"/>
                <a:gd name="T3" fmla="*/ 6952 h 21600"/>
                <a:gd name="T4" fmla="*/ 0 w 1587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74" h="21600" fill="none" extrusionOk="0">
                  <a:moveTo>
                    <a:pt x="-1" y="0"/>
                  </a:moveTo>
                  <a:cubicBezTo>
                    <a:pt x="6029" y="0"/>
                    <a:pt x="11785" y="2520"/>
                    <a:pt x="15874" y="6951"/>
                  </a:cubicBezTo>
                </a:path>
                <a:path w="15874" h="21600" stroke="0" extrusionOk="0">
                  <a:moveTo>
                    <a:pt x="-1" y="0"/>
                  </a:moveTo>
                  <a:cubicBezTo>
                    <a:pt x="6029" y="0"/>
                    <a:pt x="11785" y="2520"/>
                    <a:pt x="15874" y="69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 type="none" w="sm" len="sm"/>
              <a:tailEnd type="none" w="sm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89177" name="Line 25"/>
            <p:cNvSpPr>
              <a:spLocks noChangeShapeType="1"/>
            </p:cNvSpPr>
            <p:nvPr/>
          </p:nvSpPr>
          <p:spPr bwMode="auto">
            <a:xfrm>
              <a:off x="3632" y="2826"/>
              <a:ext cx="1303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 type="none" w="sm" len="sm"/>
              <a:tailEnd type="none" w="sm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689178" name="Group 26"/>
          <p:cNvGrpSpPr>
            <a:grpSpLocks/>
          </p:cNvGrpSpPr>
          <p:nvPr/>
        </p:nvGrpSpPr>
        <p:grpSpPr bwMode="auto">
          <a:xfrm>
            <a:off x="4657729" y="2303463"/>
            <a:ext cx="3606805" cy="977900"/>
            <a:chOff x="2934" y="1451"/>
            <a:chExt cx="2272" cy="616"/>
          </a:xfrm>
        </p:grpSpPr>
        <p:sp>
          <p:nvSpPr>
            <p:cNvPr id="689179" name="Line 27"/>
            <p:cNvSpPr>
              <a:spLocks noChangeShapeType="1"/>
            </p:cNvSpPr>
            <p:nvPr/>
          </p:nvSpPr>
          <p:spPr bwMode="auto">
            <a:xfrm flipV="1">
              <a:off x="2934" y="1647"/>
              <a:ext cx="662" cy="4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89180" name="Text Box 28"/>
            <p:cNvSpPr txBox="1">
              <a:spLocks noChangeArrowheads="1"/>
            </p:cNvSpPr>
            <p:nvPr/>
          </p:nvSpPr>
          <p:spPr bwMode="auto">
            <a:xfrm>
              <a:off x="3523" y="1451"/>
              <a:ext cx="1683" cy="25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2000" dirty="0" smtClean="0">
                  <a:solidFill>
                    <a:srgbClr val="0000FF"/>
                  </a:solidFill>
                  <a:latin typeface="Arial" charset="0"/>
                </a:rPr>
                <a:t>Διατραπεζικό επιτόκιο</a:t>
              </a:r>
              <a:endParaRPr lang="en-GB" sz="2000" dirty="0">
                <a:solidFill>
                  <a:srgbClr val="0000FF"/>
                </a:solidFill>
                <a:latin typeface="Arial" charset="0"/>
              </a:endParaRPr>
            </a:p>
          </p:txBody>
        </p:sp>
      </p:grpSp>
      <p:sp>
        <p:nvSpPr>
          <p:cNvPr id="689181" name="Line 29"/>
          <p:cNvSpPr>
            <a:spLocks noChangeShapeType="1"/>
          </p:cNvSpPr>
          <p:nvPr/>
        </p:nvSpPr>
        <p:spPr bwMode="auto">
          <a:xfrm>
            <a:off x="6186488" y="3084513"/>
            <a:ext cx="0" cy="28209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689182" name="Group 30"/>
          <p:cNvGrpSpPr>
            <a:grpSpLocks/>
          </p:cNvGrpSpPr>
          <p:nvPr/>
        </p:nvGrpSpPr>
        <p:grpSpPr bwMode="auto">
          <a:xfrm>
            <a:off x="3749676" y="852488"/>
            <a:ext cx="2543176" cy="5505450"/>
            <a:chOff x="2362" y="537"/>
            <a:chExt cx="1602" cy="3468"/>
          </a:xfrm>
        </p:grpSpPr>
        <p:sp>
          <p:nvSpPr>
            <p:cNvPr id="689183" name="Line 31"/>
            <p:cNvSpPr>
              <a:spLocks noChangeShapeType="1"/>
            </p:cNvSpPr>
            <p:nvPr/>
          </p:nvSpPr>
          <p:spPr bwMode="auto">
            <a:xfrm>
              <a:off x="3189" y="1002"/>
              <a:ext cx="0" cy="2739"/>
            </a:xfrm>
            <a:prstGeom prst="line">
              <a:avLst/>
            </a:prstGeom>
            <a:noFill/>
            <a:ln w="22225">
              <a:solidFill>
                <a:srgbClr val="4D4D4D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9184" name="Text Box 32"/>
            <p:cNvSpPr txBox="1">
              <a:spLocks noChangeArrowheads="1"/>
            </p:cNvSpPr>
            <p:nvPr/>
          </p:nvSpPr>
          <p:spPr bwMode="auto">
            <a:xfrm>
              <a:off x="2362" y="537"/>
              <a:ext cx="1602" cy="447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l-GR" sz="2000" dirty="0" smtClean="0">
                  <a:latin typeface="Arial" charset="0"/>
                </a:rPr>
                <a:t>Στόχος αποθεμάτων </a:t>
              </a:r>
              <a:r>
                <a:rPr lang="en-GB" sz="2000" dirty="0">
                  <a:latin typeface="Arial" charset="0"/>
                </a:rPr>
                <a:t/>
              </a:r>
              <a:br>
                <a:rPr lang="en-GB" sz="2000" dirty="0">
                  <a:latin typeface="Arial" charset="0"/>
                </a:rPr>
              </a:br>
              <a:r>
                <a:rPr lang="el-GR" sz="2000" dirty="0" smtClean="0">
                  <a:latin typeface="Arial" charset="0"/>
                </a:rPr>
                <a:t>ή απαίτηση</a:t>
              </a:r>
              <a:endParaRPr lang="en-GB" sz="2000" dirty="0">
                <a:latin typeface="Arial" charset="0"/>
              </a:endParaRPr>
            </a:p>
          </p:txBody>
        </p:sp>
        <p:sp>
          <p:nvSpPr>
            <p:cNvPr id="689185" name="Text Box 33"/>
            <p:cNvSpPr txBox="1">
              <a:spLocks noChangeArrowheads="1"/>
            </p:cNvSpPr>
            <p:nvPr/>
          </p:nvSpPr>
          <p:spPr bwMode="auto">
            <a:xfrm>
              <a:off x="3050" y="3774"/>
              <a:ext cx="274" cy="231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sz="1800" i="1">
                  <a:latin typeface="Arial" charset="0"/>
                </a:rPr>
                <a:t>R*</a:t>
              </a:r>
            </a:p>
          </p:txBody>
        </p:sp>
      </p:grpSp>
      <p:sp>
        <p:nvSpPr>
          <p:cNvPr id="689186" name="Text Box 34"/>
          <p:cNvSpPr txBox="1">
            <a:spLocks noChangeArrowheads="1"/>
          </p:cNvSpPr>
          <p:nvPr/>
        </p:nvSpPr>
        <p:spPr bwMode="auto">
          <a:xfrm>
            <a:off x="5751513" y="5988050"/>
            <a:ext cx="984250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sz="1800" i="1">
                <a:latin typeface="Arial" charset="0"/>
              </a:rPr>
              <a:t>R*</a:t>
            </a:r>
            <a:r>
              <a:rPr lang="en-GB" sz="1200" i="1">
                <a:latin typeface="Arial" charset="0"/>
              </a:rPr>
              <a:t> </a:t>
            </a:r>
            <a:r>
              <a:rPr lang="en-GB" sz="1800" i="1">
                <a:latin typeface="Arial" charset="0"/>
              </a:rPr>
              <a:t>+</a:t>
            </a:r>
            <a:r>
              <a:rPr lang="en-GB" sz="1200" i="1">
                <a:latin typeface="Arial" charset="0"/>
              </a:rPr>
              <a:t> </a:t>
            </a:r>
            <a:r>
              <a:rPr lang="en-GB" sz="1800" i="1">
                <a:latin typeface="Arial" charset="0"/>
              </a:rPr>
              <a:t>1%</a:t>
            </a:r>
          </a:p>
        </p:txBody>
      </p:sp>
      <p:grpSp>
        <p:nvGrpSpPr>
          <p:cNvPr id="689187" name="Group 35"/>
          <p:cNvGrpSpPr>
            <a:grpSpLocks/>
          </p:cNvGrpSpPr>
          <p:nvPr/>
        </p:nvGrpSpPr>
        <p:grpSpPr bwMode="auto">
          <a:xfrm>
            <a:off x="3505200" y="3059113"/>
            <a:ext cx="977900" cy="3292475"/>
            <a:chOff x="2208" y="1927"/>
            <a:chExt cx="616" cy="2074"/>
          </a:xfrm>
        </p:grpSpPr>
        <p:sp>
          <p:nvSpPr>
            <p:cNvPr id="689188" name="Line 36"/>
            <p:cNvSpPr>
              <a:spLocks noChangeShapeType="1"/>
            </p:cNvSpPr>
            <p:nvPr/>
          </p:nvSpPr>
          <p:spPr bwMode="auto">
            <a:xfrm>
              <a:off x="2487" y="1927"/>
              <a:ext cx="0" cy="18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89189" name="Text Box 37"/>
            <p:cNvSpPr txBox="1">
              <a:spLocks noChangeArrowheads="1"/>
            </p:cNvSpPr>
            <p:nvPr/>
          </p:nvSpPr>
          <p:spPr bwMode="auto">
            <a:xfrm>
              <a:off x="2208" y="3770"/>
              <a:ext cx="616" cy="231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sz="1800" i="1">
                  <a:latin typeface="Arial" charset="0"/>
                </a:rPr>
                <a:t>R*</a:t>
              </a:r>
              <a:r>
                <a:rPr lang="en-GB" sz="1200" i="1">
                  <a:latin typeface="Arial" charset="0"/>
                </a:rPr>
                <a:t> </a:t>
              </a:r>
              <a:r>
                <a:rPr lang="en-GB" sz="1800" i="1">
                  <a:latin typeface="Arial" charset="0"/>
                  <a:cs typeface="Arial" charset="0"/>
                </a:rPr>
                <a:t>–</a:t>
              </a:r>
              <a:r>
                <a:rPr lang="en-GB" sz="1200" i="1">
                  <a:latin typeface="Arial" charset="0"/>
                  <a:cs typeface="Arial" charset="0"/>
                </a:rPr>
                <a:t> </a:t>
              </a:r>
              <a:r>
                <a:rPr lang="en-GB" sz="1800" i="1">
                  <a:latin typeface="Arial" charset="0"/>
                </a:rPr>
                <a:t>1%</a:t>
              </a:r>
            </a:p>
          </p:txBody>
        </p:sp>
      </p:grpSp>
      <p:grpSp>
        <p:nvGrpSpPr>
          <p:cNvPr id="689190" name="Group 38"/>
          <p:cNvGrpSpPr>
            <a:grpSpLocks/>
          </p:cNvGrpSpPr>
          <p:nvPr/>
        </p:nvGrpSpPr>
        <p:grpSpPr bwMode="auto">
          <a:xfrm>
            <a:off x="6513521" y="3051176"/>
            <a:ext cx="1262064" cy="2273301"/>
            <a:chOff x="4103" y="1922"/>
            <a:chExt cx="795" cy="1432"/>
          </a:xfrm>
        </p:grpSpPr>
        <p:sp>
          <p:nvSpPr>
            <p:cNvPr id="689191" name="Line 39"/>
            <p:cNvSpPr>
              <a:spLocks noChangeShapeType="1"/>
            </p:cNvSpPr>
            <p:nvPr/>
          </p:nvSpPr>
          <p:spPr bwMode="auto">
            <a:xfrm>
              <a:off x="4850" y="1922"/>
              <a:ext cx="0" cy="883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89192" name="Line 40"/>
            <p:cNvSpPr>
              <a:spLocks noChangeShapeType="1"/>
            </p:cNvSpPr>
            <p:nvPr/>
          </p:nvSpPr>
          <p:spPr bwMode="auto">
            <a:xfrm flipH="1">
              <a:off x="4565" y="2509"/>
              <a:ext cx="274" cy="6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689193" name="Text Box 41"/>
            <p:cNvSpPr txBox="1">
              <a:spLocks noChangeArrowheads="1"/>
            </p:cNvSpPr>
            <p:nvPr/>
          </p:nvSpPr>
          <p:spPr bwMode="auto">
            <a:xfrm>
              <a:off x="4103" y="3101"/>
              <a:ext cx="795" cy="25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2000" dirty="0" smtClean="0">
                  <a:solidFill>
                    <a:schemeClr val="hlink"/>
                  </a:solidFill>
                  <a:latin typeface="Arial" charset="0"/>
                </a:rPr>
                <a:t>Το κανάλι</a:t>
              </a:r>
              <a:endParaRPr lang="en-GB" sz="2000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689194" name="Rectangle 42"/>
          <p:cNvSpPr>
            <a:spLocks noChangeArrowheads="1"/>
          </p:cNvSpPr>
          <p:nvPr/>
        </p:nvSpPr>
        <p:spPr bwMode="auto">
          <a:xfrm>
            <a:off x="8401050" y="2963863"/>
            <a:ext cx="301625" cy="1608137"/>
          </a:xfrm>
          <a:prstGeom prst="rect">
            <a:avLst/>
          </a:prstGeom>
          <a:solidFill>
            <a:srgbClr val="ECE9D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9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9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8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8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8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8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9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9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animBg="1"/>
      <p:bldP spid="689181" grpId="0" animBg="1"/>
      <p:bldP spid="68918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02" name="Object 2"/>
          <p:cNvGraphicFramePr>
            <a:graphicFrameLocks noChangeAspect="1"/>
          </p:cNvGraphicFramePr>
          <p:nvPr/>
        </p:nvGraphicFramePr>
        <p:xfrm>
          <a:off x="0" y="638175"/>
          <a:ext cx="9078913" cy="608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0" name="Chart" r:id="rId4" imgW="10017360" imgH="6751800" progId="MSGraph.Chart.8">
                  <p:embed followColorScheme="full"/>
                </p:oleObj>
              </mc:Choice>
              <mc:Fallback>
                <p:oleObj name="Chart" r:id="rId4" imgW="10017360" imgH="67518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8175"/>
                        <a:ext cx="9078913" cy="608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03" name="Text Box 4"/>
          <p:cNvSpPr txBox="1">
            <a:spLocks noChangeArrowheads="1"/>
          </p:cNvSpPr>
          <p:nvPr/>
        </p:nvSpPr>
        <p:spPr bwMode="auto">
          <a:xfrm>
            <a:off x="0" y="952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altLang="en-US" sz="24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Αποθεματικές υποχρεώσεις σε στερλίνες της Τράπεζας της Αγγλίας</a:t>
            </a:r>
            <a:endParaRPr lang="en-GB" altLang="en-US" sz="24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716804" name="TextBox 4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300">
                <a:solidFill>
                  <a:srgbClr val="B2B2B2"/>
                </a:solidFill>
                <a:latin typeface="Arial" charset="0"/>
                <a:cs typeface="Arial" charset="0"/>
              </a:rPr>
              <a:t>Source:</a:t>
            </a:r>
            <a:r>
              <a:rPr lang="en-GB" altLang="en-US" sz="1300" i="1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300">
                <a:solidFill>
                  <a:srgbClr val="B2B2B2"/>
                </a:solidFill>
                <a:latin typeface="Arial" charset="0"/>
                <a:cs typeface="Arial" charset="0"/>
              </a:rPr>
              <a:t>Based on data in </a:t>
            </a:r>
            <a:r>
              <a:rPr lang="en-GB" altLang="en-US" sz="1300" i="1">
                <a:solidFill>
                  <a:srgbClr val="B2B2B2"/>
                </a:solidFill>
                <a:latin typeface="Arial" charset="0"/>
                <a:cs typeface="Arial" charset="0"/>
              </a:rPr>
              <a:t>Statistical Interactive Database</a:t>
            </a:r>
            <a:r>
              <a:rPr lang="en-GB" altLang="en-US" sz="1300">
                <a:solidFill>
                  <a:srgbClr val="B2B2B2"/>
                </a:solidFill>
                <a:latin typeface="Arial" charset="0"/>
                <a:cs typeface="Arial" charset="0"/>
              </a:rPr>
              <a:t>, series </a:t>
            </a:r>
            <a:r>
              <a:rPr lang="en-GB" altLang="en-US" sz="1300" noProof="1">
                <a:solidFill>
                  <a:srgbClr val="B2B2B2"/>
                </a:solidFill>
                <a:latin typeface="Arial" charset="0"/>
                <a:cs typeface="Arial" charset="0"/>
              </a:rPr>
              <a:t>RPWB56A</a:t>
            </a:r>
            <a:r>
              <a:rPr lang="en-GB" altLang="en-US" sz="1300">
                <a:solidFill>
                  <a:srgbClr val="B2B2B2"/>
                </a:solidFill>
                <a:latin typeface="Arial" charset="0"/>
                <a:cs typeface="Arial" charset="0"/>
              </a:rPr>
              <a:t> (Bank of England)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850" name="Object 2"/>
          <p:cNvGraphicFramePr>
            <a:graphicFrameLocks noChangeAspect="1"/>
          </p:cNvGraphicFramePr>
          <p:nvPr/>
        </p:nvGraphicFramePr>
        <p:xfrm>
          <a:off x="0" y="638175"/>
          <a:ext cx="9078913" cy="608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68" name="Chart" r:id="rId4" imgW="10017360" imgH="6751800" progId="MSGraph.Chart.8">
                  <p:embed followColorScheme="full"/>
                </p:oleObj>
              </mc:Choice>
              <mc:Fallback>
                <p:oleObj name="Chart" r:id="rId4" imgW="10017360" imgH="67518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8175"/>
                        <a:ext cx="9078913" cy="608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52" name="TextBox 4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300">
                <a:solidFill>
                  <a:srgbClr val="B2B2B2"/>
                </a:solidFill>
                <a:latin typeface="Arial" charset="0"/>
                <a:cs typeface="Arial" charset="0"/>
              </a:rPr>
              <a:t>Source:</a:t>
            </a:r>
            <a:r>
              <a:rPr lang="en-GB" altLang="en-US" sz="1300" i="1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300">
                <a:solidFill>
                  <a:srgbClr val="B2B2B2"/>
                </a:solidFill>
                <a:latin typeface="Arial" charset="0"/>
                <a:cs typeface="Arial" charset="0"/>
              </a:rPr>
              <a:t>Based on data in </a:t>
            </a:r>
            <a:r>
              <a:rPr lang="en-GB" altLang="en-US" sz="1300" i="1">
                <a:solidFill>
                  <a:srgbClr val="B2B2B2"/>
                </a:solidFill>
                <a:latin typeface="Arial" charset="0"/>
                <a:cs typeface="Arial" charset="0"/>
              </a:rPr>
              <a:t>Statistical Interactive Database</a:t>
            </a:r>
            <a:r>
              <a:rPr lang="en-GB" altLang="en-US" sz="1300">
                <a:solidFill>
                  <a:srgbClr val="B2B2B2"/>
                </a:solidFill>
                <a:latin typeface="Arial" charset="0"/>
                <a:cs typeface="Arial" charset="0"/>
              </a:rPr>
              <a:t>, series </a:t>
            </a:r>
            <a:r>
              <a:rPr lang="en-GB" altLang="en-US" sz="1300" noProof="1">
                <a:solidFill>
                  <a:srgbClr val="B2B2B2"/>
                </a:solidFill>
                <a:latin typeface="Arial" charset="0"/>
                <a:cs typeface="Arial" charset="0"/>
              </a:rPr>
              <a:t>RPWB56A</a:t>
            </a:r>
            <a:r>
              <a:rPr lang="en-GB" altLang="en-US" sz="1300">
                <a:solidFill>
                  <a:srgbClr val="B2B2B2"/>
                </a:solidFill>
                <a:latin typeface="Arial" charset="0"/>
                <a:cs typeface="Arial" charset="0"/>
              </a:rPr>
              <a:t> (Bank of England)</a:t>
            </a:r>
          </a:p>
        </p:txBody>
      </p:sp>
      <p:sp>
        <p:nvSpPr>
          <p:cNvPr id="718853" name="Text Box 5"/>
          <p:cNvSpPr txBox="1">
            <a:spLocks noChangeArrowheads="1"/>
          </p:cNvSpPr>
          <p:nvPr/>
        </p:nvSpPr>
        <p:spPr bwMode="auto">
          <a:xfrm>
            <a:off x="2814638" y="3770313"/>
            <a:ext cx="946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3000" b="1">
                <a:solidFill>
                  <a:srgbClr val="003300"/>
                </a:solidFill>
                <a:latin typeface="Arial" charset="0"/>
              </a:rPr>
              <a:t>QE1</a:t>
            </a:r>
            <a:endParaRPr lang="en-GB" altLang="en-US" sz="3000" b="1" noProof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952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altLang="en-US" sz="24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Αποθεματικές υποχρεώσεις σε στερλίνες της Τράπεζας της Αγγλίας</a:t>
            </a:r>
            <a:endParaRPr lang="en-GB" altLang="en-US" sz="24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6660" name="Rectangle 4"/>
          <p:cNvSpPr>
            <a:spLocks noGrp="1"/>
          </p:cNvSpPr>
          <p:nvPr>
            <p:ph type="title"/>
          </p:nvPr>
        </p:nvSpPr>
        <p:spPr>
          <a:xfrm>
            <a:off x="258082" y="195489"/>
            <a:ext cx="8534400" cy="758825"/>
          </a:xfrm>
        </p:spPr>
        <p:txBody>
          <a:bodyPr/>
          <a:lstStyle/>
          <a:p>
            <a:r>
              <a:rPr lang="el-GR" sz="3500" dirty="0" smtClean="0"/>
              <a:t>Η Έννοια και οι Λειτουργίες του Χρήματος</a:t>
            </a:r>
            <a:endParaRPr lang="en-GB" sz="3500" dirty="0"/>
          </a:p>
        </p:txBody>
      </p:sp>
      <p:sp>
        <p:nvSpPr>
          <p:cNvPr id="32666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 smtClean="0"/>
              <a:t>Τι θεωρείται χρήμα;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/>
              <a:t>α</a:t>
            </a:r>
            <a:r>
              <a:rPr lang="el-GR" dirty="0" smtClean="0"/>
              <a:t>υστηρός ορισμός του χρήματος</a:t>
            </a:r>
            <a:endParaRPr lang="en-GB" dirty="0" smtClean="0"/>
          </a:p>
          <a:p>
            <a:pPr lvl="1">
              <a:lnSpc>
                <a:spcPct val="110000"/>
              </a:lnSpc>
            </a:pPr>
            <a:r>
              <a:rPr lang="el-GR" dirty="0" smtClean="0"/>
              <a:t>ευρύς ορισμός του χρήματος</a:t>
            </a:r>
            <a:endParaRPr lang="en-GB" dirty="0" smtClean="0"/>
          </a:p>
          <a:p>
            <a:pPr>
              <a:lnSpc>
                <a:spcPct val="110000"/>
              </a:lnSpc>
            </a:pPr>
            <a:r>
              <a:rPr lang="el-GR" dirty="0" smtClean="0"/>
              <a:t>Τα ιδανικά χαρακτηριστικά του χρήματος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αντοχή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διαίρεση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μεταφορά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ικανότητα μη παραποίησης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6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6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6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26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26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26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26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1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898" name="Object 2"/>
          <p:cNvGraphicFramePr>
            <a:graphicFrameLocks noChangeAspect="1"/>
          </p:cNvGraphicFramePr>
          <p:nvPr/>
        </p:nvGraphicFramePr>
        <p:xfrm>
          <a:off x="0" y="638175"/>
          <a:ext cx="9078913" cy="608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16" name="Chart" r:id="rId4" imgW="10017360" imgH="6751800" progId="MSGraph.Chart.8">
                  <p:embed followColorScheme="full"/>
                </p:oleObj>
              </mc:Choice>
              <mc:Fallback>
                <p:oleObj name="Chart" r:id="rId4" imgW="10017360" imgH="67518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8175"/>
                        <a:ext cx="9078913" cy="608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900" name="TextBox 4"/>
          <p:cNvSpPr txBox="1">
            <a:spLocks noChangeArrowheads="1"/>
          </p:cNvSpPr>
          <p:nvPr/>
        </p:nvSpPr>
        <p:spPr bwMode="auto">
          <a:xfrm>
            <a:off x="0" y="65532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300">
                <a:solidFill>
                  <a:srgbClr val="B2B2B2"/>
                </a:solidFill>
                <a:latin typeface="Arial" charset="0"/>
                <a:cs typeface="Arial" charset="0"/>
              </a:rPr>
              <a:t>Source:</a:t>
            </a:r>
            <a:r>
              <a:rPr lang="en-GB" altLang="en-US" sz="1300" i="1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300">
                <a:solidFill>
                  <a:srgbClr val="B2B2B2"/>
                </a:solidFill>
                <a:latin typeface="Arial" charset="0"/>
                <a:cs typeface="Arial" charset="0"/>
              </a:rPr>
              <a:t>Based on data in </a:t>
            </a:r>
            <a:r>
              <a:rPr lang="en-GB" altLang="en-US" sz="1300" i="1">
                <a:solidFill>
                  <a:srgbClr val="B2B2B2"/>
                </a:solidFill>
                <a:latin typeface="Arial" charset="0"/>
                <a:cs typeface="Arial" charset="0"/>
              </a:rPr>
              <a:t>Statistical Interactive Database</a:t>
            </a:r>
            <a:r>
              <a:rPr lang="en-GB" altLang="en-US" sz="1300">
                <a:solidFill>
                  <a:srgbClr val="B2B2B2"/>
                </a:solidFill>
                <a:latin typeface="Arial" charset="0"/>
                <a:cs typeface="Arial" charset="0"/>
              </a:rPr>
              <a:t>, series </a:t>
            </a:r>
            <a:r>
              <a:rPr lang="en-GB" altLang="en-US" sz="1300" noProof="1">
                <a:solidFill>
                  <a:srgbClr val="B2B2B2"/>
                </a:solidFill>
                <a:latin typeface="Arial" charset="0"/>
                <a:cs typeface="Arial" charset="0"/>
              </a:rPr>
              <a:t>RPWB56A</a:t>
            </a:r>
            <a:r>
              <a:rPr lang="en-GB" altLang="en-US" sz="1300">
                <a:solidFill>
                  <a:srgbClr val="B2B2B2"/>
                </a:solidFill>
                <a:latin typeface="Arial" charset="0"/>
                <a:cs typeface="Arial" charset="0"/>
              </a:rPr>
              <a:t> (Bank of England)</a:t>
            </a:r>
          </a:p>
        </p:txBody>
      </p:sp>
      <p:sp>
        <p:nvSpPr>
          <p:cNvPr id="720901" name="Text Box 5"/>
          <p:cNvSpPr txBox="1">
            <a:spLocks noChangeArrowheads="1"/>
          </p:cNvSpPr>
          <p:nvPr/>
        </p:nvSpPr>
        <p:spPr bwMode="auto">
          <a:xfrm>
            <a:off x="2814638" y="3770313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3000" b="1">
                <a:solidFill>
                  <a:srgbClr val="003300"/>
                </a:solidFill>
                <a:latin typeface="Arial" charset="0"/>
              </a:rPr>
              <a:t>QE1</a:t>
            </a:r>
            <a:endParaRPr lang="en-GB" altLang="en-US" sz="3000" b="1" noProof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720902" name="Text Box 6"/>
          <p:cNvSpPr txBox="1">
            <a:spLocks noChangeArrowheads="1"/>
          </p:cNvSpPr>
          <p:nvPr/>
        </p:nvSpPr>
        <p:spPr bwMode="auto">
          <a:xfrm>
            <a:off x="5294313" y="2401888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3000" b="1">
                <a:solidFill>
                  <a:srgbClr val="003300"/>
                </a:solidFill>
                <a:latin typeface="Arial" charset="0"/>
              </a:rPr>
              <a:t>QE2</a:t>
            </a:r>
            <a:endParaRPr lang="en-GB" altLang="en-US" sz="3000" b="1" noProof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720903" name="Text Box 7"/>
          <p:cNvSpPr txBox="1">
            <a:spLocks noChangeArrowheads="1"/>
          </p:cNvSpPr>
          <p:nvPr/>
        </p:nvSpPr>
        <p:spPr bwMode="auto">
          <a:xfrm>
            <a:off x="5789613" y="1331913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3000" b="1">
                <a:solidFill>
                  <a:srgbClr val="003300"/>
                </a:solidFill>
                <a:latin typeface="Arial" charset="0"/>
              </a:rPr>
              <a:t>QE3</a:t>
            </a:r>
            <a:endParaRPr lang="en-GB" altLang="en-US" sz="3000" b="1" noProof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952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altLang="en-US" sz="24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Αποθεματικές υποχρεώσεις σε στερλίνες της Τράπεζας της Αγγλίας</a:t>
            </a:r>
            <a:endParaRPr lang="en-GB" altLang="en-US" sz="24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2" grpId="0" autoUpdateAnimBg="0"/>
      <p:bldP spid="72090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χρηματοπιστωτικό σύστημα</a:t>
            </a:r>
            <a:endParaRPr lang="en-GB" dirty="0"/>
          </a:p>
        </p:txBody>
      </p:sp>
      <p:sp>
        <p:nvSpPr>
          <p:cNvPr id="528387" name="Rectangle 3"/>
          <p:cNvSpPr>
            <a:spLocks noGrp="1"/>
          </p:cNvSpPr>
          <p:nvPr>
            <p:ph type="body" idx="1"/>
          </p:nvPr>
        </p:nvSpPr>
        <p:spPr>
          <a:xfrm>
            <a:off x="206375" y="1393371"/>
            <a:ext cx="8767763" cy="291669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l-GR" dirty="0" smtClean="0">
                <a:solidFill>
                  <a:srgbClr val="8A785E"/>
                </a:solidFill>
              </a:rPr>
              <a:t>Η κεντρική τράπεζα</a:t>
            </a:r>
            <a:endParaRPr lang="en-GB" dirty="0">
              <a:solidFill>
                <a:srgbClr val="8A785E"/>
              </a:solidFill>
            </a:endParaRPr>
          </a:p>
          <a:p>
            <a:pPr lvl="1">
              <a:spcBef>
                <a:spcPts val="600"/>
              </a:spcBef>
            </a:pPr>
            <a:r>
              <a:rPr lang="el-GR" dirty="0" smtClean="0">
                <a:solidFill>
                  <a:srgbClr val="8A785E"/>
                </a:solidFill>
              </a:rPr>
              <a:t>τραπεζογραμμάτια </a:t>
            </a:r>
            <a:endParaRPr lang="en-GB" dirty="0">
              <a:solidFill>
                <a:srgbClr val="8A785E"/>
              </a:solidFill>
            </a:endParaRPr>
          </a:p>
          <a:p>
            <a:pPr lvl="1">
              <a:spcBef>
                <a:spcPts val="600"/>
              </a:spcBef>
            </a:pPr>
            <a:r>
              <a:rPr lang="el-GR" dirty="0" smtClean="0">
                <a:solidFill>
                  <a:srgbClr val="8A785E"/>
                </a:solidFill>
              </a:rPr>
              <a:t>τραπεζικές λειτουργίες</a:t>
            </a:r>
            <a:endParaRPr lang="en-GB" dirty="0">
              <a:solidFill>
                <a:srgbClr val="8A785E"/>
              </a:solidFill>
            </a:endParaRPr>
          </a:p>
          <a:p>
            <a:pPr lvl="1">
              <a:spcBef>
                <a:spcPts val="600"/>
              </a:spcBef>
            </a:pPr>
            <a:r>
              <a:rPr lang="el-GR" dirty="0" smtClean="0">
                <a:solidFill>
                  <a:srgbClr val="8A785E"/>
                </a:solidFill>
              </a:rPr>
              <a:t>διαχείριση του δανειστικού προγράμματος της κυβέρνησης</a:t>
            </a:r>
            <a:endParaRPr lang="en-GB" dirty="0">
              <a:solidFill>
                <a:srgbClr val="8A785E"/>
              </a:solidFill>
            </a:endParaRPr>
          </a:p>
          <a:p>
            <a:pPr lvl="1">
              <a:spcBef>
                <a:spcPts val="600"/>
              </a:spcBef>
            </a:pPr>
            <a:r>
              <a:rPr lang="el-GR" dirty="0" smtClean="0">
                <a:solidFill>
                  <a:srgbClr val="8A785E"/>
                </a:solidFill>
              </a:rPr>
              <a:t>πάροχος ρευστότητας στις τράπεζες</a:t>
            </a:r>
            <a:endParaRPr lang="en-GB" dirty="0">
              <a:solidFill>
                <a:srgbClr val="8A785E"/>
              </a:solidFill>
            </a:endParaRPr>
          </a:p>
        </p:txBody>
      </p:sp>
      <p:sp>
        <p:nvSpPr>
          <p:cNvPr id="528388" name="Rectangle 4"/>
          <p:cNvSpPr>
            <a:spLocks/>
          </p:cNvSpPr>
          <p:nvPr/>
        </p:nvSpPr>
        <p:spPr bwMode="auto">
          <a:xfrm>
            <a:off x="206375" y="3970505"/>
            <a:ext cx="876776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15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dirty="0" smtClean="0">
                <a:solidFill>
                  <a:srgbClr val="19323F"/>
                </a:solidFill>
                <a:latin typeface="Arial" charset="0"/>
              </a:rPr>
              <a:t>επιβλέπει τις δραστηριότητες των τραπεζών και των άλλων χρηματοπιστωτικών ιδρυμάτων 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45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εφαρμόζει  τη συναλλαγματική πολιτική της κυβέρνησης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45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εφαρμόζει συναλλαγματική πολιτική και διαχειρίζεται αποθεματικά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28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2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8" grpId="0" build="p" bldLvl="3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89354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0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000" dirty="0">
                <a:solidFill>
                  <a:srgbClr val="B2B2B2"/>
                </a:solidFill>
                <a:latin typeface="Arial" charset="0"/>
              </a:rPr>
              <a:t> (Τράπεζα της Αγγλίας), Πίνακας B1.1.1. και D.2.3.1. Δεδομένα που δημοσιεύτηκαν τον </a:t>
            </a:r>
            <a:r>
              <a:rPr lang="el-GR" sz="1000" dirty="0" smtClean="0">
                <a:solidFill>
                  <a:srgbClr val="B2B2B2"/>
                </a:solidFill>
                <a:latin typeface="Arial" charset="0"/>
              </a:rPr>
              <a:t>Ιανουάριο </a:t>
            </a:r>
            <a:r>
              <a:rPr lang="el-GR" sz="1000" dirty="0">
                <a:solidFill>
                  <a:srgbClr val="B2B2B2"/>
                </a:solidFill>
                <a:latin typeface="Arial" charset="0"/>
              </a:rPr>
              <a:t>του 2014.</a:t>
            </a:r>
            <a:endParaRPr lang="en-GB" sz="10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Ισολογισμός της Τράπεζας της Αγγλίας: αρχές του 2008 και του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711537"/>
              </p:ext>
            </p:extLst>
          </p:nvPr>
        </p:nvGraphicFramePr>
        <p:xfrm>
          <a:off x="107904" y="575522"/>
          <a:ext cx="8903748" cy="57221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82564"/>
                <a:gridCol w="695545"/>
                <a:gridCol w="695545"/>
                <a:gridCol w="3302330"/>
                <a:gridCol w="713882"/>
                <a:gridCol w="713882"/>
              </a:tblGrid>
              <a:tr h="251122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Υποχρεώσεις σε δισ. ₤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08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14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Περιουσιακά στοιχεία σε δισ. ₤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08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14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b="1" dirty="0" smtClean="0">
                        <a:solidFill>
                          <a:srgbClr val="8E00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l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l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b="1" dirty="0" smtClean="0">
                        <a:solidFill>
                          <a:srgbClr val="8E00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492125" lvl="1">
                        <a:lnSpc>
                          <a:spcPct val="100000"/>
                        </a:lnSpc>
                      </a:pPr>
                      <a:endParaRPr lang="el-GR" sz="12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06754" lvl="1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lang="el-GR" sz="1200" b="1" dirty="0" smtClean="0">
                        <a:solidFill>
                          <a:srgbClr val="3366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84835" lvl="1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3483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 rowSpan="3">
                  <a:txBody>
                    <a:bodyPr/>
                    <a:lstStyle/>
                    <a:p>
                      <a:pPr marL="349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dirty="0" smtClean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lang="el-GR" sz="1200" i="1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 vMerge="1">
                  <a:txBody>
                    <a:bodyPr/>
                    <a:lstStyle/>
                    <a:p>
                      <a:pPr marL="349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dirty="0" smtClean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lang="el-GR"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ll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580188"/>
            <a:ext cx="89354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0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000" dirty="0">
                <a:solidFill>
                  <a:srgbClr val="B2B2B2"/>
                </a:solidFill>
                <a:latin typeface="Arial" charset="0"/>
              </a:rPr>
              <a:t> (Τράπεζα της Αγγλίας), Πίνακας B1.1.1. και D.2.3.1. Δεδομένα που δημοσιεύτηκαν τον </a:t>
            </a:r>
            <a:r>
              <a:rPr lang="el-GR" sz="1000" dirty="0" smtClean="0">
                <a:solidFill>
                  <a:srgbClr val="B2B2B2"/>
                </a:solidFill>
                <a:latin typeface="Arial" charset="0"/>
              </a:rPr>
              <a:t>Ιανουάριο </a:t>
            </a:r>
            <a:r>
              <a:rPr lang="el-GR" sz="1000" dirty="0">
                <a:solidFill>
                  <a:srgbClr val="B2B2B2"/>
                </a:solidFill>
                <a:latin typeface="Arial" charset="0"/>
              </a:rPr>
              <a:t>του 2014.</a:t>
            </a:r>
            <a:endParaRPr lang="en-GB" sz="10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Ισολογισμός της Τράπεζας της Αγγλίας: αρχές του 2008 και του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67627"/>
              </p:ext>
            </p:extLst>
          </p:nvPr>
        </p:nvGraphicFramePr>
        <p:xfrm>
          <a:off x="107904" y="575522"/>
          <a:ext cx="8903748" cy="57221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82564"/>
                <a:gridCol w="695545"/>
                <a:gridCol w="695545"/>
                <a:gridCol w="3302330"/>
                <a:gridCol w="713882"/>
                <a:gridCol w="713882"/>
              </a:tblGrid>
              <a:tr h="251122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Υποχρεώσεις σε δισ. ₤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08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14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Περιουσιακά στοιχεία σε δισ. ₤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08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14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8E0000"/>
                          </a:solidFill>
                        </a:rPr>
                        <a:t>Τμήμα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Τμήμα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l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l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b="1" dirty="0" smtClean="0">
                        <a:solidFill>
                          <a:srgbClr val="8E00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492125" lvl="1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7030A0"/>
                          </a:solidFill>
                        </a:rPr>
                        <a:t>Τμήμα Τραπεζικής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06754" lvl="1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</a:rPr>
                        <a:t>Τμήμα Τραπεζικής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84835" lvl="1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3483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 rowSpan="3">
                  <a:txBody>
                    <a:bodyPr/>
                    <a:lstStyle/>
                    <a:p>
                      <a:pPr marL="349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dirty="0" smtClean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lang="el-GR" sz="1200" i="1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 vMerge="1">
                  <a:txBody>
                    <a:bodyPr/>
                    <a:lstStyle/>
                    <a:p>
                      <a:pPr marL="349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dirty="0" smtClean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lang="el-GR"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580188"/>
            <a:ext cx="89354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0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000" dirty="0">
                <a:solidFill>
                  <a:srgbClr val="B2B2B2"/>
                </a:solidFill>
                <a:latin typeface="Arial" charset="0"/>
              </a:rPr>
              <a:t> (Τράπεζα της Αγγλίας), Πίνακας B1.1.1. και D.2.3.1. Δεδομένα που δημοσιεύτηκαν τον </a:t>
            </a:r>
            <a:r>
              <a:rPr lang="el-GR" sz="1000" dirty="0" smtClean="0">
                <a:solidFill>
                  <a:srgbClr val="B2B2B2"/>
                </a:solidFill>
                <a:latin typeface="Arial" charset="0"/>
              </a:rPr>
              <a:t>Ιανουάριο </a:t>
            </a:r>
            <a:r>
              <a:rPr lang="el-GR" sz="1000" dirty="0">
                <a:solidFill>
                  <a:srgbClr val="B2B2B2"/>
                </a:solidFill>
                <a:latin typeface="Arial" charset="0"/>
              </a:rPr>
              <a:t>του 2014.</a:t>
            </a:r>
            <a:endParaRPr lang="en-GB" sz="10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Ισολογισμός της Τράπεζας της Αγγλίας: αρχές του 2008 και του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344909"/>
              </p:ext>
            </p:extLst>
          </p:nvPr>
        </p:nvGraphicFramePr>
        <p:xfrm>
          <a:off x="107904" y="575522"/>
          <a:ext cx="8903748" cy="57221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82564"/>
                <a:gridCol w="695545"/>
                <a:gridCol w="695545"/>
                <a:gridCol w="3302330"/>
                <a:gridCol w="713882"/>
                <a:gridCol w="713882"/>
              </a:tblGrid>
              <a:tr h="251122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Υποχρεώσεις σε δισ. ₤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08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14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Περιουσιακά στοιχεία σε δισ. ₤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08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14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8E0000"/>
                          </a:solidFill>
                        </a:rPr>
                        <a:t>Τμήμα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Τμήμα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FF0000"/>
                          </a:solidFill>
                        </a:rPr>
                        <a:t>Χαρτονομίσματα σε κυκλοφορία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0" dirty="0" smtClean="0">
                          <a:solidFill>
                            <a:srgbClr val="FF0000"/>
                          </a:solidFill>
                          <a:latin typeface="+mn-lt"/>
                          <a:cs typeface="UB-HelveticaCond"/>
                        </a:rPr>
                        <a:t>34,5</a:t>
                      </a: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62,5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l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l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8E0000"/>
                          </a:solidFill>
                        </a:rPr>
                        <a:t>Υποχρεώσεις Τμήματος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+mn-lt"/>
                          <a:cs typeface="UB-HelveticaCond"/>
                        </a:rPr>
                        <a:t>34,5</a:t>
                      </a:r>
                      <a:endParaRPr sz="1200" b="1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62,5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492125" lvl="1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7030A0"/>
                          </a:solidFill>
                        </a:rPr>
                        <a:t>Τμήμα Τραπεζικής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06754" lvl="1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</a:rPr>
                        <a:t>Τμήμα Τραπεζικής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84835" lvl="1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3483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 rowSpan="3">
                  <a:txBody>
                    <a:bodyPr/>
                    <a:lstStyle/>
                    <a:p>
                      <a:pPr marL="349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dirty="0" smtClean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lang="el-GR" sz="1200" i="1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 vMerge="1">
                  <a:txBody>
                    <a:bodyPr/>
                    <a:lstStyle/>
                    <a:p>
                      <a:pPr marL="349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dirty="0" smtClean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lang="el-GR"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580188"/>
            <a:ext cx="89354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0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000" dirty="0">
                <a:solidFill>
                  <a:srgbClr val="B2B2B2"/>
                </a:solidFill>
                <a:latin typeface="Arial" charset="0"/>
              </a:rPr>
              <a:t> (Τράπεζα της Αγγλίας), Πίνακας B1.1.1. και D.2.3.1. Δεδομένα που δημοσιεύτηκαν τον </a:t>
            </a:r>
            <a:r>
              <a:rPr lang="el-GR" sz="1000" dirty="0" smtClean="0">
                <a:solidFill>
                  <a:srgbClr val="B2B2B2"/>
                </a:solidFill>
                <a:latin typeface="Arial" charset="0"/>
              </a:rPr>
              <a:t>Ιανουάριο </a:t>
            </a:r>
            <a:r>
              <a:rPr lang="el-GR" sz="1000" dirty="0">
                <a:solidFill>
                  <a:srgbClr val="B2B2B2"/>
                </a:solidFill>
                <a:latin typeface="Arial" charset="0"/>
              </a:rPr>
              <a:t>του 2014.</a:t>
            </a:r>
            <a:endParaRPr lang="en-GB" sz="10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Ισολογισμός της Τράπεζας της Αγγλίας: αρχές του 2008 και του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69060"/>
              </p:ext>
            </p:extLst>
          </p:nvPr>
        </p:nvGraphicFramePr>
        <p:xfrm>
          <a:off x="107904" y="575522"/>
          <a:ext cx="8903748" cy="57607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82564"/>
                <a:gridCol w="695545"/>
                <a:gridCol w="695545"/>
                <a:gridCol w="3302330"/>
                <a:gridCol w="713882"/>
                <a:gridCol w="713882"/>
              </a:tblGrid>
              <a:tr h="251122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Υποχρεώσεις σε δισ. ₤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08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14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Περιουσιακά στοιχεία σε δισ. ₤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08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14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8E0000"/>
                          </a:solidFill>
                        </a:rPr>
                        <a:t>Τμήμα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Τμήμα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FF0000"/>
                          </a:solidFill>
                        </a:rPr>
                        <a:t>Χαρτονομίσματα σε κυκλοφορία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0" dirty="0" smtClean="0">
                          <a:solidFill>
                            <a:srgbClr val="FF0000"/>
                          </a:solidFill>
                          <a:latin typeface="+mn-lt"/>
                          <a:cs typeface="UB-HelveticaCond"/>
                        </a:rPr>
                        <a:t>34,5</a:t>
                      </a: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62,5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Βραχυπρόθεσμες πολιτικές ανοιχτής αγοράς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Μακροπρόθεσμες συμφωνίες επαναγοράς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l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13,5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0,1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Μέσα χορηγήσεων στην Κυβέρνηση του Ην.</a:t>
                      </a:r>
                      <a:r>
                        <a:rPr lang="el-G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Βασιλείου</a:t>
                      </a: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l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13,4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Ομόλογα και άλλα χρεόγραφα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4,2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Καταθέσεις στο Τμήμα Τραπεζικής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5,2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57,8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8E0000"/>
                          </a:solidFill>
                        </a:rPr>
                        <a:t>Υποχρεώσεις Τμήματος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+mn-lt"/>
                          <a:cs typeface="UB-HelveticaCond"/>
                        </a:rPr>
                        <a:t>34,5</a:t>
                      </a:r>
                      <a:endParaRPr sz="1200" b="1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62,5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Ενεργητικό Τμήματος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34,5</a:t>
                      </a:r>
                      <a:endParaRPr sz="1200" b="1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62,5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492125" lvl="1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7030A0"/>
                          </a:solidFill>
                        </a:rPr>
                        <a:t>Τμήμα Τραπεζικής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06754" lvl="1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</a:rPr>
                        <a:t>Τμήμα Τραπεζικής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84835" lvl="1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3483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 rowSpan="3">
                  <a:txBody>
                    <a:bodyPr/>
                    <a:lstStyle/>
                    <a:p>
                      <a:pPr marL="349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dirty="0" smtClean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lang="el-GR" sz="1200" i="1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 vMerge="1">
                  <a:txBody>
                    <a:bodyPr/>
                    <a:lstStyle/>
                    <a:p>
                      <a:pPr marL="349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dirty="0" smtClean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lang="el-GR"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580188"/>
            <a:ext cx="89354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0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000" dirty="0">
                <a:solidFill>
                  <a:srgbClr val="B2B2B2"/>
                </a:solidFill>
                <a:latin typeface="Arial" charset="0"/>
              </a:rPr>
              <a:t> (Τράπεζα της Αγγλίας), Πίνακας B1.1.1. και D.2.3.1. Δεδομένα που δημοσιεύτηκαν τον </a:t>
            </a:r>
            <a:r>
              <a:rPr lang="el-GR" sz="1000" dirty="0" smtClean="0">
                <a:solidFill>
                  <a:srgbClr val="B2B2B2"/>
                </a:solidFill>
                <a:latin typeface="Arial" charset="0"/>
              </a:rPr>
              <a:t>Ιανουάριο </a:t>
            </a:r>
            <a:r>
              <a:rPr lang="el-GR" sz="1000" dirty="0">
                <a:solidFill>
                  <a:srgbClr val="B2B2B2"/>
                </a:solidFill>
                <a:latin typeface="Arial" charset="0"/>
              </a:rPr>
              <a:t>του 2014.</a:t>
            </a:r>
            <a:endParaRPr lang="en-GB" sz="10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Ισολογισμός της Τράπεζας της Αγγλίας: αρχές του 2008 και του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54059"/>
              </p:ext>
            </p:extLst>
          </p:nvPr>
        </p:nvGraphicFramePr>
        <p:xfrm>
          <a:off x="107904" y="575522"/>
          <a:ext cx="8903748" cy="57994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82564"/>
                <a:gridCol w="695545"/>
                <a:gridCol w="695545"/>
                <a:gridCol w="3302330"/>
                <a:gridCol w="713882"/>
                <a:gridCol w="713882"/>
              </a:tblGrid>
              <a:tr h="251122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Υποχρεώσεις σε δισ. ₤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08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14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Περιουσιακά στοιχεία σε δισ. ₤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08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14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8E0000"/>
                          </a:solidFill>
                        </a:rPr>
                        <a:t>Τμήμα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Τμήμα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FF0000"/>
                          </a:solidFill>
                        </a:rPr>
                        <a:t>Χαρτονομίσματα σε κυκλοφορία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0" dirty="0" smtClean="0">
                          <a:solidFill>
                            <a:srgbClr val="FF0000"/>
                          </a:solidFill>
                          <a:latin typeface="+mn-lt"/>
                          <a:cs typeface="UB-HelveticaCond"/>
                        </a:rPr>
                        <a:t>34,5</a:t>
                      </a: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62,5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Βραχυπρόθεσμες πολιτικές ανοιχτής αγοράς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Μακροπρόθεσμες συμφωνίες επαναγοράς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l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13,5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0,1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Μέσα χορηγήσεων στην Κυβέρνηση του Ην.</a:t>
                      </a:r>
                      <a:r>
                        <a:rPr lang="el-G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Βασιλείου</a:t>
                      </a: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l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13,4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Ομόλογα και άλλα χρεόγραφα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4,2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Καταθέσεις στο Τμήμα Τραπεζικής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5,2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57,8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8E0000"/>
                          </a:solidFill>
                        </a:rPr>
                        <a:t>Υποχρεώσεις Τμήματος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+mn-lt"/>
                          <a:cs typeface="UB-HelveticaCond"/>
                        </a:rPr>
                        <a:t>34,5</a:t>
                      </a:r>
                      <a:endParaRPr sz="1200" b="1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62,5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Ενεργητικό Τμήματος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34,5</a:t>
                      </a:r>
                      <a:endParaRPr sz="1200" b="1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62,5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492125" lvl="1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7030A0"/>
                          </a:solidFill>
                        </a:rPr>
                        <a:t>Τμήμα Τραπεζικής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06754" lvl="1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</a:rPr>
                        <a:t>Τμήμα Τραπεζικής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84835" lvl="1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7030A0"/>
                          </a:solidFill>
                        </a:rPr>
                        <a:t>Λογαριασμός αποθεματικών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23,6</a:t>
                      </a: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297,0</a:t>
                      </a:r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7030A0"/>
                          </a:solidFill>
                        </a:rPr>
                        <a:t>Βραχυπρόθεσμες πολιτικές ανοιχτής αγοράς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3483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7030A0"/>
                          </a:solidFill>
                        </a:rPr>
                        <a:t>Κρατικά χρεόγραφα σε ξένο νόμισμα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4,9</a:t>
                      </a: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3,6</a:t>
                      </a:r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7030A0"/>
                          </a:solidFill>
                        </a:rPr>
                        <a:t>Αναλογία μετρητών και καταθέσεων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4,1</a:t>
                      </a:r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lang="el-GR" sz="1200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 rowSpan="3">
                  <a:txBody>
                    <a:bodyPr/>
                    <a:lstStyle/>
                    <a:p>
                      <a:pPr marL="349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solidFill>
                            <a:srgbClr val="7030A0"/>
                          </a:solidFill>
                        </a:rPr>
                        <a:t>Λοιπές υποχρεώσεις</a:t>
                      </a:r>
                      <a:endParaRPr lang="el-GR" sz="1200" dirty="0" smtClean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30,3</a:t>
                      </a: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91,8</a:t>
                      </a:r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lang="el-GR" sz="1200" i="1" dirty="0" smtClean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 vMerge="1">
                  <a:txBody>
                    <a:bodyPr/>
                    <a:lstStyle/>
                    <a:p>
                      <a:pPr marL="349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dirty="0" smtClean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endParaRPr lang="el-GR"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Υποχρεώσεις Τμήματος Τραπεζικής</a:t>
                      </a: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91,7</a:t>
                      </a: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396,6</a:t>
                      </a: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80188"/>
            <a:ext cx="89354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000" dirty="0">
                <a:solidFill>
                  <a:srgbClr val="B2B2B2"/>
                </a:solidFill>
                <a:latin typeface="Arial" charset="0"/>
              </a:rPr>
              <a:t>Πηγή: Βασισμένο σε δεδομένα από τη </a:t>
            </a:r>
            <a:r>
              <a:rPr lang="el-GR" sz="1000" dirty="0" err="1">
                <a:solidFill>
                  <a:srgbClr val="B2B2B2"/>
                </a:solidFill>
                <a:latin typeface="Arial" charset="0"/>
              </a:rPr>
              <a:t>Bankstats</a:t>
            </a:r>
            <a:r>
              <a:rPr lang="el-GR" sz="1000" dirty="0">
                <a:solidFill>
                  <a:srgbClr val="B2B2B2"/>
                </a:solidFill>
                <a:latin typeface="Arial" charset="0"/>
              </a:rPr>
              <a:t> (Τράπεζα της Αγγλίας), Πίνακας B1.1.1. και D.2.3.1. Δεδομένα που δημοσιεύτηκαν τον </a:t>
            </a:r>
            <a:r>
              <a:rPr lang="el-GR" sz="1000" dirty="0" smtClean="0">
                <a:solidFill>
                  <a:srgbClr val="B2B2B2"/>
                </a:solidFill>
                <a:latin typeface="Arial" charset="0"/>
              </a:rPr>
              <a:t>Ιανουάριο </a:t>
            </a:r>
            <a:r>
              <a:rPr lang="el-GR" sz="1000" dirty="0">
                <a:solidFill>
                  <a:srgbClr val="B2B2B2"/>
                </a:solidFill>
                <a:latin typeface="Arial" charset="0"/>
              </a:rPr>
              <a:t>του 2014.</a:t>
            </a:r>
            <a:endParaRPr lang="en-GB" sz="10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Ισολογισμός της Τράπεζας της Αγγλίας: αρχές του 2008 και του 2014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29454"/>
              </p:ext>
            </p:extLst>
          </p:nvPr>
        </p:nvGraphicFramePr>
        <p:xfrm>
          <a:off x="107904" y="575522"/>
          <a:ext cx="8903748" cy="58767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82564"/>
                <a:gridCol w="695545"/>
                <a:gridCol w="695545"/>
                <a:gridCol w="3302330"/>
                <a:gridCol w="713882"/>
                <a:gridCol w="713882"/>
              </a:tblGrid>
              <a:tr h="251122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Υποχρεώσεις σε δισ. ₤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08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14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Περιουσιακά στοιχεία σε δισ. ₤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08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</a:rPr>
                        <a:t>Ιαν. 14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8E0000"/>
                          </a:solidFill>
                        </a:rPr>
                        <a:t>Τμήμα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solidFill>
                          <a:srgbClr val="8E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Τμήμα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FF0000"/>
                          </a:solidFill>
                        </a:rPr>
                        <a:t>Χαρτονομίσματα σε κυκλοφορία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0" dirty="0" smtClean="0">
                          <a:solidFill>
                            <a:srgbClr val="FF0000"/>
                          </a:solidFill>
                          <a:latin typeface="+mn-lt"/>
                          <a:cs typeface="UB-HelveticaCond"/>
                        </a:rPr>
                        <a:t>34,5</a:t>
                      </a: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62,5</a:t>
                      </a: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Βραχυπρόθεσμες πολιτικές ανοιχτής αγοράς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Μακροπρόθεσμες συμφωνίες επαναγοράς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l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13,5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0,1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Μέσα χορηγήσεων στην Κυβέρνηση του Ην.</a:t>
                      </a:r>
                      <a:r>
                        <a:rPr lang="el-G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Βασιλείου</a:t>
                      </a:r>
                      <a:endParaRPr lang="el-GR" sz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l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13,4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Ομόλογα και άλλα χρεόγραφα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4,2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Καταθέσεις στο Τμήμα Τραπεζικής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5,2</a:t>
                      </a:r>
                      <a:endParaRPr sz="1200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57,8</a:t>
                      </a:r>
                      <a:endParaRPr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8E0000"/>
                          </a:solidFill>
                        </a:rPr>
                        <a:t>Υποχρεώσεις Τμήματος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+mn-lt"/>
                          <a:cs typeface="UB-HelveticaCond"/>
                        </a:rPr>
                        <a:t>34,5</a:t>
                      </a:r>
                      <a:endParaRPr sz="1200" b="1" dirty="0">
                        <a:solidFill>
                          <a:srgbClr val="FF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62,5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Ενεργητικό Τμήματος Έκδοσης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00B0F0"/>
                          </a:solidFill>
                          <a:latin typeface="+mn-lt"/>
                          <a:cs typeface="UB-HelveticaCond"/>
                        </a:rPr>
                        <a:t>34,5</a:t>
                      </a:r>
                      <a:endParaRPr sz="1200" b="1" dirty="0">
                        <a:solidFill>
                          <a:srgbClr val="00B0F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UB-HelveticaCond"/>
                        </a:rPr>
                        <a:t>62,5</a:t>
                      </a:r>
                      <a:endParaRPr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492125" lvl="1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7030A0"/>
                          </a:solidFill>
                        </a:rPr>
                        <a:t>Τμήμα Τραπεζικής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06754" lvl="1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</a:rPr>
                        <a:t>Τμήμα Τραπεζικής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84835" lvl="1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7030A0"/>
                          </a:solidFill>
                        </a:rPr>
                        <a:t>Λογαριασμός αποθεματικών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23,6</a:t>
                      </a: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297,0</a:t>
                      </a:r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336600"/>
                          </a:solidFill>
                        </a:rPr>
                        <a:t>Βραχυπρόθεσμες πολιτικές ανοικτές αγοράς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7030A0"/>
                          </a:solidFill>
                        </a:rPr>
                        <a:t>Βραχυπρόθεσμες πολιτικές ανοιχτής αγοράς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Μακροπρόθεσμες συμφωνίες επαναγοράς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10,0</a:t>
                      </a: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0,1</a:t>
                      </a: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3483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7030A0"/>
                          </a:solidFill>
                        </a:rPr>
                        <a:t>Κρατικά χρεόγραφα σε ξένο νόμισμα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4,9</a:t>
                      </a: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3,6</a:t>
                      </a:r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336600"/>
                          </a:solidFill>
                        </a:rPr>
                        <a:t>Ομόλογα και άλλα χρεόγραφα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7,6</a:t>
                      </a: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12,2</a:t>
                      </a: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7030A0"/>
                          </a:solidFill>
                        </a:rPr>
                        <a:t>Αναλογία μετρητών και καταθέσεων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4,1</a:t>
                      </a:r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Λοιπά περιουσιακά στοιχεία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44,1</a:t>
                      </a: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384,4</a:t>
                      </a: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9641">
                <a:tc rowSpan="3">
                  <a:txBody>
                    <a:bodyPr/>
                    <a:lstStyle/>
                    <a:p>
                      <a:pPr marL="349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solidFill>
                            <a:srgbClr val="7030A0"/>
                          </a:solidFill>
                        </a:rPr>
                        <a:t>Λοιπές υποχρεώσεις</a:t>
                      </a:r>
                      <a:endParaRPr lang="el-GR" sz="1200" dirty="0" smtClean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r>
                        <a:rPr lang="el-GR" sz="1200" b="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30,3</a:t>
                      </a: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91,8</a:t>
                      </a:r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r>
                        <a:rPr lang="el-GR" sz="1200" i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Εκ των οποίων: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 vMerge="1">
                  <a:txBody>
                    <a:bodyPr/>
                    <a:lstStyle/>
                    <a:p>
                      <a:pPr marL="349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dirty="0" smtClean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APF δανειακές επενδύσεις σε εταιρικά ομόλογα και εμπορικά χρεόγραφα</a:t>
                      </a: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853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94310" algn="ct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5470" lvl="1">
                        <a:lnSpc>
                          <a:spcPct val="100000"/>
                        </a:lnSpc>
                      </a:pPr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APF δανειακές επενδύσεις</a:t>
                      </a:r>
                      <a:b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σε κρατικά</a:t>
                      </a:r>
                      <a:r>
                        <a:rPr lang="el-GR" sz="1200" baseline="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ομόλογα</a:t>
                      </a:r>
                      <a:endParaRPr lang="el-GR"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375,0</a:t>
                      </a:r>
                      <a:endParaRPr sz="1200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2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Υποχρεώσεις Τμήματος Τραπεζικής</a:t>
                      </a: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91,7</a:t>
                      </a: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396,6</a:t>
                      </a:r>
                      <a:endParaRPr sz="1200" b="1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Ενεργητικό Τμήματος Τραπεζικής</a:t>
                      </a: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61,7</a:t>
                      </a: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396,6</a:t>
                      </a:r>
                      <a:endParaRPr sz="120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D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χρηματοπιστωτικό σύστημα</a:t>
            </a:r>
            <a:endParaRPr lang="en-GB" dirty="0"/>
          </a:p>
        </p:txBody>
      </p:sp>
      <p:sp>
        <p:nvSpPr>
          <p:cNvPr id="345091" name="Rectangle 3"/>
          <p:cNvSpPr>
            <a:spLocks noGrp="1"/>
          </p:cNvSpPr>
          <p:nvPr>
            <p:ph type="body" idx="1"/>
          </p:nvPr>
        </p:nvSpPr>
        <p:spPr>
          <a:xfrm>
            <a:off x="301625" y="1407886"/>
            <a:ext cx="8534400" cy="54501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n-US" sz="2800" dirty="0" smtClean="0"/>
              <a:t>Οι αγορές χρήματος</a:t>
            </a:r>
            <a:endParaRPr lang="en-GB" altLang="en-US" sz="2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sz="2550" dirty="0" smtClean="0"/>
              <a:t>συναλλαγές βραχυπρόθεσμων χρηματοοικονομικών εργαλείων</a:t>
            </a:r>
            <a:endParaRPr lang="en-GB" altLang="en-US" sz="2550" dirty="0"/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l-GR" altLang="en-US" sz="2450" dirty="0" smtClean="0"/>
              <a:t>μέσο για τη διενέργεια νομισματικής πολιτικής από την κεντρική τράπεζα</a:t>
            </a:r>
            <a:endParaRPr lang="en-GB" altLang="en-US" sz="2450" dirty="0" smtClean="0"/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l-GR" altLang="en-US" sz="2450" dirty="0" smtClean="0"/>
              <a:t>παρέχει δανειοδοτικές και δανειοληπτικές ευκαιρίες στα ΝΧΙ</a:t>
            </a:r>
            <a:endParaRPr lang="en-GB" altLang="en-US" sz="2450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sz="2550" dirty="0" smtClean="0"/>
              <a:t>η προθεσμιακή αγορά και οι αγορές </a:t>
            </a:r>
            <a:r>
              <a:rPr lang="en-GB" altLang="en-US" sz="2550" dirty="0" smtClean="0"/>
              <a:t>repo</a:t>
            </a:r>
            <a:r>
              <a:rPr lang="el-GR" altLang="en-US" sz="2550" dirty="0" smtClean="0"/>
              <a:t>ς</a:t>
            </a:r>
            <a:endParaRPr lang="en-GB" altLang="en-US" sz="255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sz="2550" dirty="0" smtClean="0"/>
              <a:t>οι παράλληλες αγορές χρήματος</a:t>
            </a:r>
            <a:endParaRPr lang="en-GB" altLang="en-US" sz="255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sz="2550" dirty="0" smtClean="0"/>
              <a:t>τη σημασία του διατραπεζικού δανεισμού</a:t>
            </a:r>
            <a:endParaRPr lang="en-GB" sz="2550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 bldLvl="3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7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Επιτόκιο LIBOR και Βασικό Επιτόκιο ενός μηνός.</a:t>
            </a:r>
            <a:endParaRPr lang="en-GB" sz="2700" b="1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728766"/>
            <a:ext cx="8312727" cy="5544853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870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500" dirty="0" smtClean="0"/>
              <a:t>Η Έννοια και οι Λειτουργίες του Χρήματος</a:t>
            </a:r>
            <a:endParaRPr lang="en-GB" sz="3500" dirty="0"/>
          </a:p>
        </p:txBody>
      </p:sp>
      <p:sp>
        <p:nvSpPr>
          <p:cNvPr id="32870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l-GR" dirty="0" smtClean="0"/>
              <a:t>Η εξέλιξη των χρηματικών τραπεζικών καταθέσεων</a:t>
            </a:r>
            <a:endParaRPr lang="en-GB" dirty="0" smtClean="0"/>
          </a:p>
          <a:p>
            <a:pPr lvl="1">
              <a:lnSpc>
                <a:spcPct val="180000"/>
              </a:lnSpc>
            </a:pPr>
            <a:r>
              <a:rPr lang="el-GR" dirty="0" smtClean="0"/>
              <a:t>εξέλιξη των νομισματικού συστήματος</a:t>
            </a:r>
            <a:endParaRPr lang="en-GB" dirty="0" smtClean="0"/>
          </a:p>
          <a:p>
            <a:pPr lvl="1">
              <a:lnSpc>
                <a:spcPct val="180000"/>
              </a:lnSpc>
            </a:pPr>
            <a:r>
              <a:rPr lang="el-GR" dirty="0" smtClean="0"/>
              <a:t>χρυσοχόοι και η προέλευση των χαρτονομισμάτων</a:t>
            </a:r>
            <a:endParaRPr lang="en-GB" dirty="0"/>
          </a:p>
          <a:p>
            <a:pPr lvl="1">
              <a:lnSpc>
                <a:spcPct val="180000"/>
              </a:lnSpc>
            </a:pPr>
            <a:r>
              <a:rPr lang="el-GR" dirty="0" smtClean="0"/>
              <a:t>χρηματικές τραπεζικές καταθέσεις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8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9" grpId="0" build="p" bldLvl="2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Τράπεζες, Χρήμα και Επιτόκια</a:t>
            </a:r>
            <a:endParaRPr lang="en-GB" dirty="0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Προσφορά Χρήματος 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1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4918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προσφορά χρήματος</a:t>
            </a:r>
            <a:endParaRPr lang="en-GB" dirty="0"/>
          </a:p>
        </p:txBody>
      </p:sp>
      <p:sp>
        <p:nvSpPr>
          <p:cNvPr id="34918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l-GR" dirty="0" smtClean="0"/>
              <a:t>Ορισμοί της προσφοράς χρήματος</a:t>
            </a:r>
            <a:endParaRPr lang="en-GB" dirty="0"/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l-GR" dirty="0" smtClean="0"/>
              <a:t>νομισματική βάση</a:t>
            </a:r>
            <a:endParaRPr lang="en-GB" dirty="0"/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l-GR" dirty="0" smtClean="0"/>
              <a:t>χρήμα με την ευρεία μορφή</a:t>
            </a:r>
            <a:endParaRPr lang="en-GB" dirty="0"/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l-GR" dirty="0" smtClean="0"/>
              <a:t>Ορισμοί στο Ηνωμένο Βασίλειο</a:t>
            </a:r>
            <a:endParaRPr lang="en-GB" dirty="0"/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l-GR" dirty="0" smtClean="0"/>
              <a:t>μετρητά σε κυκλοφορία</a:t>
            </a:r>
            <a:endParaRPr lang="en-GB" dirty="0"/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GB" dirty="0"/>
              <a:t>M4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l-GR" dirty="0" smtClean="0"/>
              <a:t>Ορισμοί στην ευρωζώνη</a:t>
            </a:r>
            <a:endParaRPr lang="en-GB" dirty="0"/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GB" dirty="0"/>
              <a:t>M1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GB" dirty="0"/>
              <a:t>M2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GB" dirty="0"/>
              <a:t>M3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9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49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49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49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49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49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491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92505"/>
            <a:ext cx="9083675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Ηνωμένο Βασίλειο νομισματικά μεγέθη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,</a:t>
            </a:r>
            <a:br>
              <a:rPr lang="el-GR" sz="24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τέλος Δεκεμβρίου 2013 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(μη διορθωμένα για εποχικότητα)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60026"/>
              </p:ext>
            </p:extLst>
          </p:nvPr>
        </p:nvGraphicFramePr>
        <p:xfrm>
          <a:off x="264695" y="1297243"/>
          <a:ext cx="849429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4293"/>
              </a:tblGrid>
              <a:tr h="505499">
                <a:tc>
                  <a:txBody>
                    <a:bodyPr/>
                    <a:lstStyle/>
                    <a:p>
                      <a:pPr algn="r"/>
                      <a:r>
                        <a:rPr lang="el-GR" sz="1800" b="1" i="0" u="none" strike="noStrike" baseline="0" dirty="0" smtClean="0"/>
                        <a:t>£ </a:t>
                      </a:r>
                      <a:r>
                        <a:rPr lang="el-GR" sz="1800" b="1" i="0" u="none" strike="noStrike" baseline="0" dirty="0" err="1" smtClean="0"/>
                        <a:t>δισ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ll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92505"/>
            <a:ext cx="9083675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Ηνωμένο Βασίλειο νομισματικά μεγέθη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,</a:t>
            </a:r>
            <a:br>
              <a:rPr lang="el-GR" sz="24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τέλος Δεκεμβρίου 2013 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(μη διορθωμένα για εποχικότητα)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65646"/>
              </p:ext>
            </p:extLst>
          </p:nvPr>
        </p:nvGraphicFramePr>
        <p:xfrm>
          <a:off x="264695" y="1297243"/>
          <a:ext cx="8494293" cy="1401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326"/>
                <a:gridCol w="6629400"/>
                <a:gridCol w="1359567"/>
              </a:tblGrid>
              <a:tr h="505499">
                <a:tc gridSpan="3">
                  <a:txBody>
                    <a:bodyPr/>
                    <a:lstStyle/>
                    <a:p>
                      <a:pPr algn="r"/>
                      <a:r>
                        <a:rPr lang="el-GR" sz="1800" b="1" i="0" u="none" strike="noStrike" baseline="0" dirty="0" smtClean="0"/>
                        <a:t>£ </a:t>
                      </a:r>
                      <a:r>
                        <a:rPr lang="el-GR" sz="1800" b="1" i="0" u="none" strike="noStrike" baseline="0" dirty="0" err="1" smtClean="0"/>
                        <a:t>δισ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137160" marR="137160" marT="137160" marB="137160" anchor="ctr"/>
                </a:tc>
              </a:tr>
              <a:tr h="852737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Μετρητά σε κυκλοφορία</a:t>
                      </a:r>
                      <a:b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(δηλαδή εκτός της Τράπεζας της Αγγλίας)</a:t>
                      </a:r>
                      <a:endParaRPr lang="el-GR" b="1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68,57</a:t>
                      </a:r>
                    </a:p>
                    <a:p>
                      <a:pPr algn="r"/>
                      <a:endParaRPr lang="el-GR" b="1" dirty="0"/>
                    </a:p>
                  </a:txBody>
                  <a:tcPr marL="137160" marR="137160" marT="137160" marB="137160"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92505"/>
            <a:ext cx="9083675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Ηνωμένο Βασίλειο νομισματικά μεγέθη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,</a:t>
            </a:r>
            <a:br>
              <a:rPr lang="el-GR" sz="24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τέλος Δεκεμβρίου 2013 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(μη διορθωμένα για εποχικότητα)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932152"/>
              </p:ext>
            </p:extLst>
          </p:nvPr>
        </p:nvGraphicFramePr>
        <p:xfrm>
          <a:off x="264695" y="1297243"/>
          <a:ext cx="8494293" cy="3655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326"/>
                <a:gridCol w="6629400"/>
                <a:gridCol w="1359567"/>
              </a:tblGrid>
              <a:tr h="505499">
                <a:tc gridSpan="3">
                  <a:txBody>
                    <a:bodyPr/>
                    <a:lstStyle/>
                    <a:p>
                      <a:pPr algn="r"/>
                      <a:r>
                        <a:rPr lang="el-GR" sz="1800" b="1" i="0" u="none" strike="noStrike" baseline="0" dirty="0" smtClean="0"/>
                        <a:t>£ </a:t>
                      </a:r>
                      <a:r>
                        <a:rPr lang="el-GR" sz="1800" b="1" i="0" u="none" strike="noStrike" baseline="0" dirty="0" err="1" smtClean="0"/>
                        <a:t>δισ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137160" marR="137160" marT="137160" marB="137160" anchor="ctr"/>
                </a:tc>
              </a:tr>
              <a:tr h="852737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Μετρητά σε κυκλοφορία</a:t>
                      </a:r>
                      <a:b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(δηλαδή εκτός της Τράπεζας της Αγγλίας)</a:t>
                      </a:r>
                      <a:endParaRPr lang="el-GR" b="1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68,57</a:t>
                      </a:r>
                    </a:p>
                    <a:p>
                      <a:pPr algn="r"/>
                      <a:endParaRPr lang="el-GR" b="1" dirty="0"/>
                    </a:p>
                  </a:txBody>
                  <a:tcPr marL="137160" marR="137160" marT="137160" marB="137160" anchor="ctr"/>
                </a:tc>
              </a:tr>
              <a:tr h="852737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Μετρητά σε τράπεζες και μετρητά που διατηρούνται εκτός του Ην. Βασιλείου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–8,53</a:t>
                      </a:r>
                    </a:p>
                    <a:p>
                      <a:pPr algn="r"/>
                      <a:endParaRPr lang="el-GR" dirty="0"/>
                    </a:p>
                  </a:txBody>
                  <a:tcPr marL="137160" marR="137160" marT="137160" marB="137160" anchor="ctr"/>
                </a:tc>
              </a:tr>
              <a:tr h="852737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Καταθέσεις λιανικής τραπεζικής και ταμιευτηρίων του ιδιωτικού τομέα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1352.82</a:t>
                      </a:r>
                    </a:p>
                    <a:p>
                      <a:pPr algn="r"/>
                      <a:endParaRPr lang="el-GR" dirty="0"/>
                    </a:p>
                  </a:txBody>
                  <a:tcPr marL="137160" marR="137160" marT="137160" marB="137160" anchor="ctr"/>
                </a:tc>
              </a:tr>
              <a:tr h="505499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=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baseline="0" dirty="0" smtClean="0"/>
                        <a:t>Λιανικές καταθέσεις και μετρητά στο Μ4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800" b="1" i="0" u="none" strike="noStrike" baseline="0" dirty="0" smtClean="0"/>
                        <a:t>1.412,86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ChangeArrowheads="1"/>
          </p:cNvSpPr>
          <p:nvPr/>
        </p:nvSpPr>
        <p:spPr bwMode="auto">
          <a:xfrm>
            <a:off x="0" y="192505"/>
            <a:ext cx="9083675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Ηνωμένο Βασίλειο νομισματικά μεγέθη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,</a:t>
            </a:r>
            <a:br>
              <a:rPr lang="el-GR" sz="24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τέλος Δεκεμβρίου 2013 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(μη διορθωμένα για εποχικότητα)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94474"/>
              </p:ext>
            </p:extLst>
          </p:nvPr>
        </p:nvGraphicFramePr>
        <p:xfrm>
          <a:off x="264695" y="1297243"/>
          <a:ext cx="8494293" cy="503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326"/>
                <a:gridCol w="6629400"/>
                <a:gridCol w="1359567"/>
              </a:tblGrid>
              <a:tr h="505499">
                <a:tc gridSpan="3">
                  <a:txBody>
                    <a:bodyPr/>
                    <a:lstStyle/>
                    <a:p>
                      <a:pPr algn="r"/>
                      <a:r>
                        <a:rPr lang="el-GR" sz="1800" b="1" i="0" u="none" strike="noStrike" baseline="0" dirty="0" smtClean="0"/>
                        <a:t>£ </a:t>
                      </a:r>
                      <a:r>
                        <a:rPr lang="el-GR" sz="1800" b="1" i="0" u="none" strike="noStrike" baseline="0" dirty="0" err="1" smtClean="0"/>
                        <a:t>δισ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137160" marR="137160" marT="137160" marB="137160" anchor="ctr"/>
                </a:tc>
              </a:tr>
              <a:tr h="852737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Μετρητά σε κυκλοφορία</a:t>
                      </a:r>
                      <a:b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(δηλαδή εκτός της Τράπεζας της Αγγλίας)</a:t>
                      </a:r>
                      <a:endParaRPr lang="el-GR" b="1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68,57</a:t>
                      </a:r>
                    </a:p>
                    <a:p>
                      <a:pPr algn="r"/>
                      <a:endParaRPr lang="el-GR" b="1" dirty="0"/>
                    </a:p>
                  </a:txBody>
                  <a:tcPr marL="137160" marR="137160" marT="137160" marB="137160" anchor="ctr"/>
                </a:tc>
              </a:tr>
              <a:tr h="852737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Μετρητά σε τράπεζες και μετρητά που διατηρούνται εκτός του Ην. Βασιλείου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–8,53</a:t>
                      </a:r>
                    </a:p>
                    <a:p>
                      <a:pPr algn="r"/>
                      <a:endParaRPr lang="el-GR" dirty="0"/>
                    </a:p>
                  </a:txBody>
                  <a:tcPr marL="137160" marR="137160" marT="137160" marB="137160" anchor="ctr"/>
                </a:tc>
              </a:tr>
              <a:tr h="852737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Καταθέσεις λιανικής τραπεζικής και ταμιευτηρίων του ιδιωτικού τομέα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1352.82</a:t>
                      </a:r>
                    </a:p>
                    <a:p>
                      <a:pPr algn="r"/>
                      <a:endParaRPr lang="el-GR" dirty="0"/>
                    </a:p>
                  </a:txBody>
                  <a:tcPr marL="137160" marR="137160" marT="137160" marB="137160" anchor="ctr"/>
                </a:tc>
              </a:tr>
              <a:tr h="505499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=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baseline="0" dirty="0" smtClean="0"/>
                        <a:t>Λιανικές καταθέσεις και μετρητά στο Μ4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800" b="1" i="0" u="none" strike="noStrike" baseline="0" dirty="0" smtClean="0"/>
                        <a:t>1.412,86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</a:tr>
              <a:tr h="828569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Καταθέσεις + </a:t>
                      </a:r>
                      <a:r>
                        <a:rPr lang="el-G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CDs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του Ιδιωτικού τομέα</a:t>
                      </a:r>
                      <a:b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στην χονδρική τραπεζική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691,48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</a:tr>
              <a:tr h="536502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=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baseline="0" dirty="0" smtClean="0"/>
                        <a:t>M4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u="none" strike="noStrike" baseline="0" dirty="0" smtClean="0"/>
                        <a:t>2.104,35</a:t>
                      </a:r>
                      <a:endParaRPr lang="el-GR" dirty="0"/>
                    </a:p>
                  </a:txBody>
                  <a:tcPr marL="137160" marR="137160" marT="137160" marB="137160"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TextBox 4"/>
          <p:cNvSpPr txBox="1">
            <a:spLocks noChangeArrowheads="1"/>
          </p:cNvSpPr>
          <p:nvPr/>
        </p:nvSpPr>
        <p:spPr bwMode="auto">
          <a:xfrm>
            <a:off x="0" y="621823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Σημείωση: </a:t>
            </a:r>
            <a:r>
              <a:rPr lang="el-GR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Oι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 OFC είναι λοιπές χρηματοπιστωτικές επιχειρήσεις. </a:t>
            </a:r>
            <a:endParaRPr lang="el-GR" sz="1200" i="1" dirty="0" smtClean="0">
              <a:solidFill>
                <a:srgbClr val="B2B2B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: Ο ρυθμός 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μεταβολής 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του M4 αντλήθηκε από τη </a:t>
            </a:r>
            <a:r>
              <a:rPr lang="el-GR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διαδραστική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 βάση στατιστικών δεδομένων, σειρές LPQVQJW και LPQBE24 (Τράπεζα 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της Αγγλίας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) (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δεδομένα 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που δημοσιεύθηκαν στις 29 Ιουλίου 2014, </a:t>
            </a:r>
            <a:r>
              <a:rPr lang="el-GR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εποχικώς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 διορθωμένα).</a:t>
            </a:r>
            <a:endParaRPr lang="en-GB" sz="12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sp>
        <p:nvSpPr>
          <p:cNvPr id="72499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tabLst>
                <a:tab pos="1335088" algn="l"/>
              </a:tabLst>
            </a:pPr>
            <a:r>
              <a:rPr lang="el-GR" sz="2700" b="1" dirty="0">
                <a:solidFill>
                  <a:srgbClr val="660066"/>
                </a:solidFill>
                <a:latin typeface="Arial" charset="0"/>
                <a:cs typeface="Arial" charset="0"/>
              </a:rPr>
              <a:t>Ετήσιος ρυθμός αύξησης του </a:t>
            </a:r>
            <a:r>
              <a:rPr lang="el-GR" sz="27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M4</a:t>
            </a:r>
            <a:endParaRPr lang="en-GB" sz="27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2" y="719666"/>
            <a:ext cx="8446168" cy="5418667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0163" y="192505"/>
            <a:ext cx="9083675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Προσφορά χρήματος στο Ην. Βασίλειο,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χρησιμοποιώντας  τα μέτρα 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της ΕΚΤ: </a:t>
            </a:r>
            <a:r>
              <a:rPr lang="el-GR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τέλος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l-GR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Δεκεμβρίου </a:t>
            </a:r>
            <a:r>
              <a:rPr lang="el-GR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2013</a:t>
            </a:r>
            <a:endParaRPr lang="en-GB" sz="1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07270"/>
              </p:ext>
            </p:extLst>
          </p:nvPr>
        </p:nvGraphicFramePr>
        <p:xfrm>
          <a:off x="324854" y="1297243"/>
          <a:ext cx="8494293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4293"/>
              </a:tblGrid>
              <a:tr h="401614">
                <a:tc>
                  <a:txBody>
                    <a:bodyPr/>
                    <a:lstStyle/>
                    <a:p>
                      <a:pPr algn="r"/>
                      <a:r>
                        <a:rPr lang="el-GR" sz="1400" b="1" i="0" u="none" strike="noStrike" baseline="0" dirty="0" smtClean="0"/>
                        <a:t>£ </a:t>
                      </a:r>
                      <a:r>
                        <a:rPr lang="el-GR" sz="1400" b="1" i="0" u="none" strike="noStrike" baseline="0" dirty="0" err="1" smtClean="0"/>
                        <a:t>δισ</a:t>
                      </a:r>
                      <a:endParaRPr lang="el-GR" sz="1400" dirty="0"/>
                    </a:p>
                  </a:txBody>
                  <a:tcPr marL="137160" marR="137160" marT="137160" marB="137160"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ll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0163" y="192505"/>
            <a:ext cx="9083675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Προσφορά χρήματος στο Ην. Βασίλειο,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χρησιμοποιώντας  τα μέτρα 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της ΕΚΤ: </a:t>
            </a:r>
            <a:r>
              <a:rPr lang="el-GR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τέλος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l-GR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Δεκεμβρίου </a:t>
            </a:r>
            <a:r>
              <a:rPr lang="el-GR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2013</a:t>
            </a:r>
            <a:endParaRPr lang="en-GB" sz="1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01298"/>
              </p:ext>
            </p:extLst>
          </p:nvPr>
        </p:nvGraphicFramePr>
        <p:xfrm>
          <a:off x="324854" y="1297243"/>
          <a:ext cx="8494293" cy="206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326"/>
                <a:gridCol w="6629400"/>
                <a:gridCol w="1359567"/>
              </a:tblGrid>
              <a:tr h="401614">
                <a:tc gridSpan="3">
                  <a:txBody>
                    <a:bodyPr/>
                    <a:lstStyle/>
                    <a:p>
                      <a:pPr algn="r"/>
                      <a:r>
                        <a:rPr lang="el-GR" sz="1400" b="1" i="0" u="none" strike="noStrike" baseline="0" dirty="0" smtClean="0"/>
                        <a:t>£ </a:t>
                      </a:r>
                      <a:r>
                        <a:rPr lang="el-GR" sz="1400" b="1" i="0" u="none" strike="noStrike" baseline="0" dirty="0" err="1" smtClean="0"/>
                        <a:t>δισ</a:t>
                      </a:r>
                      <a:endParaRPr lang="el-GR" sz="1400" dirty="0"/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137160" marR="137160" marT="137160" marB="137160" anchor="ctr"/>
                </a:tc>
              </a:tr>
              <a:tr h="602421">
                <a:tc>
                  <a:txBody>
                    <a:bodyPr/>
                    <a:lstStyle/>
                    <a:p>
                      <a:pPr algn="ctr"/>
                      <a:endParaRPr lang="el-GR" sz="14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Χρήμα σε κυκλοφορία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60,68</a:t>
                      </a:r>
                      <a:endParaRPr lang="el-GR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1614"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l-GR" sz="14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Καταθέσεις μίας ημέρας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1218,67</a:t>
                      </a:r>
                      <a:endParaRPr lang="el-GR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1614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=</a:t>
                      </a:r>
                      <a:endParaRPr lang="el-GR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Μ1</a:t>
                      </a:r>
                      <a:endParaRPr lang="el-GR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1279,35</a:t>
                      </a:r>
                      <a:endParaRPr lang="el-GR" sz="1400" b="1" i="0" u="none" strike="noStrike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0163" y="192505"/>
            <a:ext cx="9083675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Προσφορά χρήματος στο Ην. Βασίλειο,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χρησιμοποιώντας  τα μέτρα 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της ΕΚΤ: </a:t>
            </a:r>
            <a:r>
              <a:rPr lang="el-GR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τέλος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l-GR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Δεκεμβρίου </a:t>
            </a:r>
            <a:r>
              <a:rPr lang="el-GR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2013</a:t>
            </a:r>
            <a:endParaRPr lang="en-GB" sz="1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181971"/>
              </p:ext>
            </p:extLst>
          </p:nvPr>
        </p:nvGraphicFramePr>
        <p:xfrm>
          <a:off x="324854" y="1297243"/>
          <a:ext cx="8494293" cy="3643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326"/>
                <a:gridCol w="6629400"/>
                <a:gridCol w="1359567"/>
              </a:tblGrid>
              <a:tr h="401614">
                <a:tc gridSpan="3">
                  <a:txBody>
                    <a:bodyPr/>
                    <a:lstStyle/>
                    <a:p>
                      <a:pPr algn="r"/>
                      <a:r>
                        <a:rPr lang="el-GR" sz="1400" b="1" i="0" u="none" strike="noStrike" baseline="0" dirty="0" smtClean="0"/>
                        <a:t>£ </a:t>
                      </a:r>
                      <a:r>
                        <a:rPr lang="el-GR" sz="1400" b="1" i="0" u="none" strike="noStrike" baseline="0" dirty="0" err="1" smtClean="0"/>
                        <a:t>δισ</a:t>
                      </a:r>
                      <a:endParaRPr lang="el-GR" sz="1400" dirty="0"/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137160" marR="137160" marT="137160" marB="137160" anchor="ctr"/>
                </a:tc>
              </a:tr>
              <a:tr h="602421">
                <a:tc>
                  <a:txBody>
                    <a:bodyPr/>
                    <a:lstStyle/>
                    <a:p>
                      <a:pPr algn="ctr"/>
                      <a:endParaRPr lang="el-GR" sz="14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Χρήμα σε κυκλοφορία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60,68</a:t>
                      </a:r>
                      <a:endParaRPr lang="el-GR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1614"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l-GR" sz="14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Καταθέσεις μίας ημέρας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1218,67</a:t>
                      </a:r>
                      <a:endParaRPr lang="el-GR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1614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=</a:t>
                      </a:r>
                      <a:endParaRPr lang="el-GR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Μ1</a:t>
                      </a:r>
                      <a:endParaRPr lang="el-GR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1279,35</a:t>
                      </a:r>
                      <a:endParaRPr lang="el-GR" sz="1400" b="1" i="0" u="none" strike="noStrike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161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+</a:t>
                      </a:r>
                      <a:endParaRPr lang="el-GR" sz="14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400" dirty="0" smtClean="0"/>
                        <a:t>Καταθέσεις με συμφωνημένη ωριμότητα έως 2 έτη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213,65</a:t>
                      </a:r>
                      <a:endParaRPr lang="el-GR" sz="1400" b="0" dirty="0"/>
                    </a:p>
                  </a:txBody>
                  <a:tcPr anchor="ctr"/>
                </a:tc>
              </a:tr>
              <a:tr h="60242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+</a:t>
                      </a:r>
                      <a:endParaRPr lang="el-GR" sz="14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Καταθέσεις με προειδοποίηση έως τρείς μήνες για εξαργύρωση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590,55</a:t>
                      </a:r>
                      <a:endParaRPr lang="el-GR" sz="1400" b="0" dirty="0"/>
                    </a:p>
                  </a:txBody>
                  <a:tcPr anchor="ctr"/>
                </a:tc>
              </a:tr>
              <a:tr h="40161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=</a:t>
                      </a:r>
                      <a:endParaRPr lang="el-GR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Μ2</a:t>
                      </a:r>
                      <a:endParaRPr lang="el-GR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2083,55</a:t>
                      </a:r>
                      <a:endParaRPr lang="el-GR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Τράπεζες, Χρήμα και Επιτόκια</a:t>
            </a:r>
            <a:endParaRPr lang="en-GB" dirty="0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Το Χρηματοπιστωτικό σύστημα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0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0163" y="192505"/>
            <a:ext cx="9083675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Προσφορά χρήματος στο Ην. Βασίλειο,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χρησιμοποιώντας  τα μέτρα 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της ΕΚΤ: </a:t>
            </a:r>
            <a:r>
              <a:rPr lang="el-GR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τέλος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l-GR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Δεκεμβρίου </a:t>
            </a:r>
            <a:r>
              <a:rPr lang="el-GR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2013</a:t>
            </a:r>
            <a:endParaRPr lang="en-GB" sz="1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35764"/>
              </p:ext>
            </p:extLst>
          </p:nvPr>
        </p:nvGraphicFramePr>
        <p:xfrm>
          <a:off x="324854" y="1297243"/>
          <a:ext cx="8494293" cy="510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326"/>
                <a:gridCol w="6629400"/>
                <a:gridCol w="1359567"/>
              </a:tblGrid>
              <a:tr h="401614">
                <a:tc gridSpan="3">
                  <a:txBody>
                    <a:bodyPr/>
                    <a:lstStyle/>
                    <a:p>
                      <a:pPr algn="r"/>
                      <a:r>
                        <a:rPr lang="el-GR" sz="1400" b="1" i="0" u="none" strike="noStrike" baseline="0" dirty="0" smtClean="0"/>
                        <a:t>£ </a:t>
                      </a:r>
                      <a:r>
                        <a:rPr lang="el-GR" sz="1400" b="1" i="0" u="none" strike="noStrike" baseline="0" dirty="0" err="1" smtClean="0"/>
                        <a:t>δισ</a:t>
                      </a:r>
                      <a:endParaRPr lang="el-GR" sz="1400" dirty="0"/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137160" marR="137160" marT="137160" marB="137160" anchor="ctr"/>
                </a:tc>
              </a:tr>
              <a:tr h="602421">
                <a:tc>
                  <a:txBody>
                    <a:bodyPr/>
                    <a:lstStyle/>
                    <a:p>
                      <a:pPr algn="ctr"/>
                      <a:endParaRPr lang="el-GR" sz="14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Χρήμα σε κυκλοφορία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60,68</a:t>
                      </a:r>
                      <a:endParaRPr lang="el-GR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1614"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l-GR" sz="14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Καταθέσεις μίας ημέρας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1218,67</a:t>
                      </a:r>
                      <a:endParaRPr lang="el-GR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1614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=</a:t>
                      </a:r>
                      <a:endParaRPr lang="el-GR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Μ1</a:t>
                      </a:r>
                      <a:endParaRPr lang="el-GR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1279,35</a:t>
                      </a:r>
                      <a:endParaRPr lang="el-GR" sz="1400" b="1" i="0" u="none" strike="noStrike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161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+</a:t>
                      </a:r>
                      <a:endParaRPr lang="el-GR" sz="14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400" dirty="0" smtClean="0"/>
                        <a:t>Καταθέσεις με συμφωνημένη ωριμότητα έως 2 έτη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213,65</a:t>
                      </a:r>
                      <a:endParaRPr lang="el-GR" sz="1400" b="0" dirty="0"/>
                    </a:p>
                  </a:txBody>
                  <a:tcPr anchor="ctr"/>
                </a:tc>
              </a:tr>
              <a:tr h="60242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+</a:t>
                      </a:r>
                      <a:endParaRPr lang="el-GR" sz="14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Καταθέσεις με προειδοποίηση έως τρείς μήνες για εξαργύρωση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590,55</a:t>
                      </a:r>
                      <a:endParaRPr lang="el-GR" sz="1400" b="0" dirty="0"/>
                    </a:p>
                  </a:txBody>
                  <a:tcPr anchor="ctr"/>
                </a:tc>
              </a:tr>
              <a:tr h="40161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=</a:t>
                      </a:r>
                      <a:endParaRPr lang="el-GR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Μ2</a:t>
                      </a:r>
                      <a:endParaRPr lang="el-GR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2083,55</a:t>
                      </a:r>
                      <a:endParaRPr lang="el-GR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0161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+</a:t>
                      </a:r>
                      <a:endParaRPr lang="el-GR" sz="14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Repos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222,01</a:t>
                      </a:r>
                      <a:endParaRPr lang="el-GR" sz="1400" b="0" dirty="0"/>
                    </a:p>
                  </a:txBody>
                  <a:tcPr anchor="ctr"/>
                </a:tc>
              </a:tr>
              <a:tr h="40161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+</a:t>
                      </a:r>
                      <a:endParaRPr lang="el-GR" sz="14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l-GR" sz="1400" dirty="0" smtClean="0"/>
                        <a:t>Κεφάλαια και τίτλοι στην αγορά χρήματος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51,35</a:t>
                      </a:r>
                      <a:endParaRPr lang="el-GR" sz="1400" b="0" dirty="0"/>
                    </a:p>
                  </a:txBody>
                  <a:tcPr anchor="ctr"/>
                </a:tc>
              </a:tr>
              <a:tr h="40161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=</a:t>
                      </a:r>
                      <a:endParaRPr lang="el-GR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M3</a:t>
                      </a:r>
                      <a:endParaRPr lang="el-GR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2356,91</a:t>
                      </a:r>
                      <a:endParaRPr lang="el-GR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725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προσφορά χρήματος</a:t>
            </a:r>
            <a:endParaRPr lang="en-GB" dirty="0"/>
          </a:p>
        </p:txBody>
      </p:sp>
      <p:sp>
        <p:nvSpPr>
          <p:cNvPr id="43725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 smtClean="0"/>
              <a:t>Η δημιουργία πίστωσης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απλούστερη περίπτωση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7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7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3" grpId="0" build="p" bldLvl="2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59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30000"/>
              </a:lnSpc>
              <a:spcAft>
                <a:spcPct val="30000"/>
              </a:spcAft>
            </a:pPr>
            <a:r>
              <a:rPr lang="el-GR" b="1" dirty="0">
                <a:solidFill>
                  <a:srgbClr val="660066"/>
                </a:solidFill>
                <a:latin typeface="Arial" charset="0"/>
              </a:rPr>
              <a:t>Ο αρχικός ισολογισμός των τραπεζών</a:t>
            </a:r>
            <a:endParaRPr lang="en-GB" b="1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965"/>
            <a:ext cx="9144000" cy="3234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0" y="242888"/>
            <a:ext cx="9083675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l-GR" b="1" dirty="0">
                <a:solidFill>
                  <a:schemeClr val="accent2"/>
                </a:solidFill>
                <a:latin typeface="Arial" charset="0"/>
              </a:rPr>
              <a:t>Η αρχική επίδραση μιας πρόσθετης κατάθεσης</a:t>
            </a:r>
          </a:p>
          <a:p>
            <a:pPr algn="ctr"/>
            <a:r>
              <a:rPr lang="el-GR" b="1" dirty="0">
                <a:solidFill>
                  <a:schemeClr val="accent2"/>
                </a:solidFill>
                <a:latin typeface="Arial" charset="0"/>
              </a:rPr>
              <a:t>10 δισ. £</a:t>
            </a:r>
            <a:endParaRPr lang="en-GB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876"/>
            <a:ext cx="9144000" cy="38442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76200" y="228600"/>
            <a:ext cx="9007475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l-GR" sz="2700" b="1" dirty="0">
                <a:solidFill>
                  <a:srgbClr val="003399"/>
                </a:solidFill>
                <a:latin typeface="Arial" charset="0"/>
              </a:rPr>
              <a:t>Η συνολική επίδραση μιας </a:t>
            </a:r>
            <a:r>
              <a:rPr lang="el-GR" sz="2700" b="1" dirty="0" smtClean="0">
                <a:solidFill>
                  <a:srgbClr val="003399"/>
                </a:solidFill>
                <a:latin typeface="Arial" charset="0"/>
              </a:rPr>
              <a:t>πρόσθετης</a:t>
            </a:r>
            <a:r>
              <a:rPr lang="en-US" sz="2700" b="1" dirty="0" smtClean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el-GR" sz="2700" b="1" dirty="0" smtClean="0">
                <a:solidFill>
                  <a:srgbClr val="003399"/>
                </a:solidFill>
                <a:latin typeface="Arial" charset="0"/>
              </a:rPr>
              <a:t>κατάθεσης</a:t>
            </a:r>
            <a:r>
              <a:rPr lang="en-US" sz="2700" b="1" dirty="0" smtClean="0">
                <a:solidFill>
                  <a:srgbClr val="003399"/>
                </a:solidFill>
                <a:latin typeface="Arial" charset="0"/>
              </a:rPr>
              <a:t/>
            </a:r>
            <a:br>
              <a:rPr lang="en-US" sz="2700" b="1" dirty="0" smtClean="0">
                <a:solidFill>
                  <a:srgbClr val="003399"/>
                </a:solidFill>
                <a:latin typeface="Arial" charset="0"/>
              </a:rPr>
            </a:br>
            <a:r>
              <a:rPr lang="el-GR" sz="2700" b="1" dirty="0" smtClean="0">
                <a:solidFill>
                  <a:srgbClr val="003399"/>
                </a:solidFill>
                <a:latin typeface="Arial" charset="0"/>
              </a:rPr>
              <a:t>10 </a:t>
            </a:r>
            <a:r>
              <a:rPr lang="el-GR" sz="2700" b="1" dirty="0">
                <a:solidFill>
                  <a:srgbClr val="003399"/>
                </a:solidFill>
                <a:latin typeface="Arial" charset="0"/>
              </a:rPr>
              <a:t>δισ. £</a:t>
            </a:r>
            <a:endParaRPr lang="en-GB" sz="2700" b="1" dirty="0">
              <a:solidFill>
                <a:srgbClr val="003399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304"/>
            <a:ext cx="9144000" cy="46713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4544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προσφορά χρήματος</a:t>
            </a:r>
            <a:endParaRPr lang="en-GB" dirty="0"/>
          </a:p>
        </p:txBody>
      </p:sp>
      <p:sp>
        <p:nvSpPr>
          <p:cNvPr id="445445" name="Rectangle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4319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Η δημιουργία πίστωσης</a:t>
            </a:r>
            <a:endParaRPr lang="en-GB" dirty="0">
              <a:solidFill>
                <a:srgbClr val="8A785E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smtClean="0">
                <a:solidFill>
                  <a:srgbClr val="8A785E"/>
                </a:solidFill>
              </a:rPr>
              <a:t>απλούστερη </a:t>
            </a:r>
            <a:r>
              <a:rPr lang="el-GR" dirty="0" smtClean="0">
                <a:solidFill>
                  <a:srgbClr val="8A785E"/>
                </a:solidFill>
              </a:rPr>
              <a:t>περίπτωση</a:t>
            </a:r>
            <a:endParaRPr lang="en-GB" dirty="0">
              <a:solidFill>
                <a:srgbClr val="8A785E"/>
              </a:solidFill>
            </a:endParaRPr>
          </a:p>
        </p:txBody>
      </p:sp>
      <p:sp>
        <p:nvSpPr>
          <p:cNvPr id="445446" name="Rectangle 6"/>
          <p:cNvSpPr>
            <a:spLocks/>
          </p:cNvSpPr>
          <p:nvPr/>
        </p:nvSpPr>
        <p:spPr bwMode="auto">
          <a:xfrm>
            <a:off x="301625" y="3240088"/>
            <a:ext cx="8534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100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τραπεζικός πολλαπλασιαστής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: </a:t>
            </a:r>
            <a:r>
              <a:rPr lang="en-GB" sz="2600" dirty="0">
                <a:solidFill>
                  <a:srgbClr val="19323F"/>
                </a:solidFill>
                <a:latin typeface="Arial" charset="0"/>
              </a:rPr>
              <a:t>1/</a:t>
            </a:r>
            <a:r>
              <a:rPr lang="en-GB" sz="2600" i="1" dirty="0">
                <a:solidFill>
                  <a:srgbClr val="19323F"/>
                </a:solidFill>
                <a:latin typeface="Arial" charset="0"/>
              </a:rPr>
              <a:t>L</a:t>
            </a:r>
          </a:p>
          <a:p>
            <a:pPr marL="742950" lvl="1" indent="-285750">
              <a:spcBef>
                <a:spcPct val="100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Πολλαπλασιαστής χρήματος 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:</a:t>
            </a:r>
            <a:r>
              <a:rPr lang="en-GB" sz="2600" dirty="0">
                <a:solidFill>
                  <a:srgbClr val="19323F"/>
                </a:solidFill>
                <a:latin typeface="Arial" charset="0"/>
              </a:rPr>
              <a:t/>
            </a:r>
            <a:br>
              <a:rPr lang="en-GB" sz="2600" dirty="0">
                <a:solidFill>
                  <a:srgbClr val="19323F"/>
                </a:solidFill>
                <a:latin typeface="Arial" charset="0"/>
              </a:rPr>
            </a:br>
            <a:r>
              <a:rPr lang="en-GB" sz="2600" dirty="0">
                <a:solidFill>
                  <a:srgbClr val="19323F"/>
                </a:solidFill>
                <a:latin typeface="Arial" charset="0"/>
              </a:rPr>
              <a:t> </a:t>
            </a:r>
            <a:r>
              <a:rPr lang="en-GB" sz="2600" i="1" dirty="0">
                <a:solidFill>
                  <a:srgbClr val="19323F"/>
                </a:solidFill>
                <a:latin typeface="Arial" charset="0"/>
              </a:rPr>
              <a:t>m</a:t>
            </a:r>
            <a:r>
              <a:rPr lang="en-GB" sz="2600" dirty="0">
                <a:solidFill>
                  <a:srgbClr val="19323F"/>
                </a:solidFill>
                <a:latin typeface="Arial" charset="0"/>
              </a:rPr>
              <a:t> = </a:t>
            </a:r>
            <a:r>
              <a:rPr lang="en-GB" sz="26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</a:t>
            </a:r>
            <a:r>
              <a:rPr lang="en-GB" sz="2600" i="1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GB" sz="2600" baseline="-250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S</a:t>
            </a:r>
            <a:r>
              <a:rPr lang="en-GB" sz="1000" baseline="-250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GB" sz="26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/</a:t>
            </a:r>
            <a:r>
              <a:rPr lang="en-GB" sz="10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GB" sz="26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</a:t>
            </a:r>
            <a:r>
              <a:rPr lang="en-GB" sz="2600" i="1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GB" sz="2600" baseline="-250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B</a:t>
            </a:r>
            <a:r>
              <a:rPr lang="en-GB" sz="26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 = (</a:t>
            </a:r>
            <a:r>
              <a:rPr lang="en-GB" sz="2600" i="1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D</a:t>
            </a:r>
            <a:r>
              <a:rPr lang="en-GB" sz="26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 +</a:t>
            </a:r>
            <a:r>
              <a:rPr lang="en-GB" sz="2600" i="1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C</a:t>
            </a:r>
            <a:r>
              <a:rPr lang="en-GB" sz="26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)</a:t>
            </a:r>
            <a:r>
              <a:rPr lang="en-GB" sz="12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GB" sz="26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/</a:t>
            </a:r>
            <a:r>
              <a:rPr lang="en-GB" sz="12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GB" sz="26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(</a:t>
            </a:r>
            <a:r>
              <a:rPr lang="en-GB" sz="2600" i="1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R</a:t>
            </a:r>
            <a:r>
              <a:rPr lang="en-GB" sz="26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 +</a:t>
            </a:r>
            <a:r>
              <a:rPr lang="en-GB" sz="2600" i="1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C</a:t>
            </a:r>
            <a:r>
              <a:rPr lang="en-GB" sz="26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6" grpId="0" build="p" bldLvl="2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32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προσφορά χρήματος</a:t>
            </a:r>
            <a:endParaRPr lang="en-GB" dirty="0"/>
          </a:p>
        </p:txBody>
      </p:sp>
      <p:sp>
        <p:nvSpPr>
          <p:cNvPr id="353285" name="Rectangle 5"/>
          <p:cNvSpPr>
            <a:spLocks noGrp="1"/>
          </p:cNvSpPr>
          <p:nvPr>
            <p:ph type="body" idx="1"/>
          </p:nvPr>
        </p:nvSpPr>
        <p:spPr>
          <a:xfrm>
            <a:off x="301625" y="1393371"/>
            <a:ext cx="8534400" cy="51525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altLang="en-US" sz="2400" dirty="0" smtClean="0"/>
              <a:t>Η δημιουργία πίστωσης στον πραγματικό κόσμο</a:t>
            </a:r>
            <a:endParaRPr lang="en-GB" altLang="en-US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sz="2200" dirty="0" smtClean="0"/>
              <a:t>Ο δείκτης ρευστότητας των τραπεζών μπορεί να διαφοροποιείται</a:t>
            </a:r>
            <a:endParaRPr lang="en-GB" altLang="en-US" sz="22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sz="1900" dirty="0" smtClean="0"/>
              <a:t>οι τράπεζες μπορούν να κατέχουν υψηλότερο επίπεδο ρευστών περιουσιακών στοιχείων, όταν αντιλαμβάνονται αυξημένο κίνδυνο</a:t>
            </a:r>
            <a:endParaRPr lang="en-GB" altLang="en-US" sz="19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sz="2400" dirty="0" smtClean="0"/>
              <a:t>Οι πελάτες μπορεί να μην επιθυμούν τις πιστώσεις που προσφέρονται</a:t>
            </a:r>
            <a:endParaRPr lang="en-GB" altLang="en-US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sz="2400" dirty="0" smtClean="0"/>
              <a:t>Οι τράπεζες μπορεί να μην λειτουργούν με ένα από ποσοστό ρευστότητας </a:t>
            </a:r>
            <a:endParaRPr lang="en-GB" altLang="en-US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sz="2400" dirty="0" smtClean="0"/>
              <a:t>Πόσα από τα επιπλέον μετρητά μπορεί να διακρατούνται από τα άτομα;</a:t>
            </a:r>
            <a:endParaRPr lang="en-GB" altLang="en-US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sz="2300" dirty="0" smtClean="0"/>
              <a:t>Ο Πολλαπλασιαστής χρήματος με την ευρεία έννοια στο Ην.Βασίλειο </a:t>
            </a:r>
            <a:endParaRPr lang="en-GB" sz="2300" dirty="0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3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3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3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3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3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53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53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5" grpId="0" build="p" bldLvl="3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tabLst>
                <a:tab pos="1335088" algn="l"/>
              </a:tabLst>
            </a:pPr>
            <a:r>
              <a:rPr lang="el-GR" sz="2000" b="1" dirty="0">
                <a:solidFill>
                  <a:srgbClr val="660066"/>
                </a:solidFill>
                <a:latin typeface="Arial" charset="0"/>
              </a:rPr>
              <a:t>Πολλαπλασιαστής χρήματος με την ευρεία έννοια του Ην. Βασιλείου.</a:t>
            </a:r>
            <a:endParaRPr lang="en-GB" sz="20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727043" name="TextBox 4"/>
          <p:cNvSpPr txBox="1">
            <a:spLocks noChangeArrowheads="1"/>
          </p:cNvSpPr>
          <p:nvPr/>
        </p:nvSpPr>
        <p:spPr bwMode="auto">
          <a:xfrm>
            <a:off x="0" y="64008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sz="1100" i="1" spc="-50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Βασίζεται σε στοιχεία από </a:t>
            </a:r>
            <a:r>
              <a:rPr lang="el-GR" sz="1100" i="1" spc="-50" dirty="0" err="1">
                <a:solidFill>
                  <a:srgbClr val="B2B2B2"/>
                </a:solidFill>
                <a:latin typeface="Arial" charset="0"/>
                <a:cs typeface="Arial" charset="0"/>
              </a:rPr>
              <a:t>διαδραστική</a:t>
            </a:r>
            <a:r>
              <a:rPr lang="el-GR" sz="1100" i="1" spc="-50" dirty="0">
                <a:solidFill>
                  <a:srgbClr val="B2B2B2"/>
                </a:solidFill>
                <a:latin typeface="Arial" charset="0"/>
                <a:cs typeface="Arial" charset="0"/>
              </a:rPr>
              <a:t> βάση στατιστικών δεδομένων, σειρές LPMBL22 (αποθεματικά), LPMAVAB (χαρτονομίσματα και κέρματα</a:t>
            </a:r>
            <a:r>
              <a:rPr lang="el-GR" sz="1100" i="1" spc="-50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)</a:t>
            </a:r>
            <a:r>
              <a:rPr lang="en-US" sz="1100" i="1" spc="-50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/>
            </a:r>
            <a:br>
              <a:rPr lang="en-US" sz="1100" i="1" spc="-50" dirty="0" smtClean="0">
                <a:solidFill>
                  <a:srgbClr val="B2B2B2"/>
                </a:solidFill>
                <a:latin typeface="Arial" charset="0"/>
                <a:cs typeface="Arial" charset="0"/>
              </a:rPr>
            </a:br>
            <a:r>
              <a:rPr lang="el-GR" sz="1100" i="1" spc="-50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και </a:t>
            </a:r>
            <a:r>
              <a:rPr lang="el-GR" sz="1100" i="1" spc="-50" dirty="0">
                <a:solidFill>
                  <a:srgbClr val="B2B2B2"/>
                </a:solidFill>
                <a:latin typeface="Arial" charset="0"/>
                <a:cs typeface="Arial" charset="0"/>
              </a:rPr>
              <a:t>LPMAUYN (Μ4) (Τράπεζα της Αγγλίας) (στοιχεία που δημοσιεύθηκαν στις 6 Αυγούστου 2014, </a:t>
            </a:r>
            <a:r>
              <a:rPr lang="el-GR" sz="1100" i="1" spc="-50" dirty="0" err="1">
                <a:solidFill>
                  <a:srgbClr val="B2B2B2"/>
                </a:solidFill>
                <a:latin typeface="Arial" charset="0"/>
                <a:cs typeface="Arial" charset="0"/>
              </a:rPr>
              <a:t>εποχικώς</a:t>
            </a:r>
            <a:r>
              <a:rPr lang="el-GR" sz="1100" i="1" spc="-50" dirty="0">
                <a:solidFill>
                  <a:srgbClr val="B2B2B2"/>
                </a:solidFill>
                <a:latin typeface="Arial" charset="0"/>
                <a:cs typeface="Arial" charset="0"/>
              </a:rPr>
              <a:t> προσαρμοσμένα εκτός από τα </a:t>
            </a:r>
            <a:r>
              <a:rPr lang="el-GR" sz="1100" i="1" spc="-50" dirty="0" err="1">
                <a:solidFill>
                  <a:srgbClr val="B2B2B2"/>
                </a:solidFill>
                <a:latin typeface="Arial" charset="0"/>
                <a:cs typeface="Arial" charset="0"/>
              </a:rPr>
              <a:t>αποεματικά</a:t>
            </a:r>
            <a:r>
              <a:rPr lang="el-GR" sz="1100" i="1" spc="-50" dirty="0">
                <a:solidFill>
                  <a:srgbClr val="B2B2B2"/>
                </a:solidFill>
                <a:latin typeface="Arial" charset="0"/>
                <a:cs typeface="Arial" charset="0"/>
              </a:rPr>
              <a:t>). </a:t>
            </a:r>
            <a:endParaRPr lang="en-GB" sz="1100" spc="-5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381000"/>
          <a:ext cx="9144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1" name="Chart" r:id="rId4" imgW="10716480" imgH="7437240" progId="MSGraph.Chart.8">
                  <p:embed followColorScheme="full"/>
                </p:oleObj>
              </mc:Choice>
              <mc:Fallback>
                <p:oleObj name="Chart" r:id="rId4" imgW="10716480" imgH="743724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000"/>
                        <a:ext cx="9144000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 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533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προσφορά χρήματος</a:t>
            </a:r>
            <a:endParaRPr lang="en-GB" dirty="0"/>
          </a:p>
        </p:txBody>
      </p:sp>
      <p:sp>
        <p:nvSpPr>
          <p:cNvPr id="35533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l-GR" dirty="0" smtClean="0"/>
              <a:t>Αιτίες αύξησης της προσφοράς χρήματος</a:t>
            </a:r>
            <a:endParaRPr lang="en-GB" dirty="0"/>
          </a:p>
          <a:p>
            <a:pPr lvl="1">
              <a:lnSpc>
                <a:spcPct val="170000"/>
              </a:lnSpc>
            </a:pPr>
            <a:r>
              <a:rPr lang="el-GR" dirty="0" smtClean="0"/>
              <a:t>οι τράπεζες μειώνουν το ποσοστό ρευστότητας</a:t>
            </a:r>
            <a:endParaRPr lang="en-GB" dirty="0"/>
          </a:p>
          <a:p>
            <a:pPr lvl="1">
              <a:lnSpc>
                <a:spcPct val="170000"/>
              </a:lnSpc>
            </a:pPr>
            <a:r>
              <a:rPr lang="el-GR" dirty="0" smtClean="0"/>
              <a:t>τα νοικοκυριά και οι επιχειρήσεις επιλέγουν να κρατούν λιγότερα μετρητά</a:t>
            </a:r>
            <a:endParaRPr lang="en-GB" dirty="0"/>
          </a:p>
          <a:p>
            <a:pPr lvl="1">
              <a:lnSpc>
                <a:spcPct val="170000"/>
              </a:lnSpc>
            </a:pPr>
            <a:r>
              <a:rPr lang="el-GR" altLang="en-US" dirty="0" smtClean="0"/>
              <a:t>εισροή κεφαλαίων από το εξωτερικό</a:t>
            </a:r>
            <a:endParaRPr lang="en-GB" dirty="0"/>
          </a:p>
          <a:p>
            <a:pPr lvl="1">
              <a:lnSpc>
                <a:spcPct val="170000"/>
              </a:lnSpc>
            </a:pPr>
            <a:r>
              <a:rPr lang="el-GR" dirty="0" smtClean="0"/>
              <a:t>έλλειμμα του δημόσιου τομέα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5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5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5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5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5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3" grpId="0" build="p" bldLvl="2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797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προσφορά χρήματος</a:t>
            </a:r>
            <a:endParaRPr lang="en-GB" dirty="0"/>
          </a:p>
        </p:txBody>
      </p:sp>
      <p:sp>
        <p:nvSpPr>
          <p:cNvPr id="46797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l-GR" dirty="0" smtClean="0"/>
              <a:t>Η εξίσωση των χρηματικών ροών</a:t>
            </a:r>
            <a:endParaRPr lang="en-GB" dirty="0"/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GB" dirty="0">
                <a:sym typeface="Symbol" pitchFamily="18" charset="2"/>
              </a:rPr>
              <a:t>M4 = (a) PSNCR – (b) </a:t>
            </a:r>
            <a:r>
              <a:rPr lang="el-GR" dirty="0" smtClean="0">
                <a:sym typeface="Symbol" pitchFamily="18" charset="2"/>
              </a:rPr>
              <a:t>πωλήσεις χρέους του δημόσιου τομέα  συν αγορές </a:t>
            </a:r>
            <a:r>
              <a:rPr lang="el-GR" dirty="0" smtClean="0">
                <a:solidFill>
                  <a:schemeClr val="tx1"/>
                </a:solidFill>
                <a:sym typeface="Symbol" pitchFamily="18" charset="2"/>
              </a:rPr>
              <a:t>χρέους  από μη χρηματοπιστωτικό ιδιωτικό τομέα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>
                <a:sym typeface="Symbol" pitchFamily="18" charset="2"/>
              </a:rPr>
              <a:t>+ (</a:t>
            </a:r>
            <a:r>
              <a:rPr lang="en-GB" dirty="0" smtClean="0">
                <a:sym typeface="Symbol" pitchFamily="18" charset="2"/>
              </a:rPr>
              <a:t>c)</a:t>
            </a:r>
            <a:r>
              <a:rPr lang="el-GR" dirty="0" smtClean="0">
                <a:sym typeface="Symbol" pitchFamily="18" charset="2"/>
              </a:rPr>
              <a:t> δανεισμός τραπεζών προς το ιδιωτικό τομέα στο Ην. Βασίλειο </a:t>
            </a:r>
            <a:r>
              <a:rPr lang="en-GB" dirty="0" smtClean="0">
                <a:sym typeface="Symbol" pitchFamily="18" charset="2"/>
              </a:rPr>
              <a:t>+ </a:t>
            </a:r>
            <a:r>
              <a:rPr lang="en-GB" dirty="0">
                <a:sym typeface="Symbol" pitchFamily="18" charset="2"/>
              </a:rPr>
              <a:t>(d) </a:t>
            </a:r>
            <a:r>
              <a:rPr lang="el-GR" dirty="0" smtClean="0">
                <a:sym typeface="Symbol" pitchFamily="18" charset="2"/>
              </a:rPr>
              <a:t>εξωτερική επίδραση</a:t>
            </a:r>
            <a:endParaRPr lang="en-GB" dirty="0"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7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7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280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χρηματοπιστωτικό σύστημα</a:t>
            </a:r>
            <a:endParaRPr lang="en-GB" dirty="0"/>
          </a:p>
        </p:txBody>
      </p:sp>
      <p:sp>
        <p:nvSpPr>
          <p:cNvPr id="33280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l-GR" dirty="0" smtClean="0"/>
              <a:t>Ο ρόλος του χρηματοπιστωτικού τομέα</a:t>
            </a:r>
            <a:endParaRPr lang="en-GB" dirty="0"/>
          </a:p>
          <a:p>
            <a:pPr lvl="1">
              <a:lnSpc>
                <a:spcPct val="160000"/>
              </a:lnSpc>
            </a:pPr>
            <a:r>
              <a:rPr lang="el-GR" dirty="0" smtClean="0"/>
              <a:t>εξειδικευμένες συμβουλευτικές υπηρεσίες</a:t>
            </a:r>
            <a:endParaRPr lang="en-GB" dirty="0"/>
          </a:p>
          <a:p>
            <a:pPr lvl="1">
              <a:lnSpc>
                <a:spcPct val="160000"/>
              </a:lnSpc>
            </a:pPr>
            <a:r>
              <a:rPr lang="el-GR" dirty="0" smtClean="0"/>
              <a:t>εξειδίκευση στην παροχή κεφαλαίων</a:t>
            </a:r>
            <a:endParaRPr lang="en-GB" dirty="0"/>
          </a:p>
          <a:p>
            <a:pPr lvl="1">
              <a:lnSpc>
                <a:spcPct val="160000"/>
              </a:lnSpc>
            </a:pPr>
            <a:r>
              <a:rPr lang="el-GR" dirty="0" smtClean="0"/>
              <a:t>μετασχηματισμός ωρίμανσης</a:t>
            </a:r>
            <a:endParaRPr lang="en-GB" dirty="0"/>
          </a:p>
          <a:p>
            <a:pPr lvl="1">
              <a:lnSpc>
                <a:spcPct val="160000"/>
              </a:lnSpc>
            </a:pPr>
            <a:r>
              <a:rPr lang="el-GR" dirty="0" smtClean="0"/>
              <a:t>μετασχηματισμός ρίσκου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2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2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32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32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5" grpId="0" build="p" bldLvl="4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83363"/>
            <a:ext cx="68262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Based on data in </a:t>
            </a:r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Bankstats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(Bank of England), Table A3.2, data published January 2014.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lnSpc>
                <a:spcPct val="95000"/>
              </a:lnSpc>
            </a:pP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Συμβαλλόμενα στοιχεία στις μεταβολές του Μ4 (εκατ. ₤)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077147"/>
              </p:ext>
            </p:extLst>
          </p:nvPr>
        </p:nvGraphicFramePr>
        <p:xfrm>
          <a:off x="328863" y="795415"/>
          <a:ext cx="8486275" cy="15507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2078"/>
                <a:gridCol w="894165"/>
                <a:gridCol w="5594684"/>
                <a:gridCol w="1275348"/>
              </a:tblGrid>
              <a:tr h="387684"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ΔΜ4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ισούται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PSNCR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1)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ll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83363"/>
            <a:ext cx="68262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Based on data in </a:t>
            </a:r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Bankstats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(Bank of England), Table A3.2, data published January 2014.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lnSpc>
                <a:spcPct val="95000"/>
              </a:lnSpc>
            </a:pP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Συμβαλλόμενα στοιχεία στις μεταβολές του Μ4 (εκατ. ₤)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265545"/>
              </p:ext>
            </p:extLst>
          </p:nvPr>
        </p:nvGraphicFramePr>
        <p:xfrm>
          <a:off x="328863" y="795415"/>
          <a:ext cx="8486275" cy="16202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2078"/>
                <a:gridCol w="894165"/>
                <a:gridCol w="5594684"/>
                <a:gridCol w="1275348"/>
              </a:tblGrid>
              <a:tr h="387684"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ΔΜ4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ισούται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PSNCR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1)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μείον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πωλήσεις χρέους του δημόσιου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τομέα προς (ή συν αγορές χρέους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του δημόσιου τομέα από) τον μη-χρηματοπιστωτικό ιδιωτικό τομέα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2)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83363"/>
            <a:ext cx="68262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Based on data in </a:t>
            </a:r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Bankstats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(Bank of England), Table A3.2, data published January 2014.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lnSpc>
                <a:spcPct val="95000"/>
              </a:lnSpc>
            </a:pP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Συμβαλλόμενα στοιχεία στις μεταβολές του Μ4 (εκατ. ₤)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661028"/>
              </p:ext>
            </p:extLst>
          </p:nvPr>
        </p:nvGraphicFramePr>
        <p:xfrm>
          <a:off x="328863" y="795415"/>
          <a:ext cx="8486275" cy="1689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2078"/>
                <a:gridCol w="894165"/>
                <a:gridCol w="5594684"/>
                <a:gridCol w="1275348"/>
              </a:tblGrid>
              <a:tr h="387684"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ΔΜ4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ισούται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PSNCR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1)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μείον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πωλήσεις χρέους του δημόσιου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τομέα προς (ή συν αγορές χρέους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του δημόσιου τομέα από) τον μη-χρηματοπιστωτικό ιδιωτικό τομέα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2)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συν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καθαρός δανεισμός σε στερλίνες των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εμπορικών και συνεταιριστικών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τραπεζών προς τον ιδιωτικό τομέα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στο Ην. Βασίλειο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3)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83363"/>
            <a:ext cx="68262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Based on data in </a:t>
            </a:r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Bankstats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(Bank of England), Table A3.2, data published January 2014.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lnSpc>
                <a:spcPct val="95000"/>
              </a:lnSpc>
            </a:pP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Συμβαλλόμενα στοιχεία στις μεταβολές του Μ4 (εκατ. ₤)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681063"/>
              </p:ext>
            </p:extLst>
          </p:nvPr>
        </p:nvGraphicFramePr>
        <p:xfrm>
          <a:off x="328863" y="795415"/>
          <a:ext cx="8486275" cy="1689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2078"/>
                <a:gridCol w="894165"/>
                <a:gridCol w="5594684"/>
                <a:gridCol w="1275348"/>
              </a:tblGrid>
              <a:tr h="387684"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ΔΜ4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ισούται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PSNCR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1)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μείον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πωλήσεις χρέους του δημόσιου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τομέα προς (ή συν αγορές χρέους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του δημόσιου τομέα από) τον μη-χρηματοπιστωτικό ιδιωτικό τομέα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2)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συν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καθαρός δανεισμός σε στερλίνες των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εμπορικών και συνεταιριστικών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τραπεζών προς τον ιδιωτικό τομέα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στο Ην. Βασίλειο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3)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συν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Εξωτερική επίδραση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4)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/>
          <p:cNvSpPr>
            <a:spLocks noGrp="1"/>
          </p:cNvSpPr>
          <p:nvPr>
            <p:ph type="tbl" idx="1"/>
          </p:nvPr>
        </p:nvSpPr>
        <p:spPr/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583363"/>
            <a:ext cx="68262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Based on data in </a:t>
            </a:r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Bankstats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(Bank of England), Table A3.2, data published January 2014.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lnSpc>
                <a:spcPct val="95000"/>
              </a:lnSpc>
            </a:pP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Συμβαλλόμενα στοιχεία στις μεταβολές του Μ4 (εκατ. ₤)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688924"/>
              </p:ext>
            </p:extLst>
          </p:nvPr>
        </p:nvGraphicFramePr>
        <p:xfrm>
          <a:off x="328863" y="795415"/>
          <a:ext cx="8486275" cy="1689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2078"/>
                <a:gridCol w="894165"/>
                <a:gridCol w="5594684"/>
                <a:gridCol w="1275348"/>
              </a:tblGrid>
              <a:tr h="387684"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ΔΜ4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ισούται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PSNCR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1)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μείον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πωλήσεις χρέους του δημόσιου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τομέα προς (ή συν αγορές χρέους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του δημόσιου τομέα από) τον μη-χρηματοπιστωτικό ιδιωτικό τομέα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2)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συν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καθαρός δανεισμός σε στερλίνες των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εμπορικών και συνεταιριστικών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τραπεζών προς τον ιδιωτικό τομέα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στο Ην. Βασίλειο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3)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συν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Εξωτερική επίδραση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4)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3068" r="1184" b="10909"/>
          <a:stretch/>
        </p:blipFill>
        <p:spPr>
          <a:xfrm>
            <a:off x="288757" y="2658985"/>
            <a:ext cx="8602579" cy="36215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612232" y="4403561"/>
            <a:ext cx="7098631" cy="1800000"/>
          </a:xfrm>
          <a:prstGeom prst="rect">
            <a:avLst/>
          </a:prstGeom>
          <a:solidFill>
            <a:srgbClr val="F8F7E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/>
          <p:cNvSpPr>
            <a:spLocks noGrp="1"/>
          </p:cNvSpPr>
          <p:nvPr>
            <p:ph type="tbl" idx="1"/>
          </p:nvPr>
        </p:nvSpPr>
        <p:spPr/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583363"/>
            <a:ext cx="68262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Based on data in </a:t>
            </a:r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Bankstats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(Bank of England), Table A3.2, data published January 2014.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lnSpc>
                <a:spcPct val="95000"/>
              </a:lnSpc>
            </a:pP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Συμβαλλόμενα στοιχεία στις μεταβολές του Μ4 (εκατ. ₤)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89355"/>
              </p:ext>
            </p:extLst>
          </p:nvPr>
        </p:nvGraphicFramePr>
        <p:xfrm>
          <a:off x="328863" y="795415"/>
          <a:ext cx="8486275" cy="1689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2078"/>
                <a:gridCol w="894165"/>
                <a:gridCol w="5594684"/>
                <a:gridCol w="1275348"/>
              </a:tblGrid>
              <a:tr h="387684"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ΔΜ4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ισούται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PSNCR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1)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μείον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πωλήσεις χρέους του δημόσιου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τομέα προς (ή συν αγορές χρέους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του δημόσιου τομέα από) τον μη-χρηματοπιστωτικό ιδιωτικό τομέα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2)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συν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καθαρός δανεισμός σε στερλίνες των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εμπορικών και συνεταιριστικών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τραπεζών προς τον ιδιωτικό τομέα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στο Ην. Βασίλειο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3)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συν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Εξωτερική επίδραση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4)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3068" r="1184" b="10909"/>
          <a:stretch/>
        </p:blipFill>
        <p:spPr>
          <a:xfrm>
            <a:off x="288757" y="2658985"/>
            <a:ext cx="8602579" cy="36215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612232" y="5005138"/>
            <a:ext cx="7098631" cy="1191126"/>
          </a:xfrm>
          <a:prstGeom prst="rect">
            <a:avLst/>
          </a:prstGeom>
          <a:solidFill>
            <a:srgbClr val="F8F7E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/>
          <p:cNvSpPr>
            <a:spLocks noGrp="1"/>
          </p:cNvSpPr>
          <p:nvPr>
            <p:ph type="tbl" idx="1"/>
          </p:nvPr>
        </p:nvSpPr>
        <p:spPr/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583363"/>
            <a:ext cx="68262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Based on data in </a:t>
            </a:r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Bankstats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(Bank of England), Table A3.2, data published January 2014.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lnSpc>
                <a:spcPct val="95000"/>
              </a:lnSpc>
            </a:pP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Συμβαλλόμενα στοιχεία στις μεταβολές του Μ4 (εκατ. ₤)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12219"/>
              </p:ext>
            </p:extLst>
          </p:nvPr>
        </p:nvGraphicFramePr>
        <p:xfrm>
          <a:off x="328863" y="795415"/>
          <a:ext cx="8486275" cy="1689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2078"/>
                <a:gridCol w="894165"/>
                <a:gridCol w="5594684"/>
                <a:gridCol w="1275348"/>
              </a:tblGrid>
              <a:tr h="387684"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ΔΜ4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ισούται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PSNCR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1)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μείον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πωλήσεις χρέους του δημόσιου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τομέα προς (ή συν αγορές χρέους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του δημόσιου τομέα από) τον μη-χρηματοπιστωτικό ιδιωτικό τομέα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2)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συν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καθαρός δανεισμός σε στερλίνες των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εμπορικών και συνεταιριστικών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τραπεζών προς τον ιδιωτικό τομέα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στο Ην. Βασίλειο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3)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συν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Εξωτερική επίδραση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4)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3068" r="1184" b="10909"/>
          <a:stretch/>
        </p:blipFill>
        <p:spPr>
          <a:xfrm>
            <a:off x="288757" y="2658985"/>
            <a:ext cx="8602579" cy="36215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612232" y="5426242"/>
            <a:ext cx="7098631" cy="770021"/>
          </a:xfrm>
          <a:prstGeom prst="rect">
            <a:avLst/>
          </a:prstGeom>
          <a:solidFill>
            <a:srgbClr val="F8F7E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/>
          <p:cNvSpPr>
            <a:spLocks noGrp="1"/>
          </p:cNvSpPr>
          <p:nvPr>
            <p:ph type="tbl" idx="1"/>
          </p:nvPr>
        </p:nvSpPr>
        <p:spPr/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583363"/>
            <a:ext cx="68262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Based on data in </a:t>
            </a:r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Bankstats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(Bank of England), Table A3.2, data published January 2014.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lnSpc>
                <a:spcPct val="95000"/>
              </a:lnSpc>
            </a:pP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Συμβαλλόμενα στοιχεία στις μεταβολές του Μ4 (εκατ. ₤)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63306"/>
              </p:ext>
            </p:extLst>
          </p:nvPr>
        </p:nvGraphicFramePr>
        <p:xfrm>
          <a:off x="328863" y="795415"/>
          <a:ext cx="8486275" cy="1689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2078"/>
                <a:gridCol w="894165"/>
                <a:gridCol w="5594684"/>
                <a:gridCol w="1275348"/>
              </a:tblGrid>
              <a:tr h="387684"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ΔΜ4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ισούται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PSNCR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1)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μείον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πωλήσεις χρέους του δημόσιου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τομέα προς (ή συν αγορές χρέους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του δημόσιου τομέα από) τον μη-χρηματοπιστωτικό ιδιωτικό τομέα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2)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συν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καθαρός δανεισμός σε στερλίνες των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εμπορικών και συνεταιριστικών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τραπεζών προς τον ιδιωτικό τομέα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στο Ην. Βασίλειο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3)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συν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Εξωτερική επίδραση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4)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3068" r="1184" b="10909"/>
          <a:stretch/>
        </p:blipFill>
        <p:spPr>
          <a:xfrm>
            <a:off x="288757" y="2658985"/>
            <a:ext cx="8602579" cy="36215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612232" y="5763126"/>
            <a:ext cx="7098631" cy="433137"/>
          </a:xfrm>
          <a:prstGeom prst="rect">
            <a:avLst/>
          </a:prstGeom>
          <a:solidFill>
            <a:srgbClr val="F8F7E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0" y="6583363"/>
            <a:ext cx="68262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Based on data in </a:t>
            </a:r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Bankstats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(Bank of England), Table A3.2, data published January 2014.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11685" name="Rectangle 5"/>
          <p:cNvSpPr>
            <a:spLocks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lnSpc>
                <a:spcPct val="95000"/>
              </a:lnSpc>
            </a:pP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Συμβαλλόμενα στοιχεία στις μεταβολές του Μ4 (εκατ. ₤)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160575"/>
              </p:ext>
            </p:extLst>
          </p:nvPr>
        </p:nvGraphicFramePr>
        <p:xfrm>
          <a:off x="328863" y="795415"/>
          <a:ext cx="8486275" cy="1689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2078"/>
                <a:gridCol w="894165"/>
                <a:gridCol w="5594684"/>
                <a:gridCol w="1275348"/>
              </a:tblGrid>
              <a:tr h="387684"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ΔΜ4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ισούται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PSNCR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1)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μείον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πωλήσεις χρέους του δημόσιου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τομέα προς (ή συν αγορές χρέους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του δημόσιου τομέα από) τον μη-χρηματοπιστωτικό ιδιωτικό τομέα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2)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συν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καθαρός δανεισμός σε στερλίνες των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εμπορικών και συνεταιριστικών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τραπεζών προς τον ιδιωτικό τομέα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στο Ην. Βασίλειο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3)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συν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Εξωτερική επίδραση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(στοιχείο 4)</a:t>
                      </a:r>
                      <a:endParaRPr lang="el-G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3068" r="1184" b="10909"/>
          <a:stretch/>
        </p:blipFill>
        <p:spPr>
          <a:xfrm>
            <a:off x="288757" y="2658985"/>
            <a:ext cx="8602579" cy="36215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sz="2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Τριμηνιαίες ροές καθαρού δανεισμού στο μη-χρηματοπιστωτικό ιδιωτικό τομέα</a:t>
            </a:r>
            <a:endParaRPr lang="en-GB" sz="20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729092" name="TextBox 4"/>
          <p:cNvSpPr txBox="1">
            <a:spLocks noChangeArrowheads="1"/>
          </p:cNvSpPr>
          <p:nvPr/>
        </p:nvSpPr>
        <p:spPr bwMode="auto">
          <a:xfrm>
            <a:off x="0" y="64277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Πηγή: </a:t>
            </a:r>
            <a:r>
              <a:rPr lang="el-GR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Διαδραστική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 στατιστική βάση δεδομένων, σειρές LPQVWNL, LPQVWNQ και LPQVWNV (Τράπεζα της Αγγλίας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)</a:t>
            </a:r>
            <a:r>
              <a:rPr lang="en-US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/>
            </a:r>
            <a:br>
              <a:rPr lang="en-US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</a:br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(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στοιχεία που 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δημοσιεύθηκαν 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την 1η Σεπτεμβρίου, 2014, εποχικά διορθωμένα).</a:t>
            </a:r>
            <a:endParaRPr lang="en-GB" sz="12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3"/>
          <a:stretch/>
        </p:blipFill>
        <p:spPr>
          <a:xfrm>
            <a:off x="295321" y="950494"/>
            <a:ext cx="8312727" cy="5263511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485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χρηματοπιστωτικό σύστημα</a:t>
            </a:r>
            <a:endParaRPr lang="en-GB" dirty="0"/>
          </a:p>
        </p:txBody>
      </p:sp>
      <p:sp>
        <p:nvSpPr>
          <p:cNvPr id="33485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l-GR" altLang="en-US" dirty="0" smtClean="0"/>
              <a:t>Το τραπεζικό σύστημα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altLang="en-US" dirty="0" smtClean="0"/>
              <a:t>τα είδη των τραπεζών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l-GR" altLang="en-US" dirty="0" smtClean="0"/>
              <a:t>λιανική τραπεζική</a:t>
            </a:r>
            <a:r>
              <a:rPr lang="en-GB" altLang="en-US" dirty="0" smtClean="0"/>
              <a:t>: </a:t>
            </a:r>
            <a:r>
              <a:rPr lang="el-GR" altLang="en-US" dirty="0" smtClean="0"/>
              <a:t>λιανικές καταθέσεις και δάνεια</a:t>
            </a:r>
            <a:endParaRPr lang="en-GB" altLang="en-US" dirty="0" smtClean="0"/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l-GR" altLang="en-US" dirty="0" smtClean="0"/>
              <a:t>χονδρική τραπεζική</a:t>
            </a:r>
            <a:r>
              <a:rPr lang="en-GB" altLang="en-US" dirty="0" smtClean="0"/>
              <a:t>: </a:t>
            </a:r>
            <a:r>
              <a:rPr lang="el-GR" altLang="en-US" dirty="0" smtClean="0"/>
              <a:t>χονδρικές καταθέσεις και δάνεια</a:t>
            </a:r>
            <a:endParaRPr lang="en-GB" altLang="en-US" dirty="0" smtClean="0"/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l-GR" altLang="en-US" dirty="0" smtClean="0"/>
              <a:t>καθολικές τράπεζες:</a:t>
            </a:r>
            <a:r>
              <a:rPr lang="en-GB" altLang="en-US" dirty="0" smtClean="0"/>
              <a:t> </a:t>
            </a:r>
            <a:r>
              <a:rPr lang="el-GR" altLang="en-US" dirty="0" smtClean="0"/>
              <a:t>διεξαγωγή λιανικής και χονδρικής τραπεζικής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altLang="en-US" dirty="0" smtClean="0"/>
              <a:t>συνεταιριστικές τράπεζες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altLang="en-US" dirty="0" smtClean="0"/>
              <a:t>νομισματικά χρηματοπιστωτικά ιδρύματα</a:t>
            </a:r>
            <a:r>
              <a:rPr lang="en-GB" altLang="en-US" dirty="0" smtClean="0"/>
              <a:t> </a:t>
            </a:r>
            <a:r>
              <a:rPr lang="en-GB" altLang="en-US" dirty="0"/>
              <a:t>(MFIs)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altLang="en-US" dirty="0" smtClean="0"/>
              <a:t>απελευθέρωση χρηματοοικονομικών αγορών</a:t>
            </a:r>
            <a:endParaRPr lang="en-GB" altLang="en-US" dirty="0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4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4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4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34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34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34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34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348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3" grpId="0" build="p" bldLvl="4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002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προσφορά χρήματος</a:t>
            </a:r>
            <a:endParaRPr lang="en-GB" dirty="0"/>
          </a:p>
        </p:txBody>
      </p:sp>
      <p:sp>
        <p:nvSpPr>
          <p:cNvPr id="470021" name="Rectangle 5"/>
          <p:cNvSpPr>
            <a:spLocks noGrp="1"/>
          </p:cNvSpPr>
          <p:nvPr>
            <p:ph type="body" idx="1"/>
          </p:nvPr>
        </p:nvSpPr>
        <p:spPr>
          <a:xfrm>
            <a:off x="301625" y="1407886"/>
            <a:ext cx="8534400" cy="23592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Η εξίσωση των χρηματικών ροών</a:t>
            </a:r>
            <a:endParaRPr lang="en-GB" dirty="0">
              <a:solidFill>
                <a:srgbClr val="8A785E"/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646B86"/>
              </a:buClr>
            </a:pPr>
            <a:r>
              <a:rPr lang="en-GB" dirty="0">
                <a:solidFill>
                  <a:srgbClr val="8A785E"/>
                </a:solidFill>
                <a:sym typeface="Symbol" pitchFamily="18" charset="2"/>
              </a:rPr>
              <a:t>M4 = (a) PSNCR – (b) </a:t>
            </a:r>
            <a:r>
              <a:rPr lang="el-GR" dirty="0" smtClean="0">
                <a:solidFill>
                  <a:srgbClr val="8A785E"/>
                </a:solidFill>
                <a:sym typeface="Symbol" pitchFamily="18" charset="2"/>
              </a:rPr>
              <a:t>πωλήσεις χρέους δημοσίου τομέα συν αγορές χρέους από μη-χρηματοπιστωτικό ιδιωτικό τομέα </a:t>
            </a:r>
            <a:r>
              <a:rPr lang="en-GB" dirty="0" smtClean="0">
                <a:solidFill>
                  <a:srgbClr val="8A785E"/>
                </a:solidFill>
                <a:sym typeface="Symbol" pitchFamily="18" charset="2"/>
              </a:rPr>
              <a:t>+ </a:t>
            </a:r>
            <a:r>
              <a:rPr lang="en-GB" dirty="0">
                <a:solidFill>
                  <a:srgbClr val="8A785E"/>
                </a:solidFill>
                <a:sym typeface="Symbol" pitchFamily="18" charset="2"/>
              </a:rPr>
              <a:t>(c) </a:t>
            </a:r>
            <a:r>
              <a:rPr lang="el-GR" dirty="0" smtClean="0">
                <a:solidFill>
                  <a:srgbClr val="8A785E"/>
                </a:solidFill>
                <a:sym typeface="Symbol" pitchFamily="18" charset="2"/>
              </a:rPr>
              <a:t>δανεισμός τραπεζών προς τον ιδιωτικό τομέα στο Ην. Βασίλειο</a:t>
            </a:r>
            <a:r>
              <a:rPr lang="en-GB" dirty="0" smtClean="0">
                <a:solidFill>
                  <a:srgbClr val="8A785E"/>
                </a:solidFill>
                <a:sym typeface="Symbol" pitchFamily="18" charset="2"/>
              </a:rPr>
              <a:t>+ </a:t>
            </a:r>
            <a:r>
              <a:rPr lang="en-GB" dirty="0">
                <a:solidFill>
                  <a:srgbClr val="8A785E"/>
                </a:solidFill>
                <a:sym typeface="Symbol" pitchFamily="18" charset="2"/>
              </a:rPr>
              <a:t>(d) </a:t>
            </a:r>
            <a:r>
              <a:rPr lang="el-GR" dirty="0" smtClean="0">
                <a:solidFill>
                  <a:srgbClr val="8A785E"/>
                </a:solidFill>
                <a:sym typeface="Symbol" pitchFamily="18" charset="2"/>
              </a:rPr>
              <a:t>εξωτερική επίδραση</a:t>
            </a:r>
            <a:endParaRPr lang="en-GB" dirty="0"/>
          </a:p>
        </p:txBody>
      </p:sp>
      <p:sp>
        <p:nvSpPr>
          <p:cNvPr id="470024" name="Rectangle 8"/>
          <p:cNvSpPr>
            <a:spLocks/>
          </p:cNvSpPr>
          <p:nvPr/>
        </p:nvSpPr>
        <p:spPr bwMode="auto">
          <a:xfrm>
            <a:off x="301625" y="4102100"/>
            <a:ext cx="85344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altLang="en-US" sz="3000" dirty="0" smtClean="0">
                <a:latin typeface="Arial" charset="0"/>
                <a:sym typeface="Symbol" pitchFamily="18" charset="2"/>
              </a:rPr>
              <a:t>Η υπόθεση της χρηματοοικονομικής αστάθειας του </a:t>
            </a:r>
            <a:r>
              <a:rPr lang="en-GB" altLang="en-US" sz="3000" dirty="0" smtClean="0">
                <a:latin typeface="Arial" charset="0"/>
                <a:sym typeface="Symbol" pitchFamily="18" charset="2"/>
              </a:rPr>
              <a:t>Minsky</a:t>
            </a:r>
            <a:endParaRPr lang="en-GB" altLang="en-US" sz="3000" dirty="0">
              <a:latin typeface="Arial" charset="0"/>
              <a:sym typeface="Symbol" pitchFamily="18" charset="2"/>
            </a:endParaRPr>
          </a:p>
          <a:p>
            <a:pPr marL="742950" lvl="1" indent="-285750">
              <a:spcBef>
                <a:spcPts val="6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dirty="0" smtClean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Στιγμή </a:t>
            </a:r>
            <a:r>
              <a:rPr lang="en-GB" altLang="en-US" sz="2600" dirty="0" smtClean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Minsky</a:t>
            </a:r>
            <a:endParaRPr lang="en-GB" altLang="en-US" sz="2600" dirty="0">
              <a:solidFill>
                <a:srgbClr val="19323F"/>
              </a:solidFill>
              <a:latin typeface="Arial" charset="0"/>
              <a:sym typeface="Symbol" pitchFamily="18" charset="2"/>
            </a:endParaRPr>
          </a:p>
          <a:p>
            <a:pPr marL="342900" indent="-342900">
              <a:spcBef>
                <a:spcPts val="60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altLang="en-US" sz="3000" dirty="0" smtClean="0">
                <a:latin typeface="Arial" charset="0"/>
              </a:rPr>
              <a:t>Εξωγενής και ενδογενής προσφορά χρήματος; </a:t>
            </a:r>
            <a:endParaRPr lang="en-GB" altLang="en-US" sz="3000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0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0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70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4" grpId="0" build="p" bldLvl="2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78" name="Text Box 1038"/>
          <p:cNvSpPr txBox="1">
            <a:spLocks noChangeArrowheads="1"/>
          </p:cNvSpPr>
          <p:nvPr/>
        </p:nvSpPr>
        <p:spPr bwMode="auto">
          <a:xfrm>
            <a:off x="0" y="49213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sz="2000" b="1" dirty="0">
                <a:solidFill>
                  <a:schemeClr val="hlink"/>
                </a:solidFill>
                <a:latin typeface="Arial" charset="0"/>
              </a:rPr>
              <a:t>Η καμπύλη προσφοράς χρήματος</a:t>
            </a:r>
            <a:r>
              <a:rPr lang="el-GR" sz="2000" b="1" dirty="0" smtClean="0">
                <a:solidFill>
                  <a:schemeClr val="hlink"/>
                </a:solidFill>
                <a:latin typeface="Arial" charset="0"/>
              </a:rPr>
              <a:t>:</a:t>
            </a:r>
            <a:r>
              <a:rPr lang="en-US" sz="2500" b="1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en-US" sz="2500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Εξωγενής</a:t>
            </a:r>
            <a:r>
              <a:rPr lang="en-US" b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προσφορά </a:t>
            </a:r>
            <a:r>
              <a:rPr lang="el-GR" b="1" dirty="0">
                <a:solidFill>
                  <a:schemeClr val="hlink"/>
                </a:solidFill>
                <a:latin typeface="Arial" charset="0"/>
              </a:rPr>
              <a:t>χρήματος.</a:t>
            </a:r>
            <a:endParaRPr lang="en-GB" sz="2500" b="1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3" y="1156133"/>
            <a:ext cx="7888432" cy="5398735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38"/>
          <p:cNvSpPr txBox="1">
            <a:spLocks noChangeArrowheads="1"/>
          </p:cNvSpPr>
          <p:nvPr/>
        </p:nvSpPr>
        <p:spPr bwMode="auto">
          <a:xfrm>
            <a:off x="0" y="49213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sz="2000" b="1" dirty="0" smtClean="0">
                <a:solidFill>
                  <a:srgbClr val="336600"/>
                </a:solidFill>
                <a:latin typeface="Arial" charset="0"/>
              </a:rPr>
              <a:t>Η καμπύλη προσφοράς χρήματος:</a:t>
            </a:r>
            <a:r>
              <a:rPr lang="en-US" sz="2500" b="1" dirty="0" smtClean="0">
                <a:solidFill>
                  <a:srgbClr val="336600"/>
                </a:solidFill>
                <a:latin typeface="Arial" charset="0"/>
              </a:rPr>
              <a:t/>
            </a:r>
            <a:br>
              <a:rPr lang="en-US" sz="2500" b="1" dirty="0" smtClean="0">
                <a:solidFill>
                  <a:srgbClr val="336600"/>
                </a:solidFill>
                <a:latin typeface="Arial" charset="0"/>
              </a:rPr>
            </a:br>
            <a:r>
              <a:rPr lang="el-GR" b="1" dirty="0" smtClean="0">
                <a:solidFill>
                  <a:srgbClr val="336600"/>
                </a:solidFill>
                <a:latin typeface="Arial" charset="0"/>
              </a:rPr>
              <a:t>Ενδογενής προσφορά χρήματος</a:t>
            </a:r>
            <a:endParaRPr lang="en-GB" sz="2500" b="1" dirty="0">
              <a:solidFill>
                <a:srgbClr val="336600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99" y="1156133"/>
            <a:ext cx="7271599" cy="5398735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Τράπεζες, Χρήμα και Επιτόκια</a:t>
            </a:r>
            <a:endParaRPr lang="en-GB" dirty="0"/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Ζήτηση για Χρήμα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9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64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640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ζήτηση για χρήμα</a:t>
            </a:r>
            <a:endParaRPr lang="en-GB" dirty="0"/>
          </a:p>
        </p:txBody>
      </p:sp>
      <p:sp>
        <p:nvSpPr>
          <p:cNvPr id="48640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Τα κίνητρα διακράτησης χρήματος</a:t>
            </a:r>
            <a:r>
              <a:rPr lang="en-GB" dirty="0" smtClean="0"/>
              <a:t> </a:t>
            </a:r>
            <a:r>
              <a:rPr lang="en-GB" dirty="0"/>
              <a:t>(M4): </a:t>
            </a:r>
            <a:r>
              <a:rPr lang="el-GR" dirty="0" smtClean="0"/>
              <a:t>προτιμήσεις ρευστότητας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συναλλαγές και ζήτηση χρήματος για προληπτικούς λόγους </a:t>
            </a:r>
            <a:r>
              <a:rPr lang="en-GB" dirty="0" smtClean="0"/>
              <a:t>: </a:t>
            </a:r>
            <a:r>
              <a:rPr lang="en-GB" i="1" dirty="0"/>
              <a:t>L</a:t>
            </a:r>
            <a:r>
              <a:rPr lang="en-GB" baseline="-25000" dirty="0"/>
              <a:t>1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8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5" grpId="0" build="p" bldLvl="2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61" name="Text Box 13"/>
          <p:cNvSpPr txBox="1">
            <a:spLocks noChangeArrowheads="1"/>
          </p:cNvSpPr>
          <p:nvPr/>
        </p:nvSpPr>
        <p:spPr bwMode="auto">
          <a:xfrm>
            <a:off x="0" y="0"/>
            <a:ext cx="9126538" cy="47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defTabSz="762000"/>
            <a:r>
              <a:rPr lang="en-GB" sz="2500" b="1" dirty="0" smtClean="0">
                <a:solidFill>
                  <a:srgbClr val="990033"/>
                </a:solidFill>
                <a:latin typeface="Arial" charset="0"/>
              </a:rPr>
              <a:t>The transactions-plus-precautionary demand for money: </a:t>
            </a:r>
            <a:r>
              <a:rPr lang="en-GB" sz="2500" b="1" i="1" dirty="0">
                <a:solidFill>
                  <a:srgbClr val="990033"/>
                </a:solidFill>
                <a:latin typeface="Arial" charset="0"/>
              </a:rPr>
              <a:t>L</a:t>
            </a:r>
            <a:r>
              <a:rPr lang="en-GB" sz="2500" b="1" baseline="-25000" dirty="0">
                <a:solidFill>
                  <a:srgbClr val="990033"/>
                </a:solidFill>
                <a:latin typeface="Arial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5" y="823966"/>
            <a:ext cx="6675228" cy="52941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05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Ζήτηση </a:t>
            </a:r>
            <a:r>
              <a:rPr lang="el-GR" smtClean="0"/>
              <a:t>για χρήμα</a:t>
            </a:r>
            <a:endParaRPr lang="en-GB" dirty="0"/>
          </a:p>
        </p:txBody>
      </p:sp>
      <p:sp>
        <p:nvSpPr>
          <p:cNvPr id="49050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Τα κίνητρα διακράτησης χρήματος </a:t>
            </a:r>
            <a:r>
              <a:rPr lang="en-GB" dirty="0" smtClean="0">
                <a:solidFill>
                  <a:srgbClr val="8A785E"/>
                </a:solidFill>
              </a:rPr>
              <a:t>: </a:t>
            </a:r>
            <a:r>
              <a:rPr lang="el-GR" dirty="0" smtClean="0">
                <a:solidFill>
                  <a:srgbClr val="8A785E"/>
                </a:solidFill>
              </a:rPr>
              <a:t>προτιμήσεις ρευστότητας</a:t>
            </a:r>
            <a:endParaRPr lang="en-GB" dirty="0">
              <a:solidFill>
                <a:srgbClr val="8A785E"/>
              </a:solidFill>
            </a:endParaRPr>
          </a:p>
          <a:p>
            <a:pPr lvl="1"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ζήτηση χρήματος για συναλλαγές και για προληπτικούς λόγους</a:t>
            </a:r>
            <a:r>
              <a:rPr lang="en-GB" dirty="0" smtClean="0">
                <a:solidFill>
                  <a:srgbClr val="8A785E"/>
                </a:solidFill>
              </a:rPr>
              <a:t>: </a:t>
            </a:r>
            <a:r>
              <a:rPr lang="en-GB" i="1" dirty="0">
                <a:solidFill>
                  <a:srgbClr val="8A785E"/>
                </a:solidFill>
              </a:rPr>
              <a:t>L</a:t>
            </a:r>
            <a:r>
              <a:rPr lang="en-GB" baseline="-25000" dirty="0">
                <a:solidFill>
                  <a:srgbClr val="8A785E"/>
                </a:solidFill>
              </a:rPr>
              <a:t>1</a:t>
            </a:r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το κίνητρο της κερδοσκοπίας </a:t>
            </a:r>
            <a:r>
              <a:rPr lang="en-GB" dirty="0" smtClean="0"/>
              <a:t> (</a:t>
            </a:r>
            <a:r>
              <a:rPr lang="el-GR" dirty="0" smtClean="0"/>
              <a:t>ή περιουσιακών στοιχείων </a:t>
            </a:r>
            <a:r>
              <a:rPr lang="en-GB" dirty="0" smtClean="0"/>
              <a:t>) </a:t>
            </a:r>
            <a:r>
              <a:rPr lang="el-GR" dirty="0" smtClean="0"/>
              <a:t>ζήτησης χρήματος</a:t>
            </a:r>
            <a:r>
              <a:rPr lang="en-GB" dirty="0" smtClean="0"/>
              <a:t>: </a:t>
            </a:r>
            <a:r>
              <a:rPr lang="en-GB" i="1" dirty="0"/>
              <a:t>L</a:t>
            </a:r>
            <a:r>
              <a:rPr lang="en-GB" baseline="-25000" dirty="0"/>
              <a:t>2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8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n-GB" b="1">
                <a:solidFill>
                  <a:srgbClr val="003366"/>
                </a:solidFill>
                <a:latin typeface="Arial" charset="0"/>
              </a:rPr>
              <a:t>The speculative demand for money: </a:t>
            </a:r>
            <a:r>
              <a:rPr lang="en-GB" b="1" i="1">
                <a:solidFill>
                  <a:srgbClr val="003366"/>
                </a:solidFill>
                <a:latin typeface="Arial" charset="0"/>
              </a:rPr>
              <a:t>L</a:t>
            </a:r>
            <a:r>
              <a:rPr lang="en-GB" b="1" baseline="-25000">
                <a:solidFill>
                  <a:srgbClr val="003366"/>
                </a:solidFill>
                <a:latin typeface="Arial" charset="0"/>
              </a:rPr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5" y="823966"/>
            <a:ext cx="6675227" cy="52941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45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459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ζήτηση χρήματος</a:t>
            </a:r>
            <a:endParaRPr lang="en-GB" dirty="0"/>
          </a:p>
        </p:txBody>
      </p:sp>
      <p:sp>
        <p:nvSpPr>
          <p:cNvPr id="49459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Τα κίνητρα διακράτησης χρήματος </a:t>
            </a:r>
            <a:r>
              <a:rPr lang="en-GB" dirty="0" smtClean="0">
                <a:solidFill>
                  <a:srgbClr val="8A785E"/>
                </a:solidFill>
              </a:rPr>
              <a:t>: </a:t>
            </a:r>
            <a:r>
              <a:rPr lang="el-GR" dirty="0" smtClean="0">
                <a:solidFill>
                  <a:srgbClr val="8A785E"/>
                </a:solidFill>
              </a:rPr>
              <a:t>προτιμήσεις ρευστότητας</a:t>
            </a:r>
            <a:endParaRPr lang="en-GB" dirty="0" smtClean="0">
              <a:solidFill>
                <a:srgbClr val="8A785E"/>
              </a:solidFill>
            </a:endParaRPr>
          </a:p>
          <a:p>
            <a:pPr lvl="1"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ζήτηση χρήματος για συναλλαγές και για προληπτικούς λόγους</a:t>
            </a:r>
            <a:r>
              <a:rPr lang="en-GB" dirty="0" smtClean="0">
                <a:solidFill>
                  <a:srgbClr val="8A785E"/>
                </a:solidFill>
              </a:rPr>
              <a:t>: </a:t>
            </a:r>
            <a:r>
              <a:rPr lang="en-GB" i="1" dirty="0" smtClean="0">
                <a:solidFill>
                  <a:srgbClr val="8A785E"/>
                </a:solidFill>
              </a:rPr>
              <a:t>L</a:t>
            </a:r>
            <a:r>
              <a:rPr lang="en-GB" baseline="-25000" dirty="0" smtClean="0">
                <a:solidFill>
                  <a:srgbClr val="8A785E"/>
                </a:solidFill>
              </a:rPr>
              <a:t>1</a:t>
            </a:r>
            <a:endParaRPr lang="en-GB" baseline="-25000" dirty="0">
              <a:solidFill>
                <a:srgbClr val="8A785E"/>
              </a:solidFill>
            </a:endParaRPr>
          </a:p>
          <a:p>
            <a:pPr lvl="1"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κίνητρο κερδοσκοπίας</a:t>
            </a:r>
            <a:r>
              <a:rPr lang="en-GB" dirty="0" smtClean="0">
                <a:solidFill>
                  <a:srgbClr val="8A785E"/>
                </a:solidFill>
              </a:rPr>
              <a:t> (</a:t>
            </a:r>
            <a:r>
              <a:rPr lang="el-GR" dirty="0" smtClean="0">
                <a:solidFill>
                  <a:srgbClr val="8A785E"/>
                </a:solidFill>
              </a:rPr>
              <a:t>ή περιουσιακών στοιχείων)</a:t>
            </a:r>
            <a:r>
              <a:rPr lang="en-GB" dirty="0" smtClean="0">
                <a:solidFill>
                  <a:srgbClr val="8A785E"/>
                </a:solidFill>
              </a:rPr>
              <a:t> </a:t>
            </a:r>
            <a:r>
              <a:rPr lang="el-GR" dirty="0" smtClean="0">
                <a:solidFill>
                  <a:srgbClr val="8A785E"/>
                </a:solidFill>
              </a:rPr>
              <a:t>ζήτησης χρήματος </a:t>
            </a:r>
            <a:r>
              <a:rPr lang="en-GB" dirty="0" smtClean="0">
                <a:solidFill>
                  <a:srgbClr val="8A785E"/>
                </a:solidFill>
              </a:rPr>
              <a:t>: </a:t>
            </a:r>
            <a:r>
              <a:rPr lang="en-GB" i="1" dirty="0">
                <a:solidFill>
                  <a:srgbClr val="8A785E"/>
                </a:solidFill>
              </a:rPr>
              <a:t>L</a:t>
            </a:r>
            <a:r>
              <a:rPr lang="en-GB" baseline="-25000" dirty="0">
                <a:solidFill>
                  <a:srgbClr val="8A785E"/>
                </a:solidFill>
              </a:rPr>
              <a:t>2</a:t>
            </a:r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η συνολική ζήτηση χρήματος</a:t>
            </a:r>
            <a:r>
              <a:rPr lang="en-GB" dirty="0" smtClean="0"/>
              <a:t>: </a:t>
            </a:r>
            <a:r>
              <a:rPr lang="en-GB" i="1" dirty="0"/>
              <a:t>L</a:t>
            </a:r>
            <a:r>
              <a:rPr lang="en-GB" baseline="-25000" dirty="0"/>
              <a:t>1</a:t>
            </a:r>
            <a:r>
              <a:rPr lang="en-GB" dirty="0"/>
              <a:t> + </a:t>
            </a:r>
            <a:r>
              <a:rPr lang="en-GB" i="1" dirty="0"/>
              <a:t>L</a:t>
            </a:r>
            <a:r>
              <a:rPr lang="en-GB" baseline="-25000" dirty="0"/>
              <a:t>2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60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n-GB" b="1">
                <a:solidFill>
                  <a:srgbClr val="000099"/>
                </a:solidFill>
                <a:latin typeface="Arial" charset="0"/>
              </a:rPr>
              <a:t>The total demand-for-money curve: </a:t>
            </a:r>
            <a:r>
              <a:rPr lang="en-GB" b="1" i="1">
                <a:solidFill>
                  <a:srgbClr val="000099"/>
                </a:solidFill>
                <a:latin typeface="Arial" charset="0"/>
              </a:rPr>
              <a:t>L </a:t>
            </a:r>
            <a:r>
              <a:rPr lang="en-GB" b="1">
                <a:solidFill>
                  <a:srgbClr val="000099"/>
                </a:solidFill>
                <a:latin typeface="Arial" charset="0"/>
              </a:rPr>
              <a:t>(</a:t>
            </a:r>
            <a:r>
              <a:rPr lang="en-GB" b="1" i="1">
                <a:solidFill>
                  <a:srgbClr val="000099"/>
                </a:solidFill>
                <a:latin typeface="Arial" charset="0"/>
              </a:rPr>
              <a:t>= L</a:t>
            </a:r>
            <a:r>
              <a:rPr lang="en-GB" b="1" baseline="-25000">
                <a:solidFill>
                  <a:srgbClr val="000099"/>
                </a:solidFill>
                <a:latin typeface="Arial" charset="0"/>
              </a:rPr>
              <a:t>1</a:t>
            </a:r>
            <a:r>
              <a:rPr lang="en-GB" b="1">
                <a:solidFill>
                  <a:srgbClr val="000099"/>
                </a:solidFill>
                <a:latin typeface="Arial" charset="0"/>
              </a:rPr>
              <a:t> + </a:t>
            </a:r>
            <a:r>
              <a:rPr lang="en-GB" b="1" i="1">
                <a:solidFill>
                  <a:srgbClr val="000099"/>
                </a:solidFill>
                <a:latin typeface="Arial" charset="0"/>
              </a:rPr>
              <a:t>L</a:t>
            </a:r>
            <a:r>
              <a:rPr lang="en-GB" b="1" baseline="-25000">
                <a:solidFill>
                  <a:srgbClr val="000099"/>
                </a:solidFill>
                <a:latin typeface="Arial" charset="0"/>
              </a:rPr>
              <a:t>2</a:t>
            </a:r>
            <a:r>
              <a:rPr lang="en-GB" b="1">
                <a:solidFill>
                  <a:srgbClr val="000099"/>
                </a:solidFill>
                <a:latin typeface="Arial" charset="0"/>
              </a:rPr>
              <a:t>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5" y="827935"/>
            <a:ext cx="6675227" cy="52862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69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χρηματοπιστωτικό σύστημα</a:t>
            </a:r>
            <a:endParaRPr lang="en-GB" dirty="0"/>
          </a:p>
        </p:txBody>
      </p:sp>
      <p:sp>
        <p:nvSpPr>
          <p:cNvPr id="33690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Αναλήψεις και δανεισμός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Ισολογισμοί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υποχρεώσεις και περιουσιακά στοιχεία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χρηματοοικονομικά αντικείμενα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Υποχρεώσεις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καταθέσεις όψεως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προθεσμιακές καταθέσεις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πιστοποιητικά καταθέσεων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GB" altLang="en-US" dirty="0"/>
              <a:t>repos </a:t>
            </a:r>
            <a:r>
              <a:rPr lang="en-GB" altLang="en-US" dirty="0" smtClean="0"/>
              <a:t>(</a:t>
            </a:r>
            <a:r>
              <a:rPr lang="el-GR" altLang="en-US" dirty="0" smtClean="0"/>
              <a:t>συμφωνίες πώλησης και επαναγοράς )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6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6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36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36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36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36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36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36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1" grpId="0" build="p" bldLvl="3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86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ζήτηση χρήματος</a:t>
            </a:r>
            <a:endParaRPr lang="en-GB" dirty="0"/>
          </a:p>
        </p:txBody>
      </p:sp>
      <p:sp>
        <p:nvSpPr>
          <p:cNvPr id="49869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Τα κίνητρα διακράτησης χρήματος </a:t>
            </a:r>
            <a:r>
              <a:rPr lang="en-GB" dirty="0" smtClean="0">
                <a:solidFill>
                  <a:srgbClr val="8A785E"/>
                </a:solidFill>
              </a:rPr>
              <a:t>: </a:t>
            </a:r>
            <a:r>
              <a:rPr lang="el-GR" dirty="0" smtClean="0">
                <a:solidFill>
                  <a:srgbClr val="8A785E"/>
                </a:solidFill>
              </a:rPr>
              <a:t>προτιμήσεις ρευστότητας</a:t>
            </a:r>
            <a:endParaRPr lang="en-GB" dirty="0" smtClean="0">
              <a:solidFill>
                <a:srgbClr val="8A785E"/>
              </a:solidFill>
            </a:endParaRPr>
          </a:p>
          <a:p>
            <a:pPr lvl="1"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ζήτηση χρήματος για συναλλαγές και για προληπτικούς λόγους</a:t>
            </a:r>
            <a:r>
              <a:rPr lang="en-GB" dirty="0" smtClean="0">
                <a:solidFill>
                  <a:srgbClr val="8A785E"/>
                </a:solidFill>
              </a:rPr>
              <a:t>: </a:t>
            </a:r>
            <a:r>
              <a:rPr lang="en-GB" i="1" dirty="0" smtClean="0">
                <a:solidFill>
                  <a:srgbClr val="8A785E"/>
                </a:solidFill>
              </a:rPr>
              <a:t>L</a:t>
            </a:r>
            <a:r>
              <a:rPr lang="en-GB" baseline="-25000" dirty="0" smtClean="0">
                <a:solidFill>
                  <a:srgbClr val="8A785E"/>
                </a:solidFill>
              </a:rPr>
              <a:t>1</a:t>
            </a:r>
          </a:p>
          <a:p>
            <a:pPr lvl="1"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κίνητρο κερδοσκοπίας</a:t>
            </a:r>
            <a:r>
              <a:rPr lang="en-GB" dirty="0" smtClean="0">
                <a:solidFill>
                  <a:srgbClr val="8A785E"/>
                </a:solidFill>
              </a:rPr>
              <a:t> (</a:t>
            </a:r>
            <a:r>
              <a:rPr lang="el-GR" dirty="0" smtClean="0">
                <a:solidFill>
                  <a:srgbClr val="8A785E"/>
                </a:solidFill>
              </a:rPr>
              <a:t>ή περιουσιακών στοιχείων)</a:t>
            </a:r>
            <a:r>
              <a:rPr lang="en-GB" dirty="0" smtClean="0">
                <a:solidFill>
                  <a:srgbClr val="8A785E"/>
                </a:solidFill>
              </a:rPr>
              <a:t> </a:t>
            </a:r>
            <a:r>
              <a:rPr lang="el-GR" dirty="0" smtClean="0">
                <a:solidFill>
                  <a:srgbClr val="8A785E"/>
                </a:solidFill>
              </a:rPr>
              <a:t>ζήτησης χρήματος </a:t>
            </a:r>
            <a:r>
              <a:rPr lang="en-GB" dirty="0" smtClean="0">
                <a:solidFill>
                  <a:srgbClr val="8A785E"/>
                </a:solidFill>
              </a:rPr>
              <a:t>: </a:t>
            </a:r>
            <a:r>
              <a:rPr lang="en-GB" i="1" dirty="0" smtClean="0">
                <a:solidFill>
                  <a:srgbClr val="8A785E"/>
                </a:solidFill>
              </a:rPr>
              <a:t>L</a:t>
            </a:r>
            <a:r>
              <a:rPr lang="en-GB" baseline="-25000" dirty="0" smtClean="0">
                <a:solidFill>
                  <a:srgbClr val="8A785E"/>
                </a:solidFill>
              </a:rPr>
              <a:t>2</a:t>
            </a:r>
          </a:p>
          <a:p>
            <a:pPr lvl="1"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Η συνολική ζήτηση χρήματος</a:t>
            </a:r>
            <a:r>
              <a:rPr lang="en-GB" dirty="0" smtClean="0">
                <a:solidFill>
                  <a:srgbClr val="8A785E"/>
                </a:solidFill>
              </a:rPr>
              <a:t>: </a:t>
            </a:r>
            <a:r>
              <a:rPr lang="en-GB" i="1" dirty="0">
                <a:solidFill>
                  <a:srgbClr val="8A785E"/>
                </a:solidFill>
              </a:rPr>
              <a:t>L</a:t>
            </a:r>
            <a:r>
              <a:rPr lang="en-GB" baseline="-25000" dirty="0">
                <a:solidFill>
                  <a:srgbClr val="8A785E"/>
                </a:solidFill>
              </a:rPr>
              <a:t>1</a:t>
            </a:r>
            <a:r>
              <a:rPr lang="en-GB" dirty="0">
                <a:solidFill>
                  <a:srgbClr val="8A785E"/>
                </a:solidFill>
              </a:rPr>
              <a:t> + </a:t>
            </a:r>
            <a:r>
              <a:rPr lang="en-GB" i="1" dirty="0">
                <a:solidFill>
                  <a:srgbClr val="8A785E"/>
                </a:solidFill>
              </a:rPr>
              <a:t>L</a:t>
            </a:r>
            <a:r>
              <a:rPr lang="en-GB" baseline="-25000" dirty="0">
                <a:solidFill>
                  <a:srgbClr val="8A785E"/>
                </a:solidFill>
              </a:rPr>
              <a:t>2</a:t>
            </a:r>
          </a:p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Πρόσθετες επιπτώσεις των προσδοκιών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005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660066"/>
                </a:solidFill>
                <a:latin typeface="Arial" charset="0"/>
              </a:rPr>
              <a:t>Επιλεγμένα επιτόκια: Ιανουάριος 1997 έως Δεκέμβριος 2013 </a:t>
            </a:r>
            <a:r>
              <a:rPr lang="el-GR" sz="1800" b="1" dirty="0">
                <a:solidFill>
                  <a:srgbClr val="660066"/>
                </a:solidFill>
                <a:latin typeface="Arial" charset="0"/>
              </a:rPr>
              <a:t>(μηνιαίοι μέσοι όροι)</a:t>
            </a:r>
            <a:endParaRPr lang="en-GB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75" y="6555438"/>
            <a:ext cx="86061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Στατιστική </a:t>
            </a:r>
            <a:r>
              <a:rPr lang="el-GR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διαδραστική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βάση δεδομένων (Τράπεζα της Αγγλίας). Τα δεδομένα δημοσιεύτηκαν τον Ιανουάριο του 2014.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2340"/>
              </p:ext>
            </p:extLst>
          </p:nvPr>
        </p:nvGraphicFramePr>
        <p:xfrm>
          <a:off x="292716" y="930617"/>
          <a:ext cx="8558567" cy="52536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74689"/>
                <a:gridCol w="1543650"/>
                <a:gridCol w="1085057"/>
                <a:gridCol w="1085057"/>
                <a:gridCol w="1085057"/>
                <a:gridCol w="1085057"/>
              </a:tblGrid>
              <a:tr h="310328">
                <a:tc gridSpan="2">
                  <a:txBody>
                    <a:bodyPr/>
                    <a:lstStyle/>
                    <a:p>
                      <a:endParaRPr lang="el-GR" sz="1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 smtClean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ysClr val="windowText" lastClr="000000"/>
                          </a:solidFill>
                        </a:rPr>
                        <a:t>Επιτόκιο, ετήσιο %</a:t>
                      </a:r>
                      <a:endParaRPr lang="el-G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/>
                    </a:p>
                  </a:txBody>
                  <a:tcPr anchor="ctr"/>
                </a:tc>
              </a:tr>
              <a:tr h="81515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Χρηματοπιστωτικό αντικείμενο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Διάρκεια</a:t>
                      </a:r>
                      <a:r>
                        <a:rPr lang="en-US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δανείου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rgbClr val="438600"/>
                          </a:solidFill>
                          <a:latin typeface="+mn-lt"/>
                        </a:rPr>
                        <a:t>Μέσος όρος 1997-Δεκ. 2007</a:t>
                      </a:r>
                      <a:endParaRPr lang="el-GR" sz="1200" b="1" dirty="0">
                        <a:solidFill>
                          <a:srgbClr val="4386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Μέσος όρος Ιαν. </a:t>
                      </a:r>
                      <a:r>
                        <a:rPr lang="en-US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2008-</a:t>
                      </a: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Δεκ</a:t>
                      </a:r>
                      <a:r>
                        <a:rPr lang="en-US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. 20</a:t>
                      </a: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13</a:t>
                      </a:r>
                      <a:endParaRPr lang="el-GR" sz="1200" b="1" dirty="0">
                        <a:solidFill>
                          <a:srgbClr val="438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200" b="1" spc="0" dirty="0" smtClean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Ιαν</a:t>
                      </a: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. 1997</a:t>
                      </a:r>
                      <a:endParaRPr lang="el-GR" sz="1200" b="1" dirty="0">
                        <a:solidFill>
                          <a:srgbClr val="438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Δεκ. 20</a:t>
                      </a:r>
                      <a:r>
                        <a:rPr lang="en-US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13</a:t>
                      </a:r>
                      <a:endParaRPr lang="el-GR" sz="1200" b="1" dirty="0">
                        <a:solidFill>
                          <a:srgbClr val="438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ll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005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660066"/>
                </a:solidFill>
                <a:latin typeface="Arial" charset="0"/>
              </a:rPr>
              <a:t>Επιλεγμένα επιτόκια: Ιανουάριος 1997 έως Δεκέμβριος 2013 </a:t>
            </a:r>
            <a:r>
              <a:rPr lang="el-GR" sz="1800" b="1" dirty="0">
                <a:solidFill>
                  <a:srgbClr val="660066"/>
                </a:solidFill>
                <a:latin typeface="Arial" charset="0"/>
              </a:rPr>
              <a:t>(μηνιαίοι μέσοι όροι)</a:t>
            </a:r>
            <a:endParaRPr lang="en-GB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75" y="6555438"/>
            <a:ext cx="86061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Στατιστική </a:t>
            </a:r>
            <a:r>
              <a:rPr lang="el-GR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διαδραστική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βάση δεδομένων (Τράπεζα της Αγγλίας). Τα δεδομένα δημοσιεύτηκαν τον Ιανουάριο του 2014.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564547"/>
              </p:ext>
            </p:extLst>
          </p:nvPr>
        </p:nvGraphicFramePr>
        <p:xfrm>
          <a:off x="292716" y="930617"/>
          <a:ext cx="8558567" cy="52536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74689"/>
                <a:gridCol w="1543650"/>
                <a:gridCol w="1085057"/>
                <a:gridCol w="1085057"/>
                <a:gridCol w="1085057"/>
                <a:gridCol w="1085057"/>
              </a:tblGrid>
              <a:tr h="310328">
                <a:tc gridSpan="2">
                  <a:txBody>
                    <a:bodyPr/>
                    <a:lstStyle/>
                    <a:p>
                      <a:endParaRPr lang="el-GR" sz="1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 smtClean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ysClr val="windowText" lastClr="000000"/>
                          </a:solidFill>
                        </a:rPr>
                        <a:t>Επιτόκιο, ετήσιο %</a:t>
                      </a:r>
                      <a:endParaRPr lang="el-G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/>
                    </a:p>
                  </a:txBody>
                  <a:tcPr anchor="ctr"/>
                </a:tc>
              </a:tr>
              <a:tr h="81515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Χρηματοπιστωτικό αντικείμενο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Διάρκεια</a:t>
                      </a:r>
                      <a:r>
                        <a:rPr lang="en-US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δανείου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rgbClr val="438600"/>
                          </a:solidFill>
                          <a:latin typeface="+mn-lt"/>
                        </a:rPr>
                        <a:t>Μέσος όρος 1997-Δεκ. 2007</a:t>
                      </a:r>
                      <a:endParaRPr lang="el-GR" sz="1200" b="1" dirty="0">
                        <a:solidFill>
                          <a:srgbClr val="4386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Μέσος όρος Ιαν. </a:t>
                      </a:r>
                      <a:r>
                        <a:rPr lang="en-US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2008-</a:t>
                      </a: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Δεκ</a:t>
                      </a:r>
                      <a:r>
                        <a:rPr lang="en-US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. 20</a:t>
                      </a: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13</a:t>
                      </a:r>
                      <a:endParaRPr lang="el-GR" sz="1200" b="1" dirty="0">
                        <a:solidFill>
                          <a:srgbClr val="438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200" b="1" spc="0" dirty="0" smtClean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Ιαν</a:t>
                      </a: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. 1997</a:t>
                      </a:r>
                      <a:endParaRPr lang="el-GR" sz="1200" b="1" dirty="0">
                        <a:solidFill>
                          <a:srgbClr val="438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Δεκ. 20</a:t>
                      </a:r>
                      <a:r>
                        <a:rPr lang="en-US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13</a:t>
                      </a:r>
                      <a:endParaRPr lang="el-GR" sz="1200" b="1" dirty="0">
                        <a:solidFill>
                          <a:srgbClr val="438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Call Money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Ημερήσια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16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17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90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42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Git</a:t>
                      </a:r>
                      <a:r>
                        <a:rPr lang="en-US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 repos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1 εβδομάδα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09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19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91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005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660066"/>
                </a:solidFill>
                <a:latin typeface="Arial" charset="0"/>
              </a:rPr>
              <a:t>Επιλεγμένα επιτόκια: Ιανουάριος 1997 έως Δεκέμβριος 2013 </a:t>
            </a:r>
            <a:r>
              <a:rPr lang="el-GR" sz="1800" b="1" dirty="0">
                <a:solidFill>
                  <a:srgbClr val="660066"/>
                </a:solidFill>
                <a:latin typeface="Arial" charset="0"/>
              </a:rPr>
              <a:t>(μηνιαίοι μέσοι όροι)</a:t>
            </a:r>
            <a:endParaRPr lang="en-GB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75" y="6555438"/>
            <a:ext cx="86061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Στατιστική </a:t>
            </a:r>
            <a:r>
              <a:rPr lang="el-GR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διαδραστική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βάση δεδομένων (Τράπεζα της Αγγλίας). Τα δεδομένα δημοσιεύτηκαν τον Ιανουάριο του 2014.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602048"/>
              </p:ext>
            </p:extLst>
          </p:nvPr>
        </p:nvGraphicFramePr>
        <p:xfrm>
          <a:off x="292716" y="930617"/>
          <a:ext cx="8558567" cy="52536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74689"/>
                <a:gridCol w="1543650"/>
                <a:gridCol w="1085057"/>
                <a:gridCol w="1085057"/>
                <a:gridCol w="1085057"/>
                <a:gridCol w="1085057"/>
              </a:tblGrid>
              <a:tr h="310328">
                <a:tc gridSpan="2">
                  <a:txBody>
                    <a:bodyPr/>
                    <a:lstStyle/>
                    <a:p>
                      <a:endParaRPr lang="el-GR" sz="1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 smtClean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ysClr val="windowText" lastClr="000000"/>
                          </a:solidFill>
                        </a:rPr>
                        <a:t>Επιτόκιο, ετήσιο %</a:t>
                      </a:r>
                      <a:endParaRPr lang="el-G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/>
                    </a:p>
                  </a:txBody>
                  <a:tcPr anchor="ctr"/>
                </a:tc>
              </a:tr>
              <a:tr h="81515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Χρηματοπιστωτικό αντικείμενο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Διάρκεια</a:t>
                      </a:r>
                      <a:r>
                        <a:rPr lang="en-US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δανείου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rgbClr val="438600"/>
                          </a:solidFill>
                          <a:latin typeface="+mn-lt"/>
                        </a:rPr>
                        <a:t>Μέσος όρος 1997-Δεκ. 2007</a:t>
                      </a:r>
                      <a:endParaRPr lang="el-GR" sz="1200" b="1" dirty="0">
                        <a:solidFill>
                          <a:srgbClr val="4386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Μέσος όρος Ιαν. </a:t>
                      </a:r>
                      <a:r>
                        <a:rPr lang="en-US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2008-</a:t>
                      </a: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Δεκ</a:t>
                      </a:r>
                      <a:r>
                        <a:rPr lang="en-US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. 20</a:t>
                      </a: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13</a:t>
                      </a:r>
                      <a:endParaRPr lang="el-GR" sz="1200" b="1" dirty="0">
                        <a:solidFill>
                          <a:srgbClr val="438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200" b="1" spc="0" dirty="0" smtClean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Ιαν</a:t>
                      </a: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. 1997</a:t>
                      </a:r>
                      <a:endParaRPr lang="el-GR" sz="1200" b="1" dirty="0">
                        <a:solidFill>
                          <a:srgbClr val="438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Δεκ. 20</a:t>
                      </a:r>
                      <a:r>
                        <a:rPr lang="en-US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13</a:t>
                      </a:r>
                      <a:endParaRPr lang="el-GR" sz="1200" b="1" dirty="0">
                        <a:solidFill>
                          <a:srgbClr val="438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Call Money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Ημερήσια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16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17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90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42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Git</a:t>
                      </a:r>
                      <a:r>
                        <a:rPr lang="en-US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 repos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1 εβδομάδα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09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19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91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Διατραπεζικά δάνεια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1 μήνα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23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38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14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49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Έντονα γραμμάτια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3 μήνες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04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07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01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26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005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660066"/>
                </a:solidFill>
                <a:latin typeface="Arial" charset="0"/>
              </a:rPr>
              <a:t>Επιλεγμένα επιτόκια: Ιανουάριος 1997 έως Δεκέμβριος 2013 </a:t>
            </a:r>
            <a:r>
              <a:rPr lang="el-GR" sz="1800" b="1" dirty="0">
                <a:solidFill>
                  <a:srgbClr val="660066"/>
                </a:solidFill>
                <a:latin typeface="Arial" charset="0"/>
              </a:rPr>
              <a:t>(μηνιαίοι μέσοι όροι)</a:t>
            </a:r>
            <a:endParaRPr lang="en-GB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75" y="6555438"/>
            <a:ext cx="86061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Στατιστική </a:t>
            </a:r>
            <a:r>
              <a:rPr lang="el-GR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διαδραστική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βάση δεδομένων (Τράπεζα της Αγγλίας). Τα δεδομένα δημοσιεύτηκαν τον Ιανουάριο του 2014.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166520"/>
              </p:ext>
            </p:extLst>
          </p:nvPr>
        </p:nvGraphicFramePr>
        <p:xfrm>
          <a:off x="292716" y="930617"/>
          <a:ext cx="8558567" cy="52536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74689"/>
                <a:gridCol w="1543650"/>
                <a:gridCol w="1085057"/>
                <a:gridCol w="1085057"/>
                <a:gridCol w="1085057"/>
                <a:gridCol w="1085057"/>
              </a:tblGrid>
              <a:tr h="310328">
                <a:tc gridSpan="2">
                  <a:txBody>
                    <a:bodyPr/>
                    <a:lstStyle/>
                    <a:p>
                      <a:endParaRPr lang="el-GR" sz="1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 smtClean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ysClr val="windowText" lastClr="000000"/>
                          </a:solidFill>
                        </a:rPr>
                        <a:t>Επιτόκιο, ετήσιο %</a:t>
                      </a:r>
                      <a:endParaRPr lang="el-G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/>
                    </a:p>
                  </a:txBody>
                  <a:tcPr anchor="ctr"/>
                </a:tc>
              </a:tr>
              <a:tr h="81515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Χρηματοπιστωτικό αντικείμενο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Διάρκεια</a:t>
                      </a:r>
                      <a:r>
                        <a:rPr lang="en-US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δανείου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rgbClr val="438600"/>
                          </a:solidFill>
                          <a:latin typeface="+mn-lt"/>
                        </a:rPr>
                        <a:t>Μέσος όρος 1997-Δεκ. 2007</a:t>
                      </a:r>
                      <a:endParaRPr lang="el-GR" sz="1200" b="1" dirty="0">
                        <a:solidFill>
                          <a:srgbClr val="4386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Μέσος όρος Ιαν. </a:t>
                      </a:r>
                      <a:r>
                        <a:rPr lang="en-US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2008-</a:t>
                      </a: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Δεκ</a:t>
                      </a:r>
                      <a:r>
                        <a:rPr lang="en-US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. 20</a:t>
                      </a: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13</a:t>
                      </a:r>
                      <a:endParaRPr lang="el-GR" sz="1200" b="1" dirty="0">
                        <a:solidFill>
                          <a:srgbClr val="438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200" b="1" spc="0" dirty="0" smtClean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Ιαν</a:t>
                      </a: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. 1997</a:t>
                      </a:r>
                      <a:endParaRPr lang="el-GR" sz="1200" b="1" dirty="0">
                        <a:solidFill>
                          <a:srgbClr val="438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Δεκ. 20</a:t>
                      </a:r>
                      <a:r>
                        <a:rPr lang="en-US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13</a:t>
                      </a:r>
                      <a:endParaRPr lang="el-GR" sz="1200" b="1" dirty="0">
                        <a:solidFill>
                          <a:srgbClr val="438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Call Money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Ημερήσια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16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17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90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42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Git</a:t>
                      </a:r>
                      <a:r>
                        <a:rPr lang="en-US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 repos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1 εβδομάδα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09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19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91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Διατραπεζικά δάνεια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1 μήνα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23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38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14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49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Έντονα γραμμάτια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3 μήνες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04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07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01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26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Βρετανικά κρατικά </a:t>
                      </a:r>
                      <a:r>
                        <a:rPr lang="el-GR" sz="11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ομόλογα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20 χρόνια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82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02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74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71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l-GR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Στεγαστικά δάνεια εμπορικών και συνεταιρικών </a:t>
                      </a:r>
                      <a:r>
                        <a:rPr lang="el-GR" sz="11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τραπεζών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Κυμαινόμενο</a:t>
                      </a:r>
                      <a:r>
                        <a:rPr lang="en-US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(τυπικά 25 χρόνια)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86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18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39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7" name="Text Box 3"/>
          <p:cNvSpPr txBox="1">
            <a:spLocks noChangeArrowheads="1"/>
          </p:cNvSpPr>
          <p:nvPr/>
        </p:nvSpPr>
        <p:spPr bwMode="auto">
          <a:xfrm>
            <a:off x="0" y="3005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660066"/>
                </a:solidFill>
                <a:latin typeface="Arial" charset="0"/>
              </a:rPr>
              <a:t>Επιλεγμένα επιτόκια: Ιανουάριος 1997 έως Δεκέμβριος 2013 </a:t>
            </a:r>
            <a:r>
              <a:rPr lang="el-GR" sz="1800" b="1" dirty="0">
                <a:solidFill>
                  <a:srgbClr val="660066"/>
                </a:solidFill>
                <a:latin typeface="Arial" charset="0"/>
              </a:rPr>
              <a:t>(μηνιαίοι μέσοι όροι)</a:t>
            </a:r>
            <a:endParaRPr lang="en-GB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142875" y="6555438"/>
            <a:ext cx="86061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Στατιστική </a:t>
            </a:r>
            <a:r>
              <a:rPr lang="el-GR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διαδραστική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βάση δεδομένων (Τράπεζα της Αγγλίας). Τα δεδομένα δημοσιεύτηκαν τον Ιανουάριο του 2014.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387954"/>
              </p:ext>
            </p:extLst>
          </p:nvPr>
        </p:nvGraphicFramePr>
        <p:xfrm>
          <a:off x="292716" y="930617"/>
          <a:ext cx="8558567" cy="52536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74689"/>
                <a:gridCol w="1543650"/>
                <a:gridCol w="1085057"/>
                <a:gridCol w="1085057"/>
                <a:gridCol w="1085057"/>
                <a:gridCol w="1085057"/>
              </a:tblGrid>
              <a:tr h="310328">
                <a:tc gridSpan="2">
                  <a:txBody>
                    <a:bodyPr/>
                    <a:lstStyle/>
                    <a:p>
                      <a:endParaRPr lang="el-GR" sz="1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 smtClean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ysClr val="windowText" lastClr="000000"/>
                          </a:solidFill>
                        </a:rPr>
                        <a:t>Επιτόκιο, ετήσιο %</a:t>
                      </a:r>
                      <a:endParaRPr lang="el-G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/>
                    </a:p>
                  </a:txBody>
                  <a:tcPr anchor="ctr"/>
                </a:tc>
              </a:tr>
              <a:tr h="81515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l-G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Χρηματοπιστωτικό αντικείμενο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Διάρκεια</a:t>
                      </a:r>
                      <a:r>
                        <a:rPr lang="en-US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200" b="1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δανείου</a:t>
                      </a:r>
                      <a:endParaRPr sz="1200" b="1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rgbClr val="438600"/>
                          </a:solidFill>
                          <a:latin typeface="+mn-lt"/>
                        </a:rPr>
                        <a:t>Μέσος όρος 1997-Δεκ. 2007</a:t>
                      </a:r>
                      <a:endParaRPr lang="el-GR" sz="1200" b="1" dirty="0">
                        <a:solidFill>
                          <a:srgbClr val="4386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Μέσος όρος Ιαν. </a:t>
                      </a:r>
                      <a:r>
                        <a:rPr lang="en-US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2008-</a:t>
                      </a: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Δεκ</a:t>
                      </a:r>
                      <a:r>
                        <a:rPr lang="en-US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. 20</a:t>
                      </a: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13</a:t>
                      </a:r>
                      <a:endParaRPr lang="el-GR" sz="1200" b="1" dirty="0">
                        <a:solidFill>
                          <a:srgbClr val="438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200" b="1" spc="0" dirty="0" smtClean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Ιαν</a:t>
                      </a: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. 1997</a:t>
                      </a:r>
                      <a:endParaRPr lang="el-GR" sz="1200" b="1" dirty="0">
                        <a:solidFill>
                          <a:srgbClr val="438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Δεκ. 20</a:t>
                      </a:r>
                      <a:r>
                        <a:rPr lang="en-US" sz="1200" b="1" spc="0" dirty="0">
                          <a:solidFill>
                            <a:srgbClr val="438600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13</a:t>
                      </a:r>
                      <a:endParaRPr lang="el-GR" sz="1200" b="1" dirty="0">
                        <a:solidFill>
                          <a:srgbClr val="438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Call Money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Ημερήσια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16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17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90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42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Git</a:t>
                      </a:r>
                      <a:r>
                        <a:rPr lang="en-US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 repos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1 εβδομάδα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09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19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91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Διατραπεζικά δάνεια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1 μήνα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23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38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14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49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Έντονα γραμμάτια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3 μήνες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04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07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01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26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Βρετανικά κρατικά </a:t>
                      </a:r>
                      <a:r>
                        <a:rPr lang="el-GR" sz="11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ομόλογα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20 χρόνια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82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02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74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71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l-GR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Στεγαστικά δάνεια εμπορικών και συνεταιρικών </a:t>
                      </a:r>
                      <a:r>
                        <a:rPr lang="el-GR" sz="11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τραπεζών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Κυμαινόμενο</a:t>
                      </a:r>
                      <a:r>
                        <a:rPr lang="en-US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(τυπικά 25 χρόνια)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86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18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39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l-GR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Πιστωτική κάρτα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-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17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86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16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70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14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18</a:t>
                      </a: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15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2903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l-GR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(βασικό επιτόκιο τράπεζας = </a:t>
                      </a:r>
                      <a:r>
                        <a:rPr lang="el-GR" sz="11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/>
                      </a:r>
                      <a:br>
                        <a:rPr lang="el-GR" sz="11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</a:br>
                      <a:r>
                        <a:rPr lang="el-GR" sz="1100" b="1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βασικό </a:t>
                      </a:r>
                      <a:r>
                        <a:rPr lang="el-GR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/>
                          <a:cs typeface="Segoe UI"/>
                        </a:rPr>
                        <a:t>επιτόκιο)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E0000"/>
                          </a:solidFill>
                          <a:latin typeface="+mn-lt"/>
                          <a:cs typeface="UB-HelveticaCond"/>
                        </a:rPr>
                        <a:t>-</a:t>
                      </a:r>
                      <a:endParaRPr lang="el-GR" sz="1400" dirty="0">
                        <a:solidFill>
                          <a:srgbClr val="8E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19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l-GR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,2</a:t>
                      </a:r>
                      <a:r>
                        <a:rPr lang="en-GB" sz="12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l-GR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GB" sz="1200" b="1" dirty="0" smtClean="0">
                          <a:solidFill>
                            <a:srgbClr val="2C4A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94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ctr"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0,</a:t>
                      </a:r>
                      <a:r>
                        <a:rPr lang="en-GB" sz="1200" b="1" dirty="0" smtClean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Τράπεζες, Χρήμα και Επιτόκια</a:t>
            </a:r>
            <a:endParaRPr lang="en-GB" dirty="0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Ισορροπία στην αγορά χρήματος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3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5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58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586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Ισορροπία στην αγορά χρήματος</a:t>
            </a:r>
            <a:endParaRPr lang="en-GB" dirty="0"/>
          </a:p>
        </p:txBody>
      </p:sp>
      <p:sp>
        <p:nvSpPr>
          <p:cNvPr id="50586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dirty="0" smtClean="0"/>
              <a:t>Ισορροπία στην αγορά χρήματος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l-GR" dirty="0" smtClean="0"/>
              <a:t>επιτόκιο ισορροπίας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05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1" grpId="0" build="p" bldLvl="3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25" name="Text Box 21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b="1" dirty="0">
                <a:solidFill>
                  <a:schemeClr val="hlink"/>
                </a:solidFill>
                <a:latin typeface="Arial" charset="0"/>
              </a:rPr>
              <a:t>Ισορροπία στην αγορά </a:t>
            </a:r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χρήματος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15" y="1008993"/>
            <a:ext cx="7351568" cy="53381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99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9957" name="Rectangle 5"/>
          <p:cNvSpPr>
            <a:spLocks noGrp="1"/>
          </p:cNvSpPr>
          <p:nvPr>
            <p:ph type="body" idx="1"/>
          </p:nvPr>
        </p:nvSpPr>
        <p:spPr>
          <a:xfrm>
            <a:off x="301625" y="1603375"/>
            <a:ext cx="8534400" cy="48101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7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Ισορροπία στην αγορά χρήματος</a:t>
            </a:r>
            <a:endParaRPr lang="en-GB" dirty="0">
              <a:solidFill>
                <a:srgbClr val="8A785E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επιτόκιο ισορροπίας</a:t>
            </a:r>
            <a:endParaRPr lang="en-GB" dirty="0">
              <a:solidFill>
                <a:srgbClr val="8A785E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dirty="0" smtClean="0"/>
              <a:t>οι επιπτώσεις των μεταβολών στην προσφορά χρήματος</a:t>
            </a:r>
            <a:r>
              <a:rPr lang="en-GB" dirty="0" smtClean="0"/>
              <a:t> </a:t>
            </a:r>
            <a:r>
              <a:rPr lang="el-GR" dirty="0" smtClean="0"/>
              <a:t>ή ζήτηση για το επιτόκιο</a:t>
            </a:r>
            <a:endParaRPr lang="en-GB" dirty="0"/>
          </a:p>
        </p:txBody>
      </p:sp>
      <p:sp>
        <p:nvSpPr>
          <p:cNvPr id="509959" name="Rectangle 7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Ισορροπία  στην αγορά χρήματος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1"/>
  <p:tag name="RESPCOUNTERSTYLE" val="-1"/>
  <p:tag name="INPUTSOURCE" val="1"/>
  <p:tag name="BACKUPMAINTENANCE" val="7"/>
  <p:tag name="ROTATIONINTERVAL" val="2"/>
  <p:tag name="RACERSMAXDISPLAYED" val="5"/>
  <p:tag name="TEAMSINLEADERBOARD" val="4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False"/>
  <p:tag name="CORRECTPOINTVALUE" val="100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True"/>
  <p:tag name="PRRESPONSE2" val="9"/>
  <p:tag name="PRRESPONSE9" val="2"/>
  <p:tag name="SAVECSVWITHSESSION" val="Fals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5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0"/>
  <p:tag name="CHARTCOLORS" val="2"/>
  <p:tag name="POWERPOINTVERSION" val="9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5AA"/>
      </a:dk2>
      <a:lt2>
        <a:srgbClr val="000000"/>
      </a:lt2>
      <a:accent1>
        <a:srgbClr val="800080"/>
      </a:accent1>
      <a:accent2>
        <a:srgbClr val="C40038"/>
      </a:accent2>
      <a:accent3>
        <a:srgbClr val="FFFFFF"/>
      </a:accent3>
      <a:accent4>
        <a:srgbClr val="000000"/>
      </a:accent4>
      <a:accent5>
        <a:srgbClr val="C0AAC0"/>
      </a:accent5>
      <a:accent6>
        <a:srgbClr val="B10032"/>
      </a:accent6>
      <a:hlink>
        <a:srgbClr val="663300"/>
      </a:hlink>
      <a:folHlink>
        <a:srgbClr val="0179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000000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066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Settings\ltsn-a\Application Data\Microsoft\Templates\Lecture plans.pot</Template>
  <TotalTime>3613</TotalTime>
  <Words>6495</Words>
  <Application>Microsoft Office PowerPoint</Application>
  <PresentationFormat>On-screen Show (4:3)</PresentationFormat>
  <Paragraphs>1911</Paragraphs>
  <Slides>102</Slides>
  <Notes>99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4" baseType="lpstr">
      <vt:lpstr>Default Design</vt:lpstr>
      <vt:lpstr>Chart</vt:lpstr>
      <vt:lpstr>PowerPoint Presentation</vt:lpstr>
      <vt:lpstr>Τράπεζες, Χρήμα και Επιτόκια</vt:lpstr>
      <vt:lpstr>  Η Έννοια και οι Λειτουργίες του Χρήματος</vt:lpstr>
      <vt:lpstr>Η Έννοια και οι Λειτουργίες του Χρήματος</vt:lpstr>
      <vt:lpstr>Η Έννοια και οι Λειτουργίες του Χρήματος</vt:lpstr>
      <vt:lpstr>Τράπεζες, Χρήμα και Επιτόκια</vt:lpstr>
      <vt:lpstr>Το χρηματοπιστωτικό σύστημα</vt:lpstr>
      <vt:lpstr>Το χρηματοπιστωτικό σύστημα</vt:lpstr>
      <vt:lpstr>Το χρηματοπιστωτικό σύστημα</vt:lpstr>
      <vt:lpstr>Το χρηματοπιστωτικό σύστημα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Το χρηματοπιστωτικό σύστημα</vt:lpstr>
      <vt:lpstr>Το χρηματοπιστωτικό σύστημα</vt:lpstr>
      <vt:lpstr>PowerPoint Presentation</vt:lpstr>
      <vt:lpstr>PowerPoint Presentation</vt:lpstr>
      <vt:lpstr>Το χρηματοπιστωτικό σύστημα</vt:lpstr>
      <vt:lpstr>Το χρηματοπιστωτικό σύστημα</vt:lpstr>
      <vt:lpstr>PowerPoint Presentation</vt:lpstr>
      <vt:lpstr>Το χρηματοπιστωτικό σύστημα</vt:lpstr>
      <vt:lpstr>Το σύστημα του καναλιού</vt:lpstr>
      <vt:lpstr>PowerPoint Presentation</vt:lpstr>
      <vt:lpstr>PowerPoint Presentation</vt:lpstr>
      <vt:lpstr>PowerPoint Presentation</vt:lpstr>
      <vt:lpstr>Το χρηματοπιστωτικό σύστημα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Το χρηματοπιστωτικό σύστημα</vt:lpstr>
      <vt:lpstr>PowerPoint Presentation</vt:lpstr>
      <vt:lpstr>Τράπεζες, Χρήμα και Επιτόκια</vt:lpstr>
      <vt:lpstr>Η προσφορά χρήματος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προσφορά χρήματος</vt:lpstr>
      <vt:lpstr>PowerPoint Presentation</vt:lpstr>
      <vt:lpstr>PowerPoint Presentation</vt:lpstr>
      <vt:lpstr>PowerPoint Presentation</vt:lpstr>
      <vt:lpstr>Η προσφορά χρήματος</vt:lpstr>
      <vt:lpstr>Η προσφορά χρήματος</vt:lpstr>
      <vt:lpstr>PowerPoint Presentation</vt:lpstr>
      <vt:lpstr>Η προσφορά χρήματος</vt:lpstr>
      <vt:lpstr>Η προσφορά χρήματος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προσφορά χρήματος</vt:lpstr>
      <vt:lpstr>PowerPoint Presentation</vt:lpstr>
      <vt:lpstr>PowerPoint Presentation</vt:lpstr>
      <vt:lpstr>Τράπεζες, Χρήμα και Επιτόκια</vt:lpstr>
      <vt:lpstr>Η ζήτηση για χρήμα</vt:lpstr>
      <vt:lpstr>PowerPoint Presentation</vt:lpstr>
      <vt:lpstr>Η Ζήτηση για χρήμα</vt:lpstr>
      <vt:lpstr>PowerPoint Presentation</vt:lpstr>
      <vt:lpstr>Η ζήτηση χρήματος</vt:lpstr>
      <vt:lpstr>PowerPoint Presentation</vt:lpstr>
      <vt:lpstr>Η ζήτηση χρήματος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Τράπεζες, Χρήμα και Επιτόκια</vt:lpstr>
      <vt:lpstr>Ισορροπία στην αγορά χρήματος</vt:lpstr>
      <vt:lpstr>PowerPoint Presentation</vt:lpstr>
      <vt:lpstr>Ισορροπία  στην αγορά χρήματος</vt:lpstr>
      <vt:lpstr>PowerPoint Presentation</vt:lpstr>
      <vt:lpstr>Ισορροπία στην αγορά εργασίας</vt:lpstr>
      <vt:lpstr>Ισορροπία στην αγορά εργασίας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Sloman</dc:creator>
  <cp:lastModifiedBy>dtp16</cp:lastModifiedBy>
  <cp:revision>280</cp:revision>
  <dcterms:created xsi:type="dcterms:W3CDTF">2002-11-17T23:04:00Z</dcterms:created>
  <dcterms:modified xsi:type="dcterms:W3CDTF">2018-04-05T06:51:41Z</dcterms:modified>
</cp:coreProperties>
</file>