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4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55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6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7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8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59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60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tags/tag1.xml" ContentType="application/vnd.openxmlformats-officedocument.presentationml.tags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2"/>
  </p:notesMasterIdLst>
  <p:sldIdLst>
    <p:sldId id="391" r:id="rId2"/>
    <p:sldId id="392" r:id="rId3"/>
    <p:sldId id="393" r:id="rId4"/>
    <p:sldId id="394" r:id="rId5"/>
    <p:sldId id="395" r:id="rId6"/>
    <p:sldId id="396" r:id="rId7"/>
    <p:sldId id="509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534" r:id="rId20"/>
    <p:sldId id="535" r:id="rId21"/>
    <p:sldId id="536" r:id="rId22"/>
    <p:sldId id="537" r:id="rId23"/>
    <p:sldId id="556" r:id="rId24"/>
    <p:sldId id="557" r:id="rId25"/>
    <p:sldId id="411" r:id="rId26"/>
    <p:sldId id="412" r:id="rId27"/>
    <p:sldId id="413" r:id="rId28"/>
    <p:sldId id="558" r:id="rId29"/>
    <p:sldId id="559" r:id="rId30"/>
    <p:sldId id="415" r:id="rId31"/>
    <p:sldId id="545" r:id="rId32"/>
    <p:sldId id="417" r:id="rId33"/>
    <p:sldId id="418" r:id="rId34"/>
    <p:sldId id="419" r:id="rId35"/>
    <p:sldId id="420" r:id="rId36"/>
    <p:sldId id="421" r:id="rId37"/>
    <p:sldId id="422" r:id="rId38"/>
    <p:sldId id="423" r:id="rId39"/>
    <p:sldId id="424" r:id="rId40"/>
    <p:sldId id="425" r:id="rId41"/>
    <p:sldId id="426" r:id="rId42"/>
    <p:sldId id="427" r:id="rId43"/>
    <p:sldId id="428" r:id="rId44"/>
    <p:sldId id="429" r:id="rId45"/>
    <p:sldId id="430" r:id="rId46"/>
    <p:sldId id="431" r:id="rId47"/>
    <p:sldId id="432" r:id="rId48"/>
    <p:sldId id="433" r:id="rId49"/>
    <p:sldId id="434" r:id="rId50"/>
    <p:sldId id="548" r:id="rId51"/>
    <p:sldId id="552" r:id="rId52"/>
    <p:sldId id="553" r:id="rId53"/>
    <p:sldId id="549" r:id="rId54"/>
    <p:sldId id="439" r:id="rId55"/>
    <p:sldId id="440" r:id="rId56"/>
    <p:sldId id="441" r:id="rId57"/>
    <p:sldId id="442" r:id="rId58"/>
    <p:sldId id="443" r:id="rId59"/>
    <p:sldId id="444" r:id="rId60"/>
    <p:sldId id="445" r:id="rId61"/>
    <p:sldId id="446" r:id="rId62"/>
    <p:sldId id="550" r:id="rId63"/>
    <p:sldId id="448" r:id="rId64"/>
    <p:sldId id="449" r:id="rId65"/>
    <p:sldId id="554" r:id="rId66"/>
    <p:sldId id="551" r:id="rId67"/>
    <p:sldId id="452" r:id="rId68"/>
    <p:sldId id="453" r:id="rId69"/>
    <p:sldId id="555" r:id="rId70"/>
    <p:sldId id="455" r:id="rId71"/>
    <p:sldId id="456" r:id="rId72"/>
    <p:sldId id="457" r:id="rId73"/>
    <p:sldId id="458" r:id="rId74"/>
    <p:sldId id="459" r:id="rId75"/>
    <p:sldId id="460" r:id="rId76"/>
    <p:sldId id="461" r:id="rId77"/>
    <p:sldId id="462" r:id="rId78"/>
    <p:sldId id="463" r:id="rId79"/>
    <p:sldId id="464" r:id="rId80"/>
    <p:sldId id="465" r:id="rId81"/>
    <p:sldId id="466" r:id="rId82"/>
    <p:sldId id="467" r:id="rId83"/>
    <p:sldId id="468" r:id="rId84"/>
    <p:sldId id="469" r:id="rId85"/>
    <p:sldId id="470" r:id="rId86"/>
    <p:sldId id="471" r:id="rId87"/>
    <p:sldId id="472" r:id="rId88"/>
    <p:sldId id="473" r:id="rId89"/>
    <p:sldId id="474" r:id="rId90"/>
    <p:sldId id="475" r:id="rId91"/>
    <p:sldId id="476" r:id="rId92"/>
    <p:sldId id="477" r:id="rId93"/>
    <p:sldId id="478" r:id="rId94"/>
    <p:sldId id="479" r:id="rId95"/>
    <p:sldId id="480" r:id="rId96"/>
    <p:sldId id="481" r:id="rId97"/>
    <p:sldId id="482" r:id="rId98"/>
    <p:sldId id="483" r:id="rId99"/>
    <p:sldId id="484" r:id="rId100"/>
    <p:sldId id="485" r:id="rId101"/>
    <p:sldId id="486" r:id="rId102"/>
    <p:sldId id="487" r:id="rId103"/>
    <p:sldId id="488" r:id="rId104"/>
    <p:sldId id="489" r:id="rId105"/>
    <p:sldId id="490" r:id="rId106"/>
    <p:sldId id="491" r:id="rId107"/>
    <p:sldId id="492" r:id="rId108"/>
    <p:sldId id="493" r:id="rId109"/>
    <p:sldId id="494" r:id="rId110"/>
    <p:sldId id="495" r:id="rId111"/>
    <p:sldId id="560" r:id="rId112"/>
    <p:sldId id="523" r:id="rId113"/>
    <p:sldId id="498" r:id="rId114"/>
    <p:sldId id="510" r:id="rId115"/>
    <p:sldId id="511" r:id="rId116"/>
    <p:sldId id="512" r:id="rId117"/>
    <p:sldId id="514" r:id="rId118"/>
    <p:sldId id="561" r:id="rId119"/>
    <p:sldId id="500" r:id="rId120"/>
    <p:sldId id="501" r:id="rId121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7E6"/>
    <a:srgbClr val="CED9DE"/>
    <a:srgbClr val="006666"/>
    <a:srgbClr val="339966"/>
    <a:srgbClr val="6E9798"/>
    <a:srgbClr val="DBE2E5"/>
    <a:srgbClr val="DB4F23"/>
    <a:srgbClr val="E7EDEF"/>
    <a:srgbClr val="FF99FF"/>
    <a:srgbClr val="85A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2787"/>
    <p:restoredTop sz="90860" autoAdjust="0"/>
  </p:normalViewPr>
  <p:slideViewPr>
    <p:cSldViewPr snapToGrid="0">
      <p:cViewPr varScale="1">
        <p:scale>
          <a:sx n="80" d="100"/>
          <a:sy n="80" d="100"/>
        </p:scale>
        <p:origin x="-135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  <p:sld r:id="rId63" collapse="1"/>
      <p:sld r:id="rId64" collapse="1"/>
      <p:sld r:id="rId65" collapse="1"/>
      <p:sld r:id="rId66" collapse="1"/>
      <p:sld r:id="rId67" collapse="1"/>
      <p:sld r:id="rId68" collapse="1"/>
      <p:sld r:id="rId69" collapse="1"/>
      <p:sld r:id="rId70" collapse="1"/>
      <p:sld r:id="rId71" collapse="1"/>
      <p:sld r:id="rId72" collapse="1"/>
      <p:sld r:id="rId73" collapse="1"/>
      <p:sld r:id="rId7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09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23.xml"/><Relationship Id="rId18" Type="http://schemas.openxmlformats.org/officeDocument/2006/relationships/slide" Target="slides/slide29.xml"/><Relationship Id="rId26" Type="http://schemas.openxmlformats.org/officeDocument/2006/relationships/slide" Target="slides/slide40.xml"/><Relationship Id="rId39" Type="http://schemas.openxmlformats.org/officeDocument/2006/relationships/slide" Target="slides/slide67.xml"/><Relationship Id="rId21" Type="http://schemas.openxmlformats.org/officeDocument/2006/relationships/slide" Target="slides/slide34.xml"/><Relationship Id="rId34" Type="http://schemas.openxmlformats.org/officeDocument/2006/relationships/slide" Target="slides/slide52.xml"/><Relationship Id="rId42" Type="http://schemas.openxmlformats.org/officeDocument/2006/relationships/slide" Target="slides/slide74.xml"/><Relationship Id="rId47" Type="http://schemas.openxmlformats.org/officeDocument/2006/relationships/slide" Target="slides/slide81.xml"/><Relationship Id="rId50" Type="http://schemas.openxmlformats.org/officeDocument/2006/relationships/slide" Target="slides/slide85.xml"/><Relationship Id="rId55" Type="http://schemas.openxmlformats.org/officeDocument/2006/relationships/slide" Target="slides/slide91.xml"/><Relationship Id="rId63" Type="http://schemas.openxmlformats.org/officeDocument/2006/relationships/slide" Target="slides/slide101.xml"/><Relationship Id="rId68" Type="http://schemas.openxmlformats.org/officeDocument/2006/relationships/slide" Target="slides/slide108.xml"/><Relationship Id="rId7" Type="http://schemas.openxmlformats.org/officeDocument/2006/relationships/slide" Target="slides/slide11.xml"/><Relationship Id="rId71" Type="http://schemas.openxmlformats.org/officeDocument/2006/relationships/slide" Target="slides/slide111.xml"/><Relationship Id="rId2" Type="http://schemas.openxmlformats.org/officeDocument/2006/relationships/slide" Target="slides/slide6.xml"/><Relationship Id="rId16" Type="http://schemas.openxmlformats.org/officeDocument/2006/relationships/slide" Target="slides/slide26.xml"/><Relationship Id="rId29" Type="http://schemas.openxmlformats.org/officeDocument/2006/relationships/slide" Target="slides/slide43.xml"/><Relationship Id="rId11" Type="http://schemas.openxmlformats.org/officeDocument/2006/relationships/slide" Target="slides/slide15.xml"/><Relationship Id="rId24" Type="http://schemas.openxmlformats.org/officeDocument/2006/relationships/slide" Target="slides/slide37.xml"/><Relationship Id="rId32" Type="http://schemas.openxmlformats.org/officeDocument/2006/relationships/slide" Target="slides/slide49.xml"/><Relationship Id="rId37" Type="http://schemas.openxmlformats.org/officeDocument/2006/relationships/slide" Target="slides/slide65.xml"/><Relationship Id="rId40" Type="http://schemas.openxmlformats.org/officeDocument/2006/relationships/slide" Target="slides/slide68.xml"/><Relationship Id="rId45" Type="http://schemas.openxmlformats.org/officeDocument/2006/relationships/slide" Target="slides/slide77.xml"/><Relationship Id="rId53" Type="http://schemas.openxmlformats.org/officeDocument/2006/relationships/slide" Target="slides/slide88.xml"/><Relationship Id="rId58" Type="http://schemas.openxmlformats.org/officeDocument/2006/relationships/slide" Target="slides/slide94.xml"/><Relationship Id="rId66" Type="http://schemas.openxmlformats.org/officeDocument/2006/relationships/slide" Target="slides/slide106.xml"/><Relationship Id="rId74" Type="http://schemas.openxmlformats.org/officeDocument/2006/relationships/slide" Target="slides/slide120.xml"/><Relationship Id="rId5" Type="http://schemas.openxmlformats.org/officeDocument/2006/relationships/slide" Target="slides/slide9.xml"/><Relationship Id="rId15" Type="http://schemas.openxmlformats.org/officeDocument/2006/relationships/slide" Target="slides/slide25.xml"/><Relationship Id="rId23" Type="http://schemas.openxmlformats.org/officeDocument/2006/relationships/slide" Target="slides/slide36.xml"/><Relationship Id="rId28" Type="http://schemas.openxmlformats.org/officeDocument/2006/relationships/slide" Target="slides/slide42.xml"/><Relationship Id="rId36" Type="http://schemas.openxmlformats.org/officeDocument/2006/relationships/slide" Target="slides/slide64.xml"/><Relationship Id="rId49" Type="http://schemas.openxmlformats.org/officeDocument/2006/relationships/slide" Target="slides/slide84.xml"/><Relationship Id="rId57" Type="http://schemas.openxmlformats.org/officeDocument/2006/relationships/slide" Target="slides/slide93.xml"/><Relationship Id="rId61" Type="http://schemas.openxmlformats.org/officeDocument/2006/relationships/slide" Target="slides/slide99.xml"/><Relationship Id="rId10" Type="http://schemas.openxmlformats.org/officeDocument/2006/relationships/slide" Target="slides/slide14.xml"/><Relationship Id="rId19" Type="http://schemas.openxmlformats.org/officeDocument/2006/relationships/slide" Target="slides/slide30.xml"/><Relationship Id="rId31" Type="http://schemas.openxmlformats.org/officeDocument/2006/relationships/slide" Target="slides/slide48.xml"/><Relationship Id="rId44" Type="http://schemas.openxmlformats.org/officeDocument/2006/relationships/slide" Target="slides/slide76.xml"/><Relationship Id="rId52" Type="http://schemas.openxmlformats.org/officeDocument/2006/relationships/slide" Target="slides/slide87.xml"/><Relationship Id="rId60" Type="http://schemas.openxmlformats.org/officeDocument/2006/relationships/slide" Target="slides/slide97.xml"/><Relationship Id="rId65" Type="http://schemas.openxmlformats.org/officeDocument/2006/relationships/slide" Target="slides/slide105.xml"/><Relationship Id="rId73" Type="http://schemas.openxmlformats.org/officeDocument/2006/relationships/slide" Target="slides/slide119.xml"/><Relationship Id="rId4" Type="http://schemas.openxmlformats.org/officeDocument/2006/relationships/slide" Target="slides/slide8.xml"/><Relationship Id="rId9" Type="http://schemas.openxmlformats.org/officeDocument/2006/relationships/slide" Target="slides/slide13.xml"/><Relationship Id="rId14" Type="http://schemas.openxmlformats.org/officeDocument/2006/relationships/slide" Target="slides/slide24.xml"/><Relationship Id="rId22" Type="http://schemas.openxmlformats.org/officeDocument/2006/relationships/slide" Target="slides/slide35.xml"/><Relationship Id="rId27" Type="http://schemas.openxmlformats.org/officeDocument/2006/relationships/slide" Target="slides/slide41.xml"/><Relationship Id="rId30" Type="http://schemas.openxmlformats.org/officeDocument/2006/relationships/slide" Target="slides/slide44.xml"/><Relationship Id="rId35" Type="http://schemas.openxmlformats.org/officeDocument/2006/relationships/slide" Target="slides/slide63.xml"/><Relationship Id="rId43" Type="http://schemas.openxmlformats.org/officeDocument/2006/relationships/slide" Target="slides/slide75.xml"/><Relationship Id="rId48" Type="http://schemas.openxmlformats.org/officeDocument/2006/relationships/slide" Target="slides/slide83.xml"/><Relationship Id="rId56" Type="http://schemas.openxmlformats.org/officeDocument/2006/relationships/slide" Target="slides/slide92.xml"/><Relationship Id="rId64" Type="http://schemas.openxmlformats.org/officeDocument/2006/relationships/slide" Target="slides/slide102.xml"/><Relationship Id="rId69" Type="http://schemas.openxmlformats.org/officeDocument/2006/relationships/slide" Target="slides/slide109.xml"/><Relationship Id="rId8" Type="http://schemas.openxmlformats.org/officeDocument/2006/relationships/slide" Target="slides/slide12.xml"/><Relationship Id="rId51" Type="http://schemas.openxmlformats.org/officeDocument/2006/relationships/slide" Target="slides/slide86.xml"/><Relationship Id="rId72" Type="http://schemas.openxmlformats.org/officeDocument/2006/relationships/slide" Target="slides/slide113.xml"/><Relationship Id="rId3" Type="http://schemas.openxmlformats.org/officeDocument/2006/relationships/slide" Target="slides/slide7.xml"/><Relationship Id="rId12" Type="http://schemas.openxmlformats.org/officeDocument/2006/relationships/slide" Target="slides/slide17.xml"/><Relationship Id="rId17" Type="http://schemas.openxmlformats.org/officeDocument/2006/relationships/slide" Target="slides/slide28.xml"/><Relationship Id="rId25" Type="http://schemas.openxmlformats.org/officeDocument/2006/relationships/slide" Target="slides/slide39.xml"/><Relationship Id="rId33" Type="http://schemas.openxmlformats.org/officeDocument/2006/relationships/slide" Target="slides/slide51.xml"/><Relationship Id="rId38" Type="http://schemas.openxmlformats.org/officeDocument/2006/relationships/slide" Target="slides/slide66.xml"/><Relationship Id="rId46" Type="http://schemas.openxmlformats.org/officeDocument/2006/relationships/slide" Target="slides/slide80.xml"/><Relationship Id="rId59" Type="http://schemas.openxmlformats.org/officeDocument/2006/relationships/slide" Target="slides/slide96.xml"/><Relationship Id="rId67" Type="http://schemas.openxmlformats.org/officeDocument/2006/relationships/slide" Target="slides/slide107.xml"/><Relationship Id="rId20" Type="http://schemas.openxmlformats.org/officeDocument/2006/relationships/slide" Target="slides/slide31.xml"/><Relationship Id="rId41" Type="http://schemas.openxmlformats.org/officeDocument/2006/relationships/slide" Target="slides/slide69.xml"/><Relationship Id="rId54" Type="http://schemas.openxmlformats.org/officeDocument/2006/relationships/slide" Target="slides/slide89.xml"/><Relationship Id="rId62" Type="http://schemas.openxmlformats.org/officeDocument/2006/relationships/slide" Target="slides/slide100.xml"/><Relationship Id="rId70" Type="http://schemas.openxmlformats.org/officeDocument/2006/relationships/slide" Target="slides/slide110.xml"/><Relationship Id="rId1" Type="http://schemas.openxmlformats.org/officeDocument/2006/relationships/slide" Target="slides/slide5.xml"/><Relationship Id="rId6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EBE53DC-6D55-4B7E-997D-BB67138201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98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ADAFF-CF2B-42A4-BA56-248B69A2D3AC}" type="slidenum">
              <a:rPr lang="en-GB"/>
              <a:pPr/>
              <a:t>1</a:t>
            </a:fld>
            <a:endParaRPr lang="en-GB"/>
          </a:p>
        </p:txBody>
      </p:sp>
      <p:sp>
        <p:nvSpPr>
          <p:cNvPr id="321538" name="Rectangle 7"/>
          <p:cNvSpPr txBox="1">
            <a:spLocks noGrp="1" noChangeArrowheads="1"/>
          </p:cNvSpPr>
          <p:nvPr/>
        </p:nvSpPr>
        <p:spPr bwMode="auto">
          <a:xfrm>
            <a:off x="3886200" y="8696325"/>
            <a:ext cx="29718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663D87-E4E8-41E1-8CF2-BDE68DA311A2}" type="slidenum">
              <a:rPr lang="en-GB" sz="1200"/>
              <a:pPr algn="r"/>
              <a:t>1</a:t>
            </a:fld>
            <a:endParaRPr lang="en-GB" sz="1200"/>
          </a:p>
        </p:txBody>
      </p:sp>
      <p:sp>
        <p:nvSpPr>
          <p:cNvPr id="321539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21540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E03D12-560F-403A-899E-C4E33E13A395}" type="slidenum">
              <a:rPr lang="en-GB"/>
              <a:pPr/>
              <a:t>10</a:t>
            </a:fld>
            <a:endParaRPr lang="en-GB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665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D6CEF-569A-4D67-91AB-E076B6E9DDDB}" type="slidenum">
              <a:rPr lang="en-GB"/>
              <a:pPr/>
              <a:t>100</a:t>
            </a:fld>
            <a:endParaRPr lang="en-GB"/>
          </a:p>
        </p:txBody>
      </p:sp>
      <p:sp>
        <p:nvSpPr>
          <p:cNvPr id="5427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27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0C152B-EB8F-4624-82E2-5F983DF877D3}" type="slidenum">
              <a:rPr lang="en-GB"/>
              <a:pPr/>
              <a:t>101</a:t>
            </a:fld>
            <a:endParaRPr lang="en-GB"/>
          </a:p>
        </p:txBody>
      </p:sp>
      <p:sp>
        <p:nvSpPr>
          <p:cNvPr id="5447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47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D4F7DA-720F-4709-8CCD-871B5924AAAE}" type="slidenum">
              <a:rPr lang="en-GB"/>
              <a:pPr/>
              <a:t>102</a:t>
            </a:fld>
            <a:endParaRPr lang="en-GB"/>
          </a:p>
        </p:txBody>
      </p:sp>
      <p:sp>
        <p:nvSpPr>
          <p:cNvPr id="5468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468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EEF640-22F4-45B1-B4BB-4B934892227F}" type="slidenum">
              <a:rPr lang="en-GB"/>
              <a:pPr/>
              <a:t>103</a:t>
            </a:fld>
            <a:endParaRPr lang="en-GB"/>
          </a:p>
        </p:txBody>
      </p:sp>
      <p:sp>
        <p:nvSpPr>
          <p:cNvPr id="548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A5ACF-DB3E-4739-9B09-915276FB6D60}" type="slidenum">
              <a:rPr lang="en-GB"/>
              <a:pPr/>
              <a:t>104</a:t>
            </a:fld>
            <a:endParaRPr lang="en-GB"/>
          </a:p>
        </p:txBody>
      </p:sp>
      <p:sp>
        <p:nvSpPr>
          <p:cNvPr id="550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9418853-16FC-41D2-836C-D945706EB51A}" type="slidenum">
              <a:rPr lang="en-GB" sz="1200"/>
              <a:pPr algn="r"/>
              <a:t>104</a:t>
            </a:fld>
            <a:endParaRPr lang="en-GB" sz="1200"/>
          </a:p>
        </p:txBody>
      </p:sp>
      <p:sp>
        <p:nvSpPr>
          <p:cNvPr id="5509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09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509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09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509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5092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3B4C20-9540-432A-A550-F36361826DB4}" type="slidenum">
              <a:rPr lang="en-GB"/>
              <a:pPr/>
              <a:t>105</a:t>
            </a:fld>
            <a:endParaRPr lang="en-GB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F7C294D-5B64-49DA-8412-10DCA1261CAC}" type="slidenum">
              <a:rPr lang="en-GB"/>
              <a:pPr/>
              <a:t>106</a:t>
            </a:fld>
            <a:endParaRPr lang="en-GB"/>
          </a:p>
        </p:txBody>
      </p:sp>
      <p:sp>
        <p:nvSpPr>
          <p:cNvPr id="555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5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D21615-425F-4AE1-A721-AFA1A2FE14FE}" type="slidenum">
              <a:rPr lang="en-GB"/>
              <a:pPr/>
              <a:t>107</a:t>
            </a:fld>
            <a:endParaRPr lang="en-GB"/>
          </a:p>
        </p:txBody>
      </p:sp>
      <p:sp>
        <p:nvSpPr>
          <p:cNvPr id="557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7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B940DF-A11C-40E0-94D1-2957CB3D7317}" type="slidenum">
              <a:rPr lang="en-GB"/>
              <a:pPr/>
              <a:t>108</a:t>
            </a:fld>
            <a:endParaRPr lang="en-GB"/>
          </a:p>
        </p:txBody>
      </p:sp>
      <p:sp>
        <p:nvSpPr>
          <p:cNvPr id="559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9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DE8BD9-50FC-4553-9817-0B5B12EDCE69}" type="slidenum">
              <a:rPr lang="en-GB"/>
              <a:pPr/>
              <a:t>109</a:t>
            </a:fld>
            <a:endParaRPr lang="en-GB"/>
          </a:p>
        </p:txBody>
      </p:sp>
      <p:sp>
        <p:nvSpPr>
          <p:cNvPr id="561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1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noProof="1" smtClean="0"/>
              <a:t>Ο ΠΙΝΑΚΑΣ</a:t>
            </a:r>
            <a:r>
              <a:rPr lang="el-GR" b="1" baseline="0" noProof="1" smtClean="0"/>
              <a:t> 4.5 ΕΙΝΑΙ ΜΕΤΑΦΡΑΣΜΕΝΟΣ ΣΤΗ ΣΕΛΙΔΑ 226.</a:t>
            </a:r>
            <a:endParaRPr lang="el-GR" b="1" noProof="1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977534-4709-4368-A927-FE7329C12F2F}" type="slidenum">
              <a:rPr lang="en-GB"/>
              <a:pPr/>
              <a:t>11</a:t>
            </a:fld>
            <a:endParaRPr lang="en-GB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686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83FF93-CD20-4E45-816D-03D0E8E220FF}" type="slidenum">
              <a:rPr lang="en-GB"/>
              <a:pPr/>
              <a:t>110</a:t>
            </a:fld>
            <a:endParaRPr lang="en-GB"/>
          </a:p>
        </p:txBody>
      </p:sp>
      <p:sp>
        <p:nvSpPr>
          <p:cNvPr id="563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7455F16-15FD-44FC-B36E-9523B8A45D84}" type="slidenum">
              <a:rPr lang="en-GB" sz="1200"/>
              <a:pPr algn="r"/>
              <a:t>110</a:t>
            </a:fld>
            <a:endParaRPr lang="en-GB" sz="1200"/>
          </a:p>
        </p:txBody>
      </p:sp>
      <p:sp>
        <p:nvSpPr>
          <p:cNvPr id="5632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632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32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32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1679CE-91FD-4321-B7C3-555C694C0CB9}" type="slidenum">
              <a:rPr lang="en-GB"/>
              <a:pPr/>
              <a:t>111</a:t>
            </a:fld>
            <a:endParaRPr lang="en-GB"/>
          </a:p>
        </p:txBody>
      </p:sp>
      <p:sp>
        <p:nvSpPr>
          <p:cNvPr id="7096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CED163C-5671-4130-8B2E-82DC395FC904}" type="slidenum">
              <a:rPr lang="en-GB" sz="1200"/>
              <a:pPr algn="r"/>
              <a:t>111</a:t>
            </a:fld>
            <a:endParaRPr lang="en-GB" sz="1200"/>
          </a:p>
        </p:txBody>
      </p:sp>
      <p:sp>
        <p:nvSpPr>
          <p:cNvPr id="70963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CD4A177-9C3F-48FB-AF1A-BA0B0A81F8F1}" type="slidenum">
              <a:rPr lang="en-GB" sz="1200"/>
              <a:pPr algn="r"/>
              <a:t>111</a:t>
            </a:fld>
            <a:endParaRPr lang="en-GB" sz="1200"/>
          </a:p>
        </p:txBody>
      </p:sp>
      <p:sp>
        <p:nvSpPr>
          <p:cNvPr id="7096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96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 b="1" dirty="0"/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A3F572-6F81-41ED-9AA0-AA8766C2F5BC}" type="slidenum">
              <a:rPr lang="en-GB"/>
              <a:pPr/>
              <a:t>112</a:t>
            </a:fld>
            <a:endParaRPr lang="en-GB"/>
          </a:p>
        </p:txBody>
      </p:sp>
      <p:sp>
        <p:nvSpPr>
          <p:cNvPr id="627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7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40EA1F-2EFC-4A3B-AB95-5B58AB64668C}" type="slidenum">
              <a:rPr lang="en-GB"/>
              <a:pPr/>
              <a:t>113</a:t>
            </a:fld>
            <a:endParaRPr lang="en-GB"/>
          </a:p>
        </p:txBody>
      </p:sp>
      <p:sp>
        <p:nvSpPr>
          <p:cNvPr id="5693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2684D22-B85F-4C1C-833C-B6A04035BA87}" type="slidenum">
              <a:rPr lang="en-GB" sz="1200"/>
              <a:pPr algn="r"/>
              <a:t>113</a:t>
            </a:fld>
            <a:endParaRPr lang="en-GB" sz="1200"/>
          </a:p>
        </p:txBody>
      </p:sp>
      <p:sp>
        <p:nvSpPr>
          <p:cNvPr id="5693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93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693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93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93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693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9871B-68E8-4E40-9A6F-ADA02AD5087B}" type="slidenum">
              <a:rPr lang="en-GB"/>
              <a:pPr/>
              <a:t>114</a:t>
            </a:fld>
            <a:endParaRPr lang="en-GB"/>
          </a:p>
        </p:txBody>
      </p:sp>
      <p:sp>
        <p:nvSpPr>
          <p:cNvPr id="5959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959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C651C7-BB96-4374-9133-DAE4352C3883}" type="slidenum">
              <a:rPr lang="en-GB"/>
              <a:pPr/>
              <a:t>115</a:t>
            </a:fld>
            <a:endParaRPr lang="en-GB"/>
          </a:p>
        </p:txBody>
      </p:sp>
      <p:sp>
        <p:nvSpPr>
          <p:cNvPr id="5980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980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2B552E-42CB-47B6-8FFA-006833D17AB7}" type="slidenum">
              <a:rPr lang="en-GB"/>
              <a:pPr/>
              <a:t>116</a:t>
            </a:fld>
            <a:endParaRPr lang="en-GB"/>
          </a:p>
        </p:txBody>
      </p:sp>
      <p:sp>
        <p:nvSpPr>
          <p:cNvPr id="60006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000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5000D8-C41D-4885-83FF-EC823E7386A3}" type="slidenum">
              <a:rPr lang="en-GB"/>
              <a:pPr/>
              <a:t>117</a:t>
            </a:fld>
            <a:endParaRPr lang="en-GB"/>
          </a:p>
        </p:txBody>
      </p:sp>
      <p:sp>
        <p:nvSpPr>
          <p:cNvPr id="6051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05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749344-6375-4B3F-95FA-7EE4B88ED33C}" type="slidenum">
              <a:rPr lang="en-GB"/>
              <a:pPr/>
              <a:t>118</a:t>
            </a:fld>
            <a:endParaRPr lang="en-GB"/>
          </a:p>
        </p:txBody>
      </p:sp>
      <p:sp>
        <p:nvSpPr>
          <p:cNvPr id="7116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1B1D6AC-5657-48DE-BF36-E63294D8864F}" type="slidenum">
              <a:rPr lang="en-GB" sz="1200"/>
              <a:pPr algn="r"/>
              <a:t>118</a:t>
            </a:fld>
            <a:endParaRPr lang="en-GB" sz="1200"/>
          </a:p>
        </p:txBody>
      </p:sp>
      <p:sp>
        <p:nvSpPr>
          <p:cNvPr id="71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168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b="1" dirty="0"/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3CEE44-2022-4545-803F-F4287B5852E6}" type="slidenum">
              <a:rPr lang="en-GB"/>
              <a:pPr/>
              <a:t>119</a:t>
            </a:fld>
            <a:endParaRPr lang="en-GB"/>
          </a:p>
        </p:txBody>
      </p:sp>
      <p:sp>
        <p:nvSpPr>
          <p:cNvPr id="573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A38EDC-6FE3-4AFD-8B8A-B52668F92209}" type="slidenum">
              <a:rPr lang="en-GB" sz="1200"/>
              <a:pPr algn="r"/>
              <a:t>119</a:t>
            </a:fld>
            <a:endParaRPr lang="en-GB" sz="1200"/>
          </a:p>
        </p:txBody>
      </p:sp>
      <p:sp>
        <p:nvSpPr>
          <p:cNvPr id="5734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34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10</a:t>
            </a:r>
          </a:p>
        </p:txBody>
      </p:sp>
      <p:sp>
        <p:nvSpPr>
          <p:cNvPr id="5734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34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34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734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688DEC-2BFC-4C01-B422-897472357566}" type="slidenum">
              <a:rPr lang="en-GB"/>
              <a:pPr/>
              <a:t>12</a:t>
            </a:fld>
            <a:endParaRPr lang="en-GB"/>
          </a:p>
        </p:txBody>
      </p:sp>
      <p:sp>
        <p:nvSpPr>
          <p:cNvPr id="3706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706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16C6A9-5DC4-443E-8312-16472175FBBF}" type="slidenum">
              <a:rPr lang="en-GB"/>
              <a:pPr/>
              <a:t>120</a:t>
            </a:fld>
            <a:endParaRPr lang="en-GB"/>
          </a:p>
        </p:txBody>
      </p:sp>
      <p:sp>
        <p:nvSpPr>
          <p:cNvPr id="575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AA2812B-42EC-4A6F-8032-05D5541AD58E}" type="slidenum">
              <a:rPr lang="en-GB" sz="1200"/>
              <a:pPr algn="r"/>
              <a:t>120</a:t>
            </a:fld>
            <a:endParaRPr lang="en-GB" sz="1200"/>
          </a:p>
        </p:txBody>
      </p:sp>
      <p:sp>
        <p:nvSpPr>
          <p:cNvPr id="57549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549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11</a:t>
            </a:r>
          </a:p>
        </p:txBody>
      </p:sp>
      <p:sp>
        <p:nvSpPr>
          <p:cNvPr id="57549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549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549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7549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291EFC-D24B-4F7C-9A31-B4126E8E016B}" type="slidenum">
              <a:rPr lang="en-GB"/>
              <a:pPr/>
              <a:t>13</a:t>
            </a:fld>
            <a:endParaRPr lang="en-GB"/>
          </a:p>
        </p:txBody>
      </p:sp>
      <p:sp>
        <p:nvSpPr>
          <p:cNvPr id="3727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F128EB3-9605-458E-AB52-4B67BCD52EB6}" type="slidenum">
              <a:rPr lang="en-GB" sz="1200"/>
              <a:pPr algn="r"/>
              <a:t>13</a:t>
            </a:fld>
            <a:endParaRPr lang="en-GB" sz="1200"/>
          </a:p>
        </p:txBody>
      </p:sp>
      <p:sp>
        <p:nvSpPr>
          <p:cNvPr id="37273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274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7274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274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274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7274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D20551-584D-48D4-AB8A-4AB8663F2795}" type="slidenum">
              <a:rPr lang="en-GB"/>
              <a:pPr/>
              <a:t>14</a:t>
            </a:fld>
            <a:endParaRPr lang="en-GB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3747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486CE7-D03C-46B8-AEFB-15E51A6D9A0D}" type="slidenum">
              <a:rPr lang="en-GB"/>
              <a:pPr/>
              <a:t>15</a:t>
            </a:fld>
            <a:endParaRPr lang="en-GB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768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9386468-7A33-4FB2-86E2-EC8C2A249571}" type="slidenum">
              <a:rPr lang="en-GB"/>
              <a:pPr/>
              <a:t>16</a:t>
            </a:fld>
            <a:endParaRPr lang="en-GB"/>
          </a:p>
        </p:txBody>
      </p:sp>
      <p:sp>
        <p:nvSpPr>
          <p:cNvPr id="3788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57E8032-F4B3-4424-A6E1-6C680C758604}" type="slidenum">
              <a:rPr lang="en-GB" sz="1200"/>
              <a:pPr algn="r"/>
              <a:t>16</a:t>
            </a:fld>
            <a:endParaRPr lang="en-GB" sz="1200"/>
          </a:p>
        </p:txBody>
      </p:sp>
      <p:sp>
        <p:nvSpPr>
          <p:cNvPr id="3788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88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788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88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88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788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C8E812-68E2-43CB-BD17-381988F0BB8C}" type="slidenum">
              <a:rPr lang="en-GB"/>
              <a:pPr/>
              <a:t>17</a:t>
            </a:fld>
            <a:endParaRPr lang="en-GB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3809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06CBAF-43B6-434D-ACE9-B8129AA8CA96}" type="slidenum">
              <a:rPr lang="en-GB"/>
              <a:pPr/>
              <a:t>18</a:t>
            </a:fld>
            <a:endParaRPr lang="en-GB"/>
          </a:p>
        </p:txBody>
      </p:sp>
      <p:sp>
        <p:nvSpPr>
          <p:cNvPr id="3829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25AB73F-0066-4E42-9735-9581D82178D4}" type="slidenum">
              <a:rPr lang="en-GB" sz="1200"/>
              <a:pPr algn="r"/>
              <a:t>18</a:t>
            </a:fld>
            <a:endParaRPr lang="en-GB" sz="1200"/>
          </a:p>
        </p:txBody>
      </p:sp>
      <p:sp>
        <p:nvSpPr>
          <p:cNvPr id="3829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29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3829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29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29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829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8C9439-47F1-46F4-9B5B-26628CB9E44C}" type="slidenum">
              <a:rPr lang="en-GB"/>
              <a:pPr/>
              <a:t>19</a:t>
            </a:fld>
            <a:endParaRPr lang="en-GB"/>
          </a:p>
        </p:txBody>
      </p:sp>
      <p:sp>
        <p:nvSpPr>
          <p:cNvPr id="65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b="1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881379-A2EE-4520-A874-FAEA56F714DF}" type="slidenum">
              <a:rPr lang="en-GB"/>
              <a:pPr/>
              <a:t>2</a:t>
            </a:fld>
            <a:endParaRPr lang="en-GB"/>
          </a:p>
        </p:txBody>
      </p:sp>
      <p:sp>
        <p:nvSpPr>
          <p:cNvPr id="352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E526C7-B4E2-44B6-A17C-9662D2E19E4D}" type="slidenum">
              <a:rPr lang="en-GB"/>
              <a:pPr/>
              <a:t>20</a:t>
            </a:fld>
            <a:endParaRPr lang="en-GB"/>
          </a:p>
        </p:txBody>
      </p:sp>
      <p:sp>
        <p:nvSpPr>
          <p:cNvPr id="65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B71E28-16D6-4905-AF72-98FD51EF30E6}" type="slidenum">
              <a:rPr lang="en-GB"/>
              <a:pPr/>
              <a:t>21</a:t>
            </a:fld>
            <a:endParaRPr lang="en-GB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5129AC-58CC-4F6E-BE65-7E03514AEFD2}" type="slidenum">
              <a:rPr lang="en-GB"/>
              <a:pPr/>
              <a:t>22</a:t>
            </a:fld>
            <a:endParaRPr lang="en-GB"/>
          </a:p>
        </p:txBody>
      </p:sp>
      <p:sp>
        <p:nvSpPr>
          <p:cNvPr id="65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B0BFE2-354F-4DEF-9A00-369E4241A6C5}" type="slidenum">
              <a:rPr lang="en-GB"/>
              <a:pPr/>
              <a:t>23</a:t>
            </a:fld>
            <a:endParaRPr lang="en-GB"/>
          </a:p>
        </p:txBody>
      </p:sp>
      <p:sp>
        <p:nvSpPr>
          <p:cNvPr id="7014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3B62722-4321-4DC2-83B3-646A40378409}" type="slidenum">
              <a:rPr lang="en-GB" sz="1200"/>
              <a:pPr algn="r"/>
              <a:t>23</a:t>
            </a:fld>
            <a:endParaRPr lang="en-GB" sz="1200"/>
          </a:p>
        </p:txBody>
      </p:sp>
      <p:sp>
        <p:nvSpPr>
          <p:cNvPr id="70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1444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spcBef>
                <a:spcPct val="0"/>
              </a:spcBef>
            </a:pPr>
            <a:endParaRPr lang="en-US" sz="2400" b="1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4F4201-005B-4355-B5FC-094428D6C043}" type="slidenum">
              <a:rPr lang="en-GB"/>
              <a:pPr/>
              <a:t>24</a:t>
            </a:fld>
            <a:endParaRPr lang="en-GB"/>
          </a:p>
        </p:txBody>
      </p:sp>
      <p:sp>
        <p:nvSpPr>
          <p:cNvPr id="70349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19590F1-FF34-40DE-85DD-17E7C63A216B}" type="slidenum">
              <a:rPr lang="en-GB" sz="1200"/>
              <a:pPr algn="r"/>
              <a:t>24</a:t>
            </a:fld>
            <a:endParaRPr lang="en-GB" sz="1200"/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b="1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E1777D-4818-4F51-A8EF-8906D4F8639B}" type="slidenum">
              <a:rPr lang="en-GB"/>
              <a:pPr/>
              <a:t>25</a:t>
            </a:fld>
            <a:endParaRPr lang="en-GB"/>
          </a:p>
        </p:txBody>
      </p:sp>
      <p:sp>
        <p:nvSpPr>
          <p:cNvPr id="391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44A968-5A9F-4768-8704-A2A993412FFB}" type="slidenum">
              <a:rPr lang="en-GB" sz="1200"/>
              <a:pPr algn="r"/>
              <a:t>25</a:t>
            </a:fld>
            <a:endParaRPr lang="en-GB" sz="1200"/>
          </a:p>
        </p:txBody>
      </p:sp>
      <p:sp>
        <p:nvSpPr>
          <p:cNvPr id="39117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117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3</a:t>
            </a:r>
          </a:p>
        </p:txBody>
      </p:sp>
      <p:sp>
        <p:nvSpPr>
          <p:cNvPr id="39117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117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117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117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E19B27-ACF8-4345-9A33-09CA17F5C28D}" type="slidenum">
              <a:rPr lang="en-GB"/>
              <a:pPr/>
              <a:t>26</a:t>
            </a:fld>
            <a:endParaRPr lang="en-GB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393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82F0F-FDEA-4168-A8EA-85A04CAE5AEA}" type="slidenum">
              <a:rPr lang="en-GB"/>
              <a:pPr/>
              <a:t>27</a:t>
            </a:fld>
            <a:endParaRPr lang="en-GB"/>
          </a:p>
        </p:txBody>
      </p:sp>
      <p:sp>
        <p:nvSpPr>
          <p:cNvPr id="39526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11A72B2-C338-4E6B-B976-E35341DB28E0}" type="slidenum">
              <a:rPr lang="en-GB" sz="1200"/>
              <a:pPr algn="r"/>
              <a:t>27</a:t>
            </a:fld>
            <a:endParaRPr lang="en-GB" sz="1200"/>
          </a:p>
        </p:txBody>
      </p:sp>
      <p:sp>
        <p:nvSpPr>
          <p:cNvPr id="39526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526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39526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527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527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527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590DE7-F6F7-42BC-90C8-E61FF270DFBA}" type="slidenum">
              <a:rPr lang="en-GB"/>
              <a:pPr/>
              <a:t>28</a:t>
            </a:fld>
            <a:endParaRPr lang="en-GB"/>
          </a:p>
        </p:txBody>
      </p:sp>
      <p:sp>
        <p:nvSpPr>
          <p:cNvPr id="70553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9CAE08F-F15C-4282-8218-C17178A38DD3}" type="slidenum">
              <a:rPr lang="en-GB" sz="1200"/>
              <a:pPr algn="r"/>
              <a:t>28</a:t>
            </a:fld>
            <a:endParaRPr lang="en-GB" sz="1200"/>
          </a:p>
        </p:txBody>
      </p:sp>
      <p:sp>
        <p:nvSpPr>
          <p:cNvPr id="70553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4E02534-89ED-4376-9766-8A7F00E4A8CF}" type="slidenum">
              <a:rPr lang="en-GB" sz="1200"/>
              <a:pPr algn="r"/>
              <a:t>28</a:t>
            </a:fld>
            <a:endParaRPr lang="en-GB" sz="1200"/>
          </a:p>
        </p:txBody>
      </p:sp>
      <p:sp>
        <p:nvSpPr>
          <p:cNvPr id="70554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55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 sz="2400" b="1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B863A5-53C4-431C-8395-CDC5512309FD}" type="slidenum">
              <a:rPr lang="en-GB"/>
              <a:pPr/>
              <a:t>29</a:t>
            </a:fld>
            <a:endParaRPr lang="en-GB"/>
          </a:p>
        </p:txBody>
      </p:sp>
      <p:sp>
        <p:nvSpPr>
          <p:cNvPr id="70758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CAB293E-37D3-4DF9-85CC-3152BAA0CDCE}" type="slidenum">
              <a:rPr lang="en-GB" sz="1200"/>
              <a:pPr algn="r"/>
              <a:t>29</a:t>
            </a:fld>
            <a:endParaRPr lang="en-GB" sz="1200"/>
          </a:p>
        </p:txBody>
      </p:sp>
      <p:sp>
        <p:nvSpPr>
          <p:cNvPr id="70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8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D5332E-A4E7-4BFD-B981-CB7104D7778C}" type="slidenum">
              <a:rPr lang="en-GB"/>
              <a:pPr/>
              <a:t>3</a:t>
            </a:fld>
            <a:endParaRPr lang="en-GB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543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D50E2-4072-4846-A1CE-0EE80458D97A}" type="slidenum">
              <a:rPr lang="en-GB"/>
              <a:pPr/>
              <a:t>30</a:t>
            </a:fld>
            <a:endParaRPr lang="en-GB"/>
          </a:p>
        </p:txBody>
      </p:sp>
      <p:sp>
        <p:nvSpPr>
          <p:cNvPr id="3993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CAD86BD-E6DB-4CB4-9AE1-5A3B743E2369}" type="slidenum">
              <a:rPr lang="en-GB" sz="1200"/>
              <a:pPr algn="r"/>
              <a:t>30</a:t>
            </a:fld>
            <a:endParaRPr lang="en-GB" sz="1200"/>
          </a:p>
        </p:txBody>
      </p:sp>
      <p:sp>
        <p:nvSpPr>
          <p:cNvPr id="39936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936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4</a:t>
            </a:r>
          </a:p>
        </p:txBody>
      </p:sp>
      <p:sp>
        <p:nvSpPr>
          <p:cNvPr id="39936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936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936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9936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4D4AF7-5A4D-4027-928C-0709663B7E9E}" type="slidenum">
              <a:rPr lang="en-GB"/>
              <a:pPr/>
              <a:t>31</a:t>
            </a:fld>
            <a:endParaRPr lang="en-GB"/>
          </a:p>
        </p:txBody>
      </p:sp>
      <p:sp>
        <p:nvSpPr>
          <p:cNvPr id="6789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AA71A0-339E-49A3-A22F-8AA8CE4A637E}" type="slidenum">
              <a:rPr lang="en-GB" sz="1200"/>
              <a:pPr algn="r"/>
              <a:t>31</a:t>
            </a:fld>
            <a:endParaRPr lang="en-GB" sz="1200"/>
          </a:p>
        </p:txBody>
      </p:sp>
      <p:sp>
        <p:nvSpPr>
          <p:cNvPr id="6789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78916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701151-D4D9-4D43-94E3-AB53A64D846D}" type="slidenum">
              <a:rPr lang="en-GB"/>
              <a:pPr/>
              <a:t>32</a:t>
            </a:fld>
            <a:endParaRPr lang="en-GB"/>
          </a:p>
        </p:txBody>
      </p:sp>
      <p:sp>
        <p:nvSpPr>
          <p:cNvPr id="40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8ABC72-DBB8-4202-BFC1-F45D4FE08F14}" type="slidenum">
              <a:rPr lang="en-GB"/>
              <a:pPr/>
              <a:t>33</a:t>
            </a:fld>
            <a:endParaRPr lang="en-GB"/>
          </a:p>
        </p:txBody>
      </p:sp>
      <p:sp>
        <p:nvSpPr>
          <p:cNvPr id="4055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FCC7548-190C-4AE1-ABF2-D5C440464807}" type="slidenum">
              <a:rPr lang="en-GB" sz="1200"/>
              <a:pPr algn="r"/>
              <a:t>33</a:t>
            </a:fld>
            <a:endParaRPr lang="en-GB" sz="1200"/>
          </a:p>
        </p:txBody>
      </p:sp>
      <p:sp>
        <p:nvSpPr>
          <p:cNvPr id="4055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55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055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55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55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55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07F405-D4F0-434C-96D1-974189F9935B}" type="slidenum">
              <a:rPr lang="en-GB"/>
              <a:pPr/>
              <a:t>34</a:t>
            </a:fld>
            <a:endParaRPr lang="en-GB"/>
          </a:p>
        </p:txBody>
      </p:sp>
      <p:sp>
        <p:nvSpPr>
          <p:cNvPr id="4075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75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AEE374-1CEE-45B5-8901-2FAF94A852C3}" type="slidenum">
              <a:rPr lang="en-GB"/>
              <a:pPr/>
              <a:t>35</a:t>
            </a:fld>
            <a:endParaRPr lang="en-GB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096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27451-DA37-4E4C-B859-3C659FE1B542}" type="slidenum">
              <a:rPr lang="en-GB"/>
              <a:pPr/>
              <a:t>36</a:t>
            </a:fld>
            <a:endParaRPr lang="en-GB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16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BB1702-07D5-41F2-9AA4-7F41060A810D}" type="slidenum">
              <a:rPr lang="en-GB"/>
              <a:pPr/>
              <a:t>37</a:t>
            </a:fld>
            <a:endParaRPr lang="en-GB"/>
          </a:p>
        </p:txBody>
      </p:sp>
      <p:sp>
        <p:nvSpPr>
          <p:cNvPr id="413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36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25AEEAC-14AA-42FC-914B-1677BD7C3E62}" type="slidenum">
              <a:rPr lang="en-GB"/>
              <a:pPr/>
              <a:t>38</a:t>
            </a:fld>
            <a:endParaRPr lang="en-GB"/>
          </a:p>
        </p:txBody>
      </p:sp>
      <p:sp>
        <p:nvSpPr>
          <p:cNvPr id="41574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0A2A851-6BA2-4D23-99C9-D99C92447E12}" type="slidenum">
              <a:rPr lang="en-GB" sz="1200"/>
              <a:pPr algn="r"/>
              <a:t>38</a:t>
            </a:fld>
            <a:endParaRPr lang="en-GB" sz="1200"/>
          </a:p>
        </p:txBody>
      </p:sp>
      <p:sp>
        <p:nvSpPr>
          <p:cNvPr id="41574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574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1574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575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575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575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B4B2E-B31A-44EE-A083-094843003103}" type="slidenum">
              <a:rPr lang="en-GB"/>
              <a:pPr/>
              <a:t>39</a:t>
            </a:fld>
            <a:endParaRPr lang="en-GB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77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F97D18-0CE0-4746-B096-8C21392D7D3E}" type="slidenum">
              <a:rPr lang="en-GB"/>
              <a:pPr/>
              <a:t>4</a:t>
            </a:fld>
            <a:endParaRPr lang="en-GB"/>
          </a:p>
        </p:txBody>
      </p:sp>
      <p:sp>
        <p:nvSpPr>
          <p:cNvPr id="3563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319A96C-BFA3-4EF3-96EA-747C6F3BD808}" type="slidenum">
              <a:rPr lang="en-GB" sz="1200"/>
              <a:pPr algn="r"/>
              <a:t>4</a:t>
            </a:fld>
            <a:endParaRPr lang="en-GB" sz="1200"/>
          </a:p>
        </p:txBody>
      </p:sp>
      <p:sp>
        <p:nvSpPr>
          <p:cNvPr id="3563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63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563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63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63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563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8E200B-0606-446B-ADD0-1DE9738278AE}" type="slidenum">
              <a:rPr lang="en-GB"/>
              <a:pPr/>
              <a:t>40</a:t>
            </a:fld>
            <a:endParaRPr lang="en-GB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198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B6A96-8A3F-45E9-B883-A94A8EB8AA29}" type="slidenum">
              <a:rPr lang="en-GB"/>
              <a:pPr/>
              <a:t>41</a:t>
            </a:fld>
            <a:endParaRPr lang="en-GB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18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B720F4-9345-4B24-A6F7-78A03A981F91}" type="slidenum">
              <a:rPr lang="en-GB"/>
              <a:pPr/>
              <a:t>42</a:t>
            </a:fld>
            <a:endParaRPr lang="en-GB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39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8E7BF7-86A4-42DD-B313-90CD33AF73EB}" type="slidenum">
              <a:rPr lang="en-GB"/>
              <a:pPr/>
              <a:t>43</a:t>
            </a:fld>
            <a:endParaRPr lang="en-GB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59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2F940-82DB-46E3-9948-A4B53BD54E9C}" type="slidenum">
              <a:rPr lang="en-GB"/>
              <a:pPr/>
              <a:t>44</a:t>
            </a:fld>
            <a:endParaRPr lang="en-GB"/>
          </a:p>
        </p:txBody>
      </p:sp>
      <p:sp>
        <p:nvSpPr>
          <p:cNvPr id="4280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0C4DFDD-35E2-493D-A30D-5CFF714527B1}" type="slidenum">
              <a:rPr lang="en-GB" sz="1200"/>
              <a:pPr algn="r"/>
              <a:t>44</a:t>
            </a:fld>
            <a:endParaRPr lang="en-GB" sz="1200"/>
          </a:p>
        </p:txBody>
      </p:sp>
      <p:sp>
        <p:nvSpPr>
          <p:cNvPr id="42803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803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2803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803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803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2804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970B82-C3EF-4030-8DA1-C2197613F8A9}" type="slidenum">
              <a:rPr lang="en-GB"/>
              <a:pPr/>
              <a:t>45</a:t>
            </a:fld>
            <a:endParaRPr lang="en-GB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3008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797CD5-A6FE-44FB-9959-00233565AC32}" type="slidenum">
              <a:rPr lang="en-GB"/>
              <a:pPr/>
              <a:t>46</a:t>
            </a:fld>
            <a:endParaRPr lang="en-GB"/>
          </a:p>
        </p:txBody>
      </p:sp>
      <p:sp>
        <p:nvSpPr>
          <p:cNvPr id="43213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3B45098-DAF0-4D97-B60D-5BE1083CA3AB}" type="slidenum">
              <a:rPr lang="en-GB" sz="1200"/>
              <a:pPr algn="r"/>
              <a:t>46</a:t>
            </a:fld>
            <a:endParaRPr lang="en-GB" sz="1200"/>
          </a:p>
        </p:txBody>
      </p:sp>
      <p:sp>
        <p:nvSpPr>
          <p:cNvPr id="43213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213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5</a:t>
            </a:r>
          </a:p>
        </p:txBody>
      </p:sp>
      <p:sp>
        <p:nvSpPr>
          <p:cNvPr id="43213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213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213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213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28698B-3CA5-428F-920D-8E5944416B6B}" type="slidenum">
              <a:rPr lang="en-GB"/>
              <a:pPr/>
              <a:t>47</a:t>
            </a:fld>
            <a:endParaRPr lang="en-GB"/>
          </a:p>
        </p:txBody>
      </p:sp>
      <p:sp>
        <p:nvSpPr>
          <p:cNvPr id="43417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FE4E7C8-68A2-4B54-A806-9C4C2269045F}" type="slidenum">
              <a:rPr lang="en-GB" sz="1200"/>
              <a:pPr algn="r"/>
              <a:t>47</a:t>
            </a:fld>
            <a:endParaRPr lang="en-GB" sz="1200"/>
          </a:p>
        </p:txBody>
      </p:sp>
      <p:sp>
        <p:nvSpPr>
          <p:cNvPr id="43417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418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3418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418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418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418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DF45B0-F38F-45FE-A4B7-7F1C8A32E0E2}" type="slidenum">
              <a:rPr lang="en-GB"/>
              <a:pPr/>
              <a:t>48</a:t>
            </a:fld>
            <a:endParaRPr lang="en-GB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3622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055B05-FD2E-48BF-8A0C-5B4169297C42}" type="slidenum">
              <a:rPr lang="en-GB"/>
              <a:pPr/>
              <a:t>49</a:t>
            </a:fld>
            <a:endParaRPr lang="en-GB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382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5EE456-BCB2-404B-B5DE-349E593FA3A0}" type="slidenum">
              <a:rPr lang="en-GB"/>
              <a:pPr/>
              <a:t>5</a:t>
            </a:fld>
            <a:endParaRPr lang="en-GB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3584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BD87A-EC91-463B-98BC-3F03530DFBAB}" type="slidenum">
              <a:rPr lang="en-GB"/>
              <a:pPr/>
              <a:t>50</a:t>
            </a:fld>
            <a:endParaRPr lang="en-GB"/>
          </a:p>
        </p:txBody>
      </p:sp>
      <p:sp>
        <p:nvSpPr>
          <p:cNvPr id="6850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C7BB64-B082-473D-8B42-5CDDC97F552B}" type="slidenum">
              <a:rPr lang="en-GB" sz="1200"/>
              <a:pPr algn="r"/>
              <a:t>50</a:t>
            </a:fld>
            <a:endParaRPr lang="en-GB" sz="1200"/>
          </a:p>
        </p:txBody>
      </p:sp>
      <p:sp>
        <p:nvSpPr>
          <p:cNvPr id="6850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50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6850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50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50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850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AAD5CC-A2B6-4C27-A28B-8FDE3526A465}" type="slidenum">
              <a:rPr lang="en-GB"/>
              <a:pPr/>
              <a:t>51</a:t>
            </a:fld>
            <a:endParaRPr lang="en-GB"/>
          </a:p>
        </p:txBody>
      </p:sp>
      <p:sp>
        <p:nvSpPr>
          <p:cNvPr id="69325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9325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C5422B-1A7F-45D0-AEF3-CC8181537539}" type="slidenum">
              <a:rPr lang="en-GB"/>
              <a:pPr/>
              <a:t>52</a:t>
            </a:fld>
            <a:endParaRPr lang="en-GB"/>
          </a:p>
        </p:txBody>
      </p:sp>
      <p:sp>
        <p:nvSpPr>
          <p:cNvPr id="6952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952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5A56C8-BFA7-4FE0-8A10-439556761894}" type="slidenum">
              <a:rPr lang="en-GB"/>
              <a:pPr/>
              <a:t>53</a:t>
            </a:fld>
            <a:endParaRPr lang="en-GB"/>
          </a:p>
        </p:txBody>
      </p:sp>
      <p:sp>
        <p:nvSpPr>
          <p:cNvPr id="68710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BD44DDC-B2FB-40F9-8BD0-4FBB951F2D99}" type="slidenum">
              <a:rPr lang="en-GB" sz="1200"/>
              <a:pPr algn="r"/>
              <a:t>53</a:t>
            </a:fld>
            <a:endParaRPr lang="en-GB" sz="1200"/>
          </a:p>
        </p:txBody>
      </p:sp>
      <p:sp>
        <p:nvSpPr>
          <p:cNvPr id="68710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710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68710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711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711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8711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0BC77-CF26-4F3D-BCEF-53B5336D690A}" type="slidenum">
              <a:rPr lang="en-GB"/>
              <a:pPr/>
              <a:t>54</a:t>
            </a:fld>
            <a:endParaRPr lang="en-GB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b="1" noProof="1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221C0F-7ACC-4B91-A718-61FA7CC5B1C0}" type="slidenum">
              <a:rPr lang="en-GB"/>
              <a:pPr/>
              <a:t>55</a:t>
            </a:fld>
            <a:endParaRPr lang="en-GB"/>
          </a:p>
        </p:txBody>
      </p:sp>
      <p:sp>
        <p:nvSpPr>
          <p:cNvPr id="450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1B9E8-76DB-4832-A1FD-2A1F4DC95A5E}" type="slidenum">
              <a:rPr lang="en-GB"/>
              <a:pPr/>
              <a:t>56</a:t>
            </a:fld>
            <a:endParaRPr lang="en-GB"/>
          </a:p>
        </p:txBody>
      </p:sp>
      <p:sp>
        <p:nvSpPr>
          <p:cNvPr id="452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F54F8-A081-4102-9A13-4A3AA410E1DB}" type="slidenum">
              <a:rPr lang="en-GB"/>
              <a:pPr/>
              <a:t>57</a:t>
            </a:fld>
            <a:endParaRPr lang="en-GB"/>
          </a:p>
        </p:txBody>
      </p:sp>
      <p:sp>
        <p:nvSpPr>
          <p:cNvPr id="454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F58499-7858-4F0A-BBFC-977EC2C893D3}" type="slidenum">
              <a:rPr lang="en-GB"/>
              <a:pPr/>
              <a:t>58</a:t>
            </a:fld>
            <a:endParaRPr lang="en-GB"/>
          </a:p>
        </p:txBody>
      </p:sp>
      <p:sp>
        <p:nvSpPr>
          <p:cNvPr id="456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A48C99-ABA7-4454-B77B-317E970870AD}" type="slidenum">
              <a:rPr lang="en-GB"/>
              <a:pPr/>
              <a:t>59</a:t>
            </a:fld>
            <a:endParaRPr lang="en-GB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F1932A-4BDF-4B04-BA19-BBBD17779B62}" type="slidenum">
              <a:rPr lang="en-GB"/>
              <a:pPr/>
              <a:t>6</a:t>
            </a:fld>
            <a:endParaRPr lang="en-GB"/>
          </a:p>
        </p:txBody>
      </p:sp>
      <p:sp>
        <p:nvSpPr>
          <p:cNvPr id="3604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624F62F-0845-432F-BF80-2BD6B1221865}" type="slidenum">
              <a:rPr lang="en-GB" sz="1200"/>
              <a:pPr algn="r"/>
              <a:t>6</a:t>
            </a:fld>
            <a:endParaRPr lang="en-GB" sz="1200"/>
          </a:p>
        </p:txBody>
      </p:sp>
      <p:sp>
        <p:nvSpPr>
          <p:cNvPr id="3604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04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2</a:t>
            </a:r>
          </a:p>
        </p:txBody>
      </p:sp>
      <p:sp>
        <p:nvSpPr>
          <p:cNvPr id="3604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04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604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604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9D6CB6-B444-4749-AEB8-BE7BB21C4EC0}" type="slidenum">
              <a:rPr lang="en-GB"/>
              <a:pPr/>
              <a:t>60</a:t>
            </a:fld>
            <a:endParaRPr lang="en-GB"/>
          </a:p>
        </p:txBody>
      </p:sp>
      <p:sp>
        <p:nvSpPr>
          <p:cNvPr id="460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6D4F5B-183B-4404-A8C3-105EAC85C347}" type="slidenum">
              <a:rPr lang="en-GB"/>
              <a:pPr/>
              <a:t>61</a:t>
            </a:fld>
            <a:endParaRPr lang="en-GB"/>
          </a:p>
        </p:txBody>
      </p:sp>
      <p:sp>
        <p:nvSpPr>
          <p:cNvPr id="46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B8BCA4-D15F-45F8-A4D6-2C5BE1FF8BBD}" type="slidenum">
              <a:rPr lang="en-GB"/>
              <a:pPr/>
              <a:t>62</a:t>
            </a:fld>
            <a:endParaRPr lang="en-GB"/>
          </a:p>
        </p:txBody>
      </p:sp>
      <p:sp>
        <p:nvSpPr>
          <p:cNvPr id="68915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93ADC04-5228-42B6-A82D-39FA5664B42A}" type="slidenum">
              <a:rPr lang="en-GB" sz="1200"/>
              <a:pPr algn="r"/>
              <a:t>62</a:t>
            </a:fld>
            <a:endParaRPr lang="en-GB" sz="1200"/>
          </a:p>
        </p:txBody>
      </p:sp>
      <p:sp>
        <p:nvSpPr>
          <p:cNvPr id="68915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915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68915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915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915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8916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BBE38-3A64-4A68-802F-84E886E4B8EE}" type="slidenum">
              <a:rPr lang="en-GB"/>
              <a:pPr/>
              <a:t>63</a:t>
            </a:fld>
            <a:endParaRPr lang="en-GB"/>
          </a:p>
        </p:txBody>
      </p:sp>
      <p:sp>
        <p:nvSpPr>
          <p:cNvPr id="4669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69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7B25E5-2EBF-4BB7-B922-EDEDDDBE0B2F}" type="slidenum">
              <a:rPr lang="en-GB"/>
              <a:pPr/>
              <a:t>64</a:t>
            </a:fld>
            <a:endParaRPr lang="en-GB"/>
          </a:p>
        </p:txBody>
      </p:sp>
      <p:sp>
        <p:nvSpPr>
          <p:cNvPr id="4689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689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A2C01C-7DF4-4932-9BB6-E6CFA7A01CDA}" type="slidenum">
              <a:rPr lang="en-GB"/>
              <a:pPr/>
              <a:t>65</a:t>
            </a:fld>
            <a:endParaRPr lang="en-GB"/>
          </a:p>
        </p:txBody>
      </p:sp>
      <p:sp>
        <p:nvSpPr>
          <p:cNvPr id="6973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9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37FF98-D522-4D30-9828-25516423DCB6}" type="slidenum">
              <a:rPr lang="en-GB"/>
              <a:pPr/>
              <a:t>66</a:t>
            </a:fld>
            <a:endParaRPr lang="en-GB"/>
          </a:p>
        </p:txBody>
      </p:sp>
      <p:sp>
        <p:nvSpPr>
          <p:cNvPr id="69120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00EFB0D-D24F-4C18-BBE7-13566FEDA347}" type="slidenum">
              <a:rPr lang="en-GB" sz="1200"/>
              <a:pPr algn="r"/>
              <a:t>66</a:t>
            </a:fld>
            <a:endParaRPr lang="en-GB" sz="1200"/>
          </a:p>
        </p:txBody>
      </p:sp>
      <p:sp>
        <p:nvSpPr>
          <p:cNvPr id="69120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120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69120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120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120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69120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7DC3B1-38CC-4D8D-AF71-2B91A0FB67FD}" type="slidenum">
              <a:rPr lang="en-GB"/>
              <a:pPr/>
              <a:t>67</a:t>
            </a:fld>
            <a:endParaRPr lang="en-GB"/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51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47E39E-B64B-4572-A367-48219A561EAC}" type="slidenum">
              <a:rPr lang="en-GB"/>
              <a:pPr/>
              <a:t>68</a:t>
            </a:fld>
            <a:endParaRPr lang="en-GB"/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771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F9F6D1-1B25-4831-B916-23A8FC89CAE5}" type="slidenum">
              <a:rPr lang="en-GB"/>
              <a:pPr/>
              <a:t>69</a:t>
            </a:fld>
            <a:endParaRPr lang="en-GB"/>
          </a:p>
        </p:txBody>
      </p:sp>
      <p:sp>
        <p:nvSpPr>
          <p:cNvPr id="6993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6993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5E2FBF-093E-44C4-8670-3F243E825396}" type="slidenum">
              <a:rPr lang="en-GB"/>
              <a:pPr/>
              <a:t>7</a:t>
            </a:fld>
            <a:endParaRPr lang="en-GB"/>
          </a:p>
        </p:txBody>
      </p:sp>
      <p:sp>
        <p:nvSpPr>
          <p:cNvPr id="593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3837B7-20AC-4854-9A9B-2B6E35167A3A}" type="slidenum">
              <a:rPr lang="en-GB"/>
              <a:pPr/>
              <a:t>70</a:t>
            </a:fld>
            <a:endParaRPr lang="en-GB"/>
          </a:p>
        </p:txBody>
      </p:sp>
      <p:sp>
        <p:nvSpPr>
          <p:cNvPr id="4812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E73EEF-B1A8-44A6-8582-0004139185C6}" type="slidenum">
              <a:rPr lang="en-GB" sz="1200"/>
              <a:pPr algn="r"/>
              <a:t>70</a:t>
            </a:fld>
            <a:endParaRPr lang="en-GB" sz="1200"/>
          </a:p>
        </p:txBody>
      </p:sp>
      <p:sp>
        <p:nvSpPr>
          <p:cNvPr id="4812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12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6</a:t>
            </a:r>
          </a:p>
        </p:txBody>
      </p:sp>
      <p:sp>
        <p:nvSpPr>
          <p:cNvPr id="4812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12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12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12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1BF211-859A-449E-95C5-F0056C7F1874}" type="slidenum">
              <a:rPr lang="en-GB"/>
              <a:pPr/>
              <a:t>71</a:t>
            </a:fld>
            <a:endParaRPr lang="en-GB"/>
          </a:p>
        </p:txBody>
      </p:sp>
      <p:sp>
        <p:nvSpPr>
          <p:cNvPr id="483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b="1" noProof="1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33C2D-C24B-47E6-861D-513E6F27F008}" type="slidenum">
              <a:rPr lang="en-GB"/>
              <a:pPr/>
              <a:t>72</a:t>
            </a:fld>
            <a:endParaRPr lang="en-GB"/>
          </a:p>
        </p:txBody>
      </p:sp>
      <p:sp>
        <p:nvSpPr>
          <p:cNvPr id="485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1393CC-28E4-44AF-8A35-4D3927A3EA7C}" type="slidenum">
              <a:rPr lang="en-GB"/>
              <a:pPr/>
              <a:t>73</a:t>
            </a:fld>
            <a:endParaRPr lang="en-GB"/>
          </a:p>
        </p:txBody>
      </p:sp>
      <p:sp>
        <p:nvSpPr>
          <p:cNvPr id="487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DBD9E28-7631-44A5-BBA7-8EF8EA639C53}" type="slidenum">
              <a:rPr lang="en-GB" sz="1200"/>
              <a:pPr algn="r"/>
              <a:t>73</a:t>
            </a:fld>
            <a:endParaRPr lang="en-GB" sz="1200"/>
          </a:p>
        </p:txBody>
      </p:sp>
      <p:sp>
        <p:nvSpPr>
          <p:cNvPr id="4874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7</a:t>
            </a:r>
          </a:p>
        </p:txBody>
      </p:sp>
      <p:sp>
        <p:nvSpPr>
          <p:cNvPr id="4874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74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74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D83CF3-DD39-4F99-8EAA-492DA6E20FB0}" type="slidenum">
              <a:rPr lang="en-GB"/>
              <a:pPr/>
              <a:t>74</a:t>
            </a:fld>
            <a:endParaRPr lang="en-GB"/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894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1F5B87-D59E-4A88-BC67-B78244ACF63D}" type="slidenum">
              <a:rPr lang="en-GB"/>
              <a:pPr/>
              <a:t>75</a:t>
            </a:fld>
            <a:endParaRPr lang="en-GB"/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15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77E2C3E-37CF-4199-97A8-E49F3C1E3AF8}" type="slidenum">
              <a:rPr lang="en-GB"/>
              <a:pPr/>
              <a:t>76</a:t>
            </a:fld>
            <a:endParaRPr lang="en-GB"/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4935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393522-45FC-46DA-854D-B11B8EF516BE}" type="slidenum">
              <a:rPr lang="en-GB"/>
              <a:pPr/>
              <a:t>77</a:t>
            </a:fld>
            <a:endParaRPr lang="en-GB"/>
          </a:p>
        </p:txBody>
      </p:sp>
      <p:sp>
        <p:nvSpPr>
          <p:cNvPr id="49561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56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89671F-88B8-4876-89F9-AC8D75A93165}" type="slidenum">
              <a:rPr lang="en-GB"/>
              <a:pPr/>
              <a:t>78</a:t>
            </a:fld>
            <a:endParaRPr lang="en-GB"/>
          </a:p>
        </p:txBody>
      </p:sp>
      <p:sp>
        <p:nvSpPr>
          <p:cNvPr id="497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noProof="1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D0F1C4-C4DD-4E07-AA84-642A07F85407}" type="slidenum">
              <a:rPr lang="en-GB"/>
              <a:pPr/>
              <a:t>79</a:t>
            </a:fld>
            <a:endParaRPr lang="en-GB"/>
          </a:p>
        </p:txBody>
      </p:sp>
      <p:sp>
        <p:nvSpPr>
          <p:cNvPr id="499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881076-A7D6-4AD6-ABAC-084908484872}" type="slidenum">
              <a:rPr lang="en-GB" sz="1200"/>
              <a:pPr algn="r"/>
              <a:t>79</a:t>
            </a:fld>
            <a:endParaRPr lang="en-GB" sz="1200"/>
          </a:p>
        </p:txBody>
      </p:sp>
      <p:sp>
        <p:nvSpPr>
          <p:cNvPr id="499715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9716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499717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9718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9719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499720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E6759B-657E-4833-BED0-9AA27CBC6189}" type="slidenum">
              <a:rPr lang="en-GB"/>
              <a:pPr/>
              <a:t>8</a:t>
            </a:fld>
            <a:endParaRPr lang="en-GB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3624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27FCD7-4D58-48F7-BD61-AF0B5C2C561B}" type="slidenum">
              <a:rPr lang="en-GB"/>
              <a:pPr/>
              <a:t>80</a:t>
            </a:fld>
            <a:endParaRPr lang="en-GB"/>
          </a:p>
        </p:txBody>
      </p:sp>
      <p:sp>
        <p:nvSpPr>
          <p:cNvPr id="5017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17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DF8F1C-7859-4003-BB98-08239E6D4C18}" type="slidenum">
              <a:rPr lang="en-GB"/>
              <a:pPr/>
              <a:t>81</a:t>
            </a:fld>
            <a:endParaRPr lang="en-GB"/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50381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6E4C6F-0DF6-4E26-9D28-FFC6878FA77B}" type="slidenum">
              <a:rPr lang="en-GB"/>
              <a:pPr/>
              <a:t>82</a:t>
            </a:fld>
            <a:endParaRPr lang="en-GB"/>
          </a:p>
        </p:txBody>
      </p:sp>
      <p:sp>
        <p:nvSpPr>
          <p:cNvPr id="5058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E20B642-B0BB-4EEB-8B4B-16DC436343EE}" type="slidenum">
              <a:rPr lang="en-GB" sz="1200"/>
              <a:pPr algn="r"/>
              <a:t>82</a:t>
            </a:fld>
            <a:endParaRPr lang="en-GB" sz="1200"/>
          </a:p>
        </p:txBody>
      </p:sp>
      <p:sp>
        <p:nvSpPr>
          <p:cNvPr id="50585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50586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5863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586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D2A4C-DFC3-4DA9-B948-DDB49EE9FCAB}" type="slidenum">
              <a:rPr lang="en-GB"/>
              <a:pPr/>
              <a:t>83</a:t>
            </a:fld>
            <a:endParaRPr lang="en-GB"/>
          </a:p>
        </p:txBody>
      </p:sp>
      <p:sp>
        <p:nvSpPr>
          <p:cNvPr id="5079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790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79EF7-CE9E-4FCC-97DE-8C4DBE04256C}" type="slidenum">
              <a:rPr lang="en-GB"/>
              <a:pPr/>
              <a:t>84</a:t>
            </a:fld>
            <a:endParaRPr lang="en-GB"/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0995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FCB409-8BE0-472D-B0F3-4FD3E066840C}" type="slidenum">
              <a:rPr lang="en-GB"/>
              <a:pPr/>
              <a:t>85</a:t>
            </a:fld>
            <a:endParaRPr lang="en-GB"/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200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01CE-64BD-46F1-9F6C-1C04268AAD2C}" type="slidenum">
              <a:rPr lang="en-GB"/>
              <a:pPr/>
              <a:t>86</a:t>
            </a:fld>
            <a:endParaRPr lang="en-GB"/>
          </a:p>
        </p:txBody>
      </p:sp>
      <p:sp>
        <p:nvSpPr>
          <p:cNvPr id="51405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7223C9D-408E-452E-8465-1F8606ACB726}" type="slidenum">
              <a:rPr lang="en-GB" sz="1200"/>
              <a:pPr algn="r"/>
              <a:t>86</a:t>
            </a:fld>
            <a:endParaRPr lang="en-GB" sz="1200"/>
          </a:p>
        </p:txBody>
      </p:sp>
      <p:sp>
        <p:nvSpPr>
          <p:cNvPr id="514051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4052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514053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4054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4055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4056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03ECBE-9079-40E5-832E-B3D3DAAAF195}" type="slidenum">
              <a:rPr lang="en-GB"/>
              <a:pPr/>
              <a:t>87</a:t>
            </a:fld>
            <a:endParaRPr lang="en-GB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609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8051B-AC64-42E9-871B-5CE973FCE61D}" type="slidenum">
              <a:rPr lang="en-GB"/>
              <a:pPr/>
              <a:t>88</a:t>
            </a:fld>
            <a:endParaRPr lang="en-GB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18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F7FD7-D395-46C7-AB5F-55EEA146446F}" type="slidenum">
              <a:rPr lang="en-GB"/>
              <a:pPr/>
              <a:t>89</a:t>
            </a:fld>
            <a:endParaRPr lang="en-GB"/>
          </a:p>
        </p:txBody>
      </p:sp>
      <p:sp>
        <p:nvSpPr>
          <p:cNvPr id="52019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019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D1346-324C-4672-96B2-8C6574013EAA}" type="slidenum">
              <a:rPr lang="en-GB"/>
              <a:pPr/>
              <a:t>9</a:t>
            </a:fld>
            <a:endParaRPr lang="en-GB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3645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FC63C-EDAD-4AC3-85D9-D9C932CB85DB}" type="slidenum">
              <a:rPr lang="en-GB"/>
              <a:pPr/>
              <a:t>90</a:t>
            </a:fld>
            <a:endParaRPr lang="en-GB"/>
          </a:p>
        </p:txBody>
      </p:sp>
      <p:sp>
        <p:nvSpPr>
          <p:cNvPr id="52224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07767C-8E4A-4F2D-97A7-0754859597A4}" type="slidenum">
              <a:rPr lang="en-GB" sz="1200"/>
              <a:pPr algn="r"/>
              <a:t>90</a:t>
            </a:fld>
            <a:endParaRPr lang="en-GB" sz="1200"/>
          </a:p>
        </p:txBody>
      </p:sp>
      <p:sp>
        <p:nvSpPr>
          <p:cNvPr id="52224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8</a:t>
            </a:r>
          </a:p>
        </p:txBody>
      </p:sp>
      <p:sp>
        <p:nvSpPr>
          <p:cNvPr id="52224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224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224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224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D4015E-6323-4AF0-AB76-36EB49E746C2}" type="slidenum">
              <a:rPr lang="en-GB"/>
              <a:pPr/>
              <a:t>91</a:t>
            </a:fld>
            <a:endParaRPr lang="en-GB"/>
          </a:p>
        </p:txBody>
      </p:sp>
      <p:sp>
        <p:nvSpPr>
          <p:cNvPr id="52429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429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741CF9-BEAE-41C3-8F5A-CA572A7CBA04}" type="slidenum">
              <a:rPr lang="en-GB"/>
              <a:pPr/>
              <a:t>92</a:t>
            </a:fld>
            <a:endParaRPr lang="en-GB"/>
          </a:p>
        </p:txBody>
      </p:sp>
      <p:sp>
        <p:nvSpPr>
          <p:cNvPr id="52633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633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A82E5-6F6A-4AE9-8D69-1FAB8F9A25BF}" type="slidenum">
              <a:rPr lang="en-GB"/>
              <a:pPr/>
              <a:t>93</a:t>
            </a:fld>
            <a:endParaRPr lang="en-GB"/>
          </a:p>
        </p:txBody>
      </p:sp>
      <p:sp>
        <p:nvSpPr>
          <p:cNvPr id="528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28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77590-E18A-4A89-8458-BB3CFEE2AD1E}" type="slidenum">
              <a:rPr lang="en-GB"/>
              <a:pPr/>
              <a:t>94</a:t>
            </a:fld>
            <a:endParaRPr lang="en-GB"/>
          </a:p>
        </p:txBody>
      </p:sp>
      <p:sp>
        <p:nvSpPr>
          <p:cNvPr id="530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043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A886EA-CDB4-47FE-BE18-17431A7B840A}" type="slidenum">
              <a:rPr lang="en-GB"/>
              <a:pPr/>
              <a:t>95</a:t>
            </a:fld>
            <a:endParaRPr lang="en-GB"/>
          </a:p>
        </p:txBody>
      </p:sp>
      <p:sp>
        <p:nvSpPr>
          <p:cNvPr id="53248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7B5AA6-8084-4B23-892D-1F353C943026}" type="slidenum">
              <a:rPr lang="en-GB" sz="1200"/>
              <a:pPr algn="r"/>
              <a:t>95</a:t>
            </a:fld>
            <a:endParaRPr lang="en-GB" sz="1200"/>
          </a:p>
        </p:txBody>
      </p:sp>
      <p:sp>
        <p:nvSpPr>
          <p:cNvPr id="532483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484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532485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486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248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2488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EFD9E2-D4F3-44A2-95AB-EDB21474BCF0}" type="slidenum">
              <a:rPr lang="en-GB"/>
              <a:pPr/>
              <a:t>96</a:t>
            </a:fld>
            <a:endParaRPr lang="en-GB"/>
          </a:p>
        </p:txBody>
      </p:sp>
      <p:sp>
        <p:nvSpPr>
          <p:cNvPr id="534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r>
              <a:rPr lang="el-GR" b="1" noProof="1" smtClean="0"/>
              <a:t>ΤΟ</a:t>
            </a:r>
            <a:r>
              <a:rPr lang="el-GR" b="1" baseline="0" noProof="1" smtClean="0"/>
              <a:t> ΔΙΑΓΡΑΜΜΑ 4.14 ΕΙΝΑΙ ΜΕΤΑΦΡΑΣΜΕΝΟ ΣΤΗ ΣΕΛΙΔΑ 222.</a:t>
            </a:r>
            <a:endParaRPr lang="el-GR" b="1" noProof="1"/>
          </a:p>
        </p:txBody>
      </p:sp>
      <p:sp>
        <p:nvSpPr>
          <p:cNvPr id="53453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6DC555-5D47-43CA-8B85-84D51A042795}" type="slidenum">
              <a:rPr lang="en-GB"/>
              <a:pPr/>
              <a:t>97</a:t>
            </a:fld>
            <a:endParaRPr lang="en-GB"/>
          </a:p>
        </p:txBody>
      </p:sp>
      <p:sp>
        <p:nvSpPr>
          <p:cNvPr id="53657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657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C6F244-5FE1-43C7-BD21-3F303389FE83}" type="slidenum">
              <a:rPr lang="en-GB"/>
              <a:pPr/>
              <a:t>98</a:t>
            </a:fld>
            <a:endParaRPr lang="en-GB"/>
          </a:p>
        </p:txBody>
      </p:sp>
      <p:sp>
        <p:nvSpPr>
          <p:cNvPr id="5386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B0A957B-21DA-488C-B9DA-294534F86C94}" type="slidenum">
              <a:rPr lang="en-GB" sz="1200"/>
              <a:pPr algn="r"/>
              <a:t>98</a:t>
            </a:fld>
            <a:endParaRPr lang="en-GB" sz="1200"/>
          </a:p>
        </p:txBody>
      </p:sp>
      <p:sp>
        <p:nvSpPr>
          <p:cNvPr id="538627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8628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050" tIns="0" rIns="19050" bIns="0" anchor="b"/>
          <a:lstStyle/>
          <a:p>
            <a:pPr algn="r" defTabSz="762000"/>
            <a:r>
              <a:rPr lang="en-GB" sz="1000" i="1"/>
              <a:t>9</a:t>
            </a:r>
          </a:p>
        </p:txBody>
      </p:sp>
      <p:sp>
        <p:nvSpPr>
          <p:cNvPr id="538629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8630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8631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endParaRPr lang="el-GR" noProof="1"/>
          </a:p>
        </p:txBody>
      </p:sp>
      <p:sp>
        <p:nvSpPr>
          <p:cNvPr id="538632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4B7E7B2-AD8B-45D9-BEED-7FD13954CF8F}" type="slidenum">
              <a:rPr lang="en-GB"/>
              <a:pPr/>
              <a:t>99</a:t>
            </a:fld>
            <a:endParaRPr lang="en-GB"/>
          </a:p>
        </p:txBody>
      </p:sp>
      <p:sp>
        <p:nvSpPr>
          <p:cNvPr id="5406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075" tIns="46038" rIns="92075" bIns="46038"/>
          <a:lstStyle/>
          <a:p>
            <a:endParaRPr lang="el-GR" b="1" noProof="1"/>
          </a:p>
        </p:txBody>
      </p:sp>
      <p:sp>
        <p:nvSpPr>
          <p:cNvPr id="5406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rgbClr val="C5D1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15" name="Rectangle 19"/>
          <p:cNvSpPr>
            <a:spLocks noChangeArrowheads="1"/>
          </p:cNvSpPr>
          <p:nvPr userDrawn="1"/>
        </p:nvSpPr>
        <p:spPr bwMode="auto">
          <a:xfrm>
            <a:off x="0" y="0"/>
            <a:ext cx="9144000" cy="25003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316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2241550"/>
          </a:xfrm>
          <a:prstGeom prst="rect">
            <a:avLst/>
          </a:prstGeom>
          <a:solidFill>
            <a:srgbClr val="E7EDE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0025" y="769938"/>
            <a:ext cx="8794750" cy="1020762"/>
          </a:xfrm>
        </p:spPr>
        <p:txBody>
          <a:bodyPr/>
          <a:lstStyle>
            <a:lvl1pPr>
              <a:defRPr sz="4200">
                <a:solidFill>
                  <a:srgbClr val="DB4F23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035050"/>
          </a:xfrm>
        </p:spPr>
        <p:txBody>
          <a:bodyPr/>
          <a:lstStyle>
            <a:lvl1pPr marL="0" indent="0" algn="ctr">
              <a:lnSpc>
                <a:spcPct val="100000"/>
              </a:lnSpc>
              <a:buFont typeface="Wingdings 2" pitchFamily="18" charset="2"/>
              <a:buNone/>
              <a:defRPr sz="3600">
                <a:solidFill>
                  <a:srgbClr val="003B3A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5A8A9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2379663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2058988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/>
          <p:nvPr userDrawn="1"/>
        </p:nvSpPr>
        <p:spPr>
          <a:xfrm>
            <a:off x="4362450" y="2154238"/>
            <a:ext cx="419100" cy="420687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55317" name="Rectangle 21"/>
          <p:cNvSpPr>
            <a:spLocks noChangeArrowheads="1"/>
          </p:cNvSpPr>
          <p:nvPr userDrawn="1"/>
        </p:nvSpPr>
        <p:spPr bwMode="auto">
          <a:xfrm>
            <a:off x="0" y="0"/>
            <a:ext cx="9144000" cy="1555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1EBC78-A13B-42F1-9E4F-6229C727D5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702425" y="180975"/>
            <a:ext cx="2133600" cy="6232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301625" y="180975"/>
            <a:ext cx="6248400" cy="6232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5072819-386A-4AC9-AA20-0D6EC1C83C9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1625" y="180975"/>
            <a:ext cx="8534400" cy="7588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301625" y="1524000"/>
            <a:ext cx="8534400" cy="48895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DA72C92-0394-420C-8024-595C4CB376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D98F151-E6BF-4F94-96C8-46489685FE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06733C-2738-4E8C-A26E-F091C1D4F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3016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5025" y="1524000"/>
            <a:ext cx="4191000" cy="4889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F30251-467C-4338-AE03-C593D0E3EA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560B3C-0DD3-4D55-8B16-1E88DD3A348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FBE7EC-9744-42DE-A2AB-087BFEF355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16D09E-3054-49D6-88AA-83511CE539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6783E9-F7A8-4C76-98B9-AB9F11D662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C83B631-7B9E-4291-AD9A-63FE2CFCFAD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6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Line 28"/>
          <p:cNvSpPr>
            <a:spLocks noChangeShapeType="1"/>
          </p:cNvSpPr>
          <p:nvPr userDrawn="1"/>
        </p:nvSpPr>
        <p:spPr bwMode="auto">
          <a:xfrm>
            <a:off x="152400" y="1398588"/>
            <a:ext cx="8828088" cy="0"/>
          </a:xfrm>
          <a:prstGeom prst="line">
            <a:avLst/>
          </a:prstGeom>
          <a:noFill/>
          <a:ln w="9525">
            <a:solidFill>
              <a:srgbClr val="7B98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050" name="Rectangle 26"/>
          <p:cNvSpPr>
            <a:spLocks noChangeArrowheads="1"/>
          </p:cNvSpPr>
          <p:nvPr userDrawn="1"/>
        </p:nvSpPr>
        <p:spPr bwMode="auto">
          <a:xfrm>
            <a:off x="0" y="0"/>
            <a:ext cx="9144000" cy="1101725"/>
          </a:xfrm>
          <a:prstGeom prst="rect">
            <a:avLst/>
          </a:prstGeom>
          <a:solidFill>
            <a:srgbClr val="CED9D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17" name="Rectangle 16"/>
          <p:cNvSpPr>
            <a:spLocks noChangeArrowheads="1"/>
          </p:cNvSpPr>
          <p:nvPr userDrawn="1"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6" name="Rectangle 15"/>
          <p:cNvSpPr>
            <a:spLocks noChangeArrowheads="1"/>
          </p:cNvSpPr>
          <p:nvPr userDrawn="1"/>
        </p:nvSpPr>
        <p:spPr bwMode="white">
          <a:xfrm>
            <a:off x="0" y="1116013"/>
            <a:ext cx="9144000" cy="2778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051" name="Line 27"/>
          <p:cNvSpPr>
            <a:spLocks noChangeShapeType="1"/>
          </p:cNvSpPr>
          <p:nvPr userDrawn="1"/>
        </p:nvSpPr>
        <p:spPr bwMode="auto">
          <a:xfrm>
            <a:off x="153988" y="1116013"/>
            <a:ext cx="8828087" cy="0"/>
          </a:xfrm>
          <a:prstGeom prst="line">
            <a:avLst/>
          </a:prstGeom>
          <a:noFill/>
          <a:ln w="9525">
            <a:solidFill>
              <a:srgbClr val="7B9899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l-GR"/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rgbClr val="87ADAA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12700" algn="ctr">
            <a:solidFill>
              <a:srgbClr val="7B9899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2400" dirty="0"/>
          </a:p>
        </p:txBody>
      </p:sp>
      <p:sp>
        <p:nvSpPr>
          <p:cNvPr id="10" name="Straight Connector 9"/>
          <p:cNvSpPr>
            <a:spLocks noChangeShapeType="1"/>
          </p:cNvSpPr>
          <p:nvPr userDrawn="1"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400"/>
          </a:p>
        </p:txBody>
      </p:sp>
      <p:sp>
        <p:nvSpPr>
          <p:cNvPr id="12" name="Oval 11"/>
          <p:cNvSpPr/>
          <p:nvPr userDrawn="1"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5" name="Oval 14"/>
          <p:cNvSpPr/>
          <p:nvPr userDrawn="1"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/>
          </a:p>
        </p:txBody>
      </p:sp>
      <p:sp>
        <p:nvSpPr>
          <p:cNvPr id="1044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180975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5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88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2450" y="10271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hangingPunct="1">
              <a:defRPr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1B34807-1AC1-448E-8D26-0642BEE522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49" name="Rectangle 25"/>
          <p:cNvSpPr>
            <a:spLocks noChangeArrowheads="1"/>
          </p:cNvSpPr>
          <p:nvPr userDrawn="1"/>
        </p:nvSpPr>
        <p:spPr bwMode="auto">
          <a:xfrm>
            <a:off x="0" y="0"/>
            <a:ext cx="9144000" cy="1539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800">
          <a:solidFill>
            <a:srgbClr val="003B3A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CE6312"/>
        </a:buClr>
        <a:buSzPct val="85000"/>
        <a:buFont typeface="Wingdings 2" pitchFamily="18" charset="2"/>
        <a:buChar char="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BCA600"/>
        </a:buClr>
        <a:buSzPct val="70000"/>
        <a:buFont typeface="Wingdings" pitchFamily="2" charset="2"/>
        <a:buChar char="¡"/>
        <a:defRPr sz="2600">
          <a:solidFill>
            <a:srgbClr val="19323F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6E9798"/>
        </a:buClr>
        <a:buSzPct val="75000"/>
        <a:buFont typeface="Wingdings 2" pitchFamily="18" charset="2"/>
        <a:buChar char="÷"/>
        <a:defRPr sz="2300">
          <a:solidFill>
            <a:srgbClr val="1E495C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rgbClr val="8C7B70"/>
        </a:buClr>
        <a:buSzPct val="65000"/>
        <a:buFont typeface="Wingdings 2" pitchFamily="18" charset="2"/>
        <a:buChar char=""/>
        <a:defRPr sz="2000">
          <a:solidFill>
            <a:srgbClr val="646B86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5pPr>
      <a:lvl6pPr marL="25146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6pPr>
      <a:lvl7pPr marL="2971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7pPr>
      <a:lvl8pPr marL="34290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8pPr>
      <a:lvl9pPr marL="38862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har char="»"/>
        <a:defRPr sz="1600">
          <a:solidFill>
            <a:schemeClr val="tx1"/>
          </a:solidFill>
          <a:latin typeface="Georgia" pitchFamily="18" charset="0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5.bin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6.bin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notesSlide" Target="../notesSlides/notesSlide11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7.bin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4.emf"/><Relationship Id="rId4" Type="http://schemas.openxmlformats.org/officeDocument/2006/relationships/oleObject" Target="../embeddings/oleObject3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0E7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519" name="Picture 7" descr="C:\Econ9MEL\Images\Chapter 17 for pp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60805" name="Rectangle 5"/>
          <p:cNvSpPr>
            <a:spLocks noChangeArrowheads="1"/>
          </p:cNvSpPr>
          <p:nvPr/>
        </p:nvSpPr>
        <p:spPr bwMode="auto">
          <a:xfrm>
            <a:off x="0" y="4548188"/>
            <a:ext cx="9144000" cy="2309812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wrap="none" anchor="ctr"/>
          <a:lstStyle/>
          <a:p>
            <a:pPr algn="ctr">
              <a:lnSpc>
                <a:spcPct val="105000"/>
              </a:lnSpc>
            </a:pPr>
            <a:r>
              <a:rPr lang="el-GR" sz="5000" b="1" dirty="0" smtClean="0">
                <a:solidFill>
                  <a:srgbClr val="3A508E"/>
                </a:solidFill>
                <a:latin typeface="Arial" charset="0"/>
              </a:rPr>
              <a:t> </a:t>
            </a:r>
            <a:r>
              <a:rPr lang="el-GR" sz="4600" b="1" dirty="0" smtClean="0">
                <a:solidFill>
                  <a:srgbClr val="3A508E"/>
                </a:solidFill>
                <a:latin typeface="Arial" charset="0"/>
              </a:rPr>
              <a:t>Βραχυχρόνια Μακροοικονομική </a:t>
            </a:r>
          </a:p>
          <a:p>
            <a:pPr algn="ctr">
              <a:lnSpc>
                <a:spcPct val="105000"/>
              </a:lnSpc>
            </a:pPr>
            <a:r>
              <a:rPr lang="el-GR" sz="4600" b="1" dirty="0" smtClean="0">
                <a:solidFill>
                  <a:srgbClr val="3A508E"/>
                </a:solidFill>
                <a:latin typeface="Arial" charset="0"/>
              </a:rPr>
              <a:t>Ισορροπία</a:t>
            </a:r>
            <a:endParaRPr lang="en-GB" sz="4600" dirty="0">
              <a:solidFill>
                <a:srgbClr val="3A508E"/>
              </a:solidFill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65571" name="Object 3"/>
          <p:cNvGraphicFramePr>
            <a:graphicFrameLocks/>
          </p:cNvGraphicFramePr>
          <p:nvPr/>
        </p:nvGraphicFramePr>
        <p:xfrm>
          <a:off x="436563" y="279400"/>
          <a:ext cx="7967662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5587" name="Chart" r:id="rId4" imgW="6442920" imgH="4608000" progId="MSGraph.Chart.8">
                  <p:embed followColorScheme="full"/>
                </p:oleObj>
              </mc:Choice>
              <mc:Fallback>
                <p:oleObj name="Chart" r:id="rId4" imgW="6442920" imgH="4608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79400"/>
                        <a:ext cx="7967662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5574" name="Rectangle 6"/>
          <p:cNvSpPr>
            <a:spLocks noChangeArrowheads="1"/>
          </p:cNvSpPr>
          <p:nvPr/>
        </p:nvSpPr>
        <p:spPr bwMode="auto">
          <a:xfrm rot="16200000">
            <a:off x="-1146515" y="2918414"/>
            <a:ext cx="2901043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l-GR" sz="2200" dirty="0" smtClean="0">
                <a:latin typeface="Arial" charset="0"/>
              </a:rPr>
              <a:t>Κατανάλωση </a:t>
            </a:r>
            <a:r>
              <a:rPr lang="en-GB" sz="2200" dirty="0" smtClean="0">
                <a:latin typeface="Arial" charset="0"/>
              </a:rPr>
              <a:t> 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5575" name="Rectangle 7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65576" name="Rectangle 8"/>
          <p:cNvSpPr>
            <a:spLocks noChangeArrowheads="1"/>
          </p:cNvSpPr>
          <p:nvPr/>
        </p:nvSpPr>
        <p:spPr bwMode="auto">
          <a:xfrm>
            <a:off x="7516813" y="216535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365577" name="Rectangle 9"/>
          <p:cNvSpPr>
            <a:spLocks noChangeArrowheads="1"/>
          </p:cNvSpPr>
          <p:nvPr/>
        </p:nvSpPr>
        <p:spPr bwMode="auto">
          <a:xfrm>
            <a:off x="3761565" y="6486525"/>
            <a:ext cx="12327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5578" name="Arc 10"/>
          <p:cNvSpPr>
            <a:spLocks/>
          </p:cNvSpPr>
          <p:nvPr/>
        </p:nvSpPr>
        <p:spPr bwMode="auto">
          <a:xfrm rot="20100000">
            <a:off x="942975" y="3654425"/>
            <a:ext cx="7412038" cy="2484438"/>
          </a:xfrm>
          <a:custGeom>
            <a:avLst/>
            <a:gdLst>
              <a:gd name="G0" fmla="+- 15121 0 0"/>
              <a:gd name="G1" fmla="+- 21600 0 0"/>
              <a:gd name="G2" fmla="+- 21600 0 0"/>
              <a:gd name="T0" fmla="*/ 0 w 22660"/>
              <a:gd name="T1" fmla="*/ 6175 h 21600"/>
              <a:gd name="T2" fmla="*/ 22660 w 22660"/>
              <a:gd name="T3" fmla="*/ 1358 h 21600"/>
              <a:gd name="T4" fmla="*/ 15121 w 226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60" h="21600" fill="none" extrusionOk="0">
                <a:moveTo>
                  <a:pt x="0" y="6175"/>
                </a:moveTo>
                <a:cubicBezTo>
                  <a:pt x="4037" y="2217"/>
                  <a:pt x="9466" y="-1"/>
                  <a:pt x="15121" y="0"/>
                </a:cubicBezTo>
                <a:cubicBezTo>
                  <a:pt x="17694" y="0"/>
                  <a:pt x="20247" y="460"/>
                  <a:pt x="22659" y="1358"/>
                </a:cubicBezTo>
              </a:path>
              <a:path w="22660" h="21600" stroke="0" extrusionOk="0">
                <a:moveTo>
                  <a:pt x="0" y="6175"/>
                </a:moveTo>
                <a:cubicBezTo>
                  <a:pt x="4037" y="2217"/>
                  <a:pt x="9466" y="-1"/>
                  <a:pt x="15121" y="0"/>
                </a:cubicBezTo>
                <a:cubicBezTo>
                  <a:pt x="17694" y="0"/>
                  <a:pt x="20247" y="460"/>
                  <a:pt x="22659" y="1358"/>
                </a:cubicBezTo>
                <a:lnTo>
                  <a:pt x="15121" y="2160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5579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Διαφορετικές συναρτήσεις κατανάλωσης 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 (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b)</a:t>
            </a:r>
          </a:p>
        </p:txBody>
      </p:sp>
    </p:spTree>
  </p:cSld>
  <p:clrMapOvr>
    <a:masterClrMapping/>
  </p:clrMapOvr>
  <p:transition spd="slow">
    <p:pull dir="r"/>
  </p:transition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ChangeArrowheads="1"/>
          </p:cNvSpPr>
          <p:nvPr/>
        </p:nvSpPr>
        <p:spPr bwMode="auto">
          <a:xfrm>
            <a:off x="2667000" y="3617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41699" name="Group 3"/>
          <p:cNvGrpSpPr>
            <a:grpSpLocks/>
          </p:cNvGrpSpPr>
          <p:nvPr/>
        </p:nvGrpSpPr>
        <p:grpSpPr bwMode="auto">
          <a:xfrm>
            <a:off x="4000500" y="3430588"/>
            <a:ext cx="446088" cy="3452812"/>
            <a:chOff x="2520" y="2186"/>
            <a:chExt cx="281" cy="2175"/>
          </a:xfrm>
        </p:grpSpPr>
        <p:sp>
          <p:nvSpPr>
            <p:cNvPr id="541700" name="Line 4"/>
            <p:cNvSpPr>
              <a:spLocks noChangeShapeType="1"/>
            </p:cNvSpPr>
            <p:nvPr/>
          </p:nvSpPr>
          <p:spPr bwMode="auto">
            <a:xfrm>
              <a:off x="2654" y="2186"/>
              <a:ext cx="0" cy="1936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1701" name="Rectangle 5"/>
            <p:cNvSpPr>
              <a:spLocks noChangeArrowheads="1"/>
            </p:cNvSpPr>
            <p:nvPr/>
          </p:nvSpPr>
          <p:spPr bwMode="auto">
            <a:xfrm>
              <a:off x="2520" y="4111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41702" name="Group 6"/>
          <p:cNvGrpSpPr>
            <a:grpSpLocks/>
          </p:cNvGrpSpPr>
          <p:nvPr/>
        </p:nvGrpSpPr>
        <p:grpSpPr bwMode="auto">
          <a:xfrm>
            <a:off x="2740025" y="4379913"/>
            <a:ext cx="3668713" cy="1519237"/>
            <a:chOff x="1726" y="2784"/>
            <a:chExt cx="2311" cy="957"/>
          </a:xfrm>
        </p:grpSpPr>
        <p:sp>
          <p:nvSpPr>
            <p:cNvPr id="541703" name="Line 7"/>
            <p:cNvSpPr>
              <a:spLocks noChangeShapeType="1"/>
            </p:cNvSpPr>
            <p:nvPr/>
          </p:nvSpPr>
          <p:spPr bwMode="auto">
            <a:xfrm flipV="1">
              <a:off x="1726" y="2841"/>
              <a:ext cx="2065" cy="90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1704" name="Rectangle 8"/>
            <p:cNvSpPr>
              <a:spLocks noChangeArrowheads="1"/>
            </p:cNvSpPr>
            <p:nvPr/>
          </p:nvSpPr>
          <p:spPr bwMode="auto">
            <a:xfrm>
              <a:off x="3756" y="2784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E</a:t>
              </a:r>
              <a:r>
                <a:rPr lang="en-GB" sz="2000" baseline="-25000">
                  <a:solidFill>
                    <a:schemeClr val="folHlink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41705" name="Rectangle 9"/>
          <p:cNvSpPr>
            <a:spLocks noChangeArrowheads="1"/>
          </p:cNvSpPr>
          <p:nvPr/>
        </p:nvSpPr>
        <p:spPr bwMode="auto">
          <a:xfrm>
            <a:off x="2667000" y="569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06" name="Line 10"/>
          <p:cNvSpPr>
            <a:spLocks noChangeShapeType="1"/>
          </p:cNvSpPr>
          <p:nvPr/>
        </p:nvSpPr>
        <p:spPr bwMode="auto">
          <a:xfrm flipH="1">
            <a:off x="4208463" y="2551113"/>
            <a:ext cx="1587" cy="8921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07" name="Line 11"/>
          <p:cNvSpPr>
            <a:spLocks noChangeShapeType="1"/>
          </p:cNvSpPr>
          <p:nvPr/>
        </p:nvSpPr>
        <p:spPr bwMode="auto">
          <a:xfrm flipH="1">
            <a:off x="2686050" y="2546350"/>
            <a:ext cx="151923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08" name="Line 12"/>
          <p:cNvSpPr>
            <a:spLocks noChangeShapeType="1"/>
          </p:cNvSpPr>
          <p:nvPr/>
        </p:nvSpPr>
        <p:spPr bwMode="auto">
          <a:xfrm>
            <a:off x="2667000" y="569913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09" name="Line 13"/>
          <p:cNvSpPr>
            <a:spLocks noChangeShapeType="1"/>
          </p:cNvSpPr>
          <p:nvPr/>
        </p:nvSpPr>
        <p:spPr bwMode="auto">
          <a:xfrm>
            <a:off x="2667000" y="34655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10" name="Line 14"/>
          <p:cNvSpPr>
            <a:spLocks noChangeShapeType="1"/>
          </p:cNvSpPr>
          <p:nvPr/>
        </p:nvSpPr>
        <p:spPr bwMode="auto">
          <a:xfrm>
            <a:off x="2667000" y="3616325"/>
            <a:ext cx="0" cy="289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11" name="Line 15"/>
          <p:cNvSpPr>
            <a:spLocks noChangeShapeType="1"/>
          </p:cNvSpPr>
          <p:nvPr/>
        </p:nvSpPr>
        <p:spPr bwMode="auto">
          <a:xfrm>
            <a:off x="2667000" y="6511925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12" name="Rectangle 16"/>
          <p:cNvSpPr>
            <a:spLocks noChangeArrowheads="1"/>
          </p:cNvSpPr>
          <p:nvPr/>
        </p:nvSpPr>
        <p:spPr bwMode="auto">
          <a:xfrm>
            <a:off x="2270125" y="52387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P</a:t>
            </a:r>
          </a:p>
        </p:txBody>
      </p:sp>
      <p:sp>
        <p:nvSpPr>
          <p:cNvPr id="541713" name="Rectangle 17"/>
          <p:cNvSpPr>
            <a:spLocks noChangeArrowheads="1"/>
          </p:cNvSpPr>
          <p:nvPr/>
        </p:nvSpPr>
        <p:spPr bwMode="auto">
          <a:xfrm>
            <a:off x="1114425" y="3648075"/>
            <a:ext cx="141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0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J, E</a:t>
            </a:r>
          </a:p>
        </p:txBody>
      </p:sp>
      <p:sp>
        <p:nvSpPr>
          <p:cNvPr id="541714" name="Rectangle 18"/>
          <p:cNvSpPr>
            <a:spLocks noChangeArrowheads="1"/>
          </p:cNvSpPr>
          <p:nvPr/>
        </p:nvSpPr>
        <p:spPr bwMode="auto">
          <a:xfrm>
            <a:off x="6596063" y="3267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41715" name="Rectangle 19"/>
          <p:cNvSpPr>
            <a:spLocks noChangeArrowheads="1"/>
          </p:cNvSpPr>
          <p:nvPr/>
        </p:nvSpPr>
        <p:spPr bwMode="auto">
          <a:xfrm>
            <a:off x="6596063" y="6315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41716" name="Line 20"/>
          <p:cNvSpPr>
            <a:spLocks noChangeShapeType="1"/>
          </p:cNvSpPr>
          <p:nvPr/>
        </p:nvSpPr>
        <p:spPr bwMode="auto">
          <a:xfrm>
            <a:off x="2895600" y="1484313"/>
            <a:ext cx="2286000" cy="182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17" name="Arc 21"/>
          <p:cNvSpPr>
            <a:spLocks/>
          </p:cNvSpPr>
          <p:nvPr/>
        </p:nvSpPr>
        <p:spPr bwMode="auto">
          <a:xfrm>
            <a:off x="1828800" y="-39688"/>
            <a:ext cx="3933825" cy="30337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10 w 19910"/>
              <a:gd name="T1" fmla="*/ 8377 h 20970"/>
              <a:gd name="T2" fmla="*/ 5177 w 19910"/>
              <a:gd name="T3" fmla="*/ 20970 h 20970"/>
              <a:gd name="T4" fmla="*/ 0 w 19910"/>
              <a:gd name="T5" fmla="*/ 0 h 20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10" h="20970" fill="none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</a:path>
              <a:path w="19910" h="20970" stroke="0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18" name="Rectangle 22"/>
          <p:cNvSpPr>
            <a:spLocks noChangeArrowheads="1"/>
          </p:cNvSpPr>
          <p:nvPr/>
        </p:nvSpPr>
        <p:spPr bwMode="auto">
          <a:xfrm>
            <a:off x="5607050" y="82867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sp>
        <p:nvSpPr>
          <p:cNvPr id="541719" name="Oval 23"/>
          <p:cNvSpPr>
            <a:spLocks noChangeArrowheads="1"/>
          </p:cNvSpPr>
          <p:nvPr/>
        </p:nvSpPr>
        <p:spPr bwMode="auto">
          <a:xfrm>
            <a:off x="4164013" y="25034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20" name="Rectangle 24"/>
          <p:cNvSpPr>
            <a:spLocks noChangeArrowheads="1"/>
          </p:cNvSpPr>
          <p:nvPr/>
        </p:nvSpPr>
        <p:spPr bwMode="auto">
          <a:xfrm>
            <a:off x="2222500" y="234473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1721" name="Line 25"/>
          <p:cNvSpPr>
            <a:spLocks noChangeShapeType="1"/>
          </p:cNvSpPr>
          <p:nvPr/>
        </p:nvSpPr>
        <p:spPr bwMode="auto">
          <a:xfrm flipV="1">
            <a:off x="2686050" y="3848100"/>
            <a:ext cx="3241675" cy="26368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22" name="Oval 26"/>
          <p:cNvSpPr>
            <a:spLocks noChangeArrowheads="1"/>
          </p:cNvSpPr>
          <p:nvPr/>
        </p:nvSpPr>
        <p:spPr bwMode="auto">
          <a:xfrm>
            <a:off x="4168775" y="520223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1723" name="Rectangle 27"/>
          <p:cNvSpPr>
            <a:spLocks noChangeArrowheads="1"/>
          </p:cNvSpPr>
          <p:nvPr/>
        </p:nvSpPr>
        <p:spPr bwMode="auto">
          <a:xfrm>
            <a:off x="5908675" y="35909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</a:p>
        </p:txBody>
      </p:sp>
      <p:sp>
        <p:nvSpPr>
          <p:cNvPr id="541724" name="Rectangle 28"/>
          <p:cNvSpPr>
            <a:spLocks noChangeArrowheads="1"/>
          </p:cNvSpPr>
          <p:nvPr/>
        </p:nvSpPr>
        <p:spPr bwMode="auto">
          <a:xfrm>
            <a:off x="5221288" y="311150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1725" name="AutoShape 29"/>
          <p:cNvSpPr>
            <a:spLocks noChangeArrowheads="1"/>
          </p:cNvSpPr>
          <p:nvPr/>
        </p:nvSpPr>
        <p:spPr bwMode="auto">
          <a:xfrm>
            <a:off x="6754813" y="1562100"/>
            <a:ext cx="2238375" cy="755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GB" sz="1900">
                <a:solidFill>
                  <a:schemeClr val="tx2"/>
                </a:solidFill>
                <a:latin typeface="Arial" charset="0"/>
              </a:rPr>
              <a:t>An upward-sloping </a:t>
            </a:r>
            <a:r>
              <a:rPr lang="en-GB" sz="19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1900">
                <a:solidFill>
                  <a:schemeClr val="tx2"/>
                </a:solidFill>
                <a:latin typeface="Arial" charset="0"/>
              </a:rPr>
              <a:t> curve</a:t>
            </a:r>
          </a:p>
        </p:txBody>
      </p:sp>
      <p:sp>
        <p:nvSpPr>
          <p:cNvPr id="541727" name="Text Box 31"/>
          <p:cNvSpPr txBox="1">
            <a:spLocks noChangeArrowheads="1"/>
          </p:cNvSpPr>
          <p:nvPr/>
        </p:nvSpPr>
        <p:spPr bwMode="auto">
          <a:xfrm>
            <a:off x="0" y="0"/>
            <a:ext cx="9144000" cy="12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Επιτρέποντας τον πληθωρισμό στα διαγράμματα της γραμμής 45</a:t>
            </a:r>
            <a:r>
              <a:rPr lang="el-GR" sz="2400" b="1" baseline="30000" dirty="0">
                <a:solidFill>
                  <a:srgbClr val="005A4E"/>
                </a:solidFill>
                <a:latin typeface="Arial" charset="0"/>
              </a:rPr>
              <a:t>ο</a:t>
            </a: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 και </a:t>
            </a:r>
            <a:br>
              <a:rPr lang="el-GR" sz="2400" b="1" dirty="0">
                <a:solidFill>
                  <a:srgbClr val="005A4E"/>
                </a:solidFill>
                <a:latin typeface="Arial" charset="0"/>
              </a:rPr>
            </a:b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AD/AS.</a:t>
            </a:r>
            <a:endParaRPr lang="en-GB" sz="24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1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41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1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4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72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ChangeArrowheads="1"/>
          </p:cNvSpPr>
          <p:nvPr/>
        </p:nvSpPr>
        <p:spPr bwMode="auto">
          <a:xfrm>
            <a:off x="2667000" y="3617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47" name="Rectangle 3"/>
          <p:cNvSpPr>
            <a:spLocks noChangeArrowheads="1"/>
          </p:cNvSpPr>
          <p:nvPr/>
        </p:nvSpPr>
        <p:spPr bwMode="auto">
          <a:xfrm>
            <a:off x="2667000" y="569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43748" name="Group 4"/>
          <p:cNvGrpSpPr>
            <a:grpSpLocks/>
          </p:cNvGrpSpPr>
          <p:nvPr/>
        </p:nvGrpSpPr>
        <p:grpSpPr bwMode="auto">
          <a:xfrm>
            <a:off x="4884738" y="2582863"/>
            <a:ext cx="446087" cy="4297362"/>
            <a:chOff x="3077" y="1652"/>
            <a:chExt cx="281" cy="2707"/>
          </a:xfrm>
        </p:grpSpPr>
        <p:sp>
          <p:nvSpPr>
            <p:cNvPr id="543749" name="Line 5"/>
            <p:cNvSpPr>
              <a:spLocks noChangeShapeType="1"/>
            </p:cNvSpPr>
            <p:nvPr/>
          </p:nvSpPr>
          <p:spPr bwMode="auto">
            <a:xfrm>
              <a:off x="3215" y="1652"/>
              <a:ext cx="0" cy="2458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750" name="Rectangle 6"/>
            <p:cNvSpPr>
              <a:spLocks noChangeArrowheads="1"/>
            </p:cNvSpPr>
            <p:nvPr/>
          </p:nvSpPr>
          <p:spPr bwMode="auto">
            <a:xfrm>
              <a:off x="3077" y="4109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43751" name="Line 7"/>
          <p:cNvSpPr>
            <a:spLocks noChangeShapeType="1"/>
          </p:cNvSpPr>
          <p:nvPr/>
        </p:nvSpPr>
        <p:spPr bwMode="auto">
          <a:xfrm>
            <a:off x="4213225" y="2546350"/>
            <a:ext cx="858838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52" name="Line 8"/>
          <p:cNvSpPr>
            <a:spLocks noChangeShapeType="1"/>
          </p:cNvSpPr>
          <p:nvPr/>
        </p:nvSpPr>
        <p:spPr bwMode="auto">
          <a:xfrm>
            <a:off x="2667000" y="569913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53" name="Line 9"/>
          <p:cNvSpPr>
            <a:spLocks noChangeShapeType="1"/>
          </p:cNvSpPr>
          <p:nvPr/>
        </p:nvSpPr>
        <p:spPr bwMode="auto">
          <a:xfrm>
            <a:off x="2667000" y="34655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54" name="Line 10"/>
          <p:cNvSpPr>
            <a:spLocks noChangeShapeType="1"/>
          </p:cNvSpPr>
          <p:nvPr/>
        </p:nvSpPr>
        <p:spPr bwMode="auto">
          <a:xfrm>
            <a:off x="2667000" y="3616325"/>
            <a:ext cx="0" cy="289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55" name="Line 11"/>
          <p:cNvSpPr>
            <a:spLocks noChangeShapeType="1"/>
          </p:cNvSpPr>
          <p:nvPr/>
        </p:nvSpPr>
        <p:spPr bwMode="auto">
          <a:xfrm>
            <a:off x="2667000" y="6511925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56" name="Rectangle 12"/>
          <p:cNvSpPr>
            <a:spLocks noChangeArrowheads="1"/>
          </p:cNvSpPr>
          <p:nvPr/>
        </p:nvSpPr>
        <p:spPr bwMode="auto">
          <a:xfrm>
            <a:off x="2270125" y="52387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P</a:t>
            </a:r>
          </a:p>
        </p:txBody>
      </p:sp>
      <p:sp>
        <p:nvSpPr>
          <p:cNvPr id="543757" name="Rectangle 13"/>
          <p:cNvSpPr>
            <a:spLocks noChangeArrowheads="1"/>
          </p:cNvSpPr>
          <p:nvPr/>
        </p:nvSpPr>
        <p:spPr bwMode="auto">
          <a:xfrm>
            <a:off x="1114425" y="3648075"/>
            <a:ext cx="141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0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J, E</a:t>
            </a:r>
          </a:p>
        </p:txBody>
      </p:sp>
      <p:sp>
        <p:nvSpPr>
          <p:cNvPr id="543758" name="Rectangle 14"/>
          <p:cNvSpPr>
            <a:spLocks noChangeArrowheads="1"/>
          </p:cNvSpPr>
          <p:nvPr/>
        </p:nvSpPr>
        <p:spPr bwMode="auto">
          <a:xfrm>
            <a:off x="6596063" y="3267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43759" name="Rectangle 15"/>
          <p:cNvSpPr>
            <a:spLocks noChangeArrowheads="1"/>
          </p:cNvSpPr>
          <p:nvPr/>
        </p:nvSpPr>
        <p:spPr bwMode="auto">
          <a:xfrm>
            <a:off x="6596063" y="6315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43760" name="Line 16"/>
          <p:cNvSpPr>
            <a:spLocks noChangeShapeType="1"/>
          </p:cNvSpPr>
          <p:nvPr/>
        </p:nvSpPr>
        <p:spPr bwMode="auto">
          <a:xfrm>
            <a:off x="2895600" y="1484313"/>
            <a:ext cx="2286000" cy="182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61" name="Arc 17"/>
          <p:cNvSpPr>
            <a:spLocks/>
          </p:cNvSpPr>
          <p:nvPr/>
        </p:nvSpPr>
        <p:spPr bwMode="auto">
          <a:xfrm>
            <a:off x="1828800" y="-39688"/>
            <a:ext cx="3933825" cy="30337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10 w 19910"/>
              <a:gd name="T1" fmla="*/ 8377 h 20970"/>
              <a:gd name="T2" fmla="*/ 5177 w 19910"/>
              <a:gd name="T3" fmla="*/ 20970 h 20970"/>
              <a:gd name="T4" fmla="*/ 0 w 19910"/>
              <a:gd name="T5" fmla="*/ 0 h 20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10" h="20970" fill="none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</a:path>
              <a:path w="19910" h="20970" stroke="0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62" name="Rectangle 18"/>
          <p:cNvSpPr>
            <a:spLocks noChangeArrowheads="1"/>
          </p:cNvSpPr>
          <p:nvPr/>
        </p:nvSpPr>
        <p:spPr bwMode="auto">
          <a:xfrm>
            <a:off x="5607050" y="82867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sp>
        <p:nvSpPr>
          <p:cNvPr id="543763" name="Rectangle 19"/>
          <p:cNvSpPr>
            <a:spLocks noChangeArrowheads="1"/>
          </p:cNvSpPr>
          <p:nvPr/>
        </p:nvSpPr>
        <p:spPr bwMode="auto">
          <a:xfrm>
            <a:off x="5221288" y="311150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3764" name="Line 20"/>
          <p:cNvSpPr>
            <a:spLocks noChangeShapeType="1"/>
          </p:cNvSpPr>
          <p:nvPr/>
        </p:nvSpPr>
        <p:spPr bwMode="auto">
          <a:xfrm flipH="1">
            <a:off x="4205288" y="2551113"/>
            <a:ext cx="4762" cy="39528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65" name="Line 21"/>
          <p:cNvSpPr>
            <a:spLocks noChangeShapeType="1"/>
          </p:cNvSpPr>
          <p:nvPr/>
        </p:nvSpPr>
        <p:spPr bwMode="auto">
          <a:xfrm flipH="1">
            <a:off x="2686050" y="2546350"/>
            <a:ext cx="1482725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66" name="Rectangle 22"/>
          <p:cNvSpPr>
            <a:spLocks noChangeArrowheads="1"/>
          </p:cNvSpPr>
          <p:nvPr/>
        </p:nvSpPr>
        <p:spPr bwMode="auto">
          <a:xfrm>
            <a:off x="4000500" y="64865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3767" name="Line 23"/>
          <p:cNvSpPr>
            <a:spLocks noChangeShapeType="1"/>
          </p:cNvSpPr>
          <p:nvPr/>
        </p:nvSpPr>
        <p:spPr bwMode="auto">
          <a:xfrm flipV="1">
            <a:off x="2686050" y="3848100"/>
            <a:ext cx="3241675" cy="26368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68" name="Line 24"/>
          <p:cNvSpPr>
            <a:spLocks noChangeShapeType="1"/>
          </p:cNvSpPr>
          <p:nvPr/>
        </p:nvSpPr>
        <p:spPr bwMode="auto">
          <a:xfrm flipV="1">
            <a:off x="2740025" y="4470400"/>
            <a:ext cx="3278188" cy="1428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69" name="Oval 25"/>
          <p:cNvSpPr>
            <a:spLocks noChangeArrowheads="1"/>
          </p:cNvSpPr>
          <p:nvPr/>
        </p:nvSpPr>
        <p:spPr bwMode="auto">
          <a:xfrm>
            <a:off x="4156075" y="520223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70" name="Rectangle 26"/>
          <p:cNvSpPr>
            <a:spLocks noChangeArrowheads="1"/>
          </p:cNvSpPr>
          <p:nvPr/>
        </p:nvSpPr>
        <p:spPr bwMode="auto">
          <a:xfrm>
            <a:off x="5908675" y="35909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</a:p>
        </p:txBody>
      </p:sp>
      <p:sp>
        <p:nvSpPr>
          <p:cNvPr id="543771" name="Rectangle 27"/>
          <p:cNvSpPr>
            <a:spLocks noChangeArrowheads="1"/>
          </p:cNvSpPr>
          <p:nvPr/>
        </p:nvSpPr>
        <p:spPr bwMode="auto">
          <a:xfrm>
            <a:off x="5962650" y="43799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grpSp>
        <p:nvGrpSpPr>
          <p:cNvPr id="543772" name="Group 28"/>
          <p:cNvGrpSpPr>
            <a:grpSpLocks/>
          </p:cNvGrpSpPr>
          <p:nvPr/>
        </p:nvGrpSpPr>
        <p:grpSpPr bwMode="auto">
          <a:xfrm>
            <a:off x="3271838" y="1135063"/>
            <a:ext cx="3062287" cy="2066925"/>
            <a:chOff x="2061" y="740"/>
            <a:chExt cx="1929" cy="1302"/>
          </a:xfrm>
        </p:grpSpPr>
        <p:sp>
          <p:nvSpPr>
            <p:cNvPr id="543773" name="Line 29"/>
            <p:cNvSpPr>
              <a:spLocks noChangeShapeType="1"/>
            </p:cNvSpPr>
            <p:nvPr/>
          </p:nvSpPr>
          <p:spPr bwMode="auto">
            <a:xfrm>
              <a:off x="2061" y="740"/>
              <a:ext cx="1499" cy="117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774" name="Rectangle 30"/>
            <p:cNvSpPr>
              <a:spLocks noChangeArrowheads="1"/>
            </p:cNvSpPr>
            <p:nvPr/>
          </p:nvSpPr>
          <p:spPr bwMode="auto">
            <a:xfrm>
              <a:off x="3593" y="1792"/>
              <a:ext cx="39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43775" name="Line 31"/>
          <p:cNvSpPr>
            <a:spLocks noChangeShapeType="1"/>
          </p:cNvSpPr>
          <p:nvPr/>
        </p:nvSpPr>
        <p:spPr bwMode="auto">
          <a:xfrm flipV="1">
            <a:off x="2746375" y="4127500"/>
            <a:ext cx="3278188" cy="1428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76" name="Rectangle 32"/>
          <p:cNvSpPr>
            <a:spLocks noChangeArrowheads="1"/>
          </p:cNvSpPr>
          <p:nvPr/>
        </p:nvSpPr>
        <p:spPr bwMode="auto">
          <a:xfrm>
            <a:off x="5969000" y="38163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43777" name="Oval 33"/>
          <p:cNvSpPr>
            <a:spLocks noChangeArrowheads="1"/>
          </p:cNvSpPr>
          <p:nvPr/>
        </p:nvSpPr>
        <p:spPr bwMode="auto">
          <a:xfrm>
            <a:off x="5067300" y="4471988"/>
            <a:ext cx="103188" cy="103187"/>
          </a:xfrm>
          <a:prstGeom prst="ellipse">
            <a:avLst/>
          </a:prstGeom>
          <a:solidFill>
            <a:srgbClr val="DFB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78" name="Rectangle 34"/>
          <p:cNvSpPr>
            <a:spLocks noChangeArrowheads="1"/>
          </p:cNvSpPr>
          <p:nvPr/>
        </p:nvSpPr>
        <p:spPr bwMode="auto">
          <a:xfrm>
            <a:off x="2222500" y="234473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grpSp>
        <p:nvGrpSpPr>
          <p:cNvPr id="543779" name="Group 35"/>
          <p:cNvGrpSpPr>
            <a:grpSpLocks/>
          </p:cNvGrpSpPr>
          <p:nvPr/>
        </p:nvGrpSpPr>
        <p:grpSpPr bwMode="auto">
          <a:xfrm>
            <a:off x="2228850" y="2020888"/>
            <a:ext cx="2471738" cy="396875"/>
            <a:chOff x="1404" y="1298"/>
            <a:chExt cx="1557" cy="250"/>
          </a:xfrm>
        </p:grpSpPr>
        <p:sp>
          <p:nvSpPr>
            <p:cNvPr id="543780" name="Line 36"/>
            <p:cNvSpPr>
              <a:spLocks noChangeShapeType="1"/>
            </p:cNvSpPr>
            <p:nvPr/>
          </p:nvSpPr>
          <p:spPr bwMode="auto">
            <a:xfrm flipH="1">
              <a:off x="1692" y="1444"/>
              <a:ext cx="1269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3781" name="Rectangle 37"/>
            <p:cNvSpPr>
              <a:spLocks noChangeArrowheads="1"/>
            </p:cNvSpPr>
            <p:nvPr/>
          </p:nvSpPr>
          <p:spPr bwMode="auto">
            <a:xfrm>
              <a:off x="1404" y="1298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543782" name="Oval 38"/>
          <p:cNvSpPr>
            <a:spLocks noChangeArrowheads="1"/>
          </p:cNvSpPr>
          <p:nvPr/>
        </p:nvSpPr>
        <p:spPr bwMode="auto">
          <a:xfrm>
            <a:off x="4164013" y="25034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83" name="Oval 39"/>
          <p:cNvSpPr>
            <a:spLocks noChangeArrowheads="1"/>
          </p:cNvSpPr>
          <p:nvPr/>
        </p:nvSpPr>
        <p:spPr bwMode="auto">
          <a:xfrm>
            <a:off x="5048250" y="2509838"/>
            <a:ext cx="103188" cy="103187"/>
          </a:xfrm>
          <a:prstGeom prst="ellipse">
            <a:avLst/>
          </a:prstGeom>
          <a:solidFill>
            <a:srgbClr val="DFB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84" name="Oval 40"/>
          <p:cNvSpPr>
            <a:spLocks noChangeArrowheads="1"/>
          </p:cNvSpPr>
          <p:nvPr/>
        </p:nvSpPr>
        <p:spPr bwMode="auto">
          <a:xfrm>
            <a:off x="4657725" y="2211388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3785" name="AutoShape 41"/>
          <p:cNvSpPr>
            <a:spLocks noChangeArrowheads="1"/>
          </p:cNvSpPr>
          <p:nvPr/>
        </p:nvSpPr>
        <p:spPr bwMode="auto">
          <a:xfrm>
            <a:off x="104775" y="726306"/>
            <a:ext cx="2444750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hlink"/>
                </a:solidFill>
                <a:latin typeface="Arial" charset="0"/>
              </a:rPr>
              <a:t>Μια αύξηση στη συνολική ζήτηση: εμφανίζεται και στα δύο διαγράμματα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43786" name="AutoShape 42"/>
          <p:cNvSpPr>
            <a:spLocks noChangeArrowheads="1"/>
          </p:cNvSpPr>
          <p:nvPr/>
        </p:nvSpPr>
        <p:spPr bwMode="auto">
          <a:xfrm>
            <a:off x="6761163" y="1567268"/>
            <a:ext cx="2070100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Αυτή προκαλεί μια αύξηση στο επίπεδο τιμών στο P</a:t>
            </a:r>
            <a:r>
              <a:rPr lang="el-GR" sz="1900" baseline="-25000" dirty="0">
                <a:solidFill>
                  <a:schemeClr val="accent1"/>
                </a:solidFill>
                <a:latin typeface="Arial" charset="0"/>
              </a:rPr>
              <a:t>2</a:t>
            </a:r>
            <a:endParaRPr lang="en-GB" sz="1900" baseline="-250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43788" name="Text Box 44"/>
          <p:cNvSpPr txBox="1">
            <a:spLocks noChangeArrowheads="1"/>
          </p:cNvSpPr>
          <p:nvPr/>
        </p:nvSpPr>
        <p:spPr bwMode="auto">
          <a:xfrm>
            <a:off x="0" y="0"/>
            <a:ext cx="9144000" cy="12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Επιτρέποντας τον πληθωρισμό στα διαγράμματα της γραμμής 45</a:t>
            </a:r>
            <a:r>
              <a:rPr lang="el-GR" sz="2400" b="1" baseline="30000" dirty="0">
                <a:solidFill>
                  <a:srgbClr val="005A4E"/>
                </a:solidFill>
                <a:latin typeface="Arial" charset="0"/>
              </a:rPr>
              <a:t>ο</a:t>
            </a: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 και </a:t>
            </a:r>
            <a:br>
              <a:rPr lang="el-GR" sz="2400" b="1" dirty="0">
                <a:solidFill>
                  <a:srgbClr val="005A4E"/>
                </a:solidFill>
                <a:latin typeface="Arial" charset="0"/>
              </a:rPr>
            </a:b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AD/AS.</a:t>
            </a:r>
            <a:endParaRPr lang="en-GB" sz="24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37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37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43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3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3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43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3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4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3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3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43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43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4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3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43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3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3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37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37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43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3751" grpId="0" animBg="1"/>
      <p:bldP spid="543777" grpId="0" animBg="1"/>
      <p:bldP spid="543783" grpId="0" animBg="1"/>
      <p:bldP spid="543784" grpId="0" animBg="1"/>
      <p:bldP spid="543785" grpId="0" animBg="1" autoUpdateAnimBg="0"/>
      <p:bldP spid="543786" grpId="0" animBg="1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ChangeArrowheads="1"/>
          </p:cNvSpPr>
          <p:nvPr/>
        </p:nvSpPr>
        <p:spPr bwMode="auto">
          <a:xfrm>
            <a:off x="2667000" y="3617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795" name="Rectangle 3"/>
          <p:cNvSpPr>
            <a:spLocks noChangeArrowheads="1"/>
          </p:cNvSpPr>
          <p:nvPr/>
        </p:nvSpPr>
        <p:spPr bwMode="auto">
          <a:xfrm>
            <a:off x="2667000" y="569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796" name="Line 4"/>
          <p:cNvSpPr>
            <a:spLocks noChangeShapeType="1"/>
          </p:cNvSpPr>
          <p:nvPr/>
        </p:nvSpPr>
        <p:spPr bwMode="auto">
          <a:xfrm>
            <a:off x="2667000" y="569913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797" name="Line 5"/>
          <p:cNvSpPr>
            <a:spLocks noChangeShapeType="1"/>
          </p:cNvSpPr>
          <p:nvPr/>
        </p:nvSpPr>
        <p:spPr bwMode="auto">
          <a:xfrm>
            <a:off x="2667000" y="34655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798" name="Line 6"/>
          <p:cNvSpPr>
            <a:spLocks noChangeShapeType="1"/>
          </p:cNvSpPr>
          <p:nvPr/>
        </p:nvSpPr>
        <p:spPr bwMode="auto">
          <a:xfrm>
            <a:off x="2667000" y="3616325"/>
            <a:ext cx="0" cy="289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799" name="Line 7"/>
          <p:cNvSpPr>
            <a:spLocks noChangeShapeType="1"/>
          </p:cNvSpPr>
          <p:nvPr/>
        </p:nvSpPr>
        <p:spPr bwMode="auto">
          <a:xfrm>
            <a:off x="2667000" y="6511925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0" name="Rectangle 8"/>
          <p:cNvSpPr>
            <a:spLocks noChangeArrowheads="1"/>
          </p:cNvSpPr>
          <p:nvPr/>
        </p:nvSpPr>
        <p:spPr bwMode="auto">
          <a:xfrm>
            <a:off x="2270125" y="52387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P</a:t>
            </a:r>
          </a:p>
        </p:txBody>
      </p:sp>
      <p:sp>
        <p:nvSpPr>
          <p:cNvPr id="545801" name="Rectangle 9"/>
          <p:cNvSpPr>
            <a:spLocks noChangeArrowheads="1"/>
          </p:cNvSpPr>
          <p:nvPr/>
        </p:nvSpPr>
        <p:spPr bwMode="auto">
          <a:xfrm>
            <a:off x="1114425" y="3648075"/>
            <a:ext cx="141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0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J, E</a:t>
            </a:r>
          </a:p>
        </p:txBody>
      </p:sp>
      <p:sp>
        <p:nvSpPr>
          <p:cNvPr id="545802" name="Rectangle 10"/>
          <p:cNvSpPr>
            <a:spLocks noChangeArrowheads="1"/>
          </p:cNvSpPr>
          <p:nvPr/>
        </p:nvSpPr>
        <p:spPr bwMode="auto">
          <a:xfrm>
            <a:off x="6596063" y="3267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45803" name="Rectangle 11"/>
          <p:cNvSpPr>
            <a:spLocks noChangeArrowheads="1"/>
          </p:cNvSpPr>
          <p:nvPr/>
        </p:nvSpPr>
        <p:spPr bwMode="auto">
          <a:xfrm>
            <a:off x="6596063" y="6315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45804" name="Line 12"/>
          <p:cNvSpPr>
            <a:spLocks noChangeShapeType="1"/>
          </p:cNvSpPr>
          <p:nvPr/>
        </p:nvSpPr>
        <p:spPr bwMode="auto">
          <a:xfrm>
            <a:off x="2895600" y="1484313"/>
            <a:ext cx="2286000" cy="182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5" name="Arc 13"/>
          <p:cNvSpPr>
            <a:spLocks/>
          </p:cNvSpPr>
          <p:nvPr/>
        </p:nvSpPr>
        <p:spPr bwMode="auto">
          <a:xfrm>
            <a:off x="1828800" y="-39688"/>
            <a:ext cx="3933825" cy="30337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10 w 19910"/>
              <a:gd name="T1" fmla="*/ 8377 h 20970"/>
              <a:gd name="T2" fmla="*/ 5177 w 19910"/>
              <a:gd name="T3" fmla="*/ 20970 h 20970"/>
              <a:gd name="T4" fmla="*/ 0 w 19910"/>
              <a:gd name="T5" fmla="*/ 0 h 20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10" h="20970" fill="none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</a:path>
              <a:path w="19910" h="20970" stroke="0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6" name="Rectangle 14"/>
          <p:cNvSpPr>
            <a:spLocks noChangeArrowheads="1"/>
          </p:cNvSpPr>
          <p:nvPr/>
        </p:nvSpPr>
        <p:spPr bwMode="auto">
          <a:xfrm>
            <a:off x="5607050" y="82867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sp>
        <p:nvSpPr>
          <p:cNvPr id="545807" name="Rectangle 15"/>
          <p:cNvSpPr>
            <a:spLocks noChangeArrowheads="1"/>
          </p:cNvSpPr>
          <p:nvPr/>
        </p:nvSpPr>
        <p:spPr bwMode="auto">
          <a:xfrm>
            <a:off x="5221288" y="311150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5808" name="Line 16"/>
          <p:cNvSpPr>
            <a:spLocks noChangeShapeType="1"/>
          </p:cNvSpPr>
          <p:nvPr/>
        </p:nvSpPr>
        <p:spPr bwMode="auto">
          <a:xfrm flipH="1">
            <a:off x="4205288" y="2551113"/>
            <a:ext cx="4762" cy="395287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09" name="Line 17"/>
          <p:cNvSpPr>
            <a:spLocks noChangeShapeType="1"/>
          </p:cNvSpPr>
          <p:nvPr/>
        </p:nvSpPr>
        <p:spPr bwMode="auto">
          <a:xfrm flipH="1">
            <a:off x="2686050" y="2546350"/>
            <a:ext cx="2379663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10" name="Rectangle 18"/>
          <p:cNvSpPr>
            <a:spLocks noChangeArrowheads="1"/>
          </p:cNvSpPr>
          <p:nvPr/>
        </p:nvSpPr>
        <p:spPr bwMode="auto">
          <a:xfrm>
            <a:off x="2222500" y="234473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5811" name="Rectangle 19"/>
          <p:cNvSpPr>
            <a:spLocks noChangeArrowheads="1"/>
          </p:cNvSpPr>
          <p:nvPr/>
        </p:nvSpPr>
        <p:spPr bwMode="auto">
          <a:xfrm>
            <a:off x="4000500" y="6486525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45812" name="Line 20"/>
          <p:cNvSpPr>
            <a:spLocks noChangeShapeType="1"/>
          </p:cNvSpPr>
          <p:nvPr/>
        </p:nvSpPr>
        <p:spPr bwMode="auto">
          <a:xfrm flipV="1">
            <a:off x="2686050" y="3848100"/>
            <a:ext cx="3241675" cy="263683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13" name="Line 21"/>
          <p:cNvSpPr>
            <a:spLocks noChangeShapeType="1"/>
          </p:cNvSpPr>
          <p:nvPr/>
        </p:nvSpPr>
        <p:spPr bwMode="auto">
          <a:xfrm flipV="1">
            <a:off x="2740025" y="4470400"/>
            <a:ext cx="3278188" cy="142875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14" name="Oval 22"/>
          <p:cNvSpPr>
            <a:spLocks noChangeArrowheads="1"/>
          </p:cNvSpPr>
          <p:nvPr/>
        </p:nvSpPr>
        <p:spPr bwMode="auto">
          <a:xfrm>
            <a:off x="4156075" y="5202238"/>
            <a:ext cx="103188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15" name="Rectangle 23"/>
          <p:cNvSpPr>
            <a:spLocks noChangeArrowheads="1"/>
          </p:cNvSpPr>
          <p:nvPr/>
        </p:nvSpPr>
        <p:spPr bwMode="auto">
          <a:xfrm>
            <a:off x="5908675" y="359092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</a:p>
        </p:txBody>
      </p:sp>
      <p:sp>
        <p:nvSpPr>
          <p:cNvPr id="545816" name="Rectangle 24"/>
          <p:cNvSpPr>
            <a:spLocks noChangeArrowheads="1"/>
          </p:cNvSpPr>
          <p:nvPr/>
        </p:nvSpPr>
        <p:spPr bwMode="auto">
          <a:xfrm>
            <a:off x="5962650" y="437991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1</a:t>
            </a:r>
          </a:p>
        </p:txBody>
      </p:sp>
      <p:sp>
        <p:nvSpPr>
          <p:cNvPr id="545817" name="Line 25"/>
          <p:cNvSpPr>
            <a:spLocks noChangeShapeType="1"/>
          </p:cNvSpPr>
          <p:nvPr/>
        </p:nvSpPr>
        <p:spPr bwMode="auto">
          <a:xfrm>
            <a:off x="3271838" y="1135063"/>
            <a:ext cx="2379662" cy="186848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18" name="Rectangle 26"/>
          <p:cNvSpPr>
            <a:spLocks noChangeArrowheads="1"/>
          </p:cNvSpPr>
          <p:nvPr/>
        </p:nvSpPr>
        <p:spPr bwMode="auto">
          <a:xfrm>
            <a:off x="5703888" y="2805113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45819" name="Line 27"/>
          <p:cNvSpPr>
            <a:spLocks noChangeShapeType="1"/>
          </p:cNvSpPr>
          <p:nvPr/>
        </p:nvSpPr>
        <p:spPr bwMode="auto">
          <a:xfrm>
            <a:off x="5103813" y="2582863"/>
            <a:ext cx="0" cy="3902075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20" name="Line 28"/>
          <p:cNvSpPr>
            <a:spLocks noChangeShapeType="1"/>
          </p:cNvSpPr>
          <p:nvPr/>
        </p:nvSpPr>
        <p:spPr bwMode="auto">
          <a:xfrm flipV="1">
            <a:off x="2746375" y="4127500"/>
            <a:ext cx="3278188" cy="142875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21" name="Rectangle 29"/>
          <p:cNvSpPr>
            <a:spLocks noChangeArrowheads="1"/>
          </p:cNvSpPr>
          <p:nvPr/>
        </p:nvSpPr>
        <p:spPr bwMode="auto">
          <a:xfrm>
            <a:off x="5969000" y="381635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45822" name="Rectangle 30"/>
          <p:cNvSpPr>
            <a:spLocks noChangeArrowheads="1"/>
          </p:cNvSpPr>
          <p:nvPr/>
        </p:nvSpPr>
        <p:spPr bwMode="auto">
          <a:xfrm>
            <a:off x="4884738" y="6483350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545823" name="Line 31"/>
          <p:cNvSpPr>
            <a:spLocks noChangeShapeType="1"/>
          </p:cNvSpPr>
          <p:nvPr/>
        </p:nvSpPr>
        <p:spPr bwMode="auto">
          <a:xfrm flipH="1">
            <a:off x="2686050" y="2252663"/>
            <a:ext cx="2014538" cy="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24" name="Line 32"/>
          <p:cNvSpPr>
            <a:spLocks noChangeShapeType="1"/>
          </p:cNvSpPr>
          <p:nvPr/>
        </p:nvSpPr>
        <p:spPr bwMode="auto">
          <a:xfrm>
            <a:off x="4700588" y="2252663"/>
            <a:ext cx="0" cy="4232275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45825" name="Group 33"/>
          <p:cNvGrpSpPr>
            <a:grpSpLocks/>
          </p:cNvGrpSpPr>
          <p:nvPr/>
        </p:nvGrpSpPr>
        <p:grpSpPr bwMode="auto">
          <a:xfrm>
            <a:off x="2733675" y="4079875"/>
            <a:ext cx="3670300" cy="1647825"/>
            <a:chOff x="1722" y="2595"/>
            <a:chExt cx="2312" cy="1038"/>
          </a:xfrm>
        </p:grpSpPr>
        <p:sp>
          <p:nvSpPr>
            <p:cNvPr id="545826" name="Line 34"/>
            <p:cNvSpPr>
              <a:spLocks noChangeShapeType="1"/>
            </p:cNvSpPr>
            <p:nvPr/>
          </p:nvSpPr>
          <p:spPr bwMode="auto">
            <a:xfrm flipV="1">
              <a:off x="1722" y="2733"/>
              <a:ext cx="2065" cy="90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45827" name="Rectangle 35"/>
            <p:cNvSpPr>
              <a:spLocks noChangeArrowheads="1"/>
            </p:cNvSpPr>
            <p:nvPr/>
          </p:nvSpPr>
          <p:spPr bwMode="auto">
            <a:xfrm>
              <a:off x="3753" y="259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E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3</a:t>
              </a:r>
            </a:p>
          </p:txBody>
        </p:sp>
      </p:grpSp>
      <p:sp>
        <p:nvSpPr>
          <p:cNvPr id="545828" name="Oval 36"/>
          <p:cNvSpPr>
            <a:spLocks noChangeArrowheads="1"/>
          </p:cNvSpPr>
          <p:nvPr/>
        </p:nvSpPr>
        <p:spPr bwMode="auto">
          <a:xfrm>
            <a:off x="4645025" y="4800600"/>
            <a:ext cx="103188" cy="103188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29" name="Rectangle 37"/>
          <p:cNvSpPr>
            <a:spLocks noChangeArrowheads="1"/>
          </p:cNvSpPr>
          <p:nvPr/>
        </p:nvSpPr>
        <p:spPr bwMode="auto">
          <a:xfrm>
            <a:off x="4468813" y="6478588"/>
            <a:ext cx="4460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545830" name="Rectangle 38"/>
          <p:cNvSpPr>
            <a:spLocks noChangeArrowheads="1"/>
          </p:cNvSpPr>
          <p:nvPr/>
        </p:nvSpPr>
        <p:spPr bwMode="auto">
          <a:xfrm>
            <a:off x="2228850" y="20208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P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45831" name="Oval 39"/>
          <p:cNvSpPr>
            <a:spLocks noChangeArrowheads="1"/>
          </p:cNvSpPr>
          <p:nvPr/>
        </p:nvSpPr>
        <p:spPr bwMode="auto">
          <a:xfrm>
            <a:off x="4164013" y="25034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32" name="Oval 40"/>
          <p:cNvSpPr>
            <a:spLocks noChangeArrowheads="1"/>
          </p:cNvSpPr>
          <p:nvPr/>
        </p:nvSpPr>
        <p:spPr bwMode="auto">
          <a:xfrm>
            <a:off x="5048250" y="2509838"/>
            <a:ext cx="103188" cy="103187"/>
          </a:xfrm>
          <a:prstGeom prst="ellipse">
            <a:avLst/>
          </a:prstGeom>
          <a:solidFill>
            <a:srgbClr val="DFB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33" name="Oval 41"/>
          <p:cNvSpPr>
            <a:spLocks noChangeArrowheads="1"/>
          </p:cNvSpPr>
          <p:nvPr/>
        </p:nvSpPr>
        <p:spPr bwMode="auto">
          <a:xfrm>
            <a:off x="4657725" y="2211388"/>
            <a:ext cx="103188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34" name="Oval 42"/>
          <p:cNvSpPr>
            <a:spLocks noChangeArrowheads="1"/>
          </p:cNvSpPr>
          <p:nvPr/>
        </p:nvSpPr>
        <p:spPr bwMode="auto">
          <a:xfrm>
            <a:off x="5067300" y="4471988"/>
            <a:ext cx="103188" cy="103187"/>
          </a:xfrm>
          <a:prstGeom prst="ellipse">
            <a:avLst/>
          </a:prstGeom>
          <a:solidFill>
            <a:srgbClr val="DFB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45835" name="AutoShape 43"/>
          <p:cNvSpPr>
            <a:spLocks noChangeArrowheads="1"/>
          </p:cNvSpPr>
          <p:nvPr/>
        </p:nvSpPr>
        <p:spPr bwMode="auto">
          <a:xfrm>
            <a:off x="6777038" y="4744268"/>
            <a:ext cx="2220912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2"/>
                </a:solidFill>
                <a:latin typeface="Arial" charset="0"/>
              </a:rPr>
              <a:t>Αυτή μειώνει την πραγματική συνολική δαπάνη στο E</a:t>
            </a:r>
            <a:r>
              <a:rPr lang="el-GR" sz="1900" baseline="-25000" dirty="0">
                <a:solidFill>
                  <a:schemeClr val="accent2"/>
                </a:solidFill>
                <a:latin typeface="Arial" charset="0"/>
              </a:rPr>
              <a:t>3</a:t>
            </a:r>
            <a:endParaRPr lang="en-GB" sz="1900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45837" name="Text Box 45"/>
          <p:cNvSpPr txBox="1">
            <a:spLocks noChangeArrowheads="1"/>
          </p:cNvSpPr>
          <p:nvPr/>
        </p:nvSpPr>
        <p:spPr bwMode="auto">
          <a:xfrm>
            <a:off x="0" y="0"/>
            <a:ext cx="9144000" cy="12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Επιτρέποντας τον πληθωρισμό στα διαγράμματα της γραμμής 45</a:t>
            </a:r>
            <a:r>
              <a:rPr lang="el-GR" sz="2400" b="1" baseline="30000" dirty="0">
                <a:solidFill>
                  <a:srgbClr val="005A4E"/>
                </a:solidFill>
                <a:latin typeface="Arial" charset="0"/>
              </a:rPr>
              <a:t>ο</a:t>
            </a: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 και </a:t>
            </a:r>
            <a:br>
              <a:rPr lang="el-GR" sz="2400" b="1" dirty="0">
                <a:solidFill>
                  <a:srgbClr val="005A4E"/>
                </a:solidFill>
                <a:latin typeface="Arial" charset="0"/>
              </a:rPr>
            </a:b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AD/AS.</a:t>
            </a:r>
            <a:endParaRPr lang="en-GB" sz="2400" b="1" dirty="0">
              <a:solidFill>
                <a:srgbClr val="005A4E"/>
              </a:solidFill>
              <a:latin typeface="Arial" charset="0"/>
            </a:endParaRPr>
          </a:p>
        </p:txBody>
      </p:sp>
      <p:sp>
        <p:nvSpPr>
          <p:cNvPr id="46" name="AutoShape 42"/>
          <p:cNvSpPr>
            <a:spLocks noChangeArrowheads="1"/>
          </p:cNvSpPr>
          <p:nvPr/>
        </p:nvSpPr>
        <p:spPr bwMode="auto">
          <a:xfrm>
            <a:off x="6761163" y="1567268"/>
            <a:ext cx="2070100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>
                <a:solidFill>
                  <a:schemeClr val="accent1"/>
                </a:solidFill>
                <a:latin typeface="Arial" charset="0"/>
              </a:rPr>
              <a:t>Αυτή προκαλεί μια αύξηση στο επίπεδο τιμών στο P</a:t>
            </a:r>
            <a:r>
              <a:rPr lang="el-GR" sz="1900" baseline="-25000" dirty="0">
                <a:solidFill>
                  <a:schemeClr val="accent1"/>
                </a:solidFill>
                <a:latin typeface="Arial" charset="0"/>
              </a:rPr>
              <a:t>2</a:t>
            </a:r>
            <a:endParaRPr lang="en-GB" sz="1900" baseline="-25000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5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5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5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45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5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5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4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828" grpId="0" animBg="1"/>
      <p:bldP spid="545835" grpId="0" animBg="1" autoUpdateAnimBg="0"/>
      <p:bldP spid="46" grpId="0" animBg="1" autoUpdateAnimBg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Βραχυχρόνια Μακροοικονομική Ισορροπία</a:t>
            </a:r>
            <a:endParaRPr lang="en-GB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2750" y="2951163"/>
            <a:ext cx="8312150" cy="1344612"/>
          </a:xfrm>
        </p:spPr>
        <p:txBody>
          <a:bodyPr/>
          <a:lstStyle/>
          <a:p>
            <a:r>
              <a:rPr lang="el-GR" dirty="0" smtClean="0"/>
              <a:t> Κεϋνσιανή  Ανάλυση του Οικονομικού Κύκλου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7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7843" grpId="0" build="p" autoUpdateAnimBg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98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49892" name="Rectangle 4"/>
          <p:cNvSpPr>
            <a:spLocks noGrp="1"/>
          </p:cNvSpPr>
          <p:nvPr>
            <p:ph type="title"/>
          </p:nvPr>
        </p:nvSpPr>
        <p:spPr>
          <a:xfrm>
            <a:off x="180975" y="228600"/>
            <a:ext cx="8793163" cy="758825"/>
          </a:xfrm>
        </p:spPr>
        <p:txBody>
          <a:bodyPr/>
          <a:lstStyle/>
          <a:p>
            <a:r>
              <a:rPr lang="el-GR" sz="3400" dirty="0" smtClean="0"/>
              <a:t>Κεϋνσιανή ανάλυση του οικονομικού κύκλου</a:t>
            </a:r>
            <a:endParaRPr lang="en-GB" sz="3400" dirty="0"/>
          </a:p>
        </p:txBody>
      </p:sp>
      <p:sp>
        <p:nvSpPr>
          <p:cNvPr id="549893" name="Rectangle 5"/>
          <p:cNvSpPr>
            <a:spLocks noGrp="1"/>
          </p:cNvSpPr>
          <p:nvPr>
            <p:ph type="body" idx="1"/>
          </p:nvPr>
        </p:nvSpPr>
        <p:spPr>
          <a:xfrm>
            <a:off x="301625" y="1717675"/>
            <a:ext cx="8534400" cy="469582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Αστάθεια της συνολικής ζήτησης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Μεταβλητότητα της ζήτησης του ιδιωτικού τομέα</a:t>
            </a:r>
            <a:endParaRPr lang="en-GB" altLang="en-US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Ο επιταχυντής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altLang="en-US" dirty="0" smtClean="0"/>
              <a:t>μεταβολές στο εθνικό εισόδημα και προκαλούμενη επένδυση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49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49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49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498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9893" grpId="0" build="p" bldLvl="2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625" y="69200"/>
            <a:ext cx="8532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l-GR" sz="2500" b="1" dirty="0">
                <a:solidFill>
                  <a:srgbClr val="003366"/>
                </a:solidFill>
                <a:latin typeface="Arial" charset="0"/>
              </a:rPr>
              <a:t>Η επίδραση του επιταχυντή</a:t>
            </a:r>
            <a:endParaRPr lang="en-GB" sz="2500" b="1" dirty="0">
              <a:solidFill>
                <a:srgbClr val="0033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498772"/>
              </p:ext>
            </p:extLst>
          </p:nvPr>
        </p:nvGraphicFramePr>
        <p:xfrm>
          <a:off x="389681" y="1142357"/>
          <a:ext cx="8360776" cy="173225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6457"/>
                <a:gridCol w="720617"/>
                <a:gridCol w="720617"/>
                <a:gridCol w="720617"/>
                <a:gridCol w="720617"/>
                <a:gridCol w="720617"/>
                <a:gridCol w="720617"/>
                <a:gridCol w="720617"/>
              </a:tblGrid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Έτος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Ζητούμενη ποσότητα από τους καταναλωτές (πωλήσεις)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625" y="69200"/>
            <a:ext cx="8532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l-GR" sz="2500" b="1" dirty="0">
                <a:solidFill>
                  <a:srgbClr val="003366"/>
                </a:solidFill>
                <a:latin typeface="Arial" charset="0"/>
              </a:rPr>
              <a:t>Η επίδραση του επιταχυντή</a:t>
            </a:r>
            <a:endParaRPr lang="en-GB" sz="2500" b="1" dirty="0">
              <a:solidFill>
                <a:srgbClr val="0033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110224"/>
              </p:ext>
            </p:extLst>
          </p:nvPr>
        </p:nvGraphicFramePr>
        <p:xfrm>
          <a:off x="389681" y="1142357"/>
          <a:ext cx="8360776" cy="237233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6457"/>
                <a:gridCol w="720617"/>
                <a:gridCol w="720617"/>
                <a:gridCol w="720617"/>
                <a:gridCol w="720617"/>
                <a:gridCol w="720617"/>
                <a:gridCol w="720617"/>
                <a:gridCol w="720617"/>
              </a:tblGrid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Έτος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Ζητούμενη ποσότητα από τους καταναλωτές (πωλήσεις)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Απαιτούμενος αριθμός μηχανημάτων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20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34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625" y="69200"/>
            <a:ext cx="8532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l-GR" sz="2500" b="1" dirty="0">
                <a:solidFill>
                  <a:srgbClr val="003366"/>
                </a:solidFill>
                <a:latin typeface="Arial" charset="0"/>
              </a:rPr>
              <a:t>Η επίδραση του επιταχυντή</a:t>
            </a:r>
            <a:endParaRPr lang="en-GB" sz="2500" b="1" dirty="0">
              <a:solidFill>
                <a:srgbClr val="0033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023943"/>
              </p:ext>
            </p:extLst>
          </p:nvPr>
        </p:nvGraphicFramePr>
        <p:xfrm>
          <a:off x="389681" y="1142357"/>
          <a:ext cx="8360776" cy="30124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6457"/>
                <a:gridCol w="720617"/>
                <a:gridCol w="720617"/>
                <a:gridCol w="720617"/>
                <a:gridCol w="720617"/>
                <a:gridCol w="720617"/>
                <a:gridCol w="720617"/>
                <a:gridCol w="720617"/>
              </a:tblGrid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Έτος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Ζητούμενη ποσότητα από τους καταναλωτές (πωλήσεις)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Απαιτούμενος αριθμός μηχανημάτων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20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34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Προκαλούμενες επενδύσεις (</a:t>
                      </a:r>
                      <a:r>
                        <a:rPr lang="el-GR" sz="1800" b="1" i="1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sz="1800" b="1" i="0" u="none" strike="noStrike" kern="1200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(πρόσθετα μηχανήματα)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01625" y="69200"/>
            <a:ext cx="8532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l-GR" sz="2500" b="1" dirty="0">
                <a:solidFill>
                  <a:srgbClr val="003366"/>
                </a:solidFill>
                <a:latin typeface="Arial" charset="0"/>
              </a:rPr>
              <a:t>Η επίδραση του επιταχυντή</a:t>
            </a:r>
            <a:endParaRPr lang="en-GB" sz="2500" b="1" dirty="0">
              <a:solidFill>
                <a:srgbClr val="003366"/>
              </a:solidFill>
              <a:latin typeface="Arial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189114"/>
              </p:ext>
            </p:extLst>
          </p:nvPr>
        </p:nvGraphicFramePr>
        <p:xfrm>
          <a:off x="389681" y="1142357"/>
          <a:ext cx="8360776" cy="365249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6457"/>
                <a:gridCol w="720617"/>
                <a:gridCol w="720617"/>
                <a:gridCol w="720617"/>
                <a:gridCol w="720617"/>
                <a:gridCol w="720617"/>
                <a:gridCol w="720617"/>
                <a:gridCol w="720617"/>
              </a:tblGrid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Έτος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Ζητούμενη ποσότητα από τους καταναλωτές (πωλήσεις)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Απαιτούμενος αριθμός μηχανημάτων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20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34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Προκαλούμενες επενδύσεις (</a:t>
                      </a:r>
                      <a:r>
                        <a:rPr lang="el-GR" sz="1800" b="1" i="1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sz="1800" b="1" i="0" u="none" strike="noStrike" kern="1200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(πρόσθετα μηχανήματα)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Επενδύσεις αντικατάστασης (</a:t>
                      </a:r>
                      <a:r>
                        <a:rPr lang="el-GR" sz="1800" b="1" i="1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ChangeArrowheads="1"/>
          </p:cNvSpPr>
          <p:nvPr/>
        </p:nvSpPr>
        <p:spPr bwMode="auto">
          <a:xfrm>
            <a:off x="301625" y="69200"/>
            <a:ext cx="8532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ctr" rotWithShape="0">
              <a:schemeClr val="bg2"/>
            </a:outerShdw>
          </a:effectLst>
        </p:spPr>
        <p:txBody>
          <a:bodyPr anchor="ctr"/>
          <a:lstStyle/>
          <a:p>
            <a:pPr algn="ctr"/>
            <a:r>
              <a:rPr lang="el-GR" sz="2500" b="1" dirty="0">
                <a:solidFill>
                  <a:srgbClr val="003366"/>
                </a:solidFill>
                <a:latin typeface="Arial" charset="0"/>
              </a:rPr>
              <a:t>Η επίδραση του επιταχυντή</a:t>
            </a:r>
            <a:endParaRPr lang="en-GB" sz="2500" b="1" dirty="0">
              <a:solidFill>
                <a:srgbClr val="003366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073880"/>
              </p:ext>
            </p:extLst>
          </p:nvPr>
        </p:nvGraphicFramePr>
        <p:xfrm>
          <a:off x="389681" y="1142357"/>
          <a:ext cx="8360776" cy="429257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316457"/>
                <a:gridCol w="720617"/>
                <a:gridCol w="720617"/>
                <a:gridCol w="720617"/>
                <a:gridCol w="720617"/>
                <a:gridCol w="720617"/>
                <a:gridCol w="720617"/>
                <a:gridCol w="720617"/>
              </a:tblGrid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Έτος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/>
                </a:tc>
              </a:tr>
              <a:tr h="408926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l-GR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Ζητούμενη ποσότητα από τους καταναλωτές (πωλήσεις)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2000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3000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3500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3400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Απαιτούμενος αριθμός μηχανημάτων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20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35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34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Προκαλούμενες επενδύσεις (</a:t>
                      </a:r>
                      <a:r>
                        <a:rPr lang="el-GR" sz="1800" b="1" i="1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l-GR" sz="1800" b="1" i="0" u="none" strike="noStrike" kern="1200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 (πρόσθετα μηχανήματα)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Επενδύσεις αντικατάστασης (</a:t>
                      </a:r>
                      <a:r>
                        <a:rPr lang="el-GR" sz="1800" b="1" i="1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Ι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1" i="0" u="none" strike="noStrike" kern="1200" baseline="0" dirty="0" smtClean="0">
                          <a:solidFill>
                            <a:srgbClr val="006666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7E6"/>
                    </a:solidFill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/>
                      <a:r>
                        <a:rPr lang="el-GR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Συνολική επένδυση (</a:t>
                      </a:r>
                      <a:r>
                        <a:rPr lang="en-US" sz="1800" b="1" i="1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i="0" u="none" strike="noStrike" kern="1200" baseline="-250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1800" b="1" i="1" u="none" strike="noStrike" kern="1200" baseline="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en-US" sz="1800" b="1" i="0" u="none" strike="noStrike" kern="1200" baseline="-25000" dirty="0" err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r</a:t>
                      </a:r>
                      <a:r>
                        <a:rPr lang="en-US" sz="1800" b="1" i="0" u="none" strike="noStrike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67619" name="Object 3"/>
          <p:cNvGraphicFramePr>
            <a:graphicFrameLocks/>
          </p:cNvGraphicFramePr>
          <p:nvPr/>
        </p:nvGraphicFramePr>
        <p:xfrm>
          <a:off x="438150" y="279400"/>
          <a:ext cx="796290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7635" name="Chart" r:id="rId4" imgW="6442920" imgH="4608000" progId="MSGraph.Chart.8">
                  <p:embed followColorScheme="full"/>
                </p:oleObj>
              </mc:Choice>
              <mc:Fallback>
                <p:oleObj name="Chart" r:id="rId4" imgW="6442920" imgH="4608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9400"/>
                        <a:ext cx="7962900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762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762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7622" name="Rectangle 6"/>
          <p:cNvSpPr>
            <a:spLocks noChangeArrowheads="1"/>
          </p:cNvSpPr>
          <p:nvPr/>
        </p:nvSpPr>
        <p:spPr bwMode="auto">
          <a:xfrm rot="16200000">
            <a:off x="-1052172" y="3012757"/>
            <a:ext cx="2712357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l-GR" sz="2200" dirty="0" smtClean="0">
                <a:latin typeface="Arial" charset="0"/>
              </a:rPr>
              <a:t>Κατανάλωση </a:t>
            </a:r>
            <a:r>
              <a:rPr lang="en-GB" sz="2200" dirty="0" smtClean="0">
                <a:latin typeface="Arial" charset="0"/>
              </a:rPr>
              <a:t> 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7623" name="Rectangle 7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67624" name="Rectangle 8"/>
          <p:cNvSpPr>
            <a:spLocks noChangeArrowheads="1"/>
          </p:cNvSpPr>
          <p:nvPr/>
        </p:nvSpPr>
        <p:spPr bwMode="auto">
          <a:xfrm>
            <a:off x="7021513" y="1028700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3</a:t>
            </a:r>
          </a:p>
        </p:txBody>
      </p:sp>
      <p:sp>
        <p:nvSpPr>
          <p:cNvPr id="367625" name="Rectangle 9"/>
          <p:cNvSpPr>
            <a:spLocks noChangeArrowheads="1"/>
          </p:cNvSpPr>
          <p:nvPr/>
        </p:nvSpPr>
        <p:spPr bwMode="auto">
          <a:xfrm>
            <a:off x="3761565" y="6486525"/>
            <a:ext cx="12327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7626" name="Text Box 10"/>
          <p:cNvSpPr txBox="1">
            <a:spLocks noChangeArrowheads="1"/>
          </p:cNvSpPr>
          <p:nvPr/>
        </p:nvSpPr>
        <p:spPr bwMode="auto">
          <a:xfrm>
            <a:off x="0" y="15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Διαφορετικές συναρτήσεις κατανάλωσης 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c)</a:t>
            </a:r>
          </a:p>
        </p:txBody>
      </p:sp>
    </p:spTree>
  </p:cSld>
  <p:clrMapOvr>
    <a:masterClrMapping/>
  </p:clrMapOvr>
  <p:transition spd="slow">
    <p:pull dir="r"/>
  </p:transition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2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2180" name="Rectangle 4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1678214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επιταχυντής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μεταβολές στο εθνικό εισόδημα και προκαλούμενη επένδυση </a:t>
            </a:r>
            <a:endParaRPr lang="en-GB" dirty="0"/>
          </a:p>
        </p:txBody>
      </p:sp>
      <p:sp>
        <p:nvSpPr>
          <p:cNvPr id="562181" name="Rectangle 5"/>
          <p:cNvSpPr>
            <a:spLocks noGrp="1"/>
          </p:cNvSpPr>
          <p:nvPr>
            <p:ph type="title"/>
          </p:nvPr>
        </p:nvSpPr>
        <p:spPr>
          <a:xfrm>
            <a:off x="180975" y="228600"/>
            <a:ext cx="8793163" cy="758825"/>
          </a:xfrm>
          <a:noFill/>
          <a:ln/>
        </p:spPr>
        <p:txBody>
          <a:bodyPr/>
          <a:lstStyle/>
          <a:p>
            <a:r>
              <a:rPr lang="el-GR" sz="3200" dirty="0" smtClean="0"/>
              <a:t>Η Κεϋνσιανή ανάλυση του οικονομικού κύκλου</a:t>
            </a:r>
            <a:endParaRPr lang="en-GB" sz="3200" dirty="0"/>
          </a:p>
        </p:txBody>
      </p:sp>
      <p:sp>
        <p:nvSpPr>
          <p:cNvPr id="562182" name="Rectangle 6"/>
          <p:cNvSpPr>
            <a:spLocks/>
          </p:cNvSpPr>
          <p:nvPr/>
        </p:nvSpPr>
        <p:spPr bwMode="auto">
          <a:xfrm>
            <a:off x="301625" y="3352800"/>
            <a:ext cx="8534400" cy="306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ο συντελεστής επιτάχυνσης 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: 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</a:rPr>
              <a:t>I</a:t>
            </a:r>
            <a:r>
              <a:rPr lang="en-GB" sz="2600" baseline="-25000" dirty="0">
                <a:solidFill>
                  <a:srgbClr val="19323F"/>
                </a:solidFill>
                <a:latin typeface="Arial" charset="0"/>
              </a:rPr>
              <a:t>i</a:t>
            </a:r>
            <a:r>
              <a:rPr lang="en-GB" sz="2600" dirty="0">
                <a:solidFill>
                  <a:srgbClr val="19323F"/>
                </a:solidFill>
                <a:latin typeface="Arial" charset="0"/>
              </a:rPr>
              <a:t> = </a:t>
            </a:r>
            <a:r>
              <a:rPr lang="en-GB" sz="2600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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  <a:sym typeface="Symbol" pitchFamily="18" charset="2"/>
              </a:rPr>
              <a:t>Y</a:t>
            </a:r>
            <a:endParaRPr lang="en-GB" sz="2600" i="1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lnSpc>
                <a:spcPct val="150000"/>
              </a:lnSpc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αστάθεια των επενδύσεων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62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62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2182" grpId="0" build="p" bldLvl="2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Text Box 10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68338" algn="l"/>
              </a:tabLst>
            </a:pP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Πηγή: Με βάση τα δεδομένα από έρευνες συγκυρίας (Ευρωπαϊκή Επιτροπή, DGECFIN).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  <p:sp>
        <p:nvSpPr>
          <p:cNvPr id="708611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l-GR" sz="2600" b="1" dirty="0" smtClean="0">
                <a:solidFill>
                  <a:srgbClr val="660066"/>
                </a:solidFill>
                <a:latin typeface="Arial" charset="0"/>
              </a:rPr>
              <a:t>Οικονομικό κλίμα στην ΕΕ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5" b="3737"/>
          <a:stretch/>
        </p:blipFill>
        <p:spPr>
          <a:xfrm>
            <a:off x="283579" y="798653"/>
            <a:ext cx="8576841" cy="534750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6692" name="Object 4"/>
          <p:cNvGraphicFramePr>
            <a:graphicFrameLocks noChangeAspect="1"/>
          </p:cNvGraphicFramePr>
          <p:nvPr/>
        </p:nvGraphicFramePr>
        <p:xfrm>
          <a:off x="0" y="477838"/>
          <a:ext cx="9144000" cy="638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709" name="Chart" r:id="rId5" imgW="12026160" imgH="8160480" progId="MSGraph.Chart.8">
                  <p:embed followColorScheme="full"/>
                </p:oleObj>
              </mc:Choice>
              <mc:Fallback>
                <p:oleObj name="Chart" r:id="rId5" imgW="12026160" imgH="8160480" progId="MSGraph.Chart.8">
                  <p:embed followColorScheme="full"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b="-2873"/>
                      <a:stretch>
                        <a:fillRect/>
                      </a:stretch>
                    </p:blipFill>
                    <p:spPr bwMode="auto">
                      <a:xfrm>
                        <a:off x="0" y="477838"/>
                        <a:ext cx="9144000" cy="6380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6691" name="Text Box 3"/>
          <p:cNvSpPr txBox="1">
            <a:spLocks noChangeArrowheads="1"/>
          </p:cNvSpPr>
          <p:nvPr/>
        </p:nvSpPr>
        <p:spPr bwMode="auto">
          <a:xfrm>
            <a:off x="0" y="13335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 smtClean="0">
                <a:solidFill>
                  <a:srgbClr val="660066"/>
                </a:solidFill>
                <a:latin typeface="Arial" charset="0"/>
              </a:rPr>
              <a:t> Ποσοστιαίος δείκτης παραγωγικής ικανότητας στην ΕΕ</a:t>
            </a:r>
            <a:endParaRPr lang="en-GB" sz="2500" b="1" dirty="0">
              <a:solidFill>
                <a:srgbClr val="660066"/>
              </a:solidFill>
              <a:latin typeface="Arial" charset="0"/>
            </a:endParaRPr>
          </a:p>
        </p:txBody>
      </p:sp>
      <p:grpSp>
        <p:nvGrpSpPr>
          <p:cNvPr id="626696" name="Group 8"/>
          <p:cNvGrpSpPr>
            <a:grpSpLocks/>
          </p:cNvGrpSpPr>
          <p:nvPr/>
        </p:nvGrpSpPr>
        <p:grpSpPr bwMode="auto">
          <a:xfrm>
            <a:off x="7635873" y="1401763"/>
            <a:ext cx="1289049" cy="1090612"/>
            <a:chOff x="4810" y="983"/>
            <a:chExt cx="812" cy="687"/>
          </a:xfrm>
        </p:grpSpPr>
        <p:sp>
          <p:nvSpPr>
            <p:cNvPr id="626694" name="Text Box 6"/>
            <p:cNvSpPr txBox="1">
              <a:spLocks noChangeArrowheads="1"/>
            </p:cNvSpPr>
            <p:nvPr/>
          </p:nvSpPr>
          <p:spPr bwMode="auto">
            <a:xfrm>
              <a:off x="4810" y="983"/>
              <a:ext cx="81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1600" dirty="0" smtClean="0">
                  <a:latin typeface="Arial" charset="0"/>
                </a:rPr>
                <a:t>Μέσος όρος</a:t>
              </a:r>
              <a:endParaRPr lang="en-GB" sz="1600" dirty="0">
                <a:latin typeface="Arial" charset="0"/>
              </a:endParaRPr>
            </a:p>
            <a:p>
              <a:pPr algn="ctr"/>
              <a:r>
                <a:rPr lang="en-GB" sz="1600" dirty="0">
                  <a:latin typeface="Arial" charset="0"/>
                </a:rPr>
                <a:t>1985–2014</a:t>
              </a:r>
            </a:p>
          </p:txBody>
        </p:sp>
        <p:sp>
          <p:nvSpPr>
            <p:cNvPr id="626695" name="Line 7"/>
            <p:cNvSpPr>
              <a:spLocks noChangeShapeType="1"/>
            </p:cNvSpPr>
            <p:nvPr/>
          </p:nvSpPr>
          <p:spPr bwMode="auto">
            <a:xfrm flipH="1">
              <a:off x="5214" y="1332"/>
              <a:ext cx="0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14403" name="Text Box 10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68338" algn="l"/>
              </a:tabLst>
            </a:pPr>
            <a:r>
              <a:rPr lang="el-GR" sz="1200" i="1" dirty="0">
                <a:solidFill>
                  <a:srgbClr val="B2B2B2"/>
                </a:solidFill>
                <a:latin typeface="Arial" charset="0"/>
              </a:rPr>
              <a:t>Πηγή: Με βάση τα δεδομένα από έρευνες συγκυρίας (Ευρωπαϊκή Επιτροπή, DGECFIN).</a:t>
            </a:r>
            <a:endParaRPr lang="en-GB" sz="1200" dirty="0">
              <a:solidFill>
                <a:srgbClr val="B2B2B2"/>
              </a:solidFill>
              <a:latin typeface="Arial" charset="0"/>
            </a:endParaRPr>
          </a:p>
        </p:txBody>
      </p:sp>
    </p:spTree>
    <p:custDataLst>
      <p:tags r:id="rId2"/>
    </p:custData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6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6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26692" grpId="0" bld="series" animBg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83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68324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επιταχυντής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Μεταβολές στο εθνικό εισόδημα και προκαλούμενη επένδυση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συντελεστής επιτάχυνσης 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n-GB" i="1" dirty="0">
                <a:solidFill>
                  <a:srgbClr val="646B86"/>
                </a:solidFill>
              </a:rPr>
              <a:t>I</a:t>
            </a:r>
            <a:r>
              <a:rPr lang="en-GB" baseline="-25000" dirty="0">
                <a:solidFill>
                  <a:srgbClr val="646B86"/>
                </a:solidFill>
              </a:rPr>
              <a:t>i</a:t>
            </a:r>
            <a:r>
              <a:rPr lang="en-GB" dirty="0">
                <a:solidFill>
                  <a:srgbClr val="646B86"/>
                </a:solidFill>
              </a:rPr>
              <a:t> = </a:t>
            </a:r>
            <a:r>
              <a:rPr lang="en-GB" dirty="0">
                <a:solidFill>
                  <a:srgbClr val="646B86"/>
                </a:solidFill>
                <a:sym typeface="Symbol" pitchFamily="18" charset="2"/>
              </a:rPr>
              <a:t></a:t>
            </a:r>
            <a:r>
              <a:rPr lang="en-GB" i="1" dirty="0">
                <a:solidFill>
                  <a:srgbClr val="646B86"/>
                </a:solidFill>
                <a:sym typeface="Symbol" pitchFamily="18" charset="2"/>
              </a:rPr>
              <a:t>Y</a:t>
            </a:r>
            <a:endParaRPr lang="en-GB" i="1" dirty="0">
              <a:solidFill>
                <a:srgbClr val="646B86"/>
              </a:solidFill>
            </a:endParaRPr>
          </a:p>
          <a:p>
            <a:pPr lvl="1">
              <a:lnSpc>
                <a:spcPct val="15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αστάθεια των επενδύσεων</a:t>
            </a:r>
            <a:endParaRPr lang="en-GB" dirty="0"/>
          </a:p>
          <a:p>
            <a:pPr>
              <a:lnSpc>
                <a:spcPct val="150000"/>
              </a:lnSpc>
            </a:pPr>
            <a:r>
              <a:rPr lang="el-GR" dirty="0" smtClean="0"/>
              <a:t>Η αλληλεπίδραση πολλαπλασιαστή </a:t>
            </a:r>
            <a:r>
              <a:rPr lang="el-GR" smtClean="0"/>
              <a:t>/ επιταχυντή</a:t>
            </a:r>
            <a:endParaRPr lang="en-GB" dirty="0"/>
          </a:p>
        </p:txBody>
      </p:sp>
      <p:sp>
        <p:nvSpPr>
          <p:cNvPr id="568325" name="Rectangle 5"/>
          <p:cNvSpPr>
            <a:spLocks noGrp="1"/>
          </p:cNvSpPr>
          <p:nvPr>
            <p:ph type="title"/>
          </p:nvPr>
        </p:nvSpPr>
        <p:spPr>
          <a:xfrm>
            <a:off x="180975" y="228600"/>
            <a:ext cx="8793163" cy="758825"/>
          </a:xfrm>
          <a:noFill/>
          <a:ln/>
        </p:spPr>
        <p:txBody>
          <a:bodyPr/>
          <a:lstStyle/>
          <a:p>
            <a:r>
              <a:rPr lang="el-GR" sz="3200" dirty="0" smtClean="0"/>
              <a:t>Η Κεϋνσιανή ανάλυση του οικονομικού κύκλου</a:t>
            </a:r>
            <a:endParaRPr lang="en-GB" sz="3200" dirty="0"/>
          </a:p>
        </p:txBody>
      </p:sp>
    </p:spTree>
  </p:cSld>
  <p:clrMapOvr>
    <a:masterClrMapping/>
  </p:clrMapOvr>
  <p:transition spd="slow">
    <p:pull dir="r"/>
  </p:transition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n-GB" b="1">
                <a:solidFill>
                  <a:srgbClr val="006600"/>
                </a:solidFill>
                <a:latin typeface="Arial" charset="0"/>
              </a:rPr>
              <a:t>The multiplier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/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accelerator interaction</a:t>
            </a:r>
            <a:endParaRPr lang="en-GB" b="1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559567"/>
              </p:ext>
            </p:extLst>
          </p:nvPr>
        </p:nvGraphicFramePr>
        <p:xfrm>
          <a:off x="208344" y="877088"/>
          <a:ext cx="8727312" cy="50200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5181"/>
                <a:gridCol w="4537276"/>
                <a:gridCol w="2534855"/>
              </a:tblGrid>
              <a:tr h="502002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 err="1">
                          <a:latin typeface="+mn-lt"/>
                        </a:rPr>
                        <a:t>Περίοδος</a:t>
                      </a:r>
                      <a:r>
                        <a:rPr sz="1600" b="1" dirty="0">
                          <a:latin typeface="+mn-lt"/>
                        </a:rPr>
                        <a:t> </a:t>
                      </a:r>
                      <a:r>
                        <a:rPr lang="el-GR" sz="1600" b="1" dirty="0" smtClean="0">
                          <a:latin typeface="+mn-lt"/>
                        </a:rPr>
                        <a:t> </a:t>
                      </a:r>
                      <a:r>
                        <a:rPr sz="1600" b="1" i="1" dirty="0" smtClean="0">
                          <a:latin typeface="+mn-lt"/>
                        </a:rPr>
                        <a:t>t</a:t>
                      </a:r>
                      <a:endParaRPr sz="1600" b="1" i="1" dirty="0"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J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28575" indent="-27940" algn="ctr">
                        <a:lnSpc>
                          <a:spcPct val="138900"/>
                        </a:lnSpc>
                      </a:pPr>
                      <a:r>
                        <a:rPr sz="1600" b="1" dirty="0">
                          <a:latin typeface="+mn-lt"/>
                        </a:rPr>
                        <a:t>(</a:t>
                      </a:r>
                      <a:r>
                        <a:rPr sz="1600" b="1" dirty="0" err="1">
                          <a:latin typeface="+mn-lt"/>
                        </a:rPr>
                        <a:t>Πολλ</a:t>
                      </a:r>
                      <a:r>
                        <a:rPr sz="1600" b="1" dirty="0">
                          <a:latin typeface="+mn-lt"/>
                        </a:rPr>
                        <a:t>απλασιαστής</a:t>
                      </a:r>
                      <a:r>
                        <a:rPr sz="1600" b="1" dirty="0" smtClean="0">
                          <a:latin typeface="+mn-lt"/>
                        </a:rPr>
                        <a:t>)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n-GB" b="1">
                <a:solidFill>
                  <a:srgbClr val="006600"/>
                </a:solidFill>
                <a:latin typeface="Arial" charset="0"/>
              </a:rPr>
              <a:t>The multiplier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/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accelerator interaction</a:t>
            </a:r>
            <a:endParaRPr lang="en-GB" b="1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585936"/>
              </p:ext>
            </p:extLst>
          </p:nvPr>
        </p:nvGraphicFramePr>
        <p:xfrm>
          <a:off x="208344" y="877088"/>
          <a:ext cx="8727312" cy="150600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5181"/>
                <a:gridCol w="4537276"/>
                <a:gridCol w="2534855"/>
              </a:tblGrid>
              <a:tr h="502002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 err="1">
                          <a:latin typeface="+mn-lt"/>
                        </a:rPr>
                        <a:t>Περίοδος</a:t>
                      </a:r>
                      <a:r>
                        <a:rPr sz="1600" b="1" dirty="0">
                          <a:latin typeface="+mn-lt"/>
                        </a:rPr>
                        <a:t> </a:t>
                      </a:r>
                      <a:r>
                        <a:rPr lang="el-GR" sz="1600" b="1" dirty="0" smtClean="0">
                          <a:latin typeface="+mn-lt"/>
                        </a:rPr>
                        <a:t> </a:t>
                      </a:r>
                      <a:r>
                        <a:rPr sz="1600" b="1" i="1" dirty="0" smtClean="0">
                          <a:latin typeface="+mn-lt"/>
                        </a:rPr>
                        <a:t>t</a:t>
                      </a:r>
                      <a:endParaRPr sz="1600" b="1" i="1" dirty="0"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J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28575" indent="-27940" algn="ctr">
                        <a:lnSpc>
                          <a:spcPct val="138900"/>
                        </a:lnSpc>
                      </a:pPr>
                      <a:r>
                        <a:rPr sz="1600" b="1" dirty="0">
                          <a:latin typeface="+mn-lt"/>
                        </a:rPr>
                        <a:t>(</a:t>
                      </a:r>
                      <a:r>
                        <a:rPr sz="1600" b="1" dirty="0" err="1">
                          <a:latin typeface="+mn-lt"/>
                        </a:rPr>
                        <a:t>Πολλ</a:t>
                      </a:r>
                      <a:r>
                        <a:rPr sz="1600" b="1" dirty="0">
                          <a:latin typeface="+mn-lt"/>
                        </a:rPr>
                        <a:t>απλασιαστής</a:t>
                      </a:r>
                      <a:r>
                        <a:rPr sz="1600" b="1" dirty="0" smtClean="0">
                          <a:latin typeface="+mn-lt"/>
                        </a:rPr>
                        <a:t>)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Περίοδος </a:t>
                      </a:r>
                      <a:r>
                        <a:rPr lang="en-US" sz="1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t + 1</a:t>
                      </a:r>
                      <a:endParaRPr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Υ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Ι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28575" indent="-27940" algn="ctr" defTabSz="914400" rtl="0" eaLnBrk="1" fontAlgn="auto" latinLnBrk="0" hangingPunct="1">
                        <a:lnSpc>
                          <a:spcPct val="138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(Επιταχυντής)</a:t>
                      </a:r>
                      <a:endParaRPr lang="el-GR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algn="l"/>
                      <a:endParaRPr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Ι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­</a:t>
                      </a: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120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(Πολλαπλασιαστής)</a:t>
                      </a:r>
                      <a:endParaRPr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n-GB" b="1">
                <a:solidFill>
                  <a:srgbClr val="006600"/>
                </a:solidFill>
                <a:latin typeface="Arial" charset="0"/>
              </a:rPr>
              <a:t>The multiplier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/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accelerator interaction</a:t>
            </a:r>
            <a:endParaRPr lang="en-GB" b="1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7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054153"/>
              </p:ext>
            </p:extLst>
          </p:nvPr>
        </p:nvGraphicFramePr>
        <p:xfrm>
          <a:off x="208344" y="877088"/>
          <a:ext cx="8727312" cy="4286694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5181"/>
                <a:gridCol w="4537276"/>
                <a:gridCol w="2534855"/>
              </a:tblGrid>
              <a:tr h="502002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 err="1">
                          <a:latin typeface="+mn-lt"/>
                        </a:rPr>
                        <a:t>Περίοδος</a:t>
                      </a:r>
                      <a:r>
                        <a:rPr sz="1600" b="1" dirty="0">
                          <a:latin typeface="+mn-lt"/>
                        </a:rPr>
                        <a:t> </a:t>
                      </a:r>
                      <a:r>
                        <a:rPr lang="el-GR" sz="1600" b="1" dirty="0" smtClean="0">
                          <a:latin typeface="+mn-lt"/>
                        </a:rPr>
                        <a:t> </a:t>
                      </a:r>
                      <a:r>
                        <a:rPr sz="1600" b="1" i="1" dirty="0" smtClean="0">
                          <a:latin typeface="+mn-lt"/>
                        </a:rPr>
                        <a:t>t</a:t>
                      </a:r>
                      <a:endParaRPr sz="1600" b="1" i="1" dirty="0"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J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28575" indent="-27940" algn="ctr">
                        <a:lnSpc>
                          <a:spcPct val="138900"/>
                        </a:lnSpc>
                      </a:pPr>
                      <a:r>
                        <a:rPr sz="1600" b="1" dirty="0">
                          <a:latin typeface="+mn-lt"/>
                        </a:rPr>
                        <a:t>(</a:t>
                      </a:r>
                      <a:r>
                        <a:rPr sz="1600" b="1" dirty="0" err="1">
                          <a:latin typeface="+mn-lt"/>
                        </a:rPr>
                        <a:t>Πολλ</a:t>
                      </a:r>
                      <a:r>
                        <a:rPr sz="1600" b="1" dirty="0">
                          <a:latin typeface="+mn-lt"/>
                        </a:rPr>
                        <a:t>απλασιαστής</a:t>
                      </a:r>
                      <a:r>
                        <a:rPr sz="1600" b="1" dirty="0" smtClean="0">
                          <a:latin typeface="+mn-lt"/>
                        </a:rPr>
                        <a:t>)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Περίοδος </a:t>
                      </a:r>
                      <a:r>
                        <a:rPr lang="en-US" sz="1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t + 1</a:t>
                      </a:r>
                      <a:endParaRPr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Υ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Ι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28575" indent="-27940" algn="ctr" defTabSz="914400" rtl="0" eaLnBrk="1" fontAlgn="auto" latinLnBrk="0" hangingPunct="1">
                        <a:lnSpc>
                          <a:spcPct val="138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(Επιταχυντής)</a:t>
                      </a:r>
                      <a:endParaRPr lang="el-GR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algn="l"/>
                      <a:endParaRPr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Ι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­</a:t>
                      </a: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120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(Πολλαπλασιαστής)</a:t>
                      </a:r>
                      <a:endParaRPr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</a:rPr>
                        <a:t>Περίοδος </a:t>
                      </a:r>
                      <a:r>
                        <a:rPr sz="1600" b="1" i="1" dirty="0">
                          <a:solidFill>
                            <a:schemeClr val="bg1"/>
                          </a:solidFill>
                          <a:latin typeface="+mn-lt"/>
                        </a:rPr>
                        <a:t>t + 2</a:t>
                      </a:r>
                      <a:endParaRPr sz="1600" b="1" i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Αν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</a:t>
                      </a:r>
                      <a:r>
                        <a:rPr lang="el-GR" sz="1800" b="0" i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τότε </a:t>
                      </a:r>
                      <a:r>
                        <a:rPr lang="el-GR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Ι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120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</a:rPr>
                        <a:t>(Επιταχυντής)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algn="l"/>
                      <a:endParaRPr sz="1600" b="1" baseline="6172" dirty="0">
                        <a:solidFill>
                          <a:schemeClr val="bg1"/>
                        </a:solidFill>
                        <a:latin typeface="+mn-lt"/>
                        <a:cs typeface="Symbol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Αν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</a:t>
                      </a:r>
                      <a:r>
                        <a:rPr lang="el-GR" sz="1800" b="0" i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τότε το </a:t>
                      </a:r>
                      <a:r>
                        <a:rPr lang="el-GR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Ι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μένει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το ίδιο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12090" algn="l">
                        <a:lnSpc>
                          <a:spcPct val="100000"/>
                        </a:lnSpc>
                      </a:pPr>
                      <a:endParaRPr sz="1200" b="0" dirty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502002">
                <a:tc>
                  <a:txBody>
                    <a:bodyPr/>
                    <a:lstStyle/>
                    <a:p>
                      <a:pPr algn="l"/>
                      <a:endParaRPr sz="16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Αν 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&gt; 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τότε </a:t>
                      </a:r>
                      <a:r>
                        <a:rPr lang="el-GR" sz="18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Ι</a:t>
                      </a:r>
                      <a:r>
                        <a:rPr lang="en-US" sz="18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↓</a:t>
                      </a:r>
                      <a:endParaRPr sz="1800" b="0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200" b="0" dirty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1274682">
                <a:tc>
                  <a:txBody>
                    <a:bodyPr/>
                    <a:lstStyle/>
                    <a:p>
                      <a:pPr algn="l"/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Αυτό με τη σειρά του θα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dirty="0" smtClean="0">
                          <a:latin typeface="+mn-lt"/>
                        </a:rPr>
                        <a:t>έχει πολλαπλάσια ανοδική επίδραση,</a:t>
                      </a:r>
                      <a:r>
                        <a:rPr lang="el-GR" sz="1800" b="0" baseline="0" dirty="0" smtClean="0"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latin typeface="+mn-lt"/>
                        </a:rPr>
                        <a:t>καμία επίδραση, </a:t>
                      </a:r>
                      <a:br>
                        <a:rPr lang="el-GR" sz="1800" b="0" dirty="0" smtClean="0">
                          <a:latin typeface="+mn-lt"/>
                        </a:rPr>
                      </a:br>
                      <a:r>
                        <a:rPr lang="el-GR" sz="1800" b="0" dirty="0" smtClean="0">
                          <a:latin typeface="+mn-lt"/>
                        </a:rPr>
                        <a:t>ή πολλαπλάσια πτωτική επίδραση αντίστοιχα,</a:t>
                      </a:r>
                      <a:r>
                        <a:rPr lang="el-GR" sz="1800" b="0" baseline="0" dirty="0" smtClean="0"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latin typeface="+mn-lt"/>
                        </a:rPr>
                        <a:t>στο εθνικό εισόδημα.</a:t>
                      </a:r>
                      <a:endParaRPr lang="el-GR" sz="1800" b="0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(Πολλαπλασιαστής)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65" name="Rectangle 5"/>
          <p:cNvSpPr>
            <a:spLocks/>
          </p:cNvSpPr>
          <p:nvPr/>
        </p:nvSpPr>
        <p:spPr bwMode="auto">
          <a:xfrm>
            <a:off x="0" y="0"/>
            <a:ext cx="9144000" cy="7381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 anchor="ctr"/>
          <a:lstStyle/>
          <a:p>
            <a:pPr algn="ctr"/>
            <a:r>
              <a:rPr lang="en-GB" b="1">
                <a:solidFill>
                  <a:srgbClr val="006600"/>
                </a:solidFill>
                <a:latin typeface="Arial" charset="0"/>
              </a:rPr>
              <a:t>The multiplier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/</a:t>
            </a:r>
            <a:r>
              <a:rPr lang="en-GB" sz="1000" b="1">
                <a:solidFill>
                  <a:srgbClr val="006600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6600"/>
                </a:solidFill>
                <a:latin typeface="Arial" charset="0"/>
              </a:rPr>
              <a:t>accelerator interaction</a:t>
            </a:r>
            <a:endParaRPr lang="en-GB" b="1">
              <a:solidFill>
                <a:schemeClr val="folHlink"/>
              </a:solidFill>
              <a:latin typeface="Arial" charset="0"/>
            </a:endParaRPr>
          </a:p>
        </p:txBody>
      </p:sp>
      <p:graphicFrame>
        <p:nvGraphicFramePr>
          <p:cNvPr id="6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25780"/>
              </p:ext>
            </p:extLst>
          </p:nvPr>
        </p:nvGraphicFramePr>
        <p:xfrm>
          <a:off x="208344" y="877088"/>
          <a:ext cx="8727312" cy="52214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55181"/>
                <a:gridCol w="4537276"/>
                <a:gridCol w="2534855"/>
              </a:tblGrid>
              <a:tr h="502002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 err="1">
                          <a:latin typeface="+mn-lt"/>
                        </a:rPr>
                        <a:t>Περίοδος</a:t>
                      </a:r>
                      <a:r>
                        <a:rPr sz="1600" b="1" dirty="0">
                          <a:latin typeface="+mn-lt"/>
                        </a:rPr>
                        <a:t> </a:t>
                      </a:r>
                      <a:r>
                        <a:rPr lang="el-GR" sz="1600" b="1" dirty="0" smtClean="0">
                          <a:latin typeface="+mn-lt"/>
                        </a:rPr>
                        <a:t> </a:t>
                      </a:r>
                      <a:r>
                        <a:rPr sz="1600" b="1" i="1" dirty="0" smtClean="0">
                          <a:latin typeface="+mn-lt"/>
                        </a:rPr>
                        <a:t>t</a:t>
                      </a:r>
                      <a:endParaRPr sz="1600" b="1" i="1" dirty="0"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J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  </a:t>
                      </a:r>
                      <a:r>
                        <a:rPr lang="en-US" sz="1800" b="0" i="1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Y </a:t>
                      </a:r>
                      <a:r>
                        <a:rPr lang="en-US" sz="18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28575" indent="-27940" algn="ctr">
                        <a:lnSpc>
                          <a:spcPct val="138900"/>
                        </a:lnSpc>
                      </a:pPr>
                      <a:r>
                        <a:rPr sz="1600" b="1" dirty="0">
                          <a:latin typeface="+mn-lt"/>
                        </a:rPr>
                        <a:t>(</a:t>
                      </a:r>
                      <a:r>
                        <a:rPr sz="1600" b="1" dirty="0" err="1">
                          <a:latin typeface="+mn-lt"/>
                        </a:rPr>
                        <a:t>Πολλ</a:t>
                      </a:r>
                      <a:r>
                        <a:rPr sz="1600" b="1" dirty="0">
                          <a:latin typeface="+mn-lt"/>
                        </a:rPr>
                        <a:t>απλασιαστής</a:t>
                      </a:r>
                      <a:r>
                        <a:rPr sz="1600" b="1" dirty="0" smtClean="0">
                          <a:latin typeface="+mn-lt"/>
                        </a:rPr>
                        <a:t>)</a:t>
                      </a:r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CED9DE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marL="3492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2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Περίοδος </a:t>
                      </a:r>
                      <a:r>
                        <a:rPr lang="en-US" sz="1600" b="1" i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t + 1</a:t>
                      </a:r>
                      <a:endParaRPr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Υ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Ι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endParaRPr lang="en-US" sz="1800" b="0" i="0" u="none" strike="noStrike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40029" marR="28575" indent="-27940" algn="ctr" defTabSz="914400" rtl="0" eaLnBrk="1" fontAlgn="auto" latinLnBrk="0" hangingPunct="1">
                        <a:lnSpc>
                          <a:spcPct val="138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(Επιταχυντής)</a:t>
                      </a:r>
                      <a:endParaRPr lang="el-GR" sz="1600" b="1" dirty="0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algn="l"/>
                      <a:endParaRPr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Ι 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→</a:t>
                      </a:r>
                      <a:r>
                        <a:rPr lang="el-GR" sz="1800" b="0" i="1" u="none" strike="noStrike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l-GR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n-US" sz="1800" b="0" i="1" u="none" strike="noStrike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1800" b="0" i="0" u="none" strike="noStrike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­</a:t>
                      </a: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  <a:tc>
                  <a:txBody>
                    <a:bodyPr/>
                    <a:lstStyle/>
                    <a:p>
                      <a:pPr marL="2120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(Πολλαπλασιαστής)</a:t>
                      </a:r>
                      <a:endParaRPr sz="1600" b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/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</a:rPr>
                        <a:t>Περίοδος </a:t>
                      </a:r>
                      <a:r>
                        <a:rPr sz="1600" b="1" i="1" dirty="0">
                          <a:solidFill>
                            <a:schemeClr val="bg1"/>
                          </a:solidFill>
                          <a:latin typeface="+mn-lt"/>
                        </a:rPr>
                        <a:t>t + 2</a:t>
                      </a:r>
                      <a:endParaRPr sz="1600" b="1" i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Αν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</a:t>
                      </a:r>
                      <a:r>
                        <a:rPr lang="el-GR" sz="1800" b="0" i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τότε </a:t>
                      </a:r>
                      <a:r>
                        <a:rPr lang="el-GR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Ι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212090" algn="ctr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bg1"/>
                          </a:solidFill>
                          <a:latin typeface="+mn-lt"/>
                        </a:rPr>
                        <a:t>(Επιταχυντής)</a:t>
                      </a:r>
                      <a:endParaRPr sz="16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502002">
                <a:tc>
                  <a:txBody>
                    <a:bodyPr/>
                    <a:lstStyle/>
                    <a:p>
                      <a:pPr algn="l"/>
                      <a:endParaRPr sz="1600" b="1" baseline="6172" dirty="0">
                        <a:solidFill>
                          <a:schemeClr val="bg1"/>
                        </a:solidFill>
                        <a:latin typeface="+mn-lt"/>
                        <a:cs typeface="Symbol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Αν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Y</a:t>
                      </a:r>
                      <a:r>
                        <a:rPr lang="el-GR" sz="1800" b="0" i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&gt;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­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1" u="none" strike="noStrike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τότε το </a:t>
                      </a:r>
                      <a:r>
                        <a:rPr lang="el-GR" sz="1800" b="0" i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Ι </a:t>
                      </a:r>
                      <a:r>
                        <a:rPr lang="el-GR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μένει </a:t>
                      </a:r>
                      <a:r>
                        <a:rPr lang="el-GR" sz="18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το ίδιο</a:t>
                      </a:r>
                      <a:endParaRPr lang="el-GR" sz="18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212090" algn="l">
                        <a:lnSpc>
                          <a:spcPct val="100000"/>
                        </a:lnSpc>
                      </a:pPr>
                      <a:endParaRPr sz="1200" b="0" dirty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502002">
                <a:tc>
                  <a:txBody>
                    <a:bodyPr/>
                    <a:lstStyle/>
                    <a:p>
                      <a:pPr algn="l"/>
                      <a:endParaRPr sz="1600" b="1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Αν 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i="0" u="none" strike="noStrike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&gt; 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↑</a:t>
                      </a:r>
                      <a:r>
                        <a:rPr lang="el-GR" sz="1800" b="0" i="1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l-GR" sz="1800" b="0" dirty="0" err="1" smtClean="0">
                          <a:solidFill>
                            <a:schemeClr val="bg1"/>
                          </a:solidFill>
                          <a:latin typeface="+mn-lt"/>
                        </a:rPr>
                        <a:t>Y</a:t>
                      </a:r>
                      <a:r>
                        <a:rPr lang="el-GR" sz="1800" b="0" i="1" u="none" strike="noStrike" baseline="-25000" dirty="0" err="1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τότε </a:t>
                      </a:r>
                      <a:r>
                        <a:rPr lang="el-GR" sz="18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Ι</a:t>
                      </a:r>
                      <a:r>
                        <a:rPr lang="en-US" sz="1800" b="0" i="1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↓</a:t>
                      </a:r>
                      <a:endParaRPr sz="1800" b="0" dirty="0">
                        <a:solidFill>
                          <a:schemeClr val="bg1"/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/>
                      <a:endParaRPr sz="1200" b="0" dirty="0">
                        <a:latin typeface="+mn-lt"/>
                        <a:cs typeface="UB-HelveticaCond"/>
                      </a:endParaRPr>
                    </a:p>
                  </a:txBody>
                  <a:tcPr anchor="ctr"/>
                </a:tc>
              </a:tr>
              <a:tr h="1274682">
                <a:tc>
                  <a:txBody>
                    <a:bodyPr/>
                    <a:lstStyle/>
                    <a:p>
                      <a:pPr algn="l"/>
                      <a:endParaRPr sz="1600" b="1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Αυτό με τη σειρά του θα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1800" b="0" dirty="0" smtClean="0">
                          <a:latin typeface="+mn-lt"/>
                        </a:rPr>
                        <a:t>έχει πολλαπλάσια ανοδική επίδραση,</a:t>
                      </a:r>
                      <a:r>
                        <a:rPr lang="el-GR" sz="1800" b="0" baseline="0" dirty="0" smtClean="0"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latin typeface="+mn-lt"/>
                        </a:rPr>
                        <a:t>καμία επίδραση, </a:t>
                      </a:r>
                      <a:br>
                        <a:rPr lang="el-GR" sz="1800" b="0" dirty="0" smtClean="0">
                          <a:latin typeface="+mn-lt"/>
                        </a:rPr>
                      </a:br>
                      <a:r>
                        <a:rPr lang="el-GR" sz="1800" b="0" dirty="0" smtClean="0">
                          <a:latin typeface="+mn-lt"/>
                        </a:rPr>
                        <a:t>ή πολλαπλάσια πτωτική επίδραση αντίστοιχα,</a:t>
                      </a:r>
                      <a:r>
                        <a:rPr lang="el-GR" sz="1800" b="0" baseline="0" dirty="0" smtClean="0">
                          <a:latin typeface="+mn-lt"/>
                        </a:rPr>
                        <a:t> </a:t>
                      </a:r>
                      <a:r>
                        <a:rPr lang="el-GR" sz="1800" b="0" dirty="0" smtClean="0">
                          <a:latin typeface="+mn-lt"/>
                        </a:rPr>
                        <a:t>στο εθνικό εισόδημα.</a:t>
                      </a:r>
                      <a:endParaRPr lang="el-GR" sz="1800" b="0" dirty="0" smtClean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dirty="0" smtClean="0">
                          <a:solidFill>
                            <a:schemeClr val="bg1"/>
                          </a:solidFill>
                          <a:latin typeface="+mn-lt"/>
                          <a:cs typeface="UB-HelveticaCond"/>
                        </a:rPr>
                        <a:t>(Πολλαπλασιαστής)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934766">
                <a:tc>
                  <a:txBody>
                    <a:bodyPr/>
                    <a:lstStyle/>
                    <a:p>
                      <a:pPr marL="34925" algn="l">
                        <a:lnSpc>
                          <a:spcPct val="100000"/>
                        </a:lnSpc>
                      </a:pPr>
                      <a:r>
                        <a:rPr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Περίοδος </a:t>
                      </a:r>
                      <a:r>
                        <a:rPr sz="1600" b="1" i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t + 3</a:t>
                      </a:r>
                      <a:endParaRPr sz="1600" b="1" i="1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sz="1800" b="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Στη συνέχεια, αυτό θα οδηγήσει σε περαιτέρω επίδραση </a:t>
                      </a:r>
                      <a:r>
                        <a:rPr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του</a:t>
                      </a:r>
                      <a:r>
                        <a:rPr lang="el-GR" sz="1800" b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</a:rPr>
                        <a:t> επιταχυντή και ούτω καθεξής...</a:t>
                      </a:r>
                      <a:endParaRPr sz="1800" b="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sz="1200" b="0" dirty="0">
                        <a:latin typeface="+mn-lt"/>
                        <a:cs typeface="UB-HelveticaCond"/>
                      </a:endParaRPr>
                    </a:p>
                  </a:txBody>
                  <a:tcPr anchor="ctr">
                    <a:solidFill>
                      <a:srgbClr val="E0E7E6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r"/>
  </p:transition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60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95000"/>
              </a:lnSpc>
            </a:pP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Διακυμάνσεις στο πραγματικό ΑΕΠ</a:t>
            </a:r>
            <a:br>
              <a:rPr lang="el-GR" sz="2400" b="1" dirty="0" smtClean="0">
                <a:solidFill>
                  <a:srgbClr val="660066"/>
                </a:solidFill>
                <a:latin typeface="Arial" charset="0"/>
              </a:rPr>
            </a:br>
            <a:r>
              <a:rPr lang="el-GR" sz="2400" b="1" dirty="0" smtClean="0">
                <a:solidFill>
                  <a:srgbClr val="660066"/>
                </a:solidFill>
                <a:latin typeface="Arial" charset="0"/>
              </a:rPr>
              <a:t>και τις επενδύσεις στο Ην. Βασίλειο</a:t>
            </a:r>
            <a:endParaRPr lang="en-GB" sz="24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6"/>
          <a:stretch/>
        </p:blipFill>
        <p:spPr>
          <a:xfrm>
            <a:off x="415637" y="895961"/>
            <a:ext cx="8312727" cy="5649987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24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2420" name="Rectangle 4"/>
          <p:cNvSpPr>
            <a:spLocks noGrp="1"/>
          </p:cNvSpPr>
          <p:nvPr>
            <p:ph type="body" idx="1"/>
          </p:nvPr>
        </p:nvSpPr>
        <p:spPr>
          <a:xfrm>
            <a:off x="301625" y="1378858"/>
            <a:ext cx="8534400" cy="29609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επιταχυντής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Μεταβολές στο εθνικό εισόδημα και προκαλούμενη επένδυση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 συντελεστής επιτάχυνσης 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n-GB" i="1" dirty="0">
                <a:solidFill>
                  <a:srgbClr val="646B86"/>
                </a:solidFill>
              </a:rPr>
              <a:t>I</a:t>
            </a:r>
            <a:r>
              <a:rPr lang="en-GB" baseline="-25000" dirty="0">
                <a:solidFill>
                  <a:srgbClr val="646B86"/>
                </a:solidFill>
              </a:rPr>
              <a:t>i</a:t>
            </a:r>
            <a:r>
              <a:rPr lang="en-GB" dirty="0">
                <a:solidFill>
                  <a:srgbClr val="646B86"/>
                </a:solidFill>
              </a:rPr>
              <a:t> = </a:t>
            </a:r>
            <a:r>
              <a:rPr lang="en-GB" dirty="0">
                <a:solidFill>
                  <a:srgbClr val="646B86"/>
                </a:solidFill>
                <a:sym typeface="Symbol" pitchFamily="18" charset="2"/>
              </a:rPr>
              <a:t></a:t>
            </a:r>
            <a:r>
              <a:rPr lang="en-GB" i="1" dirty="0">
                <a:solidFill>
                  <a:srgbClr val="646B86"/>
                </a:solidFill>
                <a:sym typeface="Symbol" pitchFamily="18" charset="2"/>
              </a:rPr>
              <a:t>Y</a:t>
            </a:r>
            <a:endParaRPr lang="en-GB" i="1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αστάθεια των επενδύσεων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αλληλεπίδραση πολλαπλασιαστή / επιταχυντή 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572421" name="Rectangle 5"/>
          <p:cNvSpPr>
            <a:spLocks noGrp="1"/>
          </p:cNvSpPr>
          <p:nvPr>
            <p:ph type="title"/>
          </p:nvPr>
        </p:nvSpPr>
        <p:spPr>
          <a:xfrm>
            <a:off x="180975" y="228600"/>
            <a:ext cx="8793163" cy="758825"/>
          </a:xfrm>
          <a:noFill/>
          <a:ln/>
        </p:spPr>
        <p:txBody>
          <a:bodyPr/>
          <a:lstStyle/>
          <a:p>
            <a:r>
              <a:rPr lang="el-GR" sz="3200" dirty="0" smtClean="0"/>
              <a:t>Η Κεϋνσιανή ανάλυση του οικονομικού κύκλου</a:t>
            </a:r>
            <a:endParaRPr lang="en-GB" sz="3200" dirty="0"/>
          </a:p>
        </p:txBody>
      </p:sp>
      <p:sp>
        <p:nvSpPr>
          <p:cNvPr id="572422" name="Rectangle 6"/>
          <p:cNvSpPr>
            <a:spLocks/>
          </p:cNvSpPr>
          <p:nvPr/>
        </p:nvSpPr>
        <p:spPr bwMode="auto">
          <a:xfrm>
            <a:off x="301625" y="4696923"/>
            <a:ext cx="8534400" cy="115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55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altLang="en-US" sz="3000" dirty="0" smtClean="0">
                <a:latin typeface="Arial" charset="0"/>
              </a:rPr>
              <a:t>Διακυμάνσεις στα αποθέματα</a:t>
            </a:r>
            <a:endParaRPr lang="en-GB" altLang="en-US" sz="3000" dirty="0">
              <a:latin typeface="Arial" charset="0"/>
            </a:endParaRPr>
          </a:p>
          <a:p>
            <a:pPr marL="342900" indent="-342900">
              <a:spcBef>
                <a:spcPct val="55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altLang="en-US" sz="3000" dirty="0" smtClean="0">
                <a:latin typeface="Arial" charset="0"/>
              </a:rPr>
              <a:t>Διακυμάνσεις στο δανεισμό και το χρέος</a:t>
            </a:r>
            <a:endParaRPr lang="en-GB" sz="3000" dirty="0"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2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2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242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9667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9668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9669" name="Rectangle 5"/>
          <p:cNvSpPr>
            <a:spLocks noChangeArrowheads="1"/>
          </p:cNvSpPr>
          <p:nvPr/>
        </p:nvSpPr>
        <p:spPr bwMode="auto">
          <a:xfrm rot="16200000">
            <a:off x="-1197315" y="2867614"/>
            <a:ext cx="3002643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l-GR" sz="2200" dirty="0" smtClean="0">
                <a:latin typeface="Arial" charset="0"/>
              </a:rPr>
              <a:t>Κατανάλωση </a:t>
            </a:r>
            <a:r>
              <a:rPr lang="en-GB" sz="2200" dirty="0" smtClean="0">
                <a:latin typeface="Arial" charset="0"/>
              </a:rPr>
              <a:t> 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9670" name="Rectangle 6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69671" name="Rectangle 7"/>
          <p:cNvSpPr>
            <a:spLocks noChangeArrowheads="1"/>
          </p:cNvSpPr>
          <p:nvPr/>
        </p:nvSpPr>
        <p:spPr bwMode="auto">
          <a:xfrm>
            <a:off x="7534275" y="1579563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4</a:t>
            </a:r>
          </a:p>
        </p:txBody>
      </p:sp>
      <p:sp>
        <p:nvSpPr>
          <p:cNvPr id="369672" name="Rectangle 8"/>
          <p:cNvSpPr>
            <a:spLocks noChangeArrowheads="1"/>
          </p:cNvSpPr>
          <p:nvPr/>
        </p:nvSpPr>
        <p:spPr bwMode="auto">
          <a:xfrm>
            <a:off x="3761565" y="6486525"/>
            <a:ext cx="12327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9673" name="Arc 9"/>
          <p:cNvSpPr>
            <a:spLocks/>
          </p:cNvSpPr>
          <p:nvPr/>
        </p:nvSpPr>
        <p:spPr bwMode="auto">
          <a:xfrm rot="20100000">
            <a:off x="942975" y="3160713"/>
            <a:ext cx="7412038" cy="2484437"/>
          </a:xfrm>
          <a:custGeom>
            <a:avLst/>
            <a:gdLst>
              <a:gd name="G0" fmla="+- 15121 0 0"/>
              <a:gd name="G1" fmla="+- 21600 0 0"/>
              <a:gd name="G2" fmla="+- 21600 0 0"/>
              <a:gd name="T0" fmla="*/ 0 w 22660"/>
              <a:gd name="T1" fmla="*/ 6175 h 21600"/>
              <a:gd name="T2" fmla="*/ 22660 w 22660"/>
              <a:gd name="T3" fmla="*/ 1358 h 21600"/>
              <a:gd name="T4" fmla="*/ 15121 w 2266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660" h="21600" fill="none" extrusionOk="0">
                <a:moveTo>
                  <a:pt x="0" y="6175"/>
                </a:moveTo>
                <a:cubicBezTo>
                  <a:pt x="4037" y="2217"/>
                  <a:pt x="9466" y="-1"/>
                  <a:pt x="15121" y="0"/>
                </a:cubicBezTo>
                <a:cubicBezTo>
                  <a:pt x="17694" y="0"/>
                  <a:pt x="20247" y="460"/>
                  <a:pt x="22659" y="1358"/>
                </a:cubicBezTo>
              </a:path>
              <a:path w="22660" h="21600" stroke="0" extrusionOk="0">
                <a:moveTo>
                  <a:pt x="0" y="6175"/>
                </a:moveTo>
                <a:cubicBezTo>
                  <a:pt x="4037" y="2217"/>
                  <a:pt x="9466" y="-1"/>
                  <a:pt x="15121" y="0"/>
                </a:cubicBezTo>
                <a:cubicBezTo>
                  <a:pt x="17694" y="0"/>
                  <a:pt x="20247" y="460"/>
                  <a:pt x="22659" y="1358"/>
                </a:cubicBezTo>
                <a:lnTo>
                  <a:pt x="15121" y="2160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69674" name="Object 10"/>
          <p:cNvGraphicFramePr>
            <a:graphicFrameLocks/>
          </p:cNvGraphicFramePr>
          <p:nvPr/>
        </p:nvGraphicFramePr>
        <p:xfrm>
          <a:off x="436563" y="279400"/>
          <a:ext cx="7967662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690" name="Γράφημα" r:id="rId4" imgW="7467644" imgH="5333888" progId="MSGraph.Chart.8">
                  <p:embed followColorScheme="full"/>
                </p:oleObj>
              </mc:Choice>
              <mc:Fallback>
                <p:oleObj name="Γράφημα" r:id="rId4" imgW="7467644" imgH="5333888" progId="MSGraph.Chart.8">
                  <p:embed followColorScheme="full"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563" y="279400"/>
                        <a:ext cx="7967662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9675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Διαφορετικές συναρτήσεις κατανάλωσης 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(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d)</a:t>
            </a:r>
          </a:p>
        </p:txBody>
      </p:sp>
    </p:spTree>
  </p:cSld>
  <p:clrMapOvr>
    <a:masterClrMapping/>
  </p:clrMapOvr>
  <p:transition spd="slow">
    <p:pull dir="r"/>
  </p:transition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74468" name="Rectang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sz="2900" dirty="0" smtClean="0"/>
              <a:t>Προσδιοριστικοί παράγοντες της εξέλιξης του οικονομικού κύκλου</a:t>
            </a:r>
            <a:endParaRPr lang="en-GB" altLang="en-US" sz="2900" dirty="0"/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Γιατί οι ανακάμψεις και οι υφέσεις διαρκούν;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χρονικές υστερήσεις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επιδράσεις των προσδοκιών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συλλογική συμπεριφορά</a:t>
            </a:r>
            <a:endParaRPr lang="en-GB" altLang="en-US" dirty="0"/>
          </a:p>
          <a:p>
            <a:pPr lvl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Γιατί οι ανακάμψεις και οι υφέσεις έχουν ένα τέλος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ανώτατα και κατώτατα όρια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επίδραση της « ηχούς»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ο επιταχυντής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τυχαίες μεταβολές</a:t>
            </a:r>
            <a:endParaRPr lang="en-GB" altLang="en-US" dirty="0"/>
          </a:p>
          <a:p>
            <a:pPr lvl="2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</a:pPr>
            <a:r>
              <a:rPr lang="el-GR" altLang="en-US" dirty="0" smtClean="0"/>
              <a:t>μεταβολές στις κρατικές πολιτικές</a:t>
            </a:r>
            <a:endParaRPr lang="en-GB" dirty="0"/>
          </a:p>
        </p:txBody>
      </p:sp>
      <p:sp>
        <p:nvSpPr>
          <p:cNvPr id="574469" name="Rectangle 5"/>
          <p:cNvSpPr>
            <a:spLocks noGrp="1"/>
          </p:cNvSpPr>
          <p:nvPr>
            <p:ph type="title"/>
          </p:nvPr>
        </p:nvSpPr>
        <p:spPr>
          <a:xfrm>
            <a:off x="180975" y="228600"/>
            <a:ext cx="8793163" cy="758825"/>
          </a:xfrm>
          <a:noFill/>
          <a:ln/>
        </p:spPr>
        <p:txBody>
          <a:bodyPr/>
          <a:lstStyle/>
          <a:p>
            <a:r>
              <a:rPr lang="el-GR" sz="3200" dirty="0" smtClean="0"/>
              <a:t>Η Κεϋνσιανή ανάλυση του οικονομικού κύκλου</a:t>
            </a:r>
            <a:endParaRPr lang="en-GB" sz="32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74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744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744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744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744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5744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5744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5744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5744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5744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5744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468" grpId="0" build="p" bldLvl="3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17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171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71717" name="Rectangle 5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33673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sz="2900" dirty="0" smtClean="0">
                <a:solidFill>
                  <a:srgbClr val="646B86"/>
                </a:solidFill>
              </a:rPr>
              <a:t>Προσδιορισμός συνολικής ζήτησης και εθνικού εισοδήματος</a:t>
            </a:r>
            <a:endParaRPr lang="en-GB" sz="2900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sz="2900" dirty="0" smtClean="0">
                <a:solidFill>
                  <a:srgbClr val="646B86"/>
                </a:solidFill>
              </a:rPr>
              <a:t>Το διάγραμμα του Κεϋνσιανού σταυρού</a:t>
            </a:r>
            <a:endParaRPr lang="en-GB" sz="29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σημασία της γραμμής των </a:t>
            </a:r>
            <a:r>
              <a:rPr lang="en-GB" dirty="0" smtClean="0">
                <a:solidFill>
                  <a:srgbClr val="646B86"/>
                </a:solidFill>
              </a:rPr>
              <a:t>45</a:t>
            </a:r>
            <a:r>
              <a:rPr lang="en-GB" dirty="0">
                <a:solidFill>
                  <a:srgbClr val="646B86"/>
                </a:solidFill>
              </a:rPr>
              <a:t>° 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sz="2900" dirty="0" smtClean="0">
                <a:solidFill>
                  <a:srgbClr val="646B86"/>
                </a:solidFill>
              </a:rPr>
              <a:t>Κατανάλωση</a:t>
            </a:r>
            <a:endParaRPr lang="en-GB" sz="29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συνάρτηση κατανάλωσης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τύπος 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mpc</a:t>
            </a:r>
          </a:p>
        </p:txBody>
      </p:sp>
      <p:sp>
        <p:nvSpPr>
          <p:cNvPr id="371718" name="Rectangle 6"/>
          <p:cNvSpPr>
            <a:spLocks/>
          </p:cNvSpPr>
          <p:nvPr/>
        </p:nvSpPr>
        <p:spPr bwMode="auto">
          <a:xfrm>
            <a:off x="301625" y="4498143"/>
            <a:ext cx="8534400" cy="141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άλλοι προσδιοριστικοί παράγοντες της κατανάλωσης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βραχυχρόνιες και μακροχρόνιες συναρτήσεις κατανάλωσης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17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17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8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73763" name="Object 3"/>
          <p:cNvGraphicFramePr>
            <a:graphicFrameLocks/>
          </p:cNvGraphicFramePr>
          <p:nvPr/>
        </p:nvGraphicFramePr>
        <p:xfrm>
          <a:off x="438150" y="279400"/>
          <a:ext cx="796290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3779" name="Chart" r:id="rId4" imgW="6442920" imgH="4608000" progId="MSGraph.Chart.8">
                  <p:embed followColorScheme="full"/>
                </p:oleObj>
              </mc:Choice>
              <mc:Fallback>
                <p:oleObj name="Chart" r:id="rId4" imgW="6442920" imgH="4608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9400"/>
                        <a:ext cx="7962900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3766" name="Rectangle 6"/>
          <p:cNvSpPr>
            <a:spLocks noChangeArrowheads="1"/>
          </p:cNvSpPr>
          <p:nvPr/>
        </p:nvSpPr>
        <p:spPr bwMode="auto">
          <a:xfrm rot="16200000">
            <a:off x="-1124743" y="2940185"/>
            <a:ext cx="28575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l-GR" sz="2200" dirty="0" smtClean="0">
                <a:latin typeface="Arial" charset="0"/>
              </a:rPr>
              <a:t>Κατανάλωση </a:t>
            </a:r>
            <a:r>
              <a:rPr lang="en-GB" sz="2200" dirty="0" smtClean="0">
                <a:latin typeface="Arial" charset="0"/>
              </a:rPr>
              <a:t> (£</a:t>
            </a:r>
            <a:r>
              <a:rPr lang="el-GR" sz="2200" dirty="0" smtClean="0">
                <a:latin typeface="Arial" charset="0"/>
              </a:rPr>
              <a:t>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73767" name="Rectangle 7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73768" name="Rectangle 8"/>
          <p:cNvSpPr>
            <a:spLocks noChangeArrowheads="1"/>
          </p:cNvSpPr>
          <p:nvPr/>
        </p:nvSpPr>
        <p:spPr bwMode="auto">
          <a:xfrm>
            <a:off x="3761565" y="6486525"/>
            <a:ext cx="12327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(£</a:t>
            </a:r>
            <a:r>
              <a:rPr lang="el-GR" sz="2200" dirty="0" smtClean="0">
                <a:latin typeface="Arial" charset="0"/>
              </a:rPr>
              <a:t>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73770" name="Line 10"/>
          <p:cNvSpPr>
            <a:spLocks noChangeShapeType="1"/>
          </p:cNvSpPr>
          <p:nvPr/>
        </p:nvSpPr>
        <p:spPr bwMode="auto">
          <a:xfrm flipV="1">
            <a:off x="1458913" y="3209925"/>
            <a:ext cx="5108575" cy="1482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3771" name="Rectangle 11"/>
          <p:cNvSpPr>
            <a:spLocks noChangeArrowheads="1"/>
          </p:cNvSpPr>
          <p:nvPr/>
        </p:nvSpPr>
        <p:spPr bwMode="auto">
          <a:xfrm>
            <a:off x="6580187" y="3092831"/>
            <a:ext cx="109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l-GR" sz="2400" baseline="-25000" dirty="0" smtClean="0">
                <a:solidFill>
                  <a:schemeClr val="folHlink"/>
                </a:solidFill>
                <a:latin typeface="Arial" charset="0"/>
              </a:rPr>
              <a:t>σήμερα</a:t>
            </a:r>
            <a:endParaRPr lang="en-GB" sz="2400" baseline="-25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73773" name="Line 13"/>
          <p:cNvSpPr>
            <a:spLocks noChangeShapeType="1"/>
          </p:cNvSpPr>
          <p:nvPr/>
        </p:nvSpPr>
        <p:spPr bwMode="auto">
          <a:xfrm flipV="1">
            <a:off x="1482725" y="2832100"/>
            <a:ext cx="5108575" cy="14827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3774" name="Rectangle 14"/>
          <p:cNvSpPr>
            <a:spLocks noChangeArrowheads="1"/>
          </p:cNvSpPr>
          <p:nvPr/>
        </p:nvSpPr>
        <p:spPr bwMode="auto">
          <a:xfrm>
            <a:off x="6645938" y="2527301"/>
            <a:ext cx="958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 smtClean="0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GB" sz="2400" baseline="-25000" dirty="0" smtClean="0">
                <a:solidFill>
                  <a:schemeClr val="hlink"/>
                </a:solidFill>
                <a:latin typeface="Arial" charset="0"/>
              </a:rPr>
              <a:t>5</a:t>
            </a:r>
            <a:r>
              <a:rPr lang="el-GR" sz="2400" baseline="-25000" dirty="0" smtClean="0">
                <a:solidFill>
                  <a:schemeClr val="hlink"/>
                </a:solidFill>
                <a:latin typeface="Arial" charset="0"/>
              </a:rPr>
              <a:t>ετίας</a:t>
            </a:r>
            <a:endParaRPr lang="en-GB" sz="2400" baseline="-25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73776" name="Line 16"/>
          <p:cNvSpPr>
            <a:spLocks noChangeShapeType="1"/>
          </p:cNvSpPr>
          <p:nvPr/>
        </p:nvSpPr>
        <p:spPr bwMode="auto">
          <a:xfrm flipV="1">
            <a:off x="1452563" y="2398713"/>
            <a:ext cx="5108575" cy="14827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3777" name="Rectangle 17"/>
          <p:cNvSpPr>
            <a:spLocks noChangeArrowheads="1"/>
          </p:cNvSpPr>
          <p:nvPr/>
        </p:nvSpPr>
        <p:spPr bwMode="auto">
          <a:xfrm>
            <a:off x="6630063" y="2093914"/>
            <a:ext cx="107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 smtClean="0">
                <a:solidFill>
                  <a:schemeClr val="accent1"/>
                </a:solidFill>
                <a:latin typeface="Arial" charset="0"/>
              </a:rPr>
              <a:t>C</a:t>
            </a:r>
            <a:r>
              <a:rPr lang="en-GB" sz="2400" baseline="-25000" dirty="0" smtClean="0">
                <a:solidFill>
                  <a:schemeClr val="accent1"/>
                </a:solidFill>
                <a:latin typeface="Arial" charset="0"/>
              </a:rPr>
              <a:t>10</a:t>
            </a:r>
            <a:r>
              <a:rPr lang="el-GR" sz="2400" baseline="-25000" dirty="0" smtClean="0">
                <a:solidFill>
                  <a:schemeClr val="accent1"/>
                </a:solidFill>
                <a:latin typeface="Arial" charset="0"/>
              </a:rPr>
              <a:t>ετίας</a:t>
            </a:r>
            <a:endParaRPr lang="en-GB" sz="2400" baseline="-250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373778" name="AutoShape 18"/>
          <p:cNvSpPr>
            <a:spLocks noChangeArrowheads="1"/>
          </p:cNvSpPr>
          <p:nvPr/>
        </p:nvSpPr>
        <p:spPr bwMode="auto">
          <a:xfrm>
            <a:off x="4605338" y="4545652"/>
            <a:ext cx="409575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Η κατανάλωση ανταποκρίνεται περισσότερο στην αλλαγή εισοδήματος μακροπρόθεσμα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73779" name="Text Box 19"/>
          <p:cNvSpPr txBox="1">
            <a:spLocks noChangeArrowheads="1"/>
          </p:cNvSpPr>
          <p:nvPr/>
        </p:nvSpPr>
        <p:spPr bwMode="auto">
          <a:xfrm>
            <a:off x="0" y="0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05A4E"/>
                </a:solidFill>
                <a:latin typeface="Arial" charset="0"/>
              </a:rPr>
              <a:t>Μακροχρόνιες και βραχυχρόνιες συναρτήσεις κατανάλωσης</a:t>
            </a:r>
            <a:endParaRPr lang="en-GB" sz="26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7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75811" name="Object 3"/>
          <p:cNvGraphicFramePr>
            <a:graphicFrameLocks/>
          </p:cNvGraphicFramePr>
          <p:nvPr/>
        </p:nvGraphicFramePr>
        <p:xfrm>
          <a:off x="438150" y="279400"/>
          <a:ext cx="796290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5827" name="Chart" r:id="rId4" imgW="6442920" imgH="4608000" progId="MSGraph.Chart.8">
                  <p:embed followColorScheme="full"/>
                </p:oleObj>
              </mc:Choice>
              <mc:Fallback>
                <p:oleObj name="Chart" r:id="rId4" imgW="6442920" imgH="4608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9400"/>
                        <a:ext cx="7962900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5814" name="Rectangle 6"/>
          <p:cNvSpPr>
            <a:spLocks noChangeArrowheads="1"/>
          </p:cNvSpPr>
          <p:nvPr/>
        </p:nvSpPr>
        <p:spPr bwMode="auto">
          <a:xfrm rot="16200000">
            <a:off x="-1110229" y="2954700"/>
            <a:ext cx="2828471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r" defTabSz="762000"/>
            <a:r>
              <a:rPr lang="el-GR" sz="2200" dirty="0" smtClean="0">
                <a:latin typeface="Arial" charset="0"/>
              </a:rPr>
              <a:t>Κατανάλωση </a:t>
            </a:r>
            <a:r>
              <a:rPr lang="en-GB" sz="2200" dirty="0" smtClean="0">
                <a:latin typeface="Arial" charset="0"/>
              </a:rPr>
              <a:t> (£</a:t>
            </a:r>
            <a:r>
              <a:rPr lang="el-GR" sz="2200" dirty="0" smtClean="0">
                <a:latin typeface="Arial" charset="0"/>
              </a:rPr>
              <a:t>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75815" name="Rectangle 7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75816" name="Rectangle 8"/>
          <p:cNvSpPr>
            <a:spLocks noChangeArrowheads="1"/>
          </p:cNvSpPr>
          <p:nvPr/>
        </p:nvSpPr>
        <p:spPr bwMode="auto">
          <a:xfrm>
            <a:off x="6565622" y="1009051"/>
            <a:ext cx="157825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 smtClean="0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l-GR" sz="2400" baseline="-25000" dirty="0" smtClean="0">
                <a:solidFill>
                  <a:schemeClr val="accent2"/>
                </a:solidFill>
                <a:latin typeface="Arial" charset="0"/>
              </a:rPr>
              <a:t>μακροχρόνια</a:t>
            </a:r>
            <a:endParaRPr lang="en-GB" sz="2400" baseline="-250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75817" name="Rectangle 9"/>
          <p:cNvSpPr>
            <a:spLocks noChangeArrowheads="1"/>
          </p:cNvSpPr>
          <p:nvPr/>
        </p:nvSpPr>
        <p:spPr bwMode="auto">
          <a:xfrm>
            <a:off x="3761565" y="6486525"/>
            <a:ext cx="12327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(£</a:t>
            </a:r>
            <a:r>
              <a:rPr lang="el-GR" sz="2200" dirty="0" smtClean="0">
                <a:latin typeface="Arial" charset="0"/>
              </a:rPr>
              <a:t>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75818" name="Line 10"/>
          <p:cNvSpPr>
            <a:spLocks noChangeShapeType="1"/>
          </p:cNvSpPr>
          <p:nvPr/>
        </p:nvSpPr>
        <p:spPr bwMode="auto">
          <a:xfrm flipV="1">
            <a:off x="1458913" y="3209925"/>
            <a:ext cx="5108575" cy="1482725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5820" name="Line 12"/>
          <p:cNvSpPr>
            <a:spLocks noChangeShapeType="1"/>
          </p:cNvSpPr>
          <p:nvPr/>
        </p:nvSpPr>
        <p:spPr bwMode="auto">
          <a:xfrm flipV="1">
            <a:off x="1482725" y="2832100"/>
            <a:ext cx="5108575" cy="14827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5822" name="Line 14"/>
          <p:cNvSpPr>
            <a:spLocks noChangeShapeType="1"/>
          </p:cNvSpPr>
          <p:nvPr/>
        </p:nvSpPr>
        <p:spPr bwMode="auto">
          <a:xfrm flipV="1">
            <a:off x="1452563" y="2398713"/>
            <a:ext cx="5108575" cy="148272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5824" name="AutoShape 16"/>
          <p:cNvSpPr>
            <a:spLocks noChangeArrowheads="1"/>
          </p:cNvSpPr>
          <p:nvPr/>
        </p:nvSpPr>
        <p:spPr bwMode="auto">
          <a:xfrm>
            <a:off x="4605338" y="4545651"/>
            <a:ext cx="4095750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Η κατανάλωση ανταποκρίνεται περισσότερο στην αλλαγή εισοδήματος μακροπρόθεσμα.</a:t>
            </a:r>
            <a:endParaRPr lang="en-GB" sz="19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375825" name="Text Box 17"/>
          <p:cNvSpPr txBox="1">
            <a:spLocks noChangeArrowheads="1"/>
          </p:cNvSpPr>
          <p:nvPr/>
        </p:nvSpPr>
        <p:spPr bwMode="auto">
          <a:xfrm>
            <a:off x="0" y="7938"/>
            <a:ext cx="91440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005A4E"/>
                </a:solidFill>
                <a:latin typeface="Arial" charset="0"/>
              </a:rPr>
              <a:t>Μακροχρόνιες και βραχυχρόνιες συναρτήσεις κατανάλωσης</a:t>
            </a:r>
            <a:endParaRPr lang="en-GB" sz="2600" b="1" dirty="0" smtClean="0">
              <a:solidFill>
                <a:srgbClr val="005A4E"/>
              </a:solidFill>
              <a:latin typeface="Arial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6580187" y="3092831"/>
            <a:ext cx="10953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 smtClean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l-GR" sz="2400" baseline="-25000" dirty="0" smtClean="0">
                <a:solidFill>
                  <a:schemeClr val="folHlink"/>
                </a:solidFill>
                <a:latin typeface="Arial" charset="0"/>
              </a:rPr>
              <a:t>σήμερα</a:t>
            </a:r>
            <a:endParaRPr lang="en-GB" sz="2400" baseline="-250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645938" y="2527301"/>
            <a:ext cx="958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 smtClean="0">
                <a:solidFill>
                  <a:schemeClr val="hlink"/>
                </a:solidFill>
                <a:latin typeface="Arial" charset="0"/>
              </a:rPr>
              <a:t>C</a:t>
            </a:r>
            <a:r>
              <a:rPr lang="en-GB" sz="2400" baseline="-25000" dirty="0" smtClean="0">
                <a:solidFill>
                  <a:schemeClr val="hlink"/>
                </a:solidFill>
                <a:latin typeface="Arial" charset="0"/>
              </a:rPr>
              <a:t>5</a:t>
            </a:r>
            <a:r>
              <a:rPr lang="el-GR" sz="2400" baseline="-25000" dirty="0" smtClean="0">
                <a:solidFill>
                  <a:schemeClr val="hlink"/>
                </a:solidFill>
                <a:latin typeface="Arial" charset="0"/>
              </a:rPr>
              <a:t>ετίας</a:t>
            </a:r>
            <a:endParaRPr lang="en-GB" sz="2400" baseline="-25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20" name="Rectangle 17"/>
          <p:cNvSpPr>
            <a:spLocks noChangeArrowheads="1"/>
          </p:cNvSpPr>
          <p:nvPr/>
        </p:nvSpPr>
        <p:spPr bwMode="auto">
          <a:xfrm>
            <a:off x="6630063" y="2093914"/>
            <a:ext cx="1073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 smtClean="0">
                <a:solidFill>
                  <a:schemeClr val="accent1"/>
                </a:solidFill>
                <a:latin typeface="Arial" charset="0"/>
              </a:rPr>
              <a:t>C</a:t>
            </a:r>
            <a:r>
              <a:rPr lang="en-GB" sz="2400" baseline="-25000" dirty="0" smtClean="0">
                <a:solidFill>
                  <a:schemeClr val="accent1"/>
                </a:solidFill>
                <a:latin typeface="Arial" charset="0"/>
              </a:rPr>
              <a:t>10</a:t>
            </a:r>
            <a:r>
              <a:rPr lang="el-GR" sz="2400" baseline="-25000" dirty="0" smtClean="0">
                <a:solidFill>
                  <a:schemeClr val="accent1"/>
                </a:solidFill>
                <a:latin typeface="Arial" charset="0"/>
              </a:rPr>
              <a:t>ετίας</a:t>
            </a:r>
            <a:endParaRPr lang="en-GB" sz="2400" baseline="-25000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7859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778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77861" name="Rectangle 5"/>
          <p:cNvSpPr>
            <a:spLocks noGrp="1"/>
          </p:cNvSpPr>
          <p:nvPr>
            <p:ph type="body" idx="1"/>
          </p:nvPr>
        </p:nvSpPr>
        <p:spPr>
          <a:xfrm>
            <a:off x="174171" y="1422401"/>
            <a:ext cx="8781143" cy="49990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sz="2600" dirty="0" smtClean="0">
                <a:solidFill>
                  <a:srgbClr val="646B86"/>
                </a:solidFill>
              </a:rPr>
              <a:t>Προσδιορισμός συνολικής ζήτησης και εθνικού εισοδήματος</a:t>
            </a:r>
            <a:endParaRPr lang="en-GB" sz="2600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sz="2600" dirty="0" smtClean="0">
                <a:solidFill>
                  <a:srgbClr val="646B86"/>
                </a:solidFill>
              </a:rPr>
              <a:t>Το διάγραμμα του Κεϋνσιανού σταυρού</a:t>
            </a:r>
            <a:endParaRPr lang="en-GB" sz="26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σημασία της γραμμής των </a:t>
            </a:r>
            <a:r>
              <a:rPr lang="en-GB" dirty="0" smtClean="0">
                <a:solidFill>
                  <a:srgbClr val="646B86"/>
                </a:solidFill>
              </a:rPr>
              <a:t>45</a:t>
            </a:r>
            <a:r>
              <a:rPr lang="en-GB" dirty="0">
                <a:solidFill>
                  <a:srgbClr val="646B86"/>
                </a:solidFill>
              </a:rPr>
              <a:t>° </a:t>
            </a:r>
          </a:p>
          <a:p>
            <a:pPr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sz="2600" dirty="0" smtClean="0">
                <a:solidFill>
                  <a:srgbClr val="646B86"/>
                </a:solidFill>
              </a:rPr>
              <a:t>Κατανάλωση</a:t>
            </a:r>
            <a:endParaRPr lang="en-GB" sz="26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συνάρτηση κατανάλωσης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τύπος </a:t>
            </a:r>
            <a:r>
              <a:rPr lang="en-GB" i="1" dirty="0" smtClean="0">
                <a:solidFill>
                  <a:srgbClr val="646B86"/>
                </a:solidFill>
              </a:rPr>
              <a:t>mpc</a:t>
            </a:r>
            <a:endParaRPr lang="en-GB" i="1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άλλοι προσδιοριστικοί παράγοντες της κατανάλωσης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βραχυχρόνιες και μακροχρόνιες συναρτήσεις κατανάλωσης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300"/>
              </a:spcBef>
            </a:pPr>
            <a:r>
              <a:rPr lang="el-GR" dirty="0" smtClean="0"/>
              <a:t>η κατανάλωση εγχωρίως παραγόμενων αγαθών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79907" name="Object 3"/>
          <p:cNvGraphicFramePr>
            <a:graphicFrameLocks/>
          </p:cNvGraphicFramePr>
          <p:nvPr/>
        </p:nvGraphicFramePr>
        <p:xfrm>
          <a:off x="438150" y="279400"/>
          <a:ext cx="796290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23" name="Chart" r:id="rId4" imgW="6442920" imgH="4608000" progId="MSGraph.Chart.8">
                  <p:embed followColorScheme="full"/>
                </p:oleObj>
              </mc:Choice>
              <mc:Fallback>
                <p:oleObj name="Chart" r:id="rId4" imgW="6442920" imgH="4608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9400"/>
                        <a:ext cx="7962900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9908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79910" name="Rectangle 6"/>
          <p:cNvSpPr>
            <a:spLocks noChangeArrowheads="1"/>
          </p:cNvSpPr>
          <p:nvPr/>
        </p:nvSpPr>
        <p:spPr bwMode="auto">
          <a:xfrm rot="16200000">
            <a:off x="-1088458" y="2976471"/>
            <a:ext cx="2784929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2200" dirty="0" smtClean="0">
                <a:latin typeface="Arial" charset="0"/>
              </a:rPr>
              <a:t>Κατανάλωση </a:t>
            </a:r>
            <a:r>
              <a:rPr lang="en-GB" sz="2200" dirty="0" smtClean="0">
                <a:latin typeface="Arial" charset="0"/>
              </a:rPr>
              <a:t> 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79911" name="Rectangle 7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79912" name="Rectangle 8"/>
          <p:cNvSpPr>
            <a:spLocks noChangeArrowheads="1"/>
          </p:cNvSpPr>
          <p:nvPr/>
        </p:nvSpPr>
        <p:spPr bwMode="auto">
          <a:xfrm>
            <a:off x="7134225" y="10287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C</a:t>
            </a:r>
          </a:p>
        </p:txBody>
      </p:sp>
      <p:sp>
        <p:nvSpPr>
          <p:cNvPr id="379913" name="Rectangle 9"/>
          <p:cNvSpPr>
            <a:spLocks noChangeArrowheads="1"/>
          </p:cNvSpPr>
          <p:nvPr/>
        </p:nvSpPr>
        <p:spPr bwMode="auto">
          <a:xfrm>
            <a:off x="3761565" y="6486525"/>
            <a:ext cx="12327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79914" name="Rectangle 10"/>
          <p:cNvSpPr>
            <a:spLocks noChangeArrowheads="1"/>
          </p:cNvSpPr>
          <p:nvPr/>
        </p:nvSpPr>
        <p:spPr bwMode="auto">
          <a:xfrm>
            <a:off x="7094538" y="26241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n-GB" sz="2400" baseline="-25000" dirty="0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379915" name="AutoShape 11"/>
          <p:cNvSpPr>
            <a:spLocks noChangeArrowheads="1"/>
          </p:cNvSpPr>
          <p:nvPr/>
        </p:nvSpPr>
        <p:spPr bwMode="auto">
          <a:xfrm>
            <a:off x="5830888" y="4083868"/>
            <a:ext cx="2282598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n-GB" sz="1900" i="1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n-GB" sz="1900" baseline="-25000" dirty="0">
                <a:solidFill>
                  <a:schemeClr val="folHlink"/>
                </a:solidFill>
                <a:latin typeface="Arial" charset="0"/>
              </a:rPr>
              <a:t>d</a:t>
            </a:r>
            <a:r>
              <a:rPr lang="en-GB" sz="1900" dirty="0">
                <a:solidFill>
                  <a:schemeClr val="folHlink"/>
                </a:solidFill>
                <a:latin typeface="Arial" charset="0"/>
              </a:rPr>
              <a:t> </a:t>
            </a:r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αποκλείει τις εισαγωγές και τους έμμεσους φόρους</a:t>
            </a:r>
            <a:r>
              <a:rPr lang="en-GB" sz="1900" dirty="0" smtClean="0">
                <a:solidFill>
                  <a:schemeClr val="folHlink"/>
                </a:solidFill>
                <a:latin typeface="Arial" charset="0"/>
              </a:rPr>
              <a:t>. </a:t>
            </a:r>
            <a:endParaRPr lang="en-GB" sz="1900" i="1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379916" name="Text Box 12"/>
          <p:cNvSpPr txBox="1">
            <a:spLocks noChangeArrowheads="1"/>
          </p:cNvSpPr>
          <p:nvPr/>
        </p:nvSpPr>
        <p:spPr bwMode="auto">
          <a:xfrm>
            <a:off x="0" y="127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  <a:latin typeface="Arial" charset="0"/>
              </a:rPr>
              <a:t>Η κατανάλωση των εγχώριων αγαθών</a:t>
            </a:r>
            <a:endParaRPr lang="en-GB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9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1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1026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1955" name="Rectangle 102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19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819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l-GR" dirty="0" smtClean="0"/>
              <a:t>Εκροές </a:t>
            </a:r>
            <a:r>
              <a:rPr lang="en-GB" sz="2600" dirty="0" smtClean="0"/>
              <a:t>(</a:t>
            </a:r>
            <a:r>
              <a:rPr lang="el-GR" sz="2600" dirty="0" smtClean="0"/>
              <a:t>προσδιορίζονται ενδογενώς </a:t>
            </a:r>
            <a:r>
              <a:rPr lang="en-GB" sz="2600" dirty="0" smtClean="0"/>
              <a:t>)</a:t>
            </a:r>
            <a:r>
              <a:rPr lang="en-GB" dirty="0" smtClean="0"/>
              <a:t> </a:t>
            </a:r>
            <a:endParaRPr lang="en-GB" dirty="0"/>
          </a:p>
          <a:p>
            <a:pPr lvl="1">
              <a:lnSpc>
                <a:spcPct val="100000"/>
              </a:lnSpc>
            </a:pPr>
            <a:r>
              <a:rPr lang="el-GR" dirty="0" smtClean="0"/>
              <a:t>Καθαρή αποταμίευση</a:t>
            </a:r>
            <a:r>
              <a:rPr lang="en-GB" dirty="0" smtClean="0"/>
              <a:t>: </a:t>
            </a:r>
            <a:r>
              <a:rPr lang="el-GR" dirty="0" smtClean="0"/>
              <a:t>η συνάρτηση αποταμίευσης</a:t>
            </a:r>
            <a:endParaRPr lang="en-GB" dirty="0"/>
          </a:p>
          <a:p>
            <a:pPr lvl="2">
              <a:lnSpc>
                <a:spcPct val="100000"/>
              </a:lnSpc>
            </a:pPr>
            <a:r>
              <a:rPr lang="el-GR" dirty="0" smtClean="0"/>
              <a:t>η οριακή ροπή προς αποταμίευση </a:t>
            </a:r>
            <a:r>
              <a:rPr lang="en-GB" dirty="0" smtClean="0"/>
              <a:t> </a:t>
            </a:r>
            <a:r>
              <a:rPr lang="en-GB" i="1" dirty="0"/>
              <a:t>mps</a:t>
            </a:r>
          </a:p>
          <a:p>
            <a:pPr lvl="2">
              <a:lnSpc>
                <a:spcPct val="100000"/>
              </a:lnSpc>
            </a:pPr>
            <a:r>
              <a:rPr lang="el-GR" dirty="0" smtClean="0"/>
              <a:t>προσδιοριστικοί παράγοντες αποταμίευσης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19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819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819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819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57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984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Η καθαρή θέση των νοικοκυριών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,</a:t>
            </a:r>
            <a:b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στις </a:t>
            </a:r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31 Δεκεμβρίου 1987 και 2012</a:t>
            </a:r>
            <a:endParaRPr lang="en-GB" sz="2500" b="1" dirty="0">
              <a:solidFill>
                <a:srgbClr val="80008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4643" y="5991828"/>
            <a:ext cx="686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Πηγή: Με βάση τα δεδομένα από τους Εθνικούς Προϋπολογισμούς, Εκτιμήσεις του 2013 και τριμηνιαίοι εθνικοί λογαριασμό, Q3 </a:t>
            </a:r>
            <a:r>
              <a:rPr lang="el-GR" altLang="zh-CN" sz="1200" dirty="0" smtClean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2013 (Εθνική 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Στατιστική Υπηρεσία).</a:t>
            </a:r>
            <a:endParaRPr lang="en-GB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591375"/>
              </p:ext>
            </p:extLst>
          </p:nvPr>
        </p:nvGraphicFramePr>
        <p:xfrm>
          <a:off x="266219" y="1396999"/>
          <a:ext cx="8553691" cy="47120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01647"/>
                <a:gridCol w="1058674"/>
                <a:gridCol w="1058674"/>
                <a:gridCol w="1058674"/>
                <a:gridCol w="1058674"/>
                <a:gridCol w="1058674"/>
                <a:gridCol w="1058674"/>
              </a:tblGrid>
              <a:tr h="566755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1987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2012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l-GR" sz="1500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% του διαθεσίμου εισοδήματος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του διαθεσίμου εισοδήματος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Χρηματοοικονομικά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περιουσιακά στοιχεία</a:t>
                      </a:r>
                      <a:endParaRPr lang="el-G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Χρηματοοικονομικές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υποχρεώσεις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Καθαρός </a:t>
                      </a:r>
                      <a:r>
                        <a:rPr lang="el-GR" sz="1500" b="0" i="0" u="none" strike="noStrike" dirty="0" err="1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</a:t>
                      </a: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-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οικονομικός πλούτος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Μη-χρηματοοικονομικά περιουσιακά στοιχεία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Καθαρή </a:t>
                      </a:r>
                      <a:r>
                        <a:rPr lang="el-GR" sz="15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θέση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Βραχυχρόνια Μακροοικονομική Ισορροπία</a:t>
            </a:r>
            <a:endParaRPr lang="en-GB" dirty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1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984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Η καθαρή θέση των νοικοκυριών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,</a:t>
            </a:r>
            <a:b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στις </a:t>
            </a:r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31 Δεκεμβρίου 1987 και 2012</a:t>
            </a:r>
            <a:endParaRPr lang="en-GB" sz="2500" b="1" dirty="0">
              <a:solidFill>
                <a:srgbClr val="80008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4643" y="5991828"/>
            <a:ext cx="686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Πηγή: Με βάση τα δεδομένα από τους Εθνικούς Προϋπολογισμούς, Εκτιμήσεις του 2013 και τριμηνιαίοι εθνικοί λογαριασμό, Q3 </a:t>
            </a:r>
            <a:r>
              <a:rPr lang="el-GR" altLang="zh-CN" sz="1200" dirty="0" smtClean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2013 (Εθνική 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Στατιστική Υπηρεσία).</a:t>
            </a:r>
            <a:endParaRPr lang="en-GB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2798929"/>
              </p:ext>
            </p:extLst>
          </p:nvPr>
        </p:nvGraphicFramePr>
        <p:xfrm>
          <a:off x="266219" y="1396999"/>
          <a:ext cx="8553691" cy="47120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01647"/>
                <a:gridCol w="1058674"/>
                <a:gridCol w="1058674"/>
                <a:gridCol w="1058674"/>
                <a:gridCol w="1058674"/>
                <a:gridCol w="1058674"/>
                <a:gridCol w="1058674"/>
              </a:tblGrid>
              <a:tr h="566755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1987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2012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l-GR" sz="1500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% του διαθεσίμου εισοδήματος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του διαθεσίμου εισοδήματος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Χρηματοοικονομικά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περιουσιακά στοιχεία</a:t>
                      </a:r>
                      <a:endParaRPr lang="el-G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4.546,3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Χρηματοοικονομικές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υποχρεώσεις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l-GR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270,1</a:t>
                      </a:r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1.546,7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Καθαρός </a:t>
                      </a:r>
                      <a:r>
                        <a:rPr lang="el-GR" sz="1500" b="0" i="0" u="none" strike="noStrike" dirty="0" err="1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</a:t>
                      </a: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-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οικονομικός πλούτος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2999,6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Μη-χρηματοοικονομικά περιουσιακά στοιχεία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4.611,0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Καθαρή </a:t>
                      </a:r>
                      <a:r>
                        <a:rPr lang="el-GR" sz="15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θέση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7610,7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rgbClr val="339966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984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Η καθαρή θέση των νοικοκυριών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,</a:t>
            </a:r>
            <a:b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στις </a:t>
            </a:r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31 Δεκεμβρίου 1987 και 2012</a:t>
            </a:r>
            <a:endParaRPr lang="en-GB" sz="2500" b="1" dirty="0">
              <a:solidFill>
                <a:srgbClr val="80008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54643" y="5991828"/>
            <a:ext cx="686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Πηγή: Με βάση τα δεδομένα από τους Εθνικούς Προϋπολογισμούς, Εκτιμήσεις του 2013 και τριμηνιαίοι εθνικοί λογαριασμό, Q3 </a:t>
            </a:r>
            <a:r>
              <a:rPr lang="el-GR" altLang="zh-CN" sz="1200" dirty="0" smtClean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2013 (Εθνική 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Στατιστική Υπηρεσία).</a:t>
            </a:r>
            <a:endParaRPr lang="en-GB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9575291"/>
              </p:ext>
            </p:extLst>
          </p:nvPr>
        </p:nvGraphicFramePr>
        <p:xfrm>
          <a:off x="266219" y="1396999"/>
          <a:ext cx="8553691" cy="47120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01647"/>
                <a:gridCol w="1058674"/>
                <a:gridCol w="1058674"/>
                <a:gridCol w="1058674"/>
                <a:gridCol w="1058674"/>
                <a:gridCol w="1058674"/>
                <a:gridCol w="1058674"/>
              </a:tblGrid>
              <a:tr h="566755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1987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2012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l-GR" sz="1500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% του διαθεσίμου εισοδήματος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του διαθεσίμου εισοδήματος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Χρηματοοικονομικά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περιουσιακά στοιχεία</a:t>
                      </a:r>
                      <a:endParaRPr lang="el-G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319,0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4.546,3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421,9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Χρηματοοικονομικές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υποχρεώσεις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l-GR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270,1</a:t>
                      </a:r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62,9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1.546,7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143,5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Καθαρός </a:t>
                      </a:r>
                      <a:r>
                        <a:rPr lang="el-GR" sz="1500" b="0" i="0" u="none" strike="noStrike" dirty="0" err="1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</a:t>
                      </a: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-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οικονομικός πλούτος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569,9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2999,6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278,3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Μη-χρηματοοικονομικά περιουσιακά στοιχεία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892,3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4.611,0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427,9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Καθαρή </a:t>
                      </a:r>
                      <a:r>
                        <a:rPr lang="el-GR" sz="15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θέση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1462,2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7610,7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706,2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l-GR" sz="1400" b="0" i="0" u="none" strike="noStrike" dirty="0">
                        <a:solidFill>
                          <a:schemeClr val="accent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Text Box 2"/>
          <p:cNvSpPr txBox="1">
            <a:spLocks noChangeArrowheads="1"/>
          </p:cNvSpPr>
          <p:nvPr/>
        </p:nvSpPr>
        <p:spPr bwMode="auto">
          <a:xfrm>
            <a:off x="0" y="198438"/>
            <a:ext cx="91440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Η καθαρή θέση των νοικοκυριών</a:t>
            </a: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,</a:t>
            </a:r>
            <a:b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</a:br>
            <a:r>
              <a:rPr lang="el-GR" sz="2500" b="1" dirty="0" smtClean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στις </a:t>
            </a:r>
            <a:r>
              <a:rPr lang="el-GR" sz="2500" b="1" dirty="0">
                <a:solidFill>
                  <a:srgbClr val="800080"/>
                </a:solidFill>
                <a:latin typeface="Arial" charset="0"/>
                <a:cs typeface="Times New Roman" pitchFamily="18" charset="0"/>
              </a:rPr>
              <a:t>31 Δεκεμβρίου 1987 και 2012</a:t>
            </a:r>
            <a:endParaRPr lang="en-GB" sz="2500" b="1" dirty="0">
              <a:solidFill>
                <a:srgbClr val="800080"/>
              </a:solidFill>
              <a:latin typeface="Arial" charset="0"/>
              <a:cs typeface="Times New Roman" pitchFamily="18" charset="0"/>
            </a:endParaRPr>
          </a:p>
        </p:txBody>
      </p:sp>
      <p:sp>
        <p:nvSpPr>
          <p:cNvPr id="657412" name="Text Box 4"/>
          <p:cNvSpPr txBox="1">
            <a:spLocks noChangeArrowheads="1"/>
          </p:cNvSpPr>
          <p:nvPr/>
        </p:nvSpPr>
        <p:spPr bwMode="auto">
          <a:xfrm>
            <a:off x="254643" y="5991828"/>
            <a:ext cx="6863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Πηγή: Με βάση τα δεδομένα από τους Εθνικούς Προϋπολογισμούς, Εκτιμήσεις του 2013 και τριμηνιαίοι εθνικοί λογαριασμό, Q3 </a:t>
            </a:r>
            <a:r>
              <a:rPr lang="el-GR" altLang="zh-CN" sz="1200" dirty="0" smtClean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2013 (Εθνική </a:t>
            </a:r>
            <a:r>
              <a:rPr lang="el-GR" altLang="zh-CN" sz="1200" dirty="0">
                <a:solidFill>
                  <a:srgbClr val="B2B2B2"/>
                </a:solidFill>
                <a:latin typeface="Arial" charset="0"/>
                <a:ea typeface="SimSun" pitchFamily="2" charset="-122"/>
              </a:rPr>
              <a:t>Στατιστική Υπηρεσία).</a:t>
            </a:r>
            <a:endParaRPr lang="en-GB" sz="1200" dirty="0">
              <a:solidFill>
                <a:srgbClr val="B2B2B2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229208"/>
              </p:ext>
            </p:extLst>
          </p:nvPr>
        </p:nvGraphicFramePr>
        <p:xfrm>
          <a:off x="266219" y="1396999"/>
          <a:ext cx="8553691" cy="4712035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2201647"/>
                <a:gridCol w="1058674"/>
                <a:gridCol w="1058674"/>
                <a:gridCol w="1058674"/>
                <a:gridCol w="1058674"/>
                <a:gridCol w="1058674"/>
                <a:gridCol w="1058674"/>
              </a:tblGrid>
              <a:tr h="566755">
                <a:tc>
                  <a:txBody>
                    <a:bodyPr/>
                    <a:lstStyle/>
                    <a:p>
                      <a:pPr algn="ctr"/>
                      <a:endParaRPr lang="el-GR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1987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2012</a:t>
                      </a:r>
                      <a:endParaRPr lang="el-GR" dirty="0"/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mpd="sng">
                      <a:noFill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640080">
                <a:tc>
                  <a:txBody>
                    <a:bodyPr/>
                    <a:lstStyle/>
                    <a:p>
                      <a:pPr algn="ctr"/>
                      <a:endParaRPr lang="el-GR" sz="1500" dirty="0"/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1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% του διαθεσίμου εισοδήματος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600" b="1" i="0" u="none" strike="noStrike" baseline="0" dirty="0" smtClean="0">
                          <a:solidFill>
                            <a:srgbClr val="0070C0"/>
                          </a:solidFill>
                        </a:rPr>
                        <a:t>δισ. £</a:t>
                      </a:r>
                      <a:endParaRPr lang="el-GR" sz="1600" dirty="0" smtClean="0">
                        <a:solidFill>
                          <a:srgbClr val="0070C0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του διαθεσίμου εισοδήματος</a:t>
                      </a: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b="1" i="0" u="none" strike="noStrike" baseline="0" dirty="0" smtClean="0">
                          <a:solidFill>
                            <a:schemeClr val="accent1"/>
                          </a:solidFill>
                        </a:rPr>
                        <a:t>% του ΑΕΠ</a:t>
                      </a:r>
                      <a:endParaRPr lang="el-GR" sz="1600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Χρηματοοικονομικά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περιουσιακά στοιχεία</a:t>
                      </a:r>
                      <a:endParaRPr lang="el-GR" sz="15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840,0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319,0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195,5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4.546,3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421,9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290,1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Χρηματοοικονομικές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υποχρεώσεις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l-GR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270,1</a:t>
                      </a:r>
                      <a:endParaRPr lang="el-GR" sz="1400" b="0" i="0" u="none" strike="noStrike" dirty="0">
                        <a:solidFill>
                          <a:srgbClr val="0070C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62,9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102,6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1.546,7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143,5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98,7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Καθαρός </a:t>
                      </a:r>
                      <a:r>
                        <a:rPr lang="el-GR" sz="1500" b="0" i="0" u="none" strike="noStrike" dirty="0" err="1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χρηματο</a:t>
                      </a: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-</a:t>
                      </a:r>
                      <a:b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οικονομικός πλούτος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</a:br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132,6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569,9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216,4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2999,6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278,3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191,4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Μη-χρηματοοικονομικά περιουσιακά στοιχεία 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207,7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892,3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338,9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4.611,0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427,9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294,2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l" fontAlgn="t"/>
                      <a:r>
                        <a:rPr lang="el-GR" sz="1500" b="0" i="0" u="none" strike="noStrike" dirty="0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Καθαρή </a:t>
                      </a:r>
                      <a:r>
                        <a:rPr lang="el-GR" sz="15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θέση</a:t>
                      </a:r>
                      <a:endParaRPr lang="el-GR" sz="15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5720" marR="45720" anchor="ctr">
                    <a:lnL>
                      <a:noFill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340,4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1462,2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555,3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7610,7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rgbClr val="339966"/>
                          </a:solidFill>
                          <a:effectLst/>
                          <a:latin typeface="+mn-lt"/>
                        </a:rPr>
                        <a:t>706,2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l-GR" sz="1400" b="0" i="0" u="none" strike="noStrike" dirty="0">
                          <a:solidFill>
                            <a:schemeClr val="accent1"/>
                          </a:solidFill>
                          <a:effectLst/>
                          <a:latin typeface="+mn-lt"/>
                        </a:rPr>
                        <a:t>485,6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solidFill>
                        <a:schemeClr val="tx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Text Box 5"/>
          <p:cNvSpPr txBox="1">
            <a:spLocks noChangeArrowheads="1"/>
          </p:cNvSpPr>
          <p:nvPr/>
        </p:nvSpPr>
        <p:spPr bwMode="auto">
          <a:xfrm>
            <a:off x="0" y="11575"/>
            <a:ext cx="9144000" cy="52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600" b="1" dirty="0" smtClean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l-GR" sz="2600" b="1" dirty="0" smtClean="0">
                <a:solidFill>
                  <a:srgbClr val="660066"/>
                </a:solidFill>
                <a:latin typeface="Arial" charset="0"/>
              </a:rPr>
              <a:t>α</a:t>
            </a:r>
            <a:r>
              <a:rPr lang="en-GB" sz="2600" b="1" dirty="0" smtClean="0">
                <a:solidFill>
                  <a:srgbClr val="660066"/>
                </a:solidFill>
                <a:latin typeface="Arial" charset="0"/>
              </a:rPr>
              <a:t>) </a:t>
            </a:r>
            <a:r>
              <a:rPr lang="el-GR" sz="2600" b="1" dirty="0" smtClean="0">
                <a:solidFill>
                  <a:srgbClr val="660066"/>
                </a:solidFill>
                <a:latin typeface="Arial" charset="0"/>
              </a:rPr>
              <a:t>Δαπάνη τομέα της καθαρής θέσης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6"/>
          <a:stretch/>
        </p:blipFill>
        <p:spPr>
          <a:xfrm>
            <a:off x="933793" y="706056"/>
            <a:ext cx="7276415" cy="5898092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498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600" b="1" dirty="0" smtClean="0">
                <a:solidFill>
                  <a:srgbClr val="660066"/>
                </a:solidFill>
                <a:latin typeface="Arial" charset="0"/>
              </a:rPr>
              <a:t>(</a:t>
            </a:r>
            <a:r>
              <a:rPr lang="el-GR" sz="2600" b="1" dirty="0" smtClean="0">
                <a:solidFill>
                  <a:srgbClr val="660066"/>
                </a:solidFill>
                <a:latin typeface="Arial" charset="0"/>
              </a:rPr>
              <a:t>β</a:t>
            </a:r>
            <a:r>
              <a:rPr lang="en-GB" sz="2600" b="1" dirty="0" smtClean="0">
                <a:solidFill>
                  <a:srgbClr val="660066"/>
                </a:solidFill>
                <a:latin typeface="Arial" charset="0"/>
              </a:rPr>
              <a:t>) </a:t>
            </a:r>
            <a:r>
              <a:rPr lang="el-GR" sz="2600" b="1" dirty="0" smtClean="0">
                <a:solidFill>
                  <a:srgbClr val="660066"/>
                </a:solidFill>
                <a:latin typeface="Arial" charset="0"/>
              </a:rPr>
              <a:t>Χρηματοοικονομικός προϋπολογισμός των νοικοκυριών</a:t>
            </a:r>
            <a:endParaRPr lang="en-GB" sz="2600" b="1" dirty="0">
              <a:solidFill>
                <a:srgbClr val="660066"/>
              </a:solidFill>
              <a:latin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/>
        </p:blipFill>
        <p:spPr>
          <a:xfrm>
            <a:off x="754053" y="721349"/>
            <a:ext cx="7635894" cy="6029544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01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014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90149" name="Rectangle 5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1611085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Εκροές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sz="2600" dirty="0" smtClean="0">
                <a:solidFill>
                  <a:srgbClr val="646B86"/>
                </a:solidFill>
              </a:rPr>
              <a:t>(</a:t>
            </a:r>
            <a:r>
              <a:rPr lang="el-GR" sz="2600" dirty="0" smtClean="0">
                <a:solidFill>
                  <a:srgbClr val="646B86"/>
                </a:solidFill>
              </a:rPr>
              <a:t>προσδιορίζονται ενδογενώς </a:t>
            </a:r>
            <a:r>
              <a:rPr lang="en-GB" sz="2600" dirty="0" smtClean="0">
                <a:solidFill>
                  <a:srgbClr val="646B86"/>
                </a:solidFill>
              </a:rPr>
              <a:t>)</a:t>
            </a:r>
            <a:endParaRPr lang="en-GB" sz="2600" dirty="0">
              <a:solidFill>
                <a:srgbClr val="646B86"/>
              </a:solidFill>
            </a:endParaRPr>
          </a:p>
          <a:p>
            <a:pPr lvl="1">
              <a:lnSpc>
                <a:spcPct val="85000"/>
              </a:lnSpc>
              <a:spcBef>
                <a:spcPct val="2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Καθαρή αποταμίευση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η συνάρτηση αποταμίευσης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85000"/>
              </a:lnSpc>
              <a:spcBef>
                <a:spcPct val="2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οριακή ροπή προς αποταμίευση 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mps</a:t>
            </a:r>
          </a:p>
          <a:p>
            <a:pPr lvl="2">
              <a:lnSpc>
                <a:spcPct val="85000"/>
              </a:lnSpc>
              <a:spcBef>
                <a:spcPct val="2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Προσδιοριστικοί παράγοντες αποταμίευσης</a:t>
            </a:r>
            <a:endParaRPr lang="en-GB" i="1" dirty="0"/>
          </a:p>
        </p:txBody>
      </p:sp>
      <p:sp>
        <p:nvSpPr>
          <p:cNvPr id="390150" name="Rectangle 6"/>
          <p:cNvSpPr>
            <a:spLocks/>
          </p:cNvSpPr>
          <p:nvPr/>
        </p:nvSpPr>
        <p:spPr bwMode="auto">
          <a:xfrm>
            <a:off x="301625" y="3045243"/>
            <a:ext cx="8534400" cy="332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καθαροί φόροι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: 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οι φορολογικές συναρτήσεις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οι φορολογικοί συντελεστές και η οριακή ροπή προς φορολόγηση </a:t>
            </a:r>
            <a:r>
              <a:rPr lang="en-GB" sz="2300" i="1" dirty="0" smtClean="0">
                <a:solidFill>
                  <a:srgbClr val="1E495C"/>
                </a:solidFill>
                <a:latin typeface="Arial" charset="0"/>
              </a:rPr>
              <a:t>mpt</a:t>
            </a:r>
            <a:endParaRPr lang="en-GB" sz="2300" i="1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έμμεσοι φόροι και</a:t>
            </a:r>
            <a:r>
              <a:rPr lang="en-GB" sz="2300" dirty="0" smtClean="0">
                <a:solidFill>
                  <a:srgbClr val="1E495C"/>
                </a:solidFill>
                <a:latin typeface="Arial" charset="0"/>
              </a:rPr>
              <a:t> </a:t>
            </a:r>
            <a:r>
              <a:rPr lang="en-GB" sz="2300" i="1" dirty="0">
                <a:solidFill>
                  <a:srgbClr val="1E495C"/>
                </a:solidFill>
                <a:latin typeface="Arial" charset="0"/>
              </a:rPr>
              <a:t>C</a:t>
            </a:r>
            <a:r>
              <a:rPr lang="en-GB" sz="2300" baseline="-25000" dirty="0">
                <a:solidFill>
                  <a:srgbClr val="1E495C"/>
                </a:solidFill>
                <a:latin typeface="Arial" charset="0"/>
              </a:rPr>
              <a:t>d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εισαγωγές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: </a:t>
            </a: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συναρτήσεις εισαγωγών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η οριακή ροπή για εισαγωγές </a:t>
            </a:r>
            <a:r>
              <a:rPr lang="en-GB" sz="2300" dirty="0" smtClean="0">
                <a:solidFill>
                  <a:srgbClr val="1E495C"/>
                </a:solidFill>
                <a:latin typeface="Arial" charset="0"/>
              </a:rPr>
              <a:t> </a:t>
            </a:r>
            <a:r>
              <a:rPr lang="en-GB" sz="2300" i="1" dirty="0">
                <a:solidFill>
                  <a:srgbClr val="1E495C"/>
                </a:solidFill>
                <a:latin typeface="Arial" charset="0"/>
              </a:rPr>
              <a:t>mpm</a:t>
            </a: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οι επιδράσεις των εισαγωγών στη </a:t>
            </a:r>
            <a:r>
              <a:rPr lang="en-GB" sz="2300" i="1" dirty="0" smtClean="0">
                <a:solidFill>
                  <a:srgbClr val="1E495C"/>
                </a:solidFill>
                <a:latin typeface="Arial" charset="0"/>
              </a:rPr>
              <a:t>C</a:t>
            </a:r>
            <a:r>
              <a:rPr lang="en-GB" sz="2300" baseline="-25000" dirty="0" smtClean="0">
                <a:solidFill>
                  <a:srgbClr val="1E495C"/>
                </a:solidFill>
                <a:latin typeface="Arial" charset="0"/>
              </a:rPr>
              <a:t>d</a:t>
            </a:r>
            <a:endParaRPr lang="en-GB" sz="2300" baseline="-25000" dirty="0">
              <a:solidFill>
                <a:srgbClr val="1E495C"/>
              </a:solidFill>
              <a:latin typeface="Arial" charset="0"/>
            </a:endParaRP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συνάρτηση εκροών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1143000" lvl="2" indent="-228600">
              <a:lnSpc>
                <a:spcPct val="85000"/>
              </a:lnSpc>
              <a:spcBef>
                <a:spcPct val="20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η οριακή ροπή για εκροές</a:t>
            </a:r>
            <a:r>
              <a:rPr lang="en-GB" sz="2300" dirty="0" smtClean="0">
                <a:solidFill>
                  <a:srgbClr val="1E495C"/>
                </a:solidFill>
                <a:latin typeface="Arial" charset="0"/>
              </a:rPr>
              <a:t> </a:t>
            </a:r>
            <a:r>
              <a:rPr lang="en-GB" sz="2300" i="1" dirty="0">
                <a:solidFill>
                  <a:srgbClr val="1E495C"/>
                </a:solidFill>
                <a:latin typeface="Arial" charset="0"/>
              </a:rPr>
              <a:t>mpw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0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0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0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0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0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90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90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901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50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4" name="Rectangle 2"/>
          <p:cNvSpPr>
            <a:spLocks noChangeArrowheads="1"/>
          </p:cNvSpPr>
          <p:nvPr/>
        </p:nvSpPr>
        <p:spPr bwMode="auto">
          <a:xfrm>
            <a:off x="857250" y="7969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5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6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197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392198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392199" name="Group 7"/>
          <p:cNvGrpSpPr>
            <a:grpSpLocks/>
          </p:cNvGrpSpPr>
          <p:nvPr/>
        </p:nvGrpSpPr>
        <p:grpSpPr bwMode="auto">
          <a:xfrm>
            <a:off x="866775" y="915988"/>
            <a:ext cx="6289675" cy="5227637"/>
            <a:chOff x="546" y="577"/>
            <a:chExt cx="3962" cy="3293"/>
          </a:xfrm>
        </p:grpSpPr>
        <p:sp>
          <p:nvSpPr>
            <p:cNvPr id="392200" name="Line 8"/>
            <p:cNvSpPr>
              <a:spLocks noChangeShapeType="1"/>
            </p:cNvSpPr>
            <p:nvPr/>
          </p:nvSpPr>
          <p:spPr bwMode="auto">
            <a:xfrm flipV="1">
              <a:off x="546" y="894"/>
              <a:ext cx="3312" cy="29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01" name="Rectangle 9"/>
            <p:cNvSpPr>
              <a:spLocks noChangeArrowheads="1"/>
            </p:cNvSpPr>
            <p:nvPr/>
          </p:nvSpPr>
          <p:spPr bwMode="auto">
            <a:xfrm>
              <a:off x="3309" y="577"/>
              <a:ext cx="119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C</a:t>
              </a:r>
              <a:r>
                <a:rPr lang="en-GB" sz="2400" baseline="-25000" dirty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 + W  </a:t>
              </a:r>
              <a:r>
                <a:rPr lang="en-GB" sz="2400" dirty="0">
                  <a:solidFill>
                    <a:schemeClr val="tx2"/>
                  </a:solidFill>
                  <a:latin typeface="Arial" charset="0"/>
                </a:rPr>
                <a:t>(=</a:t>
              </a:r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400" dirty="0">
                  <a:solidFill>
                    <a:schemeClr val="tx2"/>
                  </a:solidFill>
                  <a:latin typeface="Arial" charset="0"/>
                </a:rPr>
                <a:t>)</a:t>
              </a:r>
            </a:p>
          </p:txBody>
        </p:sp>
      </p:grpSp>
      <p:grpSp>
        <p:nvGrpSpPr>
          <p:cNvPr id="392202" name="Group 10"/>
          <p:cNvGrpSpPr>
            <a:grpSpLocks/>
          </p:cNvGrpSpPr>
          <p:nvPr/>
        </p:nvGrpSpPr>
        <p:grpSpPr bwMode="auto">
          <a:xfrm>
            <a:off x="-22225" y="3795713"/>
            <a:ext cx="7821613" cy="1846262"/>
            <a:chOff x="-14" y="2391"/>
            <a:chExt cx="4927" cy="1163"/>
          </a:xfrm>
        </p:grpSpPr>
        <p:sp>
          <p:nvSpPr>
            <p:cNvPr id="392203" name="Rectangle 11"/>
            <p:cNvSpPr>
              <a:spLocks noChangeArrowheads="1"/>
            </p:cNvSpPr>
            <p:nvPr/>
          </p:nvSpPr>
          <p:spPr bwMode="auto">
            <a:xfrm>
              <a:off x="4616" y="2391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W</a:t>
              </a:r>
            </a:p>
          </p:txBody>
        </p:sp>
        <p:sp>
          <p:nvSpPr>
            <p:cNvPr id="392204" name="Arc 12"/>
            <p:cNvSpPr>
              <a:spLocks/>
            </p:cNvSpPr>
            <p:nvPr/>
          </p:nvSpPr>
          <p:spPr bwMode="auto">
            <a:xfrm rot="20700000">
              <a:off x="-14" y="3009"/>
              <a:ext cx="4737" cy="54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48 w 20648"/>
                <a:gd name="T1" fmla="*/ 6343 h 21453"/>
                <a:gd name="T2" fmla="*/ 2514 w 20648"/>
                <a:gd name="T3" fmla="*/ 21453 h 21453"/>
                <a:gd name="T4" fmla="*/ 0 w 20648"/>
                <a:gd name="T5" fmla="*/ 0 h 2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8" h="21453" fill="none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</a:path>
                <a:path w="20648" h="21453" stroke="0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392205" name="Rectangle 13"/>
          <p:cNvSpPr>
            <a:spLocks noChangeArrowheads="1"/>
          </p:cNvSpPr>
          <p:nvPr/>
        </p:nvSpPr>
        <p:spPr bwMode="auto">
          <a:xfrm>
            <a:off x="198438" y="366713"/>
            <a:ext cx="91122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</a:t>
            </a:r>
          </a:p>
        </p:txBody>
      </p:sp>
      <p:grpSp>
        <p:nvGrpSpPr>
          <p:cNvPr id="392206" name="Group 14"/>
          <p:cNvGrpSpPr>
            <a:grpSpLocks/>
          </p:cNvGrpSpPr>
          <p:nvPr/>
        </p:nvGrpSpPr>
        <p:grpSpPr bwMode="auto">
          <a:xfrm>
            <a:off x="528638" y="2032000"/>
            <a:ext cx="7404100" cy="2687638"/>
            <a:chOff x="333" y="1280"/>
            <a:chExt cx="4664" cy="1693"/>
          </a:xfrm>
        </p:grpSpPr>
        <p:sp>
          <p:nvSpPr>
            <p:cNvPr id="392207" name="Arc 15"/>
            <p:cNvSpPr>
              <a:spLocks/>
            </p:cNvSpPr>
            <p:nvPr/>
          </p:nvSpPr>
          <p:spPr bwMode="auto">
            <a:xfrm rot="9300000">
              <a:off x="333" y="2425"/>
              <a:ext cx="4664" cy="5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332 w 20332"/>
                <a:gd name="T1" fmla="*/ 7290 h 21597"/>
                <a:gd name="T2" fmla="*/ 354 w 20332"/>
                <a:gd name="T3" fmla="*/ 21597 h 21597"/>
                <a:gd name="T4" fmla="*/ 0 w 20332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32" h="21597" fill="none" extrusionOk="0">
                  <a:moveTo>
                    <a:pt x="20332" y="7290"/>
                  </a:moveTo>
                  <a:cubicBezTo>
                    <a:pt x="17298" y="15751"/>
                    <a:pt x="9341" y="21449"/>
                    <a:pt x="354" y="21597"/>
                  </a:cubicBezTo>
                </a:path>
                <a:path w="20332" h="21597" stroke="0" extrusionOk="0">
                  <a:moveTo>
                    <a:pt x="20332" y="7290"/>
                  </a:moveTo>
                  <a:cubicBezTo>
                    <a:pt x="17298" y="15751"/>
                    <a:pt x="9341" y="21449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08" name="Rectangle 16"/>
            <p:cNvSpPr>
              <a:spLocks noChangeArrowheads="1"/>
            </p:cNvSpPr>
            <p:nvPr/>
          </p:nvSpPr>
          <p:spPr bwMode="auto">
            <a:xfrm>
              <a:off x="4608" y="1280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sz="2400" i="1" dirty="0">
                  <a:solidFill>
                    <a:schemeClr val="folHlink"/>
                  </a:solidFill>
                  <a:latin typeface="Arial" charset="0"/>
                </a:rPr>
                <a:t>C</a:t>
              </a:r>
              <a:r>
                <a:rPr lang="en-GB" sz="2400" baseline="-25000" dirty="0">
                  <a:solidFill>
                    <a:schemeClr val="folHlink"/>
                  </a:solidFill>
                  <a:latin typeface="Arial" charset="0"/>
                </a:rPr>
                <a:t>d</a:t>
              </a:r>
              <a:endParaRPr lang="en-GB" sz="2200" baseline="-25000" dirty="0">
                <a:solidFill>
                  <a:schemeClr val="folHlink"/>
                </a:solidFill>
                <a:latin typeface="Arial" charset="0"/>
              </a:endParaRPr>
            </a:p>
          </p:txBody>
        </p:sp>
      </p:grpSp>
      <p:grpSp>
        <p:nvGrpSpPr>
          <p:cNvPr id="392209" name="Group 17"/>
          <p:cNvGrpSpPr>
            <a:grpSpLocks/>
          </p:cNvGrpSpPr>
          <p:nvPr/>
        </p:nvGrpSpPr>
        <p:grpSpPr bwMode="auto">
          <a:xfrm>
            <a:off x="4824413" y="2292350"/>
            <a:ext cx="650875" cy="4308475"/>
            <a:chOff x="3044" y="1444"/>
            <a:chExt cx="410" cy="2714"/>
          </a:xfrm>
        </p:grpSpPr>
        <p:sp>
          <p:nvSpPr>
            <p:cNvPr id="392210" name="Line 18"/>
            <p:cNvSpPr>
              <a:spLocks noChangeShapeType="1"/>
            </p:cNvSpPr>
            <p:nvPr/>
          </p:nvSpPr>
          <p:spPr bwMode="auto">
            <a:xfrm>
              <a:off x="3249" y="1444"/>
              <a:ext cx="0" cy="2412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11" name="Rectangle 19"/>
            <p:cNvSpPr>
              <a:spLocks noChangeArrowheads="1"/>
            </p:cNvSpPr>
            <p:nvPr/>
          </p:nvSpPr>
          <p:spPr bwMode="auto">
            <a:xfrm>
              <a:off x="3044" y="3889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200">
                  <a:solidFill>
                    <a:schemeClr val="tx2"/>
                  </a:solidFill>
                  <a:latin typeface="Arial" charset="0"/>
                </a:rPr>
                <a:t>100</a:t>
              </a:r>
            </a:p>
          </p:txBody>
        </p:sp>
      </p:grpSp>
      <p:grpSp>
        <p:nvGrpSpPr>
          <p:cNvPr id="392212" name="Group 20"/>
          <p:cNvGrpSpPr>
            <a:grpSpLocks/>
          </p:cNvGrpSpPr>
          <p:nvPr/>
        </p:nvGrpSpPr>
        <p:grpSpPr bwMode="auto">
          <a:xfrm>
            <a:off x="223838" y="2033588"/>
            <a:ext cx="4933950" cy="427037"/>
            <a:chOff x="141" y="1281"/>
            <a:chExt cx="3108" cy="269"/>
          </a:xfrm>
        </p:grpSpPr>
        <p:sp>
          <p:nvSpPr>
            <p:cNvPr id="392213" name="Line 21"/>
            <p:cNvSpPr>
              <a:spLocks noChangeShapeType="1"/>
            </p:cNvSpPr>
            <p:nvPr/>
          </p:nvSpPr>
          <p:spPr bwMode="auto">
            <a:xfrm>
              <a:off x="550" y="1444"/>
              <a:ext cx="2699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14" name="Rectangle 22"/>
            <p:cNvSpPr>
              <a:spLocks noChangeArrowheads="1"/>
            </p:cNvSpPr>
            <p:nvPr/>
          </p:nvSpPr>
          <p:spPr bwMode="auto">
            <a:xfrm>
              <a:off x="141" y="1281"/>
              <a:ext cx="410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200">
                  <a:solidFill>
                    <a:schemeClr val="tx2"/>
                  </a:solidFill>
                  <a:latin typeface="Arial" charset="0"/>
                </a:rPr>
                <a:t>100</a:t>
              </a:r>
            </a:p>
          </p:txBody>
        </p:sp>
      </p:grpSp>
      <p:grpSp>
        <p:nvGrpSpPr>
          <p:cNvPr id="392215" name="Group 23"/>
          <p:cNvGrpSpPr>
            <a:grpSpLocks/>
          </p:cNvGrpSpPr>
          <p:nvPr/>
        </p:nvGrpSpPr>
        <p:grpSpPr bwMode="auto">
          <a:xfrm>
            <a:off x="377825" y="3195638"/>
            <a:ext cx="4779963" cy="427037"/>
            <a:chOff x="238" y="2008"/>
            <a:chExt cx="3011" cy="269"/>
          </a:xfrm>
        </p:grpSpPr>
        <p:sp>
          <p:nvSpPr>
            <p:cNvPr id="392216" name="Line 24"/>
            <p:cNvSpPr>
              <a:spLocks noChangeShapeType="1"/>
            </p:cNvSpPr>
            <p:nvPr/>
          </p:nvSpPr>
          <p:spPr bwMode="auto">
            <a:xfrm flipH="1">
              <a:off x="550" y="2149"/>
              <a:ext cx="2699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17" name="Rectangle 25"/>
            <p:cNvSpPr>
              <a:spLocks noChangeArrowheads="1"/>
            </p:cNvSpPr>
            <p:nvPr/>
          </p:nvSpPr>
          <p:spPr bwMode="auto">
            <a:xfrm>
              <a:off x="238" y="2008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200">
                  <a:solidFill>
                    <a:schemeClr val="folHlink"/>
                  </a:solidFill>
                  <a:latin typeface="Arial" charset="0"/>
                </a:rPr>
                <a:t>70</a:t>
              </a:r>
            </a:p>
          </p:txBody>
        </p:sp>
      </p:grpSp>
      <p:grpSp>
        <p:nvGrpSpPr>
          <p:cNvPr id="392218" name="Group 26"/>
          <p:cNvGrpSpPr>
            <a:grpSpLocks/>
          </p:cNvGrpSpPr>
          <p:nvPr/>
        </p:nvGrpSpPr>
        <p:grpSpPr bwMode="auto">
          <a:xfrm>
            <a:off x="398463" y="4843463"/>
            <a:ext cx="4759325" cy="427037"/>
            <a:chOff x="251" y="3046"/>
            <a:chExt cx="2998" cy="269"/>
          </a:xfrm>
        </p:grpSpPr>
        <p:sp>
          <p:nvSpPr>
            <p:cNvPr id="392219" name="Line 27"/>
            <p:cNvSpPr>
              <a:spLocks noChangeShapeType="1"/>
            </p:cNvSpPr>
            <p:nvPr/>
          </p:nvSpPr>
          <p:spPr bwMode="auto">
            <a:xfrm flipH="1">
              <a:off x="561" y="3188"/>
              <a:ext cx="2688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92220" name="Rectangle 28"/>
            <p:cNvSpPr>
              <a:spLocks noChangeArrowheads="1"/>
            </p:cNvSpPr>
            <p:nvPr/>
          </p:nvSpPr>
          <p:spPr bwMode="auto">
            <a:xfrm>
              <a:off x="251" y="3046"/>
              <a:ext cx="31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200">
                  <a:solidFill>
                    <a:schemeClr val="accent2"/>
                  </a:solidFill>
                  <a:latin typeface="Arial" charset="0"/>
                </a:rPr>
                <a:t>30</a:t>
              </a:r>
            </a:p>
          </p:txBody>
        </p:sp>
      </p:grpSp>
      <p:sp>
        <p:nvSpPr>
          <p:cNvPr id="392221" name="Oval 29"/>
          <p:cNvSpPr>
            <a:spLocks noChangeArrowheads="1"/>
          </p:cNvSpPr>
          <p:nvPr/>
        </p:nvSpPr>
        <p:spPr bwMode="auto">
          <a:xfrm>
            <a:off x="5099050" y="2251075"/>
            <a:ext cx="103188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222" name="Oval 30"/>
          <p:cNvSpPr>
            <a:spLocks noChangeArrowheads="1"/>
          </p:cNvSpPr>
          <p:nvPr/>
        </p:nvSpPr>
        <p:spPr bwMode="auto">
          <a:xfrm>
            <a:off x="5103813" y="3355975"/>
            <a:ext cx="103187" cy="103188"/>
          </a:xfrm>
          <a:prstGeom prst="ellipse">
            <a:avLst/>
          </a:prstGeom>
          <a:solidFill>
            <a:srgbClr val="99FF66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223" name="Oval 31"/>
          <p:cNvSpPr>
            <a:spLocks noChangeArrowheads="1"/>
          </p:cNvSpPr>
          <p:nvPr/>
        </p:nvSpPr>
        <p:spPr bwMode="auto">
          <a:xfrm>
            <a:off x="5110163" y="5011738"/>
            <a:ext cx="103187" cy="103187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92224" name="Text Box 32"/>
          <p:cNvSpPr txBox="1">
            <a:spLocks noChangeArrowheads="1"/>
          </p:cNvSpPr>
          <p:nvPr/>
        </p:nvSpPr>
        <p:spPr bwMode="auto">
          <a:xfrm>
            <a:off x="0" y="571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Οι συναρτήσεις </a:t>
            </a:r>
            <a:r>
              <a:rPr lang="en-GB" b="1" i="1" dirty="0" smtClean="0">
                <a:solidFill>
                  <a:srgbClr val="005A4E"/>
                </a:solidFill>
                <a:latin typeface="Arial" charset="0"/>
              </a:rPr>
              <a:t>W</a:t>
            </a:r>
            <a:r>
              <a:rPr lang="en-GB" b="1" dirty="0" smtClean="0">
                <a:solidFill>
                  <a:srgbClr val="005A4E"/>
                </a:solidFill>
                <a:latin typeface="Arial" charset="0"/>
              </a:rPr>
              <a:t> </a:t>
            </a:r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και</a:t>
            </a:r>
            <a:r>
              <a:rPr lang="en-GB" b="1" dirty="0" smtClean="0">
                <a:solidFill>
                  <a:srgbClr val="005A4E"/>
                </a:solidFill>
                <a:latin typeface="Arial" charset="0"/>
              </a:rPr>
              <a:t> </a:t>
            </a:r>
            <a:r>
              <a:rPr lang="en-GB" b="1" i="1" dirty="0" smtClean="0">
                <a:solidFill>
                  <a:srgbClr val="005A4E"/>
                </a:solidFill>
                <a:latin typeface="Arial" charset="0"/>
              </a:rPr>
              <a:t>C</a:t>
            </a:r>
            <a:r>
              <a:rPr lang="en-GB" b="1" baseline="-25000" dirty="0" smtClean="0">
                <a:solidFill>
                  <a:srgbClr val="005A4E"/>
                </a:solidFill>
                <a:latin typeface="Arial" charset="0"/>
              </a:rPr>
              <a:t>d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2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92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92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92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92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2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92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2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92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21" grpId="0" animBg="1"/>
      <p:bldP spid="392222" grpId="0" animBg="1"/>
      <p:bldP spid="3922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42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424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9424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dirty="0" smtClean="0"/>
              <a:t>Εισροές </a:t>
            </a:r>
            <a:r>
              <a:rPr lang="el-GR" sz="2600" dirty="0" smtClean="0"/>
              <a:t>(προσδιορίζονται εξωγενώς)</a:t>
            </a:r>
            <a:endParaRPr lang="en-GB" sz="2600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επενδύσεις</a:t>
            </a:r>
            <a:endParaRPr lang="en-GB" dirty="0"/>
          </a:p>
          <a:p>
            <a:pPr lvl="2">
              <a:lnSpc>
                <a:spcPct val="110000"/>
              </a:lnSpc>
            </a:pPr>
            <a:r>
              <a:rPr lang="el-GR" dirty="0" smtClean="0"/>
              <a:t>αυξημένη καταναλωτική ζήτηση</a:t>
            </a:r>
            <a:endParaRPr lang="en-GB" dirty="0"/>
          </a:p>
          <a:p>
            <a:pPr lvl="2">
              <a:lnSpc>
                <a:spcPct val="110000"/>
              </a:lnSpc>
            </a:pPr>
            <a:r>
              <a:rPr lang="el-GR" dirty="0" smtClean="0"/>
              <a:t>προσδοκίες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4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4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4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4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5" grpId="0" build="p" bldLvl="3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3" name="Text Box 10"/>
          <p:cNvSpPr txBox="1">
            <a:spLocks noChangeArrowheads="1"/>
          </p:cNvSpPr>
          <p:nvPr/>
        </p:nvSpPr>
        <p:spPr bwMode="auto">
          <a:xfrm>
            <a:off x="0" y="6583363"/>
            <a:ext cx="91440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668338" algn="l"/>
              </a:tabLst>
            </a:pPr>
            <a:r>
              <a:rPr lang="en-GB" sz="1200" i="1">
                <a:solidFill>
                  <a:srgbClr val="B2B2B2"/>
                </a:solidFill>
                <a:latin typeface="Arial" charset="0"/>
              </a:rPr>
              <a:t>Source:  </a:t>
            </a:r>
            <a:r>
              <a:rPr lang="en-GB" sz="1200">
                <a:solidFill>
                  <a:srgbClr val="B2B2B2"/>
                </a:solidFill>
                <a:latin typeface="Arial" charset="0"/>
              </a:rPr>
              <a:t>Based on data from</a:t>
            </a:r>
            <a:r>
              <a:rPr lang="en-GB" sz="1200" i="1">
                <a:solidFill>
                  <a:srgbClr val="B2B2B2"/>
                </a:solidFill>
                <a:latin typeface="Arial" charset="0"/>
              </a:rPr>
              <a:t> Business and Consumer Surveys</a:t>
            </a:r>
            <a:r>
              <a:rPr lang="en-GB" sz="1200">
                <a:solidFill>
                  <a:srgbClr val="B2B2B2"/>
                </a:solidFill>
                <a:latin typeface="Arial" charset="0"/>
              </a:rPr>
              <a:t> (European Commission, DGECFIN)</a:t>
            </a:r>
          </a:p>
        </p:txBody>
      </p:sp>
      <p:sp>
        <p:nvSpPr>
          <p:cNvPr id="704515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600" b="1">
                <a:solidFill>
                  <a:srgbClr val="660066"/>
                </a:solidFill>
                <a:latin typeface="Arial" charset="0"/>
              </a:rPr>
              <a:t>Economic sentiment in the EU</a:t>
            </a:r>
          </a:p>
        </p:txBody>
      </p:sp>
      <p:graphicFrame>
        <p:nvGraphicFramePr>
          <p:cNvPr id="614402" name="Object 3"/>
          <p:cNvGraphicFramePr>
            <a:graphicFrameLocks noChangeAspect="1"/>
          </p:cNvGraphicFramePr>
          <p:nvPr/>
        </p:nvGraphicFramePr>
        <p:xfrm>
          <a:off x="0" y="498475"/>
          <a:ext cx="9144000" cy="610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4532" name="Chart" r:id="rId4" imgW="10157400" imgH="6764400" progId="MSGraph.Chart.8">
                  <p:embed followColorScheme="full"/>
                </p:oleObj>
              </mc:Choice>
              <mc:Fallback>
                <p:oleObj name="Chart" r:id="rId4" imgW="10157400" imgH="67644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98475"/>
                        <a:ext cx="9144000" cy="6103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14402" grpId="0" bld="series" 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6562" name="Object 3"/>
          <p:cNvGraphicFramePr>
            <a:graphicFrameLocks noChangeAspect="1"/>
          </p:cNvGraphicFramePr>
          <p:nvPr/>
        </p:nvGraphicFramePr>
        <p:xfrm>
          <a:off x="0" y="450850"/>
          <a:ext cx="9144000" cy="599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78" name="Chart" r:id="rId4" imgW="10144440" imgH="6751800" progId="MSGraph.Chart.8">
                  <p:embed followColorScheme="full"/>
                </p:oleObj>
              </mc:Choice>
              <mc:Fallback>
                <p:oleObj name="Chart" r:id="rId4" imgW="10144440" imgH="6751800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-1749"/>
                      <a:stretch>
                        <a:fillRect/>
                      </a:stretch>
                    </p:blipFill>
                    <p:spPr bwMode="auto">
                      <a:xfrm>
                        <a:off x="0" y="450850"/>
                        <a:ext cx="9144000" cy="5991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6563" name="Rectangle 4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1200" i="1">
                <a:solidFill>
                  <a:srgbClr val="B2B2B2"/>
                </a:solidFill>
                <a:latin typeface="Arial" charset="0"/>
              </a:rPr>
              <a:t>Notes</a:t>
            </a:r>
            <a:r>
              <a:rPr lang="en-GB" sz="1200">
                <a:solidFill>
                  <a:srgbClr val="B2B2B2"/>
                </a:solidFill>
                <a:latin typeface="Arial" charset="0"/>
              </a:rPr>
              <a:t>: Figures from 2014 based on forecasts; EU-15 = the member countries of the European Union prior to 1 May 2004; </a:t>
            </a:r>
          </a:p>
          <a:p>
            <a:r>
              <a:rPr lang="en-GB" sz="1200" i="1">
                <a:solidFill>
                  <a:srgbClr val="B2B2B2"/>
                </a:solidFill>
                <a:latin typeface="Arial" charset="0"/>
              </a:rPr>
              <a:t>Source</a:t>
            </a:r>
            <a:r>
              <a:rPr lang="en-GB" sz="1200">
                <a:solidFill>
                  <a:srgbClr val="B2B2B2"/>
                </a:solidFill>
                <a:latin typeface="Arial" charset="0"/>
              </a:rPr>
              <a:t>: Based on data in </a:t>
            </a:r>
            <a:r>
              <a:rPr lang="en-GB" sz="1200" i="1">
                <a:solidFill>
                  <a:srgbClr val="B2B2B2"/>
                </a:solidFill>
                <a:latin typeface="Arial" charset="0"/>
              </a:rPr>
              <a:t>AMECO Database </a:t>
            </a:r>
            <a:r>
              <a:rPr lang="en-GB" sz="1200">
                <a:solidFill>
                  <a:srgbClr val="B2B2B2"/>
                </a:solidFill>
                <a:latin typeface="Arial" charset="0"/>
              </a:rPr>
              <a:t>(European Commission, DGECFIN, May 2014)</a:t>
            </a:r>
          </a:p>
        </p:txBody>
      </p:sp>
      <p:sp>
        <p:nvSpPr>
          <p:cNvPr id="706564" name="Text Box 5"/>
          <p:cNvSpPr txBox="1">
            <a:spLocks noChangeArrowheads="1"/>
          </p:cNvSpPr>
          <p:nvPr/>
        </p:nvSpPr>
        <p:spPr bwMode="auto">
          <a:xfrm>
            <a:off x="0" y="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2400" b="1">
                <a:solidFill>
                  <a:srgbClr val="660066"/>
                </a:solidFill>
                <a:latin typeface="Arial" charset="0"/>
              </a:rPr>
              <a:t>Annual change in consumption and investment in the EU-15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0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706562" grpId="0" bld="series" 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rgbClr val="CED9DE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353283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53284" name="Group 4"/>
          <p:cNvGrpSpPr>
            <a:grpSpLocks/>
          </p:cNvGrpSpPr>
          <p:nvPr/>
        </p:nvGrpSpPr>
        <p:grpSpPr bwMode="auto">
          <a:xfrm>
            <a:off x="4625975" y="2441575"/>
            <a:ext cx="2293938" cy="3632200"/>
            <a:chOff x="2914" y="1538"/>
            <a:chExt cx="1445" cy="2288"/>
          </a:xfrm>
        </p:grpSpPr>
        <p:sp>
          <p:nvSpPr>
            <p:cNvPr id="353285" name="Arc 5"/>
            <p:cNvSpPr>
              <a:spLocks/>
            </p:cNvSpPr>
            <p:nvPr/>
          </p:nvSpPr>
          <p:spPr bwMode="auto">
            <a:xfrm>
              <a:off x="2914" y="1538"/>
              <a:ext cx="1058" cy="2288"/>
            </a:xfrm>
            <a:custGeom>
              <a:avLst/>
              <a:gdLst>
                <a:gd name="G0" fmla="+- 0 0 0"/>
                <a:gd name="G1" fmla="+- 21441 0 0"/>
                <a:gd name="G2" fmla="+- 21600 0 0"/>
                <a:gd name="T0" fmla="*/ 2612 w 21600"/>
                <a:gd name="T1" fmla="*/ 0 h 42817"/>
                <a:gd name="T2" fmla="*/ 3106 w 21600"/>
                <a:gd name="T3" fmla="*/ 42817 h 42817"/>
                <a:gd name="T4" fmla="*/ 0 w 21600"/>
                <a:gd name="T5" fmla="*/ 21441 h 42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817" fill="none" extrusionOk="0">
                  <a:moveTo>
                    <a:pt x="2612" y="-1"/>
                  </a:moveTo>
                  <a:cubicBezTo>
                    <a:pt x="13451" y="1319"/>
                    <a:pt x="21600" y="10521"/>
                    <a:pt x="21600" y="21441"/>
                  </a:cubicBezTo>
                  <a:cubicBezTo>
                    <a:pt x="21600" y="32170"/>
                    <a:pt x="13724" y="41273"/>
                    <a:pt x="3105" y="42816"/>
                  </a:cubicBezTo>
                </a:path>
                <a:path w="21600" h="42817" stroke="0" extrusionOk="0">
                  <a:moveTo>
                    <a:pt x="2612" y="-1"/>
                  </a:moveTo>
                  <a:cubicBezTo>
                    <a:pt x="13451" y="1319"/>
                    <a:pt x="21600" y="10521"/>
                    <a:pt x="21600" y="21441"/>
                  </a:cubicBezTo>
                  <a:cubicBezTo>
                    <a:pt x="21600" y="32170"/>
                    <a:pt x="13724" y="41273"/>
                    <a:pt x="3105" y="42816"/>
                  </a:cubicBezTo>
                  <a:lnTo>
                    <a:pt x="0" y="21441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3286" name="Rectangle 6"/>
            <p:cNvSpPr>
              <a:spLocks noChangeArrowheads="1"/>
            </p:cNvSpPr>
            <p:nvPr/>
          </p:nvSpPr>
          <p:spPr bwMode="auto">
            <a:xfrm>
              <a:off x="4033" y="2483"/>
              <a:ext cx="32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C</a:t>
              </a:r>
              <a:r>
                <a:rPr lang="en-GB" sz="2400" baseline="-25000" dirty="0">
                  <a:solidFill>
                    <a:schemeClr val="tx2"/>
                  </a:solidFill>
                  <a:latin typeface="Arial" charset="0"/>
                </a:rPr>
                <a:t>d</a:t>
              </a:r>
            </a:p>
          </p:txBody>
        </p:sp>
      </p:grpSp>
      <p:grpSp>
        <p:nvGrpSpPr>
          <p:cNvPr id="353287" name="Group 7"/>
          <p:cNvGrpSpPr>
            <a:grpSpLocks/>
          </p:cNvGrpSpPr>
          <p:nvPr/>
        </p:nvGrpSpPr>
        <p:grpSpPr bwMode="auto">
          <a:xfrm>
            <a:off x="4883150" y="6249988"/>
            <a:ext cx="3132138" cy="531812"/>
            <a:chOff x="3076" y="3937"/>
            <a:chExt cx="1973" cy="335"/>
          </a:xfrm>
        </p:grpSpPr>
        <p:sp>
          <p:nvSpPr>
            <p:cNvPr id="353288" name="Line 8"/>
            <p:cNvSpPr>
              <a:spLocks noChangeShapeType="1"/>
            </p:cNvSpPr>
            <p:nvPr/>
          </p:nvSpPr>
          <p:spPr bwMode="auto">
            <a:xfrm>
              <a:off x="3076" y="3937"/>
              <a:ext cx="197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3289" name="Rectangle 9"/>
            <p:cNvSpPr>
              <a:spLocks noChangeArrowheads="1"/>
            </p:cNvSpPr>
            <p:nvPr/>
          </p:nvSpPr>
          <p:spPr bwMode="auto">
            <a:xfrm>
              <a:off x="3526" y="3984"/>
              <a:ext cx="13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W = S + T + M</a:t>
              </a:r>
            </a:p>
          </p:txBody>
        </p:sp>
      </p:grpSp>
      <p:grpSp>
        <p:nvGrpSpPr>
          <p:cNvPr id="353290" name="Group 10"/>
          <p:cNvGrpSpPr>
            <a:grpSpLocks/>
          </p:cNvGrpSpPr>
          <p:nvPr/>
        </p:nvGrpSpPr>
        <p:grpSpPr bwMode="auto">
          <a:xfrm>
            <a:off x="5029200" y="1765300"/>
            <a:ext cx="3132138" cy="495300"/>
            <a:chOff x="3168" y="1112"/>
            <a:chExt cx="1973" cy="312"/>
          </a:xfrm>
        </p:grpSpPr>
        <p:sp>
          <p:nvSpPr>
            <p:cNvPr id="353291" name="Line 11"/>
            <p:cNvSpPr>
              <a:spLocks noChangeShapeType="1"/>
            </p:cNvSpPr>
            <p:nvPr/>
          </p:nvSpPr>
          <p:spPr bwMode="auto">
            <a:xfrm>
              <a:off x="3168" y="1424"/>
              <a:ext cx="1973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3292" name="Rectangle 12"/>
            <p:cNvSpPr>
              <a:spLocks noChangeArrowheads="1"/>
            </p:cNvSpPr>
            <p:nvPr/>
          </p:nvSpPr>
          <p:spPr bwMode="auto">
            <a:xfrm>
              <a:off x="3572" y="1112"/>
              <a:ext cx="119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J = I + G + X</a:t>
              </a:r>
            </a:p>
          </p:txBody>
        </p:sp>
      </p:grpSp>
      <p:graphicFrame>
        <p:nvGraphicFramePr>
          <p:cNvPr id="353293" name="Object 13"/>
          <p:cNvGraphicFramePr>
            <a:graphicFrameLocks noChangeAspect="1"/>
          </p:cNvGraphicFramePr>
          <p:nvPr/>
        </p:nvGraphicFramePr>
        <p:xfrm>
          <a:off x="2200275" y="854075"/>
          <a:ext cx="2890838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25" name="Clip" r:id="rId4" imgW="5905440" imgH="3697560" progId="">
                  <p:embed/>
                </p:oleObj>
              </mc:Choice>
              <mc:Fallback>
                <p:oleObj name="Clip" r:id="rId4" imgW="5905440" imgH="3697560" progId="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854075"/>
                        <a:ext cx="2890838" cy="181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3294" name="Object 14"/>
          <p:cNvGraphicFramePr>
            <a:graphicFrameLocks noChangeAspect="1"/>
          </p:cNvGraphicFramePr>
          <p:nvPr/>
        </p:nvGraphicFramePr>
        <p:xfrm>
          <a:off x="2871788" y="5481638"/>
          <a:ext cx="1903412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3326" name="Clip" r:id="rId6" imgW="2277720" imgH="3420720" progId="">
                  <p:embed/>
                </p:oleObj>
              </mc:Choice>
              <mc:Fallback>
                <p:oleObj name="Clip" r:id="rId6" imgW="2277720" imgH="3420720" progId="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481638"/>
                        <a:ext cx="1903412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3295" name="Group 15"/>
          <p:cNvGrpSpPr>
            <a:grpSpLocks/>
          </p:cNvGrpSpPr>
          <p:nvPr/>
        </p:nvGrpSpPr>
        <p:grpSpPr bwMode="auto">
          <a:xfrm>
            <a:off x="0" y="2459038"/>
            <a:ext cx="2833688" cy="3589337"/>
            <a:chOff x="0" y="1549"/>
            <a:chExt cx="1785" cy="2261"/>
          </a:xfrm>
        </p:grpSpPr>
        <p:sp>
          <p:nvSpPr>
            <p:cNvPr id="353296" name="Arc 16"/>
            <p:cNvSpPr>
              <a:spLocks/>
            </p:cNvSpPr>
            <p:nvPr/>
          </p:nvSpPr>
          <p:spPr bwMode="auto">
            <a:xfrm>
              <a:off x="885" y="1549"/>
              <a:ext cx="900" cy="2261"/>
            </a:xfrm>
            <a:custGeom>
              <a:avLst/>
              <a:gdLst>
                <a:gd name="G0" fmla="+- 21600 0 0"/>
                <a:gd name="G1" fmla="+- 21510 0 0"/>
                <a:gd name="G2" fmla="+- 21600 0 0"/>
                <a:gd name="T0" fmla="*/ 21384 w 21600"/>
                <a:gd name="T1" fmla="*/ 43109 h 43109"/>
                <a:gd name="T2" fmla="*/ 19633 w 21600"/>
                <a:gd name="T3" fmla="*/ 0 h 43109"/>
                <a:gd name="T4" fmla="*/ 21600 w 21600"/>
                <a:gd name="T5" fmla="*/ 21510 h 43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09" fill="none" extrusionOk="0">
                  <a:moveTo>
                    <a:pt x="21384" y="43108"/>
                  </a:moveTo>
                  <a:cubicBezTo>
                    <a:pt x="9539" y="42990"/>
                    <a:pt x="0" y="33355"/>
                    <a:pt x="0" y="21510"/>
                  </a:cubicBezTo>
                  <a:cubicBezTo>
                    <a:pt x="-1" y="10342"/>
                    <a:pt x="8512" y="1016"/>
                    <a:pt x="19632" y="-1"/>
                  </a:cubicBezTo>
                </a:path>
                <a:path w="21600" h="43109" stroke="0" extrusionOk="0">
                  <a:moveTo>
                    <a:pt x="21384" y="43108"/>
                  </a:moveTo>
                  <a:cubicBezTo>
                    <a:pt x="9539" y="42990"/>
                    <a:pt x="0" y="33355"/>
                    <a:pt x="0" y="21510"/>
                  </a:cubicBezTo>
                  <a:cubicBezTo>
                    <a:pt x="-1" y="10342"/>
                    <a:pt x="8512" y="1016"/>
                    <a:pt x="19632" y="-1"/>
                  </a:cubicBezTo>
                  <a:lnTo>
                    <a:pt x="21600" y="2151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3297" name="Rectangle 17"/>
            <p:cNvSpPr>
              <a:spLocks noChangeArrowheads="1"/>
            </p:cNvSpPr>
            <p:nvPr/>
          </p:nvSpPr>
          <p:spPr bwMode="auto">
            <a:xfrm>
              <a:off x="0" y="2494"/>
              <a:ext cx="109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/>
              <a:r>
                <a:rPr lang="el-GR" sz="2400" dirty="0" smtClean="0">
                  <a:solidFill>
                    <a:schemeClr val="tx2"/>
                  </a:solidFill>
                  <a:latin typeface="Arial" charset="0"/>
                </a:rPr>
                <a:t>Εθνικό</a:t>
              </a:r>
            </a:p>
            <a:p>
              <a:pPr defTabSz="762000"/>
              <a:r>
                <a:rPr lang="el-GR" sz="2400" dirty="0" smtClean="0">
                  <a:solidFill>
                    <a:schemeClr val="tx2"/>
                  </a:solidFill>
                  <a:latin typeface="Arial" charset="0"/>
                </a:rPr>
                <a:t>εισόδημα </a:t>
              </a:r>
              <a:endParaRPr lang="en-GB" sz="2400" dirty="0">
                <a:solidFill>
                  <a:schemeClr val="tx2"/>
                </a:solidFill>
                <a:latin typeface="Arial" charset="0"/>
              </a:endParaRPr>
            </a:p>
          </p:txBody>
        </p:sp>
      </p:grpSp>
      <p:sp>
        <p:nvSpPr>
          <p:cNvPr id="353298" name="Text Box 18"/>
          <p:cNvSpPr txBox="1">
            <a:spLocks noChangeArrowheads="1"/>
          </p:cNvSpPr>
          <p:nvPr/>
        </p:nvSpPr>
        <p:spPr bwMode="auto">
          <a:xfrm>
            <a:off x="0" y="65088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Ένα απλοποιημένο υπόδειγμα της κυκλικής ροής </a:t>
            </a:r>
            <a:br>
              <a:rPr lang="el-GR" b="1" dirty="0" smtClean="0">
                <a:solidFill>
                  <a:schemeClr val="hlink"/>
                </a:solidFill>
                <a:latin typeface="Arial" charset="0"/>
              </a:rPr>
            </a:b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του εισοδήματος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53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3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3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53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8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9834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98341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00297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Εισροές (προσδιορίζονται εξωγενώς)</a:t>
            </a:r>
            <a:endParaRPr lang="en-GB" sz="26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επενδύσεις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αυξημένη καταναλωτική ζήτηση</a:t>
            </a:r>
            <a:endParaRPr lang="en-GB" dirty="0">
              <a:solidFill>
                <a:srgbClr val="646B86"/>
              </a:solidFill>
            </a:endParaRPr>
          </a:p>
          <a:p>
            <a:pPr lvl="2">
              <a:lnSpc>
                <a:spcPct val="100000"/>
              </a:lnSpc>
              <a:spcBef>
                <a:spcPct val="35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προσδοκίες</a:t>
            </a:r>
            <a:endParaRPr lang="en-GB" dirty="0"/>
          </a:p>
        </p:txBody>
      </p:sp>
      <p:sp>
        <p:nvSpPr>
          <p:cNvPr id="398342" name="Rectangle 6"/>
          <p:cNvSpPr>
            <a:spLocks/>
          </p:cNvSpPr>
          <p:nvPr/>
        </p:nvSpPr>
        <p:spPr bwMode="auto">
          <a:xfrm>
            <a:off x="301625" y="3662363"/>
            <a:ext cx="85344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κόστος και αποδοτικότητα κεφαλαιουχικού εξοπλισμού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  <a:p>
            <a:pPr marL="1143000" lvl="2" indent="-228600">
              <a:spcBef>
                <a:spcPct val="35000"/>
              </a:spcBef>
              <a:buClr>
                <a:srgbClr val="6E9798"/>
              </a:buClr>
              <a:buSzPct val="75000"/>
              <a:buFont typeface="Wingdings 2" pitchFamily="18" charset="2"/>
              <a:buChar char="÷"/>
            </a:pPr>
            <a:r>
              <a:rPr lang="el-GR" sz="2300" dirty="0" smtClean="0">
                <a:solidFill>
                  <a:srgbClr val="1E495C"/>
                </a:solidFill>
                <a:latin typeface="Arial" charset="0"/>
              </a:rPr>
              <a:t>επιτόκια</a:t>
            </a:r>
            <a:endParaRPr lang="en-GB" sz="2300" dirty="0">
              <a:solidFill>
                <a:srgbClr val="1E495C"/>
              </a:solidFill>
              <a:latin typeface="Arial" charset="0"/>
            </a:endParaRPr>
          </a:p>
          <a:p>
            <a:pPr marL="742950" lvl="1" indent="-285750">
              <a:spcBef>
                <a:spcPct val="3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δημόσιες δαπάνες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3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εξαγωγές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35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συνάρτηση εισροών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98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98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98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983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983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8342" grpId="0" build="p" bldLvl="3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7890" name="Rectangle 2"/>
          <p:cNvSpPr>
            <a:spLocks noChangeArrowheads="1"/>
          </p:cNvSpPr>
          <p:nvPr/>
        </p:nvSpPr>
        <p:spPr bwMode="auto">
          <a:xfrm>
            <a:off x="866775" y="1120775"/>
            <a:ext cx="7010400" cy="51816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77891" name="Rectangle 3"/>
          <p:cNvSpPr>
            <a:spLocks noChangeArrowheads="1"/>
          </p:cNvSpPr>
          <p:nvPr/>
        </p:nvSpPr>
        <p:spPr bwMode="auto">
          <a:xfrm>
            <a:off x="866775" y="96837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l-GR" sz="2400" noProof="1"/>
          </a:p>
        </p:txBody>
      </p:sp>
      <p:sp>
        <p:nvSpPr>
          <p:cNvPr id="677892" name="Line 5"/>
          <p:cNvSpPr>
            <a:spLocks noChangeShapeType="1"/>
          </p:cNvSpPr>
          <p:nvPr/>
        </p:nvSpPr>
        <p:spPr bwMode="auto">
          <a:xfrm>
            <a:off x="866775" y="96837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7893" name="Line 6"/>
          <p:cNvSpPr>
            <a:spLocks noChangeShapeType="1"/>
          </p:cNvSpPr>
          <p:nvPr/>
        </p:nvSpPr>
        <p:spPr bwMode="auto">
          <a:xfrm>
            <a:off x="866775" y="630237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677894" name="Rectangle 7"/>
          <p:cNvSpPr>
            <a:spLocks noChangeArrowheads="1"/>
          </p:cNvSpPr>
          <p:nvPr/>
        </p:nvSpPr>
        <p:spPr bwMode="auto">
          <a:xfrm>
            <a:off x="546100" y="625633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77895" name="Rectangle 8"/>
          <p:cNvSpPr>
            <a:spLocks noChangeArrowheads="1"/>
          </p:cNvSpPr>
          <p:nvPr/>
        </p:nvSpPr>
        <p:spPr bwMode="auto">
          <a:xfrm>
            <a:off x="7483475" y="638968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677896" name="Group 8"/>
          <p:cNvGrpSpPr>
            <a:grpSpLocks/>
          </p:cNvGrpSpPr>
          <p:nvPr/>
        </p:nvGrpSpPr>
        <p:grpSpPr bwMode="auto">
          <a:xfrm>
            <a:off x="0" y="3954463"/>
            <a:ext cx="7799388" cy="1846262"/>
            <a:chOff x="0" y="2491"/>
            <a:chExt cx="4913" cy="1163"/>
          </a:xfrm>
        </p:grpSpPr>
        <p:sp>
          <p:nvSpPr>
            <p:cNvPr id="677897" name="Rectangle 9"/>
            <p:cNvSpPr>
              <a:spLocks noChangeArrowheads="1"/>
            </p:cNvSpPr>
            <p:nvPr/>
          </p:nvSpPr>
          <p:spPr bwMode="auto">
            <a:xfrm>
              <a:off x="4616" y="2491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W</a:t>
              </a:r>
            </a:p>
          </p:txBody>
        </p:sp>
        <p:sp>
          <p:nvSpPr>
            <p:cNvPr id="677898" name="Arc 10"/>
            <p:cNvSpPr>
              <a:spLocks/>
            </p:cNvSpPr>
            <p:nvPr/>
          </p:nvSpPr>
          <p:spPr bwMode="auto">
            <a:xfrm rot="-900000">
              <a:off x="0" y="3109"/>
              <a:ext cx="4737" cy="545"/>
            </a:xfrm>
            <a:custGeom>
              <a:avLst/>
              <a:gdLst>
                <a:gd name="T0" fmla="*/ 2147483647 w 20648"/>
                <a:gd name="T1" fmla="*/ 10316627 h 21453"/>
                <a:gd name="T2" fmla="*/ 333459789 w 20648"/>
                <a:gd name="T3" fmla="*/ 34892485 h 21453"/>
                <a:gd name="T4" fmla="*/ 0 w 20648"/>
                <a:gd name="T5" fmla="*/ 0 h 21453"/>
                <a:gd name="T6" fmla="*/ 0 60000 65536"/>
                <a:gd name="T7" fmla="*/ 0 60000 65536"/>
                <a:gd name="T8" fmla="*/ 0 60000 65536"/>
                <a:gd name="T9" fmla="*/ 0 w 20648"/>
                <a:gd name="T10" fmla="*/ 0 h 21453"/>
                <a:gd name="T11" fmla="*/ 20648 w 20648"/>
                <a:gd name="T12" fmla="*/ 21453 h 2145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48" h="21453" fill="none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</a:path>
                <a:path w="20648" h="21453" stroke="0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 sz="2400"/>
            </a:p>
          </p:txBody>
        </p:sp>
      </p:grpSp>
      <p:sp>
        <p:nvSpPr>
          <p:cNvPr id="677899" name="Rectangle 11"/>
          <p:cNvSpPr>
            <a:spLocks noChangeArrowheads="1"/>
          </p:cNvSpPr>
          <p:nvPr/>
        </p:nvSpPr>
        <p:spPr bwMode="auto">
          <a:xfrm>
            <a:off x="104775" y="52546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grpSp>
        <p:nvGrpSpPr>
          <p:cNvPr id="677900" name="Group 12"/>
          <p:cNvGrpSpPr>
            <a:grpSpLocks/>
          </p:cNvGrpSpPr>
          <p:nvPr/>
        </p:nvGrpSpPr>
        <p:grpSpPr bwMode="auto">
          <a:xfrm>
            <a:off x="890588" y="5365750"/>
            <a:ext cx="6867525" cy="457200"/>
            <a:chOff x="561" y="3380"/>
            <a:chExt cx="4326" cy="288"/>
          </a:xfrm>
        </p:grpSpPr>
        <p:sp>
          <p:nvSpPr>
            <p:cNvPr id="677901" name="Line 12"/>
            <p:cNvSpPr>
              <a:spLocks noChangeShapeType="1"/>
            </p:cNvSpPr>
            <p:nvPr/>
          </p:nvSpPr>
          <p:spPr bwMode="auto">
            <a:xfrm>
              <a:off x="561" y="3484"/>
              <a:ext cx="4072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77902" name="Rectangle 13"/>
            <p:cNvSpPr>
              <a:spLocks noChangeArrowheads="1"/>
            </p:cNvSpPr>
            <p:nvPr/>
          </p:nvSpPr>
          <p:spPr bwMode="auto">
            <a:xfrm>
              <a:off x="4675" y="338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>
                  <a:solidFill>
                    <a:schemeClr val="folHlink"/>
                  </a:solidFill>
                  <a:latin typeface="Arial" charset="0"/>
                </a:rPr>
                <a:t>J</a:t>
              </a:r>
            </a:p>
          </p:txBody>
        </p:sp>
      </p:grpSp>
      <p:sp>
        <p:nvSpPr>
          <p:cNvPr id="677903" name="Text Box 15"/>
          <p:cNvSpPr txBox="1">
            <a:spLocks noChangeArrowheads="1"/>
          </p:cNvSpPr>
          <p:nvPr/>
        </p:nvSpPr>
        <p:spPr bwMode="auto">
          <a:xfrm>
            <a:off x="0" y="0"/>
            <a:ext cx="90265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Οι συναρτήσεις εισροών και εκροών</a:t>
            </a:r>
            <a:endParaRPr lang="en-GB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7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Βραχυχρόνια Μακροοικονομική Ισορροπία</a:t>
            </a:r>
            <a:endParaRPr lang="en-GB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Προσδιορισμός του Εθνικού Εισοδήματος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44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044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4044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Το επίπεδο ισορροπίας του εθνικού εισοδήματος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οι εκροές είναι ίσες με τις εισροές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4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04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85" grpId="0" build="p" bldLvl="2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1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2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6533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06534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406535" name="Group 7"/>
          <p:cNvGrpSpPr>
            <a:grpSpLocks/>
          </p:cNvGrpSpPr>
          <p:nvPr/>
        </p:nvGrpSpPr>
        <p:grpSpPr bwMode="auto">
          <a:xfrm>
            <a:off x="-22225" y="3795713"/>
            <a:ext cx="7821613" cy="1846262"/>
            <a:chOff x="-14" y="2391"/>
            <a:chExt cx="4927" cy="1163"/>
          </a:xfrm>
        </p:grpSpPr>
        <p:sp>
          <p:nvSpPr>
            <p:cNvPr id="406536" name="Rectangle 8"/>
            <p:cNvSpPr>
              <a:spLocks noChangeArrowheads="1"/>
            </p:cNvSpPr>
            <p:nvPr/>
          </p:nvSpPr>
          <p:spPr bwMode="auto">
            <a:xfrm>
              <a:off x="4616" y="2391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W</a:t>
              </a:r>
            </a:p>
          </p:txBody>
        </p:sp>
        <p:sp>
          <p:nvSpPr>
            <p:cNvPr id="406537" name="Arc 9"/>
            <p:cNvSpPr>
              <a:spLocks/>
            </p:cNvSpPr>
            <p:nvPr/>
          </p:nvSpPr>
          <p:spPr bwMode="auto">
            <a:xfrm rot="20700000">
              <a:off x="-14" y="3009"/>
              <a:ext cx="4737" cy="54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48 w 20648"/>
                <a:gd name="T1" fmla="*/ 6343 h 21453"/>
                <a:gd name="T2" fmla="*/ 2514 w 20648"/>
                <a:gd name="T3" fmla="*/ 21453 h 21453"/>
                <a:gd name="T4" fmla="*/ 0 w 20648"/>
                <a:gd name="T5" fmla="*/ 0 h 2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8" h="21453" fill="none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</a:path>
                <a:path w="20648" h="21453" stroke="0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06538" name="Rectangle 10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06539" name="Text Box 11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6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8579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8580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8581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08582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408583" name="Group 7"/>
          <p:cNvGrpSpPr>
            <a:grpSpLocks/>
          </p:cNvGrpSpPr>
          <p:nvPr/>
        </p:nvGrpSpPr>
        <p:grpSpPr bwMode="auto">
          <a:xfrm>
            <a:off x="-22225" y="3795713"/>
            <a:ext cx="7821613" cy="1846262"/>
            <a:chOff x="-14" y="2391"/>
            <a:chExt cx="4927" cy="1163"/>
          </a:xfrm>
        </p:grpSpPr>
        <p:sp>
          <p:nvSpPr>
            <p:cNvPr id="408584" name="Rectangle 8"/>
            <p:cNvSpPr>
              <a:spLocks noChangeArrowheads="1"/>
            </p:cNvSpPr>
            <p:nvPr/>
          </p:nvSpPr>
          <p:spPr bwMode="auto">
            <a:xfrm>
              <a:off x="4616" y="2391"/>
              <a:ext cx="29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W</a:t>
              </a:r>
            </a:p>
          </p:txBody>
        </p:sp>
        <p:sp>
          <p:nvSpPr>
            <p:cNvPr id="408585" name="Arc 9"/>
            <p:cNvSpPr>
              <a:spLocks/>
            </p:cNvSpPr>
            <p:nvPr/>
          </p:nvSpPr>
          <p:spPr bwMode="auto">
            <a:xfrm rot="20700000">
              <a:off x="-14" y="3009"/>
              <a:ext cx="4737" cy="545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648 w 20648"/>
                <a:gd name="T1" fmla="*/ 6343 h 21453"/>
                <a:gd name="T2" fmla="*/ 2514 w 20648"/>
                <a:gd name="T3" fmla="*/ 21453 h 21453"/>
                <a:gd name="T4" fmla="*/ 0 w 20648"/>
                <a:gd name="T5" fmla="*/ 0 h 21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648" h="21453" fill="none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</a:path>
                <a:path w="20648" h="21453" stroke="0" extrusionOk="0">
                  <a:moveTo>
                    <a:pt x="20647" y="6342"/>
                  </a:moveTo>
                  <a:cubicBezTo>
                    <a:pt x="18132" y="14529"/>
                    <a:pt x="11019" y="20456"/>
                    <a:pt x="2514" y="2145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08586" name="Rectangle 10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grpSp>
        <p:nvGrpSpPr>
          <p:cNvPr id="408587" name="Group 11"/>
          <p:cNvGrpSpPr>
            <a:grpSpLocks/>
          </p:cNvGrpSpPr>
          <p:nvPr/>
        </p:nvGrpSpPr>
        <p:grpSpPr bwMode="auto">
          <a:xfrm>
            <a:off x="890588" y="5207000"/>
            <a:ext cx="6867525" cy="457200"/>
            <a:chOff x="561" y="3280"/>
            <a:chExt cx="4326" cy="288"/>
          </a:xfrm>
        </p:grpSpPr>
        <p:sp>
          <p:nvSpPr>
            <p:cNvPr id="408588" name="Line 12"/>
            <p:cNvSpPr>
              <a:spLocks noChangeShapeType="1"/>
            </p:cNvSpPr>
            <p:nvPr/>
          </p:nvSpPr>
          <p:spPr bwMode="auto">
            <a:xfrm>
              <a:off x="561" y="3384"/>
              <a:ext cx="407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8589" name="Rectangle 13"/>
            <p:cNvSpPr>
              <a:spLocks noChangeArrowheads="1"/>
            </p:cNvSpPr>
            <p:nvPr/>
          </p:nvSpPr>
          <p:spPr bwMode="auto">
            <a:xfrm>
              <a:off x="4675" y="328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J</a:t>
              </a:r>
            </a:p>
          </p:txBody>
        </p:sp>
      </p:grpSp>
      <p:sp>
        <p:nvSpPr>
          <p:cNvPr id="408590" name="Line 14"/>
          <p:cNvSpPr>
            <a:spLocks noChangeShapeType="1"/>
          </p:cNvSpPr>
          <p:nvPr/>
        </p:nvSpPr>
        <p:spPr bwMode="auto">
          <a:xfrm>
            <a:off x="2997200" y="5370513"/>
            <a:ext cx="0" cy="769937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8591" name="Rectangle 15"/>
          <p:cNvSpPr>
            <a:spLocks noChangeArrowheads="1"/>
          </p:cNvSpPr>
          <p:nvPr/>
        </p:nvSpPr>
        <p:spPr bwMode="auto">
          <a:xfrm>
            <a:off x="2774950" y="61595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grpSp>
        <p:nvGrpSpPr>
          <p:cNvPr id="408592" name="Group 16"/>
          <p:cNvGrpSpPr>
            <a:grpSpLocks/>
          </p:cNvGrpSpPr>
          <p:nvPr/>
        </p:nvGrpSpPr>
        <p:grpSpPr bwMode="auto">
          <a:xfrm>
            <a:off x="2960688" y="5700713"/>
            <a:ext cx="360362" cy="457200"/>
            <a:chOff x="1865" y="3591"/>
            <a:chExt cx="227" cy="288"/>
          </a:xfrm>
        </p:grpSpPr>
        <p:sp>
          <p:nvSpPr>
            <p:cNvPr id="408593" name="Rectangle 17"/>
            <p:cNvSpPr>
              <a:spLocks noChangeArrowheads="1"/>
            </p:cNvSpPr>
            <p:nvPr/>
          </p:nvSpPr>
          <p:spPr bwMode="auto">
            <a:xfrm>
              <a:off x="1869" y="359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408594" name="Oval 18"/>
            <p:cNvSpPr>
              <a:spLocks noChangeArrowheads="1"/>
            </p:cNvSpPr>
            <p:nvPr/>
          </p:nvSpPr>
          <p:spPr bwMode="auto">
            <a:xfrm>
              <a:off x="1865" y="3614"/>
              <a:ext cx="65" cy="65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08595" name="Group 19"/>
          <p:cNvGrpSpPr>
            <a:grpSpLocks/>
          </p:cNvGrpSpPr>
          <p:nvPr/>
        </p:nvGrpSpPr>
        <p:grpSpPr bwMode="auto">
          <a:xfrm>
            <a:off x="2895600" y="4876800"/>
            <a:ext cx="354013" cy="554038"/>
            <a:chOff x="1824" y="3072"/>
            <a:chExt cx="223" cy="349"/>
          </a:xfrm>
        </p:grpSpPr>
        <p:sp>
          <p:nvSpPr>
            <p:cNvPr id="408596" name="Oval 20"/>
            <p:cNvSpPr>
              <a:spLocks noChangeArrowheads="1"/>
            </p:cNvSpPr>
            <p:nvPr/>
          </p:nvSpPr>
          <p:spPr bwMode="auto">
            <a:xfrm>
              <a:off x="1861" y="3356"/>
              <a:ext cx="65" cy="65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8597" name="Rectangle 21"/>
            <p:cNvSpPr>
              <a:spLocks noChangeArrowheads="1"/>
            </p:cNvSpPr>
            <p:nvPr/>
          </p:nvSpPr>
          <p:spPr bwMode="auto">
            <a:xfrm>
              <a:off x="1824" y="3072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408598" name="Line 22"/>
          <p:cNvSpPr>
            <a:spLocks noChangeShapeType="1"/>
          </p:cNvSpPr>
          <p:nvPr/>
        </p:nvSpPr>
        <p:spPr bwMode="auto">
          <a:xfrm>
            <a:off x="2978150" y="6616700"/>
            <a:ext cx="10445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08599" name="AutoShape 23"/>
          <p:cNvSpPr>
            <a:spLocks noChangeArrowheads="1"/>
          </p:cNvSpPr>
          <p:nvPr/>
        </p:nvSpPr>
        <p:spPr bwMode="auto">
          <a:xfrm>
            <a:off x="3236686" y="1792748"/>
            <a:ext cx="4412343" cy="75155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Εάν οι εισροές υπερβαίνουν τις εκροές, το εθνικό εισόδημα θα αυξηθεί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08600" name="Text Box 24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8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90" grpId="0" animBg="1"/>
      <p:bldP spid="408591" grpId="0" autoUpdateAnimBg="0"/>
      <p:bldP spid="408598" grpId="0" animBg="1"/>
      <p:bldP spid="408599" grpId="0" animBg="1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7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8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29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10630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10631" name="Rectangle 7"/>
          <p:cNvSpPr>
            <a:spLocks noChangeArrowheads="1"/>
          </p:cNvSpPr>
          <p:nvPr/>
        </p:nvSpPr>
        <p:spPr bwMode="auto">
          <a:xfrm>
            <a:off x="7327900" y="3795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</a:p>
        </p:txBody>
      </p:sp>
      <p:sp>
        <p:nvSpPr>
          <p:cNvPr id="410632" name="Arc 8"/>
          <p:cNvSpPr>
            <a:spLocks/>
          </p:cNvSpPr>
          <p:nvPr/>
        </p:nvSpPr>
        <p:spPr bwMode="auto">
          <a:xfrm rot="20700000">
            <a:off x="-22225" y="4776788"/>
            <a:ext cx="7519988" cy="865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48 w 20648"/>
              <a:gd name="T1" fmla="*/ 6343 h 21453"/>
              <a:gd name="T2" fmla="*/ 2514 w 20648"/>
              <a:gd name="T3" fmla="*/ 21453 h 21453"/>
              <a:gd name="T4" fmla="*/ 0 w 20648"/>
              <a:gd name="T5" fmla="*/ 0 h 2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8" h="21453" fill="none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</a:path>
              <a:path w="20648" h="21453" stroke="0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33" name="Rectangle 9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>
            <a:off x="890588" y="5372100"/>
            <a:ext cx="6464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0635" name="Rectangle 11"/>
          <p:cNvSpPr>
            <a:spLocks noChangeArrowheads="1"/>
          </p:cNvSpPr>
          <p:nvPr/>
        </p:nvSpPr>
        <p:spPr bwMode="auto">
          <a:xfrm>
            <a:off x="7421563" y="520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J</a:t>
            </a:r>
          </a:p>
        </p:txBody>
      </p:sp>
      <p:grpSp>
        <p:nvGrpSpPr>
          <p:cNvPr id="410636" name="Group 12"/>
          <p:cNvGrpSpPr>
            <a:grpSpLocks/>
          </p:cNvGrpSpPr>
          <p:nvPr/>
        </p:nvGrpSpPr>
        <p:grpSpPr bwMode="auto">
          <a:xfrm>
            <a:off x="5521325" y="4875213"/>
            <a:ext cx="446088" cy="1681162"/>
            <a:chOff x="3478" y="3071"/>
            <a:chExt cx="281" cy="1059"/>
          </a:xfrm>
        </p:grpSpPr>
        <p:sp>
          <p:nvSpPr>
            <p:cNvPr id="410637" name="Line 13"/>
            <p:cNvSpPr>
              <a:spLocks noChangeShapeType="1"/>
            </p:cNvSpPr>
            <p:nvPr/>
          </p:nvSpPr>
          <p:spPr bwMode="auto">
            <a:xfrm flipH="1">
              <a:off x="3595" y="3071"/>
              <a:ext cx="1" cy="797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638" name="Rectangle 14"/>
            <p:cNvSpPr>
              <a:spLocks noChangeArrowheads="1"/>
            </p:cNvSpPr>
            <p:nvPr/>
          </p:nvSpPr>
          <p:spPr bwMode="auto">
            <a:xfrm>
              <a:off x="3478" y="3880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10639" name="Group 15"/>
          <p:cNvGrpSpPr>
            <a:grpSpLocks/>
          </p:cNvGrpSpPr>
          <p:nvPr/>
        </p:nvGrpSpPr>
        <p:grpSpPr bwMode="auto">
          <a:xfrm>
            <a:off x="5599113" y="4338638"/>
            <a:ext cx="336550" cy="557212"/>
            <a:chOff x="3533" y="2724"/>
            <a:chExt cx="212" cy="351"/>
          </a:xfrm>
        </p:grpSpPr>
        <p:sp>
          <p:nvSpPr>
            <p:cNvPr id="410640" name="Oval 16"/>
            <p:cNvSpPr>
              <a:spLocks noChangeArrowheads="1"/>
            </p:cNvSpPr>
            <p:nvPr/>
          </p:nvSpPr>
          <p:spPr bwMode="auto">
            <a:xfrm>
              <a:off x="3569" y="3010"/>
              <a:ext cx="65" cy="65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0641" name="Rectangle 17"/>
            <p:cNvSpPr>
              <a:spLocks noChangeArrowheads="1"/>
            </p:cNvSpPr>
            <p:nvPr/>
          </p:nvSpPr>
          <p:spPr bwMode="auto">
            <a:xfrm>
              <a:off x="3533" y="2724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</p:grpSp>
      <p:sp>
        <p:nvSpPr>
          <p:cNvPr id="410642" name="Line 18"/>
          <p:cNvSpPr>
            <a:spLocks noChangeShapeType="1"/>
          </p:cNvSpPr>
          <p:nvPr/>
        </p:nvSpPr>
        <p:spPr bwMode="auto">
          <a:xfrm>
            <a:off x="4535488" y="6524625"/>
            <a:ext cx="106203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10643" name="Group 19"/>
          <p:cNvGrpSpPr>
            <a:grpSpLocks/>
          </p:cNvGrpSpPr>
          <p:nvPr/>
        </p:nvGrpSpPr>
        <p:grpSpPr bwMode="auto">
          <a:xfrm>
            <a:off x="5657850" y="5324475"/>
            <a:ext cx="396875" cy="457200"/>
            <a:chOff x="3573" y="3360"/>
            <a:chExt cx="250" cy="288"/>
          </a:xfrm>
        </p:grpSpPr>
        <p:sp>
          <p:nvSpPr>
            <p:cNvPr id="410644" name="Rectangle 20"/>
            <p:cNvSpPr>
              <a:spLocks noChangeArrowheads="1"/>
            </p:cNvSpPr>
            <p:nvPr/>
          </p:nvSpPr>
          <p:spPr bwMode="auto">
            <a:xfrm>
              <a:off x="3600" y="3360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410645" name="Oval 21"/>
            <p:cNvSpPr>
              <a:spLocks noChangeArrowheads="1"/>
            </p:cNvSpPr>
            <p:nvPr/>
          </p:nvSpPr>
          <p:spPr bwMode="auto">
            <a:xfrm>
              <a:off x="3573" y="3360"/>
              <a:ext cx="65" cy="65"/>
            </a:xfrm>
            <a:prstGeom prst="ellipse">
              <a:avLst/>
            </a:prstGeom>
            <a:solidFill>
              <a:srgbClr val="FFCC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10646" name="AutoShape 22"/>
          <p:cNvSpPr>
            <a:spLocks noChangeArrowheads="1"/>
          </p:cNvSpPr>
          <p:nvPr/>
        </p:nvSpPr>
        <p:spPr bwMode="auto">
          <a:xfrm>
            <a:off x="2768599" y="1878473"/>
            <a:ext cx="4604657" cy="75155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Εάν οι εκροές υπερβαίνουν τις εισροές, το εθνικό εισόδημα θα μειωθεί</a:t>
            </a:r>
            <a:endParaRPr lang="en-GB" sz="19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0647" name="Text Box 23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0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42" grpId="0" animBg="1"/>
      <p:bldP spid="410646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75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76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12679" name="Rectangle 7"/>
          <p:cNvSpPr>
            <a:spLocks noChangeArrowheads="1"/>
          </p:cNvSpPr>
          <p:nvPr/>
        </p:nvSpPr>
        <p:spPr bwMode="auto">
          <a:xfrm>
            <a:off x="7327900" y="3795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</a:p>
        </p:txBody>
      </p:sp>
      <p:sp>
        <p:nvSpPr>
          <p:cNvPr id="412680" name="Arc 8"/>
          <p:cNvSpPr>
            <a:spLocks/>
          </p:cNvSpPr>
          <p:nvPr/>
        </p:nvSpPr>
        <p:spPr bwMode="auto">
          <a:xfrm rot="20700000">
            <a:off x="-22225" y="4776788"/>
            <a:ext cx="7519988" cy="865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48 w 20648"/>
              <a:gd name="T1" fmla="*/ 6343 h 21453"/>
              <a:gd name="T2" fmla="*/ 2514 w 20648"/>
              <a:gd name="T3" fmla="*/ 21453 h 21453"/>
              <a:gd name="T4" fmla="*/ 0 w 20648"/>
              <a:gd name="T5" fmla="*/ 0 h 2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8" h="21453" fill="none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</a:path>
              <a:path w="20648" h="21453" stroke="0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81" name="Rectangle 9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>
            <a:off x="890588" y="5372100"/>
            <a:ext cx="6464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83" name="Rectangle 11"/>
          <p:cNvSpPr>
            <a:spLocks noChangeArrowheads="1"/>
          </p:cNvSpPr>
          <p:nvPr/>
        </p:nvSpPr>
        <p:spPr bwMode="auto">
          <a:xfrm>
            <a:off x="7421563" y="520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J</a:t>
            </a:r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>
            <a:off x="4276725" y="5370513"/>
            <a:ext cx="0" cy="750887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85" name="Rectangle 13"/>
          <p:cNvSpPr>
            <a:spLocks noChangeArrowheads="1"/>
          </p:cNvSpPr>
          <p:nvPr/>
        </p:nvSpPr>
        <p:spPr bwMode="auto">
          <a:xfrm>
            <a:off x="4062413" y="61769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hlink"/>
                </a:solidFill>
                <a:latin typeface="Arial" charset="0"/>
              </a:rPr>
              <a:t>e</a:t>
            </a:r>
          </a:p>
        </p:txBody>
      </p:sp>
      <p:grpSp>
        <p:nvGrpSpPr>
          <p:cNvPr id="412686" name="Group 14"/>
          <p:cNvGrpSpPr>
            <a:grpSpLocks/>
          </p:cNvGrpSpPr>
          <p:nvPr/>
        </p:nvGrpSpPr>
        <p:grpSpPr bwMode="auto">
          <a:xfrm>
            <a:off x="4125913" y="4914900"/>
            <a:ext cx="336550" cy="515938"/>
            <a:chOff x="2566" y="3096"/>
            <a:chExt cx="212" cy="325"/>
          </a:xfrm>
        </p:grpSpPr>
        <p:sp>
          <p:nvSpPr>
            <p:cNvPr id="412687" name="Oval 15"/>
            <p:cNvSpPr>
              <a:spLocks noChangeArrowheads="1"/>
            </p:cNvSpPr>
            <p:nvPr/>
          </p:nvSpPr>
          <p:spPr bwMode="auto">
            <a:xfrm>
              <a:off x="2634" y="3356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2688" name="Rectangle 16"/>
            <p:cNvSpPr>
              <a:spLocks noChangeArrowheads="1"/>
            </p:cNvSpPr>
            <p:nvPr/>
          </p:nvSpPr>
          <p:spPr bwMode="auto">
            <a:xfrm>
              <a:off x="2566" y="3096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x</a:t>
              </a:r>
            </a:p>
          </p:txBody>
        </p:sp>
      </p:grpSp>
      <p:sp>
        <p:nvSpPr>
          <p:cNvPr id="412689" name="Line 17"/>
          <p:cNvSpPr>
            <a:spLocks noChangeShapeType="1"/>
          </p:cNvSpPr>
          <p:nvPr/>
        </p:nvSpPr>
        <p:spPr bwMode="auto">
          <a:xfrm>
            <a:off x="4535488" y="6524625"/>
            <a:ext cx="106203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90" name="Line 18"/>
          <p:cNvSpPr>
            <a:spLocks noChangeShapeType="1"/>
          </p:cNvSpPr>
          <p:nvPr/>
        </p:nvSpPr>
        <p:spPr bwMode="auto">
          <a:xfrm>
            <a:off x="2978150" y="6529388"/>
            <a:ext cx="109696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2691" name="AutoShape 19"/>
          <p:cNvSpPr>
            <a:spLocks noChangeArrowheads="1"/>
          </p:cNvSpPr>
          <p:nvPr/>
        </p:nvSpPr>
        <p:spPr bwMode="auto">
          <a:xfrm>
            <a:off x="2603500" y="2234073"/>
            <a:ext cx="3419475" cy="75155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Το εθνικό εισόδημα ισορροπίας είναι W = J.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12692" name="Text Box 20"/>
          <p:cNvSpPr txBox="1">
            <a:spLocks noChangeArrowheads="1"/>
          </p:cNvSpPr>
          <p:nvPr/>
        </p:nvSpPr>
        <p:spPr bwMode="auto">
          <a:xfrm>
            <a:off x="0" y="42863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  <a:p>
            <a:pPr algn="ctr"/>
            <a:endParaRPr lang="en-GB" b="1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2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4" grpId="0" animBg="1"/>
      <p:bldP spid="412685" grpId="0" autoUpdateAnimBg="0"/>
      <p:bldP spid="412691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1472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41472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επίπεδο ισορροπίας του εθνικού εισοδήματος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οι εκροές είναι ίσες με τις εισροές</a:t>
            </a:r>
            <a:endParaRPr lang="en-GB" dirty="0"/>
          </a:p>
          <a:p>
            <a:pPr lvl="1">
              <a:lnSpc>
                <a:spcPct val="100000"/>
              </a:lnSpc>
              <a:spcBef>
                <a:spcPct val="70000"/>
              </a:spcBef>
            </a:pPr>
            <a:r>
              <a:rPr lang="el-GR" dirty="0" smtClean="0"/>
              <a:t>το εισόδημα είναι ίσο με τις δαπάνες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1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2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73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16774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grpSp>
        <p:nvGrpSpPr>
          <p:cNvPr id="416775" name="Group 7"/>
          <p:cNvGrpSpPr>
            <a:grpSpLocks/>
          </p:cNvGrpSpPr>
          <p:nvPr/>
        </p:nvGrpSpPr>
        <p:grpSpPr bwMode="auto">
          <a:xfrm>
            <a:off x="866775" y="915988"/>
            <a:ext cx="6188075" cy="5227637"/>
            <a:chOff x="546" y="577"/>
            <a:chExt cx="3898" cy="3293"/>
          </a:xfrm>
        </p:grpSpPr>
        <p:sp>
          <p:nvSpPr>
            <p:cNvPr id="416776" name="Line 8"/>
            <p:cNvSpPr>
              <a:spLocks noChangeShapeType="1"/>
            </p:cNvSpPr>
            <p:nvPr/>
          </p:nvSpPr>
          <p:spPr bwMode="auto">
            <a:xfrm flipV="1">
              <a:off x="546" y="894"/>
              <a:ext cx="3312" cy="29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6777" name="Rectangle 9"/>
            <p:cNvSpPr>
              <a:spLocks noChangeArrowheads="1"/>
            </p:cNvSpPr>
            <p:nvPr/>
          </p:nvSpPr>
          <p:spPr bwMode="auto">
            <a:xfrm>
              <a:off x="3373" y="577"/>
              <a:ext cx="10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Y = C</a:t>
              </a:r>
              <a:r>
                <a:rPr lang="en-GB" sz="2400" baseline="-25000" dirty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 + W</a:t>
              </a:r>
            </a:p>
          </p:txBody>
        </p:sp>
      </p:grpSp>
      <p:sp>
        <p:nvSpPr>
          <p:cNvPr id="416778" name="Rectangle 10"/>
          <p:cNvSpPr>
            <a:spLocks noChangeArrowheads="1"/>
          </p:cNvSpPr>
          <p:nvPr/>
        </p:nvSpPr>
        <p:spPr bwMode="auto">
          <a:xfrm>
            <a:off x="7327900" y="3795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</a:p>
        </p:txBody>
      </p:sp>
      <p:sp>
        <p:nvSpPr>
          <p:cNvPr id="416779" name="Arc 11"/>
          <p:cNvSpPr>
            <a:spLocks/>
          </p:cNvSpPr>
          <p:nvPr/>
        </p:nvSpPr>
        <p:spPr bwMode="auto">
          <a:xfrm rot="20700000">
            <a:off x="-22225" y="4776788"/>
            <a:ext cx="7519988" cy="865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48 w 20648"/>
              <a:gd name="T1" fmla="*/ 6343 h 21453"/>
              <a:gd name="T2" fmla="*/ 2514 w 20648"/>
              <a:gd name="T3" fmla="*/ 21453 h 21453"/>
              <a:gd name="T4" fmla="*/ 0 w 20648"/>
              <a:gd name="T5" fmla="*/ 0 h 2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8" h="21453" fill="none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</a:path>
              <a:path w="20648" h="21453" stroke="0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80" name="Rectangle 12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16781" name="Line 13"/>
          <p:cNvSpPr>
            <a:spLocks noChangeShapeType="1"/>
          </p:cNvSpPr>
          <p:nvPr/>
        </p:nvSpPr>
        <p:spPr bwMode="auto">
          <a:xfrm>
            <a:off x="890588" y="5372100"/>
            <a:ext cx="6464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6782" name="Rectangle 14"/>
          <p:cNvSpPr>
            <a:spLocks noChangeArrowheads="1"/>
          </p:cNvSpPr>
          <p:nvPr/>
        </p:nvSpPr>
        <p:spPr bwMode="auto">
          <a:xfrm>
            <a:off x="7421563" y="520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J</a:t>
            </a:r>
          </a:p>
        </p:txBody>
      </p:sp>
      <p:sp>
        <p:nvSpPr>
          <p:cNvPr id="416783" name="Text Box 15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6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53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53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55333" name="Rectangle 5"/>
          <p:cNvSpPr>
            <a:spLocks noGrp="1"/>
          </p:cNvSpPr>
          <p:nvPr>
            <p:ph type="body" idx="1"/>
          </p:nvPr>
        </p:nvSpPr>
        <p:spPr>
          <a:xfrm>
            <a:off x="301625" y="1584325"/>
            <a:ext cx="8534400" cy="482917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l-GR" sz="2900" dirty="0" smtClean="0"/>
              <a:t>Προσδιορισμός συνολικής ζήτησης και εθνικού εισοδήματος</a:t>
            </a:r>
            <a:endParaRPr lang="en-GB" sz="2900" dirty="0"/>
          </a:p>
          <a:p>
            <a:pPr>
              <a:lnSpc>
                <a:spcPct val="110000"/>
              </a:lnSpc>
            </a:pPr>
            <a:r>
              <a:rPr lang="el-GR" sz="2900" dirty="0" smtClean="0"/>
              <a:t>Το διάγραμμα του Κεϋνσιανού σταυρού</a:t>
            </a:r>
            <a:endParaRPr lang="en-GB" sz="2900" dirty="0"/>
          </a:p>
          <a:p>
            <a:pPr lvl="1">
              <a:lnSpc>
                <a:spcPct val="110000"/>
              </a:lnSpc>
            </a:pPr>
            <a:r>
              <a:rPr lang="el-GR" dirty="0" smtClean="0"/>
              <a:t> η σημασία της γραμμής των </a:t>
            </a:r>
            <a:r>
              <a:rPr lang="en-GB" dirty="0" smtClean="0"/>
              <a:t>45°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5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53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3553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333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19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0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1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18822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18823" name="Line 7"/>
          <p:cNvSpPr>
            <a:spLocks noChangeShapeType="1"/>
          </p:cNvSpPr>
          <p:nvPr/>
        </p:nvSpPr>
        <p:spPr bwMode="auto">
          <a:xfrm flipV="1">
            <a:off x="866775" y="1419225"/>
            <a:ext cx="52578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4" name="Rectangle 8"/>
          <p:cNvSpPr>
            <a:spLocks noChangeArrowheads="1"/>
          </p:cNvSpPr>
          <p:nvPr/>
        </p:nvSpPr>
        <p:spPr bwMode="auto">
          <a:xfrm>
            <a:off x="7327900" y="3795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</a:p>
        </p:txBody>
      </p:sp>
      <p:sp>
        <p:nvSpPr>
          <p:cNvPr id="418825" name="Arc 9"/>
          <p:cNvSpPr>
            <a:spLocks/>
          </p:cNvSpPr>
          <p:nvPr/>
        </p:nvSpPr>
        <p:spPr bwMode="auto">
          <a:xfrm rot="20700000">
            <a:off x="-22225" y="4776788"/>
            <a:ext cx="7519988" cy="865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48 w 20648"/>
              <a:gd name="T1" fmla="*/ 6343 h 21453"/>
              <a:gd name="T2" fmla="*/ 2514 w 20648"/>
              <a:gd name="T3" fmla="*/ 21453 h 21453"/>
              <a:gd name="T4" fmla="*/ 0 w 20648"/>
              <a:gd name="T5" fmla="*/ 0 h 2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8" h="21453" fill="none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</a:path>
              <a:path w="20648" h="21453" stroke="0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6" name="Rectangle 10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18827" name="Line 11"/>
          <p:cNvSpPr>
            <a:spLocks noChangeShapeType="1"/>
          </p:cNvSpPr>
          <p:nvPr/>
        </p:nvSpPr>
        <p:spPr bwMode="auto">
          <a:xfrm>
            <a:off x="890588" y="5372100"/>
            <a:ext cx="6464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7421563" y="520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J</a:t>
            </a:r>
          </a:p>
        </p:txBody>
      </p:sp>
      <p:grpSp>
        <p:nvGrpSpPr>
          <p:cNvPr id="418829" name="Group 13"/>
          <p:cNvGrpSpPr>
            <a:grpSpLocks/>
          </p:cNvGrpSpPr>
          <p:nvPr/>
        </p:nvGrpSpPr>
        <p:grpSpPr bwMode="auto">
          <a:xfrm>
            <a:off x="528638" y="2032000"/>
            <a:ext cx="7404100" cy="2687638"/>
            <a:chOff x="333" y="1280"/>
            <a:chExt cx="4664" cy="1693"/>
          </a:xfrm>
        </p:grpSpPr>
        <p:sp>
          <p:nvSpPr>
            <p:cNvPr id="418830" name="Arc 14"/>
            <p:cNvSpPr>
              <a:spLocks/>
            </p:cNvSpPr>
            <p:nvPr/>
          </p:nvSpPr>
          <p:spPr bwMode="auto">
            <a:xfrm rot="9300000">
              <a:off x="333" y="2425"/>
              <a:ext cx="4664" cy="5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332 w 20332"/>
                <a:gd name="T1" fmla="*/ 7290 h 21597"/>
                <a:gd name="T2" fmla="*/ 354 w 20332"/>
                <a:gd name="T3" fmla="*/ 21597 h 21597"/>
                <a:gd name="T4" fmla="*/ 0 w 20332"/>
                <a:gd name="T5" fmla="*/ 0 h 21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32" h="21597" fill="none" extrusionOk="0">
                  <a:moveTo>
                    <a:pt x="20332" y="7290"/>
                  </a:moveTo>
                  <a:cubicBezTo>
                    <a:pt x="17298" y="15751"/>
                    <a:pt x="9341" y="21449"/>
                    <a:pt x="354" y="21597"/>
                  </a:cubicBezTo>
                </a:path>
                <a:path w="20332" h="21597" stroke="0" extrusionOk="0">
                  <a:moveTo>
                    <a:pt x="20332" y="7290"/>
                  </a:moveTo>
                  <a:cubicBezTo>
                    <a:pt x="17298" y="15751"/>
                    <a:pt x="9341" y="21449"/>
                    <a:pt x="354" y="21597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1" name="Rectangle 15"/>
            <p:cNvSpPr>
              <a:spLocks noChangeArrowheads="1"/>
            </p:cNvSpPr>
            <p:nvPr/>
          </p:nvSpPr>
          <p:spPr bwMode="auto">
            <a:xfrm>
              <a:off x="4603" y="1280"/>
              <a:ext cx="33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 dirty="0">
                  <a:solidFill>
                    <a:schemeClr val="folHlink"/>
                  </a:solidFill>
                  <a:latin typeface="Arial" charset="0"/>
                </a:rPr>
                <a:t>C</a:t>
              </a:r>
              <a:r>
                <a:rPr lang="en-GB" sz="2600" baseline="-25000" dirty="0">
                  <a:solidFill>
                    <a:schemeClr val="folHlink"/>
                  </a:solidFill>
                  <a:latin typeface="Arial" charset="0"/>
                </a:rPr>
                <a:t>d</a:t>
              </a:r>
            </a:p>
          </p:txBody>
        </p:sp>
      </p:grpSp>
      <p:sp>
        <p:nvSpPr>
          <p:cNvPr id="418832" name="Rectangle 16"/>
          <p:cNvSpPr>
            <a:spLocks noChangeArrowheads="1"/>
          </p:cNvSpPr>
          <p:nvPr/>
        </p:nvSpPr>
        <p:spPr bwMode="auto">
          <a:xfrm>
            <a:off x="5354638" y="915988"/>
            <a:ext cx="170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Y = 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W</a:t>
            </a:r>
          </a:p>
        </p:txBody>
      </p:sp>
      <p:grpSp>
        <p:nvGrpSpPr>
          <p:cNvPr id="418833" name="Group 17"/>
          <p:cNvGrpSpPr>
            <a:grpSpLocks/>
          </p:cNvGrpSpPr>
          <p:nvPr/>
        </p:nvGrpSpPr>
        <p:grpSpPr bwMode="auto">
          <a:xfrm>
            <a:off x="534988" y="1306513"/>
            <a:ext cx="7410450" cy="2651125"/>
            <a:chOff x="337" y="823"/>
            <a:chExt cx="4668" cy="1670"/>
          </a:xfrm>
        </p:grpSpPr>
        <p:sp>
          <p:nvSpPr>
            <p:cNvPr id="418834" name="Arc 18"/>
            <p:cNvSpPr>
              <a:spLocks/>
            </p:cNvSpPr>
            <p:nvPr/>
          </p:nvSpPr>
          <p:spPr bwMode="auto">
            <a:xfrm rot="9300000">
              <a:off x="337" y="1945"/>
              <a:ext cx="4664" cy="54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20332 w 20332"/>
                <a:gd name="T1" fmla="*/ 7290 h 21583"/>
                <a:gd name="T2" fmla="*/ 847 w 20332"/>
                <a:gd name="T3" fmla="*/ 21583 h 21583"/>
                <a:gd name="T4" fmla="*/ 0 w 20332"/>
                <a:gd name="T5" fmla="*/ 0 h 2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332" h="21583" fill="none" extrusionOk="0">
                  <a:moveTo>
                    <a:pt x="20332" y="7290"/>
                  </a:moveTo>
                  <a:cubicBezTo>
                    <a:pt x="17359" y="15582"/>
                    <a:pt x="9649" y="21237"/>
                    <a:pt x="847" y="21583"/>
                  </a:cubicBezTo>
                </a:path>
                <a:path w="20332" h="21583" stroke="0" extrusionOk="0">
                  <a:moveTo>
                    <a:pt x="20332" y="7290"/>
                  </a:moveTo>
                  <a:cubicBezTo>
                    <a:pt x="17359" y="15582"/>
                    <a:pt x="9649" y="21237"/>
                    <a:pt x="847" y="21583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5" name="Rectangle 19"/>
            <p:cNvSpPr>
              <a:spLocks noChangeArrowheads="1"/>
            </p:cNvSpPr>
            <p:nvPr/>
          </p:nvSpPr>
          <p:spPr bwMode="auto">
            <a:xfrm>
              <a:off x="4019" y="823"/>
              <a:ext cx="98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E = C</a:t>
              </a:r>
              <a:r>
                <a:rPr lang="en-GB" sz="2400" baseline="-25000" dirty="0">
                  <a:solidFill>
                    <a:schemeClr val="tx2"/>
                  </a:solidFill>
                  <a:latin typeface="Arial" charset="0"/>
                </a:rPr>
                <a:t>d</a:t>
              </a:r>
              <a:r>
                <a:rPr lang="en-GB" sz="2400" i="1" dirty="0">
                  <a:solidFill>
                    <a:schemeClr val="tx2"/>
                  </a:solidFill>
                  <a:latin typeface="Arial" charset="0"/>
                </a:rPr>
                <a:t> + J</a:t>
              </a:r>
            </a:p>
          </p:txBody>
        </p:sp>
      </p:grpSp>
      <p:grpSp>
        <p:nvGrpSpPr>
          <p:cNvPr id="418836" name="Group 20"/>
          <p:cNvGrpSpPr>
            <a:grpSpLocks/>
          </p:cNvGrpSpPr>
          <p:nvPr/>
        </p:nvGrpSpPr>
        <p:grpSpPr bwMode="auto">
          <a:xfrm>
            <a:off x="5538788" y="2487613"/>
            <a:ext cx="344487" cy="739775"/>
            <a:chOff x="3489" y="1567"/>
            <a:chExt cx="217" cy="466"/>
          </a:xfrm>
        </p:grpSpPr>
        <p:sp>
          <p:nvSpPr>
            <p:cNvPr id="418837" name="Line 21"/>
            <p:cNvSpPr>
              <a:spLocks noChangeShapeType="1"/>
            </p:cNvSpPr>
            <p:nvPr/>
          </p:nvSpPr>
          <p:spPr bwMode="auto">
            <a:xfrm>
              <a:off x="3489" y="1567"/>
              <a:ext cx="0" cy="4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18838" name="Rectangle 22"/>
            <p:cNvSpPr>
              <a:spLocks noChangeArrowheads="1"/>
            </p:cNvSpPr>
            <p:nvPr/>
          </p:nvSpPr>
          <p:spPr bwMode="auto">
            <a:xfrm>
              <a:off x="3494" y="1609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400" i="1">
                  <a:solidFill>
                    <a:schemeClr val="accent2"/>
                  </a:solidFill>
                  <a:latin typeface="Arial" charset="0"/>
                </a:rPr>
                <a:t>J</a:t>
              </a:r>
            </a:p>
          </p:txBody>
        </p:sp>
      </p:grpSp>
      <p:sp>
        <p:nvSpPr>
          <p:cNvPr id="418839" name="Text Box 23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8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7" name="Line 3"/>
          <p:cNvSpPr>
            <a:spLocks noChangeShapeType="1"/>
          </p:cNvSpPr>
          <p:nvPr/>
        </p:nvSpPr>
        <p:spPr bwMode="auto">
          <a:xfrm flipH="1">
            <a:off x="2997200" y="3776663"/>
            <a:ext cx="15875" cy="2363787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8" name="Line 4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69" name="Line 5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0" name="Rectangle 6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20871" name="Rectangle 7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20872" name="Line 8"/>
          <p:cNvSpPr>
            <a:spLocks noChangeShapeType="1"/>
          </p:cNvSpPr>
          <p:nvPr/>
        </p:nvSpPr>
        <p:spPr bwMode="auto">
          <a:xfrm flipV="1">
            <a:off x="866775" y="1419225"/>
            <a:ext cx="52578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3" name="Rectangle 9"/>
          <p:cNvSpPr>
            <a:spLocks noChangeArrowheads="1"/>
          </p:cNvSpPr>
          <p:nvPr/>
        </p:nvSpPr>
        <p:spPr bwMode="auto">
          <a:xfrm>
            <a:off x="7327900" y="3795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</a:p>
        </p:txBody>
      </p:sp>
      <p:sp>
        <p:nvSpPr>
          <p:cNvPr id="420874" name="Arc 10"/>
          <p:cNvSpPr>
            <a:spLocks/>
          </p:cNvSpPr>
          <p:nvPr/>
        </p:nvSpPr>
        <p:spPr bwMode="auto">
          <a:xfrm rot="20700000">
            <a:off x="-22225" y="4776788"/>
            <a:ext cx="7519988" cy="865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48 w 20648"/>
              <a:gd name="T1" fmla="*/ 6343 h 21453"/>
              <a:gd name="T2" fmla="*/ 2514 w 20648"/>
              <a:gd name="T3" fmla="*/ 21453 h 21453"/>
              <a:gd name="T4" fmla="*/ 0 w 20648"/>
              <a:gd name="T5" fmla="*/ 0 h 2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8" h="21453" fill="none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</a:path>
              <a:path w="20648" h="21453" stroke="0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5" name="Rectangle 11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20876" name="Line 12"/>
          <p:cNvSpPr>
            <a:spLocks noChangeShapeType="1"/>
          </p:cNvSpPr>
          <p:nvPr/>
        </p:nvSpPr>
        <p:spPr bwMode="auto">
          <a:xfrm>
            <a:off x="890588" y="5372100"/>
            <a:ext cx="6464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7" name="Rectangle 13"/>
          <p:cNvSpPr>
            <a:spLocks noChangeArrowheads="1"/>
          </p:cNvSpPr>
          <p:nvPr/>
        </p:nvSpPr>
        <p:spPr bwMode="auto">
          <a:xfrm>
            <a:off x="7421563" y="520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J</a:t>
            </a:r>
          </a:p>
        </p:txBody>
      </p:sp>
      <p:sp>
        <p:nvSpPr>
          <p:cNvPr id="420878" name="Arc 14"/>
          <p:cNvSpPr>
            <a:spLocks/>
          </p:cNvSpPr>
          <p:nvPr/>
        </p:nvSpPr>
        <p:spPr bwMode="auto">
          <a:xfrm rot="9300000">
            <a:off x="528638" y="3849688"/>
            <a:ext cx="7404100" cy="8699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332 w 20332"/>
              <a:gd name="T1" fmla="*/ 7290 h 21597"/>
              <a:gd name="T2" fmla="*/ 354 w 20332"/>
              <a:gd name="T3" fmla="*/ 21597 h 21597"/>
              <a:gd name="T4" fmla="*/ 0 w 20332"/>
              <a:gd name="T5" fmla="*/ 0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32" h="21597" fill="none" extrusionOk="0">
                <a:moveTo>
                  <a:pt x="20332" y="7290"/>
                </a:moveTo>
                <a:cubicBezTo>
                  <a:pt x="17298" y="15751"/>
                  <a:pt x="9341" y="21449"/>
                  <a:pt x="354" y="21597"/>
                </a:cubicBezTo>
              </a:path>
              <a:path w="20332" h="21597" stroke="0" extrusionOk="0">
                <a:moveTo>
                  <a:pt x="20332" y="7290"/>
                </a:moveTo>
                <a:cubicBezTo>
                  <a:pt x="17298" y="15751"/>
                  <a:pt x="9341" y="21449"/>
                  <a:pt x="354" y="21597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79" name="Rectangle 15"/>
          <p:cNvSpPr>
            <a:spLocks noChangeArrowheads="1"/>
          </p:cNvSpPr>
          <p:nvPr/>
        </p:nvSpPr>
        <p:spPr bwMode="auto">
          <a:xfrm>
            <a:off x="7307263" y="2032000"/>
            <a:ext cx="52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n-GB" sz="2600" baseline="-25000" dirty="0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420880" name="Arc 16"/>
          <p:cNvSpPr>
            <a:spLocks/>
          </p:cNvSpPr>
          <p:nvPr/>
        </p:nvSpPr>
        <p:spPr bwMode="auto">
          <a:xfrm rot="9300000">
            <a:off x="534988" y="3087688"/>
            <a:ext cx="7404100" cy="8699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332 w 20332"/>
              <a:gd name="T1" fmla="*/ 7290 h 21583"/>
              <a:gd name="T2" fmla="*/ 847 w 20332"/>
              <a:gd name="T3" fmla="*/ 21583 h 21583"/>
              <a:gd name="T4" fmla="*/ 0 w 20332"/>
              <a:gd name="T5" fmla="*/ 0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32" h="21583" fill="none" extrusionOk="0">
                <a:moveTo>
                  <a:pt x="20332" y="7290"/>
                </a:moveTo>
                <a:cubicBezTo>
                  <a:pt x="17359" y="15582"/>
                  <a:pt x="9649" y="21237"/>
                  <a:pt x="847" y="21583"/>
                </a:cubicBezTo>
              </a:path>
              <a:path w="20332" h="21583" stroke="0" extrusionOk="0">
                <a:moveTo>
                  <a:pt x="20332" y="7290"/>
                </a:moveTo>
                <a:cubicBezTo>
                  <a:pt x="17359" y="15582"/>
                  <a:pt x="9649" y="21237"/>
                  <a:pt x="847" y="2158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81" name="Rectangle 17"/>
          <p:cNvSpPr>
            <a:spLocks noChangeArrowheads="1"/>
          </p:cNvSpPr>
          <p:nvPr/>
        </p:nvSpPr>
        <p:spPr bwMode="auto">
          <a:xfrm>
            <a:off x="5354638" y="915988"/>
            <a:ext cx="170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Y = 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W</a:t>
            </a:r>
          </a:p>
        </p:txBody>
      </p:sp>
      <p:sp>
        <p:nvSpPr>
          <p:cNvPr id="420882" name="Rectangle 18"/>
          <p:cNvSpPr>
            <a:spLocks noChangeArrowheads="1"/>
          </p:cNvSpPr>
          <p:nvPr/>
        </p:nvSpPr>
        <p:spPr bwMode="auto">
          <a:xfrm>
            <a:off x="6380163" y="1306513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E = 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J</a:t>
            </a:r>
          </a:p>
        </p:txBody>
      </p:sp>
      <p:sp>
        <p:nvSpPr>
          <p:cNvPr id="420883" name="Rectangle 19"/>
          <p:cNvSpPr>
            <a:spLocks noChangeArrowheads="1"/>
          </p:cNvSpPr>
          <p:nvPr/>
        </p:nvSpPr>
        <p:spPr bwMode="auto">
          <a:xfrm>
            <a:off x="2774950" y="61595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1</a:t>
            </a:r>
          </a:p>
        </p:txBody>
      </p:sp>
      <p:grpSp>
        <p:nvGrpSpPr>
          <p:cNvPr id="420884" name="Group 20"/>
          <p:cNvGrpSpPr>
            <a:grpSpLocks/>
          </p:cNvGrpSpPr>
          <p:nvPr/>
        </p:nvGrpSpPr>
        <p:grpSpPr bwMode="auto">
          <a:xfrm>
            <a:off x="2962275" y="4106863"/>
            <a:ext cx="298450" cy="457200"/>
            <a:chOff x="1877" y="2587"/>
            <a:chExt cx="188" cy="288"/>
          </a:xfrm>
        </p:grpSpPr>
        <p:sp>
          <p:nvSpPr>
            <p:cNvPr id="420885" name="Rectangle 21"/>
            <p:cNvSpPr>
              <a:spLocks noChangeArrowheads="1"/>
            </p:cNvSpPr>
            <p:nvPr/>
          </p:nvSpPr>
          <p:spPr bwMode="auto">
            <a:xfrm>
              <a:off x="1896" y="2587"/>
              <a:ext cx="16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420886" name="Oval 22"/>
            <p:cNvSpPr>
              <a:spLocks noChangeArrowheads="1"/>
            </p:cNvSpPr>
            <p:nvPr/>
          </p:nvSpPr>
          <p:spPr bwMode="auto">
            <a:xfrm>
              <a:off x="1877" y="2621"/>
              <a:ext cx="65" cy="6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20887" name="Group 23"/>
          <p:cNvGrpSpPr>
            <a:grpSpLocks/>
          </p:cNvGrpSpPr>
          <p:nvPr/>
        </p:nvGrpSpPr>
        <p:grpSpPr bwMode="auto">
          <a:xfrm>
            <a:off x="2857500" y="3336925"/>
            <a:ext cx="354013" cy="517525"/>
            <a:chOff x="1800" y="2091"/>
            <a:chExt cx="223" cy="326"/>
          </a:xfrm>
        </p:grpSpPr>
        <p:sp>
          <p:nvSpPr>
            <p:cNvPr id="420888" name="Oval 24"/>
            <p:cNvSpPr>
              <a:spLocks noChangeArrowheads="1"/>
            </p:cNvSpPr>
            <p:nvPr/>
          </p:nvSpPr>
          <p:spPr bwMode="auto">
            <a:xfrm>
              <a:off x="1873" y="2352"/>
              <a:ext cx="65" cy="6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0889" name="Rectangle 25"/>
            <p:cNvSpPr>
              <a:spLocks noChangeArrowheads="1"/>
            </p:cNvSpPr>
            <p:nvPr/>
          </p:nvSpPr>
          <p:spPr bwMode="auto">
            <a:xfrm>
              <a:off x="1800" y="2091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</p:grpSp>
      <p:sp>
        <p:nvSpPr>
          <p:cNvPr id="420890" name="Line 26"/>
          <p:cNvSpPr>
            <a:spLocks noChangeShapeType="1"/>
          </p:cNvSpPr>
          <p:nvPr/>
        </p:nvSpPr>
        <p:spPr bwMode="auto">
          <a:xfrm>
            <a:off x="2978150" y="6616700"/>
            <a:ext cx="10445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0891" name="AutoShape 27"/>
          <p:cNvSpPr>
            <a:spLocks noChangeArrowheads="1"/>
          </p:cNvSpPr>
          <p:nvPr/>
        </p:nvSpPr>
        <p:spPr bwMode="auto">
          <a:xfrm>
            <a:off x="1295400" y="1106160"/>
            <a:ext cx="3192463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Εάν οι συνολικές δαπάνες υπερβαίνουν το εθνικό εισόδημα, το εθνικό εισόδημα θα αυξηθεί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20892" name="Text Box 28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0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0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0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0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67" grpId="0" animBg="1"/>
      <p:bldP spid="420883" grpId="0" autoUpdateAnimBg="0"/>
      <p:bldP spid="420890" grpId="0" animBg="1"/>
      <p:bldP spid="420891" grpId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15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16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17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22918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22919" name="Line 7"/>
          <p:cNvSpPr>
            <a:spLocks noChangeShapeType="1"/>
          </p:cNvSpPr>
          <p:nvPr/>
        </p:nvSpPr>
        <p:spPr bwMode="auto">
          <a:xfrm flipV="1">
            <a:off x="866775" y="1419225"/>
            <a:ext cx="52578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0" name="Rectangle 8"/>
          <p:cNvSpPr>
            <a:spLocks noChangeArrowheads="1"/>
          </p:cNvSpPr>
          <p:nvPr/>
        </p:nvSpPr>
        <p:spPr bwMode="auto">
          <a:xfrm>
            <a:off x="7327900" y="3795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</a:p>
        </p:txBody>
      </p:sp>
      <p:sp>
        <p:nvSpPr>
          <p:cNvPr id="422921" name="Arc 9"/>
          <p:cNvSpPr>
            <a:spLocks/>
          </p:cNvSpPr>
          <p:nvPr/>
        </p:nvSpPr>
        <p:spPr bwMode="auto">
          <a:xfrm rot="20700000">
            <a:off x="-22225" y="4776788"/>
            <a:ext cx="7519988" cy="865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48 w 20648"/>
              <a:gd name="T1" fmla="*/ 6343 h 21453"/>
              <a:gd name="T2" fmla="*/ 2514 w 20648"/>
              <a:gd name="T3" fmla="*/ 21453 h 21453"/>
              <a:gd name="T4" fmla="*/ 0 w 20648"/>
              <a:gd name="T5" fmla="*/ 0 h 2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8" h="21453" fill="none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</a:path>
              <a:path w="20648" h="21453" stroke="0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2" name="Rectangle 10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22923" name="Line 11"/>
          <p:cNvSpPr>
            <a:spLocks noChangeShapeType="1"/>
          </p:cNvSpPr>
          <p:nvPr/>
        </p:nvSpPr>
        <p:spPr bwMode="auto">
          <a:xfrm>
            <a:off x="890588" y="5372100"/>
            <a:ext cx="6464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4" name="Rectangle 12"/>
          <p:cNvSpPr>
            <a:spLocks noChangeArrowheads="1"/>
          </p:cNvSpPr>
          <p:nvPr/>
        </p:nvSpPr>
        <p:spPr bwMode="auto">
          <a:xfrm>
            <a:off x="7421563" y="520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J</a:t>
            </a:r>
          </a:p>
        </p:txBody>
      </p:sp>
      <p:sp>
        <p:nvSpPr>
          <p:cNvPr id="422925" name="Arc 13"/>
          <p:cNvSpPr>
            <a:spLocks/>
          </p:cNvSpPr>
          <p:nvPr/>
        </p:nvSpPr>
        <p:spPr bwMode="auto">
          <a:xfrm rot="9300000">
            <a:off x="528638" y="3849688"/>
            <a:ext cx="7404100" cy="8699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332 w 20332"/>
              <a:gd name="T1" fmla="*/ 7290 h 21597"/>
              <a:gd name="T2" fmla="*/ 354 w 20332"/>
              <a:gd name="T3" fmla="*/ 21597 h 21597"/>
              <a:gd name="T4" fmla="*/ 0 w 20332"/>
              <a:gd name="T5" fmla="*/ 0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32" h="21597" fill="none" extrusionOk="0">
                <a:moveTo>
                  <a:pt x="20332" y="7290"/>
                </a:moveTo>
                <a:cubicBezTo>
                  <a:pt x="17298" y="15751"/>
                  <a:pt x="9341" y="21449"/>
                  <a:pt x="354" y="21597"/>
                </a:cubicBezTo>
              </a:path>
              <a:path w="20332" h="21597" stroke="0" extrusionOk="0">
                <a:moveTo>
                  <a:pt x="20332" y="7290"/>
                </a:moveTo>
                <a:cubicBezTo>
                  <a:pt x="17298" y="15751"/>
                  <a:pt x="9341" y="21449"/>
                  <a:pt x="354" y="21597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6" name="Rectangle 14"/>
          <p:cNvSpPr>
            <a:spLocks noChangeArrowheads="1"/>
          </p:cNvSpPr>
          <p:nvPr/>
        </p:nvSpPr>
        <p:spPr bwMode="auto">
          <a:xfrm>
            <a:off x="7307263" y="2032000"/>
            <a:ext cx="52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n-GB" sz="2600" baseline="-25000" dirty="0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422927" name="Arc 15"/>
          <p:cNvSpPr>
            <a:spLocks/>
          </p:cNvSpPr>
          <p:nvPr/>
        </p:nvSpPr>
        <p:spPr bwMode="auto">
          <a:xfrm rot="9300000">
            <a:off x="534988" y="3087688"/>
            <a:ext cx="7404100" cy="8699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332 w 20332"/>
              <a:gd name="T1" fmla="*/ 7290 h 21583"/>
              <a:gd name="T2" fmla="*/ 847 w 20332"/>
              <a:gd name="T3" fmla="*/ 21583 h 21583"/>
              <a:gd name="T4" fmla="*/ 0 w 20332"/>
              <a:gd name="T5" fmla="*/ 0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32" h="21583" fill="none" extrusionOk="0">
                <a:moveTo>
                  <a:pt x="20332" y="7290"/>
                </a:moveTo>
                <a:cubicBezTo>
                  <a:pt x="17359" y="15582"/>
                  <a:pt x="9649" y="21237"/>
                  <a:pt x="847" y="21583"/>
                </a:cubicBezTo>
              </a:path>
              <a:path w="20332" h="21583" stroke="0" extrusionOk="0">
                <a:moveTo>
                  <a:pt x="20332" y="7290"/>
                </a:moveTo>
                <a:cubicBezTo>
                  <a:pt x="17359" y="15582"/>
                  <a:pt x="9649" y="21237"/>
                  <a:pt x="847" y="2158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28" name="Rectangle 16"/>
          <p:cNvSpPr>
            <a:spLocks noChangeArrowheads="1"/>
          </p:cNvSpPr>
          <p:nvPr/>
        </p:nvSpPr>
        <p:spPr bwMode="auto">
          <a:xfrm>
            <a:off x="5354638" y="915988"/>
            <a:ext cx="170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Y = 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W</a:t>
            </a:r>
          </a:p>
        </p:txBody>
      </p:sp>
      <p:sp>
        <p:nvSpPr>
          <p:cNvPr id="422929" name="Rectangle 17"/>
          <p:cNvSpPr>
            <a:spLocks noChangeArrowheads="1"/>
          </p:cNvSpPr>
          <p:nvPr/>
        </p:nvSpPr>
        <p:spPr bwMode="auto">
          <a:xfrm>
            <a:off x="6380163" y="1306513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E = 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J</a:t>
            </a:r>
          </a:p>
        </p:txBody>
      </p:sp>
      <p:sp>
        <p:nvSpPr>
          <p:cNvPr id="422930" name="Line 18"/>
          <p:cNvSpPr>
            <a:spLocks noChangeShapeType="1"/>
          </p:cNvSpPr>
          <p:nvPr/>
        </p:nvSpPr>
        <p:spPr bwMode="auto">
          <a:xfrm>
            <a:off x="5707063" y="1779588"/>
            <a:ext cx="0" cy="4360862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31" name="Rectangle 19"/>
          <p:cNvSpPr>
            <a:spLocks noChangeArrowheads="1"/>
          </p:cNvSpPr>
          <p:nvPr/>
        </p:nvSpPr>
        <p:spPr bwMode="auto">
          <a:xfrm>
            <a:off x="5521325" y="6159500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hlink"/>
                </a:solidFill>
                <a:latin typeface="Arial" charset="0"/>
              </a:rPr>
              <a:t>2</a:t>
            </a:r>
          </a:p>
        </p:txBody>
      </p:sp>
      <p:grpSp>
        <p:nvGrpSpPr>
          <p:cNvPr id="422932" name="Group 20"/>
          <p:cNvGrpSpPr>
            <a:grpSpLocks/>
          </p:cNvGrpSpPr>
          <p:nvPr/>
        </p:nvGrpSpPr>
        <p:grpSpPr bwMode="auto">
          <a:xfrm>
            <a:off x="5368925" y="2038350"/>
            <a:ext cx="406400" cy="457200"/>
            <a:chOff x="3382" y="1284"/>
            <a:chExt cx="256" cy="288"/>
          </a:xfrm>
        </p:grpSpPr>
        <p:sp>
          <p:nvSpPr>
            <p:cNvPr id="422933" name="Rectangle 21"/>
            <p:cNvSpPr>
              <a:spLocks noChangeArrowheads="1"/>
            </p:cNvSpPr>
            <p:nvPr/>
          </p:nvSpPr>
          <p:spPr bwMode="auto">
            <a:xfrm>
              <a:off x="3382" y="1284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422934" name="Oval 22"/>
            <p:cNvSpPr>
              <a:spLocks noChangeArrowheads="1"/>
            </p:cNvSpPr>
            <p:nvPr/>
          </p:nvSpPr>
          <p:spPr bwMode="auto">
            <a:xfrm>
              <a:off x="3573" y="1455"/>
              <a:ext cx="65" cy="6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22935" name="Group 23"/>
          <p:cNvGrpSpPr>
            <a:grpSpLocks/>
          </p:cNvGrpSpPr>
          <p:nvPr/>
        </p:nvGrpSpPr>
        <p:grpSpPr bwMode="auto">
          <a:xfrm>
            <a:off x="5383213" y="1417638"/>
            <a:ext cx="366712" cy="457200"/>
            <a:chOff x="3391" y="893"/>
            <a:chExt cx="231" cy="288"/>
          </a:xfrm>
        </p:grpSpPr>
        <p:sp>
          <p:nvSpPr>
            <p:cNvPr id="422936" name="Oval 24"/>
            <p:cNvSpPr>
              <a:spLocks noChangeArrowheads="1"/>
            </p:cNvSpPr>
            <p:nvPr/>
          </p:nvSpPr>
          <p:spPr bwMode="auto">
            <a:xfrm>
              <a:off x="3557" y="1094"/>
              <a:ext cx="65" cy="6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2937" name="Rectangle 25"/>
            <p:cNvSpPr>
              <a:spLocks noChangeArrowheads="1"/>
            </p:cNvSpPr>
            <p:nvPr/>
          </p:nvSpPr>
          <p:spPr bwMode="auto">
            <a:xfrm>
              <a:off x="3391" y="893"/>
              <a:ext cx="2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</p:grpSp>
      <p:sp>
        <p:nvSpPr>
          <p:cNvPr id="422938" name="Line 26"/>
          <p:cNvSpPr>
            <a:spLocks noChangeShapeType="1"/>
          </p:cNvSpPr>
          <p:nvPr/>
        </p:nvSpPr>
        <p:spPr bwMode="auto">
          <a:xfrm>
            <a:off x="4535488" y="6524625"/>
            <a:ext cx="106203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2939" name="AutoShape 27"/>
          <p:cNvSpPr>
            <a:spLocks noChangeArrowheads="1"/>
          </p:cNvSpPr>
          <p:nvPr/>
        </p:nvSpPr>
        <p:spPr bwMode="auto">
          <a:xfrm>
            <a:off x="1293813" y="974285"/>
            <a:ext cx="3195637" cy="139854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tx2"/>
                </a:solidFill>
                <a:latin typeface="Arial" charset="0"/>
              </a:rPr>
              <a:t>Εάν το εθνικό εισόδημα υπερβαίνει τις συνολικές δαπάνες, το εθνικό εισόδημα θα μειωθεί</a:t>
            </a:r>
            <a:endParaRPr lang="en-GB" sz="19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22940" name="Text Box 28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2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2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22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2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22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930" grpId="0" animBg="1"/>
      <p:bldP spid="422931" grpId="0" autoUpdateAnimBg="0"/>
      <p:bldP spid="422938" grpId="0" animBg="1"/>
      <p:bldP spid="42293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3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4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5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24966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24967" name="Line 7"/>
          <p:cNvSpPr>
            <a:spLocks noChangeShapeType="1"/>
          </p:cNvSpPr>
          <p:nvPr/>
        </p:nvSpPr>
        <p:spPr bwMode="auto">
          <a:xfrm flipV="1">
            <a:off x="866775" y="1419225"/>
            <a:ext cx="52578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68" name="Rectangle 8"/>
          <p:cNvSpPr>
            <a:spLocks noChangeArrowheads="1"/>
          </p:cNvSpPr>
          <p:nvPr/>
        </p:nvSpPr>
        <p:spPr bwMode="auto">
          <a:xfrm>
            <a:off x="7327900" y="3795713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</a:p>
        </p:txBody>
      </p:sp>
      <p:sp>
        <p:nvSpPr>
          <p:cNvPr id="424969" name="Arc 9"/>
          <p:cNvSpPr>
            <a:spLocks/>
          </p:cNvSpPr>
          <p:nvPr/>
        </p:nvSpPr>
        <p:spPr bwMode="auto">
          <a:xfrm rot="20700000">
            <a:off x="-74613" y="4776788"/>
            <a:ext cx="7519988" cy="8651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48 w 20648"/>
              <a:gd name="T1" fmla="*/ 6343 h 21453"/>
              <a:gd name="T2" fmla="*/ 2514 w 20648"/>
              <a:gd name="T3" fmla="*/ 21453 h 21453"/>
              <a:gd name="T4" fmla="*/ 0 w 20648"/>
              <a:gd name="T5" fmla="*/ 0 h 21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48" h="21453" fill="none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</a:path>
              <a:path w="20648" h="21453" stroke="0" extrusionOk="0">
                <a:moveTo>
                  <a:pt x="20647" y="6342"/>
                </a:moveTo>
                <a:cubicBezTo>
                  <a:pt x="18132" y="14529"/>
                  <a:pt x="11019" y="20456"/>
                  <a:pt x="2514" y="2145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0" name="Rectangle 10"/>
          <p:cNvSpPr>
            <a:spLocks noChangeArrowheads="1"/>
          </p:cNvSpPr>
          <p:nvPr/>
        </p:nvSpPr>
        <p:spPr bwMode="auto">
          <a:xfrm>
            <a:off x="104775" y="366713"/>
            <a:ext cx="12065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dirty="0">
                <a:latin typeface="Arial" charset="0"/>
              </a:rPr>
              <a:t>, W, J</a:t>
            </a:r>
          </a:p>
        </p:txBody>
      </p:sp>
      <p:sp>
        <p:nvSpPr>
          <p:cNvPr id="424971" name="Line 11"/>
          <p:cNvSpPr>
            <a:spLocks noChangeShapeType="1"/>
          </p:cNvSpPr>
          <p:nvPr/>
        </p:nvSpPr>
        <p:spPr bwMode="auto">
          <a:xfrm>
            <a:off x="890588" y="5372100"/>
            <a:ext cx="64643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2" name="Rectangle 12"/>
          <p:cNvSpPr>
            <a:spLocks noChangeArrowheads="1"/>
          </p:cNvSpPr>
          <p:nvPr/>
        </p:nvSpPr>
        <p:spPr bwMode="auto">
          <a:xfrm>
            <a:off x="7421563" y="520700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J</a:t>
            </a:r>
          </a:p>
        </p:txBody>
      </p:sp>
      <p:sp>
        <p:nvSpPr>
          <p:cNvPr id="424973" name="Arc 13"/>
          <p:cNvSpPr>
            <a:spLocks/>
          </p:cNvSpPr>
          <p:nvPr/>
        </p:nvSpPr>
        <p:spPr bwMode="auto">
          <a:xfrm rot="9300000">
            <a:off x="528638" y="3849688"/>
            <a:ext cx="7404100" cy="8699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332 w 20332"/>
              <a:gd name="T1" fmla="*/ 7290 h 21597"/>
              <a:gd name="T2" fmla="*/ 354 w 20332"/>
              <a:gd name="T3" fmla="*/ 21597 h 21597"/>
              <a:gd name="T4" fmla="*/ 0 w 20332"/>
              <a:gd name="T5" fmla="*/ 0 h 2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32" h="21597" fill="none" extrusionOk="0">
                <a:moveTo>
                  <a:pt x="20332" y="7290"/>
                </a:moveTo>
                <a:cubicBezTo>
                  <a:pt x="17298" y="15751"/>
                  <a:pt x="9341" y="21449"/>
                  <a:pt x="354" y="21597"/>
                </a:cubicBezTo>
              </a:path>
              <a:path w="20332" h="21597" stroke="0" extrusionOk="0">
                <a:moveTo>
                  <a:pt x="20332" y="7290"/>
                </a:moveTo>
                <a:cubicBezTo>
                  <a:pt x="17298" y="15751"/>
                  <a:pt x="9341" y="21449"/>
                  <a:pt x="354" y="21597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4" name="Rectangle 14"/>
          <p:cNvSpPr>
            <a:spLocks noChangeArrowheads="1"/>
          </p:cNvSpPr>
          <p:nvPr/>
        </p:nvSpPr>
        <p:spPr bwMode="auto">
          <a:xfrm>
            <a:off x="7307263" y="2032000"/>
            <a:ext cx="525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n-GB" sz="2400" i="1" dirty="0">
                <a:solidFill>
                  <a:schemeClr val="folHlink"/>
                </a:solidFill>
                <a:latin typeface="Arial" charset="0"/>
              </a:rPr>
              <a:t>C</a:t>
            </a:r>
            <a:r>
              <a:rPr lang="en-GB" sz="2600" baseline="-25000" dirty="0">
                <a:solidFill>
                  <a:schemeClr val="folHlink"/>
                </a:solidFill>
                <a:latin typeface="Arial" charset="0"/>
              </a:rPr>
              <a:t>d</a:t>
            </a:r>
          </a:p>
        </p:txBody>
      </p:sp>
      <p:sp>
        <p:nvSpPr>
          <p:cNvPr id="424975" name="Arc 15"/>
          <p:cNvSpPr>
            <a:spLocks/>
          </p:cNvSpPr>
          <p:nvPr/>
        </p:nvSpPr>
        <p:spPr bwMode="auto">
          <a:xfrm rot="9300000">
            <a:off x="534988" y="3087688"/>
            <a:ext cx="7404100" cy="8699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332 w 20332"/>
              <a:gd name="T1" fmla="*/ 7290 h 21583"/>
              <a:gd name="T2" fmla="*/ 847 w 20332"/>
              <a:gd name="T3" fmla="*/ 21583 h 21583"/>
              <a:gd name="T4" fmla="*/ 0 w 20332"/>
              <a:gd name="T5" fmla="*/ 0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332" h="21583" fill="none" extrusionOk="0">
                <a:moveTo>
                  <a:pt x="20332" y="7290"/>
                </a:moveTo>
                <a:cubicBezTo>
                  <a:pt x="17359" y="15582"/>
                  <a:pt x="9649" y="21237"/>
                  <a:pt x="847" y="21583"/>
                </a:cubicBezTo>
              </a:path>
              <a:path w="20332" h="21583" stroke="0" extrusionOk="0">
                <a:moveTo>
                  <a:pt x="20332" y="7290"/>
                </a:moveTo>
                <a:cubicBezTo>
                  <a:pt x="17359" y="15582"/>
                  <a:pt x="9649" y="21237"/>
                  <a:pt x="847" y="21583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6" name="Rectangle 16"/>
          <p:cNvSpPr>
            <a:spLocks noChangeArrowheads="1"/>
          </p:cNvSpPr>
          <p:nvPr/>
        </p:nvSpPr>
        <p:spPr bwMode="auto">
          <a:xfrm>
            <a:off x="5354638" y="915988"/>
            <a:ext cx="17002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Y = 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W</a:t>
            </a:r>
          </a:p>
        </p:txBody>
      </p:sp>
      <p:sp>
        <p:nvSpPr>
          <p:cNvPr id="424977" name="Rectangle 17"/>
          <p:cNvSpPr>
            <a:spLocks noChangeArrowheads="1"/>
          </p:cNvSpPr>
          <p:nvPr/>
        </p:nvSpPr>
        <p:spPr bwMode="auto">
          <a:xfrm>
            <a:off x="6380163" y="1306513"/>
            <a:ext cx="1565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E = 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J</a:t>
            </a:r>
          </a:p>
        </p:txBody>
      </p:sp>
      <p:sp>
        <p:nvSpPr>
          <p:cNvPr id="424978" name="Line 18"/>
          <p:cNvSpPr>
            <a:spLocks noChangeShapeType="1"/>
          </p:cNvSpPr>
          <p:nvPr/>
        </p:nvSpPr>
        <p:spPr bwMode="auto">
          <a:xfrm flipH="1">
            <a:off x="4224338" y="3117850"/>
            <a:ext cx="14287" cy="3003550"/>
          </a:xfrm>
          <a:prstGeom prst="line">
            <a:avLst/>
          </a:prstGeom>
          <a:noFill/>
          <a:ln w="19050">
            <a:solidFill>
              <a:schemeClr val="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79" name="Rectangle 19"/>
          <p:cNvSpPr>
            <a:spLocks noChangeArrowheads="1"/>
          </p:cNvSpPr>
          <p:nvPr/>
        </p:nvSpPr>
        <p:spPr bwMode="auto">
          <a:xfrm>
            <a:off x="4010025" y="61769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hlink"/>
                </a:solidFill>
                <a:latin typeface="Arial" charset="0"/>
              </a:rPr>
              <a:t>e</a:t>
            </a:r>
          </a:p>
        </p:txBody>
      </p:sp>
      <p:grpSp>
        <p:nvGrpSpPr>
          <p:cNvPr id="424980" name="Group 20"/>
          <p:cNvGrpSpPr>
            <a:grpSpLocks/>
          </p:cNvGrpSpPr>
          <p:nvPr/>
        </p:nvGrpSpPr>
        <p:grpSpPr bwMode="auto">
          <a:xfrm>
            <a:off x="3929063" y="4972050"/>
            <a:ext cx="350837" cy="457200"/>
            <a:chOff x="2486" y="3132"/>
            <a:chExt cx="221" cy="288"/>
          </a:xfrm>
        </p:grpSpPr>
        <p:sp>
          <p:nvSpPr>
            <p:cNvPr id="424981" name="Rectangle 21"/>
            <p:cNvSpPr>
              <a:spLocks noChangeArrowheads="1"/>
            </p:cNvSpPr>
            <p:nvPr/>
          </p:nvSpPr>
          <p:spPr bwMode="auto">
            <a:xfrm>
              <a:off x="2486" y="3132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x</a:t>
              </a:r>
            </a:p>
          </p:txBody>
        </p:sp>
        <p:sp>
          <p:nvSpPr>
            <p:cNvPr id="424982" name="Oval 22"/>
            <p:cNvSpPr>
              <a:spLocks noChangeArrowheads="1"/>
            </p:cNvSpPr>
            <p:nvPr/>
          </p:nvSpPr>
          <p:spPr bwMode="auto">
            <a:xfrm>
              <a:off x="2642" y="3352"/>
              <a:ext cx="65" cy="65"/>
            </a:xfrm>
            <a:prstGeom prst="ellipse">
              <a:avLst/>
            </a:prstGeom>
            <a:solidFill>
              <a:srgbClr val="FFCCCC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24983" name="Group 23"/>
          <p:cNvGrpSpPr>
            <a:grpSpLocks/>
          </p:cNvGrpSpPr>
          <p:nvPr/>
        </p:nvGrpSpPr>
        <p:grpSpPr bwMode="auto">
          <a:xfrm>
            <a:off x="4062413" y="2651125"/>
            <a:ext cx="336550" cy="531813"/>
            <a:chOff x="2559" y="1670"/>
            <a:chExt cx="212" cy="335"/>
          </a:xfrm>
        </p:grpSpPr>
        <p:sp>
          <p:nvSpPr>
            <p:cNvPr id="424984" name="Oval 24"/>
            <p:cNvSpPr>
              <a:spLocks noChangeArrowheads="1"/>
            </p:cNvSpPr>
            <p:nvPr/>
          </p:nvSpPr>
          <p:spPr bwMode="auto">
            <a:xfrm>
              <a:off x="2639" y="1940"/>
              <a:ext cx="65" cy="6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4985" name="Rectangle 25"/>
            <p:cNvSpPr>
              <a:spLocks noChangeArrowheads="1"/>
            </p:cNvSpPr>
            <p:nvPr/>
          </p:nvSpPr>
          <p:spPr bwMode="auto">
            <a:xfrm>
              <a:off x="2559" y="167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hlink"/>
                  </a:solidFill>
                  <a:latin typeface="Arial" charset="0"/>
                </a:rPr>
                <a:t>z</a:t>
              </a:r>
            </a:p>
          </p:txBody>
        </p:sp>
      </p:grpSp>
      <p:sp>
        <p:nvSpPr>
          <p:cNvPr id="424986" name="Line 26"/>
          <p:cNvSpPr>
            <a:spLocks noChangeShapeType="1"/>
          </p:cNvSpPr>
          <p:nvPr/>
        </p:nvSpPr>
        <p:spPr bwMode="auto">
          <a:xfrm>
            <a:off x="4535488" y="6524625"/>
            <a:ext cx="1062037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87" name="Line 27"/>
          <p:cNvSpPr>
            <a:spLocks noChangeShapeType="1"/>
          </p:cNvSpPr>
          <p:nvPr/>
        </p:nvSpPr>
        <p:spPr bwMode="auto">
          <a:xfrm>
            <a:off x="2978150" y="6529388"/>
            <a:ext cx="1027113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4988" name="AutoShape 28"/>
          <p:cNvSpPr>
            <a:spLocks noChangeArrowheads="1"/>
          </p:cNvSpPr>
          <p:nvPr/>
        </p:nvSpPr>
        <p:spPr bwMode="auto">
          <a:xfrm>
            <a:off x="1225550" y="948377"/>
            <a:ext cx="3494088" cy="107504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Το εθνικό εισόδημα ισορροπίας είναι όπου Y = E (και W = J).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24989" name="Text Box 29"/>
          <p:cNvSpPr txBox="1">
            <a:spLocks noChangeArrowheads="1"/>
          </p:cNvSpPr>
          <p:nvPr/>
        </p:nvSpPr>
        <p:spPr bwMode="auto">
          <a:xfrm>
            <a:off x="0" y="42863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Αποκομίζοντας το εθνικό εισόδημα ισορροπίας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49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4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24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2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78" grpId="0" animBg="1"/>
      <p:bldP spid="424979" grpId="0" autoUpdateAnimBg="0"/>
      <p:bldP spid="424988" grpId="0" animBg="1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70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2701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427013" name="Rectangle 5"/>
          <p:cNvSpPr>
            <a:spLocks noGrp="1"/>
          </p:cNvSpPr>
          <p:nvPr>
            <p:ph type="body" idx="1"/>
          </p:nvPr>
        </p:nvSpPr>
        <p:spPr>
          <a:xfrm>
            <a:off x="301625" y="1494972"/>
            <a:ext cx="8534400" cy="19449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επίπεδο ισορροπίας του εθνικού εισοδήματος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οι εκροές είναι ίσες με τις εισροές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εισόδημα είναι ίσο με τις δαπάνες</a:t>
            </a:r>
            <a:endParaRPr lang="en-GB" dirty="0"/>
          </a:p>
        </p:txBody>
      </p:sp>
      <p:sp>
        <p:nvSpPr>
          <p:cNvPr id="427014" name="Rectangle 6"/>
          <p:cNvSpPr>
            <a:spLocks/>
          </p:cNvSpPr>
          <p:nvPr/>
        </p:nvSpPr>
        <p:spPr bwMode="auto">
          <a:xfrm>
            <a:off x="301625" y="3933371"/>
            <a:ext cx="8534400" cy="2488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7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Ο πολλαπλασιαστής</a:t>
            </a:r>
            <a:r>
              <a:rPr lang="en-GB" sz="3000" dirty="0" smtClean="0">
                <a:latin typeface="Arial" charset="0"/>
              </a:rPr>
              <a:t>: </a:t>
            </a:r>
            <a:r>
              <a:rPr lang="el-GR" sz="3000" dirty="0" smtClean="0">
                <a:latin typeface="Arial" charset="0"/>
              </a:rPr>
              <a:t>εισαγωγή</a:t>
            </a:r>
            <a:endParaRPr lang="en-GB" sz="3000" dirty="0">
              <a:latin typeface="Arial" charset="0"/>
            </a:endParaRPr>
          </a:p>
          <a:p>
            <a:pPr marL="742950" lvl="1" indent="-285750">
              <a:spcBef>
                <a:spcPct val="7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κυκλική ροή του εισοδήματος και οι επιδράσεις των αλλαγών στις εισροές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270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270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4" grpId="0" build="p" bldLvl="2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ChangeArrowheads="1"/>
          </p:cNvSpPr>
          <p:nvPr/>
        </p:nvSpPr>
        <p:spPr bwMode="auto">
          <a:xfrm>
            <a:off x="685800" y="60747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9059" name="Arc 3"/>
          <p:cNvSpPr>
            <a:spLocks/>
          </p:cNvSpPr>
          <p:nvPr/>
        </p:nvSpPr>
        <p:spPr bwMode="auto">
          <a:xfrm>
            <a:off x="1404938" y="2285413"/>
            <a:ext cx="1428750" cy="3589337"/>
          </a:xfrm>
          <a:custGeom>
            <a:avLst/>
            <a:gdLst>
              <a:gd name="G0" fmla="+- 21600 0 0"/>
              <a:gd name="G1" fmla="+- 21510 0 0"/>
              <a:gd name="G2" fmla="+- 21600 0 0"/>
              <a:gd name="T0" fmla="*/ 21384 w 21600"/>
              <a:gd name="T1" fmla="*/ 43109 h 43109"/>
              <a:gd name="T2" fmla="*/ 19633 w 21600"/>
              <a:gd name="T3" fmla="*/ 0 h 43109"/>
              <a:gd name="T4" fmla="*/ 21600 w 21600"/>
              <a:gd name="T5" fmla="*/ 21510 h 43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09" fill="none" extrusionOk="0">
                <a:moveTo>
                  <a:pt x="21384" y="43108"/>
                </a:moveTo>
                <a:cubicBezTo>
                  <a:pt x="9539" y="42990"/>
                  <a:pt x="0" y="33355"/>
                  <a:pt x="0" y="21510"/>
                </a:cubicBezTo>
                <a:cubicBezTo>
                  <a:pt x="-1" y="10342"/>
                  <a:pt x="8512" y="1016"/>
                  <a:pt x="19632" y="-1"/>
                </a:cubicBezTo>
              </a:path>
              <a:path w="21600" h="43109" stroke="0" extrusionOk="0">
                <a:moveTo>
                  <a:pt x="21384" y="43108"/>
                </a:moveTo>
                <a:cubicBezTo>
                  <a:pt x="9539" y="42990"/>
                  <a:pt x="0" y="33355"/>
                  <a:pt x="0" y="21510"/>
                </a:cubicBezTo>
                <a:cubicBezTo>
                  <a:pt x="-1" y="10342"/>
                  <a:pt x="8512" y="1016"/>
                  <a:pt x="19632" y="-1"/>
                </a:cubicBezTo>
                <a:lnTo>
                  <a:pt x="21600" y="2151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9060" name="Arc 4"/>
          <p:cNvSpPr>
            <a:spLocks/>
          </p:cNvSpPr>
          <p:nvPr/>
        </p:nvSpPr>
        <p:spPr bwMode="auto">
          <a:xfrm>
            <a:off x="4625975" y="2267950"/>
            <a:ext cx="1679575" cy="3632200"/>
          </a:xfrm>
          <a:custGeom>
            <a:avLst/>
            <a:gdLst>
              <a:gd name="G0" fmla="+- 0 0 0"/>
              <a:gd name="G1" fmla="+- 21441 0 0"/>
              <a:gd name="G2" fmla="+- 21600 0 0"/>
              <a:gd name="T0" fmla="*/ 2612 w 21600"/>
              <a:gd name="T1" fmla="*/ 0 h 42817"/>
              <a:gd name="T2" fmla="*/ 3106 w 21600"/>
              <a:gd name="T3" fmla="*/ 42817 h 42817"/>
              <a:gd name="T4" fmla="*/ 0 w 21600"/>
              <a:gd name="T5" fmla="*/ 21441 h 42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2817" fill="none" extrusionOk="0">
                <a:moveTo>
                  <a:pt x="2612" y="-1"/>
                </a:moveTo>
                <a:cubicBezTo>
                  <a:pt x="13451" y="1319"/>
                  <a:pt x="21600" y="10521"/>
                  <a:pt x="21600" y="21441"/>
                </a:cubicBezTo>
                <a:cubicBezTo>
                  <a:pt x="21600" y="32170"/>
                  <a:pt x="13724" y="41273"/>
                  <a:pt x="3105" y="42816"/>
                </a:cubicBezTo>
              </a:path>
              <a:path w="21600" h="42817" stroke="0" extrusionOk="0">
                <a:moveTo>
                  <a:pt x="2612" y="-1"/>
                </a:moveTo>
                <a:cubicBezTo>
                  <a:pt x="13451" y="1319"/>
                  <a:pt x="21600" y="10521"/>
                  <a:pt x="21600" y="21441"/>
                </a:cubicBezTo>
                <a:cubicBezTo>
                  <a:pt x="21600" y="32170"/>
                  <a:pt x="13724" y="41273"/>
                  <a:pt x="3105" y="42816"/>
                </a:cubicBezTo>
                <a:lnTo>
                  <a:pt x="0" y="21441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9061" name="Rectangle 5"/>
          <p:cNvSpPr>
            <a:spLocks noChangeArrowheads="1"/>
          </p:cNvSpPr>
          <p:nvPr/>
        </p:nvSpPr>
        <p:spPr bwMode="auto">
          <a:xfrm>
            <a:off x="6402388" y="37681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</a:p>
        </p:txBody>
      </p:sp>
      <p:sp>
        <p:nvSpPr>
          <p:cNvPr id="429062" name="Line 6"/>
          <p:cNvSpPr>
            <a:spLocks noChangeShapeType="1"/>
          </p:cNvSpPr>
          <p:nvPr/>
        </p:nvSpPr>
        <p:spPr bwMode="auto">
          <a:xfrm>
            <a:off x="4883150" y="6076363"/>
            <a:ext cx="3132138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9063" name="Rectangle 7"/>
          <p:cNvSpPr>
            <a:spLocks noChangeArrowheads="1"/>
          </p:cNvSpPr>
          <p:nvPr/>
        </p:nvSpPr>
        <p:spPr bwMode="auto">
          <a:xfrm>
            <a:off x="5597525" y="6150975"/>
            <a:ext cx="2152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 = S + T + M</a:t>
            </a:r>
          </a:p>
        </p:txBody>
      </p:sp>
      <p:sp>
        <p:nvSpPr>
          <p:cNvPr id="429064" name="Line 8"/>
          <p:cNvSpPr>
            <a:spLocks noChangeShapeType="1"/>
          </p:cNvSpPr>
          <p:nvPr/>
        </p:nvSpPr>
        <p:spPr bwMode="auto">
          <a:xfrm>
            <a:off x="5029200" y="2086975"/>
            <a:ext cx="3132138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9065" name="Rectangle 9"/>
          <p:cNvSpPr>
            <a:spLocks noChangeArrowheads="1"/>
          </p:cNvSpPr>
          <p:nvPr/>
        </p:nvSpPr>
        <p:spPr bwMode="auto">
          <a:xfrm>
            <a:off x="5670550" y="1591675"/>
            <a:ext cx="1898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 = I + G + X</a:t>
            </a:r>
          </a:p>
        </p:txBody>
      </p:sp>
      <p:sp>
        <p:nvSpPr>
          <p:cNvPr id="429066" name="Rectangle 10"/>
          <p:cNvSpPr>
            <a:spLocks noChangeArrowheads="1"/>
          </p:cNvSpPr>
          <p:nvPr/>
        </p:nvSpPr>
        <p:spPr bwMode="auto">
          <a:xfrm>
            <a:off x="0" y="3785600"/>
            <a:ext cx="1082027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400" dirty="0" smtClean="0">
                <a:solidFill>
                  <a:schemeClr val="tx2"/>
                </a:solidFill>
                <a:latin typeface="Arial" charset="0"/>
              </a:rPr>
              <a:t>Έσοδα</a:t>
            </a:r>
            <a:endParaRPr lang="en-GB" sz="2400" dirty="0">
              <a:solidFill>
                <a:schemeClr val="tx2"/>
              </a:solidFill>
              <a:latin typeface="Arial" charset="0"/>
            </a:endParaRPr>
          </a:p>
        </p:txBody>
      </p:sp>
      <p:graphicFrame>
        <p:nvGraphicFramePr>
          <p:cNvPr id="42906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893306"/>
              </p:ext>
            </p:extLst>
          </p:nvPr>
        </p:nvGraphicFramePr>
        <p:xfrm>
          <a:off x="2200275" y="680450"/>
          <a:ext cx="2890838" cy="181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1" name="Clip" r:id="rId4" imgW="5905440" imgH="3697560" progId="">
                  <p:embed/>
                </p:oleObj>
              </mc:Choice>
              <mc:Fallback>
                <p:oleObj name="Clip" r:id="rId4" imgW="5905440" imgH="3697560" progId="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0275" y="680450"/>
                        <a:ext cx="2890838" cy="1812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90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598451"/>
              </p:ext>
            </p:extLst>
          </p:nvPr>
        </p:nvGraphicFramePr>
        <p:xfrm>
          <a:off x="2871788" y="5308013"/>
          <a:ext cx="1903412" cy="137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102" name="Clip" r:id="rId6" imgW="2277720" imgH="3420720" progId="">
                  <p:embed/>
                </p:oleObj>
              </mc:Choice>
              <mc:Fallback>
                <p:oleObj name="Clip" r:id="rId6" imgW="2277720" imgH="3420720" progId="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1788" y="5308013"/>
                        <a:ext cx="1903412" cy="1376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9069" name="Rectangle 13"/>
          <p:cNvSpPr>
            <a:spLocks noChangeArrowheads="1"/>
          </p:cNvSpPr>
          <p:nvPr/>
        </p:nvSpPr>
        <p:spPr bwMode="auto">
          <a:xfrm>
            <a:off x="0" y="95250"/>
            <a:ext cx="9134475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lIns="92075" tIns="46038" rIns="92075" bIns="46038">
            <a:spAutoFit/>
          </a:bodyPr>
          <a:lstStyle/>
          <a:p>
            <a:pPr algn="ctr" defTabSz="762000"/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Ένα απλοποιημένο υπόδειγμα της </a:t>
            </a:r>
            <a:r>
              <a:rPr lang="el-GR" sz="2400" b="1" dirty="0" smtClean="0">
                <a:solidFill>
                  <a:schemeClr val="hlink"/>
                </a:solidFill>
                <a:latin typeface="Arial" charset="0"/>
              </a:rPr>
              <a:t>κυκλικής ροής </a:t>
            </a:r>
            <a:r>
              <a:rPr lang="el-GR" sz="2400" b="1" dirty="0">
                <a:solidFill>
                  <a:schemeClr val="hlink"/>
                </a:solidFill>
                <a:latin typeface="Arial" charset="0"/>
              </a:rPr>
              <a:t>του </a:t>
            </a:r>
            <a:r>
              <a:rPr lang="el-GR" sz="2400" b="1" dirty="0" smtClean="0">
                <a:solidFill>
                  <a:schemeClr val="hlink"/>
                </a:solidFill>
                <a:latin typeface="Arial" charset="0"/>
              </a:rPr>
              <a:t>εισοδήματος</a:t>
            </a:r>
            <a:endParaRPr lang="en-GB" sz="2400" b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29070" name="AutoShape 14"/>
          <p:cNvSpPr>
            <a:spLocks noChangeArrowheads="1"/>
          </p:cNvSpPr>
          <p:nvPr/>
        </p:nvSpPr>
        <p:spPr bwMode="auto">
          <a:xfrm>
            <a:off x="7940675" y="1363075"/>
            <a:ext cx="358775" cy="704850"/>
          </a:xfrm>
          <a:prstGeom prst="upArrow">
            <a:avLst>
              <a:gd name="adj1" fmla="val 50000"/>
              <a:gd name="adj2" fmla="val 49115"/>
            </a:avLst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29071" name="AutoShape 15"/>
          <p:cNvSpPr>
            <a:spLocks noChangeArrowheads="1"/>
          </p:cNvSpPr>
          <p:nvPr/>
        </p:nvSpPr>
        <p:spPr bwMode="auto">
          <a:xfrm>
            <a:off x="614363" y="3128375"/>
            <a:ext cx="358775" cy="704850"/>
          </a:xfrm>
          <a:prstGeom prst="upArrow">
            <a:avLst>
              <a:gd name="adj1" fmla="val 50000"/>
              <a:gd name="adj2" fmla="val 49115"/>
            </a:avLst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29072" name="Group 16"/>
          <p:cNvGrpSpPr>
            <a:grpSpLocks/>
          </p:cNvGrpSpPr>
          <p:nvPr/>
        </p:nvGrpSpPr>
        <p:grpSpPr bwMode="auto">
          <a:xfrm>
            <a:off x="5788025" y="3704638"/>
            <a:ext cx="1743075" cy="2217737"/>
            <a:chOff x="3646" y="2443"/>
            <a:chExt cx="1098" cy="1397"/>
          </a:xfrm>
        </p:grpSpPr>
        <p:sp>
          <p:nvSpPr>
            <p:cNvPr id="429073" name="AutoShape 17"/>
            <p:cNvSpPr>
              <a:spLocks noChangeArrowheads="1"/>
            </p:cNvSpPr>
            <p:nvPr/>
          </p:nvSpPr>
          <p:spPr bwMode="auto">
            <a:xfrm>
              <a:off x="3646" y="2443"/>
              <a:ext cx="170" cy="388"/>
            </a:xfrm>
            <a:prstGeom prst="upArrow">
              <a:avLst>
                <a:gd name="adj1" fmla="val 50000"/>
                <a:gd name="adj2" fmla="val 57059"/>
              </a:avLst>
            </a:prstGeom>
            <a:solidFill>
              <a:schemeClr val="hlink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29074" name="AutoShape 18"/>
            <p:cNvSpPr>
              <a:spLocks noChangeArrowheads="1"/>
            </p:cNvSpPr>
            <p:nvPr/>
          </p:nvSpPr>
          <p:spPr bwMode="auto">
            <a:xfrm>
              <a:off x="4646" y="3574"/>
              <a:ext cx="98" cy="266"/>
            </a:xfrm>
            <a:prstGeom prst="upArrow">
              <a:avLst>
                <a:gd name="adj1" fmla="val 50000"/>
                <a:gd name="adj2" fmla="val 67857"/>
              </a:avLst>
            </a:prstGeom>
            <a:solidFill>
              <a:schemeClr val="hlink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29075" name="AutoShape 19"/>
          <p:cNvSpPr>
            <a:spLocks noChangeArrowheads="1"/>
          </p:cNvSpPr>
          <p:nvPr/>
        </p:nvSpPr>
        <p:spPr bwMode="auto">
          <a:xfrm>
            <a:off x="1073150" y="3215688"/>
            <a:ext cx="257175" cy="615950"/>
          </a:xfrm>
          <a:prstGeom prst="upArrow">
            <a:avLst>
              <a:gd name="adj1" fmla="val 50000"/>
              <a:gd name="adj2" fmla="val 59877"/>
            </a:avLst>
          </a:prstGeom>
          <a:solidFill>
            <a:schemeClr val="hlink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29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9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29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9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9070" grpId="0" animBg="1"/>
      <p:bldP spid="429071" grpId="0" animBg="1"/>
      <p:bldP spid="42907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11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110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431109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18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επίπεδο ισορροπίας του εθνικού εισοδήματος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οι εκροές είναι ίσες με τις εισροές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εισόδημα είναι ίσο με τις δαπάνες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18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πολλαπλασιαστής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εισαγωγή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κυκλική ροή του εισοδήματος και οι επιδράσεις των αλλαγών στις εισροές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1800"/>
              </a:spcBef>
            </a:pPr>
            <a:r>
              <a:rPr lang="el-GR" dirty="0" smtClean="0"/>
              <a:t>Προσδιορισμός του πολλαπλασιαστή </a:t>
            </a:r>
            <a:r>
              <a:rPr lang="en-GB" dirty="0" smtClean="0"/>
              <a:t>: </a:t>
            </a:r>
            <a:r>
              <a:rPr lang="en-GB" dirty="0">
                <a:sym typeface="Symbol" pitchFamily="18" charset="2"/>
              </a:rPr>
              <a:t></a:t>
            </a:r>
            <a:r>
              <a:rPr lang="en-GB" i="1" dirty="0"/>
              <a:t>Y</a:t>
            </a:r>
            <a:r>
              <a:rPr lang="en-GB" dirty="0"/>
              <a:t>/</a:t>
            </a:r>
            <a:r>
              <a:rPr lang="en-GB" dirty="0">
                <a:sym typeface="Symbol" pitchFamily="18" charset="2"/>
              </a:rPr>
              <a:t></a:t>
            </a:r>
            <a:r>
              <a:rPr lang="en-GB" i="1" dirty="0"/>
              <a:t>J</a:t>
            </a:r>
          </a:p>
        </p:txBody>
      </p:sp>
    </p:spTree>
  </p:cSld>
  <p:clrMapOvr>
    <a:masterClrMapping/>
  </p:clrMapOvr>
  <p:transition spd="slow">
    <p:pull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31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3315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43315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Ο πολλαπλασιαστής</a:t>
            </a:r>
            <a:r>
              <a:rPr lang="en-GB" dirty="0" smtClean="0"/>
              <a:t>: </a:t>
            </a:r>
            <a:r>
              <a:rPr lang="en-GB" dirty="0"/>
              <a:t/>
            </a:r>
            <a:br>
              <a:rPr lang="en-GB" dirty="0"/>
            </a:br>
            <a:r>
              <a:rPr lang="el-GR" dirty="0" smtClean="0"/>
              <a:t>η προσέγγιση των εκροών και των εισροών</a:t>
            </a:r>
            <a:endParaRPr lang="en-GB" sz="2800" dirty="0"/>
          </a:p>
          <a:p>
            <a:pPr lvl="1">
              <a:lnSpc>
                <a:spcPct val="100000"/>
              </a:lnSpc>
              <a:spcBef>
                <a:spcPct val="50000"/>
              </a:spcBef>
            </a:pPr>
            <a:r>
              <a:rPr lang="el-GR" dirty="0" smtClean="0"/>
              <a:t>γραφική ανάλυση: μετατόπιση της γραμμής J</a:t>
            </a:r>
            <a:endParaRPr lang="en-GB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33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33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157" grpId="0" build="p" bldLvl="2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202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03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04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05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5206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35207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435208" name="Rectangle 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435209" name="Line 9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5210" name="Rectangle 10"/>
          <p:cNvSpPr>
            <a:spLocks noChangeArrowheads="1"/>
          </p:cNvSpPr>
          <p:nvPr/>
        </p:nvSpPr>
        <p:spPr bwMode="auto">
          <a:xfrm>
            <a:off x="7345363" y="544512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35211" name="Line 11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35212" name="Group 12"/>
          <p:cNvGrpSpPr>
            <a:grpSpLocks/>
          </p:cNvGrpSpPr>
          <p:nvPr/>
        </p:nvGrpSpPr>
        <p:grpSpPr bwMode="auto">
          <a:xfrm>
            <a:off x="3232150" y="5664200"/>
            <a:ext cx="558800" cy="946150"/>
            <a:chOff x="2036" y="3568"/>
            <a:chExt cx="352" cy="596"/>
          </a:xfrm>
        </p:grpSpPr>
        <p:sp>
          <p:nvSpPr>
            <p:cNvPr id="435213" name="Line 13"/>
            <p:cNvSpPr>
              <a:spLocks noChangeShapeType="1"/>
            </p:cNvSpPr>
            <p:nvPr/>
          </p:nvSpPr>
          <p:spPr bwMode="auto">
            <a:xfrm>
              <a:off x="2199" y="3568"/>
              <a:ext cx="0" cy="3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14" name="Rectangle 14"/>
            <p:cNvSpPr>
              <a:spLocks noChangeArrowheads="1"/>
            </p:cNvSpPr>
            <p:nvPr/>
          </p:nvSpPr>
          <p:spPr bwMode="auto">
            <a:xfrm>
              <a:off x="2036" y="3914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e</a:t>
              </a:r>
              <a:r>
                <a:rPr lang="en-GB" sz="2000" baseline="-46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435215" name="Group 15"/>
          <p:cNvGrpSpPr>
            <a:grpSpLocks/>
          </p:cNvGrpSpPr>
          <p:nvPr/>
        </p:nvGrpSpPr>
        <p:grpSpPr bwMode="auto">
          <a:xfrm>
            <a:off x="3346450" y="5226050"/>
            <a:ext cx="325438" cy="485775"/>
            <a:chOff x="2108" y="3292"/>
            <a:chExt cx="205" cy="306"/>
          </a:xfrm>
        </p:grpSpPr>
        <p:sp>
          <p:nvSpPr>
            <p:cNvPr id="435216" name="Oval 16"/>
            <p:cNvSpPr>
              <a:spLocks noChangeArrowheads="1"/>
            </p:cNvSpPr>
            <p:nvPr/>
          </p:nvSpPr>
          <p:spPr bwMode="auto">
            <a:xfrm>
              <a:off x="2176" y="3533"/>
              <a:ext cx="65" cy="65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5217" name="Rectangle 17"/>
            <p:cNvSpPr>
              <a:spLocks noChangeArrowheads="1"/>
            </p:cNvSpPr>
            <p:nvPr/>
          </p:nvSpPr>
          <p:spPr bwMode="auto">
            <a:xfrm>
              <a:off x="2108" y="329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a</a:t>
              </a:r>
            </a:p>
          </p:txBody>
        </p:sp>
      </p:grpSp>
      <p:sp>
        <p:nvSpPr>
          <p:cNvPr id="435218" name="Text Box 18"/>
          <p:cNvSpPr txBox="1">
            <a:spLocks noChangeArrowheads="1"/>
          </p:cNvSpPr>
          <p:nvPr/>
        </p:nvSpPr>
        <p:spPr bwMode="auto">
          <a:xfrm>
            <a:off x="0" y="127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Ο πολλαπλασιαστής</a:t>
            </a:r>
            <a:r>
              <a:rPr lang="en-GB" b="1" dirty="0" smtClean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en-GB" b="1" dirty="0">
                <a:solidFill>
                  <a:schemeClr val="hlink"/>
                </a:solidFill>
                <a:latin typeface="Arial" charset="0"/>
              </a:rPr>
              <a:t>(a)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μια αύξηση των εισροών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5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51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52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53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37254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37255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437256" name="Line 8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57" name="Rectangle 9"/>
          <p:cNvSpPr>
            <a:spLocks noChangeArrowheads="1"/>
          </p:cNvSpPr>
          <p:nvPr/>
        </p:nvSpPr>
        <p:spPr bwMode="auto">
          <a:xfrm>
            <a:off x="7345363" y="544512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37258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59" name="Line 11"/>
          <p:cNvSpPr>
            <a:spLocks noChangeShapeType="1"/>
          </p:cNvSpPr>
          <p:nvPr/>
        </p:nvSpPr>
        <p:spPr bwMode="auto">
          <a:xfrm>
            <a:off x="896938" y="5122863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60" name="Rectangle 12"/>
          <p:cNvSpPr>
            <a:spLocks noChangeArrowheads="1"/>
          </p:cNvSpPr>
          <p:nvPr/>
        </p:nvSpPr>
        <p:spPr bwMode="auto">
          <a:xfrm>
            <a:off x="7351713" y="4919663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437261" name="Line 13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62" name="Rectangle 14"/>
          <p:cNvSpPr>
            <a:spLocks noChangeArrowheads="1"/>
          </p:cNvSpPr>
          <p:nvPr/>
        </p:nvSpPr>
        <p:spPr bwMode="auto">
          <a:xfrm>
            <a:off x="3232150" y="62134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37263" name="Oval 15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37264" name="Rectangle 16"/>
          <p:cNvSpPr>
            <a:spLocks noChangeArrowheads="1"/>
          </p:cNvSpPr>
          <p:nvPr/>
        </p:nvSpPr>
        <p:spPr bwMode="auto">
          <a:xfrm>
            <a:off x="3346450" y="52260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grpSp>
        <p:nvGrpSpPr>
          <p:cNvPr id="437265" name="Group 17"/>
          <p:cNvGrpSpPr>
            <a:grpSpLocks/>
          </p:cNvGrpSpPr>
          <p:nvPr/>
        </p:nvGrpSpPr>
        <p:grpSpPr bwMode="auto">
          <a:xfrm>
            <a:off x="5180013" y="5168900"/>
            <a:ext cx="558800" cy="1447800"/>
            <a:chOff x="3263" y="3256"/>
            <a:chExt cx="352" cy="912"/>
          </a:xfrm>
        </p:grpSpPr>
        <p:sp>
          <p:nvSpPr>
            <p:cNvPr id="437266" name="Line 18"/>
            <p:cNvSpPr>
              <a:spLocks noChangeShapeType="1"/>
            </p:cNvSpPr>
            <p:nvPr/>
          </p:nvSpPr>
          <p:spPr bwMode="auto">
            <a:xfrm>
              <a:off x="3434" y="3256"/>
              <a:ext cx="0" cy="612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7267" name="Rectangle 19"/>
            <p:cNvSpPr>
              <a:spLocks noChangeArrowheads="1"/>
            </p:cNvSpPr>
            <p:nvPr/>
          </p:nvSpPr>
          <p:spPr bwMode="auto">
            <a:xfrm>
              <a:off x="3263" y="3918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Y</a:t>
              </a:r>
              <a:r>
                <a:rPr lang="en-GB" sz="2400" baseline="-25000">
                  <a:solidFill>
                    <a:schemeClr val="folHlink"/>
                  </a:solidFill>
                  <a:latin typeface="Arial" charset="0"/>
                </a:rPr>
                <a:t>e</a:t>
              </a:r>
              <a:r>
                <a:rPr lang="en-GB" sz="2000" baseline="-46000">
                  <a:solidFill>
                    <a:schemeClr val="folHlink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37268" name="Group 20"/>
          <p:cNvGrpSpPr>
            <a:grpSpLocks/>
          </p:cNvGrpSpPr>
          <p:nvPr/>
        </p:nvGrpSpPr>
        <p:grpSpPr bwMode="auto">
          <a:xfrm>
            <a:off x="5311775" y="4681538"/>
            <a:ext cx="325438" cy="487362"/>
            <a:chOff x="3346" y="2949"/>
            <a:chExt cx="205" cy="307"/>
          </a:xfrm>
        </p:grpSpPr>
        <p:sp>
          <p:nvSpPr>
            <p:cNvPr id="437269" name="Oval 21"/>
            <p:cNvSpPr>
              <a:spLocks noChangeArrowheads="1"/>
            </p:cNvSpPr>
            <p:nvPr/>
          </p:nvSpPr>
          <p:spPr bwMode="auto">
            <a:xfrm>
              <a:off x="3403" y="3191"/>
              <a:ext cx="65" cy="6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37270" name="Rectangle 22"/>
            <p:cNvSpPr>
              <a:spLocks noChangeArrowheads="1"/>
            </p:cNvSpPr>
            <p:nvPr/>
          </p:nvSpPr>
          <p:spPr bwMode="auto">
            <a:xfrm>
              <a:off x="3346" y="2949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437271" name="Rectangle 23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437272" name="Text Box 24"/>
          <p:cNvSpPr txBox="1">
            <a:spLocks noChangeArrowheads="1"/>
          </p:cNvSpPr>
          <p:nvPr/>
        </p:nvSpPr>
        <p:spPr bwMode="auto">
          <a:xfrm>
            <a:off x="0" y="127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Ο πολλαπλασιαστής</a:t>
            </a:r>
            <a:r>
              <a:rPr lang="en-GB" b="1" dirty="0" smtClean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en-GB" b="1" dirty="0">
                <a:solidFill>
                  <a:schemeClr val="hlink"/>
                </a:solidFill>
                <a:latin typeface="Arial" charset="0"/>
              </a:rPr>
              <a:t>(a)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μία αύξηση των εισροών 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7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7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7379" name="Rectangle 3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7381" name="Line 5"/>
          <p:cNvSpPr>
            <a:spLocks noChangeShapeType="1"/>
          </p:cNvSpPr>
          <p:nvPr/>
        </p:nvSpPr>
        <p:spPr bwMode="auto">
          <a:xfrm>
            <a:off x="1066800" y="609600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7382" name="Line 6"/>
          <p:cNvSpPr>
            <a:spLocks noChangeShapeType="1"/>
          </p:cNvSpPr>
          <p:nvPr/>
        </p:nvSpPr>
        <p:spPr bwMode="auto">
          <a:xfrm>
            <a:off x="1066800" y="5943600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7383" name="Rectangle 7"/>
          <p:cNvSpPr>
            <a:spLocks noChangeArrowheads="1"/>
          </p:cNvSpPr>
          <p:nvPr/>
        </p:nvSpPr>
        <p:spPr bwMode="auto">
          <a:xfrm>
            <a:off x="746125" y="5897563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357384" name="Rectangle 8"/>
          <p:cNvSpPr>
            <a:spLocks noChangeArrowheads="1"/>
          </p:cNvSpPr>
          <p:nvPr/>
        </p:nvSpPr>
        <p:spPr bwMode="auto">
          <a:xfrm>
            <a:off x="0" y="312738"/>
            <a:ext cx="1181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 dirty="0">
                <a:latin typeface="Arial" charset="0"/>
              </a:rPr>
              <a:t>C</a:t>
            </a:r>
            <a:r>
              <a:rPr lang="en-GB" sz="2200" baseline="-25000" dirty="0">
                <a:latin typeface="Arial" charset="0"/>
              </a:rPr>
              <a:t>d</a:t>
            </a:r>
            <a:r>
              <a:rPr lang="en-GB" sz="2200" i="1" u="sng" baseline="-25000" dirty="0">
                <a:latin typeface="Arial" charset="0"/>
              </a:rPr>
              <a:t>,</a:t>
            </a:r>
            <a:r>
              <a:rPr lang="en-GB" sz="2200" i="1" dirty="0">
                <a:latin typeface="Arial" charset="0"/>
              </a:rPr>
              <a:t> W, J</a:t>
            </a:r>
          </a:p>
        </p:txBody>
      </p:sp>
      <p:sp>
        <p:nvSpPr>
          <p:cNvPr id="357385" name="Rectangle 9"/>
          <p:cNvSpPr>
            <a:spLocks noChangeArrowheads="1"/>
          </p:cNvSpPr>
          <p:nvPr/>
        </p:nvSpPr>
        <p:spPr bwMode="auto">
          <a:xfrm>
            <a:off x="7756525" y="6103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357386" name="Line 10"/>
          <p:cNvSpPr>
            <a:spLocks noChangeShapeType="1"/>
          </p:cNvSpPr>
          <p:nvPr/>
        </p:nvSpPr>
        <p:spPr bwMode="auto">
          <a:xfrm flipV="1">
            <a:off x="1066800" y="1219200"/>
            <a:ext cx="5257800" cy="4724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7387" name="Rectangle 11"/>
          <p:cNvSpPr>
            <a:spLocks noChangeArrowheads="1"/>
          </p:cNvSpPr>
          <p:nvPr/>
        </p:nvSpPr>
        <p:spPr bwMode="auto">
          <a:xfrm>
            <a:off x="5453063" y="715963"/>
            <a:ext cx="19034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C</a:t>
            </a:r>
            <a:r>
              <a:rPr lang="en-GB" sz="2400" baseline="-25000" dirty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 + W  </a:t>
            </a:r>
            <a:r>
              <a:rPr lang="en-GB" sz="2400" dirty="0">
                <a:solidFill>
                  <a:schemeClr val="tx2"/>
                </a:solidFill>
                <a:latin typeface="Arial" charset="0"/>
              </a:rPr>
              <a:t>(=</a:t>
            </a:r>
            <a:r>
              <a:rPr lang="en-GB" sz="2400" i="1" dirty="0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dirty="0">
                <a:solidFill>
                  <a:schemeClr val="tx2"/>
                </a:solidFill>
                <a:latin typeface="Arial" charset="0"/>
              </a:rPr>
              <a:t>)</a:t>
            </a:r>
          </a:p>
        </p:txBody>
      </p:sp>
      <p:grpSp>
        <p:nvGrpSpPr>
          <p:cNvPr id="357388" name="Group 12"/>
          <p:cNvGrpSpPr>
            <a:grpSpLocks/>
          </p:cNvGrpSpPr>
          <p:nvPr/>
        </p:nvGrpSpPr>
        <p:grpSpPr bwMode="auto">
          <a:xfrm>
            <a:off x="-1588" y="3379788"/>
            <a:ext cx="3695700" cy="400050"/>
            <a:chOff x="-1" y="2129"/>
            <a:chExt cx="2328" cy="252"/>
          </a:xfrm>
        </p:grpSpPr>
        <p:sp>
          <p:nvSpPr>
            <p:cNvPr id="357389" name="Line 13"/>
            <p:cNvSpPr>
              <a:spLocks noChangeShapeType="1"/>
            </p:cNvSpPr>
            <p:nvPr/>
          </p:nvSpPr>
          <p:spPr bwMode="auto">
            <a:xfrm>
              <a:off x="672" y="2256"/>
              <a:ext cx="1655" cy="0"/>
            </a:xfrm>
            <a:prstGeom prst="line">
              <a:avLst/>
            </a:prstGeom>
            <a:noFill/>
            <a:ln w="15875">
              <a:solidFill>
                <a:srgbClr val="4D4D4D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7390" name="Rectangle 14"/>
            <p:cNvSpPr>
              <a:spLocks noChangeArrowheads="1"/>
            </p:cNvSpPr>
            <p:nvPr/>
          </p:nvSpPr>
          <p:spPr bwMode="auto">
            <a:xfrm>
              <a:off x="-1" y="2129"/>
              <a:ext cx="6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dirty="0">
                  <a:latin typeface="Arial" charset="0"/>
                </a:rPr>
                <a:t>£</a:t>
              </a:r>
              <a:r>
                <a:rPr lang="en-GB" sz="2000" dirty="0" smtClean="0">
                  <a:latin typeface="Arial" charset="0"/>
                </a:rPr>
                <a:t>100</a:t>
              </a:r>
              <a:r>
                <a:rPr lang="el-GR" sz="2000" dirty="0" smtClean="0">
                  <a:latin typeface="Arial" charset="0"/>
                </a:rPr>
                <a:t>δις</a:t>
              </a:r>
              <a:endParaRPr lang="en-GB" sz="2000" dirty="0">
                <a:latin typeface="Arial" charset="0"/>
              </a:endParaRPr>
            </a:p>
          </p:txBody>
        </p:sp>
      </p:grpSp>
      <p:grpSp>
        <p:nvGrpSpPr>
          <p:cNvPr id="357391" name="Group 15"/>
          <p:cNvGrpSpPr>
            <a:grpSpLocks/>
          </p:cNvGrpSpPr>
          <p:nvPr/>
        </p:nvGrpSpPr>
        <p:grpSpPr bwMode="auto">
          <a:xfrm>
            <a:off x="3173414" y="3582988"/>
            <a:ext cx="1074738" cy="2836862"/>
            <a:chOff x="1999" y="2257"/>
            <a:chExt cx="677" cy="1787"/>
          </a:xfrm>
        </p:grpSpPr>
        <p:sp>
          <p:nvSpPr>
            <p:cNvPr id="357392" name="Line 16"/>
            <p:cNvSpPr>
              <a:spLocks noChangeShapeType="1"/>
            </p:cNvSpPr>
            <p:nvPr/>
          </p:nvSpPr>
          <p:spPr bwMode="auto">
            <a:xfrm>
              <a:off x="2329" y="2257"/>
              <a:ext cx="0" cy="1488"/>
            </a:xfrm>
            <a:prstGeom prst="line">
              <a:avLst/>
            </a:prstGeom>
            <a:noFill/>
            <a:ln w="15875">
              <a:solidFill>
                <a:srgbClr val="4D4D4D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57393" name="Rectangle 17"/>
            <p:cNvSpPr>
              <a:spLocks noChangeArrowheads="1"/>
            </p:cNvSpPr>
            <p:nvPr/>
          </p:nvSpPr>
          <p:spPr bwMode="auto">
            <a:xfrm>
              <a:off x="1999" y="3792"/>
              <a:ext cx="677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dirty="0">
                  <a:latin typeface="Arial" charset="0"/>
                </a:rPr>
                <a:t>£</a:t>
              </a:r>
              <a:r>
                <a:rPr lang="en-GB" sz="2000" dirty="0" smtClean="0">
                  <a:latin typeface="Arial" charset="0"/>
                </a:rPr>
                <a:t>100</a:t>
              </a:r>
              <a:r>
                <a:rPr lang="el-GR" sz="2000" dirty="0" smtClean="0">
                  <a:latin typeface="Arial" charset="0"/>
                </a:rPr>
                <a:t>δις</a:t>
              </a:r>
              <a:endParaRPr lang="en-GB" sz="2000" dirty="0">
                <a:latin typeface="Arial" charset="0"/>
              </a:endParaRPr>
            </a:p>
          </p:txBody>
        </p:sp>
      </p:grpSp>
      <p:sp>
        <p:nvSpPr>
          <p:cNvPr id="357394" name="Oval 18"/>
          <p:cNvSpPr>
            <a:spLocks noChangeArrowheads="1"/>
          </p:cNvSpPr>
          <p:nvPr/>
        </p:nvSpPr>
        <p:spPr bwMode="auto">
          <a:xfrm>
            <a:off x="3649663" y="3527425"/>
            <a:ext cx="103187" cy="103188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57395" name="Text Box 19"/>
          <p:cNvSpPr txBox="1">
            <a:spLocks noChangeArrowheads="1"/>
          </p:cNvSpPr>
          <p:nvPr/>
        </p:nvSpPr>
        <p:spPr bwMode="auto">
          <a:xfrm>
            <a:off x="0" y="3492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rgbClr val="003366"/>
                </a:solidFill>
                <a:latin typeface="Arial" charset="0"/>
              </a:rPr>
              <a:t>H </a:t>
            </a:r>
            <a:r>
              <a:rPr lang="el-GR" b="1" dirty="0">
                <a:solidFill>
                  <a:srgbClr val="003366"/>
                </a:solidFill>
                <a:latin typeface="Arial" charset="0"/>
              </a:rPr>
              <a:t>γραμμή των 45</a:t>
            </a:r>
            <a:r>
              <a:rPr lang="el-GR" b="1" dirty="0" smtClean="0">
                <a:solidFill>
                  <a:srgbClr val="003366"/>
                </a:solidFill>
                <a:latin typeface="Arial" charset="0"/>
              </a:rPr>
              <a:t>°</a:t>
            </a:r>
            <a:endParaRPr lang="en-GB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7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57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57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9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40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40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684037" name="Rectangle 5"/>
          <p:cNvSpPr>
            <a:spLocks noGrp="1"/>
          </p:cNvSpPr>
          <p:nvPr>
            <p:ph type="body" idx="1"/>
          </p:nvPr>
        </p:nvSpPr>
        <p:spPr>
          <a:xfrm>
            <a:off x="301625" y="1619250"/>
            <a:ext cx="8534400" cy="4794250"/>
          </a:xfrm>
        </p:spPr>
        <p:txBody>
          <a:bodyPr/>
          <a:lstStyle/>
          <a:p>
            <a:pPr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πολλαπλασιαστής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η προσέγγιση των εκροών και τω εισροών 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γραφική ανάλυση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μετατόπιση της γραμμής </a:t>
            </a:r>
            <a:r>
              <a:rPr lang="en-US" dirty="0" smtClean="0">
                <a:solidFill>
                  <a:srgbClr val="646B86"/>
                </a:solidFill>
              </a:rPr>
              <a:t>J</a:t>
            </a:r>
            <a:endParaRPr lang="en-GB" dirty="0"/>
          </a:p>
          <a:p>
            <a:pPr lvl="1">
              <a:spcBef>
                <a:spcPct val="40000"/>
              </a:spcBef>
            </a:pPr>
            <a:r>
              <a:rPr lang="el-GR" dirty="0" smtClean="0"/>
              <a:t>Ο τύπος του πολλαπλασιαστή</a:t>
            </a:r>
            <a:r>
              <a:rPr lang="en-GB" dirty="0" smtClean="0"/>
              <a:t>:</a:t>
            </a:r>
            <a:r>
              <a:rPr lang="en-GB" dirty="0"/>
              <a:t>	1</a:t>
            </a:r>
            <a:r>
              <a:rPr lang="en-GB" sz="1000" dirty="0"/>
              <a:t> </a:t>
            </a:r>
            <a:r>
              <a:rPr lang="en-GB" dirty="0"/>
              <a:t>/</a:t>
            </a:r>
            <a:r>
              <a:rPr lang="en-GB" sz="1000" dirty="0"/>
              <a:t> </a:t>
            </a:r>
            <a:r>
              <a:rPr lang="en-GB" i="1" dirty="0"/>
              <a:t>mpw</a:t>
            </a:r>
            <a:r>
              <a:rPr lang="en-GB" dirty="0"/>
              <a:t> </a:t>
            </a:r>
            <a:br>
              <a:rPr lang="en-GB" dirty="0"/>
            </a:br>
            <a:r>
              <a:rPr lang="el-GR" dirty="0" smtClean="0"/>
              <a:t>ή εναλλακτικά</a:t>
            </a:r>
            <a:r>
              <a:rPr lang="en-GB" dirty="0" smtClean="0"/>
              <a:t>:   </a:t>
            </a:r>
            <a:r>
              <a:rPr lang="en-GB" dirty="0"/>
              <a:t>		1</a:t>
            </a:r>
            <a:r>
              <a:rPr lang="en-GB" sz="1000" dirty="0"/>
              <a:t> </a:t>
            </a:r>
            <a:r>
              <a:rPr lang="en-GB" dirty="0"/>
              <a:t>/</a:t>
            </a:r>
            <a:r>
              <a:rPr lang="en-GB" sz="1000" dirty="0"/>
              <a:t> </a:t>
            </a:r>
            <a:r>
              <a:rPr lang="en-GB" dirty="0"/>
              <a:t>(1 – </a:t>
            </a:r>
            <a:r>
              <a:rPr lang="en-GB" i="1" dirty="0"/>
              <a:t>mpc</a:t>
            </a:r>
            <a:r>
              <a:rPr lang="en-GB" baseline="-25000" dirty="0"/>
              <a:t>d</a:t>
            </a:r>
            <a:r>
              <a:rPr lang="en-GB" dirty="0"/>
              <a:t> )</a:t>
            </a:r>
          </a:p>
        </p:txBody>
      </p:sp>
    </p:spTree>
  </p:cSld>
  <p:clrMapOvr>
    <a:masterClrMapping/>
  </p:clrMapOvr>
  <p:transition spd="slow">
    <p:pull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27" name="Line 3"/>
          <p:cNvSpPr>
            <a:spLocks noChangeShapeType="1"/>
          </p:cNvSpPr>
          <p:nvPr/>
        </p:nvSpPr>
        <p:spPr bwMode="auto">
          <a:xfrm>
            <a:off x="5451475" y="5168900"/>
            <a:ext cx="0" cy="97155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28" name="Line 4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29" name="Line 5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0" name="Rectangle 6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92231" name="Rectangle 7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692232" name="Rectangle 8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692233" name="Line 9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4" name="Rectangle 10"/>
          <p:cNvSpPr>
            <a:spLocks noChangeArrowheads="1"/>
          </p:cNvSpPr>
          <p:nvPr/>
        </p:nvSpPr>
        <p:spPr bwMode="auto">
          <a:xfrm>
            <a:off x="7345363" y="544512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2235" name="Line 11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6" name="Line 12"/>
          <p:cNvSpPr>
            <a:spLocks noChangeShapeType="1"/>
          </p:cNvSpPr>
          <p:nvPr/>
        </p:nvSpPr>
        <p:spPr bwMode="auto">
          <a:xfrm>
            <a:off x="896938" y="5122863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7" name="Rectangle 13"/>
          <p:cNvSpPr>
            <a:spLocks noChangeArrowheads="1"/>
          </p:cNvSpPr>
          <p:nvPr/>
        </p:nvSpPr>
        <p:spPr bwMode="auto">
          <a:xfrm>
            <a:off x="7351713" y="4919663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92238" name="Line 14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39" name="Rectangle 15"/>
          <p:cNvSpPr>
            <a:spLocks noChangeArrowheads="1"/>
          </p:cNvSpPr>
          <p:nvPr/>
        </p:nvSpPr>
        <p:spPr bwMode="auto">
          <a:xfrm>
            <a:off x="3232150" y="62134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2240" name="Oval 16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41" name="Rectangle 17"/>
          <p:cNvSpPr>
            <a:spLocks noChangeArrowheads="1"/>
          </p:cNvSpPr>
          <p:nvPr/>
        </p:nvSpPr>
        <p:spPr bwMode="auto">
          <a:xfrm>
            <a:off x="3346450" y="52260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92242" name="Oval 18"/>
          <p:cNvSpPr>
            <a:spLocks noChangeArrowheads="1"/>
          </p:cNvSpPr>
          <p:nvPr/>
        </p:nvSpPr>
        <p:spPr bwMode="auto">
          <a:xfrm>
            <a:off x="5402263" y="5065713"/>
            <a:ext cx="103187" cy="103187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2243" name="Rectangle 19"/>
          <p:cNvSpPr>
            <a:spLocks noChangeArrowheads="1"/>
          </p:cNvSpPr>
          <p:nvPr/>
        </p:nvSpPr>
        <p:spPr bwMode="auto">
          <a:xfrm>
            <a:off x="5180013" y="62198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92244" name="Rectangle 20"/>
          <p:cNvSpPr>
            <a:spLocks noChangeArrowheads="1"/>
          </p:cNvSpPr>
          <p:nvPr/>
        </p:nvSpPr>
        <p:spPr bwMode="auto">
          <a:xfrm>
            <a:off x="5311775" y="46815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b</a:t>
            </a:r>
          </a:p>
        </p:txBody>
      </p:sp>
      <p:grpSp>
        <p:nvGrpSpPr>
          <p:cNvPr id="692245" name="Group 21"/>
          <p:cNvGrpSpPr>
            <a:grpSpLocks/>
          </p:cNvGrpSpPr>
          <p:nvPr/>
        </p:nvGrpSpPr>
        <p:grpSpPr bwMode="auto">
          <a:xfrm>
            <a:off x="3527425" y="6361113"/>
            <a:ext cx="1924050" cy="401637"/>
            <a:chOff x="2222" y="4007"/>
            <a:chExt cx="1212" cy="253"/>
          </a:xfrm>
        </p:grpSpPr>
        <p:sp>
          <p:nvSpPr>
            <p:cNvPr id="692246" name="Line 22"/>
            <p:cNvSpPr>
              <a:spLocks noChangeShapeType="1"/>
            </p:cNvSpPr>
            <p:nvPr/>
          </p:nvSpPr>
          <p:spPr bwMode="auto">
            <a:xfrm>
              <a:off x="2222" y="4260"/>
              <a:ext cx="121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2247" name="Rectangle 23"/>
            <p:cNvSpPr>
              <a:spLocks noChangeArrowheads="1"/>
            </p:cNvSpPr>
            <p:nvPr/>
          </p:nvSpPr>
          <p:spPr bwMode="auto">
            <a:xfrm>
              <a:off x="2658" y="4007"/>
              <a:ext cx="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Δ</a:t>
              </a:r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Y</a:t>
              </a:r>
            </a:p>
          </p:txBody>
        </p:sp>
      </p:grpSp>
      <p:grpSp>
        <p:nvGrpSpPr>
          <p:cNvPr id="692248" name="Group 24"/>
          <p:cNvGrpSpPr>
            <a:grpSpLocks/>
          </p:cNvGrpSpPr>
          <p:nvPr/>
        </p:nvGrpSpPr>
        <p:grpSpPr bwMode="auto">
          <a:xfrm>
            <a:off x="5407025" y="5602288"/>
            <a:ext cx="320675" cy="415925"/>
            <a:chOff x="3406" y="3529"/>
            <a:chExt cx="202" cy="262"/>
          </a:xfrm>
        </p:grpSpPr>
        <p:sp>
          <p:nvSpPr>
            <p:cNvPr id="692249" name="Rectangle 25"/>
            <p:cNvSpPr>
              <a:spLocks noChangeArrowheads="1"/>
            </p:cNvSpPr>
            <p:nvPr/>
          </p:nvSpPr>
          <p:spPr bwMode="auto">
            <a:xfrm>
              <a:off x="3412" y="35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92250" name="Oval 26"/>
            <p:cNvSpPr>
              <a:spLocks noChangeArrowheads="1"/>
            </p:cNvSpPr>
            <p:nvPr/>
          </p:nvSpPr>
          <p:spPr bwMode="auto">
            <a:xfrm>
              <a:off x="3406" y="3529"/>
              <a:ext cx="65" cy="6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92251" name="Group 27"/>
          <p:cNvGrpSpPr>
            <a:grpSpLocks/>
          </p:cNvGrpSpPr>
          <p:nvPr/>
        </p:nvGrpSpPr>
        <p:grpSpPr bwMode="auto">
          <a:xfrm>
            <a:off x="5616575" y="5132388"/>
            <a:ext cx="647700" cy="531812"/>
            <a:chOff x="3538" y="3233"/>
            <a:chExt cx="408" cy="335"/>
          </a:xfrm>
        </p:grpSpPr>
        <p:sp>
          <p:nvSpPr>
            <p:cNvPr id="692252" name="Line 28"/>
            <p:cNvSpPr>
              <a:spLocks noChangeShapeType="1"/>
            </p:cNvSpPr>
            <p:nvPr/>
          </p:nvSpPr>
          <p:spPr bwMode="auto">
            <a:xfrm>
              <a:off x="3538" y="3233"/>
              <a:ext cx="0" cy="33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2253" name="Rectangle 29"/>
            <p:cNvSpPr>
              <a:spLocks noChangeArrowheads="1"/>
            </p:cNvSpPr>
            <p:nvPr/>
          </p:nvSpPr>
          <p:spPr bwMode="auto">
            <a:xfrm>
              <a:off x="3552" y="3296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Δ</a:t>
              </a:r>
              <a:r>
                <a:rPr lang="en-GB" sz="1000">
                  <a:solidFill>
                    <a:schemeClr val="accent1"/>
                  </a:solidFill>
                  <a:latin typeface="Symbol" pitchFamily="18" charset="2"/>
                </a:rPr>
                <a:t> </a:t>
              </a:r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W</a:t>
              </a:r>
            </a:p>
          </p:txBody>
        </p:sp>
      </p:grpSp>
      <p:grpSp>
        <p:nvGrpSpPr>
          <p:cNvPr id="692254" name="Group 30"/>
          <p:cNvGrpSpPr>
            <a:grpSpLocks/>
          </p:cNvGrpSpPr>
          <p:nvPr/>
        </p:nvGrpSpPr>
        <p:grpSpPr bwMode="auto">
          <a:xfrm>
            <a:off x="952500" y="5140325"/>
            <a:ext cx="542925" cy="531813"/>
            <a:chOff x="600" y="3238"/>
            <a:chExt cx="342" cy="335"/>
          </a:xfrm>
        </p:grpSpPr>
        <p:sp>
          <p:nvSpPr>
            <p:cNvPr id="692255" name="Rectangle 31"/>
            <p:cNvSpPr>
              <a:spLocks noChangeArrowheads="1"/>
            </p:cNvSpPr>
            <p:nvPr/>
          </p:nvSpPr>
          <p:spPr bwMode="auto">
            <a:xfrm>
              <a:off x="619" y="3300"/>
              <a:ext cx="3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Δ</a:t>
              </a:r>
              <a:r>
                <a:rPr lang="en-GB" sz="1000">
                  <a:solidFill>
                    <a:schemeClr val="accent1"/>
                  </a:solidFill>
                  <a:latin typeface="Symbol" pitchFamily="18" charset="2"/>
                </a:rPr>
                <a:t> </a:t>
              </a:r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692256" name="Line 32"/>
            <p:cNvSpPr>
              <a:spLocks noChangeShapeType="1"/>
            </p:cNvSpPr>
            <p:nvPr/>
          </p:nvSpPr>
          <p:spPr bwMode="auto">
            <a:xfrm>
              <a:off x="600" y="3238"/>
              <a:ext cx="0" cy="33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92257" name="Rectangle 33"/>
          <p:cNvSpPr>
            <a:spLocks noChangeArrowheads="1"/>
          </p:cNvSpPr>
          <p:nvPr/>
        </p:nvSpPr>
        <p:spPr bwMode="auto">
          <a:xfrm>
            <a:off x="420688" y="54324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2258" name="Rectangle 34"/>
          <p:cNvSpPr>
            <a:spLocks noChangeArrowheads="1"/>
          </p:cNvSpPr>
          <p:nvPr/>
        </p:nvSpPr>
        <p:spPr bwMode="auto">
          <a:xfrm>
            <a:off x="427038" y="490696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grpSp>
        <p:nvGrpSpPr>
          <p:cNvPr id="692259" name="Group 35"/>
          <p:cNvGrpSpPr>
            <a:grpSpLocks/>
          </p:cNvGrpSpPr>
          <p:nvPr/>
        </p:nvGrpSpPr>
        <p:grpSpPr bwMode="auto">
          <a:xfrm>
            <a:off x="2289175" y="1457325"/>
            <a:ext cx="2679700" cy="1158875"/>
            <a:chOff x="1442" y="918"/>
            <a:chExt cx="1688" cy="730"/>
          </a:xfrm>
        </p:grpSpPr>
        <p:sp>
          <p:nvSpPr>
            <p:cNvPr id="692260" name="AutoShape 36" descr="Parchment"/>
            <p:cNvSpPr>
              <a:spLocks noChangeArrowheads="1"/>
            </p:cNvSpPr>
            <p:nvPr/>
          </p:nvSpPr>
          <p:spPr bwMode="auto">
            <a:xfrm>
              <a:off x="1442" y="918"/>
              <a:ext cx="1688" cy="730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2261" name="Rectangle 37" descr="Parchment"/>
            <p:cNvSpPr>
              <a:spLocks noChangeArrowheads="1"/>
            </p:cNvSpPr>
            <p:nvPr/>
          </p:nvSpPr>
          <p:spPr bwMode="auto">
            <a:xfrm>
              <a:off x="1510" y="971"/>
              <a:ext cx="1562" cy="63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sz="2000" b="1" dirty="0" smtClean="0">
                  <a:solidFill>
                    <a:schemeClr val="hlink"/>
                  </a:solidFill>
                  <a:latin typeface="Arial" charset="0"/>
                </a:rPr>
                <a:t>Multiplier </a:t>
              </a:r>
              <a:r>
                <a:rPr lang="en-GB" sz="2000" b="1" dirty="0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1000" b="1" i="1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sz="1000" b="1" i="1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J</a:t>
              </a:r>
            </a:p>
            <a:p>
              <a:pPr algn="r" defTabSz="762000"/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1000" b="1" i="1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sz="1000" b="1" i="1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 dirty="0">
                  <a:solidFill>
                    <a:schemeClr val="hlink"/>
                  </a:solidFill>
                  <a:latin typeface="Arial" charset="0"/>
                </a:rPr>
                <a:t>W</a:t>
              </a:r>
            </a:p>
            <a:p>
              <a:pPr algn="r" defTabSz="762000"/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sz="2000" b="1" dirty="0">
                  <a:solidFill>
                    <a:schemeClr val="hlink"/>
                  </a:solidFill>
                  <a:latin typeface="Arial" charset="0"/>
                </a:rPr>
                <a:t>(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c </a:t>
              </a:r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–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 a</a:t>
              </a:r>
              <a:r>
                <a:rPr lang="en-GB" sz="2000" b="1" dirty="0">
                  <a:solidFill>
                    <a:schemeClr val="hlink"/>
                  </a:solidFill>
                  <a:latin typeface="Arial" charset="0"/>
                </a:rPr>
                <a:t>)</a:t>
              </a:r>
              <a:r>
                <a:rPr lang="en-GB" sz="1000" b="1" i="1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sz="1000" b="1" i="1" dirty="0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 dirty="0">
                  <a:solidFill>
                    <a:schemeClr val="hlink"/>
                  </a:solidFill>
                  <a:latin typeface="Arial" charset="0"/>
                </a:rPr>
                <a:t>(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b </a:t>
              </a:r>
              <a:r>
                <a:rPr lang="en-GB" sz="2000" dirty="0">
                  <a:solidFill>
                    <a:schemeClr val="hlink"/>
                  </a:solidFill>
                  <a:latin typeface="Arial" charset="0"/>
                </a:rPr>
                <a:t>–</a:t>
              </a:r>
              <a:r>
                <a:rPr lang="en-GB" sz="2000" b="1" i="1" dirty="0">
                  <a:solidFill>
                    <a:schemeClr val="hlink"/>
                  </a:solidFill>
                  <a:latin typeface="Arial" charset="0"/>
                </a:rPr>
                <a:t> c</a:t>
              </a:r>
              <a:r>
                <a:rPr lang="en-GB" sz="2000" b="1" dirty="0">
                  <a:solidFill>
                    <a:schemeClr val="hlink"/>
                  </a:solidFill>
                  <a:latin typeface="Arial" charset="0"/>
                </a:rPr>
                <a:t>)</a:t>
              </a:r>
            </a:p>
          </p:txBody>
        </p:sp>
      </p:grpSp>
      <p:sp>
        <p:nvSpPr>
          <p:cNvPr id="692262" name="Rectangle 3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692263" name="Text Box 39"/>
          <p:cNvSpPr txBox="1">
            <a:spLocks noChangeArrowheads="1"/>
          </p:cNvSpPr>
          <p:nvPr/>
        </p:nvSpPr>
        <p:spPr bwMode="auto">
          <a:xfrm>
            <a:off x="0" y="127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Ο πολλαπλασιαστής</a:t>
            </a:r>
            <a:r>
              <a:rPr lang="en-GB" b="1" dirty="0" smtClean="0">
                <a:solidFill>
                  <a:schemeClr val="hlink"/>
                </a:solidFill>
                <a:latin typeface="Arial" charset="0"/>
              </a:rPr>
              <a:t>: </a:t>
            </a:r>
            <a:r>
              <a:rPr lang="en-GB" b="1" dirty="0">
                <a:solidFill>
                  <a:schemeClr val="hlink"/>
                </a:solidFill>
                <a:latin typeface="Arial" charset="0"/>
              </a:rPr>
              <a:t>(a)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μια αύξηση των εισροών</a:t>
            </a:r>
            <a:endParaRPr lang="en-GB" b="1" dirty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2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2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9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9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2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2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92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92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75" name="Line 3"/>
          <p:cNvSpPr>
            <a:spLocks noChangeShapeType="1"/>
          </p:cNvSpPr>
          <p:nvPr/>
        </p:nvSpPr>
        <p:spPr bwMode="auto">
          <a:xfrm>
            <a:off x="5451475" y="5168900"/>
            <a:ext cx="0" cy="97155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76" name="Line 4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77" name="Line 5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78" name="Rectangle 6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94279" name="Rectangle 7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694280" name="Rectangle 8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</a:p>
        </p:txBody>
      </p:sp>
      <p:sp>
        <p:nvSpPr>
          <p:cNvPr id="694281" name="Line 9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2" name="Rectangle 10"/>
          <p:cNvSpPr>
            <a:spLocks noChangeArrowheads="1"/>
          </p:cNvSpPr>
          <p:nvPr/>
        </p:nvSpPr>
        <p:spPr bwMode="auto">
          <a:xfrm>
            <a:off x="7345363" y="5445125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4283" name="Line 11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4" name="Line 12"/>
          <p:cNvSpPr>
            <a:spLocks noChangeShapeType="1"/>
          </p:cNvSpPr>
          <p:nvPr/>
        </p:nvSpPr>
        <p:spPr bwMode="auto">
          <a:xfrm>
            <a:off x="896938" y="5122863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5" name="Rectangle 13"/>
          <p:cNvSpPr>
            <a:spLocks noChangeArrowheads="1"/>
          </p:cNvSpPr>
          <p:nvPr/>
        </p:nvSpPr>
        <p:spPr bwMode="auto">
          <a:xfrm>
            <a:off x="7351713" y="4919663"/>
            <a:ext cx="4492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94286" name="Line 14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7" name="Rectangle 15"/>
          <p:cNvSpPr>
            <a:spLocks noChangeArrowheads="1"/>
          </p:cNvSpPr>
          <p:nvPr/>
        </p:nvSpPr>
        <p:spPr bwMode="auto">
          <a:xfrm>
            <a:off x="3232150" y="62134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4288" name="Oval 16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89" name="Rectangle 17"/>
          <p:cNvSpPr>
            <a:spLocks noChangeArrowheads="1"/>
          </p:cNvSpPr>
          <p:nvPr/>
        </p:nvSpPr>
        <p:spPr bwMode="auto">
          <a:xfrm>
            <a:off x="3346450" y="52260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94290" name="Oval 18"/>
          <p:cNvSpPr>
            <a:spLocks noChangeArrowheads="1"/>
          </p:cNvSpPr>
          <p:nvPr/>
        </p:nvSpPr>
        <p:spPr bwMode="auto">
          <a:xfrm>
            <a:off x="5402263" y="5065713"/>
            <a:ext cx="103187" cy="103187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4291" name="Rectangle 19"/>
          <p:cNvSpPr>
            <a:spLocks noChangeArrowheads="1"/>
          </p:cNvSpPr>
          <p:nvPr/>
        </p:nvSpPr>
        <p:spPr bwMode="auto">
          <a:xfrm>
            <a:off x="5180013" y="621982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sp>
        <p:nvSpPr>
          <p:cNvPr id="694292" name="Rectangle 20"/>
          <p:cNvSpPr>
            <a:spLocks noChangeArrowheads="1"/>
          </p:cNvSpPr>
          <p:nvPr/>
        </p:nvSpPr>
        <p:spPr bwMode="auto">
          <a:xfrm>
            <a:off x="5311775" y="4681538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b</a:t>
            </a:r>
          </a:p>
        </p:txBody>
      </p:sp>
      <p:grpSp>
        <p:nvGrpSpPr>
          <p:cNvPr id="694293" name="Group 21"/>
          <p:cNvGrpSpPr>
            <a:grpSpLocks/>
          </p:cNvGrpSpPr>
          <p:nvPr/>
        </p:nvGrpSpPr>
        <p:grpSpPr bwMode="auto">
          <a:xfrm>
            <a:off x="3527425" y="6361113"/>
            <a:ext cx="1924050" cy="401637"/>
            <a:chOff x="2222" y="4007"/>
            <a:chExt cx="1212" cy="253"/>
          </a:xfrm>
        </p:grpSpPr>
        <p:sp>
          <p:nvSpPr>
            <p:cNvPr id="694294" name="Line 22"/>
            <p:cNvSpPr>
              <a:spLocks noChangeShapeType="1"/>
            </p:cNvSpPr>
            <p:nvPr/>
          </p:nvSpPr>
          <p:spPr bwMode="auto">
            <a:xfrm>
              <a:off x="2222" y="4260"/>
              <a:ext cx="1212" cy="0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4295" name="Rectangle 23"/>
            <p:cNvSpPr>
              <a:spLocks noChangeArrowheads="1"/>
            </p:cNvSpPr>
            <p:nvPr/>
          </p:nvSpPr>
          <p:spPr bwMode="auto">
            <a:xfrm>
              <a:off x="2658" y="4007"/>
              <a:ext cx="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Δ</a:t>
              </a:r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Y</a:t>
              </a:r>
            </a:p>
          </p:txBody>
        </p:sp>
      </p:grpSp>
      <p:grpSp>
        <p:nvGrpSpPr>
          <p:cNvPr id="694296" name="Group 24"/>
          <p:cNvGrpSpPr>
            <a:grpSpLocks/>
          </p:cNvGrpSpPr>
          <p:nvPr/>
        </p:nvGrpSpPr>
        <p:grpSpPr bwMode="auto">
          <a:xfrm>
            <a:off x="5407025" y="5602288"/>
            <a:ext cx="320675" cy="415925"/>
            <a:chOff x="3406" y="3529"/>
            <a:chExt cx="202" cy="262"/>
          </a:xfrm>
        </p:grpSpPr>
        <p:sp>
          <p:nvSpPr>
            <p:cNvPr id="694297" name="Rectangle 25"/>
            <p:cNvSpPr>
              <a:spLocks noChangeArrowheads="1"/>
            </p:cNvSpPr>
            <p:nvPr/>
          </p:nvSpPr>
          <p:spPr bwMode="auto">
            <a:xfrm>
              <a:off x="3412" y="3541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694298" name="Oval 26"/>
            <p:cNvSpPr>
              <a:spLocks noChangeArrowheads="1"/>
            </p:cNvSpPr>
            <p:nvPr/>
          </p:nvSpPr>
          <p:spPr bwMode="auto">
            <a:xfrm>
              <a:off x="3406" y="3529"/>
              <a:ext cx="65" cy="65"/>
            </a:xfrm>
            <a:prstGeom prst="ellipse">
              <a:avLst/>
            </a:prstGeom>
            <a:solidFill>
              <a:srgbClr val="00FF00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94299" name="Group 27"/>
          <p:cNvGrpSpPr>
            <a:grpSpLocks/>
          </p:cNvGrpSpPr>
          <p:nvPr/>
        </p:nvGrpSpPr>
        <p:grpSpPr bwMode="auto">
          <a:xfrm>
            <a:off x="5616575" y="5132388"/>
            <a:ext cx="647700" cy="531812"/>
            <a:chOff x="3538" y="3233"/>
            <a:chExt cx="408" cy="335"/>
          </a:xfrm>
        </p:grpSpPr>
        <p:sp>
          <p:nvSpPr>
            <p:cNvPr id="694300" name="Line 28"/>
            <p:cNvSpPr>
              <a:spLocks noChangeShapeType="1"/>
            </p:cNvSpPr>
            <p:nvPr/>
          </p:nvSpPr>
          <p:spPr bwMode="auto">
            <a:xfrm>
              <a:off x="3538" y="3233"/>
              <a:ext cx="0" cy="33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4301" name="Rectangle 29"/>
            <p:cNvSpPr>
              <a:spLocks noChangeArrowheads="1"/>
            </p:cNvSpPr>
            <p:nvPr/>
          </p:nvSpPr>
          <p:spPr bwMode="auto">
            <a:xfrm>
              <a:off x="3552" y="3296"/>
              <a:ext cx="3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1000">
                  <a:solidFill>
                    <a:schemeClr val="accent1"/>
                  </a:solidFill>
                  <a:latin typeface="Symbol" pitchFamily="18" charset="2"/>
                </a:rPr>
                <a:t> </a:t>
              </a:r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W</a:t>
              </a:r>
            </a:p>
          </p:txBody>
        </p:sp>
      </p:grpSp>
      <p:grpSp>
        <p:nvGrpSpPr>
          <p:cNvPr id="694302" name="Group 30"/>
          <p:cNvGrpSpPr>
            <a:grpSpLocks/>
          </p:cNvGrpSpPr>
          <p:nvPr/>
        </p:nvGrpSpPr>
        <p:grpSpPr bwMode="auto">
          <a:xfrm>
            <a:off x="952500" y="5140325"/>
            <a:ext cx="542925" cy="531813"/>
            <a:chOff x="600" y="3238"/>
            <a:chExt cx="342" cy="335"/>
          </a:xfrm>
        </p:grpSpPr>
        <p:sp>
          <p:nvSpPr>
            <p:cNvPr id="694303" name="Rectangle 31"/>
            <p:cNvSpPr>
              <a:spLocks noChangeArrowheads="1"/>
            </p:cNvSpPr>
            <p:nvPr/>
          </p:nvSpPr>
          <p:spPr bwMode="auto">
            <a:xfrm>
              <a:off x="619" y="3300"/>
              <a:ext cx="3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Δ</a:t>
              </a:r>
              <a:r>
                <a:rPr lang="en-GB" sz="1000">
                  <a:solidFill>
                    <a:schemeClr val="accent1"/>
                  </a:solidFill>
                  <a:latin typeface="Symbol" pitchFamily="18" charset="2"/>
                </a:rPr>
                <a:t> </a:t>
              </a:r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J</a:t>
              </a:r>
            </a:p>
          </p:txBody>
        </p:sp>
        <p:sp>
          <p:nvSpPr>
            <p:cNvPr id="694304" name="Line 32"/>
            <p:cNvSpPr>
              <a:spLocks noChangeShapeType="1"/>
            </p:cNvSpPr>
            <p:nvPr/>
          </p:nvSpPr>
          <p:spPr bwMode="auto">
            <a:xfrm>
              <a:off x="600" y="3238"/>
              <a:ext cx="0" cy="335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694305" name="Rectangle 33"/>
          <p:cNvSpPr>
            <a:spLocks noChangeArrowheads="1"/>
          </p:cNvSpPr>
          <p:nvPr/>
        </p:nvSpPr>
        <p:spPr bwMode="auto">
          <a:xfrm>
            <a:off x="420688" y="5432425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4306" name="Rectangle 34"/>
          <p:cNvSpPr>
            <a:spLocks noChangeArrowheads="1"/>
          </p:cNvSpPr>
          <p:nvPr/>
        </p:nvSpPr>
        <p:spPr bwMode="auto">
          <a:xfrm>
            <a:off x="427038" y="4906963"/>
            <a:ext cx="403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J</a:t>
            </a:r>
            <a:r>
              <a:rPr lang="en-GB" sz="2000" baseline="-25000">
                <a:solidFill>
                  <a:schemeClr val="folHlink"/>
                </a:solidFill>
                <a:latin typeface="Arial" charset="0"/>
              </a:rPr>
              <a:t>2</a:t>
            </a:r>
          </a:p>
        </p:txBody>
      </p:sp>
      <p:grpSp>
        <p:nvGrpSpPr>
          <p:cNvPr id="694307" name="Group 35"/>
          <p:cNvGrpSpPr>
            <a:grpSpLocks/>
          </p:cNvGrpSpPr>
          <p:nvPr/>
        </p:nvGrpSpPr>
        <p:grpSpPr bwMode="auto">
          <a:xfrm>
            <a:off x="2309813" y="1457325"/>
            <a:ext cx="2659062" cy="1458913"/>
            <a:chOff x="1455" y="918"/>
            <a:chExt cx="1675" cy="919"/>
          </a:xfrm>
        </p:grpSpPr>
        <p:sp>
          <p:nvSpPr>
            <p:cNvPr id="694308" name="AutoShape 36" descr="Parchment"/>
            <p:cNvSpPr>
              <a:spLocks noChangeArrowheads="1"/>
            </p:cNvSpPr>
            <p:nvPr/>
          </p:nvSpPr>
          <p:spPr bwMode="auto">
            <a:xfrm>
              <a:off x="1455" y="918"/>
              <a:ext cx="1675" cy="919"/>
            </a:xfrm>
            <a:prstGeom prst="roundRect">
              <a:avLst>
                <a:gd name="adj" fmla="val 12495"/>
              </a:avLst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2857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4309" name="Rectangle 37" descr="Parchment"/>
            <p:cNvSpPr>
              <a:spLocks noChangeArrowheads="1"/>
            </p:cNvSpPr>
            <p:nvPr/>
          </p:nvSpPr>
          <p:spPr bwMode="auto">
            <a:xfrm>
              <a:off x="1488" y="971"/>
              <a:ext cx="1584" cy="826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lIns="92075" tIns="46038" rIns="92075" bIns="46038">
              <a:spAutoFit/>
            </a:bodyPr>
            <a:lstStyle/>
            <a:p>
              <a:pPr algn="r" defTabSz="762000"/>
              <a:r>
                <a:rPr lang="en-GB" sz="2000" b="1">
                  <a:solidFill>
                    <a:schemeClr val="hlink"/>
                  </a:solidFill>
                  <a:latin typeface="Arial" charset="0"/>
                </a:rPr>
                <a:t>Multiplier =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1000" b="1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sz="1000" b="1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J</a:t>
              </a:r>
            </a:p>
            <a:p>
              <a:pPr algn="r"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Y</a:t>
              </a:r>
              <a:r>
                <a:rPr lang="en-GB" sz="1000" b="1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sz="1000" b="1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b="1">
                  <a:solidFill>
                    <a:schemeClr val="hlink"/>
                  </a:solidFill>
                  <a:latin typeface="Arial" charset="0"/>
                </a:rPr>
                <a:t>W</a:t>
              </a:r>
            </a:p>
            <a:p>
              <a:pPr algn="r"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sz="2000" b="1">
                  <a:solidFill>
                    <a:schemeClr val="hlink"/>
                  </a:solidFill>
                  <a:latin typeface="Arial" charset="0"/>
                </a:rPr>
                <a:t>(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c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–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 a</a:t>
              </a:r>
              <a:r>
                <a:rPr lang="en-GB" sz="2000" b="1">
                  <a:solidFill>
                    <a:schemeClr val="hlink"/>
                  </a:solidFill>
                  <a:latin typeface="Arial" charset="0"/>
                </a:rPr>
                <a:t>)</a:t>
              </a:r>
              <a:r>
                <a:rPr lang="en-GB" sz="1000" b="1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/</a:t>
              </a:r>
              <a:r>
                <a:rPr lang="en-GB" sz="1000" b="1" i="1">
                  <a:solidFill>
                    <a:schemeClr val="hlink"/>
                  </a:solidFill>
                  <a:latin typeface="Arial" charset="0"/>
                </a:rPr>
                <a:t> </a:t>
              </a:r>
              <a:r>
                <a:rPr lang="en-GB" sz="2000" b="1">
                  <a:solidFill>
                    <a:schemeClr val="hlink"/>
                  </a:solidFill>
                  <a:latin typeface="Arial" charset="0"/>
                </a:rPr>
                <a:t>(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b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–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 c</a:t>
              </a:r>
              <a:r>
                <a:rPr lang="en-GB" sz="2000" b="1">
                  <a:solidFill>
                    <a:schemeClr val="hlink"/>
                  </a:solidFill>
                  <a:latin typeface="Arial" charset="0"/>
                </a:rPr>
                <a:t>)</a:t>
              </a:r>
              <a:endParaRPr lang="en-GB" sz="2000" b="1" i="1">
                <a:solidFill>
                  <a:schemeClr val="hlink"/>
                </a:solidFill>
                <a:latin typeface="Arial" charset="0"/>
              </a:endParaRPr>
            </a:p>
            <a:p>
              <a:pPr algn="r" defTabSz="762000"/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= </a:t>
              </a:r>
              <a:r>
                <a:rPr lang="en-GB" sz="2000" b="1">
                  <a:solidFill>
                    <a:schemeClr val="hlink"/>
                  </a:solidFill>
                  <a:latin typeface="Arial" charset="0"/>
                </a:rPr>
                <a:t>1</a:t>
              </a:r>
              <a:r>
                <a:rPr lang="en-GB" sz="2000" b="1" i="1">
                  <a:solidFill>
                    <a:schemeClr val="hlink"/>
                  </a:solidFill>
                  <a:latin typeface="Arial" charset="0"/>
                </a:rPr>
                <a:t>/mpw</a:t>
              </a:r>
            </a:p>
          </p:txBody>
        </p:sp>
      </p:grpSp>
      <p:sp>
        <p:nvSpPr>
          <p:cNvPr id="694310" name="Rectangle 3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694311" name="Text Box 39"/>
          <p:cNvSpPr txBox="1">
            <a:spLocks noChangeArrowheads="1"/>
          </p:cNvSpPr>
          <p:nvPr/>
        </p:nvSpPr>
        <p:spPr bwMode="auto">
          <a:xfrm>
            <a:off x="0" y="1270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Ο πολλαπλασιαστής</a:t>
            </a:r>
            <a:r>
              <a:rPr lang="en-GB" b="1" dirty="0" smtClean="0">
                <a:solidFill>
                  <a:schemeClr val="hlink"/>
                </a:solidFill>
                <a:latin typeface="Arial" charset="0"/>
              </a:rPr>
              <a:t>: (a) </a:t>
            </a:r>
            <a:r>
              <a:rPr lang="el-GR" b="1" dirty="0" smtClean="0">
                <a:solidFill>
                  <a:schemeClr val="hlink"/>
                </a:solidFill>
                <a:latin typeface="Arial" charset="0"/>
              </a:rPr>
              <a:t>μια αύξηση των εισροών</a:t>
            </a:r>
            <a:endParaRPr lang="en-GB" b="1" dirty="0" smtClean="0">
              <a:solidFill>
                <a:schemeClr val="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0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608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686085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πολλαπλασιαστής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η προσέγγιση των εκροών και εισροών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γραφική ανάλυση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μετατόπιση της γραμμής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J</a:t>
            </a:r>
            <a:r>
              <a:rPr lang="en-GB" dirty="0">
                <a:solidFill>
                  <a:srgbClr val="646B86"/>
                </a:solidFill>
              </a:rPr>
              <a:t> </a:t>
            </a:r>
          </a:p>
          <a:p>
            <a:pPr lvl="1"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τύπος του πολλαπλασιαστή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>	1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/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mpw</a:t>
            </a:r>
            <a:r>
              <a:rPr lang="en-GB" dirty="0">
                <a:solidFill>
                  <a:srgbClr val="646B86"/>
                </a:solidFill>
              </a:rPr>
              <a:t> </a:t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ή εναλλακτικά </a:t>
            </a:r>
            <a:r>
              <a:rPr lang="en-GB" dirty="0" smtClean="0">
                <a:solidFill>
                  <a:srgbClr val="646B86"/>
                </a:solidFill>
              </a:rPr>
              <a:t>:   </a:t>
            </a:r>
            <a:r>
              <a:rPr lang="en-GB" dirty="0">
                <a:solidFill>
                  <a:srgbClr val="646B86"/>
                </a:solidFill>
              </a:rPr>
              <a:t>		1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/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(1 – </a:t>
            </a:r>
            <a:r>
              <a:rPr lang="en-GB" i="1" dirty="0">
                <a:solidFill>
                  <a:srgbClr val="646B86"/>
                </a:solidFill>
              </a:rPr>
              <a:t>mpc</a:t>
            </a:r>
            <a:r>
              <a:rPr lang="en-GB" baseline="-25000" dirty="0">
                <a:solidFill>
                  <a:srgbClr val="646B86"/>
                </a:solidFill>
              </a:rPr>
              <a:t>d</a:t>
            </a:r>
            <a:r>
              <a:rPr lang="en-GB" dirty="0">
                <a:solidFill>
                  <a:srgbClr val="646B86"/>
                </a:solidFill>
              </a:rPr>
              <a:t> )</a:t>
            </a:r>
            <a:endParaRPr lang="en-GB" dirty="0"/>
          </a:p>
          <a:p>
            <a:pPr lvl="1"/>
            <a:r>
              <a:rPr lang="el-GR" dirty="0" smtClean="0"/>
              <a:t>αριθμητικό παράδειγμα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746643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593697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rgbClr val="339966"/>
                          </a:solidFill>
                        </a:rPr>
                        <a:t>160</a:t>
                      </a:r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H="1">
            <a:off x="5208608" y="2500132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3389030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rgbClr val="339966"/>
                          </a:solidFill>
                        </a:rPr>
                        <a:t>160</a:t>
                      </a:r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19" name="Straight Arrow Connector 18"/>
          <p:cNvCxnSpPr/>
          <p:nvPr/>
        </p:nvCxnSpPr>
        <p:spPr bwMode="auto">
          <a:xfrm flipH="1">
            <a:off x="5208608" y="2500132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08608" y="2951544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805290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rgbClr val="339966"/>
                          </a:solidFill>
                        </a:rPr>
                        <a:t>160</a:t>
                      </a:r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H="1">
            <a:off x="5208608" y="2500132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208608" y="2951544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08608" y="3456971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358579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rgbClr val="339966"/>
                          </a:solidFill>
                        </a:rPr>
                        <a:t>160</a:t>
                      </a:r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H="1">
            <a:off x="5208608" y="2500132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208608" y="2951544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08608" y="3456971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H="1">
            <a:off x="5208608" y="3939247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31024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rgbClr val="339966"/>
                          </a:solidFill>
                        </a:rPr>
                        <a:t>160</a:t>
                      </a:r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5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18" name="Straight Arrow Connector 17"/>
          <p:cNvCxnSpPr/>
          <p:nvPr/>
        </p:nvCxnSpPr>
        <p:spPr bwMode="auto">
          <a:xfrm flipH="1">
            <a:off x="5208608" y="2500132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208608" y="2951544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08608" y="3456971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208608" y="3952748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H="1">
            <a:off x="5208608" y="4404160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94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594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Θεωρητικό υπόβαθρο</a:t>
            </a:r>
            <a:endParaRPr lang="en-GB" dirty="0"/>
          </a:p>
        </p:txBody>
      </p:sp>
      <p:sp>
        <p:nvSpPr>
          <p:cNvPr id="359429" name="Rectangle 5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8534400" cy="2017486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sz="2900" dirty="0" smtClean="0">
                <a:solidFill>
                  <a:srgbClr val="646B86"/>
                </a:solidFill>
              </a:rPr>
              <a:t>Προσδιορισμός συνολικής ζήτησης και εθνικού εισοδήματος</a:t>
            </a:r>
            <a:endParaRPr lang="en-GB" sz="2900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buClr>
                <a:srgbClr val="646B86"/>
              </a:buClr>
            </a:pPr>
            <a:r>
              <a:rPr lang="el-GR" sz="2900" dirty="0" smtClean="0">
                <a:solidFill>
                  <a:srgbClr val="646B86"/>
                </a:solidFill>
              </a:rPr>
              <a:t>Το διάγραμμα του Κεϋνσιανού σταυρού</a:t>
            </a:r>
            <a:endParaRPr lang="en-GB" sz="29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σημασία της γραμμής των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45° </a:t>
            </a:r>
          </a:p>
        </p:txBody>
      </p:sp>
      <p:sp>
        <p:nvSpPr>
          <p:cNvPr id="359430" name="Rectangle 6"/>
          <p:cNvSpPr>
            <a:spLocks/>
          </p:cNvSpPr>
          <p:nvPr/>
        </p:nvSpPr>
        <p:spPr bwMode="auto">
          <a:xfrm>
            <a:off x="301625" y="3628570"/>
            <a:ext cx="8534400" cy="279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3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2900" dirty="0" smtClean="0">
                <a:latin typeface="Arial" charset="0"/>
              </a:rPr>
              <a:t>Κατανάλωση</a:t>
            </a:r>
            <a:endParaRPr lang="en-GB" sz="2900" dirty="0">
              <a:latin typeface="Arial" charset="0"/>
            </a:endParaRPr>
          </a:p>
          <a:p>
            <a:pPr marL="742950" lvl="1" indent="-285750"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συνάρτηση κατανάλωσης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  <a:p>
            <a:pPr marL="742950" lvl="1" indent="-285750">
              <a:spcBef>
                <a:spcPct val="3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ο τύπος</a:t>
            </a:r>
            <a:r>
              <a:rPr lang="en-GB" sz="2600" dirty="0" smtClean="0">
                <a:solidFill>
                  <a:srgbClr val="19323F"/>
                </a:solidFill>
                <a:latin typeface="Arial" charset="0"/>
              </a:rPr>
              <a:t> </a:t>
            </a:r>
            <a:r>
              <a:rPr lang="en-GB" sz="2600" i="1" dirty="0">
                <a:solidFill>
                  <a:srgbClr val="19323F"/>
                </a:solidFill>
                <a:latin typeface="Arial" charset="0"/>
              </a:rPr>
              <a:t>mpc</a:t>
            </a: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59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594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594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30" grpId="0" build="p" bldLvl="2" autoUpdateAnimBg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5925352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rgbClr val="339966"/>
                          </a:solidFill>
                        </a:rPr>
                        <a:t>160</a:t>
                      </a:r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5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6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 smtClean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el-GR" sz="1800" dirty="0" smtClean="0">
                          <a:solidFill>
                            <a:srgbClr val="7030A0"/>
                          </a:solidFill>
                          <a:effectLst/>
                        </a:rPr>
                        <a:t>,</a:t>
                      </a:r>
                      <a:r>
                        <a:rPr lang="en-GB" sz="1800" dirty="0" smtClean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H="1">
            <a:off x="5208608" y="2500132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208608" y="2951544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H="1">
            <a:off x="5208608" y="3456971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>
            <a:off x="5208608" y="3952748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H="1">
            <a:off x="5208608" y="4404160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0"/>
            <a:ext cx="9144000" cy="701675"/>
          </a:xfrm>
          <a:prstGeom prst="rect">
            <a:avLst/>
          </a:prstGeom>
          <a:solidFill>
            <a:srgbClr val="E0E7E6"/>
          </a:solidFill>
          <a:ln w="9525" cap="flat" cmpd="sng" algn="ctr">
            <a:noFill/>
            <a:prstDash val="solid"/>
            <a:miter lim="800000"/>
            <a:headEnd type="none" w="med" len="med"/>
            <a:tailEnd type="stealth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782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solidFill>
                  <a:srgbClr val="006666"/>
                </a:solidFill>
                <a:latin typeface="Arial" charset="0"/>
              </a:rPr>
              <a:t>Οι διαδοχικές επιδράσεις του πολλαπλασιαστή</a:t>
            </a:r>
            <a:endParaRPr lang="en-GB" b="1" dirty="0">
              <a:solidFill>
                <a:srgbClr val="006666"/>
              </a:solidFill>
              <a:latin typeface="Arial" charset="0"/>
            </a:endParaRPr>
          </a:p>
        </p:txBody>
      </p:sp>
      <p:sp>
        <p:nvSpPr>
          <p:cNvPr id="461829" name="Text Box 5"/>
          <p:cNvSpPr txBox="1">
            <a:spLocks noChangeArrowheads="1"/>
          </p:cNvSpPr>
          <p:nvPr/>
        </p:nvSpPr>
        <p:spPr bwMode="auto">
          <a:xfrm>
            <a:off x="6237709" y="706224"/>
            <a:ext cx="275517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l-GR" sz="1400" b="1" u="sng" dirty="0">
                <a:solidFill>
                  <a:schemeClr val="accent1"/>
                </a:solidFill>
                <a:latin typeface="Arial" charset="0"/>
              </a:rPr>
              <a:t>Υποθέσεις</a:t>
            </a:r>
            <a:endParaRPr lang="en-GB" sz="1400" b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n-GB" sz="1400" i="1" dirty="0">
                <a:solidFill>
                  <a:schemeClr val="accent1"/>
                </a:solidFill>
                <a:latin typeface="Arial" charset="0"/>
              </a:rPr>
              <a:t>mpw =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0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,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5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  <a:p>
            <a:pPr algn="r"/>
            <a:r>
              <a:rPr lang="el-GR" sz="1400" i="1" dirty="0">
                <a:solidFill>
                  <a:schemeClr val="accent1"/>
                </a:solidFill>
                <a:latin typeface="Arial" charset="0"/>
              </a:rPr>
              <a:t>Αύξηση των ενέσεων </a:t>
            </a:r>
            <a:r>
              <a:rPr lang="el-GR" sz="1400" i="1" dirty="0" smtClean="0">
                <a:solidFill>
                  <a:schemeClr val="accent1"/>
                </a:solidFill>
                <a:latin typeface="Arial" charset="0"/>
              </a:rPr>
              <a:t>των </a:t>
            </a:r>
            <a:r>
              <a:rPr lang="en-GB" sz="1400" i="1" dirty="0" smtClean="0">
                <a:solidFill>
                  <a:schemeClr val="accent1"/>
                </a:solidFill>
                <a:latin typeface="Arial" charset="0"/>
              </a:rPr>
              <a:t>£160m</a:t>
            </a:r>
            <a:endParaRPr lang="en-GB" sz="1400" i="1" dirty="0">
              <a:solidFill>
                <a:schemeClr val="accent1"/>
              </a:solidFill>
              <a:latin typeface="Arial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223774"/>
              </p:ext>
            </p:extLst>
          </p:nvPr>
        </p:nvGraphicFramePr>
        <p:xfrm>
          <a:off x="551723" y="1651643"/>
          <a:ext cx="8441165" cy="451760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688233"/>
                <a:gridCol w="1688233"/>
                <a:gridCol w="1688233"/>
                <a:gridCol w="1688233"/>
                <a:gridCol w="1688233"/>
              </a:tblGrid>
              <a:tr h="494246"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Γύρος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ΔΥ (εκατ.)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C</a:t>
                      </a:r>
                      <a:r>
                        <a:rPr lang="en-US" sz="1800" b="1" u="none" strike="noStrike" baseline="-25000" dirty="0" smtClean="0">
                          <a:solidFill>
                            <a:srgbClr val="006666"/>
                          </a:solidFill>
                        </a:rPr>
                        <a:t>d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 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Δ</a:t>
                      </a:r>
                      <a:r>
                        <a:rPr lang="en-US" sz="1800" b="1" u="none" strike="noStrike" baseline="0" dirty="0" smtClean="0">
                          <a:solidFill>
                            <a:srgbClr val="006666"/>
                          </a:solidFill>
                        </a:rPr>
                        <a:t>W (</a:t>
                      </a:r>
                      <a:r>
                        <a:rPr lang="el-GR" sz="1800" b="1" u="none" strike="noStrike" baseline="0" dirty="0" smtClean="0">
                          <a:solidFill>
                            <a:srgbClr val="006666"/>
                          </a:solidFill>
                        </a:rPr>
                        <a:t>εκατ.)</a:t>
                      </a:r>
                      <a:endParaRPr lang="el-GR" b="1" dirty="0">
                        <a:solidFill>
                          <a:srgbClr val="006666"/>
                        </a:solidFill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rgbClr val="339966"/>
                          </a:solidFill>
                        </a:rPr>
                        <a:t>160</a:t>
                      </a:r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80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40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4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20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5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10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6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4010" algn="dec"/>
                        </a:tabLst>
                      </a:pP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el-GR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,</a:t>
                      </a:r>
                      <a:r>
                        <a:rPr lang="en-GB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32740" algn="dec"/>
                        </a:tabLst>
                      </a:pPr>
                      <a:r>
                        <a:rPr lang="en-GB" sz="1800" dirty="0" smtClean="0">
                          <a:solidFill>
                            <a:srgbClr val="7030A0"/>
                          </a:solidFill>
                          <a:effectLst/>
                        </a:rPr>
                        <a:t>2</a:t>
                      </a:r>
                      <a:r>
                        <a:rPr lang="el-GR" sz="1800" dirty="0" smtClean="0">
                          <a:solidFill>
                            <a:srgbClr val="7030A0"/>
                          </a:solidFill>
                          <a:effectLst/>
                        </a:rPr>
                        <a:t>,</a:t>
                      </a:r>
                      <a:r>
                        <a:rPr lang="en-GB" sz="1800" dirty="0" smtClean="0">
                          <a:solidFill>
                            <a:srgbClr val="7030A0"/>
                          </a:solidFill>
                          <a:effectLst/>
                        </a:rPr>
                        <a:t>5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  <a:sym typeface="Symbol"/>
                        </a:rPr>
                        <a:t>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sym typeface="Symbol"/>
                        </a:rPr>
                        <a:t>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  <a:sym typeface="Symbol"/>
                        </a:rPr>
                        <a:t>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  <a:tr h="4942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GB" sz="1800" dirty="0">
                          <a:effectLst/>
                        </a:rPr>
                        <a:t>1 </a:t>
                      </a:r>
                      <a:r>
                        <a:rPr lang="en-GB" sz="1800" dirty="0">
                          <a:effectLst/>
                          <a:sym typeface="Symbol"/>
                        </a:rPr>
                        <a:t></a:t>
                      </a:r>
                      <a:r>
                        <a:rPr lang="en-GB" sz="1800" dirty="0">
                          <a:effectLst/>
                        </a:rPr>
                        <a:t> </a:t>
                      </a:r>
                      <a:r>
                        <a:rPr lang="en-GB" sz="1800" dirty="0">
                          <a:effectLst/>
                          <a:sym typeface="Symbol"/>
                        </a:rPr>
                        <a:t></a:t>
                      </a:r>
                      <a:endParaRPr lang="el-GR" sz="18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endParaRPr lang="el-GR" sz="1800" b="0" dirty="0">
                        <a:solidFill>
                          <a:srgbClr val="339966"/>
                        </a:solidFill>
                        <a:latin typeface="+mn-lt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72110" algn="dec"/>
                        </a:tabLst>
                      </a:pPr>
                      <a:r>
                        <a:rPr lang="en-GB" sz="1800" dirty="0">
                          <a:solidFill>
                            <a:srgbClr val="C00000"/>
                          </a:solidFill>
                          <a:effectLst/>
                        </a:rPr>
                        <a:t>320</a:t>
                      </a:r>
                      <a:endParaRPr lang="el-GR" sz="1800" b="0" dirty="0">
                        <a:solidFill>
                          <a:srgbClr val="C0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r>
                        <a:rPr lang="en-GB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391160" algn="dec"/>
                        </a:tabLst>
                      </a:pPr>
                      <a:r>
                        <a:rPr lang="en-GB" sz="1800" dirty="0">
                          <a:solidFill>
                            <a:srgbClr val="7030A0"/>
                          </a:solidFill>
                          <a:effectLst/>
                        </a:rPr>
                        <a:t>160</a:t>
                      </a:r>
                      <a:endParaRPr lang="el-GR" sz="1800" b="0" dirty="0">
                        <a:solidFill>
                          <a:srgbClr val="7030A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5720" marR="45720" anchor="ctr"/>
                </a:tc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 bwMode="auto">
          <a:xfrm flipH="1">
            <a:off x="5208608" y="2500132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5208608" y="2951544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208608" y="3456971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H="1">
            <a:off x="5208608" y="3952748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H="1">
            <a:off x="5208608" y="4404160"/>
            <a:ext cx="879676" cy="45141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 dir="r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81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8813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Προσδιορισμός εθνικού εισοδήματος</a:t>
            </a:r>
            <a:endParaRPr lang="en-GB" dirty="0"/>
          </a:p>
        </p:txBody>
      </p:sp>
      <p:sp>
        <p:nvSpPr>
          <p:cNvPr id="688133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πολλαπλασιαστής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η προσέγγιση εκροών και εισροών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γραφική ανάλυση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μετατόπιση της  γραμμής </a:t>
            </a:r>
            <a:r>
              <a:rPr lang="en-GB" i="1" dirty="0" smtClean="0">
                <a:solidFill>
                  <a:srgbClr val="646B86"/>
                </a:solidFill>
              </a:rPr>
              <a:t>J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τύπος του πολλαπλασιαστή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>	1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/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mpw</a:t>
            </a:r>
            <a:r>
              <a:rPr lang="en-GB" dirty="0">
                <a:solidFill>
                  <a:srgbClr val="646B86"/>
                </a:solidFill>
              </a:rPr>
              <a:t> </a:t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ή εναλλακτικά</a:t>
            </a:r>
            <a:r>
              <a:rPr lang="en-GB" dirty="0" smtClean="0">
                <a:solidFill>
                  <a:srgbClr val="646B86"/>
                </a:solidFill>
              </a:rPr>
              <a:t>:   </a:t>
            </a:r>
            <a:r>
              <a:rPr lang="en-GB" dirty="0">
                <a:solidFill>
                  <a:srgbClr val="646B86"/>
                </a:solidFill>
              </a:rPr>
              <a:t>		1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/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(1 – </a:t>
            </a:r>
            <a:r>
              <a:rPr lang="en-GB" i="1" dirty="0">
                <a:solidFill>
                  <a:srgbClr val="646B86"/>
                </a:solidFill>
              </a:rPr>
              <a:t>mpc</a:t>
            </a:r>
            <a:r>
              <a:rPr lang="en-GB" baseline="-25000" dirty="0">
                <a:solidFill>
                  <a:srgbClr val="646B86"/>
                </a:solidFill>
              </a:rPr>
              <a:t>d</a:t>
            </a:r>
            <a:r>
              <a:rPr lang="en-GB" dirty="0">
                <a:solidFill>
                  <a:srgbClr val="646B86"/>
                </a:solidFill>
              </a:rPr>
              <a:t> )</a:t>
            </a:r>
          </a:p>
          <a:p>
            <a:pPr lvl="1">
              <a:spcBef>
                <a:spcPct val="4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αριθμητικό παράδειγμα</a:t>
            </a:r>
            <a:endParaRPr lang="en-GB" dirty="0"/>
          </a:p>
          <a:p>
            <a:pPr lvl="1">
              <a:spcBef>
                <a:spcPct val="40000"/>
              </a:spcBef>
            </a:pPr>
            <a:r>
              <a:rPr lang="el-GR" dirty="0" smtClean="0"/>
              <a:t>ο πολλαπλασιαστής εκροών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23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24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25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65926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65927" name="Rectangle 7"/>
          <p:cNvSpPr>
            <a:spLocks noChangeArrowheads="1"/>
          </p:cNvSpPr>
          <p:nvPr/>
        </p:nvSpPr>
        <p:spPr bwMode="auto">
          <a:xfrm>
            <a:off x="7270750" y="4383088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65928" name="Line 8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29" name="Rectangle 9"/>
          <p:cNvSpPr>
            <a:spLocks noChangeArrowheads="1"/>
          </p:cNvSpPr>
          <p:nvPr/>
        </p:nvSpPr>
        <p:spPr bwMode="auto">
          <a:xfrm>
            <a:off x="7458075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J</a:t>
            </a:r>
          </a:p>
        </p:txBody>
      </p:sp>
      <p:sp>
        <p:nvSpPr>
          <p:cNvPr id="465930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31" name="Line 11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32" name="Rectangle 12"/>
          <p:cNvSpPr>
            <a:spLocks noChangeArrowheads="1"/>
          </p:cNvSpPr>
          <p:nvPr/>
        </p:nvSpPr>
        <p:spPr bwMode="auto">
          <a:xfrm>
            <a:off x="3232150" y="62134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65933" name="Oval 13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5934" name="Rectangle 14"/>
          <p:cNvSpPr>
            <a:spLocks noChangeArrowheads="1"/>
          </p:cNvSpPr>
          <p:nvPr/>
        </p:nvSpPr>
        <p:spPr bwMode="auto">
          <a:xfrm>
            <a:off x="3346450" y="52260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465935" name="Rectangle 15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465936" name="Text Box 16"/>
          <p:cNvSpPr txBox="1">
            <a:spLocks noChangeArrowheads="1"/>
          </p:cNvSpPr>
          <p:nvPr/>
        </p:nvSpPr>
        <p:spPr bwMode="auto">
          <a:xfrm>
            <a:off x="0" y="127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Ο πολλαπλασιαστής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(b)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μια μετατόπιση των εκροών</a:t>
            </a:r>
            <a:endParaRPr lang="en-GB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70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71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72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73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67974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467975" name="Rectangle 7"/>
          <p:cNvSpPr>
            <a:spLocks noChangeArrowheads="1"/>
          </p:cNvSpPr>
          <p:nvPr/>
        </p:nvSpPr>
        <p:spPr bwMode="auto">
          <a:xfrm>
            <a:off x="7270750" y="4383088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67976" name="Line 8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77" name="Rectangle 9"/>
          <p:cNvSpPr>
            <a:spLocks noChangeArrowheads="1"/>
          </p:cNvSpPr>
          <p:nvPr/>
        </p:nvSpPr>
        <p:spPr bwMode="auto">
          <a:xfrm>
            <a:off x="7458075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J</a:t>
            </a:r>
          </a:p>
        </p:txBody>
      </p:sp>
      <p:sp>
        <p:nvSpPr>
          <p:cNvPr id="467978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79" name="Line 11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80" name="Rectangle 12"/>
          <p:cNvSpPr>
            <a:spLocks noChangeArrowheads="1"/>
          </p:cNvSpPr>
          <p:nvPr/>
        </p:nvSpPr>
        <p:spPr bwMode="auto">
          <a:xfrm>
            <a:off x="3232150" y="62134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67981" name="Oval 13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67982" name="Rectangle 14"/>
          <p:cNvSpPr>
            <a:spLocks noChangeArrowheads="1"/>
          </p:cNvSpPr>
          <p:nvPr/>
        </p:nvSpPr>
        <p:spPr bwMode="auto">
          <a:xfrm>
            <a:off x="3346450" y="52260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467983" name="Rectangle 15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467984" name="Rectangle 16"/>
          <p:cNvSpPr>
            <a:spLocks noChangeArrowheads="1"/>
          </p:cNvSpPr>
          <p:nvPr/>
        </p:nvSpPr>
        <p:spPr bwMode="auto">
          <a:xfrm>
            <a:off x="7294563" y="47371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67985" name="Line 17"/>
          <p:cNvSpPr>
            <a:spLocks noChangeShapeType="1"/>
          </p:cNvSpPr>
          <p:nvPr/>
        </p:nvSpPr>
        <p:spPr bwMode="auto">
          <a:xfrm flipH="1">
            <a:off x="1697038" y="4956175"/>
            <a:ext cx="5664200" cy="1552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67986" name="Group 18"/>
          <p:cNvGrpSpPr>
            <a:grpSpLocks/>
          </p:cNvGrpSpPr>
          <p:nvPr/>
        </p:nvGrpSpPr>
        <p:grpSpPr bwMode="auto">
          <a:xfrm>
            <a:off x="4519613" y="5689600"/>
            <a:ext cx="558800" cy="946150"/>
            <a:chOff x="2847" y="3584"/>
            <a:chExt cx="352" cy="596"/>
          </a:xfrm>
        </p:grpSpPr>
        <p:sp>
          <p:nvSpPr>
            <p:cNvPr id="467987" name="Line 19"/>
            <p:cNvSpPr>
              <a:spLocks noChangeShapeType="1"/>
            </p:cNvSpPr>
            <p:nvPr/>
          </p:nvSpPr>
          <p:spPr bwMode="auto">
            <a:xfrm>
              <a:off x="3010" y="3584"/>
              <a:ext cx="0" cy="30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67988" name="Rectangle 20"/>
            <p:cNvSpPr>
              <a:spLocks noChangeArrowheads="1"/>
            </p:cNvSpPr>
            <p:nvPr/>
          </p:nvSpPr>
          <p:spPr bwMode="auto">
            <a:xfrm>
              <a:off x="2847" y="3930"/>
              <a:ext cx="35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Y</a:t>
              </a:r>
              <a:r>
                <a:rPr lang="en-GB" sz="2400" baseline="-25000">
                  <a:solidFill>
                    <a:schemeClr val="accent2"/>
                  </a:solidFill>
                  <a:latin typeface="Arial" charset="0"/>
                </a:rPr>
                <a:t>e</a:t>
              </a:r>
              <a:r>
                <a:rPr lang="en-GB" sz="2000" baseline="-46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grpSp>
        <p:nvGrpSpPr>
          <p:cNvPr id="467989" name="Group 21"/>
          <p:cNvGrpSpPr>
            <a:grpSpLocks/>
          </p:cNvGrpSpPr>
          <p:nvPr/>
        </p:nvGrpSpPr>
        <p:grpSpPr bwMode="auto">
          <a:xfrm>
            <a:off x="4640263" y="5233988"/>
            <a:ext cx="311150" cy="465137"/>
            <a:chOff x="2923" y="3297"/>
            <a:chExt cx="196" cy="293"/>
          </a:xfrm>
        </p:grpSpPr>
        <p:sp>
          <p:nvSpPr>
            <p:cNvPr id="467990" name="Rectangle 22"/>
            <p:cNvSpPr>
              <a:spLocks noChangeArrowheads="1"/>
            </p:cNvSpPr>
            <p:nvPr/>
          </p:nvSpPr>
          <p:spPr bwMode="auto">
            <a:xfrm>
              <a:off x="2923" y="3297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467991" name="Oval 23"/>
            <p:cNvSpPr>
              <a:spLocks noChangeArrowheads="1"/>
            </p:cNvSpPr>
            <p:nvPr/>
          </p:nvSpPr>
          <p:spPr bwMode="auto">
            <a:xfrm>
              <a:off x="2975" y="3525"/>
              <a:ext cx="65" cy="6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67992" name="Text Box 24"/>
          <p:cNvSpPr txBox="1">
            <a:spLocks noChangeArrowheads="1"/>
          </p:cNvSpPr>
          <p:nvPr/>
        </p:nvSpPr>
        <p:spPr bwMode="auto">
          <a:xfrm>
            <a:off x="0" y="127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Ο πολλαπλασιαστής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: (b)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μια μετατόπιση των εκροών</a:t>
            </a:r>
            <a:endParaRPr lang="en-GB" b="1" dirty="0" smtClean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7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7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22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23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24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25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96326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696327" name="Rectangle 7"/>
          <p:cNvSpPr>
            <a:spLocks noChangeArrowheads="1"/>
          </p:cNvSpPr>
          <p:nvPr/>
        </p:nvSpPr>
        <p:spPr bwMode="auto">
          <a:xfrm>
            <a:off x="7270750" y="4383088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6328" name="Line 8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29" name="Rectangle 9"/>
          <p:cNvSpPr>
            <a:spLocks noChangeArrowheads="1"/>
          </p:cNvSpPr>
          <p:nvPr/>
        </p:nvSpPr>
        <p:spPr bwMode="auto">
          <a:xfrm>
            <a:off x="7458075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J</a:t>
            </a:r>
          </a:p>
        </p:txBody>
      </p:sp>
      <p:sp>
        <p:nvSpPr>
          <p:cNvPr id="696330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1" name="Line 11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2" name="Rectangle 12"/>
          <p:cNvSpPr>
            <a:spLocks noChangeArrowheads="1"/>
          </p:cNvSpPr>
          <p:nvPr/>
        </p:nvSpPr>
        <p:spPr bwMode="auto">
          <a:xfrm>
            <a:off x="3232150" y="62134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6333" name="Oval 13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4" name="Rectangle 14"/>
          <p:cNvSpPr>
            <a:spLocks noChangeArrowheads="1"/>
          </p:cNvSpPr>
          <p:nvPr/>
        </p:nvSpPr>
        <p:spPr bwMode="auto">
          <a:xfrm>
            <a:off x="3346450" y="5226050"/>
            <a:ext cx="32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sp>
        <p:nvSpPr>
          <p:cNvPr id="696335" name="Rectangle 15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696336" name="Rectangle 16"/>
          <p:cNvSpPr>
            <a:spLocks noChangeArrowheads="1"/>
          </p:cNvSpPr>
          <p:nvPr/>
        </p:nvSpPr>
        <p:spPr bwMode="auto">
          <a:xfrm>
            <a:off x="7294563" y="4737100"/>
            <a:ext cx="58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W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96337" name="Line 17"/>
          <p:cNvSpPr>
            <a:spLocks noChangeShapeType="1"/>
          </p:cNvSpPr>
          <p:nvPr/>
        </p:nvSpPr>
        <p:spPr bwMode="auto">
          <a:xfrm flipH="1">
            <a:off x="1697038" y="4956175"/>
            <a:ext cx="5664200" cy="15525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8" name="Line 18"/>
          <p:cNvSpPr>
            <a:spLocks noChangeShapeType="1"/>
          </p:cNvSpPr>
          <p:nvPr/>
        </p:nvSpPr>
        <p:spPr bwMode="auto">
          <a:xfrm>
            <a:off x="4778375" y="5689600"/>
            <a:ext cx="0" cy="476250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39" name="Rectangle 19"/>
          <p:cNvSpPr>
            <a:spLocks noChangeArrowheads="1"/>
          </p:cNvSpPr>
          <p:nvPr/>
        </p:nvSpPr>
        <p:spPr bwMode="auto">
          <a:xfrm>
            <a:off x="4519613" y="6238875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696340" name="Rectangle 20"/>
          <p:cNvSpPr>
            <a:spLocks noChangeArrowheads="1"/>
          </p:cNvSpPr>
          <p:nvPr/>
        </p:nvSpPr>
        <p:spPr bwMode="auto">
          <a:xfrm>
            <a:off x="4640263" y="5233988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c</a:t>
            </a:r>
          </a:p>
        </p:txBody>
      </p:sp>
      <p:sp>
        <p:nvSpPr>
          <p:cNvPr id="696341" name="Oval 21"/>
          <p:cNvSpPr>
            <a:spLocks noChangeArrowheads="1"/>
          </p:cNvSpPr>
          <p:nvPr/>
        </p:nvSpPr>
        <p:spPr bwMode="auto">
          <a:xfrm>
            <a:off x="4722813" y="5595938"/>
            <a:ext cx="103187" cy="103187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96342" name="Group 22"/>
          <p:cNvGrpSpPr>
            <a:grpSpLocks/>
          </p:cNvGrpSpPr>
          <p:nvPr/>
        </p:nvGrpSpPr>
        <p:grpSpPr bwMode="auto">
          <a:xfrm>
            <a:off x="3509963" y="6361113"/>
            <a:ext cx="1281112" cy="396875"/>
            <a:chOff x="2211" y="4007"/>
            <a:chExt cx="807" cy="250"/>
          </a:xfrm>
        </p:grpSpPr>
        <p:sp>
          <p:nvSpPr>
            <p:cNvPr id="696343" name="Line 23"/>
            <p:cNvSpPr>
              <a:spLocks noChangeShapeType="1"/>
            </p:cNvSpPr>
            <p:nvPr/>
          </p:nvSpPr>
          <p:spPr bwMode="auto">
            <a:xfrm>
              <a:off x="2211" y="4249"/>
              <a:ext cx="807" cy="0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344" name="Rectangle 24"/>
            <p:cNvSpPr>
              <a:spLocks noChangeArrowheads="1"/>
            </p:cNvSpPr>
            <p:nvPr/>
          </p:nvSpPr>
          <p:spPr bwMode="auto">
            <a:xfrm>
              <a:off x="2462" y="4007"/>
              <a:ext cx="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Y</a:t>
              </a:r>
            </a:p>
          </p:txBody>
        </p:sp>
      </p:grpSp>
      <p:grpSp>
        <p:nvGrpSpPr>
          <p:cNvPr id="696345" name="Group 25"/>
          <p:cNvGrpSpPr>
            <a:grpSpLocks/>
          </p:cNvGrpSpPr>
          <p:nvPr/>
        </p:nvGrpSpPr>
        <p:grpSpPr bwMode="auto">
          <a:xfrm>
            <a:off x="2835275" y="5700713"/>
            <a:ext cx="593725" cy="460375"/>
            <a:chOff x="1786" y="3591"/>
            <a:chExt cx="374" cy="290"/>
          </a:xfrm>
        </p:grpSpPr>
        <p:sp>
          <p:nvSpPr>
            <p:cNvPr id="696346" name="Rectangle 26"/>
            <p:cNvSpPr>
              <a:spLocks noChangeArrowheads="1"/>
            </p:cNvSpPr>
            <p:nvPr/>
          </p:nvSpPr>
          <p:spPr bwMode="auto">
            <a:xfrm>
              <a:off x="1786" y="3631"/>
              <a:ext cx="3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Δ</a:t>
              </a:r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W</a:t>
              </a:r>
            </a:p>
          </p:txBody>
        </p:sp>
        <p:sp>
          <p:nvSpPr>
            <p:cNvPr id="696347" name="Line 27"/>
            <p:cNvSpPr>
              <a:spLocks noChangeShapeType="1"/>
            </p:cNvSpPr>
            <p:nvPr/>
          </p:nvSpPr>
          <p:spPr bwMode="auto">
            <a:xfrm>
              <a:off x="2153" y="3591"/>
              <a:ext cx="0" cy="20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696348" name="Group 28"/>
          <p:cNvGrpSpPr>
            <a:grpSpLocks/>
          </p:cNvGrpSpPr>
          <p:nvPr/>
        </p:nvGrpSpPr>
        <p:grpSpPr bwMode="auto">
          <a:xfrm>
            <a:off x="3440113" y="5664200"/>
            <a:ext cx="325437" cy="401638"/>
            <a:chOff x="2167" y="3568"/>
            <a:chExt cx="205" cy="253"/>
          </a:xfrm>
        </p:grpSpPr>
        <p:sp>
          <p:nvSpPr>
            <p:cNvPr id="696349" name="Oval 29"/>
            <p:cNvSpPr>
              <a:spLocks noChangeArrowheads="1"/>
            </p:cNvSpPr>
            <p:nvPr/>
          </p:nvSpPr>
          <p:spPr bwMode="auto">
            <a:xfrm>
              <a:off x="2168" y="3756"/>
              <a:ext cx="65" cy="65"/>
            </a:xfrm>
            <a:prstGeom prst="ellipse">
              <a:avLst/>
            </a:prstGeom>
            <a:solidFill>
              <a:schemeClr val="accent2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6350" name="Rectangle 30"/>
            <p:cNvSpPr>
              <a:spLocks noChangeArrowheads="1"/>
            </p:cNvSpPr>
            <p:nvPr/>
          </p:nvSpPr>
          <p:spPr bwMode="auto">
            <a:xfrm>
              <a:off x="2167" y="356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696352" name="AutoShape 32" descr="Parchment"/>
          <p:cNvSpPr>
            <a:spLocks noChangeArrowheads="1"/>
          </p:cNvSpPr>
          <p:nvPr/>
        </p:nvSpPr>
        <p:spPr bwMode="auto">
          <a:xfrm>
            <a:off x="1494139" y="1457325"/>
            <a:ext cx="3504901" cy="866775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6353" name="Rectangle 33"/>
          <p:cNvSpPr>
            <a:spLocks noChangeArrowheads="1"/>
          </p:cNvSpPr>
          <p:nvPr/>
        </p:nvSpPr>
        <p:spPr bwMode="auto">
          <a:xfrm>
            <a:off x="1494139" y="1541463"/>
            <a:ext cx="3423430" cy="7080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Πολλαπλασιαστής</a:t>
            </a:r>
            <a:r>
              <a:rPr lang="en-GB" sz="2000" b="1" dirty="0" smtClean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= Δ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/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ΔW</a:t>
            </a:r>
          </a:p>
          <a:p>
            <a:pPr algn="r" defTabSz="762000"/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=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c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–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 a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)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/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a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–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 b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)</a:t>
            </a:r>
            <a:endParaRPr lang="en-GB" sz="20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96354" name="Text Box 34"/>
          <p:cNvSpPr txBox="1">
            <a:spLocks noChangeArrowheads="1"/>
          </p:cNvSpPr>
          <p:nvPr/>
        </p:nvSpPr>
        <p:spPr bwMode="auto">
          <a:xfrm>
            <a:off x="0" y="1270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Ο πολλαπλασιαστής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: 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(b) </a:t>
            </a:r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μια μετατόπιση των εκροών</a:t>
            </a:r>
            <a:endParaRPr lang="en-GB" b="1" dirty="0">
              <a:solidFill>
                <a:schemeClr val="accent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96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6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6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96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9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9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96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6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01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018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Προσδιορισμός εθνικού εισοδήματος</a:t>
            </a:r>
            <a:endParaRPr lang="en-GB" dirty="0"/>
          </a:p>
        </p:txBody>
      </p:sp>
      <p:sp>
        <p:nvSpPr>
          <p:cNvPr id="690181" name="Rectangle 5"/>
          <p:cNvSpPr>
            <a:spLocks noGrp="1"/>
          </p:cNvSpPr>
          <p:nvPr>
            <p:ph type="body" idx="1"/>
          </p:nvPr>
        </p:nvSpPr>
        <p:spPr>
          <a:xfrm>
            <a:off x="301625" y="1393371"/>
            <a:ext cx="8534400" cy="3367315"/>
          </a:xfrm>
        </p:spPr>
        <p:txBody>
          <a:bodyPr/>
          <a:lstStyle/>
          <a:p>
            <a:pPr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πολλαπλασιαστής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η προσέγγιση εκροών και εισροών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γραφική ανάλυση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μετατόπιση της γραμμής </a:t>
            </a:r>
            <a:r>
              <a:rPr lang="en-GB" i="1" dirty="0" smtClean="0">
                <a:solidFill>
                  <a:srgbClr val="646B86"/>
                </a:solidFill>
              </a:rPr>
              <a:t>J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τύπος του πολλαπλασιαστή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>	1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/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mpw</a:t>
            </a:r>
            <a:r>
              <a:rPr lang="en-GB" dirty="0">
                <a:solidFill>
                  <a:srgbClr val="646B86"/>
                </a:solidFill>
              </a:rPr>
              <a:t> </a:t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ή εναλλακτικά</a:t>
            </a:r>
            <a:r>
              <a:rPr lang="en-GB" dirty="0" smtClean="0">
                <a:solidFill>
                  <a:srgbClr val="646B86"/>
                </a:solidFill>
              </a:rPr>
              <a:t>:   </a:t>
            </a:r>
            <a:r>
              <a:rPr lang="en-GB" dirty="0">
                <a:solidFill>
                  <a:srgbClr val="646B86"/>
                </a:solidFill>
              </a:rPr>
              <a:t>		1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/</a:t>
            </a:r>
            <a:r>
              <a:rPr lang="en-GB" sz="1000" dirty="0">
                <a:solidFill>
                  <a:srgbClr val="646B86"/>
                </a:solidFill>
              </a:rPr>
              <a:t> </a:t>
            </a:r>
            <a:r>
              <a:rPr lang="en-GB" dirty="0">
                <a:solidFill>
                  <a:srgbClr val="646B86"/>
                </a:solidFill>
              </a:rPr>
              <a:t>(1 – </a:t>
            </a:r>
            <a:r>
              <a:rPr lang="en-GB" i="1" dirty="0">
                <a:solidFill>
                  <a:srgbClr val="646B86"/>
                </a:solidFill>
              </a:rPr>
              <a:t>mpc</a:t>
            </a:r>
            <a:r>
              <a:rPr lang="en-GB" baseline="-25000" dirty="0">
                <a:solidFill>
                  <a:srgbClr val="646B86"/>
                </a:solidFill>
              </a:rPr>
              <a:t>d</a:t>
            </a:r>
            <a:r>
              <a:rPr lang="en-GB" dirty="0">
                <a:solidFill>
                  <a:srgbClr val="646B86"/>
                </a:solidFill>
              </a:rPr>
              <a:t> )</a:t>
            </a:r>
          </a:p>
          <a:p>
            <a:pPr lvl="1"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αριθμητικό παράδειγμα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πολλαπλασιαστής εκροών</a:t>
            </a:r>
            <a:endParaRPr lang="en-GB" dirty="0">
              <a:solidFill>
                <a:srgbClr val="646B86"/>
              </a:solidFill>
            </a:endParaRPr>
          </a:p>
        </p:txBody>
      </p:sp>
      <p:sp>
        <p:nvSpPr>
          <p:cNvPr id="690182" name="Rectangle 6"/>
          <p:cNvSpPr>
            <a:spLocks/>
          </p:cNvSpPr>
          <p:nvPr/>
        </p:nvSpPr>
        <p:spPr bwMode="auto">
          <a:xfrm>
            <a:off x="301625" y="4448161"/>
            <a:ext cx="8534400" cy="166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ts val="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Ο πολλαπλασιαστής</a:t>
            </a:r>
            <a:r>
              <a:rPr lang="en-GB" sz="3000" dirty="0" smtClean="0">
                <a:latin typeface="Arial" charset="0"/>
              </a:rPr>
              <a:t>:</a:t>
            </a:r>
            <a:r>
              <a:rPr lang="en-GB" sz="3000" dirty="0">
                <a:latin typeface="Arial" charset="0"/>
              </a:rPr>
              <a:t/>
            </a:r>
            <a:br>
              <a:rPr lang="en-GB" sz="3000" dirty="0">
                <a:latin typeface="Arial" charset="0"/>
              </a:rPr>
            </a:br>
            <a:r>
              <a:rPr lang="el-GR" sz="3000" dirty="0" smtClean="0">
                <a:latin typeface="Arial" charset="0"/>
              </a:rPr>
              <a:t>η προσέγγιση του εισοδήματος και των δαπανών</a:t>
            </a:r>
            <a:endParaRPr lang="en-GB" dirty="0">
              <a:latin typeface="Arial" charset="0"/>
            </a:endParaRPr>
          </a:p>
          <a:p>
            <a:pPr marL="742950" lvl="1" indent="-285750">
              <a:spcBef>
                <a:spcPts val="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Γραφική ανάλυση 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9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90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0182" grpId="0" build="p" bldLvl="2" autoUpdateAnimBg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74562" y="689568"/>
            <a:ext cx="7414188" cy="6003131"/>
            <a:chOff x="44450" y="441325"/>
            <a:chExt cx="7832725" cy="6216650"/>
          </a:xfrm>
        </p:grpSpPr>
        <p:sp>
          <p:nvSpPr>
            <p:cNvPr id="474114" name="Rectangle 1026"/>
            <p:cNvSpPr>
              <a:spLocks noChangeArrowheads="1"/>
            </p:cNvSpPr>
            <p:nvPr/>
          </p:nvSpPr>
          <p:spPr bwMode="auto">
            <a:xfrm>
              <a:off x="866775" y="809625"/>
              <a:ext cx="7010400" cy="533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4115" name="Line 1027"/>
            <p:cNvSpPr>
              <a:spLocks noChangeShapeType="1"/>
            </p:cNvSpPr>
            <p:nvPr/>
          </p:nvSpPr>
          <p:spPr bwMode="auto">
            <a:xfrm flipV="1">
              <a:off x="873125" y="1303338"/>
              <a:ext cx="5438775" cy="4800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4116" name="Line 1028"/>
            <p:cNvSpPr>
              <a:spLocks noChangeShapeType="1"/>
            </p:cNvSpPr>
            <p:nvPr/>
          </p:nvSpPr>
          <p:spPr bwMode="auto">
            <a:xfrm flipV="1">
              <a:off x="890588" y="2019300"/>
              <a:ext cx="5732462" cy="334962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4117" name="Line 1029"/>
            <p:cNvSpPr>
              <a:spLocks noChangeShapeType="1"/>
            </p:cNvSpPr>
            <p:nvPr/>
          </p:nvSpPr>
          <p:spPr bwMode="auto">
            <a:xfrm>
              <a:off x="866775" y="809625"/>
              <a:ext cx="0" cy="533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4118" name="Line 1030"/>
            <p:cNvSpPr>
              <a:spLocks noChangeShapeType="1"/>
            </p:cNvSpPr>
            <p:nvPr/>
          </p:nvSpPr>
          <p:spPr bwMode="auto">
            <a:xfrm>
              <a:off x="866775" y="6143625"/>
              <a:ext cx="701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4119" name="Rectangle 1031"/>
            <p:cNvSpPr>
              <a:spLocks noChangeArrowheads="1"/>
            </p:cNvSpPr>
            <p:nvPr/>
          </p:nvSpPr>
          <p:spPr bwMode="auto">
            <a:xfrm>
              <a:off x="546100" y="6097588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latin typeface="Arial" charset="0"/>
                </a:rPr>
                <a:t>O</a:t>
              </a:r>
            </a:p>
          </p:txBody>
        </p:sp>
        <p:sp>
          <p:nvSpPr>
            <p:cNvPr id="474120" name="Rectangle 1032"/>
            <p:cNvSpPr>
              <a:spLocks noChangeArrowheads="1"/>
            </p:cNvSpPr>
            <p:nvPr/>
          </p:nvSpPr>
          <p:spPr bwMode="auto">
            <a:xfrm>
              <a:off x="7483475" y="6230938"/>
              <a:ext cx="36988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latin typeface="Arial" charset="0"/>
                </a:rPr>
                <a:t>Y</a:t>
              </a:r>
            </a:p>
          </p:txBody>
        </p:sp>
        <p:sp>
          <p:nvSpPr>
            <p:cNvPr id="474121" name="Rectangle 1033"/>
            <p:cNvSpPr>
              <a:spLocks noChangeArrowheads="1"/>
            </p:cNvSpPr>
            <p:nvPr/>
          </p:nvSpPr>
          <p:spPr bwMode="auto">
            <a:xfrm>
              <a:off x="44450" y="441325"/>
              <a:ext cx="10842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200" i="1">
                  <a:latin typeface="Arial" charset="0"/>
                </a:rPr>
                <a:t>E, W, J</a:t>
              </a:r>
            </a:p>
          </p:txBody>
        </p:sp>
        <p:sp>
          <p:nvSpPr>
            <p:cNvPr id="474122" name="Rectangle 1034"/>
            <p:cNvSpPr>
              <a:spLocks noChangeArrowheads="1"/>
            </p:cNvSpPr>
            <p:nvPr/>
          </p:nvSpPr>
          <p:spPr bwMode="auto">
            <a:xfrm>
              <a:off x="6284913" y="1065213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474123" name="Rectangle 1035"/>
            <p:cNvSpPr>
              <a:spLocks noChangeArrowheads="1"/>
            </p:cNvSpPr>
            <p:nvPr/>
          </p:nvSpPr>
          <p:spPr bwMode="auto">
            <a:xfrm>
              <a:off x="6623050" y="1798638"/>
              <a:ext cx="5000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E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grpSp>
          <p:nvGrpSpPr>
            <p:cNvPr id="474124" name="Group 1036"/>
            <p:cNvGrpSpPr>
              <a:grpSpLocks/>
            </p:cNvGrpSpPr>
            <p:nvPr/>
          </p:nvGrpSpPr>
          <p:grpSpPr bwMode="auto">
            <a:xfrm>
              <a:off x="3067050" y="3979863"/>
              <a:ext cx="558800" cy="2557462"/>
              <a:chOff x="1932" y="2507"/>
              <a:chExt cx="352" cy="1611"/>
            </a:xfrm>
          </p:grpSpPr>
          <p:sp>
            <p:nvSpPr>
              <p:cNvPr id="474125" name="Line 1037"/>
              <p:cNvSpPr>
                <a:spLocks noChangeShapeType="1"/>
              </p:cNvSpPr>
              <p:nvPr/>
            </p:nvSpPr>
            <p:spPr bwMode="auto">
              <a:xfrm flipH="1">
                <a:off x="2073" y="2507"/>
                <a:ext cx="1" cy="134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474126" name="Rectangle 1038"/>
              <p:cNvSpPr>
                <a:spLocks noChangeArrowheads="1"/>
              </p:cNvSpPr>
              <p:nvPr/>
            </p:nvSpPr>
            <p:spPr bwMode="auto">
              <a:xfrm>
                <a:off x="1932" y="3868"/>
                <a:ext cx="35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>
                <a:spAutoFit/>
              </a:bodyPr>
              <a:lstStyle/>
              <a:p>
                <a:pPr algn="ctr" defTabSz="762000"/>
                <a:r>
                  <a:rPr lang="en-GB" sz="2000" i="1">
                    <a:solidFill>
                      <a:schemeClr val="tx2"/>
                    </a:solidFill>
                    <a:latin typeface="Arial" charset="0"/>
                  </a:rPr>
                  <a:t>Y</a:t>
                </a:r>
                <a:r>
                  <a:rPr lang="en-GB" sz="2400" baseline="-25000">
                    <a:solidFill>
                      <a:schemeClr val="tx2"/>
                    </a:solidFill>
                    <a:latin typeface="Arial" charset="0"/>
                  </a:rPr>
                  <a:t>e</a:t>
                </a:r>
                <a:r>
                  <a:rPr lang="en-GB" sz="2000" baseline="-46000">
                    <a:solidFill>
                      <a:schemeClr val="tx2"/>
                    </a:solidFill>
                    <a:latin typeface="Arial" charset="0"/>
                  </a:rPr>
                  <a:t>1</a:t>
                </a:r>
              </a:p>
            </p:txBody>
          </p:sp>
        </p:grpSp>
        <p:sp>
          <p:nvSpPr>
            <p:cNvPr id="474127" name="Oval 1039"/>
            <p:cNvSpPr>
              <a:spLocks noChangeArrowheads="1"/>
            </p:cNvSpPr>
            <p:nvPr/>
          </p:nvSpPr>
          <p:spPr bwMode="auto">
            <a:xfrm>
              <a:off x="3252788" y="3905250"/>
              <a:ext cx="103187" cy="103188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4128" name="Text Box 1040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Ο πολλαπλασιαστής</a:t>
            </a:r>
            <a:r>
              <a:rPr lang="en-GB" sz="2400" b="1" dirty="0" smtClean="0">
                <a:solidFill>
                  <a:srgbClr val="005A4E"/>
                </a:solidFill>
                <a:latin typeface="Arial" charset="0"/>
              </a:rPr>
              <a:t>: (c) </a:t>
            </a:r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μια μετατόπιση της συνάρτησης δαπανών</a:t>
            </a:r>
            <a:endParaRPr lang="en-GB" sz="2400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13475" y="654843"/>
            <a:ext cx="7563700" cy="6003131"/>
            <a:chOff x="44450" y="441325"/>
            <a:chExt cx="7832725" cy="6216650"/>
          </a:xfrm>
        </p:grpSpPr>
        <p:sp>
          <p:nvSpPr>
            <p:cNvPr id="476162" name="Rectangle 1026"/>
            <p:cNvSpPr>
              <a:spLocks noChangeArrowheads="1"/>
            </p:cNvSpPr>
            <p:nvPr/>
          </p:nvSpPr>
          <p:spPr bwMode="auto">
            <a:xfrm>
              <a:off x="866775" y="809625"/>
              <a:ext cx="7010400" cy="533400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63" name="Line 1027"/>
            <p:cNvSpPr>
              <a:spLocks noChangeShapeType="1"/>
            </p:cNvSpPr>
            <p:nvPr/>
          </p:nvSpPr>
          <p:spPr bwMode="auto">
            <a:xfrm flipV="1">
              <a:off x="873125" y="1303338"/>
              <a:ext cx="5438775" cy="480060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64" name="Line 1028"/>
            <p:cNvSpPr>
              <a:spLocks noChangeShapeType="1"/>
            </p:cNvSpPr>
            <p:nvPr/>
          </p:nvSpPr>
          <p:spPr bwMode="auto">
            <a:xfrm flipV="1">
              <a:off x="890588" y="2019300"/>
              <a:ext cx="5732462" cy="3349625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65" name="Line 1029"/>
            <p:cNvSpPr>
              <a:spLocks noChangeShapeType="1"/>
            </p:cNvSpPr>
            <p:nvPr/>
          </p:nvSpPr>
          <p:spPr bwMode="auto">
            <a:xfrm>
              <a:off x="866775" y="809625"/>
              <a:ext cx="0" cy="533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66" name="Line 1030"/>
            <p:cNvSpPr>
              <a:spLocks noChangeShapeType="1"/>
            </p:cNvSpPr>
            <p:nvPr/>
          </p:nvSpPr>
          <p:spPr bwMode="auto">
            <a:xfrm>
              <a:off x="866775" y="6143625"/>
              <a:ext cx="70104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67" name="Rectangle 1031"/>
            <p:cNvSpPr>
              <a:spLocks noChangeArrowheads="1"/>
            </p:cNvSpPr>
            <p:nvPr/>
          </p:nvSpPr>
          <p:spPr bwMode="auto">
            <a:xfrm>
              <a:off x="546100" y="6097588"/>
              <a:ext cx="3810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latin typeface="Arial" charset="0"/>
                </a:rPr>
                <a:t>O</a:t>
              </a:r>
            </a:p>
          </p:txBody>
        </p:sp>
        <p:sp>
          <p:nvSpPr>
            <p:cNvPr id="476168" name="Rectangle 1032"/>
            <p:cNvSpPr>
              <a:spLocks noChangeArrowheads="1"/>
            </p:cNvSpPr>
            <p:nvPr/>
          </p:nvSpPr>
          <p:spPr bwMode="auto">
            <a:xfrm>
              <a:off x="7483475" y="6230938"/>
              <a:ext cx="369888" cy="4270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200" i="1">
                  <a:latin typeface="Arial" charset="0"/>
                </a:rPr>
                <a:t>Y</a:t>
              </a:r>
            </a:p>
          </p:txBody>
        </p:sp>
        <p:sp>
          <p:nvSpPr>
            <p:cNvPr id="476169" name="Line 1033"/>
            <p:cNvSpPr>
              <a:spLocks noChangeShapeType="1"/>
            </p:cNvSpPr>
            <p:nvPr/>
          </p:nvSpPr>
          <p:spPr bwMode="auto">
            <a:xfrm flipH="1">
              <a:off x="3290888" y="3979863"/>
              <a:ext cx="1587" cy="2141537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70" name="Oval 1034"/>
            <p:cNvSpPr>
              <a:spLocks noChangeArrowheads="1"/>
            </p:cNvSpPr>
            <p:nvPr/>
          </p:nvSpPr>
          <p:spPr bwMode="auto">
            <a:xfrm>
              <a:off x="3252788" y="3905250"/>
              <a:ext cx="103187" cy="103188"/>
            </a:xfrm>
            <a:prstGeom prst="ellipse">
              <a:avLst/>
            </a:prstGeom>
            <a:solidFill>
              <a:srgbClr val="99CC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71" name="Rectangle 1035"/>
            <p:cNvSpPr>
              <a:spLocks noChangeArrowheads="1"/>
            </p:cNvSpPr>
            <p:nvPr/>
          </p:nvSpPr>
          <p:spPr bwMode="auto">
            <a:xfrm>
              <a:off x="6284913" y="1065213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Y</a:t>
              </a:r>
            </a:p>
          </p:txBody>
        </p:sp>
        <p:sp>
          <p:nvSpPr>
            <p:cNvPr id="476172" name="Rectangle 1036"/>
            <p:cNvSpPr>
              <a:spLocks noChangeArrowheads="1"/>
            </p:cNvSpPr>
            <p:nvPr/>
          </p:nvSpPr>
          <p:spPr bwMode="auto">
            <a:xfrm>
              <a:off x="6623050" y="1798638"/>
              <a:ext cx="5000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E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6173" name="Rectangle 1037"/>
            <p:cNvSpPr>
              <a:spLocks noChangeArrowheads="1"/>
            </p:cNvSpPr>
            <p:nvPr/>
          </p:nvSpPr>
          <p:spPr bwMode="auto">
            <a:xfrm>
              <a:off x="3067050" y="6140450"/>
              <a:ext cx="558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e</a:t>
              </a:r>
              <a:r>
                <a:rPr lang="en-GB" sz="2000" baseline="-46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476174" name="Line 1038"/>
            <p:cNvSpPr>
              <a:spLocks noChangeShapeType="1"/>
            </p:cNvSpPr>
            <p:nvPr/>
          </p:nvSpPr>
          <p:spPr bwMode="auto">
            <a:xfrm flipV="1">
              <a:off x="915988" y="1493838"/>
              <a:ext cx="5767387" cy="3370262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75" name="Rectangle 1039"/>
            <p:cNvSpPr>
              <a:spLocks noChangeArrowheads="1"/>
            </p:cNvSpPr>
            <p:nvPr/>
          </p:nvSpPr>
          <p:spPr bwMode="auto">
            <a:xfrm>
              <a:off x="6629400" y="1219200"/>
              <a:ext cx="50006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400" i="1">
                  <a:solidFill>
                    <a:schemeClr val="accent1"/>
                  </a:solidFill>
                  <a:latin typeface="Arial" charset="0"/>
                </a:rPr>
                <a:t>E</a:t>
              </a:r>
              <a:r>
                <a:rPr lang="en-GB" sz="2400" baseline="-25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76176" name="Line 1040"/>
            <p:cNvSpPr>
              <a:spLocks noChangeShapeType="1"/>
            </p:cNvSpPr>
            <p:nvPr/>
          </p:nvSpPr>
          <p:spPr bwMode="auto">
            <a:xfrm>
              <a:off x="4938713" y="2549525"/>
              <a:ext cx="0" cy="3590925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76177" name="Rectangle 1041"/>
            <p:cNvSpPr>
              <a:spLocks noChangeArrowheads="1"/>
            </p:cNvSpPr>
            <p:nvPr/>
          </p:nvSpPr>
          <p:spPr bwMode="auto">
            <a:xfrm>
              <a:off x="4648200" y="6165850"/>
              <a:ext cx="558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Y</a:t>
              </a:r>
              <a:r>
                <a:rPr lang="en-GB" sz="2400" baseline="-25000">
                  <a:solidFill>
                    <a:schemeClr val="accent1"/>
                  </a:solidFill>
                  <a:latin typeface="Arial" charset="0"/>
                </a:rPr>
                <a:t>e</a:t>
              </a:r>
              <a:r>
                <a:rPr lang="en-GB" sz="2000" baseline="-46000">
                  <a:solidFill>
                    <a:schemeClr val="accent1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476178" name="Rectangle 1042"/>
            <p:cNvSpPr>
              <a:spLocks noChangeArrowheads="1"/>
            </p:cNvSpPr>
            <p:nvPr/>
          </p:nvSpPr>
          <p:spPr bwMode="auto">
            <a:xfrm>
              <a:off x="44450" y="441325"/>
              <a:ext cx="10842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200" i="1">
                  <a:latin typeface="Arial" charset="0"/>
                </a:rPr>
                <a:t>E, W, J</a:t>
              </a:r>
            </a:p>
          </p:txBody>
        </p:sp>
        <p:sp>
          <p:nvSpPr>
            <p:cNvPr id="476179" name="Oval 1043"/>
            <p:cNvSpPr>
              <a:spLocks noChangeArrowheads="1"/>
            </p:cNvSpPr>
            <p:nvPr/>
          </p:nvSpPr>
          <p:spPr bwMode="auto">
            <a:xfrm>
              <a:off x="4889500" y="2463800"/>
              <a:ext cx="103188" cy="103188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476180" name="Text Box 1044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Ο πολλαπλασιαστής</a:t>
            </a:r>
            <a:r>
              <a:rPr lang="en-GB" sz="2400" b="1" dirty="0" smtClean="0">
                <a:solidFill>
                  <a:srgbClr val="005A4E"/>
                </a:solidFill>
                <a:latin typeface="Arial" charset="0"/>
              </a:rPr>
              <a:t>: </a:t>
            </a:r>
            <a:r>
              <a:rPr lang="en-GB" sz="2400" b="1" dirty="0">
                <a:solidFill>
                  <a:srgbClr val="005A4E"/>
                </a:solidFill>
                <a:latin typeface="Arial" charset="0"/>
              </a:rPr>
              <a:t>(c) </a:t>
            </a:r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μια μετατόπιση της συνάρτησης δαπανών</a:t>
            </a:r>
            <a:endParaRPr lang="en-GB" sz="24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ChangeArrowheads="1"/>
          </p:cNvSpPr>
          <p:nvPr/>
        </p:nvSpPr>
        <p:spPr bwMode="auto">
          <a:xfrm>
            <a:off x="1202092" y="1010493"/>
            <a:ext cx="6675083" cy="51507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1" name="Line 3"/>
          <p:cNvSpPr>
            <a:spLocks noChangeShapeType="1"/>
          </p:cNvSpPr>
          <p:nvPr/>
        </p:nvSpPr>
        <p:spPr bwMode="auto">
          <a:xfrm flipV="1">
            <a:off x="1208138" y="1487249"/>
            <a:ext cx="5178631" cy="463571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2" name="Line 4"/>
          <p:cNvSpPr>
            <a:spLocks noChangeShapeType="1"/>
          </p:cNvSpPr>
          <p:nvPr/>
        </p:nvSpPr>
        <p:spPr bwMode="auto">
          <a:xfrm flipV="1">
            <a:off x="1224766" y="2178620"/>
            <a:ext cx="5458270" cy="323457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3" name="Line 5"/>
          <p:cNvSpPr>
            <a:spLocks noChangeShapeType="1"/>
          </p:cNvSpPr>
          <p:nvPr/>
        </p:nvSpPr>
        <p:spPr bwMode="auto">
          <a:xfrm>
            <a:off x="3510256" y="3558298"/>
            <a:ext cx="0" cy="258153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4" name="Line 6"/>
          <p:cNvSpPr>
            <a:spLocks noChangeShapeType="1"/>
          </p:cNvSpPr>
          <p:nvPr/>
        </p:nvSpPr>
        <p:spPr bwMode="auto">
          <a:xfrm>
            <a:off x="5079264" y="2690634"/>
            <a:ext cx="0" cy="3467590"/>
          </a:xfrm>
          <a:prstGeom prst="line">
            <a:avLst/>
          </a:prstGeom>
          <a:noFill/>
          <a:ln w="19050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5" name="Line 7"/>
          <p:cNvSpPr>
            <a:spLocks noChangeShapeType="1"/>
          </p:cNvSpPr>
          <p:nvPr/>
        </p:nvSpPr>
        <p:spPr bwMode="auto">
          <a:xfrm flipH="1">
            <a:off x="1224766" y="4053450"/>
            <a:ext cx="2302117" cy="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6" name="Line 8"/>
          <p:cNvSpPr>
            <a:spLocks noChangeShapeType="1"/>
          </p:cNvSpPr>
          <p:nvPr/>
        </p:nvSpPr>
        <p:spPr bwMode="auto">
          <a:xfrm>
            <a:off x="1202092" y="1010493"/>
            <a:ext cx="0" cy="515079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7" name="Line 9"/>
          <p:cNvSpPr>
            <a:spLocks noChangeShapeType="1"/>
          </p:cNvSpPr>
          <p:nvPr/>
        </p:nvSpPr>
        <p:spPr bwMode="auto">
          <a:xfrm>
            <a:off x="1202092" y="6161290"/>
            <a:ext cx="667508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78" name="Rectangle 10"/>
          <p:cNvSpPr>
            <a:spLocks noChangeArrowheads="1"/>
          </p:cNvSpPr>
          <p:nvPr/>
        </p:nvSpPr>
        <p:spPr bwMode="auto">
          <a:xfrm>
            <a:off x="896755" y="6116834"/>
            <a:ext cx="362776" cy="38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698379" name="Rectangle 11"/>
          <p:cNvSpPr>
            <a:spLocks noChangeArrowheads="1"/>
          </p:cNvSpPr>
          <p:nvPr/>
        </p:nvSpPr>
        <p:spPr bwMode="auto">
          <a:xfrm>
            <a:off x="7502306" y="6245604"/>
            <a:ext cx="352196" cy="41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698380" name="Oval 12"/>
          <p:cNvSpPr>
            <a:spLocks noChangeArrowheads="1"/>
          </p:cNvSpPr>
          <p:nvPr/>
        </p:nvSpPr>
        <p:spPr bwMode="auto">
          <a:xfrm>
            <a:off x="3473979" y="3999795"/>
            <a:ext cx="98251" cy="99644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81" name="Rectangle 13"/>
          <p:cNvSpPr>
            <a:spLocks noChangeArrowheads="1"/>
          </p:cNvSpPr>
          <p:nvPr/>
        </p:nvSpPr>
        <p:spPr bwMode="auto">
          <a:xfrm>
            <a:off x="6361073" y="1257303"/>
            <a:ext cx="368823" cy="4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698382" name="Rectangle 14"/>
          <p:cNvSpPr>
            <a:spLocks noChangeArrowheads="1"/>
          </p:cNvSpPr>
          <p:nvPr/>
        </p:nvSpPr>
        <p:spPr bwMode="auto">
          <a:xfrm>
            <a:off x="6683037" y="1965537"/>
            <a:ext cx="476144" cy="4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8383" name="Rectangle 15"/>
          <p:cNvSpPr>
            <a:spLocks noChangeArrowheads="1"/>
          </p:cNvSpPr>
          <p:nvPr/>
        </p:nvSpPr>
        <p:spPr bwMode="auto">
          <a:xfrm>
            <a:off x="3297125" y="6158224"/>
            <a:ext cx="532072" cy="38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698384" name="Line 16"/>
          <p:cNvSpPr>
            <a:spLocks noChangeShapeType="1"/>
          </p:cNvSpPr>
          <p:nvPr/>
        </p:nvSpPr>
        <p:spPr bwMode="auto">
          <a:xfrm flipV="1">
            <a:off x="1248951" y="1671206"/>
            <a:ext cx="5491525" cy="325450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85" name="Rectangle 17"/>
          <p:cNvSpPr>
            <a:spLocks noChangeArrowheads="1"/>
          </p:cNvSpPr>
          <p:nvPr/>
        </p:nvSpPr>
        <p:spPr bwMode="auto">
          <a:xfrm>
            <a:off x="6689083" y="1406001"/>
            <a:ext cx="476144" cy="44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en-GB" sz="2400" baseline="-25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698386" name="Rectangle 18"/>
          <p:cNvSpPr>
            <a:spLocks noChangeArrowheads="1"/>
          </p:cNvSpPr>
          <p:nvPr/>
        </p:nvSpPr>
        <p:spPr bwMode="auto">
          <a:xfrm>
            <a:off x="4802646" y="6182752"/>
            <a:ext cx="532072" cy="38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accent1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accent1"/>
                </a:solidFill>
                <a:latin typeface="Arial" charset="0"/>
              </a:rPr>
              <a:t>2</a:t>
            </a:r>
          </a:p>
        </p:txBody>
      </p:sp>
      <p:sp>
        <p:nvSpPr>
          <p:cNvPr id="698388" name="AutoShape 20" descr="Parchment"/>
          <p:cNvSpPr>
            <a:spLocks noChangeArrowheads="1"/>
          </p:cNvSpPr>
          <p:nvPr/>
        </p:nvSpPr>
        <p:spPr bwMode="auto">
          <a:xfrm>
            <a:off x="1669166" y="1317088"/>
            <a:ext cx="3461491" cy="837004"/>
          </a:xfrm>
          <a:prstGeom prst="roundRect">
            <a:avLst>
              <a:gd name="adj" fmla="val 12495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389" name="Rectangle 21" descr="Parchment"/>
          <p:cNvSpPr>
            <a:spLocks noChangeArrowheads="1"/>
          </p:cNvSpPr>
          <p:nvPr/>
        </p:nvSpPr>
        <p:spPr bwMode="auto">
          <a:xfrm>
            <a:off x="1822238" y="1398336"/>
            <a:ext cx="3187894" cy="708234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l-GR" sz="2000" b="1" dirty="0" smtClean="0">
                <a:solidFill>
                  <a:schemeClr val="hlink"/>
                </a:solidFill>
                <a:latin typeface="Arial" charset="0"/>
              </a:rPr>
              <a:t>Πολλαπλασιαστής</a:t>
            </a:r>
            <a:r>
              <a:rPr lang="en-GB" sz="2000" b="1" dirty="0" smtClean="0">
                <a:solidFill>
                  <a:schemeClr val="hlink"/>
                </a:solidFill>
                <a:latin typeface="Arial" charset="0"/>
              </a:rPr>
              <a:t>= </a:t>
            </a:r>
            <a:r>
              <a:rPr lang="en-GB" sz="2000" dirty="0">
                <a:solidFill>
                  <a:schemeClr val="hlink"/>
                </a:solidFill>
                <a:latin typeface="Arial" charset="0"/>
              </a:rPr>
              <a:t>Δ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Y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/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dirty="0">
                <a:solidFill>
                  <a:schemeClr val="hlink"/>
                </a:solidFill>
                <a:latin typeface="Arial" charset="0"/>
              </a:rPr>
              <a:t>Δ</a:t>
            </a:r>
            <a:r>
              <a:rPr lang="en-GB" sz="1000" b="1" dirty="0">
                <a:solidFill>
                  <a:schemeClr val="hlink"/>
                </a:solidFill>
                <a:latin typeface="Symbol" pitchFamily="18" charset="2"/>
              </a:rPr>
              <a:t> 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J</a:t>
            </a:r>
          </a:p>
          <a:p>
            <a:pPr algn="r" defTabSz="762000"/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=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c </a:t>
            </a:r>
            <a:r>
              <a:rPr lang="en-GB" sz="2000" dirty="0">
                <a:solidFill>
                  <a:schemeClr val="hlink"/>
                </a:solidFill>
                <a:latin typeface="Arial" charset="0"/>
              </a:rPr>
              <a:t>–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 a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)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/</a:t>
            </a:r>
            <a:r>
              <a:rPr lang="en-GB" sz="1000" b="1" i="1" dirty="0">
                <a:solidFill>
                  <a:schemeClr val="hlink"/>
                </a:solidFill>
                <a:latin typeface="Arial" charset="0"/>
              </a:rPr>
              <a:t> 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(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b </a:t>
            </a:r>
            <a:r>
              <a:rPr lang="en-GB" sz="2000" dirty="0">
                <a:solidFill>
                  <a:schemeClr val="hlink"/>
                </a:solidFill>
                <a:latin typeface="Arial" charset="0"/>
              </a:rPr>
              <a:t>–</a:t>
            </a:r>
            <a:r>
              <a:rPr lang="en-GB" sz="2000" b="1" i="1" dirty="0">
                <a:solidFill>
                  <a:schemeClr val="hlink"/>
                </a:solidFill>
                <a:latin typeface="Arial" charset="0"/>
              </a:rPr>
              <a:t> a</a:t>
            </a:r>
            <a:r>
              <a:rPr lang="en-GB" sz="2000" b="1" dirty="0">
                <a:solidFill>
                  <a:schemeClr val="hlink"/>
                </a:solidFill>
                <a:latin typeface="Arial" charset="0"/>
              </a:rPr>
              <a:t>)</a:t>
            </a:r>
            <a:endParaRPr lang="en-GB" sz="2000" b="1" i="1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698390" name="Rectangle 22"/>
          <p:cNvSpPr>
            <a:spLocks noChangeArrowheads="1"/>
          </p:cNvSpPr>
          <p:nvPr/>
        </p:nvSpPr>
        <p:spPr bwMode="auto">
          <a:xfrm>
            <a:off x="842339" y="3858761"/>
            <a:ext cx="309872" cy="38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</a:t>
            </a:r>
          </a:p>
        </p:txBody>
      </p:sp>
      <p:grpSp>
        <p:nvGrpSpPr>
          <p:cNvPr id="698391" name="Group 23"/>
          <p:cNvGrpSpPr>
            <a:grpSpLocks/>
          </p:cNvGrpSpPr>
          <p:nvPr/>
        </p:nvGrpSpPr>
        <p:grpSpPr bwMode="auto">
          <a:xfrm>
            <a:off x="884663" y="2443826"/>
            <a:ext cx="4211228" cy="383244"/>
            <a:chOff x="336" y="1445"/>
            <a:chExt cx="2786" cy="250"/>
          </a:xfrm>
        </p:grpSpPr>
        <p:sp>
          <p:nvSpPr>
            <p:cNvPr id="698392" name="Line 24"/>
            <p:cNvSpPr>
              <a:spLocks noChangeShapeType="1"/>
            </p:cNvSpPr>
            <p:nvPr/>
          </p:nvSpPr>
          <p:spPr bwMode="auto">
            <a:xfrm flipH="1">
              <a:off x="561" y="1583"/>
              <a:ext cx="2561" cy="0"/>
            </a:xfrm>
            <a:prstGeom prst="line">
              <a:avLst/>
            </a:prstGeom>
            <a:noFill/>
            <a:ln w="19050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8393" name="Rectangle 25"/>
            <p:cNvSpPr>
              <a:spLocks noChangeArrowheads="1"/>
            </p:cNvSpPr>
            <p:nvPr/>
          </p:nvSpPr>
          <p:spPr bwMode="auto">
            <a:xfrm>
              <a:off x="336" y="144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c</a:t>
              </a:r>
            </a:p>
          </p:txBody>
        </p:sp>
      </p:grpSp>
      <p:grpSp>
        <p:nvGrpSpPr>
          <p:cNvPr id="698394" name="Group 26"/>
          <p:cNvGrpSpPr>
            <a:grpSpLocks/>
          </p:cNvGrpSpPr>
          <p:nvPr/>
        </p:nvGrpSpPr>
        <p:grpSpPr bwMode="auto">
          <a:xfrm>
            <a:off x="526422" y="2636980"/>
            <a:ext cx="498817" cy="1381210"/>
            <a:chOff x="99" y="1571"/>
            <a:chExt cx="330" cy="901"/>
          </a:xfrm>
        </p:grpSpPr>
        <p:sp>
          <p:nvSpPr>
            <p:cNvPr id="698395" name="Line 27"/>
            <p:cNvSpPr>
              <a:spLocks noChangeShapeType="1"/>
            </p:cNvSpPr>
            <p:nvPr/>
          </p:nvSpPr>
          <p:spPr bwMode="auto">
            <a:xfrm>
              <a:off x="110" y="1571"/>
              <a:ext cx="0" cy="901"/>
            </a:xfrm>
            <a:prstGeom prst="line">
              <a:avLst/>
            </a:prstGeom>
            <a:noFill/>
            <a:ln w="28575">
              <a:solidFill>
                <a:schemeClr val="accent1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8396" name="Rectangle 28"/>
            <p:cNvSpPr>
              <a:spLocks noChangeArrowheads="1"/>
            </p:cNvSpPr>
            <p:nvPr/>
          </p:nvSpPr>
          <p:spPr bwMode="auto">
            <a:xfrm>
              <a:off x="99" y="1836"/>
              <a:ext cx="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1"/>
                  </a:solidFill>
                  <a:latin typeface="Arial" charset="0"/>
                </a:rPr>
                <a:t>Δ</a:t>
              </a:r>
              <a:r>
                <a:rPr lang="en-GB" sz="2000" i="1">
                  <a:solidFill>
                    <a:schemeClr val="accent1"/>
                  </a:solidFill>
                  <a:latin typeface="Arial" charset="0"/>
                </a:rPr>
                <a:t>Y</a:t>
              </a:r>
            </a:p>
          </p:txBody>
        </p:sp>
      </p:grpSp>
      <p:grpSp>
        <p:nvGrpSpPr>
          <p:cNvPr id="698397" name="Group 29"/>
          <p:cNvGrpSpPr>
            <a:grpSpLocks/>
          </p:cNvGrpSpPr>
          <p:nvPr/>
        </p:nvGrpSpPr>
        <p:grpSpPr bwMode="auto">
          <a:xfrm>
            <a:off x="733506" y="3611953"/>
            <a:ext cx="488237" cy="406238"/>
            <a:chOff x="236" y="2207"/>
            <a:chExt cx="323" cy="265"/>
          </a:xfrm>
        </p:grpSpPr>
        <p:sp>
          <p:nvSpPr>
            <p:cNvPr id="698398" name="Line 30"/>
            <p:cNvSpPr>
              <a:spLocks noChangeShapeType="1"/>
            </p:cNvSpPr>
            <p:nvPr/>
          </p:nvSpPr>
          <p:spPr bwMode="auto">
            <a:xfrm>
              <a:off x="240" y="2207"/>
              <a:ext cx="0" cy="265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8399" name="Rectangle 31"/>
            <p:cNvSpPr>
              <a:spLocks noChangeArrowheads="1"/>
            </p:cNvSpPr>
            <p:nvPr/>
          </p:nvSpPr>
          <p:spPr bwMode="auto">
            <a:xfrm>
              <a:off x="236" y="2208"/>
              <a:ext cx="32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>
                  <a:solidFill>
                    <a:schemeClr val="accent2"/>
                  </a:solidFill>
                  <a:latin typeface="Arial" charset="0"/>
                </a:rPr>
                <a:t>Δ</a:t>
              </a:r>
              <a:r>
                <a:rPr lang="en-GB" sz="1000">
                  <a:solidFill>
                    <a:schemeClr val="accent2"/>
                  </a:solidFill>
                  <a:latin typeface="Symbol" pitchFamily="18" charset="2"/>
                </a:rPr>
                <a:t> </a:t>
              </a:r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J</a:t>
              </a:r>
            </a:p>
          </p:txBody>
        </p:sp>
      </p:grpSp>
      <p:sp>
        <p:nvSpPr>
          <p:cNvPr id="698400" name="Rectangle 32"/>
          <p:cNvSpPr>
            <a:spLocks noChangeArrowheads="1"/>
          </p:cNvSpPr>
          <p:nvPr/>
        </p:nvSpPr>
        <p:spPr bwMode="auto">
          <a:xfrm>
            <a:off x="419100" y="654843"/>
            <a:ext cx="1032401" cy="41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E, W, J</a:t>
            </a:r>
          </a:p>
        </p:txBody>
      </p:sp>
      <p:sp>
        <p:nvSpPr>
          <p:cNvPr id="698401" name="Oval 33"/>
          <p:cNvSpPr>
            <a:spLocks noChangeArrowheads="1"/>
          </p:cNvSpPr>
          <p:nvPr/>
        </p:nvSpPr>
        <p:spPr bwMode="auto">
          <a:xfrm>
            <a:off x="5032405" y="2607853"/>
            <a:ext cx="98252" cy="99644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698402" name="Group 34"/>
          <p:cNvGrpSpPr>
            <a:grpSpLocks/>
          </p:cNvGrpSpPr>
          <p:nvPr/>
        </p:nvGrpSpPr>
        <p:grpSpPr bwMode="auto">
          <a:xfrm>
            <a:off x="863501" y="3363611"/>
            <a:ext cx="2663382" cy="383244"/>
            <a:chOff x="322" y="2045"/>
            <a:chExt cx="1762" cy="250"/>
          </a:xfrm>
        </p:grpSpPr>
        <p:sp>
          <p:nvSpPr>
            <p:cNvPr id="698403" name="Line 35"/>
            <p:cNvSpPr>
              <a:spLocks noChangeShapeType="1"/>
            </p:cNvSpPr>
            <p:nvPr/>
          </p:nvSpPr>
          <p:spPr bwMode="auto">
            <a:xfrm flipH="1">
              <a:off x="550" y="2183"/>
              <a:ext cx="1534" cy="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698404" name="Rectangle 36"/>
            <p:cNvSpPr>
              <a:spLocks noChangeArrowheads="1"/>
            </p:cNvSpPr>
            <p:nvPr/>
          </p:nvSpPr>
          <p:spPr bwMode="auto">
            <a:xfrm>
              <a:off x="322" y="204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b</a:t>
              </a:r>
            </a:p>
          </p:txBody>
        </p:sp>
      </p:grpSp>
      <p:sp>
        <p:nvSpPr>
          <p:cNvPr id="698405" name="Oval 37"/>
          <p:cNvSpPr>
            <a:spLocks noChangeArrowheads="1"/>
          </p:cNvSpPr>
          <p:nvPr/>
        </p:nvSpPr>
        <p:spPr bwMode="auto">
          <a:xfrm>
            <a:off x="3469444" y="3533770"/>
            <a:ext cx="98252" cy="99644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98406" name="Text Box 38"/>
          <p:cNvSpPr txBox="1">
            <a:spLocks noChangeArrowheads="1"/>
          </p:cNvSpPr>
          <p:nvPr/>
        </p:nvSpPr>
        <p:spPr bwMode="auto">
          <a:xfrm>
            <a:off x="0" y="39688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Ο πολλαπλασιαστής</a:t>
            </a:r>
            <a:r>
              <a:rPr lang="en-GB" sz="2400" b="1" dirty="0" smtClean="0">
                <a:solidFill>
                  <a:srgbClr val="005A4E"/>
                </a:solidFill>
                <a:latin typeface="Arial" charset="0"/>
              </a:rPr>
              <a:t>: </a:t>
            </a:r>
            <a:r>
              <a:rPr lang="en-GB" sz="2400" b="1" dirty="0">
                <a:solidFill>
                  <a:srgbClr val="005A4E"/>
                </a:solidFill>
                <a:latin typeface="Arial" charset="0"/>
              </a:rPr>
              <a:t>(c</a:t>
            </a:r>
            <a:r>
              <a:rPr lang="en-GB" sz="2400" b="1" dirty="0" smtClean="0">
                <a:solidFill>
                  <a:srgbClr val="005A4E"/>
                </a:solidFill>
                <a:latin typeface="Arial" charset="0"/>
              </a:rPr>
              <a:t>)</a:t>
            </a:r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 μια μετατόπιση της συνάρτησης δαπανών</a:t>
            </a:r>
            <a:endParaRPr lang="en-GB" sz="24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899" name="Text Box 3"/>
          <p:cNvSpPr txBox="1">
            <a:spLocks noChangeArrowheads="1"/>
          </p:cNvSpPr>
          <p:nvPr/>
        </p:nvSpPr>
        <p:spPr bwMode="auto">
          <a:xfrm>
            <a:off x="0" y="58738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2600" b="1" dirty="0" smtClean="0">
                <a:solidFill>
                  <a:srgbClr val="800080"/>
                </a:solidFill>
                <a:latin typeface="Arial" charset="0"/>
              </a:rPr>
              <a:t>Συνάρτηση κατανάλωσης</a:t>
            </a:r>
            <a:r>
              <a:rPr lang="en-GB" sz="2600" b="1" dirty="0" smtClean="0">
                <a:solidFill>
                  <a:srgbClr val="800080"/>
                </a:solidFill>
                <a:latin typeface="Arial" charset="0"/>
              </a:rPr>
              <a:t>: </a:t>
            </a:r>
            <a:r>
              <a:rPr lang="en-GB" sz="2600" b="1" i="1" dirty="0">
                <a:solidFill>
                  <a:srgbClr val="800080"/>
                </a:solidFill>
                <a:latin typeface="Arial" charset="0"/>
              </a:rPr>
              <a:t>C = </a:t>
            </a:r>
            <a:r>
              <a:rPr lang="en-GB" sz="2600" b="1" dirty="0">
                <a:solidFill>
                  <a:srgbClr val="800080"/>
                </a:solidFill>
                <a:latin typeface="Arial" charset="0"/>
              </a:rPr>
              <a:t>10</a:t>
            </a:r>
            <a:r>
              <a:rPr lang="en-GB" sz="2600" b="1" i="1" dirty="0">
                <a:solidFill>
                  <a:srgbClr val="800080"/>
                </a:solidFill>
                <a:latin typeface="Arial" charset="0"/>
              </a:rPr>
              <a:t> + </a:t>
            </a:r>
            <a:r>
              <a:rPr lang="en-GB" sz="2600" b="1" dirty="0" smtClean="0">
                <a:solidFill>
                  <a:srgbClr val="800080"/>
                </a:solidFill>
                <a:latin typeface="Arial" charset="0"/>
              </a:rPr>
              <a:t>0</a:t>
            </a:r>
            <a:r>
              <a:rPr lang="el-GR" sz="2600" b="1" dirty="0" smtClean="0">
                <a:solidFill>
                  <a:srgbClr val="800080"/>
                </a:solidFill>
                <a:latin typeface="Arial" charset="0"/>
              </a:rPr>
              <a:t>,</a:t>
            </a:r>
            <a:r>
              <a:rPr lang="en-GB" sz="2600" b="1" dirty="0" smtClean="0">
                <a:solidFill>
                  <a:srgbClr val="800080"/>
                </a:solidFill>
                <a:latin typeface="Arial" charset="0"/>
              </a:rPr>
              <a:t>8</a:t>
            </a:r>
            <a:r>
              <a:rPr lang="en-GB" sz="2600" b="1" i="1" dirty="0" smtClean="0">
                <a:solidFill>
                  <a:srgbClr val="800080"/>
                </a:solidFill>
                <a:latin typeface="Arial" charset="0"/>
              </a:rPr>
              <a:t>Y</a:t>
            </a:r>
            <a:endParaRPr lang="en-GB" sz="26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09980"/>
              </p:ext>
            </p:extLst>
          </p:nvPr>
        </p:nvGraphicFramePr>
        <p:xfrm>
          <a:off x="1653250" y="771967"/>
          <a:ext cx="5837500" cy="5918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8750"/>
                <a:gridCol w="2918750"/>
              </a:tblGrid>
              <a:tr h="640824"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Εθνικό εισόδημα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δις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ase" hangingPunct="0"/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Κατανάλωση </a:t>
                      </a:r>
                    </a:p>
                    <a:p>
                      <a:pPr algn="ctr"/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l-GR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€ δις</a:t>
                      </a:r>
                      <a:r>
                        <a:rPr lang="en-GB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l-GR" sz="1800" dirty="0">
                        <a:latin typeface="+mn-lt"/>
                      </a:endParaRPr>
                    </a:p>
                  </a:txBody>
                  <a:tcPr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0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10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10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18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20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26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30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34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40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42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50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50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60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58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70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66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80</a:t>
                      </a:r>
                      <a:endParaRPr lang="el-GR" sz="140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74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527738"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00008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90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ase" hangingPunct="0">
                        <a:lnSpc>
                          <a:spcPct val="2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685800" algn="dec"/>
                        </a:tabLst>
                      </a:pPr>
                      <a:r>
                        <a:rPr lang="en-GB" sz="14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/>
                          <a:cs typeface="Arial"/>
                        </a:rPr>
                        <a:t>82</a:t>
                      </a:r>
                      <a:endParaRPr lang="el-GR" sz="14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02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02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480261" name="Rectangle 5"/>
          <p:cNvSpPr>
            <a:spLocks noGrp="1"/>
          </p:cNvSpPr>
          <p:nvPr>
            <p:ph type="body" idx="1"/>
          </p:nvPr>
        </p:nvSpPr>
        <p:spPr>
          <a:xfrm>
            <a:off x="301625" y="1422400"/>
            <a:ext cx="8534400" cy="499903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600" dirty="0" smtClean="0">
                <a:solidFill>
                  <a:srgbClr val="646B86"/>
                </a:solidFill>
              </a:rPr>
              <a:t>Ο πολλαπλασιαστής</a:t>
            </a:r>
            <a:r>
              <a:rPr lang="en-GB" sz="2600" dirty="0" smtClean="0">
                <a:solidFill>
                  <a:srgbClr val="646B86"/>
                </a:solidFill>
              </a:rPr>
              <a:t>:</a:t>
            </a:r>
            <a:r>
              <a:rPr lang="en-GB" sz="2600" dirty="0">
                <a:solidFill>
                  <a:srgbClr val="646B86"/>
                </a:solidFill>
              </a:rPr>
              <a:t/>
            </a:r>
            <a:br>
              <a:rPr lang="en-GB" sz="2600" dirty="0">
                <a:solidFill>
                  <a:srgbClr val="646B86"/>
                </a:solidFill>
              </a:rPr>
            </a:br>
            <a:r>
              <a:rPr lang="el-GR" sz="2600" dirty="0" smtClean="0">
                <a:solidFill>
                  <a:srgbClr val="646B86"/>
                </a:solidFill>
              </a:rPr>
              <a:t>η προσέγγιση εκροών και εισροών</a:t>
            </a:r>
            <a:endParaRPr lang="en-GB" sz="26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γραφική ανάλυση</a:t>
            </a:r>
            <a:r>
              <a:rPr lang="en-GB" dirty="0" smtClean="0">
                <a:solidFill>
                  <a:srgbClr val="646B86"/>
                </a:solidFill>
              </a:rPr>
              <a:t>: </a:t>
            </a:r>
            <a:r>
              <a:rPr lang="el-GR" dirty="0" smtClean="0">
                <a:solidFill>
                  <a:srgbClr val="646B86"/>
                </a:solidFill>
              </a:rPr>
              <a:t>μετατόπιση της γραμμής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r>
              <a:rPr lang="en-GB" i="1" dirty="0">
                <a:solidFill>
                  <a:srgbClr val="646B86"/>
                </a:solidFill>
              </a:rPr>
              <a:t>J</a:t>
            </a:r>
            <a:r>
              <a:rPr lang="en-GB" dirty="0">
                <a:solidFill>
                  <a:srgbClr val="646B86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Ο τύπος του πολλαπλασιαστή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>	1 / </a:t>
            </a:r>
            <a:r>
              <a:rPr lang="en-GB" i="1" dirty="0">
                <a:solidFill>
                  <a:srgbClr val="646B86"/>
                </a:solidFill>
              </a:rPr>
              <a:t>mpw</a:t>
            </a:r>
            <a:r>
              <a:rPr lang="en-GB" dirty="0">
                <a:solidFill>
                  <a:srgbClr val="646B86"/>
                </a:solidFill>
              </a:rPr>
              <a:t> </a:t>
            </a:r>
            <a:br>
              <a:rPr lang="en-GB" dirty="0">
                <a:solidFill>
                  <a:srgbClr val="646B86"/>
                </a:solidFill>
              </a:rPr>
            </a:br>
            <a:r>
              <a:rPr lang="el-GR" dirty="0" smtClean="0">
                <a:solidFill>
                  <a:srgbClr val="646B86"/>
                </a:solidFill>
              </a:rPr>
              <a:t>ή εναλλακτικά</a:t>
            </a:r>
            <a:r>
              <a:rPr lang="en-GB" dirty="0" smtClean="0">
                <a:solidFill>
                  <a:srgbClr val="646B86"/>
                </a:solidFill>
              </a:rPr>
              <a:t>:   </a:t>
            </a:r>
            <a:r>
              <a:rPr lang="en-GB" dirty="0">
                <a:solidFill>
                  <a:srgbClr val="646B86"/>
                </a:solidFill>
              </a:rPr>
              <a:t>		1 / (1 – </a:t>
            </a:r>
            <a:r>
              <a:rPr lang="en-GB" i="1" dirty="0">
                <a:solidFill>
                  <a:srgbClr val="646B86"/>
                </a:solidFill>
              </a:rPr>
              <a:t>mpc</a:t>
            </a:r>
            <a:r>
              <a:rPr lang="en-GB" baseline="-25000" dirty="0">
                <a:solidFill>
                  <a:srgbClr val="646B86"/>
                </a:solidFill>
              </a:rPr>
              <a:t>d</a:t>
            </a:r>
            <a:r>
              <a:rPr lang="en-GB" dirty="0">
                <a:solidFill>
                  <a:srgbClr val="646B86"/>
                </a:solidFill>
              </a:rPr>
              <a:t> 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αριθμητικό παράδειγμα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πολλαπλασιαστής εκροών</a:t>
            </a:r>
            <a:endParaRPr lang="en-GB" dirty="0">
              <a:solidFill>
                <a:srgbClr val="646B86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sz="2600" dirty="0" smtClean="0">
                <a:solidFill>
                  <a:srgbClr val="646B86"/>
                </a:solidFill>
              </a:rPr>
              <a:t>Ο πολλαπλασιαστής</a:t>
            </a:r>
            <a:r>
              <a:rPr lang="en-GB" sz="2600" dirty="0" smtClean="0">
                <a:solidFill>
                  <a:srgbClr val="646B86"/>
                </a:solidFill>
              </a:rPr>
              <a:t>:</a:t>
            </a:r>
            <a:r>
              <a:rPr lang="en-GB" sz="2600" dirty="0">
                <a:solidFill>
                  <a:srgbClr val="646B86"/>
                </a:solidFill>
              </a:rPr>
              <a:t/>
            </a:r>
            <a:br>
              <a:rPr lang="en-GB" sz="2600" dirty="0">
                <a:solidFill>
                  <a:srgbClr val="646B86"/>
                </a:solidFill>
              </a:rPr>
            </a:br>
            <a:r>
              <a:rPr lang="el-GR" sz="2600" dirty="0" smtClean="0">
                <a:solidFill>
                  <a:srgbClr val="646B86"/>
                </a:solidFill>
              </a:rPr>
              <a:t>η προσέγγιση του εισοδήματος και των δαπανών</a:t>
            </a:r>
            <a:endParaRPr lang="en-GB" sz="2600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γραφική ανάλυση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dirty="0" smtClean="0"/>
              <a:t>αριθμητικό παράδειγμα 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3000" b="1" dirty="0">
                <a:solidFill>
                  <a:srgbClr val="800080"/>
                </a:solidFill>
                <a:latin typeface="Arial" charset="0"/>
              </a:rPr>
              <a:t>Η επίδραση μιας </a:t>
            </a:r>
            <a:r>
              <a:rPr lang="el-GR" sz="3000" b="1" dirty="0" smtClean="0">
                <a:solidFill>
                  <a:srgbClr val="800080"/>
                </a:solidFill>
                <a:latin typeface="Arial" charset="0"/>
              </a:rPr>
              <a:t>αύξησης</a:t>
            </a:r>
            <a:br>
              <a:rPr lang="el-GR" sz="3000" b="1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3000" b="1" dirty="0" smtClean="0">
                <a:solidFill>
                  <a:srgbClr val="800080"/>
                </a:solidFill>
                <a:latin typeface="Arial" charset="0"/>
              </a:rPr>
              <a:t>στην </a:t>
            </a:r>
            <a:r>
              <a:rPr lang="el-GR" sz="3000" b="1" dirty="0" err="1" smtClean="0">
                <a:solidFill>
                  <a:srgbClr val="800080"/>
                </a:solidFill>
                <a:latin typeface="Arial" charset="0"/>
              </a:rPr>
              <a:t>συναθροιστική</a:t>
            </a:r>
            <a:r>
              <a:rPr lang="el-GR" sz="3000" b="1" dirty="0" smtClean="0">
                <a:solidFill>
                  <a:srgbClr val="800080"/>
                </a:solidFill>
                <a:latin typeface="Arial" charset="0"/>
              </a:rPr>
              <a:t> δαπάνη </a:t>
            </a:r>
            <a:r>
              <a:rPr lang="el-GR" sz="3000" b="1" dirty="0">
                <a:solidFill>
                  <a:srgbClr val="800080"/>
                </a:solidFill>
                <a:latin typeface="Arial" charset="0"/>
              </a:rPr>
              <a:t>(δισ. £)</a:t>
            </a:r>
            <a:endParaRPr lang="en-GB" sz="30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080072"/>
              </p:ext>
            </p:extLst>
          </p:nvPr>
        </p:nvGraphicFramePr>
        <p:xfrm>
          <a:off x="335666" y="1396999"/>
          <a:ext cx="5640728" cy="48880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10182"/>
                <a:gridCol w="1410182"/>
                <a:gridCol w="1410182"/>
                <a:gridCol w="1410182"/>
              </a:tblGrid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Υ</a:t>
                      </a:r>
                      <a:endParaRPr lang="el-GR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Cd</a:t>
                      </a:r>
                      <a:endParaRPr lang="el-GR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i="0" u="none" strike="noStrike" baseline="0" dirty="0" smtClean="0">
                          <a:solidFill>
                            <a:srgbClr val="006666"/>
                          </a:solidFill>
                        </a:rPr>
                        <a:t>παλαιό)</a:t>
                      </a:r>
                      <a:endParaRPr lang="el-GR" i="0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Ε (παλαιό)</a:t>
                      </a:r>
                      <a:endParaRPr lang="el-GR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540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520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620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680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780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760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860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sz="3000" b="1" dirty="0">
                <a:solidFill>
                  <a:srgbClr val="800080"/>
                </a:solidFill>
                <a:latin typeface="Arial" charset="0"/>
              </a:rPr>
              <a:t>Η επίδραση μιας </a:t>
            </a:r>
            <a:r>
              <a:rPr lang="el-GR" sz="3000" b="1" dirty="0" smtClean="0">
                <a:solidFill>
                  <a:srgbClr val="800080"/>
                </a:solidFill>
                <a:latin typeface="Arial" charset="0"/>
              </a:rPr>
              <a:t>αύξησης</a:t>
            </a:r>
            <a:br>
              <a:rPr lang="el-GR" sz="3000" b="1" dirty="0" smtClean="0">
                <a:solidFill>
                  <a:srgbClr val="800080"/>
                </a:solidFill>
                <a:latin typeface="Arial" charset="0"/>
              </a:rPr>
            </a:br>
            <a:r>
              <a:rPr lang="el-GR" sz="3000" b="1" dirty="0" smtClean="0">
                <a:solidFill>
                  <a:srgbClr val="800080"/>
                </a:solidFill>
                <a:latin typeface="Arial" charset="0"/>
              </a:rPr>
              <a:t>στην </a:t>
            </a:r>
            <a:r>
              <a:rPr lang="el-GR" sz="3000" b="1" dirty="0" err="1" smtClean="0">
                <a:solidFill>
                  <a:srgbClr val="800080"/>
                </a:solidFill>
                <a:latin typeface="Arial" charset="0"/>
              </a:rPr>
              <a:t>συναθροιστική</a:t>
            </a:r>
            <a:r>
              <a:rPr lang="el-GR" sz="3000" b="1" dirty="0" smtClean="0">
                <a:solidFill>
                  <a:srgbClr val="800080"/>
                </a:solidFill>
                <a:latin typeface="Arial" charset="0"/>
              </a:rPr>
              <a:t> δαπάνη </a:t>
            </a:r>
            <a:r>
              <a:rPr lang="el-GR" sz="3000" b="1" dirty="0">
                <a:solidFill>
                  <a:srgbClr val="800080"/>
                </a:solidFill>
                <a:latin typeface="Arial" charset="0"/>
              </a:rPr>
              <a:t>(δισ. £)</a:t>
            </a:r>
            <a:endParaRPr lang="en-GB" sz="3000" b="1" dirty="0">
              <a:solidFill>
                <a:srgbClr val="800080"/>
              </a:solidFill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868591"/>
              </p:ext>
            </p:extLst>
          </p:nvPr>
        </p:nvGraphicFramePr>
        <p:xfrm>
          <a:off x="335666" y="1396999"/>
          <a:ext cx="8461092" cy="4888056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410182"/>
                <a:gridCol w="1410182"/>
                <a:gridCol w="1410182"/>
                <a:gridCol w="1410182"/>
                <a:gridCol w="1410182"/>
                <a:gridCol w="1410182"/>
              </a:tblGrid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/>
                        <a:t>Υ</a:t>
                      </a:r>
                      <a:endParaRPr lang="el-GR" i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Cd</a:t>
                      </a:r>
                      <a:endParaRPr lang="el-GR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baseline="0" dirty="0" smtClean="0">
                          <a:solidFill>
                            <a:srgbClr val="006666"/>
                          </a:solidFill>
                        </a:rPr>
                        <a:t>J (</a:t>
                      </a:r>
                      <a:r>
                        <a:rPr lang="el-GR" sz="1800" b="1" i="0" u="none" strike="noStrike" baseline="0" dirty="0" smtClean="0">
                          <a:solidFill>
                            <a:srgbClr val="006666"/>
                          </a:solidFill>
                        </a:rPr>
                        <a:t>παλαιό)</a:t>
                      </a:r>
                      <a:endParaRPr lang="el-GR" i="0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Ε (παλαιό)</a:t>
                      </a:r>
                      <a:endParaRPr lang="el-GR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J (</a:t>
                      </a:r>
                      <a:r>
                        <a:rPr lang="el-GR" sz="1800" b="1" i="0" u="none" strike="noStrike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νέο)</a:t>
                      </a:r>
                      <a:endParaRPr lang="el-GR" i="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b="1" i="0" u="none" strike="noStrike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Ε (νέο)</a:t>
                      </a:r>
                      <a:endParaRPr lang="el-GR" i="0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540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560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600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520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620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640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700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600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720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680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780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800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814676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900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760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rgbClr val="006666"/>
                          </a:solidFill>
                        </a:rPr>
                        <a:t>100</a:t>
                      </a:r>
                      <a:endParaRPr lang="el-GR" dirty="0">
                        <a:solidFill>
                          <a:srgbClr val="006666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860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120</a:t>
                      </a:r>
                      <a:endParaRPr lang="el-GR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880</a:t>
                      </a:r>
                      <a:endParaRPr lang="el-GR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64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864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600" dirty="0" smtClean="0"/>
              <a:t>Προσδιορισμός του εθνικού εισοδήματος</a:t>
            </a:r>
            <a:endParaRPr lang="en-GB" sz="3600" dirty="0"/>
          </a:p>
        </p:txBody>
      </p:sp>
      <p:sp>
        <p:nvSpPr>
          <p:cNvPr id="486405" name="Rectangle 5"/>
          <p:cNvSpPr>
            <a:spLocks noGrp="1"/>
          </p:cNvSpPr>
          <p:nvPr>
            <p:ph type="body" idx="1"/>
          </p:nvPr>
        </p:nvSpPr>
        <p:spPr>
          <a:xfrm>
            <a:off x="301625" y="1407886"/>
            <a:ext cx="8534400" cy="50056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sz="2900" dirty="0" smtClean="0"/>
              <a:t>Ο πολλαπλασιαστής </a:t>
            </a:r>
            <a:r>
              <a:rPr lang="en-GB" sz="2900" dirty="0" smtClean="0"/>
              <a:t>: </a:t>
            </a:r>
            <a:r>
              <a:rPr lang="el-GR" sz="2900" dirty="0" smtClean="0"/>
              <a:t>μερικά ποιοτικά χαρακτηριστικά</a:t>
            </a:r>
            <a:endParaRPr lang="en-GB" sz="29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Εξάγοντας την</a:t>
            </a:r>
            <a:r>
              <a:rPr lang="en-GB" dirty="0" smtClean="0"/>
              <a:t> </a:t>
            </a:r>
            <a:r>
              <a:rPr lang="en-GB" i="1" dirty="0"/>
              <a:t>mpc</a:t>
            </a:r>
            <a:r>
              <a:rPr lang="en-GB" baseline="-25000" dirty="0"/>
              <a:t>d</a:t>
            </a:r>
            <a:r>
              <a:rPr lang="en-GB" dirty="0"/>
              <a:t> </a:t>
            </a:r>
            <a:r>
              <a:rPr lang="el-GR" dirty="0" smtClean="0"/>
              <a:t>από την</a:t>
            </a:r>
            <a:r>
              <a:rPr lang="en-GB" dirty="0" smtClean="0"/>
              <a:t> </a:t>
            </a:r>
            <a:r>
              <a:rPr lang="en-GB" i="1" dirty="0"/>
              <a:t>mpc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Οι επιδράσεις μεταβολών των εισροών και εκροών σε άλλες εισροές και εκροές</a:t>
            </a:r>
            <a:endParaRPr lang="en-GB" dirty="0"/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l-GR" sz="2900" dirty="0" smtClean="0"/>
              <a:t>Σχέση μεταξύ του διαγράμματος του κεϋνσιανού σταυρού και του διαγράμματος συνολικής ζήτησης και προσφοράς</a:t>
            </a:r>
            <a:endParaRPr lang="en-GB" sz="29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el-GR" dirty="0" smtClean="0"/>
              <a:t>αποτελέσματα της αύξησης της ζήτησης και στα δύο διαγράμματα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864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864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4864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864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4864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6405" grpId="0" build="p" bldLvl="2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2667000" y="3556000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8451" name="Rectangle 3"/>
          <p:cNvSpPr>
            <a:spLocks noChangeArrowheads="1"/>
          </p:cNvSpPr>
          <p:nvPr/>
        </p:nvSpPr>
        <p:spPr bwMode="auto">
          <a:xfrm>
            <a:off x="6858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8452" name="Line 4"/>
          <p:cNvSpPr>
            <a:spLocks noChangeShapeType="1"/>
          </p:cNvSpPr>
          <p:nvPr/>
        </p:nvSpPr>
        <p:spPr bwMode="auto">
          <a:xfrm>
            <a:off x="2667000" y="3554413"/>
            <a:ext cx="0" cy="289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8453" name="Line 5"/>
          <p:cNvSpPr>
            <a:spLocks noChangeShapeType="1"/>
          </p:cNvSpPr>
          <p:nvPr/>
        </p:nvSpPr>
        <p:spPr bwMode="auto">
          <a:xfrm>
            <a:off x="2667000" y="64500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8454" name="Rectangle 6"/>
          <p:cNvSpPr>
            <a:spLocks noChangeArrowheads="1"/>
          </p:cNvSpPr>
          <p:nvPr/>
        </p:nvSpPr>
        <p:spPr bwMode="auto">
          <a:xfrm>
            <a:off x="6689725" y="6253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488455" name="Rectangle 7"/>
          <p:cNvSpPr>
            <a:spLocks noChangeArrowheads="1"/>
          </p:cNvSpPr>
          <p:nvPr/>
        </p:nvSpPr>
        <p:spPr bwMode="auto">
          <a:xfrm>
            <a:off x="1495425" y="371475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4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</a:t>
            </a:r>
          </a:p>
        </p:txBody>
      </p:sp>
      <p:sp>
        <p:nvSpPr>
          <p:cNvPr id="488456" name="Line 8"/>
          <p:cNvSpPr>
            <a:spLocks noChangeShapeType="1"/>
          </p:cNvSpPr>
          <p:nvPr/>
        </p:nvSpPr>
        <p:spPr bwMode="auto">
          <a:xfrm flipV="1">
            <a:off x="2667000" y="3860800"/>
            <a:ext cx="2743200" cy="2590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8457" name="Line 9"/>
          <p:cNvSpPr>
            <a:spLocks noChangeShapeType="1"/>
          </p:cNvSpPr>
          <p:nvPr/>
        </p:nvSpPr>
        <p:spPr bwMode="auto">
          <a:xfrm>
            <a:off x="3736975" y="5486400"/>
            <a:ext cx="0" cy="965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8458" name="Rectangle 10"/>
          <p:cNvSpPr>
            <a:spLocks noChangeArrowheads="1"/>
          </p:cNvSpPr>
          <p:nvPr/>
        </p:nvSpPr>
        <p:spPr bwMode="auto">
          <a:xfrm>
            <a:off x="5394325" y="35099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</a:p>
        </p:txBody>
      </p:sp>
      <p:grpSp>
        <p:nvGrpSpPr>
          <p:cNvPr id="488459" name="Group 11"/>
          <p:cNvGrpSpPr>
            <a:grpSpLocks/>
          </p:cNvGrpSpPr>
          <p:nvPr/>
        </p:nvGrpSpPr>
        <p:grpSpPr bwMode="auto">
          <a:xfrm>
            <a:off x="2667000" y="4119563"/>
            <a:ext cx="3630613" cy="1874837"/>
            <a:chOff x="1680" y="2595"/>
            <a:chExt cx="2287" cy="1181"/>
          </a:xfrm>
        </p:grpSpPr>
        <p:sp>
          <p:nvSpPr>
            <p:cNvPr id="488460" name="Line 12"/>
            <p:cNvSpPr>
              <a:spLocks noChangeShapeType="1"/>
            </p:cNvSpPr>
            <p:nvPr/>
          </p:nvSpPr>
          <p:spPr bwMode="auto">
            <a:xfrm flipV="1">
              <a:off x="1680" y="2720"/>
              <a:ext cx="2016" cy="105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88461" name="Rectangle 13"/>
            <p:cNvSpPr>
              <a:spLocks noChangeArrowheads="1"/>
            </p:cNvSpPr>
            <p:nvPr/>
          </p:nvSpPr>
          <p:spPr bwMode="auto">
            <a:xfrm>
              <a:off x="3686" y="2595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E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88462" name="Oval 14"/>
          <p:cNvSpPr>
            <a:spLocks noChangeArrowheads="1"/>
          </p:cNvSpPr>
          <p:nvPr/>
        </p:nvSpPr>
        <p:spPr bwMode="auto">
          <a:xfrm>
            <a:off x="3687763" y="5387975"/>
            <a:ext cx="93662" cy="93663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88463" name="Rectangle 15"/>
          <p:cNvSpPr>
            <a:spLocks noChangeArrowheads="1"/>
          </p:cNvSpPr>
          <p:nvPr/>
        </p:nvSpPr>
        <p:spPr bwMode="auto">
          <a:xfrm>
            <a:off x="3459163" y="645953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88464" name="Rectangle 16"/>
          <p:cNvSpPr>
            <a:spLocks noChangeArrowheads="1"/>
          </p:cNvSpPr>
          <p:nvPr/>
        </p:nvSpPr>
        <p:spPr bwMode="auto">
          <a:xfrm>
            <a:off x="2217738" y="6232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88465" name="Text Box 17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/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Απεικονίζοντας την επίδραση του πολλαπλασιαστή στη γραμμή των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45</a:t>
            </a:r>
            <a:r>
              <a:rPr lang="en-GB" sz="2000" b="1" baseline="30000" dirty="0">
                <a:solidFill>
                  <a:srgbClr val="005A4E"/>
                </a:solidFill>
                <a:latin typeface="Arial" charset="0"/>
              </a:rPr>
              <a:t>o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</a:t>
            </a: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και στα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διαγράμματα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n-GB" sz="2000" b="1" i="1" dirty="0">
                <a:solidFill>
                  <a:srgbClr val="005A4E"/>
                </a:solidFill>
                <a:latin typeface="Arial" charset="0"/>
              </a:rPr>
              <a:t>AD/AS </a:t>
            </a:r>
            <a:endParaRPr lang="en-GB" sz="20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88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8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8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88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457" grpId="0" animBg="1"/>
      <p:bldP spid="488462" grpId="0" animBg="1"/>
      <p:bldP spid="488463" grpId="0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2667000" y="3556000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499" name="Rectangle 3"/>
          <p:cNvSpPr>
            <a:spLocks noChangeArrowheads="1"/>
          </p:cNvSpPr>
          <p:nvPr/>
        </p:nvSpPr>
        <p:spPr bwMode="auto">
          <a:xfrm>
            <a:off x="2679700" y="5064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90500" name="Group 4"/>
          <p:cNvGrpSpPr>
            <a:grpSpLocks/>
          </p:cNvGrpSpPr>
          <p:nvPr/>
        </p:nvGrpSpPr>
        <p:grpSpPr bwMode="auto">
          <a:xfrm>
            <a:off x="2667000" y="965200"/>
            <a:ext cx="3987800" cy="1600200"/>
            <a:chOff x="1680" y="608"/>
            <a:chExt cx="2512" cy="1008"/>
          </a:xfrm>
        </p:grpSpPr>
        <p:sp>
          <p:nvSpPr>
            <p:cNvPr id="490501" name="Line 5"/>
            <p:cNvSpPr>
              <a:spLocks noChangeShapeType="1"/>
            </p:cNvSpPr>
            <p:nvPr/>
          </p:nvSpPr>
          <p:spPr bwMode="auto">
            <a:xfrm>
              <a:off x="1680" y="1616"/>
              <a:ext cx="1536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0502" name="Arc 6"/>
            <p:cNvSpPr>
              <a:spLocks/>
            </p:cNvSpPr>
            <p:nvPr/>
          </p:nvSpPr>
          <p:spPr bwMode="auto">
            <a:xfrm>
              <a:off x="3216" y="608"/>
              <a:ext cx="878" cy="1008"/>
            </a:xfrm>
            <a:custGeom>
              <a:avLst/>
              <a:gdLst>
                <a:gd name="G0" fmla="+- 0 0 0"/>
                <a:gd name="G1" fmla="+- 0 0 0"/>
                <a:gd name="G2" fmla="+- 21600 0 0"/>
                <a:gd name="T0" fmla="*/ 15191 w 15191"/>
                <a:gd name="T1" fmla="*/ 15355 h 21600"/>
                <a:gd name="T2" fmla="*/ 0 w 15191"/>
                <a:gd name="T3" fmla="*/ 21600 h 21600"/>
                <a:gd name="T4" fmla="*/ 0 w 15191"/>
                <a:gd name="T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91" h="21600" fill="none" extrusionOk="0">
                  <a:moveTo>
                    <a:pt x="15191" y="15355"/>
                  </a:moveTo>
                  <a:cubicBezTo>
                    <a:pt x="11147" y="19356"/>
                    <a:pt x="5688" y="21599"/>
                    <a:pt x="0" y="21600"/>
                  </a:cubicBezTo>
                </a:path>
                <a:path w="15191" h="21600" stroke="0" extrusionOk="0">
                  <a:moveTo>
                    <a:pt x="15191" y="15355"/>
                  </a:moveTo>
                  <a:cubicBezTo>
                    <a:pt x="11147" y="19356"/>
                    <a:pt x="5688" y="21599"/>
                    <a:pt x="0" y="21600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38100" cap="rnd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0503" name="Rectangle 7"/>
            <p:cNvSpPr>
              <a:spLocks noChangeArrowheads="1"/>
            </p:cNvSpPr>
            <p:nvPr/>
          </p:nvSpPr>
          <p:spPr bwMode="auto">
            <a:xfrm>
              <a:off x="3862" y="1099"/>
              <a:ext cx="33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folHlink"/>
                  </a:solidFill>
                  <a:latin typeface="Arial" charset="0"/>
                </a:rPr>
                <a:t>AS</a:t>
              </a:r>
            </a:p>
          </p:txBody>
        </p:sp>
      </p:grpSp>
      <p:grpSp>
        <p:nvGrpSpPr>
          <p:cNvPr id="490504" name="Group 8"/>
          <p:cNvGrpSpPr>
            <a:grpSpLocks/>
          </p:cNvGrpSpPr>
          <p:nvPr/>
        </p:nvGrpSpPr>
        <p:grpSpPr bwMode="auto">
          <a:xfrm>
            <a:off x="2922588" y="1711325"/>
            <a:ext cx="2024062" cy="1682750"/>
            <a:chOff x="1841" y="1078"/>
            <a:chExt cx="1275" cy="1060"/>
          </a:xfrm>
        </p:grpSpPr>
        <p:sp>
          <p:nvSpPr>
            <p:cNvPr id="490505" name="Line 9"/>
            <p:cNvSpPr>
              <a:spLocks noChangeShapeType="1"/>
            </p:cNvSpPr>
            <p:nvPr/>
          </p:nvSpPr>
          <p:spPr bwMode="auto">
            <a:xfrm>
              <a:off x="1841" y="1078"/>
              <a:ext cx="900" cy="943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0506" name="Rectangle 10"/>
            <p:cNvSpPr>
              <a:spLocks noChangeArrowheads="1"/>
            </p:cNvSpPr>
            <p:nvPr/>
          </p:nvSpPr>
          <p:spPr bwMode="auto">
            <a:xfrm>
              <a:off x="2720" y="1888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AD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490507" name="Line 11"/>
          <p:cNvSpPr>
            <a:spLocks noChangeShapeType="1"/>
          </p:cNvSpPr>
          <p:nvPr/>
        </p:nvSpPr>
        <p:spPr bwMode="auto">
          <a:xfrm flipV="1">
            <a:off x="3735388" y="2574925"/>
            <a:ext cx="0" cy="2841625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6858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09" name="Line 13"/>
          <p:cNvSpPr>
            <a:spLocks noChangeShapeType="1"/>
          </p:cNvSpPr>
          <p:nvPr/>
        </p:nvSpPr>
        <p:spPr bwMode="auto">
          <a:xfrm>
            <a:off x="2667000" y="5080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10" name="Line 14"/>
          <p:cNvSpPr>
            <a:spLocks noChangeShapeType="1"/>
          </p:cNvSpPr>
          <p:nvPr/>
        </p:nvSpPr>
        <p:spPr bwMode="auto">
          <a:xfrm>
            <a:off x="2667000" y="34036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11" name="Line 15"/>
          <p:cNvSpPr>
            <a:spLocks noChangeShapeType="1"/>
          </p:cNvSpPr>
          <p:nvPr/>
        </p:nvSpPr>
        <p:spPr bwMode="auto">
          <a:xfrm>
            <a:off x="2667000" y="3554413"/>
            <a:ext cx="0" cy="289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12" name="Line 16"/>
          <p:cNvSpPr>
            <a:spLocks noChangeShapeType="1"/>
          </p:cNvSpPr>
          <p:nvPr/>
        </p:nvSpPr>
        <p:spPr bwMode="auto">
          <a:xfrm>
            <a:off x="2667000" y="64500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13" name="Rectangle 17"/>
          <p:cNvSpPr>
            <a:spLocks noChangeArrowheads="1"/>
          </p:cNvSpPr>
          <p:nvPr/>
        </p:nvSpPr>
        <p:spPr bwMode="auto">
          <a:xfrm>
            <a:off x="2193925" y="538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P</a:t>
            </a:r>
          </a:p>
        </p:txBody>
      </p:sp>
      <p:sp>
        <p:nvSpPr>
          <p:cNvPr id="490514" name="Rectangle 18"/>
          <p:cNvSpPr>
            <a:spLocks noChangeArrowheads="1"/>
          </p:cNvSpPr>
          <p:nvPr/>
        </p:nvSpPr>
        <p:spPr bwMode="auto">
          <a:xfrm>
            <a:off x="6689725" y="3205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490515" name="Rectangle 19"/>
          <p:cNvSpPr>
            <a:spLocks noChangeArrowheads="1"/>
          </p:cNvSpPr>
          <p:nvPr/>
        </p:nvSpPr>
        <p:spPr bwMode="auto">
          <a:xfrm>
            <a:off x="6689725" y="6253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490516" name="Rectangle 20"/>
          <p:cNvSpPr>
            <a:spLocks noChangeArrowheads="1"/>
          </p:cNvSpPr>
          <p:nvPr/>
        </p:nvSpPr>
        <p:spPr bwMode="auto">
          <a:xfrm>
            <a:off x="1495425" y="371475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4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</a:t>
            </a:r>
          </a:p>
        </p:txBody>
      </p:sp>
      <p:sp>
        <p:nvSpPr>
          <p:cNvPr id="490517" name="Line 21"/>
          <p:cNvSpPr>
            <a:spLocks noChangeShapeType="1"/>
          </p:cNvSpPr>
          <p:nvPr/>
        </p:nvSpPr>
        <p:spPr bwMode="auto">
          <a:xfrm flipV="1">
            <a:off x="2667000" y="3860800"/>
            <a:ext cx="2743200" cy="2590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18" name="Line 22"/>
          <p:cNvSpPr>
            <a:spLocks noChangeShapeType="1"/>
          </p:cNvSpPr>
          <p:nvPr/>
        </p:nvSpPr>
        <p:spPr bwMode="auto">
          <a:xfrm flipV="1">
            <a:off x="2667000" y="4318000"/>
            <a:ext cx="320040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19" name="Line 23"/>
          <p:cNvSpPr>
            <a:spLocks noChangeShapeType="1"/>
          </p:cNvSpPr>
          <p:nvPr/>
        </p:nvSpPr>
        <p:spPr bwMode="auto">
          <a:xfrm>
            <a:off x="3736975" y="5472113"/>
            <a:ext cx="0" cy="9794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20" name="Rectangle 24"/>
          <p:cNvSpPr>
            <a:spLocks noChangeArrowheads="1"/>
          </p:cNvSpPr>
          <p:nvPr/>
        </p:nvSpPr>
        <p:spPr bwMode="auto">
          <a:xfrm>
            <a:off x="5394325" y="35099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</a:p>
        </p:txBody>
      </p:sp>
      <p:sp>
        <p:nvSpPr>
          <p:cNvPr id="490521" name="Rectangle 25"/>
          <p:cNvSpPr>
            <a:spLocks noChangeArrowheads="1"/>
          </p:cNvSpPr>
          <p:nvPr/>
        </p:nvSpPr>
        <p:spPr bwMode="auto">
          <a:xfrm>
            <a:off x="3459163" y="645953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0522" name="Rectangle 26"/>
          <p:cNvSpPr>
            <a:spLocks noChangeArrowheads="1"/>
          </p:cNvSpPr>
          <p:nvPr/>
        </p:nvSpPr>
        <p:spPr bwMode="auto">
          <a:xfrm>
            <a:off x="2235200" y="320675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0523" name="Rectangle 27"/>
          <p:cNvSpPr>
            <a:spLocks noChangeArrowheads="1"/>
          </p:cNvSpPr>
          <p:nvPr/>
        </p:nvSpPr>
        <p:spPr bwMode="auto">
          <a:xfrm>
            <a:off x="2217738" y="6232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0524" name="Oval 28"/>
          <p:cNvSpPr>
            <a:spLocks noChangeArrowheads="1"/>
          </p:cNvSpPr>
          <p:nvPr/>
        </p:nvSpPr>
        <p:spPr bwMode="auto">
          <a:xfrm>
            <a:off x="3689350" y="2524125"/>
            <a:ext cx="93663" cy="93663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25" name="Rectangle 29"/>
          <p:cNvSpPr>
            <a:spLocks noChangeArrowheads="1"/>
          </p:cNvSpPr>
          <p:nvPr/>
        </p:nvSpPr>
        <p:spPr bwMode="auto">
          <a:xfrm>
            <a:off x="5851525" y="411956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0526" name="Oval 30"/>
          <p:cNvSpPr>
            <a:spLocks noChangeArrowheads="1"/>
          </p:cNvSpPr>
          <p:nvPr/>
        </p:nvSpPr>
        <p:spPr bwMode="auto">
          <a:xfrm>
            <a:off x="3687763" y="5387975"/>
            <a:ext cx="93662" cy="93663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0527" name="AutoShape 31"/>
          <p:cNvSpPr>
            <a:spLocks noChangeArrowheads="1"/>
          </p:cNvSpPr>
          <p:nvPr/>
        </p:nvSpPr>
        <p:spPr bwMode="auto">
          <a:xfrm>
            <a:off x="141288" y="1125509"/>
            <a:ext cx="2138362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Υποθέστε μια τέλεια ελαστική καμπύλη τιμών  συνολικής προσφοράς </a:t>
            </a:r>
            <a:r>
              <a:rPr lang="en-US" sz="1900" dirty="0" smtClean="0">
                <a:solidFill>
                  <a:schemeClr val="hlink"/>
                </a:solidFill>
                <a:latin typeface="Arial" charset="0"/>
              </a:rPr>
              <a:t>AD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490528" name="Text Box 32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/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Απεικονίζοντας την επίδραση του πολλαπλασιαστή στη γραμμή των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45</a:t>
            </a:r>
            <a:r>
              <a:rPr lang="en-GB" sz="2000" b="1" baseline="30000" dirty="0">
                <a:solidFill>
                  <a:srgbClr val="005A4E"/>
                </a:solidFill>
                <a:latin typeface="Arial" charset="0"/>
              </a:rPr>
              <a:t>o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</a:t>
            </a: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και στα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διαγράμματα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n-GB" sz="2000" b="1" i="1" dirty="0">
                <a:solidFill>
                  <a:srgbClr val="005A4E"/>
                </a:solidFill>
                <a:latin typeface="Arial" charset="0"/>
              </a:rPr>
              <a:t>AD/AS </a:t>
            </a:r>
            <a:endParaRPr lang="en-GB" sz="20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90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9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0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9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7" grpId="0" animBg="1"/>
      <p:bldP spid="490524" grpId="0" animBg="1"/>
      <p:bldP spid="490527" grpId="0" animBg="1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667000" y="3556000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47" name="Rectangle 3"/>
          <p:cNvSpPr>
            <a:spLocks noChangeArrowheads="1"/>
          </p:cNvSpPr>
          <p:nvPr/>
        </p:nvSpPr>
        <p:spPr bwMode="auto">
          <a:xfrm>
            <a:off x="2679700" y="5064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48" name="Rectangle 4"/>
          <p:cNvSpPr>
            <a:spLocks noChangeArrowheads="1"/>
          </p:cNvSpPr>
          <p:nvPr/>
        </p:nvSpPr>
        <p:spPr bwMode="auto">
          <a:xfrm>
            <a:off x="6858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49" name="Line 5"/>
          <p:cNvSpPr>
            <a:spLocks noChangeShapeType="1"/>
          </p:cNvSpPr>
          <p:nvPr/>
        </p:nvSpPr>
        <p:spPr bwMode="auto">
          <a:xfrm>
            <a:off x="2667000" y="5080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0" name="Line 6"/>
          <p:cNvSpPr>
            <a:spLocks noChangeShapeType="1"/>
          </p:cNvSpPr>
          <p:nvPr/>
        </p:nvSpPr>
        <p:spPr bwMode="auto">
          <a:xfrm>
            <a:off x="2667000" y="34036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1" name="Line 7"/>
          <p:cNvSpPr>
            <a:spLocks noChangeShapeType="1"/>
          </p:cNvSpPr>
          <p:nvPr/>
        </p:nvSpPr>
        <p:spPr bwMode="auto">
          <a:xfrm>
            <a:off x="2667000" y="3554413"/>
            <a:ext cx="0" cy="289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2" name="Line 8"/>
          <p:cNvSpPr>
            <a:spLocks noChangeShapeType="1"/>
          </p:cNvSpPr>
          <p:nvPr/>
        </p:nvSpPr>
        <p:spPr bwMode="auto">
          <a:xfrm>
            <a:off x="2667000" y="64500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3" name="Rectangle 9"/>
          <p:cNvSpPr>
            <a:spLocks noChangeArrowheads="1"/>
          </p:cNvSpPr>
          <p:nvPr/>
        </p:nvSpPr>
        <p:spPr bwMode="auto">
          <a:xfrm>
            <a:off x="2193925" y="538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P</a:t>
            </a:r>
          </a:p>
        </p:txBody>
      </p:sp>
      <p:sp>
        <p:nvSpPr>
          <p:cNvPr id="492554" name="Rectangle 10"/>
          <p:cNvSpPr>
            <a:spLocks noChangeArrowheads="1"/>
          </p:cNvSpPr>
          <p:nvPr/>
        </p:nvSpPr>
        <p:spPr bwMode="auto">
          <a:xfrm>
            <a:off x="6689725" y="3205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492555" name="Rectangle 11"/>
          <p:cNvSpPr>
            <a:spLocks noChangeArrowheads="1"/>
          </p:cNvSpPr>
          <p:nvPr/>
        </p:nvSpPr>
        <p:spPr bwMode="auto">
          <a:xfrm>
            <a:off x="6689725" y="6253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492556" name="Rectangle 12"/>
          <p:cNvSpPr>
            <a:spLocks noChangeArrowheads="1"/>
          </p:cNvSpPr>
          <p:nvPr/>
        </p:nvSpPr>
        <p:spPr bwMode="auto">
          <a:xfrm>
            <a:off x="1495425" y="371475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4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</a:t>
            </a:r>
          </a:p>
        </p:txBody>
      </p:sp>
      <p:sp>
        <p:nvSpPr>
          <p:cNvPr id="492557" name="Line 13"/>
          <p:cNvSpPr>
            <a:spLocks noChangeShapeType="1"/>
          </p:cNvSpPr>
          <p:nvPr/>
        </p:nvSpPr>
        <p:spPr bwMode="auto">
          <a:xfrm flipV="1">
            <a:off x="2667000" y="3860800"/>
            <a:ext cx="2743200" cy="2590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8" name="Line 14"/>
          <p:cNvSpPr>
            <a:spLocks noChangeShapeType="1"/>
          </p:cNvSpPr>
          <p:nvPr/>
        </p:nvSpPr>
        <p:spPr bwMode="auto">
          <a:xfrm>
            <a:off x="2667000" y="256540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59" name="Arc 15"/>
          <p:cNvSpPr>
            <a:spLocks/>
          </p:cNvSpPr>
          <p:nvPr/>
        </p:nvSpPr>
        <p:spPr bwMode="auto">
          <a:xfrm>
            <a:off x="5105400" y="965200"/>
            <a:ext cx="1393825" cy="1600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191 w 15191"/>
              <a:gd name="T1" fmla="*/ 15355 h 21600"/>
              <a:gd name="T2" fmla="*/ 0 w 15191"/>
              <a:gd name="T3" fmla="*/ 21600 h 21600"/>
              <a:gd name="T4" fmla="*/ 0 w 1519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91" h="21600" fill="none" extrusionOk="0">
                <a:moveTo>
                  <a:pt x="15191" y="15355"/>
                </a:moveTo>
                <a:cubicBezTo>
                  <a:pt x="11147" y="19356"/>
                  <a:pt x="5688" y="21599"/>
                  <a:pt x="0" y="21600"/>
                </a:cubicBezTo>
              </a:path>
              <a:path w="15191" h="21600" stroke="0" extrusionOk="0">
                <a:moveTo>
                  <a:pt x="15191" y="15355"/>
                </a:moveTo>
                <a:cubicBezTo>
                  <a:pt x="11147" y="19356"/>
                  <a:pt x="5688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60" name="Line 16"/>
          <p:cNvSpPr>
            <a:spLocks noChangeShapeType="1"/>
          </p:cNvSpPr>
          <p:nvPr/>
        </p:nvSpPr>
        <p:spPr bwMode="auto">
          <a:xfrm flipV="1">
            <a:off x="2667000" y="4318000"/>
            <a:ext cx="320040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61" name="Line 17"/>
          <p:cNvSpPr>
            <a:spLocks noChangeShapeType="1"/>
          </p:cNvSpPr>
          <p:nvPr/>
        </p:nvSpPr>
        <p:spPr bwMode="auto">
          <a:xfrm>
            <a:off x="3733800" y="2565400"/>
            <a:ext cx="0" cy="3886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62" name="Rectangle 18"/>
          <p:cNvSpPr>
            <a:spLocks noChangeArrowheads="1"/>
          </p:cNvSpPr>
          <p:nvPr/>
        </p:nvSpPr>
        <p:spPr bwMode="auto">
          <a:xfrm>
            <a:off x="5394325" y="35099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</a:p>
        </p:txBody>
      </p:sp>
      <p:sp>
        <p:nvSpPr>
          <p:cNvPr id="492563" name="Rectangle 19"/>
          <p:cNvSpPr>
            <a:spLocks noChangeArrowheads="1"/>
          </p:cNvSpPr>
          <p:nvPr/>
        </p:nvSpPr>
        <p:spPr bwMode="auto">
          <a:xfrm>
            <a:off x="3459163" y="645953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2564" name="Rectangle 20"/>
          <p:cNvSpPr>
            <a:spLocks noChangeArrowheads="1"/>
          </p:cNvSpPr>
          <p:nvPr/>
        </p:nvSpPr>
        <p:spPr bwMode="auto">
          <a:xfrm>
            <a:off x="2235200" y="320675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2565" name="Rectangle 21"/>
          <p:cNvSpPr>
            <a:spLocks noChangeArrowheads="1"/>
          </p:cNvSpPr>
          <p:nvPr/>
        </p:nvSpPr>
        <p:spPr bwMode="auto">
          <a:xfrm>
            <a:off x="2217738" y="6232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2566" name="Line 22"/>
          <p:cNvSpPr>
            <a:spLocks noChangeShapeType="1"/>
          </p:cNvSpPr>
          <p:nvPr/>
        </p:nvSpPr>
        <p:spPr bwMode="auto">
          <a:xfrm>
            <a:off x="2922588" y="1711325"/>
            <a:ext cx="1428750" cy="14970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67" name="Oval 23"/>
          <p:cNvSpPr>
            <a:spLocks noChangeArrowheads="1"/>
          </p:cNvSpPr>
          <p:nvPr/>
        </p:nvSpPr>
        <p:spPr bwMode="auto">
          <a:xfrm>
            <a:off x="3689350" y="2524125"/>
            <a:ext cx="93663" cy="93663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68" name="Rectangle 24"/>
          <p:cNvSpPr>
            <a:spLocks noChangeArrowheads="1"/>
          </p:cNvSpPr>
          <p:nvPr/>
        </p:nvSpPr>
        <p:spPr bwMode="auto">
          <a:xfrm>
            <a:off x="4318000" y="2997200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2569" name="Rectangle 25"/>
          <p:cNvSpPr>
            <a:spLocks noChangeArrowheads="1"/>
          </p:cNvSpPr>
          <p:nvPr/>
        </p:nvSpPr>
        <p:spPr bwMode="auto">
          <a:xfrm>
            <a:off x="5851525" y="411956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2570" name="Line 26"/>
          <p:cNvSpPr>
            <a:spLocks noChangeShapeType="1"/>
          </p:cNvSpPr>
          <p:nvPr/>
        </p:nvSpPr>
        <p:spPr bwMode="auto">
          <a:xfrm>
            <a:off x="5014913" y="4279900"/>
            <a:ext cx="0" cy="2176463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92571" name="Group 27"/>
          <p:cNvGrpSpPr>
            <a:grpSpLocks/>
          </p:cNvGrpSpPr>
          <p:nvPr/>
        </p:nvGrpSpPr>
        <p:grpSpPr bwMode="auto">
          <a:xfrm>
            <a:off x="2684463" y="3557588"/>
            <a:ext cx="3578225" cy="1930400"/>
            <a:chOff x="1691" y="2241"/>
            <a:chExt cx="2254" cy="1216"/>
          </a:xfrm>
        </p:grpSpPr>
        <p:sp>
          <p:nvSpPr>
            <p:cNvPr id="492572" name="Line 28"/>
            <p:cNvSpPr>
              <a:spLocks noChangeShapeType="1"/>
            </p:cNvSpPr>
            <p:nvPr/>
          </p:nvSpPr>
          <p:spPr bwMode="auto">
            <a:xfrm flipV="1">
              <a:off x="1691" y="2396"/>
              <a:ext cx="1992" cy="106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2573" name="Rectangle 29"/>
            <p:cNvSpPr>
              <a:spLocks noChangeArrowheads="1"/>
            </p:cNvSpPr>
            <p:nvPr/>
          </p:nvSpPr>
          <p:spPr bwMode="auto">
            <a:xfrm>
              <a:off x="3664" y="2241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E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92574" name="Rectangle 30"/>
          <p:cNvSpPr>
            <a:spLocks noChangeArrowheads="1"/>
          </p:cNvSpPr>
          <p:nvPr/>
        </p:nvSpPr>
        <p:spPr bwMode="auto">
          <a:xfrm>
            <a:off x="4733925" y="6443663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92575" name="Oval 31"/>
          <p:cNvSpPr>
            <a:spLocks noChangeArrowheads="1"/>
          </p:cNvSpPr>
          <p:nvPr/>
        </p:nvSpPr>
        <p:spPr bwMode="auto">
          <a:xfrm>
            <a:off x="4967288" y="4189413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76" name="Rectangle 32"/>
          <p:cNvSpPr>
            <a:spLocks noChangeArrowheads="1"/>
          </p:cNvSpPr>
          <p:nvPr/>
        </p:nvSpPr>
        <p:spPr bwMode="auto">
          <a:xfrm>
            <a:off x="6130925" y="1744663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AS</a:t>
            </a:r>
          </a:p>
        </p:txBody>
      </p:sp>
      <p:sp>
        <p:nvSpPr>
          <p:cNvPr id="492577" name="Oval 33"/>
          <p:cNvSpPr>
            <a:spLocks noChangeArrowheads="1"/>
          </p:cNvSpPr>
          <p:nvPr/>
        </p:nvSpPr>
        <p:spPr bwMode="auto">
          <a:xfrm>
            <a:off x="3687763" y="5387975"/>
            <a:ext cx="93662" cy="93663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2578" name="AutoShape 34"/>
          <p:cNvSpPr>
            <a:spLocks noChangeArrowheads="1"/>
          </p:cNvSpPr>
          <p:nvPr/>
        </p:nvSpPr>
        <p:spPr bwMode="auto">
          <a:xfrm>
            <a:off x="6804025" y="1182650"/>
            <a:ext cx="2292350" cy="29369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Μια αύξηση στη συνολική ζήτηση μπορεί να δειχθεί και στα δύο διαγράμματα, οδηγώντας σε αύξηση του εθνικού εισοδήματος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  <p:sp>
        <p:nvSpPr>
          <p:cNvPr id="492579" name="Text Box 35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Απεικονίζοντας την επίδραση του πολλαπλασιαστή στη γραμμή των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45</a:t>
            </a:r>
            <a:r>
              <a:rPr lang="en-GB" sz="2000" b="1" baseline="30000" dirty="0">
                <a:solidFill>
                  <a:srgbClr val="005A4E"/>
                </a:solidFill>
                <a:latin typeface="Arial" charset="0"/>
              </a:rPr>
              <a:t>o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</a:t>
            </a: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και στα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διαγράμματα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n-GB" sz="2000" b="1" i="1" dirty="0">
                <a:solidFill>
                  <a:srgbClr val="005A4E"/>
                </a:solidFill>
                <a:latin typeface="Arial" charset="0"/>
              </a:rPr>
              <a:t>AD/AS </a:t>
            </a:r>
            <a:endParaRPr lang="en-GB" sz="20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2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2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92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9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92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70" grpId="0" animBg="1"/>
      <p:bldP spid="492574" grpId="0" autoUpdateAnimBg="0"/>
      <p:bldP spid="492575" grpId="0" animBg="1"/>
      <p:bldP spid="492578" grpId="0" animBg="1" autoUpdateAnimBg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2667000" y="3556000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595" name="Rectangle 3"/>
          <p:cNvSpPr>
            <a:spLocks noChangeArrowheads="1"/>
          </p:cNvSpPr>
          <p:nvPr/>
        </p:nvSpPr>
        <p:spPr bwMode="auto">
          <a:xfrm>
            <a:off x="2679700" y="5064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494596" name="Group 4"/>
          <p:cNvGrpSpPr>
            <a:grpSpLocks/>
          </p:cNvGrpSpPr>
          <p:nvPr/>
        </p:nvGrpSpPr>
        <p:grpSpPr bwMode="auto">
          <a:xfrm>
            <a:off x="4181475" y="1711325"/>
            <a:ext cx="2024063" cy="1682750"/>
            <a:chOff x="2634" y="1078"/>
            <a:chExt cx="1275" cy="1060"/>
          </a:xfrm>
        </p:grpSpPr>
        <p:sp>
          <p:nvSpPr>
            <p:cNvPr id="494597" name="Line 5"/>
            <p:cNvSpPr>
              <a:spLocks noChangeShapeType="1"/>
            </p:cNvSpPr>
            <p:nvPr/>
          </p:nvSpPr>
          <p:spPr bwMode="auto">
            <a:xfrm>
              <a:off x="2634" y="1078"/>
              <a:ext cx="900" cy="94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4598" name="Rectangle 6"/>
            <p:cNvSpPr>
              <a:spLocks noChangeArrowheads="1"/>
            </p:cNvSpPr>
            <p:nvPr/>
          </p:nvSpPr>
          <p:spPr bwMode="auto">
            <a:xfrm>
              <a:off x="3513" y="1888"/>
              <a:ext cx="3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>
                  <a:solidFill>
                    <a:schemeClr val="accent2"/>
                  </a:solidFill>
                  <a:latin typeface="Arial" charset="0"/>
                </a:rPr>
                <a:t>AD</a:t>
              </a:r>
              <a:r>
                <a:rPr lang="en-GB" sz="2000" baseline="-25000">
                  <a:solidFill>
                    <a:schemeClr val="accent2"/>
                  </a:solidFill>
                  <a:latin typeface="Arial" charset="0"/>
                </a:rPr>
                <a:t>2</a:t>
              </a:r>
            </a:p>
          </p:txBody>
        </p:sp>
      </p:grpSp>
      <p:sp>
        <p:nvSpPr>
          <p:cNvPr id="494599" name="Rectangle 7"/>
          <p:cNvSpPr>
            <a:spLocks noChangeArrowheads="1"/>
          </p:cNvSpPr>
          <p:nvPr/>
        </p:nvSpPr>
        <p:spPr bwMode="auto">
          <a:xfrm>
            <a:off x="685800" y="6146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0" name="Line 8"/>
          <p:cNvSpPr>
            <a:spLocks noChangeShapeType="1"/>
          </p:cNvSpPr>
          <p:nvPr/>
        </p:nvSpPr>
        <p:spPr bwMode="auto">
          <a:xfrm>
            <a:off x="2667000" y="508000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1" name="Line 9"/>
          <p:cNvSpPr>
            <a:spLocks noChangeShapeType="1"/>
          </p:cNvSpPr>
          <p:nvPr/>
        </p:nvSpPr>
        <p:spPr bwMode="auto">
          <a:xfrm>
            <a:off x="2667000" y="3403600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2" name="Line 10"/>
          <p:cNvSpPr>
            <a:spLocks noChangeShapeType="1"/>
          </p:cNvSpPr>
          <p:nvPr/>
        </p:nvSpPr>
        <p:spPr bwMode="auto">
          <a:xfrm>
            <a:off x="2667000" y="3554413"/>
            <a:ext cx="0" cy="2897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3" name="Line 11"/>
          <p:cNvSpPr>
            <a:spLocks noChangeShapeType="1"/>
          </p:cNvSpPr>
          <p:nvPr/>
        </p:nvSpPr>
        <p:spPr bwMode="auto">
          <a:xfrm>
            <a:off x="2667000" y="64500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4" name="Rectangle 12"/>
          <p:cNvSpPr>
            <a:spLocks noChangeArrowheads="1"/>
          </p:cNvSpPr>
          <p:nvPr/>
        </p:nvSpPr>
        <p:spPr bwMode="auto">
          <a:xfrm>
            <a:off x="2193925" y="538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P</a:t>
            </a:r>
          </a:p>
        </p:txBody>
      </p:sp>
      <p:sp>
        <p:nvSpPr>
          <p:cNvPr id="494605" name="Rectangle 13"/>
          <p:cNvSpPr>
            <a:spLocks noChangeArrowheads="1"/>
          </p:cNvSpPr>
          <p:nvPr/>
        </p:nvSpPr>
        <p:spPr bwMode="auto">
          <a:xfrm>
            <a:off x="6689725" y="3205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494606" name="Rectangle 14"/>
          <p:cNvSpPr>
            <a:spLocks noChangeArrowheads="1"/>
          </p:cNvSpPr>
          <p:nvPr/>
        </p:nvSpPr>
        <p:spPr bwMode="auto">
          <a:xfrm>
            <a:off x="6689725" y="62531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494607" name="Rectangle 15"/>
          <p:cNvSpPr>
            <a:spLocks noChangeArrowheads="1"/>
          </p:cNvSpPr>
          <p:nvPr/>
        </p:nvSpPr>
        <p:spPr bwMode="auto">
          <a:xfrm>
            <a:off x="1495425" y="3714750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4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</a:t>
            </a:r>
          </a:p>
        </p:txBody>
      </p:sp>
      <p:sp>
        <p:nvSpPr>
          <p:cNvPr id="494608" name="Line 16"/>
          <p:cNvSpPr>
            <a:spLocks noChangeShapeType="1"/>
          </p:cNvSpPr>
          <p:nvPr/>
        </p:nvSpPr>
        <p:spPr bwMode="auto">
          <a:xfrm flipV="1">
            <a:off x="2667000" y="3860800"/>
            <a:ext cx="2743200" cy="2590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09" name="Line 17"/>
          <p:cNvSpPr>
            <a:spLocks noChangeShapeType="1"/>
          </p:cNvSpPr>
          <p:nvPr/>
        </p:nvSpPr>
        <p:spPr bwMode="auto">
          <a:xfrm>
            <a:off x="2667000" y="2565400"/>
            <a:ext cx="24384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0" name="Arc 18"/>
          <p:cNvSpPr>
            <a:spLocks/>
          </p:cNvSpPr>
          <p:nvPr/>
        </p:nvSpPr>
        <p:spPr bwMode="auto">
          <a:xfrm>
            <a:off x="5105400" y="965200"/>
            <a:ext cx="1393825" cy="1600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5191 w 15191"/>
              <a:gd name="T1" fmla="*/ 15355 h 21600"/>
              <a:gd name="T2" fmla="*/ 0 w 15191"/>
              <a:gd name="T3" fmla="*/ 21600 h 21600"/>
              <a:gd name="T4" fmla="*/ 0 w 1519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191" h="21600" fill="none" extrusionOk="0">
                <a:moveTo>
                  <a:pt x="15191" y="15355"/>
                </a:moveTo>
                <a:cubicBezTo>
                  <a:pt x="11147" y="19356"/>
                  <a:pt x="5688" y="21599"/>
                  <a:pt x="0" y="21600"/>
                </a:cubicBezTo>
              </a:path>
              <a:path w="15191" h="21600" stroke="0" extrusionOk="0">
                <a:moveTo>
                  <a:pt x="15191" y="15355"/>
                </a:moveTo>
                <a:cubicBezTo>
                  <a:pt x="11147" y="19356"/>
                  <a:pt x="5688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1" name="Line 19"/>
          <p:cNvSpPr>
            <a:spLocks noChangeShapeType="1"/>
          </p:cNvSpPr>
          <p:nvPr/>
        </p:nvSpPr>
        <p:spPr bwMode="auto">
          <a:xfrm flipV="1">
            <a:off x="2667000" y="4318000"/>
            <a:ext cx="3200400" cy="1676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2" name="Line 20"/>
          <p:cNvSpPr>
            <a:spLocks noChangeShapeType="1"/>
          </p:cNvSpPr>
          <p:nvPr/>
        </p:nvSpPr>
        <p:spPr bwMode="auto">
          <a:xfrm>
            <a:off x="3733800" y="2565400"/>
            <a:ext cx="0" cy="388620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3" name="Rectangle 21"/>
          <p:cNvSpPr>
            <a:spLocks noChangeArrowheads="1"/>
          </p:cNvSpPr>
          <p:nvPr/>
        </p:nvSpPr>
        <p:spPr bwMode="auto">
          <a:xfrm>
            <a:off x="6130925" y="1744663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AS</a:t>
            </a:r>
          </a:p>
        </p:txBody>
      </p:sp>
      <p:sp>
        <p:nvSpPr>
          <p:cNvPr id="494614" name="Rectangle 22"/>
          <p:cNvSpPr>
            <a:spLocks noChangeArrowheads="1"/>
          </p:cNvSpPr>
          <p:nvPr/>
        </p:nvSpPr>
        <p:spPr bwMode="auto">
          <a:xfrm>
            <a:off x="5394325" y="3509963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Y</a:t>
            </a:r>
          </a:p>
        </p:txBody>
      </p:sp>
      <p:sp>
        <p:nvSpPr>
          <p:cNvPr id="494615" name="Rectangle 23"/>
          <p:cNvSpPr>
            <a:spLocks noChangeArrowheads="1"/>
          </p:cNvSpPr>
          <p:nvPr/>
        </p:nvSpPr>
        <p:spPr bwMode="auto">
          <a:xfrm>
            <a:off x="3459163" y="645953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4616" name="Rectangle 24"/>
          <p:cNvSpPr>
            <a:spLocks noChangeArrowheads="1"/>
          </p:cNvSpPr>
          <p:nvPr/>
        </p:nvSpPr>
        <p:spPr bwMode="auto">
          <a:xfrm>
            <a:off x="2235200" y="3206750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4617" name="Rectangle 25"/>
          <p:cNvSpPr>
            <a:spLocks noChangeArrowheads="1"/>
          </p:cNvSpPr>
          <p:nvPr/>
        </p:nvSpPr>
        <p:spPr bwMode="auto">
          <a:xfrm>
            <a:off x="2217738" y="6232525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494618" name="Line 26"/>
          <p:cNvSpPr>
            <a:spLocks noChangeShapeType="1"/>
          </p:cNvSpPr>
          <p:nvPr/>
        </p:nvSpPr>
        <p:spPr bwMode="auto">
          <a:xfrm>
            <a:off x="2922588" y="1711325"/>
            <a:ext cx="1428750" cy="14970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19" name="Oval 27"/>
          <p:cNvSpPr>
            <a:spLocks noChangeArrowheads="1"/>
          </p:cNvSpPr>
          <p:nvPr/>
        </p:nvSpPr>
        <p:spPr bwMode="auto">
          <a:xfrm>
            <a:off x="3698875" y="2524125"/>
            <a:ext cx="93663" cy="93663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20" name="Rectangle 28"/>
          <p:cNvSpPr>
            <a:spLocks noChangeArrowheads="1"/>
          </p:cNvSpPr>
          <p:nvPr/>
        </p:nvSpPr>
        <p:spPr bwMode="auto">
          <a:xfrm>
            <a:off x="4318000" y="2997200"/>
            <a:ext cx="628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4621" name="Line 29"/>
          <p:cNvSpPr>
            <a:spLocks noChangeShapeType="1"/>
          </p:cNvSpPr>
          <p:nvPr/>
        </p:nvSpPr>
        <p:spPr bwMode="auto">
          <a:xfrm flipV="1">
            <a:off x="2684463" y="3803650"/>
            <a:ext cx="3162300" cy="168433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22" name="Rectangle 30"/>
          <p:cNvSpPr>
            <a:spLocks noChangeArrowheads="1"/>
          </p:cNvSpPr>
          <p:nvPr/>
        </p:nvSpPr>
        <p:spPr bwMode="auto">
          <a:xfrm>
            <a:off x="5851525" y="4119563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494623" name="Line 31"/>
          <p:cNvSpPr>
            <a:spLocks noChangeShapeType="1"/>
          </p:cNvSpPr>
          <p:nvPr/>
        </p:nvSpPr>
        <p:spPr bwMode="auto">
          <a:xfrm>
            <a:off x="5014913" y="2562225"/>
            <a:ext cx="0" cy="3894138"/>
          </a:xfrm>
          <a:prstGeom prst="line">
            <a:avLst/>
          </a:prstGeom>
          <a:noFill/>
          <a:ln w="19050">
            <a:solidFill>
              <a:schemeClr val="accent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24" name="Rectangle 32"/>
          <p:cNvSpPr>
            <a:spLocks noChangeArrowheads="1"/>
          </p:cNvSpPr>
          <p:nvPr/>
        </p:nvSpPr>
        <p:spPr bwMode="auto">
          <a:xfrm>
            <a:off x="5816600" y="3557588"/>
            <a:ext cx="44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GB" sz="20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94625" name="Rectangle 33"/>
          <p:cNvSpPr>
            <a:spLocks noChangeArrowheads="1"/>
          </p:cNvSpPr>
          <p:nvPr/>
        </p:nvSpPr>
        <p:spPr bwMode="auto">
          <a:xfrm>
            <a:off x="4733925" y="6443663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accent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e</a:t>
            </a:r>
            <a:r>
              <a:rPr lang="en-GB" sz="2000" baseline="-46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494626" name="Oval 34"/>
          <p:cNvSpPr>
            <a:spLocks noChangeArrowheads="1"/>
          </p:cNvSpPr>
          <p:nvPr/>
        </p:nvSpPr>
        <p:spPr bwMode="auto">
          <a:xfrm>
            <a:off x="4968875" y="2520950"/>
            <a:ext cx="93663" cy="93663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27" name="Oval 35"/>
          <p:cNvSpPr>
            <a:spLocks noChangeArrowheads="1"/>
          </p:cNvSpPr>
          <p:nvPr/>
        </p:nvSpPr>
        <p:spPr bwMode="auto">
          <a:xfrm>
            <a:off x="3687763" y="5387975"/>
            <a:ext cx="93662" cy="93663"/>
          </a:xfrm>
          <a:prstGeom prst="ellipse">
            <a:avLst/>
          </a:prstGeom>
          <a:solidFill>
            <a:srgbClr val="CCE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28" name="Oval 36"/>
          <p:cNvSpPr>
            <a:spLocks noChangeArrowheads="1"/>
          </p:cNvSpPr>
          <p:nvPr/>
        </p:nvSpPr>
        <p:spPr bwMode="auto">
          <a:xfrm>
            <a:off x="4967288" y="4189413"/>
            <a:ext cx="93662" cy="93662"/>
          </a:xfrm>
          <a:prstGeom prst="ellipse">
            <a:avLst/>
          </a:prstGeom>
          <a:solidFill>
            <a:srgbClr val="FFCCCC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494630" name="Text Box 38"/>
          <p:cNvSpPr txBox="1">
            <a:spLocks noChangeArrowheads="1"/>
          </p:cNvSpPr>
          <p:nvPr/>
        </p:nvSpPr>
        <p:spPr bwMode="auto">
          <a:xfrm>
            <a:off x="0" y="0"/>
            <a:ext cx="9144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/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Απεικονίζοντας την επίδραση του πολλαπλασιαστή στη γραμμή των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45</a:t>
            </a:r>
            <a:r>
              <a:rPr lang="en-GB" sz="2000" b="1" baseline="30000" dirty="0">
                <a:solidFill>
                  <a:srgbClr val="005A4E"/>
                </a:solidFill>
                <a:latin typeface="Arial" charset="0"/>
              </a:rPr>
              <a:t>o</a:t>
            </a:r>
            <a:r>
              <a:rPr lang="en-GB" sz="2000" b="1" dirty="0">
                <a:solidFill>
                  <a:srgbClr val="005A4E"/>
                </a:solidFill>
                <a:latin typeface="Arial" charset="0"/>
              </a:rPr>
              <a:t> </a:t>
            </a: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και στα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l-GR" sz="2000" b="1" dirty="0">
                <a:solidFill>
                  <a:srgbClr val="005A4E"/>
                </a:solidFill>
                <a:latin typeface="Arial" charset="0"/>
              </a:rPr>
              <a:t>διαγράμματα </a:t>
            </a:r>
            <a:br>
              <a:rPr lang="el-GR" sz="2000" b="1" dirty="0">
                <a:solidFill>
                  <a:srgbClr val="005A4E"/>
                </a:solidFill>
                <a:latin typeface="Arial" charset="0"/>
              </a:rPr>
            </a:br>
            <a:r>
              <a:rPr lang="en-GB" sz="2000" b="1" i="1" dirty="0">
                <a:solidFill>
                  <a:srgbClr val="005A4E"/>
                </a:solidFill>
                <a:latin typeface="Arial" charset="0"/>
              </a:rPr>
              <a:t>AD/AS </a:t>
            </a:r>
            <a:endParaRPr lang="en-GB" sz="2000" b="1" dirty="0">
              <a:solidFill>
                <a:srgbClr val="005A4E"/>
              </a:solidFill>
              <a:latin typeface="Arial" charset="0"/>
            </a:endParaRPr>
          </a:p>
        </p:txBody>
      </p:sp>
      <p:sp>
        <p:nvSpPr>
          <p:cNvPr id="39" name="AutoShape 34"/>
          <p:cNvSpPr>
            <a:spLocks noChangeArrowheads="1"/>
          </p:cNvSpPr>
          <p:nvPr/>
        </p:nvSpPr>
        <p:spPr bwMode="auto">
          <a:xfrm>
            <a:off x="6804025" y="1182650"/>
            <a:ext cx="2292350" cy="293691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folHlink"/>
                </a:solidFill>
                <a:latin typeface="Arial" charset="0"/>
              </a:rPr>
              <a:t>Μια αύξηση στη συνολική ζήτηση μπορεί να δειχθεί και στα δύο διαγράμματα, οδηγώντας σε αύξηση του εθνικού εισοδήματος</a:t>
            </a:r>
            <a:endParaRPr lang="en-GB" sz="1900" dirty="0">
              <a:solidFill>
                <a:schemeClr val="folHlink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4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626" grpId="0" animBg="1"/>
      <p:bldP spid="39" grpId="0" animBg="1" autoUpdateAnimBg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Βραχυχρόνια Μακροοικονομική Ισορροπία</a:t>
            </a:r>
            <a:endParaRPr lang="en-GB" dirty="0"/>
          </a:p>
        </p:txBody>
      </p:sp>
      <p:sp>
        <p:nvSpPr>
          <p:cNvPr id="496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Απλοποιημένη Κεϋνσιανή ανάλυση για την ανεργία και τον πληθωρισμό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 build="p" autoUpdateAnimBg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8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98692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Ανεργία και πληθωρισμός</a:t>
            </a:r>
            <a:endParaRPr lang="en-GB" dirty="0"/>
          </a:p>
        </p:txBody>
      </p:sp>
      <p:sp>
        <p:nvSpPr>
          <p:cNvPr id="498693" name="Rectangle 5"/>
          <p:cNvSpPr>
            <a:spLocks noGrp="1"/>
          </p:cNvSpPr>
          <p:nvPr>
            <p:ph type="body" idx="1"/>
          </p:nvPr>
        </p:nvSpPr>
        <p:spPr>
          <a:xfrm>
            <a:off x="301625" y="1609725"/>
            <a:ext cx="8534400" cy="4803775"/>
          </a:xfrm>
        </p:spPr>
        <p:txBody>
          <a:bodyPr/>
          <a:lstStyle/>
          <a:p>
            <a:pPr>
              <a:spcBef>
                <a:spcPct val="70000"/>
              </a:spcBef>
            </a:pPr>
            <a:r>
              <a:rPr lang="el-GR" dirty="0" smtClean="0"/>
              <a:t>Το πληθωριστικό </a:t>
            </a:r>
            <a:r>
              <a:rPr lang="en-GB" dirty="0" smtClean="0"/>
              <a:t>(</a:t>
            </a:r>
            <a:r>
              <a:rPr lang="el-GR" dirty="0" smtClean="0"/>
              <a:t>υφεσιακό</a:t>
            </a:r>
            <a:r>
              <a:rPr lang="en-GB" dirty="0" smtClean="0"/>
              <a:t>) </a:t>
            </a:r>
            <a:r>
              <a:rPr lang="el-GR" dirty="0" smtClean="0"/>
              <a:t>κενό</a:t>
            </a:r>
            <a:r>
              <a:rPr lang="en-GB" dirty="0" smtClean="0"/>
              <a:t>: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(</a:t>
            </a:r>
            <a:r>
              <a:rPr lang="el-GR" dirty="0" smtClean="0"/>
              <a:t>πλεονάζουσα παραγωγική ικανότητα στην οικονομία</a:t>
            </a:r>
            <a:r>
              <a:rPr lang="en-GB" sz="2800" dirty="0" smtClean="0"/>
              <a:t>)</a:t>
            </a:r>
            <a:endParaRPr lang="en-GB" sz="2800" dirty="0"/>
          </a:p>
          <a:p>
            <a:pPr lvl="1">
              <a:spcBef>
                <a:spcPct val="70000"/>
              </a:spcBef>
            </a:pPr>
            <a:r>
              <a:rPr lang="el-GR" dirty="0" smtClean="0"/>
              <a:t>Η προσέγγιση των εκροών και εισροών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98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98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74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61475" name="Object 3"/>
          <p:cNvGraphicFramePr>
            <a:graphicFrameLocks/>
          </p:cNvGraphicFramePr>
          <p:nvPr/>
        </p:nvGraphicFramePr>
        <p:xfrm>
          <a:off x="438150" y="279400"/>
          <a:ext cx="796290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1491" name="Chart" r:id="rId4" imgW="6442920" imgH="4608000" progId="MSGraph.Chart.8">
                  <p:embed followColorScheme="full"/>
                </p:oleObj>
              </mc:Choice>
              <mc:Fallback>
                <p:oleObj name="Chart" r:id="rId4" imgW="6442920" imgH="4608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9400"/>
                        <a:ext cx="7962900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1478" name="Rectangle 6"/>
          <p:cNvSpPr>
            <a:spLocks noChangeArrowheads="1"/>
          </p:cNvSpPr>
          <p:nvPr/>
        </p:nvSpPr>
        <p:spPr bwMode="auto">
          <a:xfrm rot="16200000">
            <a:off x="-1023143" y="3041785"/>
            <a:ext cx="26543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r" defTabSz="762000"/>
            <a:r>
              <a:rPr lang="el-GR" sz="2200" dirty="0" smtClean="0">
                <a:latin typeface="Arial" charset="0"/>
              </a:rPr>
              <a:t>Κατανάλωση</a:t>
            </a:r>
            <a:r>
              <a:rPr lang="en-GB" sz="2200" dirty="0" smtClean="0">
                <a:latin typeface="Arial" charset="0"/>
              </a:rPr>
              <a:t> 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1479" name="Rectangle 7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61480" name="Rectangle 8"/>
          <p:cNvSpPr>
            <a:spLocks noChangeArrowheads="1"/>
          </p:cNvSpPr>
          <p:nvPr/>
        </p:nvSpPr>
        <p:spPr bwMode="auto">
          <a:xfrm>
            <a:off x="7134225" y="10287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C</a:t>
            </a:r>
          </a:p>
        </p:txBody>
      </p:sp>
      <p:sp>
        <p:nvSpPr>
          <p:cNvPr id="361481" name="Rectangle 9"/>
          <p:cNvSpPr>
            <a:spLocks noChangeArrowheads="1"/>
          </p:cNvSpPr>
          <p:nvPr/>
        </p:nvSpPr>
        <p:spPr bwMode="auto">
          <a:xfrm>
            <a:off x="3683019" y="6486525"/>
            <a:ext cx="1311256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</a:t>
            </a:r>
            <a:r>
              <a:rPr lang="el-GR" sz="2200" dirty="0" smtClean="0">
                <a:latin typeface="Arial" charset="0"/>
              </a:rPr>
              <a:t>€ δις 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1482" name="Line 10"/>
          <p:cNvSpPr>
            <a:spLocks noChangeShapeType="1"/>
          </p:cNvSpPr>
          <p:nvPr/>
        </p:nvSpPr>
        <p:spPr bwMode="auto">
          <a:xfrm flipV="1">
            <a:off x="3556000" y="3759200"/>
            <a:ext cx="0" cy="2193925"/>
          </a:xfrm>
          <a:prstGeom prst="line">
            <a:avLst/>
          </a:prstGeom>
          <a:noFill/>
          <a:ln w="15875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1483" name="Line 11"/>
          <p:cNvSpPr>
            <a:spLocks noChangeShapeType="1"/>
          </p:cNvSpPr>
          <p:nvPr/>
        </p:nvSpPr>
        <p:spPr bwMode="auto">
          <a:xfrm>
            <a:off x="1038225" y="3776663"/>
            <a:ext cx="2544763" cy="0"/>
          </a:xfrm>
          <a:prstGeom prst="line">
            <a:avLst/>
          </a:prstGeom>
          <a:noFill/>
          <a:ln w="15875">
            <a:solidFill>
              <a:srgbClr val="4D4D4D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1484" name="Rectangle 12"/>
          <p:cNvSpPr>
            <a:spLocks noChangeArrowheads="1"/>
          </p:cNvSpPr>
          <p:nvPr/>
        </p:nvSpPr>
        <p:spPr bwMode="auto">
          <a:xfrm>
            <a:off x="541338" y="35845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>
                <a:solidFill>
                  <a:schemeClr val="tx2"/>
                </a:solidFill>
                <a:latin typeface="Arial" charset="0"/>
              </a:rPr>
              <a:t>50</a:t>
            </a:r>
          </a:p>
        </p:txBody>
      </p:sp>
      <p:sp>
        <p:nvSpPr>
          <p:cNvPr id="361485" name="Rectangle 13"/>
          <p:cNvSpPr>
            <a:spLocks noChangeArrowheads="1"/>
          </p:cNvSpPr>
          <p:nvPr/>
        </p:nvSpPr>
        <p:spPr bwMode="auto">
          <a:xfrm>
            <a:off x="3360738" y="6126163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>
                <a:solidFill>
                  <a:schemeClr val="tx2"/>
                </a:solidFill>
                <a:latin typeface="Arial" charset="0"/>
              </a:rPr>
              <a:t>50</a:t>
            </a:r>
          </a:p>
        </p:txBody>
      </p:sp>
      <p:sp>
        <p:nvSpPr>
          <p:cNvPr id="361486" name="Oval 14"/>
          <p:cNvSpPr>
            <a:spLocks noChangeArrowheads="1"/>
          </p:cNvSpPr>
          <p:nvPr/>
        </p:nvSpPr>
        <p:spPr bwMode="auto">
          <a:xfrm>
            <a:off x="3506788" y="371633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61487" name="Group 15"/>
          <p:cNvGrpSpPr>
            <a:grpSpLocks/>
          </p:cNvGrpSpPr>
          <p:nvPr/>
        </p:nvGrpSpPr>
        <p:grpSpPr bwMode="auto">
          <a:xfrm>
            <a:off x="6091238" y="2000250"/>
            <a:ext cx="981075" cy="396875"/>
            <a:chOff x="3837" y="1260"/>
            <a:chExt cx="618" cy="250"/>
          </a:xfrm>
        </p:grpSpPr>
        <p:sp>
          <p:nvSpPr>
            <p:cNvPr id="361488" name="Line 16"/>
            <p:cNvSpPr>
              <a:spLocks noChangeShapeType="1"/>
            </p:cNvSpPr>
            <p:nvPr/>
          </p:nvSpPr>
          <p:spPr bwMode="auto">
            <a:xfrm flipV="1">
              <a:off x="3837" y="1283"/>
              <a:ext cx="0" cy="208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1489" name="Rectangle 17"/>
            <p:cNvSpPr>
              <a:spLocks noChangeArrowheads="1"/>
            </p:cNvSpPr>
            <p:nvPr/>
          </p:nvSpPr>
          <p:spPr bwMode="auto">
            <a:xfrm>
              <a:off x="3854" y="1260"/>
              <a:ext cx="60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chemeClr val="hlink"/>
                  </a:solidFill>
                  <a:latin typeface="Symbol" pitchFamily="18" charset="2"/>
                </a:rPr>
                <a:t>D</a:t>
              </a:r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= 8</a:t>
              </a:r>
            </a:p>
          </p:txBody>
        </p:sp>
      </p:grpSp>
      <p:grpSp>
        <p:nvGrpSpPr>
          <p:cNvPr id="361490" name="Group 18"/>
          <p:cNvGrpSpPr>
            <a:grpSpLocks/>
          </p:cNvGrpSpPr>
          <p:nvPr/>
        </p:nvGrpSpPr>
        <p:grpSpPr bwMode="auto">
          <a:xfrm>
            <a:off x="5316538" y="2366963"/>
            <a:ext cx="1081087" cy="439737"/>
            <a:chOff x="3349" y="1491"/>
            <a:chExt cx="681" cy="277"/>
          </a:xfrm>
        </p:grpSpPr>
        <p:sp>
          <p:nvSpPr>
            <p:cNvPr id="361491" name="Line 19"/>
            <p:cNvSpPr>
              <a:spLocks noChangeShapeType="1"/>
            </p:cNvSpPr>
            <p:nvPr/>
          </p:nvSpPr>
          <p:spPr bwMode="auto">
            <a:xfrm>
              <a:off x="3538" y="1491"/>
              <a:ext cx="29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1492" name="Rectangle 20"/>
            <p:cNvSpPr>
              <a:spLocks noChangeArrowheads="1"/>
            </p:cNvSpPr>
            <p:nvPr/>
          </p:nvSpPr>
          <p:spPr bwMode="auto">
            <a:xfrm>
              <a:off x="3349" y="1518"/>
              <a:ext cx="6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chemeClr val="hlink"/>
                  </a:solidFill>
                  <a:latin typeface="Symbol" pitchFamily="18" charset="2"/>
                </a:rPr>
                <a:t>D</a:t>
              </a:r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Y </a:t>
              </a:r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= 10</a:t>
              </a:r>
            </a:p>
          </p:txBody>
        </p:sp>
      </p:grpSp>
      <p:grpSp>
        <p:nvGrpSpPr>
          <p:cNvPr id="361493" name="Group 21"/>
          <p:cNvGrpSpPr>
            <a:grpSpLocks/>
          </p:cNvGrpSpPr>
          <p:nvPr/>
        </p:nvGrpSpPr>
        <p:grpSpPr bwMode="auto">
          <a:xfrm>
            <a:off x="5256213" y="3398838"/>
            <a:ext cx="1965325" cy="1141412"/>
            <a:chOff x="3311" y="2141"/>
            <a:chExt cx="1238" cy="719"/>
          </a:xfrm>
        </p:grpSpPr>
        <p:sp>
          <p:nvSpPr>
            <p:cNvPr id="361494" name="AutoShape 22" descr="Parchment"/>
            <p:cNvSpPr>
              <a:spLocks noChangeArrowheads="1"/>
            </p:cNvSpPr>
            <p:nvPr/>
          </p:nvSpPr>
          <p:spPr bwMode="auto">
            <a:xfrm>
              <a:off x="3311" y="2141"/>
              <a:ext cx="1238" cy="719"/>
            </a:xfrm>
            <a:prstGeom prst="roundRect">
              <a:avLst>
                <a:gd name="adj" fmla="val 12495"/>
              </a:avLst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61495" name="Rectangle 23" descr="Parchment"/>
            <p:cNvSpPr>
              <a:spLocks noChangeArrowheads="1"/>
            </p:cNvSpPr>
            <p:nvPr/>
          </p:nvSpPr>
          <p:spPr bwMode="auto">
            <a:xfrm>
              <a:off x="3354" y="2195"/>
              <a:ext cx="1150" cy="634"/>
            </a:xfrm>
            <a:prstGeom prst="rect">
              <a:avLst/>
            </a:prstGeom>
            <a:blipFill dpi="0" rotWithShape="0">
              <a:blip r:embed="rId6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 i="1" dirty="0">
                  <a:latin typeface="Arial" charset="0"/>
                </a:rPr>
                <a:t>mpc = </a:t>
              </a:r>
              <a:r>
                <a:rPr lang="en-GB" sz="2000" dirty="0">
                  <a:latin typeface="Symbol" pitchFamily="18" charset="2"/>
                </a:rPr>
                <a:t>D</a:t>
              </a:r>
              <a:r>
                <a:rPr lang="en-GB" sz="2000" i="1" dirty="0">
                  <a:latin typeface="Arial" charset="0"/>
                </a:rPr>
                <a:t>C</a:t>
              </a:r>
              <a:r>
                <a:rPr lang="en-GB" sz="2000" dirty="0">
                  <a:latin typeface="Arial" charset="0"/>
                </a:rPr>
                <a:t> / </a:t>
              </a:r>
              <a:r>
                <a:rPr lang="en-GB" sz="2000" dirty="0">
                  <a:latin typeface="Symbol" pitchFamily="18" charset="2"/>
                </a:rPr>
                <a:t>D</a:t>
              </a:r>
              <a:r>
                <a:rPr lang="en-GB" sz="2000" i="1" dirty="0">
                  <a:latin typeface="Arial" charset="0"/>
                </a:rPr>
                <a:t>Y</a:t>
              </a:r>
            </a:p>
            <a:p>
              <a:pPr defTabSz="762000"/>
              <a:r>
                <a:rPr lang="en-GB" sz="2000" i="1" dirty="0">
                  <a:latin typeface="Arial" charset="0"/>
                </a:rPr>
                <a:t>        = </a:t>
              </a:r>
              <a:r>
                <a:rPr lang="en-GB" sz="2000" dirty="0">
                  <a:latin typeface="Arial" charset="0"/>
                </a:rPr>
                <a:t>8/10</a:t>
              </a:r>
            </a:p>
            <a:p>
              <a:pPr defTabSz="762000"/>
              <a:r>
                <a:rPr lang="en-GB" sz="2000" dirty="0">
                  <a:latin typeface="Arial" charset="0"/>
                </a:rPr>
                <a:t>        = 0.8</a:t>
              </a:r>
            </a:p>
          </p:txBody>
        </p:sp>
      </p:grpSp>
      <p:sp>
        <p:nvSpPr>
          <p:cNvPr id="361496" name="Text Box 24"/>
          <p:cNvSpPr txBox="1">
            <a:spLocks noChangeArrowheads="1"/>
          </p:cNvSpPr>
          <p:nvPr/>
        </p:nvSpPr>
        <p:spPr bwMode="auto">
          <a:xfrm>
            <a:off x="0" y="793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tx2"/>
                </a:solidFill>
                <a:latin typeface="Arial" charset="0"/>
              </a:rPr>
              <a:t>Η συνάρτηση κατανάλωσης</a:t>
            </a:r>
            <a:endParaRPr lang="en-GB" b="1" dirty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1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39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0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1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0742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00743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500744" name="Rectangle 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00745" name="Line 9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6" name="Rectangle 10"/>
          <p:cNvSpPr>
            <a:spLocks noChangeArrowheads="1"/>
          </p:cNvSpPr>
          <p:nvPr/>
        </p:nvSpPr>
        <p:spPr bwMode="auto">
          <a:xfrm>
            <a:off x="7458075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</a:p>
        </p:txBody>
      </p:sp>
      <p:sp>
        <p:nvSpPr>
          <p:cNvPr id="500747" name="Line 11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8" name="Line 12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49" name="Rectangle 13"/>
          <p:cNvSpPr>
            <a:spLocks noChangeArrowheads="1"/>
          </p:cNvSpPr>
          <p:nvPr/>
        </p:nvSpPr>
        <p:spPr bwMode="auto">
          <a:xfrm>
            <a:off x="3278188" y="62134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e</a:t>
            </a:r>
          </a:p>
        </p:txBody>
      </p:sp>
      <p:sp>
        <p:nvSpPr>
          <p:cNvPr id="500750" name="Oval 14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0751" name="Text Box 15"/>
          <p:cNvSpPr txBox="1">
            <a:spLocks noChangeArrowheads="1"/>
          </p:cNvSpPr>
          <p:nvPr/>
        </p:nvSpPr>
        <p:spPr bwMode="auto">
          <a:xfrm>
            <a:off x="0" y="603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Το αποπληθωριστικό (υφεσιακό) κενό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8" grpId="0" animBg="1"/>
      <p:bldP spid="500749" grpId="0" autoUpdateAnimBg="0"/>
      <p:bldP spid="500750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786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787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788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789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2790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02791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502792" name="Rectangle 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02793" name="Line 9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794" name="Rectangle 10"/>
          <p:cNvSpPr>
            <a:spLocks noChangeArrowheads="1"/>
          </p:cNvSpPr>
          <p:nvPr/>
        </p:nvSpPr>
        <p:spPr bwMode="auto">
          <a:xfrm>
            <a:off x="7458075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</a:p>
        </p:txBody>
      </p:sp>
      <p:sp>
        <p:nvSpPr>
          <p:cNvPr id="502795" name="Line 11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796" name="Line 12"/>
          <p:cNvSpPr>
            <a:spLocks noChangeShapeType="1"/>
          </p:cNvSpPr>
          <p:nvPr/>
        </p:nvSpPr>
        <p:spPr bwMode="auto">
          <a:xfrm>
            <a:off x="3490913" y="5664200"/>
            <a:ext cx="0" cy="476250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797" name="Rectangle 13"/>
          <p:cNvSpPr>
            <a:spLocks noChangeArrowheads="1"/>
          </p:cNvSpPr>
          <p:nvPr/>
        </p:nvSpPr>
        <p:spPr bwMode="auto">
          <a:xfrm>
            <a:off x="3278188" y="62134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e</a:t>
            </a:r>
          </a:p>
        </p:txBody>
      </p:sp>
      <p:sp>
        <p:nvSpPr>
          <p:cNvPr id="502798" name="Oval 14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799" name="Line 15"/>
          <p:cNvSpPr>
            <a:spLocks noChangeShapeType="1"/>
          </p:cNvSpPr>
          <p:nvPr/>
        </p:nvSpPr>
        <p:spPr bwMode="auto">
          <a:xfrm>
            <a:off x="4737100" y="1833563"/>
            <a:ext cx="0" cy="42973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800" name="Rectangle 16"/>
          <p:cNvSpPr>
            <a:spLocks noChangeArrowheads="1"/>
          </p:cNvSpPr>
          <p:nvPr/>
        </p:nvSpPr>
        <p:spPr bwMode="auto">
          <a:xfrm>
            <a:off x="4527550" y="6213475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grpSp>
        <p:nvGrpSpPr>
          <p:cNvPr id="502801" name="Group 17"/>
          <p:cNvGrpSpPr>
            <a:grpSpLocks/>
          </p:cNvGrpSpPr>
          <p:nvPr/>
        </p:nvGrpSpPr>
        <p:grpSpPr bwMode="auto">
          <a:xfrm>
            <a:off x="1843091" y="4052888"/>
            <a:ext cx="2887667" cy="1446212"/>
            <a:chOff x="1161" y="2553"/>
            <a:chExt cx="1819" cy="911"/>
          </a:xfrm>
        </p:grpSpPr>
        <p:sp>
          <p:nvSpPr>
            <p:cNvPr id="502802" name="Line 18"/>
            <p:cNvSpPr>
              <a:spLocks noChangeShapeType="1"/>
            </p:cNvSpPr>
            <p:nvPr/>
          </p:nvSpPr>
          <p:spPr bwMode="auto">
            <a:xfrm flipH="1" flipV="1">
              <a:off x="2280" y="2772"/>
              <a:ext cx="692" cy="69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2803" name="Rectangle 19"/>
            <p:cNvSpPr>
              <a:spLocks noChangeArrowheads="1"/>
            </p:cNvSpPr>
            <p:nvPr/>
          </p:nvSpPr>
          <p:spPr bwMode="auto">
            <a:xfrm>
              <a:off x="1161" y="2553"/>
              <a:ext cx="1819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algn="ctr" defTabSz="762000"/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Αποπληθωριστικό κενό</a:t>
              </a:r>
              <a:endParaRPr lang="en-GB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grpSp>
        <p:nvGrpSpPr>
          <p:cNvPr id="502804" name="Group 20"/>
          <p:cNvGrpSpPr>
            <a:grpSpLocks/>
          </p:cNvGrpSpPr>
          <p:nvPr/>
        </p:nvGrpSpPr>
        <p:grpSpPr bwMode="auto">
          <a:xfrm>
            <a:off x="4675188" y="4913313"/>
            <a:ext cx="327025" cy="444500"/>
            <a:chOff x="2945" y="3095"/>
            <a:chExt cx="206" cy="280"/>
          </a:xfrm>
        </p:grpSpPr>
        <p:sp>
          <p:nvSpPr>
            <p:cNvPr id="502805" name="Rectangle 21"/>
            <p:cNvSpPr>
              <a:spLocks noChangeArrowheads="1"/>
            </p:cNvSpPr>
            <p:nvPr/>
          </p:nvSpPr>
          <p:spPr bwMode="auto">
            <a:xfrm>
              <a:off x="2955" y="3095"/>
              <a:ext cx="1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c</a:t>
              </a:r>
            </a:p>
          </p:txBody>
        </p:sp>
        <p:sp>
          <p:nvSpPr>
            <p:cNvPr id="502806" name="Oval 22"/>
            <p:cNvSpPr>
              <a:spLocks noChangeArrowheads="1"/>
            </p:cNvSpPr>
            <p:nvPr/>
          </p:nvSpPr>
          <p:spPr bwMode="auto">
            <a:xfrm>
              <a:off x="2945" y="3310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02807" name="Group 23"/>
          <p:cNvGrpSpPr>
            <a:grpSpLocks/>
          </p:cNvGrpSpPr>
          <p:nvPr/>
        </p:nvGrpSpPr>
        <p:grpSpPr bwMode="auto">
          <a:xfrm>
            <a:off x="4683125" y="5608638"/>
            <a:ext cx="327025" cy="396875"/>
            <a:chOff x="2950" y="3533"/>
            <a:chExt cx="206" cy="250"/>
          </a:xfrm>
        </p:grpSpPr>
        <p:sp>
          <p:nvSpPr>
            <p:cNvPr id="502808" name="Rectangle 24"/>
            <p:cNvSpPr>
              <a:spLocks noChangeArrowheads="1"/>
            </p:cNvSpPr>
            <p:nvPr/>
          </p:nvSpPr>
          <p:spPr bwMode="auto">
            <a:xfrm>
              <a:off x="2951" y="353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d</a:t>
              </a:r>
            </a:p>
          </p:txBody>
        </p:sp>
        <p:sp>
          <p:nvSpPr>
            <p:cNvPr id="502809" name="Oval 25"/>
            <p:cNvSpPr>
              <a:spLocks noChangeArrowheads="1"/>
            </p:cNvSpPr>
            <p:nvPr/>
          </p:nvSpPr>
          <p:spPr bwMode="auto">
            <a:xfrm>
              <a:off x="2950" y="3544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02810" name="Line 26"/>
          <p:cNvSpPr>
            <a:spLocks noChangeShapeType="1"/>
          </p:cNvSpPr>
          <p:nvPr/>
        </p:nvSpPr>
        <p:spPr bwMode="auto">
          <a:xfrm>
            <a:off x="4737100" y="5299075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2811" name="AutoShape 27"/>
          <p:cNvSpPr>
            <a:spLocks noChangeArrowheads="1"/>
          </p:cNvSpPr>
          <p:nvPr/>
        </p:nvSpPr>
        <p:spPr bwMode="auto">
          <a:xfrm>
            <a:off x="6246813" y="873393"/>
            <a:ext cx="2724150" cy="30109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>
              <a:spcAft>
                <a:spcPct val="15000"/>
              </a:spcAft>
            </a:pPr>
            <a:r>
              <a:rPr lang="el-GR" sz="1900" b="1" dirty="0" smtClean="0">
                <a:solidFill>
                  <a:schemeClr val="hlink"/>
                </a:solidFill>
                <a:latin typeface="Arial" charset="0"/>
              </a:rPr>
              <a:t>Αποπληθωριστικό κενό</a:t>
            </a:r>
            <a:endParaRPr lang="en-GB" sz="1900" b="1" dirty="0">
              <a:solidFill>
                <a:schemeClr val="hlink"/>
              </a:solidFill>
              <a:latin typeface="Arial" charset="0"/>
            </a:endParaRPr>
          </a:p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Το ποσό κατά το οποίο οι εκροές  υπερβαίνουν τις εισροές στο επίπεδο εθνικού εισοδήματος πλήρους απασχόλησης 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02812" name="Text Box 28"/>
          <p:cNvSpPr txBox="1">
            <a:spLocks noChangeArrowheads="1"/>
          </p:cNvSpPr>
          <p:nvPr/>
        </p:nvSpPr>
        <p:spPr bwMode="auto">
          <a:xfrm>
            <a:off x="0" y="603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Το αποπληθωριστικό (υφεσιακό ) κενό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2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2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2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2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2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2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800" grpId="0" autoUpdateAnimBg="0"/>
      <p:bldP spid="502810" grpId="0" animBg="1"/>
      <p:bldP spid="502811" grpId="0" animBg="1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48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04836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Ανεργία και πληθωρισμός</a:t>
            </a:r>
            <a:endParaRPr lang="en-GB" dirty="0"/>
          </a:p>
        </p:txBody>
      </p:sp>
      <p:sp>
        <p:nvSpPr>
          <p:cNvPr id="504837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αποπληθωριστικό (υφεσιακό) κενό 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n-GB" dirty="0" smtClean="0">
                <a:solidFill>
                  <a:srgbClr val="646B86"/>
                </a:solidFill>
              </a:rPr>
              <a:t>(</a:t>
            </a:r>
            <a:r>
              <a:rPr lang="el-GR" dirty="0" smtClean="0">
                <a:solidFill>
                  <a:srgbClr val="646B86"/>
                </a:solidFill>
              </a:rPr>
              <a:t>πλεονάζουσα παραγωγική ικανότητα στην οικονομία</a:t>
            </a:r>
            <a:r>
              <a:rPr lang="en-GB" sz="2800" dirty="0" smtClean="0">
                <a:solidFill>
                  <a:srgbClr val="646B86"/>
                </a:solidFill>
              </a:rPr>
              <a:t>)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προσέγγιση των εκροών και των εισροών</a:t>
            </a:r>
            <a:endParaRPr lang="en-GB" dirty="0"/>
          </a:p>
          <a:p>
            <a:pPr lvl="1">
              <a:spcBef>
                <a:spcPct val="70000"/>
              </a:spcBef>
            </a:pPr>
            <a:r>
              <a:rPr lang="el-GR" dirty="0" smtClean="0"/>
              <a:t>η προσέγγιση του εισοδήματος και των δαπανών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882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83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84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85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6886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06887" name="Rectangle 7"/>
          <p:cNvSpPr>
            <a:spLocks noChangeArrowheads="1"/>
          </p:cNvSpPr>
          <p:nvPr/>
        </p:nvSpPr>
        <p:spPr bwMode="auto">
          <a:xfrm>
            <a:off x="26988" y="422275"/>
            <a:ext cx="1084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J, E</a:t>
            </a:r>
          </a:p>
        </p:txBody>
      </p:sp>
      <p:sp>
        <p:nvSpPr>
          <p:cNvPr id="506888" name="Line 8"/>
          <p:cNvSpPr>
            <a:spLocks noChangeShapeType="1"/>
          </p:cNvSpPr>
          <p:nvPr/>
        </p:nvSpPr>
        <p:spPr bwMode="auto">
          <a:xfrm>
            <a:off x="3490913" y="3776663"/>
            <a:ext cx="0" cy="23637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89" name="Rectangle 9"/>
          <p:cNvSpPr>
            <a:spLocks noChangeArrowheads="1"/>
          </p:cNvSpPr>
          <p:nvPr/>
        </p:nvSpPr>
        <p:spPr bwMode="auto">
          <a:xfrm>
            <a:off x="3278188" y="62134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06890" name="Line 10"/>
          <p:cNvSpPr>
            <a:spLocks noChangeShapeType="1"/>
          </p:cNvSpPr>
          <p:nvPr/>
        </p:nvSpPr>
        <p:spPr bwMode="auto">
          <a:xfrm>
            <a:off x="4737100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91" name="Rectangle 11"/>
          <p:cNvSpPr>
            <a:spLocks noChangeArrowheads="1"/>
          </p:cNvSpPr>
          <p:nvPr/>
        </p:nvSpPr>
        <p:spPr bwMode="auto">
          <a:xfrm>
            <a:off x="4527550" y="6213475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sp>
        <p:nvSpPr>
          <p:cNvPr id="506892" name="Line 12"/>
          <p:cNvSpPr>
            <a:spLocks noChangeShapeType="1"/>
          </p:cNvSpPr>
          <p:nvPr/>
        </p:nvSpPr>
        <p:spPr bwMode="auto">
          <a:xfrm flipV="1">
            <a:off x="873125" y="1303338"/>
            <a:ext cx="5438775" cy="4800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93" name="Line 13"/>
          <p:cNvSpPr>
            <a:spLocks noChangeShapeType="1"/>
          </p:cNvSpPr>
          <p:nvPr/>
        </p:nvSpPr>
        <p:spPr bwMode="auto">
          <a:xfrm flipV="1">
            <a:off x="890588" y="1965325"/>
            <a:ext cx="5732462" cy="3349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94" name="Rectangle 14"/>
          <p:cNvSpPr>
            <a:spLocks noChangeArrowheads="1"/>
          </p:cNvSpPr>
          <p:nvPr/>
        </p:nvSpPr>
        <p:spPr bwMode="auto">
          <a:xfrm>
            <a:off x="6284913" y="10652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506895" name="Rectangle 15"/>
          <p:cNvSpPr>
            <a:spLocks noChangeArrowheads="1"/>
          </p:cNvSpPr>
          <p:nvPr/>
        </p:nvSpPr>
        <p:spPr bwMode="auto">
          <a:xfrm>
            <a:off x="6623050" y="179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06896" name="Oval 16"/>
          <p:cNvSpPr>
            <a:spLocks noChangeArrowheads="1"/>
          </p:cNvSpPr>
          <p:nvPr/>
        </p:nvSpPr>
        <p:spPr bwMode="auto">
          <a:xfrm>
            <a:off x="3441700" y="3746500"/>
            <a:ext cx="103188" cy="10318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6897" name="Text Box 17"/>
          <p:cNvSpPr txBox="1">
            <a:spLocks noChangeArrowheads="1"/>
          </p:cNvSpPr>
          <p:nvPr/>
        </p:nvSpPr>
        <p:spPr bwMode="auto">
          <a:xfrm>
            <a:off x="0" y="603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Το αποπληθωριστικό (υφεσιακό) κενό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6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0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6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0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6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6888" grpId="0" animBg="1"/>
      <p:bldP spid="506889" grpId="0" autoUpdateAnimBg="0"/>
      <p:bldP spid="506890" grpId="0" animBg="1"/>
      <p:bldP spid="506891" grpId="0" autoUpdateAnimBg="0"/>
      <p:bldP spid="50689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ChangeArrowheads="1"/>
          </p:cNvSpPr>
          <p:nvPr/>
        </p:nvSpPr>
        <p:spPr bwMode="auto">
          <a:xfrm>
            <a:off x="924832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8931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8932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8933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08934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08935" name="Line 7"/>
          <p:cNvSpPr>
            <a:spLocks noChangeShapeType="1"/>
          </p:cNvSpPr>
          <p:nvPr/>
        </p:nvSpPr>
        <p:spPr bwMode="auto">
          <a:xfrm>
            <a:off x="3490913" y="3776663"/>
            <a:ext cx="0" cy="23637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8936" name="Rectangle 8"/>
          <p:cNvSpPr>
            <a:spLocks noChangeArrowheads="1"/>
          </p:cNvSpPr>
          <p:nvPr/>
        </p:nvSpPr>
        <p:spPr bwMode="auto">
          <a:xfrm>
            <a:off x="3278188" y="62134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08937" name="Line 9"/>
          <p:cNvSpPr>
            <a:spLocks noChangeShapeType="1"/>
          </p:cNvSpPr>
          <p:nvPr/>
        </p:nvSpPr>
        <p:spPr bwMode="auto">
          <a:xfrm>
            <a:off x="4737100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8938" name="Rectangle 10"/>
          <p:cNvSpPr>
            <a:spLocks noChangeArrowheads="1"/>
          </p:cNvSpPr>
          <p:nvPr/>
        </p:nvSpPr>
        <p:spPr bwMode="auto">
          <a:xfrm>
            <a:off x="4527550" y="6213475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sp>
        <p:nvSpPr>
          <p:cNvPr id="508939" name="Line 11"/>
          <p:cNvSpPr>
            <a:spLocks noChangeShapeType="1"/>
          </p:cNvSpPr>
          <p:nvPr/>
        </p:nvSpPr>
        <p:spPr bwMode="auto">
          <a:xfrm flipV="1">
            <a:off x="873125" y="1303338"/>
            <a:ext cx="5438775" cy="4800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8940" name="Line 12"/>
          <p:cNvSpPr>
            <a:spLocks noChangeShapeType="1"/>
          </p:cNvSpPr>
          <p:nvPr/>
        </p:nvSpPr>
        <p:spPr bwMode="auto">
          <a:xfrm flipV="1">
            <a:off x="890588" y="1965325"/>
            <a:ext cx="5732462" cy="3349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08941" name="Rectangle 13"/>
          <p:cNvSpPr>
            <a:spLocks noChangeArrowheads="1"/>
          </p:cNvSpPr>
          <p:nvPr/>
        </p:nvSpPr>
        <p:spPr bwMode="auto">
          <a:xfrm>
            <a:off x="6284913" y="10652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508942" name="Rectangle 14"/>
          <p:cNvSpPr>
            <a:spLocks noChangeArrowheads="1"/>
          </p:cNvSpPr>
          <p:nvPr/>
        </p:nvSpPr>
        <p:spPr bwMode="auto">
          <a:xfrm>
            <a:off x="6623050" y="179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08943" name="Oval 15"/>
          <p:cNvSpPr>
            <a:spLocks noChangeArrowheads="1"/>
          </p:cNvSpPr>
          <p:nvPr/>
        </p:nvSpPr>
        <p:spPr bwMode="auto">
          <a:xfrm>
            <a:off x="3441700" y="3746500"/>
            <a:ext cx="103188" cy="10318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08944" name="Group 16"/>
          <p:cNvGrpSpPr>
            <a:grpSpLocks/>
          </p:cNvGrpSpPr>
          <p:nvPr/>
        </p:nvGrpSpPr>
        <p:grpSpPr bwMode="auto">
          <a:xfrm>
            <a:off x="4681538" y="2227263"/>
            <a:ext cx="334962" cy="481012"/>
            <a:chOff x="2949" y="1403"/>
            <a:chExt cx="211" cy="303"/>
          </a:xfrm>
        </p:grpSpPr>
        <p:sp>
          <p:nvSpPr>
            <p:cNvPr id="508945" name="Rectangle 17"/>
            <p:cNvSpPr>
              <a:spLocks noChangeArrowheads="1"/>
            </p:cNvSpPr>
            <p:nvPr/>
          </p:nvSpPr>
          <p:spPr bwMode="auto">
            <a:xfrm>
              <a:off x="2955" y="1403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a</a:t>
              </a:r>
            </a:p>
          </p:txBody>
        </p:sp>
        <p:sp>
          <p:nvSpPr>
            <p:cNvPr id="508946" name="Oval 18"/>
            <p:cNvSpPr>
              <a:spLocks noChangeArrowheads="1"/>
            </p:cNvSpPr>
            <p:nvPr/>
          </p:nvSpPr>
          <p:spPr bwMode="auto">
            <a:xfrm>
              <a:off x="2949" y="1641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08947" name="Group 19"/>
          <p:cNvGrpSpPr>
            <a:grpSpLocks/>
          </p:cNvGrpSpPr>
          <p:nvPr/>
        </p:nvGrpSpPr>
        <p:grpSpPr bwMode="auto">
          <a:xfrm>
            <a:off x="4686300" y="2995613"/>
            <a:ext cx="349250" cy="396875"/>
            <a:chOff x="2952" y="1887"/>
            <a:chExt cx="220" cy="250"/>
          </a:xfrm>
        </p:grpSpPr>
        <p:sp>
          <p:nvSpPr>
            <p:cNvPr id="508948" name="Rectangle 20"/>
            <p:cNvSpPr>
              <a:spLocks noChangeArrowheads="1"/>
            </p:cNvSpPr>
            <p:nvPr/>
          </p:nvSpPr>
          <p:spPr bwMode="auto">
            <a:xfrm>
              <a:off x="2967" y="1887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hlink"/>
                  </a:solidFill>
                  <a:latin typeface="Arial" charset="0"/>
                </a:rPr>
                <a:t>b</a:t>
              </a:r>
            </a:p>
          </p:txBody>
        </p:sp>
        <p:sp>
          <p:nvSpPr>
            <p:cNvPr id="508949" name="Oval 21"/>
            <p:cNvSpPr>
              <a:spLocks noChangeArrowheads="1"/>
            </p:cNvSpPr>
            <p:nvPr/>
          </p:nvSpPr>
          <p:spPr bwMode="auto">
            <a:xfrm>
              <a:off x="2952" y="1899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08950" name="Line 22"/>
          <p:cNvSpPr>
            <a:spLocks noChangeShapeType="1"/>
          </p:cNvSpPr>
          <p:nvPr/>
        </p:nvSpPr>
        <p:spPr bwMode="auto">
          <a:xfrm>
            <a:off x="4743450" y="2684463"/>
            <a:ext cx="0" cy="3476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grpSp>
        <p:nvGrpSpPr>
          <p:cNvPr id="508951" name="Group 23"/>
          <p:cNvGrpSpPr>
            <a:grpSpLocks/>
          </p:cNvGrpSpPr>
          <p:nvPr/>
        </p:nvGrpSpPr>
        <p:grpSpPr bwMode="auto">
          <a:xfrm>
            <a:off x="4791080" y="2860675"/>
            <a:ext cx="3148015" cy="1404938"/>
            <a:chOff x="3018" y="1802"/>
            <a:chExt cx="1983" cy="885"/>
          </a:xfrm>
        </p:grpSpPr>
        <p:sp>
          <p:nvSpPr>
            <p:cNvPr id="508952" name="Line 24"/>
            <p:cNvSpPr>
              <a:spLocks noChangeShapeType="1"/>
            </p:cNvSpPr>
            <p:nvPr/>
          </p:nvSpPr>
          <p:spPr bwMode="auto">
            <a:xfrm>
              <a:off x="3018" y="1802"/>
              <a:ext cx="669" cy="485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08953" name="Rectangle 25"/>
            <p:cNvSpPr>
              <a:spLocks noChangeArrowheads="1"/>
            </p:cNvSpPr>
            <p:nvPr/>
          </p:nvSpPr>
          <p:spPr bwMode="auto">
            <a:xfrm>
              <a:off x="3593" y="2241"/>
              <a:ext cx="140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92075" tIns="46038" rIns="92075" bIns="46038">
              <a:spAutoFit/>
            </a:bodyPr>
            <a:lstStyle/>
            <a:p>
              <a:pPr defTabSz="762000"/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Χάσμα αποπληθωρισμού</a:t>
              </a:r>
              <a:endParaRPr lang="en-GB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508954" name="Rectangle 26"/>
          <p:cNvSpPr>
            <a:spLocks noChangeArrowheads="1"/>
          </p:cNvSpPr>
          <p:nvPr/>
        </p:nvSpPr>
        <p:spPr bwMode="auto">
          <a:xfrm>
            <a:off x="26988" y="422275"/>
            <a:ext cx="1084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J, E</a:t>
            </a:r>
          </a:p>
        </p:txBody>
      </p:sp>
      <p:sp>
        <p:nvSpPr>
          <p:cNvPr id="508955" name="AutoShape 27"/>
          <p:cNvSpPr>
            <a:spLocks noChangeArrowheads="1"/>
          </p:cNvSpPr>
          <p:nvPr/>
        </p:nvSpPr>
        <p:spPr bwMode="auto">
          <a:xfrm>
            <a:off x="996950" y="761803"/>
            <a:ext cx="2457449" cy="324446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>
              <a:spcAft>
                <a:spcPct val="15000"/>
              </a:spcAft>
            </a:pPr>
            <a:r>
              <a:rPr lang="el-GR" sz="1700" b="1" dirty="0" smtClean="0">
                <a:solidFill>
                  <a:schemeClr val="hlink"/>
                </a:solidFill>
                <a:latin typeface="Arial" charset="0"/>
              </a:rPr>
              <a:t>Αποπληθωριστικό κενό</a:t>
            </a:r>
            <a:endParaRPr lang="en-GB" sz="1700" b="1" dirty="0">
              <a:solidFill>
                <a:schemeClr val="hlink"/>
              </a:solidFill>
              <a:latin typeface="Arial" charset="0"/>
            </a:endParaRPr>
          </a:p>
          <a:p>
            <a:pPr algn="ctr" defTabSz="762000"/>
            <a:r>
              <a:rPr lang="el-GR" sz="1700" dirty="0" smtClean="0">
                <a:solidFill>
                  <a:schemeClr val="hlink"/>
                </a:solidFill>
                <a:latin typeface="Arial" charset="0"/>
              </a:rPr>
              <a:t>Το ποσό κατά το οποίο το εθνικό εισόδημα υπερβαίνει τις συνολικές δαπάνες στο επίπεδο εθνικού εισοδήματος πλήρους απασχόλησης</a:t>
            </a:r>
            <a:endParaRPr lang="en-GB" sz="17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08956" name="Text Box 28"/>
          <p:cNvSpPr txBox="1">
            <a:spLocks noChangeArrowheads="1"/>
          </p:cNvSpPr>
          <p:nvPr/>
        </p:nvSpPr>
        <p:spPr bwMode="auto">
          <a:xfrm>
            <a:off x="0" y="603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Το αποπληθωριστικό (</a:t>
            </a:r>
            <a:r>
              <a:rPr lang="el-GR" b="1" dirty="0" err="1" smtClean="0">
                <a:solidFill>
                  <a:srgbClr val="005A4E"/>
                </a:solidFill>
                <a:latin typeface="Arial" charset="0"/>
              </a:rPr>
              <a:t>υφεσιακό</a:t>
            </a:r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) κενό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08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8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08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08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08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8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08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8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8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8950" grpId="0" animBg="1"/>
      <p:bldP spid="508955" grpId="0" animBg="1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78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79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80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81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0982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10983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510984" name="Line 8"/>
          <p:cNvSpPr>
            <a:spLocks noChangeShapeType="1"/>
          </p:cNvSpPr>
          <p:nvPr/>
        </p:nvSpPr>
        <p:spPr bwMode="auto">
          <a:xfrm>
            <a:off x="890588" y="5665788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85" name="Rectangle 9"/>
          <p:cNvSpPr>
            <a:spLocks noChangeArrowheads="1"/>
          </p:cNvSpPr>
          <p:nvPr/>
        </p:nvSpPr>
        <p:spPr bwMode="auto">
          <a:xfrm>
            <a:off x="7458075" y="544512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</a:p>
        </p:txBody>
      </p:sp>
      <p:sp>
        <p:nvSpPr>
          <p:cNvPr id="510986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87" name="Line 11"/>
          <p:cNvSpPr>
            <a:spLocks noChangeShapeType="1"/>
          </p:cNvSpPr>
          <p:nvPr/>
        </p:nvSpPr>
        <p:spPr bwMode="auto">
          <a:xfrm>
            <a:off x="3490913" y="3776663"/>
            <a:ext cx="0" cy="23637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88" name="Rectangle 12"/>
          <p:cNvSpPr>
            <a:spLocks noChangeArrowheads="1"/>
          </p:cNvSpPr>
          <p:nvPr/>
        </p:nvSpPr>
        <p:spPr bwMode="auto">
          <a:xfrm>
            <a:off x="3278188" y="6213475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10989" name="Oval 13"/>
          <p:cNvSpPr>
            <a:spLocks noChangeArrowheads="1"/>
          </p:cNvSpPr>
          <p:nvPr/>
        </p:nvSpPr>
        <p:spPr bwMode="auto">
          <a:xfrm>
            <a:off x="3454400" y="5608638"/>
            <a:ext cx="103188" cy="103187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90" name="Line 14"/>
          <p:cNvSpPr>
            <a:spLocks noChangeShapeType="1"/>
          </p:cNvSpPr>
          <p:nvPr/>
        </p:nvSpPr>
        <p:spPr bwMode="auto">
          <a:xfrm>
            <a:off x="4737100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91" name="Rectangle 15"/>
          <p:cNvSpPr>
            <a:spLocks noChangeArrowheads="1"/>
          </p:cNvSpPr>
          <p:nvPr/>
        </p:nvSpPr>
        <p:spPr bwMode="auto">
          <a:xfrm>
            <a:off x="4527550" y="6213475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sp>
        <p:nvSpPr>
          <p:cNvPr id="510992" name="Rectangle 16"/>
          <p:cNvSpPr>
            <a:spLocks noChangeArrowheads="1"/>
          </p:cNvSpPr>
          <p:nvPr/>
        </p:nvSpPr>
        <p:spPr bwMode="auto">
          <a:xfrm>
            <a:off x="4691063" y="4913313"/>
            <a:ext cx="311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c</a:t>
            </a:r>
          </a:p>
        </p:txBody>
      </p:sp>
      <p:sp>
        <p:nvSpPr>
          <p:cNvPr id="510993" name="Rectangle 17"/>
          <p:cNvSpPr>
            <a:spLocks noChangeArrowheads="1"/>
          </p:cNvSpPr>
          <p:nvPr/>
        </p:nvSpPr>
        <p:spPr bwMode="auto">
          <a:xfrm>
            <a:off x="4684713" y="56086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d</a:t>
            </a:r>
          </a:p>
        </p:txBody>
      </p:sp>
      <p:sp>
        <p:nvSpPr>
          <p:cNvPr id="510994" name="Oval 18"/>
          <p:cNvSpPr>
            <a:spLocks noChangeArrowheads="1"/>
          </p:cNvSpPr>
          <p:nvPr/>
        </p:nvSpPr>
        <p:spPr bwMode="auto">
          <a:xfrm>
            <a:off x="4675188" y="5254625"/>
            <a:ext cx="103187" cy="103188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95" name="Oval 19"/>
          <p:cNvSpPr>
            <a:spLocks noChangeArrowheads="1"/>
          </p:cNvSpPr>
          <p:nvPr/>
        </p:nvSpPr>
        <p:spPr bwMode="auto">
          <a:xfrm>
            <a:off x="4683125" y="5626100"/>
            <a:ext cx="103188" cy="103188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96" name="Line 20"/>
          <p:cNvSpPr>
            <a:spLocks noChangeShapeType="1"/>
          </p:cNvSpPr>
          <p:nvPr/>
        </p:nvSpPr>
        <p:spPr bwMode="auto">
          <a:xfrm>
            <a:off x="4737100" y="5334000"/>
            <a:ext cx="0" cy="3476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97" name="Line 21"/>
          <p:cNvSpPr>
            <a:spLocks noChangeShapeType="1"/>
          </p:cNvSpPr>
          <p:nvPr/>
        </p:nvSpPr>
        <p:spPr bwMode="auto">
          <a:xfrm flipV="1">
            <a:off x="873125" y="1303338"/>
            <a:ext cx="5438775" cy="48006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98" name="Line 22"/>
          <p:cNvSpPr>
            <a:spLocks noChangeShapeType="1"/>
          </p:cNvSpPr>
          <p:nvPr/>
        </p:nvSpPr>
        <p:spPr bwMode="auto">
          <a:xfrm flipV="1">
            <a:off x="890588" y="1965325"/>
            <a:ext cx="5732462" cy="3349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0999" name="Rectangle 23"/>
          <p:cNvSpPr>
            <a:spLocks noChangeArrowheads="1"/>
          </p:cNvSpPr>
          <p:nvPr/>
        </p:nvSpPr>
        <p:spPr bwMode="auto">
          <a:xfrm>
            <a:off x="6284913" y="1065213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511000" name="Rectangle 24"/>
          <p:cNvSpPr>
            <a:spLocks noChangeArrowheads="1"/>
          </p:cNvSpPr>
          <p:nvPr/>
        </p:nvSpPr>
        <p:spPr bwMode="auto">
          <a:xfrm>
            <a:off x="6623050" y="17986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11001" name="Oval 25"/>
          <p:cNvSpPr>
            <a:spLocks noChangeArrowheads="1"/>
          </p:cNvSpPr>
          <p:nvPr/>
        </p:nvSpPr>
        <p:spPr bwMode="auto">
          <a:xfrm>
            <a:off x="3441700" y="3746500"/>
            <a:ext cx="103188" cy="103188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1002" name="Rectangle 26"/>
          <p:cNvSpPr>
            <a:spLocks noChangeArrowheads="1"/>
          </p:cNvSpPr>
          <p:nvPr/>
        </p:nvSpPr>
        <p:spPr bwMode="auto">
          <a:xfrm>
            <a:off x="4691063" y="222726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a</a:t>
            </a:r>
          </a:p>
        </p:txBody>
      </p:sp>
      <p:sp>
        <p:nvSpPr>
          <p:cNvPr id="511003" name="Rectangle 27"/>
          <p:cNvSpPr>
            <a:spLocks noChangeArrowheads="1"/>
          </p:cNvSpPr>
          <p:nvPr/>
        </p:nvSpPr>
        <p:spPr bwMode="auto">
          <a:xfrm>
            <a:off x="4710113" y="2995613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hlink"/>
                </a:solidFill>
                <a:latin typeface="Arial" charset="0"/>
              </a:rPr>
              <a:t>b</a:t>
            </a:r>
          </a:p>
        </p:txBody>
      </p:sp>
      <p:sp>
        <p:nvSpPr>
          <p:cNvPr id="511004" name="Oval 28"/>
          <p:cNvSpPr>
            <a:spLocks noChangeArrowheads="1"/>
          </p:cNvSpPr>
          <p:nvPr/>
        </p:nvSpPr>
        <p:spPr bwMode="auto">
          <a:xfrm>
            <a:off x="4681538" y="2605088"/>
            <a:ext cx="103187" cy="103187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1005" name="Oval 29"/>
          <p:cNvSpPr>
            <a:spLocks noChangeArrowheads="1"/>
          </p:cNvSpPr>
          <p:nvPr/>
        </p:nvSpPr>
        <p:spPr bwMode="auto">
          <a:xfrm>
            <a:off x="4686300" y="3014663"/>
            <a:ext cx="103188" cy="103187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1006" name="Line 30"/>
          <p:cNvSpPr>
            <a:spLocks noChangeShapeType="1"/>
          </p:cNvSpPr>
          <p:nvPr/>
        </p:nvSpPr>
        <p:spPr bwMode="auto">
          <a:xfrm>
            <a:off x="4743450" y="2684463"/>
            <a:ext cx="0" cy="347662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1007" name="Line 31"/>
          <p:cNvSpPr>
            <a:spLocks noChangeShapeType="1"/>
          </p:cNvSpPr>
          <p:nvPr/>
        </p:nvSpPr>
        <p:spPr bwMode="auto">
          <a:xfrm>
            <a:off x="4791075" y="2860675"/>
            <a:ext cx="1062038" cy="769938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1008" name="Line 32"/>
          <p:cNvSpPr>
            <a:spLocks noChangeShapeType="1"/>
          </p:cNvSpPr>
          <p:nvPr/>
        </p:nvSpPr>
        <p:spPr bwMode="auto">
          <a:xfrm flipV="1">
            <a:off x="4791075" y="3832225"/>
            <a:ext cx="1062038" cy="1649413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1009" name="Rectangle 33"/>
          <p:cNvSpPr>
            <a:spLocks noChangeArrowheads="1"/>
          </p:cNvSpPr>
          <p:nvPr/>
        </p:nvSpPr>
        <p:spPr bwMode="auto">
          <a:xfrm>
            <a:off x="5791200" y="3557588"/>
            <a:ext cx="229325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solidFill>
                  <a:schemeClr val="hlink"/>
                </a:solidFill>
                <a:latin typeface="Arial" charset="0"/>
              </a:rPr>
              <a:t>Χάσμα αποπληθωρισμού</a:t>
            </a:r>
            <a:endParaRPr lang="en-GB" sz="2000" dirty="0" smtClean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11010" name="Rectangle 34"/>
          <p:cNvSpPr>
            <a:spLocks noChangeArrowheads="1"/>
          </p:cNvSpPr>
          <p:nvPr/>
        </p:nvSpPr>
        <p:spPr bwMode="auto">
          <a:xfrm>
            <a:off x="26988" y="422275"/>
            <a:ext cx="1084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J, E</a:t>
            </a:r>
          </a:p>
        </p:txBody>
      </p:sp>
      <p:sp>
        <p:nvSpPr>
          <p:cNvPr id="511011" name="Text Box 35"/>
          <p:cNvSpPr txBox="1">
            <a:spLocks noChangeArrowheads="1"/>
          </p:cNvSpPr>
          <p:nvPr/>
        </p:nvSpPr>
        <p:spPr bwMode="auto">
          <a:xfrm>
            <a:off x="0" y="6032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Το αποπληθωριστικό (</a:t>
            </a:r>
            <a:r>
              <a:rPr lang="el-GR" b="1" dirty="0" err="1" smtClean="0">
                <a:solidFill>
                  <a:srgbClr val="005A4E"/>
                </a:solidFill>
                <a:latin typeface="Arial" charset="0"/>
              </a:rPr>
              <a:t>υφεσιακό</a:t>
            </a:r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) κενό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30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1302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Ανεργία και πληθωρισμός</a:t>
            </a:r>
            <a:endParaRPr lang="en-GB" dirty="0"/>
          </a:p>
        </p:txBody>
      </p:sp>
      <p:sp>
        <p:nvSpPr>
          <p:cNvPr id="513029" name="Rectangle 5"/>
          <p:cNvSpPr>
            <a:spLocks noGrp="1"/>
          </p:cNvSpPr>
          <p:nvPr>
            <p:ph type="body" idx="1"/>
          </p:nvPr>
        </p:nvSpPr>
        <p:spPr>
          <a:xfrm>
            <a:off x="304800" y="1407886"/>
            <a:ext cx="8534400" cy="2541814"/>
          </a:xfrm>
        </p:spPr>
        <p:txBody>
          <a:bodyPr/>
          <a:lstStyle/>
          <a:p>
            <a:pPr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αποπληθωριστικό </a:t>
            </a:r>
            <a:r>
              <a:rPr lang="en-GB" dirty="0" smtClean="0">
                <a:solidFill>
                  <a:srgbClr val="646B86"/>
                </a:solidFill>
              </a:rPr>
              <a:t>(</a:t>
            </a:r>
            <a:r>
              <a:rPr lang="el-GR" dirty="0" smtClean="0">
                <a:solidFill>
                  <a:srgbClr val="646B86"/>
                </a:solidFill>
              </a:rPr>
              <a:t>υφεσιακό </a:t>
            </a:r>
            <a:r>
              <a:rPr lang="en-GB" dirty="0" smtClean="0">
                <a:solidFill>
                  <a:srgbClr val="646B86"/>
                </a:solidFill>
              </a:rPr>
              <a:t>) </a:t>
            </a:r>
            <a:r>
              <a:rPr lang="el-GR" dirty="0" smtClean="0">
                <a:solidFill>
                  <a:srgbClr val="646B86"/>
                </a:solidFill>
              </a:rPr>
              <a:t>κενό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n-GB" dirty="0" smtClean="0">
                <a:solidFill>
                  <a:srgbClr val="646B86"/>
                </a:solidFill>
              </a:rPr>
              <a:t>(</a:t>
            </a:r>
            <a:r>
              <a:rPr lang="el-GR" sz="2800" dirty="0" smtClean="0">
                <a:solidFill>
                  <a:srgbClr val="646B86"/>
                </a:solidFill>
              </a:rPr>
              <a:t>πλεονάζουσα παραγωγική ικανότητα στην οικονομία</a:t>
            </a:r>
            <a:r>
              <a:rPr lang="en-GB" sz="2800" dirty="0" smtClean="0">
                <a:solidFill>
                  <a:srgbClr val="646B86"/>
                </a:solidFill>
              </a:rPr>
              <a:t>)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προσέγγιση των εκροών και των  εισροών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ct val="7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προσέγγιση του εισοδήματος και των δαπανών </a:t>
            </a:r>
            <a:endParaRPr lang="en-GB" dirty="0"/>
          </a:p>
        </p:txBody>
      </p:sp>
      <p:sp>
        <p:nvSpPr>
          <p:cNvPr id="513030" name="Rectangle 6"/>
          <p:cNvSpPr>
            <a:spLocks/>
          </p:cNvSpPr>
          <p:nvPr/>
        </p:nvSpPr>
        <p:spPr bwMode="auto">
          <a:xfrm>
            <a:off x="292100" y="4310742"/>
            <a:ext cx="8534400" cy="211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70000"/>
              </a:spcBef>
              <a:buClr>
                <a:srgbClr val="CE6312"/>
              </a:buClr>
              <a:buSzPct val="85000"/>
              <a:buFont typeface="Wingdings 2" pitchFamily="18" charset="2"/>
              <a:buChar char=""/>
            </a:pPr>
            <a:r>
              <a:rPr lang="el-GR" sz="3000" dirty="0" smtClean="0">
                <a:latin typeface="Arial" charset="0"/>
              </a:rPr>
              <a:t>Το πληθωριστικό κενό</a:t>
            </a:r>
            <a:r>
              <a:rPr lang="en-GB" sz="3000" dirty="0" smtClean="0">
                <a:latin typeface="Arial" charset="0"/>
              </a:rPr>
              <a:t> </a:t>
            </a:r>
            <a:r>
              <a:rPr lang="en-GB" dirty="0" smtClean="0">
                <a:latin typeface="Arial" charset="0"/>
              </a:rPr>
              <a:t>(</a:t>
            </a:r>
            <a:r>
              <a:rPr lang="el-GR" dirty="0" smtClean="0">
                <a:latin typeface="Arial" charset="0"/>
              </a:rPr>
              <a:t>το πρόβλημα της υπερβάλλουσας ζήτησης</a:t>
            </a:r>
            <a:r>
              <a:rPr lang="en-GB" dirty="0" smtClean="0">
                <a:latin typeface="Arial" charset="0"/>
              </a:rPr>
              <a:t>)</a:t>
            </a:r>
            <a:endParaRPr lang="en-GB" dirty="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70000"/>
              </a:spcBef>
              <a:buClr>
                <a:srgbClr val="BCA600"/>
              </a:buClr>
              <a:buSzPct val="70000"/>
              <a:buFont typeface="Wingdings" pitchFamily="2" charset="2"/>
              <a:buChar char="¡"/>
            </a:pPr>
            <a:r>
              <a:rPr lang="el-GR" sz="2600" dirty="0" smtClean="0">
                <a:solidFill>
                  <a:srgbClr val="19323F"/>
                </a:solidFill>
                <a:latin typeface="Arial" charset="0"/>
              </a:rPr>
              <a:t>Η προσέγγιση των εκροών και των εισροών</a:t>
            </a:r>
            <a:endParaRPr lang="en-GB" sz="2600" dirty="0">
              <a:solidFill>
                <a:srgbClr val="19323F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13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3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30" grpId="0" build="p" bldLvl="2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75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76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77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5078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15079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515080" name="Rectangle 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15081" name="Line 9"/>
          <p:cNvSpPr>
            <a:spLocks noChangeShapeType="1"/>
          </p:cNvSpPr>
          <p:nvPr/>
        </p:nvSpPr>
        <p:spPr bwMode="auto">
          <a:xfrm>
            <a:off x="890588" y="5080000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82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83" name="Line 11"/>
          <p:cNvSpPr>
            <a:spLocks noChangeShapeType="1"/>
          </p:cNvSpPr>
          <p:nvPr/>
        </p:nvSpPr>
        <p:spPr bwMode="auto">
          <a:xfrm>
            <a:off x="5634038" y="5078413"/>
            <a:ext cx="0" cy="1062037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84" name="Rectangle 12"/>
          <p:cNvSpPr>
            <a:spLocks noChangeArrowheads="1"/>
          </p:cNvSpPr>
          <p:nvPr/>
        </p:nvSpPr>
        <p:spPr bwMode="auto">
          <a:xfrm>
            <a:off x="541972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e</a:t>
            </a:r>
          </a:p>
        </p:txBody>
      </p:sp>
      <p:sp>
        <p:nvSpPr>
          <p:cNvPr id="515085" name="Oval 13"/>
          <p:cNvSpPr>
            <a:spLocks noChangeArrowheads="1"/>
          </p:cNvSpPr>
          <p:nvPr/>
        </p:nvSpPr>
        <p:spPr bwMode="auto">
          <a:xfrm>
            <a:off x="5578475" y="5022850"/>
            <a:ext cx="103188" cy="103188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5086" name="Rectangle 14"/>
          <p:cNvSpPr>
            <a:spLocks noChangeArrowheads="1"/>
          </p:cNvSpPr>
          <p:nvPr/>
        </p:nvSpPr>
        <p:spPr bwMode="auto">
          <a:xfrm>
            <a:off x="7439025" y="48958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</a:p>
        </p:txBody>
      </p:sp>
      <p:sp>
        <p:nvSpPr>
          <p:cNvPr id="515087" name="Text Box 15"/>
          <p:cNvSpPr txBox="1">
            <a:spLocks noChangeArrowheads="1"/>
          </p:cNvSpPr>
          <p:nvPr/>
        </p:nvSpPr>
        <p:spPr bwMode="auto">
          <a:xfrm>
            <a:off x="0" y="158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Το πληθωριστικό κενό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23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24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25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7126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17127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517128" name="Rectangle 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17129" name="Line 9"/>
          <p:cNvSpPr>
            <a:spLocks noChangeShapeType="1"/>
          </p:cNvSpPr>
          <p:nvPr/>
        </p:nvSpPr>
        <p:spPr bwMode="auto">
          <a:xfrm>
            <a:off x="890588" y="5080000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30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31" name="Line 11"/>
          <p:cNvSpPr>
            <a:spLocks noChangeShapeType="1"/>
          </p:cNvSpPr>
          <p:nvPr/>
        </p:nvSpPr>
        <p:spPr bwMode="auto">
          <a:xfrm>
            <a:off x="5634038" y="5078413"/>
            <a:ext cx="0" cy="1062037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32" name="Rectangle 12"/>
          <p:cNvSpPr>
            <a:spLocks noChangeArrowheads="1"/>
          </p:cNvSpPr>
          <p:nvPr/>
        </p:nvSpPr>
        <p:spPr bwMode="auto">
          <a:xfrm>
            <a:off x="541972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e</a:t>
            </a:r>
          </a:p>
        </p:txBody>
      </p:sp>
      <p:sp>
        <p:nvSpPr>
          <p:cNvPr id="517133" name="Oval 13"/>
          <p:cNvSpPr>
            <a:spLocks noChangeArrowheads="1"/>
          </p:cNvSpPr>
          <p:nvPr/>
        </p:nvSpPr>
        <p:spPr bwMode="auto">
          <a:xfrm>
            <a:off x="5578475" y="5022850"/>
            <a:ext cx="103188" cy="103188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34" name="Line 14"/>
          <p:cNvSpPr>
            <a:spLocks noChangeShapeType="1"/>
          </p:cNvSpPr>
          <p:nvPr/>
        </p:nvSpPr>
        <p:spPr bwMode="auto">
          <a:xfrm>
            <a:off x="4516438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7135" name="Rectangle 15"/>
          <p:cNvSpPr>
            <a:spLocks noChangeArrowheads="1"/>
          </p:cNvSpPr>
          <p:nvPr/>
        </p:nvSpPr>
        <p:spPr bwMode="auto">
          <a:xfrm>
            <a:off x="4271963" y="6176963"/>
            <a:ext cx="455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sp>
        <p:nvSpPr>
          <p:cNvPr id="517136" name="Rectangle 16"/>
          <p:cNvSpPr>
            <a:spLocks noChangeArrowheads="1"/>
          </p:cNvSpPr>
          <p:nvPr/>
        </p:nvSpPr>
        <p:spPr bwMode="auto">
          <a:xfrm>
            <a:off x="7439025" y="48958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</a:p>
        </p:txBody>
      </p:sp>
      <p:sp>
        <p:nvSpPr>
          <p:cNvPr id="517137" name="Text Box 17"/>
          <p:cNvSpPr txBox="1">
            <a:spLocks noChangeArrowheads="1"/>
          </p:cNvSpPr>
          <p:nvPr/>
        </p:nvSpPr>
        <p:spPr bwMode="auto">
          <a:xfrm>
            <a:off x="0" y="158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Το πληθωριστικό κενό</a:t>
            </a:r>
            <a:endParaRPr lang="en-GB" b="1" dirty="0" smtClean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71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72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73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19175" name="Rectangle 7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519176" name="Rectangle 8"/>
          <p:cNvSpPr>
            <a:spLocks noChangeArrowheads="1"/>
          </p:cNvSpPr>
          <p:nvPr/>
        </p:nvSpPr>
        <p:spPr bwMode="auto">
          <a:xfrm>
            <a:off x="166688" y="422275"/>
            <a:ext cx="7429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</a:t>
            </a:r>
          </a:p>
        </p:txBody>
      </p:sp>
      <p:sp>
        <p:nvSpPr>
          <p:cNvPr id="519177" name="Line 9"/>
          <p:cNvSpPr>
            <a:spLocks noChangeShapeType="1"/>
          </p:cNvSpPr>
          <p:nvPr/>
        </p:nvSpPr>
        <p:spPr bwMode="auto">
          <a:xfrm>
            <a:off x="890588" y="5080000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78" name="Line 10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79" name="Line 11"/>
          <p:cNvSpPr>
            <a:spLocks noChangeShapeType="1"/>
          </p:cNvSpPr>
          <p:nvPr/>
        </p:nvSpPr>
        <p:spPr bwMode="auto">
          <a:xfrm>
            <a:off x="5634038" y="5078413"/>
            <a:ext cx="0" cy="1062037"/>
          </a:xfrm>
          <a:prstGeom prst="line">
            <a:avLst/>
          </a:prstGeom>
          <a:noFill/>
          <a:ln w="19050">
            <a:solidFill>
              <a:schemeClr val="folHlink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80" name="Rectangle 12"/>
          <p:cNvSpPr>
            <a:spLocks noChangeArrowheads="1"/>
          </p:cNvSpPr>
          <p:nvPr/>
        </p:nvSpPr>
        <p:spPr bwMode="auto">
          <a:xfrm>
            <a:off x="541972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folHlink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folHlink"/>
                </a:solidFill>
                <a:latin typeface="Arial" charset="0"/>
              </a:rPr>
              <a:t>e</a:t>
            </a:r>
          </a:p>
        </p:txBody>
      </p:sp>
      <p:sp>
        <p:nvSpPr>
          <p:cNvPr id="519181" name="Oval 13"/>
          <p:cNvSpPr>
            <a:spLocks noChangeArrowheads="1"/>
          </p:cNvSpPr>
          <p:nvPr/>
        </p:nvSpPr>
        <p:spPr bwMode="auto">
          <a:xfrm>
            <a:off x="5578475" y="5022850"/>
            <a:ext cx="103188" cy="103188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82" name="Line 14"/>
          <p:cNvSpPr>
            <a:spLocks noChangeShapeType="1"/>
          </p:cNvSpPr>
          <p:nvPr/>
        </p:nvSpPr>
        <p:spPr bwMode="auto">
          <a:xfrm>
            <a:off x="4516438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83" name="Rectangle 15"/>
          <p:cNvSpPr>
            <a:spLocks noChangeArrowheads="1"/>
          </p:cNvSpPr>
          <p:nvPr/>
        </p:nvSpPr>
        <p:spPr bwMode="auto">
          <a:xfrm>
            <a:off x="4271963" y="6176963"/>
            <a:ext cx="455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grpSp>
        <p:nvGrpSpPr>
          <p:cNvPr id="519184" name="Group 16"/>
          <p:cNvGrpSpPr>
            <a:grpSpLocks/>
          </p:cNvGrpSpPr>
          <p:nvPr/>
        </p:nvGrpSpPr>
        <p:grpSpPr bwMode="auto">
          <a:xfrm>
            <a:off x="1879600" y="3538538"/>
            <a:ext cx="2686051" cy="1704975"/>
            <a:chOff x="1184" y="2229"/>
            <a:chExt cx="1692" cy="1074"/>
          </a:xfrm>
        </p:grpSpPr>
        <p:sp>
          <p:nvSpPr>
            <p:cNvPr id="519185" name="Line 17"/>
            <p:cNvSpPr>
              <a:spLocks noChangeShapeType="1"/>
            </p:cNvSpPr>
            <p:nvPr/>
          </p:nvSpPr>
          <p:spPr bwMode="auto">
            <a:xfrm flipH="1" flipV="1">
              <a:off x="1796" y="2449"/>
              <a:ext cx="1015" cy="854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19186" name="Rectangle 18"/>
            <p:cNvSpPr>
              <a:spLocks noChangeArrowheads="1"/>
            </p:cNvSpPr>
            <p:nvPr/>
          </p:nvSpPr>
          <p:spPr bwMode="auto">
            <a:xfrm>
              <a:off x="1184" y="2229"/>
              <a:ext cx="1692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Χάσμα πληθωρισμού</a:t>
              </a:r>
              <a:endParaRPr lang="en-GB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519187" name="Rectangle 19"/>
          <p:cNvSpPr>
            <a:spLocks noChangeArrowheads="1"/>
          </p:cNvSpPr>
          <p:nvPr/>
        </p:nvSpPr>
        <p:spPr bwMode="auto">
          <a:xfrm>
            <a:off x="7439025" y="48958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</a:p>
        </p:txBody>
      </p:sp>
      <p:grpSp>
        <p:nvGrpSpPr>
          <p:cNvPr id="519188" name="Group 20"/>
          <p:cNvGrpSpPr>
            <a:grpSpLocks/>
          </p:cNvGrpSpPr>
          <p:nvPr/>
        </p:nvGrpSpPr>
        <p:grpSpPr bwMode="auto">
          <a:xfrm>
            <a:off x="4467225" y="4675188"/>
            <a:ext cx="374650" cy="438150"/>
            <a:chOff x="2814" y="2945"/>
            <a:chExt cx="236" cy="276"/>
          </a:xfrm>
        </p:grpSpPr>
        <p:sp>
          <p:nvSpPr>
            <p:cNvPr id="519189" name="Rectangle 21"/>
            <p:cNvSpPr>
              <a:spLocks noChangeArrowheads="1"/>
            </p:cNvSpPr>
            <p:nvPr/>
          </p:nvSpPr>
          <p:spPr bwMode="auto">
            <a:xfrm>
              <a:off x="2845" y="294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g</a:t>
              </a:r>
            </a:p>
          </p:txBody>
        </p:sp>
        <p:sp>
          <p:nvSpPr>
            <p:cNvPr id="519190" name="Oval 22"/>
            <p:cNvSpPr>
              <a:spLocks noChangeArrowheads="1"/>
            </p:cNvSpPr>
            <p:nvPr/>
          </p:nvSpPr>
          <p:spPr bwMode="auto">
            <a:xfrm>
              <a:off x="2814" y="3156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19191" name="Group 23"/>
          <p:cNvGrpSpPr>
            <a:grpSpLocks/>
          </p:cNvGrpSpPr>
          <p:nvPr/>
        </p:nvGrpSpPr>
        <p:grpSpPr bwMode="auto">
          <a:xfrm>
            <a:off x="4473575" y="5314950"/>
            <a:ext cx="368300" cy="396875"/>
            <a:chOff x="2818" y="3348"/>
            <a:chExt cx="232" cy="250"/>
          </a:xfrm>
        </p:grpSpPr>
        <p:sp>
          <p:nvSpPr>
            <p:cNvPr id="519192" name="Rectangle 24"/>
            <p:cNvSpPr>
              <a:spLocks noChangeArrowheads="1"/>
            </p:cNvSpPr>
            <p:nvPr/>
          </p:nvSpPr>
          <p:spPr bwMode="auto">
            <a:xfrm>
              <a:off x="2845" y="3348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h</a:t>
              </a:r>
            </a:p>
          </p:txBody>
        </p:sp>
        <p:sp>
          <p:nvSpPr>
            <p:cNvPr id="519193" name="Oval 25"/>
            <p:cNvSpPr>
              <a:spLocks noChangeArrowheads="1"/>
            </p:cNvSpPr>
            <p:nvPr/>
          </p:nvSpPr>
          <p:spPr bwMode="auto">
            <a:xfrm>
              <a:off x="2818" y="3368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19194" name="Line 26"/>
          <p:cNvSpPr>
            <a:spLocks noChangeShapeType="1"/>
          </p:cNvSpPr>
          <p:nvPr/>
        </p:nvSpPr>
        <p:spPr bwMode="auto">
          <a:xfrm>
            <a:off x="4516438" y="5029200"/>
            <a:ext cx="0" cy="381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19195" name="AutoShape 27"/>
          <p:cNvSpPr>
            <a:spLocks noChangeArrowheads="1"/>
          </p:cNvSpPr>
          <p:nvPr/>
        </p:nvSpPr>
        <p:spPr bwMode="auto">
          <a:xfrm>
            <a:off x="5167086" y="828942"/>
            <a:ext cx="2699658" cy="3010952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>
              <a:spcAft>
                <a:spcPct val="15000"/>
              </a:spcAft>
            </a:pPr>
            <a:r>
              <a:rPr lang="el-GR" sz="1900" b="1" dirty="0" smtClean="0">
                <a:solidFill>
                  <a:schemeClr val="accent1"/>
                </a:solidFill>
                <a:latin typeface="Arial" charset="0"/>
              </a:rPr>
              <a:t>Πληθωριστικό κενό</a:t>
            </a:r>
            <a:endParaRPr lang="en-GB" sz="1900" b="1" dirty="0">
              <a:solidFill>
                <a:schemeClr val="accent1"/>
              </a:solidFill>
              <a:latin typeface="Arial" charset="0"/>
            </a:endParaRPr>
          </a:p>
          <a:p>
            <a:pPr algn="ctr" defTabSz="762000"/>
            <a:r>
              <a:rPr lang="el-GR" sz="1900" dirty="0" smtClean="0">
                <a:solidFill>
                  <a:schemeClr val="accent1"/>
                </a:solidFill>
                <a:latin typeface="Arial" charset="0"/>
              </a:rPr>
              <a:t>Το ποσό κατά το οποίο οι εισροές υπερβαίνουν τις εκροές στο επίπεδο του εθνικού εισοδήματος πλήρους απασχόλησης</a:t>
            </a:r>
            <a:endParaRPr lang="en-GB" sz="19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19196" name="Text Box 28"/>
          <p:cNvSpPr txBox="1">
            <a:spLocks noChangeArrowheads="1"/>
          </p:cNvSpPr>
          <p:nvPr/>
        </p:nvSpPr>
        <p:spPr bwMode="auto">
          <a:xfrm>
            <a:off x="0" y="158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Το πληθωριστικό κενό</a:t>
            </a:r>
            <a:endParaRPr lang="en-GB" b="1" dirty="0" smtClean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9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9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9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9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9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9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94" grpId="0" animBg="1"/>
      <p:bldP spid="51919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1066800" y="609600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graphicFrame>
        <p:nvGraphicFramePr>
          <p:cNvPr id="363523" name="Object 3"/>
          <p:cNvGraphicFramePr>
            <a:graphicFrameLocks/>
          </p:cNvGraphicFramePr>
          <p:nvPr/>
        </p:nvGraphicFramePr>
        <p:xfrm>
          <a:off x="438150" y="279400"/>
          <a:ext cx="7962900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3539" name="Chart" r:id="rId4" imgW="6442920" imgH="4608000" progId="MSGraph.Chart.8">
                  <p:embed followColorScheme="full"/>
                </p:oleObj>
              </mc:Choice>
              <mc:Fallback>
                <p:oleObj name="Chart" r:id="rId4" imgW="6442920" imgH="4608000" progId="MSGraph.Chart.8">
                  <p:embed followColorScheme="full"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279400"/>
                        <a:ext cx="7962900" cy="6407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363526" name="Rectangle 6"/>
          <p:cNvSpPr>
            <a:spLocks noChangeArrowheads="1"/>
          </p:cNvSpPr>
          <p:nvPr/>
        </p:nvSpPr>
        <p:spPr bwMode="auto">
          <a:xfrm rot="16200000">
            <a:off x="-1124743" y="2940185"/>
            <a:ext cx="285750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defTabSz="762000"/>
            <a:r>
              <a:rPr lang="el-GR" sz="2200" dirty="0" smtClean="0">
                <a:latin typeface="Arial" charset="0"/>
              </a:rPr>
              <a:t>Κατανάλωση </a:t>
            </a:r>
            <a:r>
              <a:rPr lang="en-GB" sz="2200" dirty="0" smtClean="0">
                <a:latin typeface="Arial" charset="0"/>
              </a:rPr>
              <a:t> 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3527" name="Rectangle 7"/>
          <p:cNvSpPr>
            <a:spLocks noChangeArrowheads="1"/>
          </p:cNvSpPr>
          <p:nvPr/>
        </p:nvSpPr>
        <p:spPr bwMode="auto">
          <a:xfrm>
            <a:off x="7040563" y="515938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363528" name="Rectangle 8"/>
          <p:cNvSpPr>
            <a:spLocks noChangeArrowheads="1"/>
          </p:cNvSpPr>
          <p:nvPr/>
        </p:nvSpPr>
        <p:spPr bwMode="auto">
          <a:xfrm>
            <a:off x="7094538" y="1303338"/>
            <a:ext cx="5175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C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1</a:t>
            </a:r>
          </a:p>
        </p:txBody>
      </p:sp>
      <p:sp>
        <p:nvSpPr>
          <p:cNvPr id="363529" name="Rectangle 9"/>
          <p:cNvSpPr>
            <a:spLocks noChangeArrowheads="1"/>
          </p:cNvSpPr>
          <p:nvPr/>
        </p:nvSpPr>
        <p:spPr bwMode="auto">
          <a:xfrm>
            <a:off x="3761565" y="6486525"/>
            <a:ext cx="1232710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 dirty="0">
                <a:latin typeface="Arial" charset="0"/>
              </a:rPr>
              <a:t>Y</a:t>
            </a:r>
            <a:r>
              <a:rPr lang="en-GB" sz="2200" dirty="0">
                <a:latin typeface="Arial" charset="0"/>
              </a:rPr>
              <a:t> </a:t>
            </a:r>
            <a:r>
              <a:rPr lang="en-GB" sz="2200" dirty="0" smtClean="0">
                <a:latin typeface="Arial" charset="0"/>
              </a:rPr>
              <a:t>(</a:t>
            </a:r>
            <a:r>
              <a:rPr lang="el-GR" sz="2200" dirty="0" smtClean="0">
                <a:latin typeface="Arial" charset="0"/>
              </a:rPr>
              <a:t>€ δις</a:t>
            </a:r>
            <a:r>
              <a:rPr lang="en-GB" sz="2200" dirty="0" smtClean="0">
                <a:latin typeface="Arial" charset="0"/>
              </a:rPr>
              <a:t>)</a:t>
            </a:r>
            <a:endParaRPr lang="en-GB" sz="2200" dirty="0">
              <a:latin typeface="Arial" charset="0"/>
            </a:endParaRPr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0" y="15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chemeClr val="accent1"/>
                </a:solidFill>
                <a:latin typeface="Arial" charset="0"/>
              </a:rPr>
              <a:t>Διαφορετικές συναρτήσεις κατανάλωσης </a:t>
            </a:r>
            <a:r>
              <a:rPr lang="en-GB" b="1" dirty="0" smtClean="0">
                <a:solidFill>
                  <a:schemeClr val="accent1"/>
                </a:solidFill>
                <a:latin typeface="Arial" charset="0"/>
              </a:rPr>
              <a:t> </a:t>
            </a:r>
            <a:r>
              <a:rPr lang="en-GB" b="1" dirty="0">
                <a:solidFill>
                  <a:schemeClr val="accent1"/>
                </a:solidFill>
                <a:latin typeface="Arial" charset="0"/>
              </a:rPr>
              <a:t>(a)</a:t>
            </a:r>
          </a:p>
        </p:txBody>
      </p:sp>
    </p:spTree>
  </p:cSld>
  <p:clrMapOvr>
    <a:masterClrMapping/>
  </p:clrMapOvr>
  <p:transition spd="slow">
    <p:pull dir="r"/>
  </p:transition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12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2122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Ανεργία και πληθωρισμός</a:t>
            </a:r>
            <a:endParaRPr lang="en-GB" dirty="0"/>
          </a:p>
        </p:txBody>
      </p:sp>
      <p:sp>
        <p:nvSpPr>
          <p:cNvPr id="521221" name="Rectangle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αποπληθωριστικό</a:t>
            </a:r>
            <a:r>
              <a:rPr lang="en-GB" dirty="0" smtClean="0">
                <a:solidFill>
                  <a:srgbClr val="646B86"/>
                </a:solidFill>
              </a:rPr>
              <a:t> (</a:t>
            </a:r>
            <a:r>
              <a:rPr lang="el-GR" dirty="0" smtClean="0">
                <a:solidFill>
                  <a:srgbClr val="646B86"/>
                </a:solidFill>
              </a:rPr>
              <a:t>υφεσιακό</a:t>
            </a:r>
            <a:r>
              <a:rPr lang="en-GB" dirty="0" smtClean="0">
                <a:solidFill>
                  <a:srgbClr val="646B86"/>
                </a:solidFill>
              </a:rPr>
              <a:t>) </a:t>
            </a:r>
            <a:r>
              <a:rPr lang="el-GR" dirty="0" smtClean="0">
                <a:solidFill>
                  <a:srgbClr val="646B86"/>
                </a:solidFill>
              </a:rPr>
              <a:t>κενό</a:t>
            </a:r>
            <a:r>
              <a:rPr lang="en-GB" dirty="0" smtClean="0">
                <a:solidFill>
                  <a:srgbClr val="646B86"/>
                </a:solidFill>
              </a:rPr>
              <a:t>: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n-GB" dirty="0" smtClean="0">
                <a:solidFill>
                  <a:srgbClr val="646B86"/>
                </a:solidFill>
              </a:rPr>
              <a:t>(</a:t>
            </a:r>
            <a:r>
              <a:rPr lang="el-GR" sz="2800" dirty="0" smtClean="0">
                <a:solidFill>
                  <a:srgbClr val="646B86"/>
                </a:solidFill>
              </a:rPr>
              <a:t>πλεονάζουσα παραγωγική ικανότητα στην οικονομία</a:t>
            </a:r>
            <a:r>
              <a:rPr lang="en-GB" sz="2800" dirty="0" smtClean="0">
                <a:solidFill>
                  <a:srgbClr val="646B86"/>
                </a:solidFill>
              </a:rPr>
              <a:t>)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προσέγγιση των εκροών και εισροών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προσέγγιση του εισοδήματος και των δαπανών</a:t>
            </a:r>
            <a:endParaRPr lang="en-GB" dirty="0">
              <a:solidFill>
                <a:srgbClr val="646B86"/>
              </a:solidFill>
            </a:endParaRPr>
          </a:p>
          <a:p>
            <a:pPr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Το πληθωριστικό κενό</a:t>
            </a:r>
            <a:r>
              <a:rPr lang="en-GB" dirty="0">
                <a:solidFill>
                  <a:srgbClr val="646B86"/>
                </a:solidFill>
              </a:rPr>
              <a:t/>
            </a:r>
            <a:br>
              <a:rPr lang="en-GB" dirty="0">
                <a:solidFill>
                  <a:srgbClr val="646B86"/>
                </a:solidFill>
              </a:rPr>
            </a:br>
            <a:r>
              <a:rPr lang="en-GB" sz="2800" dirty="0" smtClean="0">
                <a:solidFill>
                  <a:srgbClr val="646B86"/>
                </a:solidFill>
              </a:rPr>
              <a:t>(</a:t>
            </a:r>
            <a:r>
              <a:rPr lang="el-GR" sz="2800" dirty="0" smtClean="0">
                <a:solidFill>
                  <a:srgbClr val="646B86"/>
                </a:solidFill>
              </a:rPr>
              <a:t>το πρόβλημα της υπερβάλλουσας ζήτησης</a:t>
            </a:r>
            <a:r>
              <a:rPr lang="en-GB" sz="2800" dirty="0" smtClean="0">
                <a:solidFill>
                  <a:srgbClr val="646B86"/>
                </a:solidFill>
              </a:rPr>
              <a:t>)</a:t>
            </a:r>
            <a:endParaRPr lang="en-GB" sz="2800" dirty="0">
              <a:solidFill>
                <a:srgbClr val="646B86"/>
              </a:solidFill>
            </a:endParaRPr>
          </a:p>
          <a:p>
            <a:pPr lvl="1">
              <a:spcBef>
                <a:spcPts val="12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η προσέγγιση των εκροών και των εισροών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spcBef>
                <a:spcPts val="1200"/>
              </a:spcBef>
            </a:pPr>
            <a:r>
              <a:rPr lang="el-GR" dirty="0" smtClean="0"/>
              <a:t>η προσέγγιση του εισοδήματος και των δαπανών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7" name="Line 3"/>
          <p:cNvSpPr>
            <a:spLocks noChangeShapeType="1"/>
          </p:cNvSpPr>
          <p:nvPr/>
        </p:nvSpPr>
        <p:spPr bwMode="auto">
          <a:xfrm flipV="1">
            <a:off x="873125" y="1065213"/>
            <a:ext cx="5708650" cy="5038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8" name="Line 4"/>
          <p:cNvSpPr>
            <a:spLocks noChangeShapeType="1"/>
          </p:cNvSpPr>
          <p:nvPr/>
        </p:nvSpPr>
        <p:spPr bwMode="auto">
          <a:xfrm flipV="1">
            <a:off x="890588" y="1343025"/>
            <a:ext cx="5732462" cy="3349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69" name="Line 5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0" name="Line 6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1" name="Rectangle 7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3272" name="Rectangle 8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23273" name="Rectangle 9"/>
          <p:cNvSpPr>
            <a:spLocks noChangeArrowheads="1"/>
          </p:cNvSpPr>
          <p:nvPr/>
        </p:nvSpPr>
        <p:spPr bwMode="auto">
          <a:xfrm>
            <a:off x="6577013" y="73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523274" name="Rectangle 10"/>
          <p:cNvSpPr>
            <a:spLocks noChangeArrowheads="1"/>
          </p:cNvSpPr>
          <p:nvPr/>
        </p:nvSpPr>
        <p:spPr bwMode="auto">
          <a:xfrm>
            <a:off x="6659563" y="11398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23275" name="Rectangle 11"/>
          <p:cNvSpPr>
            <a:spLocks noChangeArrowheads="1"/>
          </p:cNvSpPr>
          <p:nvPr/>
        </p:nvSpPr>
        <p:spPr bwMode="auto">
          <a:xfrm>
            <a:off x="26988" y="422275"/>
            <a:ext cx="1084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J, E</a:t>
            </a:r>
          </a:p>
        </p:txBody>
      </p:sp>
      <p:sp>
        <p:nvSpPr>
          <p:cNvPr id="523276" name="Line 12"/>
          <p:cNvSpPr>
            <a:spLocks noChangeShapeType="1"/>
          </p:cNvSpPr>
          <p:nvPr/>
        </p:nvSpPr>
        <p:spPr bwMode="auto">
          <a:xfrm>
            <a:off x="5599113" y="1890713"/>
            <a:ext cx="0" cy="424973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7" name="Rectangle 13"/>
          <p:cNvSpPr>
            <a:spLocks noChangeArrowheads="1"/>
          </p:cNvSpPr>
          <p:nvPr/>
        </p:nvSpPr>
        <p:spPr bwMode="auto">
          <a:xfrm>
            <a:off x="534987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23278" name="Oval 14"/>
          <p:cNvSpPr>
            <a:spLocks noChangeArrowheads="1"/>
          </p:cNvSpPr>
          <p:nvPr/>
        </p:nvSpPr>
        <p:spPr bwMode="auto">
          <a:xfrm>
            <a:off x="5559425" y="1873250"/>
            <a:ext cx="103188" cy="10318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3279" name="Text Box 15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Το πληθωριστικό κενό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5" name="Line 3"/>
          <p:cNvSpPr>
            <a:spLocks noChangeShapeType="1"/>
          </p:cNvSpPr>
          <p:nvPr/>
        </p:nvSpPr>
        <p:spPr bwMode="auto">
          <a:xfrm flipV="1">
            <a:off x="873125" y="1065213"/>
            <a:ext cx="5708650" cy="5038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6" name="Line 4"/>
          <p:cNvSpPr>
            <a:spLocks noChangeShapeType="1"/>
          </p:cNvSpPr>
          <p:nvPr/>
        </p:nvSpPr>
        <p:spPr bwMode="auto">
          <a:xfrm flipV="1">
            <a:off x="890588" y="1343025"/>
            <a:ext cx="5732462" cy="3349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7" name="Line 5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8" name="Line 6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19" name="Rectangle 7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5320" name="Rectangle 8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25321" name="Line 9"/>
          <p:cNvSpPr>
            <a:spLocks noChangeShapeType="1"/>
          </p:cNvSpPr>
          <p:nvPr/>
        </p:nvSpPr>
        <p:spPr bwMode="auto">
          <a:xfrm>
            <a:off x="4516438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22" name="Rectangle 10"/>
          <p:cNvSpPr>
            <a:spLocks noChangeArrowheads="1"/>
          </p:cNvSpPr>
          <p:nvPr/>
        </p:nvSpPr>
        <p:spPr bwMode="auto">
          <a:xfrm>
            <a:off x="6577013" y="73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525323" name="Rectangle 11"/>
          <p:cNvSpPr>
            <a:spLocks noChangeArrowheads="1"/>
          </p:cNvSpPr>
          <p:nvPr/>
        </p:nvSpPr>
        <p:spPr bwMode="auto">
          <a:xfrm>
            <a:off x="6659563" y="11398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25324" name="Rectangle 12"/>
          <p:cNvSpPr>
            <a:spLocks noChangeArrowheads="1"/>
          </p:cNvSpPr>
          <p:nvPr/>
        </p:nvSpPr>
        <p:spPr bwMode="auto">
          <a:xfrm>
            <a:off x="26988" y="422275"/>
            <a:ext cx="1084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J, E</a:t>
            </a:r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>
            <a:off x="5599113" y="1890713"/>
            <a:ext cx="0" cy="424973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26" name="Rectangle 14"/>
          <p:cNvSpPr>
            <a:spLocks noChangeArrowheads="1"/>
          </p:cNvSpPr>
          <p:nvPr/>
        </p:nvSpPr>
        <p:spPr bwMode="auto">
          <a:xfrm>
            <a:off x="534987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25327" name="Oval 15"/>
          <p:cNvSpPr>
            <a:spLocks noChangeArrowheads="1"/>
          </p:cNvSpPr>
          <p:nvPr/>
        </p:nvSpPr>
        <p:spPr bwMode="auto">
          <a:xfrm>
            <a:off x="5559425" y="1873250"/>
            <a:ext cx="103188" cy="10318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5328" name="Text Box 16"/>
          <p:cNvSpPr txBox="1">
            <a:spLocks noChangeArrowheads="1"/>
          </p:cNvSpPr>
          <p:nvPr/>
        </p:nvSpPr>
        <p:spPr bwMode="auto">
          <a:xfrm>
            <a:off x="0" y="158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Το πληθωριστικό κενό</a:t>
            </a:r>
            <a:endParaRPr lang="en-GB" b="1" dirty="0" smtClean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3" name="Line 3"/>
          <p:cNvSpPr>
            <a:spLocks noChangeShapeType="1"/>
          </p:cNvSpPr>
          <p:nvPr/>
        </p:nvSpPr>
        <p:spPr bwMode="auto">
          <a:xfrm flipV="1">
            <a:off x="873125" y="1065213"/>
            <a:ext cx="5708650" cy="5038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4" name="Line 4"/>
          <p:cNvSpPr>
            <a:spLocks noChangeShapeType="1"/>
          </p:cNvSpPr>
          <p:nvPr/>
        </p:nvSpPr>
        <p:spPr bwMode="auto">
          <a:xfrm flipV="1">
            <a:off x="890588" y="1343025"/>
            <a:ext cx="5732462" cy="3349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5" name="Line 5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6" name="Line 6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67" name="Rectangle 7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7368" name="Rectangle 8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27369" name="Line 9"/>
          <p:cNvSpPr>
            <a:spLocks noChangeShapeType="1"/>
          </p:cNvSpPr>
          <p:nvPr/>
        </p:nvSpPr>
        <p:spPr bwMode="auto">
          <a:xfrm>
            <a:off x="4516438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70" name="Rectangle 10"/>
          <p:cNvSpPr>
            <a:spLocks noChangeArrowheads="1"/>
          </p:cNvSpPr>
          <p:nvPr/>
        </p:nvSpPr>
        <p:spPr bwMode="auto">
          <a:xfrm>
            <a:off x="4271963" y="6176963"/>
            <a:ext cx="455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sp>
        <p:nvSpPr>
          <p:cNvPr id="527371" name="Rectangle 11"/>
          <p:cNvSpPr>
            <a:spLocks noChangeArrowheads="1"/>
          </p:cNvSpPr>
          <p:nvPr/>
        </p:nvSpPr>
        <p:spPr bwMode="auto">
          <a:xfrm>
            <a:off x="6577013" y="73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527372" name="Rectangle 12"/>
          <p:cNvSpPr>
            <a:spLocks noChangeArrowheads="1"/>
          </p:cNvSpPr>
          <p:nvPr/>
        </p:nvSpPr>
        <p:spPr bwMode="auto">
          <a:xfrm>
            <a:off x="6659563" y="11398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grpSp>
        <p:nvGrpSpPr>
          <p:cNvPr id="527373" name="Group 13"/>
          <p:cNvGrpSpPr>
            <a:grpSpLocks/>
          </p:cNvGrpSpPr>
          <p:nvPr/>
        </p:nvGrpSpPr>
        <p:grpSpPr bwMode="auto">
          <a:xfrm>
            <a:off x="1038225" y="2751138"/>
            <a:ext cx="3387727" cy="1162050"/>
            <a:chOff x="654" y="1733"/>
            <a:chExt cx="2134" cy="732"/>
          </a:xfrm>
        </p:grpSpPr>
        <p:sp>
          <p:nvSpPr>
            <p:cNvPr id="527374" name="Line 14"/>
            <p:cNvSpPr>
              <a:spLocks noChangeShapeType="1"/>
            </p:cNvSpPr>
            <p:nvPr/>
          </p:nvSpPr>
          <p:spPr bwMode="auto">
            <a:xfrm flipH="1">
              <a:off x="1831" y="1733"/>
              <a:ext cx="957" cy="21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7375" name="Rectangle 15"/>
            <p:cNvSpPr>
              <a:spLocks noChangeArrowheads="1"/>
            </p:cNvSpPr>
            <p:nvPr/>
          </p:nvSpPr>
          <p:spPr bwMode="auto">
            <a:xfrm>
              <a:off x="654" y="1825"/>
              <a:ext cx="1165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Χάσμα</a:t>
              </a:r>
            </a:p>
            <a:p>
              <a:pPr defTabSz="762000"/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 Πληθωρισμού</a:t>
              </a:r>
            </a:p>
            <a:p>
              <a:pPr defTabSz="762000"/>
              <a:r>
                <a:rPr lang="el-GR" sz="2000" dirty="0" smtClean="0">
                  <a:solidFill>
                    <a:schemeClr val="hlink"/>
                  </a:solidFill>
                  <a:latin typeface="Arial" charset="0"/>
                </a:rPr>
                <a:t>  </a:t>
              </a:r>
              <a:endParaRPr lang="en-GB" sz="2000" dirty="0">
                <a:solidFill>
                  <a:schemeClr val="hlink"/>
                </a:solidFill>
                <a:latin typeface="Arial" charset="0"/>
              </a:endParaRPr>
            </a:p>
          </p:txBody>
        </p:sp>
      </p:grpSp>
      <p:sp>
        <p:nvSpPr>
          <p:cNvPr id="527376" name="Rectangle 16"/>
          <p:cNvSpPr>
            <a:spLocks noChangeArrowheads="1"/>
          </p:cNvSpPr>
          <p:nvPr/>
        </p:nvSpPr>
        <p:spPr bwMode="auto">
          <a:xfrm>
            <a:off x="26988" y="422275"/>
            <a:ext cx="1084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J, E</a:t>
            </a:r>
          </a:p>
        </p:txBody>
      </p:sp>
      <p:grpSp>
        <p:nvGrpSpPr>
          <p:cNvPr id="527377" name="Group 17"/>
          <p:cNvGrpSpPr>
            <a:grpSpLocks/>
          </p:cNvGrpSpPr>
          <p:nvPr/>
        </p:nvGrpSpPr>
        <p:grpSpPr bwMode="auto">
          <a:xfrm>
            <a:off x="4465638" y="2128838"/>
            <a:ext cx="341312" cy="477837"/>
            <a:chOff x="2813" y="1341"/>
            <a:chExt cx="215" cy="301"/>
          </a:xfrm>
        </p:grpSpPr>
        <p:sp>
          <p:nvSpPr>
            <p:cNvPr id="527378" name="Rectangle 18"/>
            <p:cNvSpPr>
              <a:spLocks noChangeArrowheads="1"/>
            </p:cNvSpPr>
            <p:nvPr/>
          </p:nvSpPr>
          <p:spPr bwMode="auto">
            <a:xfrm>
              <a:off x="2823" y="134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e</a:t>
              </a:r>
            </a:p>
          </p:txBody>
        </p:sp>
        <p:sp>
          <p:nvSpPr>
            <p:cNvPr id="527379" name="Oval 19"/>
            <p:cNvSpPr>
              <a:spLocks noChangeArrowheads="1"/>
            </p:cNvSpPr>
            <p:nvPr/>
          </p:nvSpPr>
          <p:spPr bwMode="auto">
            <a:xfrm>
              <a:off x="2813" y="1577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527380" name="Group 20"/>
          <p:cNvGrpSpPr>
            <a:grpSpLocks/>
          </p:cNvGrpSpPr>
          <p:nvPr/>
        </p:nvGrpSpPr>
        <p:grpSpPr bwMode="auto">
          <a:xfrm>
            <a:off x="4470400" y="2787650"/>
            <a:ext cx="338138" cy="396875"/>
            <a:chOff x="2816" y="1756"/>
            <a:chExt cx="213" cy="250"/>
          </a:xfrm>
        </p:grpSpPr>
        <p:sp>
          <p:nvSpPr>
            <p:cNvPr id="527381" name="Rectangle 21"/>
            <p:cNvSpPr>
              <a:spLocks noChangeArrowheads="1"/>
            </p:cNvSpPr>
            <p:nvPr/>
          </p:nvSpPr>
          <p:spPr bwMode="auto">
            <a:xfrm>
              <a:off x="2869" y="1756"/>
              <a:ext cx="1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defTabSz="762000"/>
              <a:r>
                <a:rPr lang="en-GB" sz="2000">
                  <a:solidFill>
                    <a:schemeClr val="hlink"/>
                  </a:solidFill>
                  <a:latin typeface="Arial" charset="0"/>
                </a:rPr>
                <a:t>f</a:t>
              </a:r>
            </a:p>
          </p:txBody>
        </p:sp>
        <p:sp>
          <p:nvSpPr>
            <p:cNvPr id="527382" name="Oval 22"/>
            <p:cNvSpPr>
              <a:spLocks noChangeArrowheads="1"/>
            </p:cNvSpPr>
            <p:nvPr/>
          </p:nvSpPr>
          <p:spPr bwMode="auto">
            <a:xfrm>
              <a:off x="2816" y="1801"/>
              <a:ext cx="65" cy="65"/>
            </a:xfrm>
            <a:prstGeom prst="ellipse">
              <a:avLst/>
            </a:prstGeom>
            <a:solidFill>
              <a:srgbClr val="CC99FF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27383" name="Line 23"/>
          <p:cNvSpPr>
            <a:spLocks noChangeShapeType="1"/>
          </p:cNvSpPr>
          <p:nvPr/>
        </p:nvSpPr>
        <p:spPr bwMode="auto">
          <a:xfrm>
            <a:off x="4514850" y="2513013"/>
            <a:ext cx="0" cy="384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stealth" w="med" len="med"/>
            <a:tailEnd type="stealth" w="med" len="med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4" name="Line 24"/>
          <p:cNvSpPr>
            <a:spLocks noChangeShapeType="1"/>
          </p:cNvSpPr>
          <p:nvPr/>
        </p:nvSpPr>
        <p:spPr bwMode="auto">
          <a:xfrm>
            <a:off x="5599113" y="1890713"/>
            <a:ext cx="0" cy="424973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5" name="Rectangle 25"/>
          <p:cNvSpPr>
            <a:spLocks noChangeArrowheads="1"/>
          </p:cNvSpPr>
          <p:nvPr/>
        </p:nvSpPr>
        <p:spPr bwMode="auto">
          <a:xfrm>
            <a:off x="534987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27386" name="Oval 26"/>
          <p:cNvSpPr>
            <a:spLocks noChangeArrowheads="1"/>
          </p:cNvSpPr>
          <p:nvPr/>
        </p:nvSpPr>
        <p:spPr bwMode="auto">
          <a:xfrm>
            <a:off x="5559425" y="1873250"/>
            <a:ext cx="103188" cy="10318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7387" name="AutoShape 27"/>
          <p:cNvSpPr>
            <a:spLocks noChangeArrowheads="1"/>
          </p:cNvSpPr>
          <p:nvPr/>
        </p:nvSpPr>
        <p:spPr bwMode="auto">
          <a:xfrm>
            <a:off x="5799138" y="2016139"/>
            <a:ext cx="3011033" cy="229580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 defTabSz="762000">
              <a:spcAft>
                <a:spcPct val="15000"/>
              </a:spcAft>
            </a:pPr>
            <a:r>
              <a:rPr lang="el-GR" sz="1800" b="1" dirty="0" smtClean="0">
                <a:solidFill>
                  <a:schemeClr val="accent1"/>
                </a:solidFill>
                <a:latin typeface="Arial" charset="0"/>
              </a:rPr>
              <a:t>Πληθωριστικό κενό</a:t>
            </a:r>
            <a:endParaRPr lang="en-GB" sz="1800" b="1" dirty="0">
              <a:solidFill>
                <a:schemeClr val="accent1"/>
              </a:solidFill>
              <a:latin typeface="Arial" charset="0"/>
            </a:endParaRPr>
          </a:p>
          <a:p>
            <a:pPr algn="ctr" defTabSz="762000"/>
            <a:r>
              <a:rPr lang="el-GR" sz="1800" dirty="0" smtClean="0">
                <a:solidFill>
                  <a:schemeClr val="accent1"/>
                </a:solidFill>
                <a:latin typeface="Arial" charset="0"/>
              </a:rPr>
              <a:t>Το ποσό κατά το οποίο το σύνολο των δαπανών υπερβαίνει το εθνικό εισόδημα στο επίπεδο του εθνικού εισοδήματος πλήρους απασχόλησης </a:t>
            </a:r>
            <a:endParaRPr lang="en-GB" sz="1800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527388" name="Text Box 28"/>
          <p:cNvSpPr txBox="1">
            <a:spLocks noChangeArrowheads="1"/>
          </p:cNvSpPr>
          <p:nvPr/>
        </p:nvSpPr>
        <p:spPr bwMode="auto">
          <a:xfrm>
            <a:off x="0" y="1587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Το πληθωριστικό κενό</a:t>
            </a:r>
            <a:endParaRPr lang="en-GB" b="1" dirty="0" smtClean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27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7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7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7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7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7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7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7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7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83" grpId="0" animBg="1"/>
      <p:bldP spid="527387" grpId="0" animBg="1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1" name="Line 3"/>
          <p:cNvSpPr>
            <a:spLocks noChangeShapeType="1"/>
          </p:cNvSpPr>
          <p:nvPr/>
        </p:nvSpPr>
        <p:spPr bwMode="auto">
          <a:xfrm flipV="1">
            <a:off x="873125" y="1065213"/>
            <a:ext cx="5708650" cy="50387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2" name="Line 4"/>
          <p:cNvSpPr>
            <a:spLocks noChangeShapeType="1"/>
          </p:cNvSpPr>
          <p:nvPr/>
        </p:nvSpPr>
        <p:spPr bwMode="auto">
          <a:xfrm flipV="1">
            <a:off x="890588" y="1343025"/>
            <a:ext cx="5732462" cy="3349625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3" name="Line 5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4" name="Line 6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5" name="Rectangle 7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29417" name="Line 9"/>
          <p:cNvSpPr>
            <a:spLocks noChangeShapeType="1"/>
          </p:cNvSpPr>
          <p:nvPr/>
        </p:nvSpPr>
        <p:spPr bwMode="auto">
          <a:xfrm>
            <a:off x="5599113" y="1890713"/>
            <a:ext cx="0" cy="424973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18" name="Rectangle 10"/>
          <p:cNvSpPr>
            <a:spLocks noChangeArrowheads="1"/>
          </p:cNvSpPr>
          <p:nvPr/>
        </p:nvSpPr>
        <p:spPr bwMode="auto">
          <a:xfrm>
            <a:off x="5349875" y="6159500"/>
            <a:ext cx="466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29419" name="Oval 11"/>
          <p:cNvSpPr>
            <a:spLocks noChangeArrowheads="1"/>
          </p:cNvSpPr>
          <p:nvPr/>
        </p:nvSpPr>
        <p:spPr bwMode="auto">
          <a:xfrm>
            <a:off x="5559425" y="1873250"/>
            <a:ext cx="103188" cy="103188"/>
          </a:xfrm>
          <a:prstGeom prst="ellipse">
            <a:avLst/>
          </a:prstGeom>
          <a:solidFill>
            <a:srgbClr val="99CC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0" name="Line 12"/>
          <p:cNvSpPr>
            <a:spLocks noChangeShapeType="1"/>
          </p:cNvSpPr>
          <p:nvPr/>
        </p:nvSpPr>
        <p:spPr bwMode="auto">
          <a:xfrm>
            <a:off x="4516438" y="1816100"/>
            <a:ext cx="0" cy="430530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1" name="Rectangle 13"/>
          <p:cNvSpPr>
            <a:spLocks noChangeArrowheads="1"/>
          </p:cNvSpPr>
          <p:nvPr/>
        </p:nvSpPr>
        <p:spPr bwMode="auto">
          <a:xfrm>
            <a:off x="4271963" y="6176963"/>
            <a:ext cx="4556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accent1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accent1"/>
                </a:solidFill>
                <a:latin typeface="Arial" charset="0"/>
              </a:rPr>
              <a:t>F</a:t>
            </a:r>
          </a:p>
        </p:txBody>
      </p:sp>
      <p:sp>
        <p:nvSpPr>
          <p:cNvPr id="529422" name="Rectangle 14"/>
          <p:cNvSpPr>
            <a:spLocks noChangeArrowheads="1"/>
          </p:cNvSpPr>
          <p:nvPr/>
        </p:nvSpPr>
        <p:spPr bwMode="auto">
          <a:xfrm>
            <a:off x="6577013" y="7366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Y</a:t>
            </a:r>
          </a:p>
        </p:txBody>
      </p:sp>
      <p:sp>
        <p:nvSpPr>
          <p:cNvPr id="529423" name="Rectangle 15"/>
          <p:cNvSpPr>
            <a:spLocks noChangeArrowheads="1"/>
          </p:cNvSpPr>
          <p:nvPr/>
        </p:nvSpPr>
        <p:spPr bwMode="auto">
          <a:xfrm>
            <a:off x="6659563" y="1139825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E</a:t>
            </a:r>
          </a:p>
        </p:txBody>
      </p:sp>
      <p:sp>
        <p:nvSpPr>
          <p:cNvPr id="529424" name="Line 16"/>
          <p:cNvSpPr>
            <a:spLocks noChangeShapeType="1"/>
          </p:cNvSpPr>
          <p:nvPr/>
        </p:nvSpPr>
        <p:spPr bwMode="auto">
          <a:xfrm flipH="1">
            <a:off x="2906713" y="2751138"/>
            <a:ext cx="1519237" cy="347662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25" name="Rectangle 17"/>
          <p:cNvSpPr>
            <a:spLocks noChangeArrowheads="1"/>
          </p:cNvSpPr>
          <p:nvPr/>
        </p:nvSpPr>
        <p:spPr bwMode="auto">
          <a:xfrm>
            <a:off x="1038225" y="2897188"/>
            <a:ext cx="1840247" cy="70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l-GR" sz="2000" dirty="0" smtClean="0">
                <a:solidFill>
                  <a:schemeClr val="hlink"/>
                </a:solidFill>
                <a:latin typeface="Arial" charset="0"/>
              </a:rPr>
              <a:t>Χάσμα</a:t>
            </a:r>
          </a:p>
          <a:p>
            <a:pPr defTabSz="762000"/>
            <a:r>
              <a:rPr lang="el-GR" sz="2000" dirty="0" smtClean="0">
                <a:solidFill>
                  <a:schemeClr val="hlink"/>
                </a:solidFill>
                <a:latin typeface="Arial" charset="0"/>
              </a:rPr>
              <a:t> πληθωρισμού</a:t>
            </a:r>
            <a:endParaRPr lang="en-GB" sz="20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29426" name="Rectangle 18"/>
          <p:cNvSpPr>
            <a:spLocks noChangeArrowheads="1"/>
          </p:cNvSpPr>
          <p:nvPr/>
        </p:nvSpPr>
        <p:spPr bwMode="auto">
          <a:xfrm>
            <a:off x="4481513" y="212883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chemeClr val="hlink"/>
                </a:solidFill>
                <a:latin typeface="Arial" charset="0"/>
              </a:rPr>
              <a:t>e</a:t>
            </a:r>
          </a:p>
        </p:txBody>
      </p:sp>
      <p:sp>
        <p:nvSpPr>
          <p:cNvPr id="529427" name="Rectangle 19"/>
          <p:cNvSpPr>
            <a:spLocks noChangeArrowheads="1"/>
          </p:cNvSpPr>
          <p:nvPr/>
        </p:nvSpPr>
        <p:spPr bwMode="auto">
          <a:xfrm>
            <a:off x="4554538" y="2787650"/>
            <a:ext cx="25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chemeClr val="hlink"/>
                </a:solidFill>
                <a:latin typeface="Arial" charset="0"/>
              </a:rPr>
              <a:t>f</a:t>
            </a:r>
          </a:p>
        </p:txBody>
      </p:sp>
      <p:sp>
        <p:nvSpPr>
          <p:cNvPr id="529428" name="Rectangle 20"/>
          <p:cNvSpPr>
            <a:spLocks noChangeArrowheads="1"/>
          </p:cNvSpPr>
          <p:nvPr/>
        </p:nvSpPr>
        <p:spPr bwMode="auto">
          <a:xfrm>
            <a:off x="7327900" y="4383088"/>
            <a:ext cx="4714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W</a:t>
            </a:r>
          </a:p>
        </p:txBody>
      </p:sp>
      <p:sp>
        <p:nvSpPr>
          <p:cNvPr id="529429" name="Line 21"/>
          <p:cNvSpPr>
            <a:spLocks noChangeShapeType="1"/>
          </p:cNvSpPr>
          <p:nvPr/>
        </p:nvSpPr>
        <p:spPr bwMode="auto">
          <a:xfrm>
            <a:off x="890588" y="5080000"/>
            <a:ext cx="64643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0" name="Rectangle 22"/>
          <p:cNvSpPr>
            <a:spLocks noChangeArrowheads="1"/>
          </p:cNvSpPr>
          <p:nvPr/>
        </p:nvSpPr>
        <p:spPr bwMode="auto">
          <a:xfrm>
            <a:off x="7439025" y="4895850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400" i="1">
                <a:solidFill>
                  <a:schemeClr val="folHlink"/>
                </a:solidFill>
                <a:latin typeface="Arial" charset="0"/>
              </a:rPr>
              <a:t>J</a:t>
            </a:r>
          </a:p>
        </p:txBody>
      </p:sp>
      <p:sp>
        <p:nvSpPr>
          <p:cNvPr id="529431" name="Line 23"/>
          <p:cNvSpPr>
            <a:spLocks noChangeShapeType="1"/>
          </p:cNvSpPr>
          <p:nvPr/>
        </p:nvSpPr>
        <p:spPr bwMode="auto">
          <a:xfrm flipH="1">
            <a:off x="1074738" y="4602163"/>
            <a:ext cx="6262687" cy="173990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2" name="Oval 24"/>
          <p:cNvSpPr>
            <a:spLocks noChangeArrowheads="1"/>
          </p:cNvSpPr>
          <p:nvPr/>
        </p:nvSpPr>
        <p:spPr bwMode="auto">
          <a:xfrm>
            <a:off x="5543550" y="5022850"/>
            <a:ext cx="103188" cy="103188"/>
          </a:xfrm>
          <a:prstGeom prst="ellipse">
            <a:avLst/>
          </a:prstGeom>
          <a:solidFill>
            <a:srgbClr val="00FF00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3" name="Rectangle 25"/>
          <p:cNvSpPr>
            <a:spLocks noChangeArrowheads="1"/>
          </p:cNvSpPr>
          <p:nvPr/>
        </p:nvSpPr>
        <p:spPr bwMode="auto">
          <a:xfrm>
            <a:off x="4516438" y="4675188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chemeClr val="hlink"/>
                </a:solidFill>
                <a:latin typeface="Arial" charset="0"/>
              </a:rPr>
              <a:t>g</a:t>
            </a:r>
          </a:p>
        </p:txBody>
      </p:sp>
      <p:sp>
        <p:nvSpPr>
          <p:cNvPr id="529434" name="Rectangle 26"/>
          <p:cNvSpPr>
            <a:spLocks noChangeArrowheads="1"/>
          </p:cNvSpPr>
          <p:nvPr/>
        </p:nvSpPr>
        <p:spPr bwMode="auto">
          <a:xfrm>
            <a:off x="4516438" y="53149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solidFill>
                  <a:schemeClr val="hlink"/>
                </a:solidFill>
                <a:latin typeface="Arial" charset="0"/>
              </a:rPr>
              <a:t>h</a:t>
            </a:r>
          </a:p>
        </p:txBody>
      </p:sp>
      <p:grpSp>
        <p:nvGrpSpPr>
          <p:cNvPr id="529435" name="Group 27"/>
          <p:cNvGrpSpPr>
            <a:grpSpLocks/>
          </p:cNvGrpSpPr>
          <p:nvPr/>
        </p:nvGrpSpPr>
        <p:grpSpPr bwMode="auto">
          <a:xfrm>
            <a:off x="4514850" y="2513013"/>
            <a:ext cx="1588" cy="2913062"/>
            <a:chOff x="2844" y="1583"/>
            <a:chExt cx="1" cy="1835"/>
          </a:xfrm>
        </p:grpSpPr>
        <p:sp>
          <p:nvSpPr>
            <p:cNvPr id="529436" name="Line 28"/>
            <p:cNvSpPr>
              <a:spLocks noChangeShapeType="1"/>
            </p:cNvSpPr>
            <p:nvPr/>
          </p:nvSpPr>
          <p:spPr bwMode="auto">
            <a:xfrm>
              <a:off x="2844" y="1583"/>
              <a:ext cx="0" cy="24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29437" name="Line 29"/>
            <p:cNvSpPr>
              <a:spLocks noChangeShapeType="1"/>
            </p:cNvSpPr>
            <p:nvPr/>
          </p:nvSpPr>
          <p:spPr bwMode="auto">
            <a:xfrm>
              <a:off x="2845" y="3187"/>
              <a:ext cx="0" cy="23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stealth" w="med" len="med"/>
              <a:tailEnd type="stealth" w="med" len="med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</p:grpSp>
      <p:sp>
        <p:nvSpPr>
          <p:cNvPr id="529438" name="Line 30"/>
          <p:cNvSpPr>
            <a:spLocks noChangeShapeType="1"/>
          </p:cNvSpPr>
          <p:nvPr/>
        </p:nvSpPr>
        <p:spPr bwMode="auto">
          <a:xfrm>
            <a:off x="2924175" y="3190875"/>
            <a:ext cx="1501775" cy="1997075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39" name="Rectangle 31"/>
          <p:cNvSpPr>
            <a:spLocks noChangeArrowheads="1"/>
          </p:cNvSpPr>
          <p:nvPr/>
        </p:nvSpPr>
        <p:spPr bwMode="auto">
          <a:xfrm>
            <a:off x="26988" y="422275"/>
            <a:ext cx="10842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200" i="1">
                <a:latin typeface="Arial" charset="0"/>
              </a:rPr>
              <a:t>W, J, E</a:t>
            </a:r>
          </a:p>
        </p:txBody>
      </p:sp>
      <p:sp>
        <p:nvSpPr>
          <p:cNvPr id="529440" name="Oval 32"/>
          <p:cNvSpPr>
            <a:spLocks noChangeArrowheads="1"/>
          </p:cNvSpPr>
          <p:nvPr/>
        </p:nvSpPr>
        <p:spPr bwMode="auto">
          <a:xfrm>
            <a:off x="4465638" y="2503488"/>
            <a:ext cx="103187" cy="103187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41" name="Oval 33"/>
          <p:cNvSpPr>
            <a:spLocks noChangeArrowheads="1"/>
          </p:cNvSpPr>
          <p:nvPr/>
        </p:nvSpPr>
        <p:spPr bwMode="auto">
          <a:xfrm>
            <a:off x="4470400" y="2859088"/>
            <a:ext cx="103188" cy="103187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42" name="Oval 34"/>
          <p:cNvSpPr>
            <a:spLocks noChangeArrowheads="1"/>
          </p:cNvSpPr>
          <p:nvPr/>
        </p:nvSpPr>
        <p:spPr bwMode="auto">
          <a:xfrm>
            <a:off x="4467225" y="5010150"/>
            <a:ext cx="103188" cy="103188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43" name="Oval 35"/>
          <p:cNvSpPr>
            <a:spLocks noChangeArrowheads="1"/>
          </p:cNvSpPr>
          <p:nvPr/>
        </p:nvSpPr>
        <p:spPr bwMode="auto">
          <a:xfrm>
            <a:off x="4473575" y="5346700"/>
            <a:ext cx="103188" cy="103188"/>
          </a:xfrm>
          <a:prstGeom prst="ellipse">
            <a:avLst/>
          </a:prstGeom>
          <a:solidFill>
            <a:srgbClr val="CC99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29444" name="Text Box 36"/>
          <p:cNvSpPr txBox="1">
            <a:spLocks noChangeArrowheads="1"/>
          </p:cNvSpPr>
          <p:nvPr/>
        </p:nvSpPr>
        <p:spPr bwMode="auto">
          <a:xfrm>
            <a:off x="0" y="15875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A50021"/>
                </a:solidFill>
                <a:latin typeface="Arial" charset="0"/>
              </a:rPr>
              <a:t>Το πληθωριστικό κενό</a:t>
            </a:r>
            <a:endParaRPr lang="en-GB" b="1" dirty="0">
              <a:solidFill>
                <a:srgbClr val="A50021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29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1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1460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Ανεργία και πληθωρισμός</a:t>
            </a:r>
            <a:endParaRPr lang="en-GB" dirty="0"/>
          </a:p>
        </p:txBody>
      </p:sp>
      <p:sp>
        <p:nvSpPr>
          <p:cNvPr id="531461" name="Rectangle 5"/>
          <p:cNvSpPr>
            <a:spLocks noGrp="1"/>
          </p:cNvSpPr>
          <p:nvPr>
            <p:ph type="body" idx="1"/>
          </p:nvPr>
        </p:nvSpPr>
        <p:spPr>
          <a:xfrm>
            <a:off x="301625" y="1611313"/>
            <a:ext cx="8534400" cy="4802187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90000"/>
              </a:spcBef>
            </a:pPr>
            <a:r>
              <a:rPr lang="el-GR" dirty="0" smtClean="0"/>
              <a:t>Ταυτόχρονη ύπαρξη πληθωρισμού και ανεργίας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90000"/>
              </a:spcBef>
            </a:pPr>
            <a:r>
              <a:rPr lang="el-GR" dirty="0" smtClean="0"/>
              <a:t>πληθωριστικές πιέσεις πριν από το επίπεδο εισοδήματος πλήρους απασχόλησης </a:t>
            </a:r>
            <a:endParaRPr lang="en-GB" dirty="0"/>
          </a:p>
          <a:p>
            <a:pPr lvl="1">
              <a:lnSpc>
                <a:spcPct val="110000"/>
              </a:lnSpc>
              <a:spcBef>
                <a:spcPct val="90000"/>
              </a:spcBef>
            </a:pPr>
            <a:r>
              <a:rPr lang="el-GR" dirty="0" smtClean="0"/>
              <a:t>εφαρμογές για το σχήμα της καμπύλης AS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31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314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31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1" grpId="0" build="p" bldLvl="2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7" name="Line 3"/>
          <p:cNvSpPr>
            <a:spLocks noChangeShapeType="1"/>
          </p:cNvSpPr>
          <p:nvPr/>
        </p:nvSpPr>
        <p:spPr bwMode="auto">
          <a:xfrm>
            <a:off x="6110288" y="1447800"/>
            <a:ext cx="0" cy="4692650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8" name="Line 4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09" name="Line 5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10" name="Rectangle 6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33511" name="Rectangle 7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33512" name="Line 8"/>
          <p:cNvSpPr>
            <a:spLocks noChangeShapeType="1"/>
          </p:cNvSpPr>
          <p:nvPr/>
        </p:nvSpPr>
        <p:spPr bwMode="auto">
          <a:xfrm>
            <a:off x="873125" y="4583113"/>
            <a:ext cx="52371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3513" name="Rectangle 9"/>
          <p:cNvSpPr>
            <a:spLocks noChangeArrowheads="1"/>
          </p:cNvSpPr>
          <p:nvPr/>
        </p:nvSpPr>
        <p:spPr bwMode="auto">
          <a:xfrm rot="16200000">
            <a:off x="-626591" y="3427062"/>
            <a:ext cx="1872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Επίπεδο τιμών</a:t>
            </a:r>
            <a:endParaRPr lang="en-GB" sz="2000" dirty="0">
              <a:latin typeface="Arial" charset="0"/>
            </a:endParaRPr>
          </a:p>
        </p:txBody>
      </p:sp>
      <p:sp>
        <p:nvSpPr>
          <p:cNvPr id="533514" name="Rectangle 10"/>
          <p:cNvSpPr>
            <a:spLocks noChangeArrowheads="1"/>
          </p:cNvSpPr>
          <p:nvPr/>
        </p:nvSpPr>
        <p:spPr bwMode="auto">
          <a:xfrm>
            <a:off x="5883275" y="6176963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F</a:t>
            </a:r>
          </a:p>
        </p:txBody>
      </p:sp>
      <p:grpSp>
        <p:nvGrpSpPr>
          <p:cNvPr id="533515" name="Group 11"/>
          <p:cNvGrpSpPr>
            <a:grpSpLocks/>
          </p:cNvGrpSpPr>
          <p:nvPr/>
        </p:nvGrpSpPr>
        <p:grpSpPr bwMode="auto">
          <a:xfrm>
            <a:off x="5978525" y="931863"/>
            <a:ext cx="703263" cy="3651250"/>
            <a:chOff x="3766" y="587"/>
            <a:chExt cx="443" cy="2300"/>
          </a:xfrm>
        </p:grpSpPr>
        <p:sp>
          <p:nvSpPr>
            <p:cNvPr id="533516" name="Line 12"/>
            <p:cNvSpPr>
              <a:spLocks noChangeShapeType="1"/>
            </p:cNvSpPr>
            <p:nvPr/>
          </p:nvSpPr>
          <p:spPr bwMode="auto">
            <a:xfrm flipV="1">
              <a:off x="3849" y="879"/>
              <a:ext cx="0" cy="2008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3517" name="Rectangle 13"/>
            <p:cNvSpPr>
              <a:spLocks noChangeArrowheads="1"/>
            </p:cNvSpPr>
            <p:nvPr/>
          </p:nvSpPr>
          <p:spPr bwMode="auto">
            <a:xfrm>
              <a:off x="3766" y="587"/>
              <a:ext cx="4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400" i="1">
                  <a:solidFill>
                    <a:schemeClr val="tx2"/>
                  </a:solidFill>
                  <a:latin typeface="Arial" charset="0"/>
                </a:rPr>
                <a:t>AS</a:t>
              </a:r>
              <a:r>
                <a:rPr lang="en-GB" sz="24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33518" name="AutoShape 14"/>
          <p:cNvSpPr>
            <a:spLocks noChangeArrowheads="1"/>
          </p:cNvSpPr>
          <p:nvPr/>
        </p:nvSpPr>
        <p:spPr bwMode="auto">
          <a:xfrm>
            <a:off x="1346200" y="1803862"/>
            <a:ext cx="2990850" cy="751554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dirty="0" smtClean="0">
                <a:solidFill>
                  <a:schemeClr val="hlink"/>
                </a:solidFill>
                <a:latin typeface="Arial" charset="0"/>
              </a:rPr>
              <a:t>Απλή Κεϋνσιανή καμπύλη </a:t>
            </a:r>
            <a:r>
              <a:rPr lang="en-US" sz="1900" dirty="0" smtClean="0">
                <a:solidFill>
                  <a:schemeClr val="hlink"/>
                </a:solidFill>
                <a:latin typeface="Arial" charset="0"/>
              </a:rPr>
              <a:t>AS</a:t>
            </a:r>
            <a:endParaRPr lang="en-GB" sz="190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533519" name="Text Box 15"/>
          <p:cNvSpPr txBox="1">
            <a:spLocks noChangeArrowheads="1"/>
          </p:cNvSpPr>
          <p:nvPr/>
        </p:nvSpPr>
        <p:spPr bwMode="auto">
          <a:xfrm>
            <a:off x="0" y="650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Ανεργία και πληθωρισμός</a:t>
            </a:r>
            <a:endParaRPr lang="en-GB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3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3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512" grpId="0" animBg="1"/>
      <p:bldP spid="533518" grpId="0" animBg="1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ChangeArrowheads="1"/>
          </p:cNvSpPr>
          <p:nvPr/>
        </p:nvSpPr>
        <p:spPr bwMode="auto">
          <a:xfrm>
            <a:off x="866775" y="809625"/>
            <a:ext cx="7010400" cy="5334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5555" name="Line 3"/>
          <p:cNvSpPr>
            <a:spLocks noChangeShapeType="1"/>
          </p:cNvSpPr>
          <p:nvPr/>
        </p:nvSpPr>
        <p:spPr bwMode="auto">
          <a:xfrm>
            <a:off x="866775" y="809625"/>
            <a:ext cx="0" cy="5334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5556" name="Line 4"/>
          <p:cNvSpPr>
            <a:spLocks noChangeShapeType="1"/>
          </p:cNvSpPr>
          <p:nvPr/>
        </p:nvSpPr>
        <p:spPr bwMode="auto">
          <a:xfrm>
            <a:off x="866775" y="6143625"/>
            <a:ext cx="7010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5557" name="Rectangle 5"/>
          <p:cNvSpPr>
            <a:spLocks noChangeArrowheads="1"/>
          </p:cNvSpPr>
          <p:nvPr/>
        </p:nvSpPr>
        <p:spPr bwMode="auto">
          <a:xfrm>
            <a:off x="546100" y="6097588"/>
            <a:ext cx="38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>
                <a:latin typeface="Arial" charset="0"/>
              </a:rPr>
              <a:t>O</a:t>
            </a:r>
          </a:p>
        </p:txBody>
      </p:sp>
      <p:sp>
        <p:nvSpPr>
          <p:cNvPr id="535558" name="Rectangle 6"/>
          <p:cNvSpPr>
            <a:spLocks noChangeArrowheads="1"/>
          </p:cNvSpPr>
          <p:nvPr/>
        </p:nvSpPr>
        <p:spPr bwMode="auto">
          <a:xfrm>
            <a:off x="7483475" y="6230938"/>
            <a:ext cx="36988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200" i="1">
                <a:latin typeface="Arial" charset="0"/>
              </a:rPr>
              <a:t>Y</a:t>
            </a:r>
          </a:p>
        </p:txBody>
      </p:sp>
      <p:sp>
        <p:nvSpPr>
          <p:cNvPr id="535559" name="Line 7"/>
          <p:cNvSpPr>
            <a:spLocks noChangeShapeType="1"/>
          </p:cNvSpPr>
          <p:nvPr/>
        </p:nvSpPr>
        <p:spPr bwMode="auto">
          <a:xfrm>
            <a:off x="873125" y="4583113"/>
            <a:ext cx="5237163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5560" name="Line 8"/>
          <p:cNvSpPr>
            <a:spLocks noChangeShapeType="1"/>
          </p:cNvSpPr>
          <p:nvPr/>
        </p:nvSpPr>
        <p:spPr bwMode="auto">
          <a:xfrm flipV="1">
            <a:off x="6110288" y="1395413"/>
            <a:ext cx="0" cy="31877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5561" name="Rectangle 9"/>
          <p:cNvSpPr>
            <a:spLocks noChangeArrowheads="1"/>
          </p:cNvSpPr>
          <p:nvPr/>
        </p:nvSpPr>
        <p:spPr bwMode="auto">
          <a:xfrm>
            <a:off x="5978525" y="931863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5562" name="Rectangle 10"/>
          <p:cNvSpPr>
            <a:spLocks noChangeArrowheads="1"/>
          </p:cNvSpPr>
          <p:nvPr/>
        </p:nvSpPr>
        <p:spPr bwMode="auto">
          <a:xfrm rot="16200000">
            <a:off x="-626591" y="3427062"/>
            <a:ext cx="1872307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l-GR" sz="2000" dirty="0" smtClean="0">
                <a:latin typeface="Arial" charset="0"/>
              </a:rPr>
              <a:t>Επίπεδο τιμών</a:t>
            </a:r>
            <a:endParaRPr lang="en-GB" sz="2000" dirty="0">
              <a:latin typeface="Arial" charset="0"/>
            </a:endParaRPr>
          </a:p>
        </p:txBody>
      </p:sp>
      <p:sp>
        <p:nvSpPr>
          <p:cNvPr id="535563" name="Line 11"/>
          <p:cNvSpPr>
            <a:spLocks noChangeShapeType="1"/>
          </p:cNvSpPr>
          <p:nvPr/>
        </p:nvSpPr>
        <p:spPr bwMode="auto">
          <a:xfrm>
            <a:off x="6110288" y="4602163"/>
            <a:ext cx="0" cy="1538287"/>
          </a:xfrm>
          <a:prstGeom prst="line">
            <a:avLst/>
          </a:prstGeom>
          <a:noFill/>
          <a:ln w="19050">
            <a:solidFill>
              <a:schemeClr val="tx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5564" name="Rectangle 12"/>
          <p:cNvSpPr>
            <a:spLocks noChangeArrowheads="1"/>
          </p:cNvSpPr>
          <p:nvPr/>
        </p:nvSpPr>
        <p:spPr bwMode="auto">
          <a:xfrm>
            <a:off x="5883275" y="6176963"/>
            <a:ext cx="4556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Y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F</a:t>
            </a:r>
          </a:p>
        </p:txBody>
      </p:sp>
      <p:sp>
        <p:nvSpPr>
          <p:cNvPr id="535565" name="Arc 13"/>
          <p:cNvSpPr>
            <a:spLocks/>
          </p:cNvSpPr>
          <p:nvPr/>
        </p:nvSpPr>
        <p:spPr bwMode="auto">
          <a:xfrm>
            <a:off x="890588" y="919163"/>
            <a:ext cx="5010150" cy="3646487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410 w 21410"/>
              <a:gd name="T1" fmla="*/ 2860 h 21600"/>
              <a:gd name="T2" fmla="*/ 0 w 21410"/>
              <a:gd name="T3" fmla="*/ 21600 h 21600"/>
              <a:gd name="T4" fmla="*/ 0 w 2141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10" h="21600" fill="none" extrusionOk="0">
                <a:moveTo>
                  <a:pt x="21409" y="2859"/>
                </a:moveTo>
                <a:cubicBezTo>
                  <a:pt x="19976" y="13588"/>
                  <a:pt x="10823" y="21599"/>
                  <a:pt x="0" y="21600"/>
                </a:cubicBezTo>
              </a:path>
              <a:path w="21410" h="21600" stroke="0" extrusionOk="0">
                <a:moveTo>
                  <a:pt x="21409" y="2859"/>
                </a:moveTo>
                <a:cubicBezTo>
                  <a:pt x="19976" y="13588"/>
                  <a:pt x="10823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5566" name="Rectangle 14"/>
          <p:cNvSpPr>
            <a:spLocks noChangeArrowheads="1"/>
          </p:cNvSpPr>
          <p:nvPr/>
        </p:nvSpPr>
        <p:spPr bwMode="auto">
          <a:xfrm>
            <a:off x="5334000" y="914400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400" i="1">
                <a:solidFill>
                  <a:schemeClr val="accent2"/>
                </a:solidFill>
                <a:latin typeface="Arial" charset="0"/>
              </a:rPr>
              <a:t>AS</a:t>
            </a:r>
            <a:r>
              <a:rPr lang="en-GB" sz="2400" baseline="-25000">
                <a:solidFill>
                  <a:schemeClr val="accent2"/>
                </a:solidFill>
                <a:latin typeface="Arial" charset="0"/>
              </a:rPr>
              <a:t>2</a:t>
            </a:r>
          </a:p>
        </p:txBody>
      </p:sp>
      <p:sp>
        <p:nvSpPr>
          <p:cNvPr id="535567" name="AutoShape 15"/>
          <p:cNvSpPr>
            <a:spLocks noChangeArrowheads="1"/>
          </p:cNvSpPr>
          <p:nvPr/>
        </p:nvSpPr>
        <p:spPr bwMode="auto">
          <a:xfrm>
            <a:off x="1216025" y="1070973"/>
            <a:ext cx="3351213" cy="1722033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l-GR" sz="1900" i="1" dirty="0" smtClean="0">
                <a:solidFill>
                  <a:schemeClr val="accent2"/>
                </a:solidFill>
                <a:latin typeface="Arial" charset="0"/>
              </a:rPr>
              <a:t> Η </a:t>
            </a:r>
            <a:r>
              <a:rPr lang="en-GB" sz="1900" i="1" dirty="0" smtClean="0">
                <a:solidFill>
                  <a:schemeClr val="accent2"/>
                </a:solidFill>
                <a:latin typeface="Arial" charset="0"/>
              </a:rPr>
              <a:t>AS</a:t>
            </a:r>
            <a:r>
              <a:rPr lang="en-GB" sz="1900" baseline="-25000" dirty="0" smtClean="0">
                <a:solidFill>
                  <a:schemeClr val="accent2"/>
                </a:solidFill>
                <a:latin typeface="Arial" charset="0"/>
              </a:rPr>
              <a:t>2</a:t>
            </a:r>
            <a:r>
              <a:rPr lang="en-GB" sz="1900" dirty="0">
                <a:solidFill>
                  <a:schemeClr val="accent2"/>
                </a:solidFill>
                <a:latin typeface="Arial" charset="0"/>
              </a:rPr>
              <a:t>: </a:t>
            </a:r>
            <a:r>
              <a:rPr lang="el-GR" sz="1900" dirty="0" smtClean="0">
                <a:solidFill>
                  <a:schemeClr val="accent2"/>
                </a:solidFill>
                <a:latin typeface="Arial" charset="0"/>
              </a:rPr>
              <a:t>γίνεται προοδευτικά πιο επίπεδη καθώς η πλήρης απασχόληση επιτυγχάνεται</a:t>
            </a:r>
            <a:endParaRPr lang="en-GB" sz="1900" i="1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535568" name="Text Box 16"/>
          <p:cNvSpPr txBox="1">
            <a:spLocks noChangeArrowheads="1"/>
          </p:cNvSpPr>
          <p:nvPr/>
        </p:nvSpPr>
        <p:spPr bwMode="auto">
          <a:xfrm>
            <a:off x="0" y="65088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algn="ctr"/>
            <a:r>
              <a:rPr lang="el-GR" b="1" dirty="0" smtClean="0">
                <a:solidFill>
                  <a:srgbClr val="005A4E"/>
                </a:solidFill>
                <a:latin typeface="Arial" charset="0"/>
              </a:rPr>
              <a:t>Ανεργία και πληθωρισμός</a:t>
            </a:r>
            <a:endParaRPr lang="en-GB" b="1" dirty="0" smtClean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55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5567" grpId="0" animBg="1" autoUpdateAnimBg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7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37604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Ανεργία και πληθωρισμός</a:t>
            </a:r>
            <a:endParaRPr lang="en-GB" dirty="0"/>
          </a:p>
        </p:txBody>
      </p:sp>
      <p:sp>
        <p:nvSpPr>
          <p:cNvPr id="537605" name="Rectangle 5"/>
          <p:cNvSpPr>
            <a:spLocks noGrp="1"/>
          </p:cNvSpPr>
          <p:nvPr>
            <p:ph type="body" idx="1"/>
          </p:nvPr>
        </p:nvSpPr>
        <p:spPr>
          <a:xfrm>
            <a:off x="301625" y="1652588"/>
            <a:ext cx="8534400" cy="4760912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ct val="9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Ταυτόχρονη ύπαρξη ανεργίας και πληθωρισμού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spcBef>
                <a:spcPct val="9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πληθωριστικές πιέσεις πριν από το επίπεδο  εισοδήματος πλήρους απασχόλησης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spcBef>
                <a:spcPct val="90000"/>
              </a:spcBef>
              <a:buClr>
                <a:srgbClr val="646B86"/>
              </a:buClr>
            </a:pPr>
            <a:r>
              <a:rPr lang="el-GR" dirty="0" smtClean="0">
                <a:solidFill>
                  <a:srgbClr val="646B86"/>
                </a:solidFill>
              </a:rPr>
              <a:t>εφαρμογές για το σχήμα της καμπύλης  </a:t>
            </a:r>
            <a:r>
              <a:rPr lang="en-GB" i="1" dirty="0" smtClean="0">
                <a:solidFill>
                  <a:srgbClr val="646B86"/>
                </a:solidFill>
              </a:rPr>
              <a:t>AS</a:t>
            </a:r>
            <a:r>
              <a:rPr lang="en-GB" dirty="0" smtClean="0">
                <a:solidFill>
                  <a:srgbClr val="646B86"/>
                </a:solidFill>
              </a:rPr>
              <a:t> </a:t>
            </a:r>
            <a:endParaRPr lang="en-GB" dirty="0">
              <a:solidFill>
                <a:srgbClr val="646B86"/>
              </a:solidFill>
            </a:endParaRPr>
          </a:p>
          <a:p>
            <a:pPr lvl="1">
              <a:lnSpc>
                <a:spcPct val="110000"/>
              </a:lnSpc>
              <a:spcBef>
                <a:spcPct val="90000"/>
              </a:spcBef>
            </a:pPr>
            <a:r>
              <a:rPr lang="el-GR" dirty="0" smtClean="0"/>
              <a:t>σχέση μεταξύ του Κεϋνσιανού σταυρού και του   διαγράμματος </a:t>
            </a:r>
            <a:r>
              <a:rPr lang="en-US" dirty="0" smtClean="0"/>
              <a:t>AD/AS</a:t>
            </a:r>
            <a:endParaRPr lang="en-GB" dirty="0"/>
          </a:p>
        </p:txBody>
      </p:sp>
    </p:spTree>
  </p:cSld>
  <p:clrMapOvr>
    <a:masterClrMapping/>
  </p:clrMapOvr>
  <p:transition spd="slow">
    <p:pull dir="r"/>
  </p:transition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ChangeArrowheads="1"/>
          </p:cNvSpPr>
          <p:nvPr/>
        </p:nvSpPr>
        <p:spPr bwMode="auto">
          <a:xfrm>
            <a:off x="2667000" y="3617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51" name="Rectangle 3"/>
          <p:cNvSpPr>
            <a:spLocks noChangeArrowheads="1"/>
          </p:cNvSpPr>
          <p:nvPr/>
        </p:nvSpPr>
        <p:spPr bwMode="auto">
          <a:xfrm>
            <a:off x="2667000" y="569913"/>
            <a:ext cx="3962400" cy="2895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52" name="Line 4"/>
          <p:cNvSpPr>
            <a:spLocks noChangeShapeType="1"/>
          </p:cNvSpPr>
          <p:nvPr/>
        </p:nvSpPr>
        <p:spPr bwMode="auto">
          <a:xfrm>
            <a:off x="2667000" y="569913"/>
            <a:ext cx="0" cy="2895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53" name="Line 5"/>
          <p:cNvSpPr>
            <a:spLocks noChangeShapeType="1"/>
          </p:cNvSpPr>
          <p:nvPr/>
        </p:nvSpPr>
        <p:spPr bwMode="auto">
          <a:xfrm>
            <a:off x="2667000" y="3465513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54" name="Line 6"/>
          <p:cNvSpPr>
            <a:spLocks noChangeShapeType="1"/>
          </p:cNvSpPr>
          <p:nvPr/>
        </p:nvSpPr>
        <p:spPr bwMode="auto">
          <a:xfrm>
            <a:off x="2667000" y="3616325"/>
            <a:ext cx="0" cy="28971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55" name="Line 7"/>
          <p:cNvSpPr>
            <a:spLocks noChangeShapeType="1"/>
          </p:cNvSpPr>
          <p:nvPr/>
        </p:nvSpPr>
        <p:spPr bwMode="auto">
          <a:xfrm>
            <a:off x="2667000" y="6511925"/>
            <a:ext cx="3962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56" name="Rectangle 8"/>
          <p:cNvSpPr>
            <a:spLocks noChangeArrowheads="1"/>
          </p:cNvSpPr>
          <p:nvPr/>
        </p:nvSpPr>
        <p:spPr bwMode="auto">
          <a:xfrm>
            <a:off x="2270125" y="523875"/>
            <a:ext cx="3540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latin typeface="Arial" charset="0"/>
              </a:rPr>
              <a:t>P</a:t>
            </a:r>
          </a:p>
        </p:txBody>
      </p:sp>
      <p:sp>
        <p:nvSpPr>
          <p:cNvPr id="539657" name="Rectangle 9"/>
          <p:cNvSpPr>
            <a:spLocks noChangeArrowheads="1"/>
          </p:cNvSpPr>
          <p:nvPr/>
        </p:nvSpPr>
        <p:spPr bwMode="auto">
          <a:xfrm>
            <a:off x="1114425" y="3648075"/>
            <a:ext cx="141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 dirty="0">
                <a:latin typeface="Arial" charset="0"/>
              </a:rPr>
              <a:t>C</a:t>
            </a:r>
            <a:r>
              <a:rPr lang="en-GB" sz="2000" baseline="-25000" dirty="0">
                <a:latin typeface="Arial" charset="0"/>
              </a:rPr>
              <a:t>d</a:t>
            </a:r>
            <a:r>
              <a:rPr lang="en-GB" sz="2000" i="1" dirty="0">
                <a:latin typeface="Arial" charset="0"/>
              </a:rPr>
              <a:t>, W, J, E</a:t>
            </a:r>
          </a:p>
        </p:txBody>
      </p:sp>
      <p:sp>
        <p:nvSpPr>
          <p:cNvPr id="539658" name="Rectangle 10"/>
          <p:cNvSpPr>
            <a:spLocks noChangeArrowheads="1"/>
          </p:cNvSpPr>
          <p:nvPr/>
        </p:nvSpPr>
        <p:spPr bwMode="auto">
          <a:xfrm>
            <a:off x="6596063" y="3267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39659" name="Rectangle 11"/>
          <p:cNvSpPr>
            <a:spLocks noChangeArrowheads="1"/>
          </p:cNvSpPr>
          <p:nvPr/>
        </p:nvSpPr>
        <p:spPr bwMode="auto">
          <a:xfrm>
            <a:off x="6596063" y="6315075"/>
            <a:ext cx="354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r" defTabSz="762000"/>
            <a:r>
              <a:rPr lang="en-GB" sz="2000" i="1">
                <a:latin typeface="Arial" charset="0"/>
              </a:rPr>
              <a:t>Y</a:t>
            </a:r>
          </a:p>
        </p:txBody>
      </p:sp>
      <p:sp>
        <p:nvSpPr>
          <p:cNvPr id="539660" name="Line 12"/>
          <p:cNvSpPr>
            <a:spLocks noChangeShapeType="1"/>
          </p:cNvSpPr>
          <p:nvPr/>
        </p:nvSpPr>
        <p:spPr bwMode="auto">
          <a:xfrm>
            <a:off x="2895600" y="1484313"/>
            <a:ext cx="2286000" cy="18288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61" name="Arc 13"/>
          <p:cNvSpPr>
            <a:spLocks/>
          </p:cNvSpPr>
          <p:nvPr/>
        </p:nvSpPr>
        <p:spPr bwMode="auto">
          <a:xfrm>
            <a:off x="1828800" y="-39688"/>
            <a:ext cx="3933825" cy="3033713"/>
          </a:xfrm>
          <a:custGeom>
            <a:avLst/>
            <a:gdLst>
              <a:gd name="G0" fmla="+- 0 0 0"/>
              <a:gd name="G1" fmla="+- 0 0 0"/>
              <a:gd name="G2" fmla="+- 21600 0 0"/>
              <a:gd name="T0" fmla="*/ 19910 w 19910"/>
              <a:gd name="T1" fmla="*/ 8377 h 20970"/>
              <a:gd name="T2" fmla="*/ 5177 w 19910"/>
              <a:gd name="T3" fmla="*/ 20970 h 20970"/>
              <a:gd name="T4" fmla="*/ 0 w 19910"/>
              <a:gd name="T5" fmla="*/ 0 h 209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10" h="20970" fill="none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</a:path>
              <a:path w="19910" h="20970" stroke="0" extrusionOk="0">
                <a:moveTo>
                  <a:pt x="19909" y="8376"/>
                </a:moveTo>
                <a:cubicBezTo>
                  <a:pt x="17263" y="14665"/>
                  <a:pt x="11801" y="19335"/>
                  <a:pt x="5177" y="20970"/>
                </a:cubicBezTo>
                <a:lnTo>
                  <a:pt x="0" y="0"/>
                </a:lnTo>
                <a:close/>
              </a:path>
            </a:pathLst>
          </a:custGeom>
          <a:noFill/>
          <a:ln w="38100" cap="rnd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62" name="Rectangle 14"/>
          <p:cNvSpPr>
            <a:spLocks noChangeArrowheads="1"/>
          </p:cNvSpPr>
          <p:nvPr/>
        </p:nvSpPr>
        <p:spPr bwMode="auto">
          <a:xfrm>
            <a:off x="5607050" y="828675"/>
            <a:ext cx="523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AS</a:t>
            </a:r>
          </a:p>
        </p:txBody>
      </p:sp>
      <p:grpSp>
        <p:nvGrpSpPr>
          <p:cNvPr id="539663" name="Group 15"/>
          <p:cNvGrpSpPr>
            <a:grpSpLocks/>
          </p:cNvGrpSpPr>
          <p:nvPr/>
        </p:nvGrpSpPr>
        <p:grpSpPr bwMode="auto">
          <a:xfrm>
            <a:off x="2222500" y="2344738"/>
            <a:ext cx="1982788" cy="396875"/>
            <a:chOff x="1400" y="1502"/>
            <a:chExt cx="1249" cy="250"/>
          </a:xfrm>
        </p:grpSpPr>
        <p:sp>
          <p:nvSpPr>
            <p:cNvPr id="539664" name="Line 16"/>
            <p:cNvSpPr>
              <a:spLocks noChangeShapeType="1"/>
            </p:cNvSpPr>
            <p:nvPr/>
          </p:nvSpPr>
          <p:spPr bwMode="auto">
            <a:xfrm flipH="1">
              <a:off x="1692" y="1629"/>
              <a:ext cx="957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9665" name="Rectangle 17"/>
            <p:cNvSpPr>
              <a:spLocks noChangeArrowheads="1"/>
            </p:cNvSpPr>
            <p:nvPr/>
          </p:nvSpPr>
          <p:spPr bwMode="auto">
            <a:xfrm>
              <a:off x="1400" y="1502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P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grpSp>
        <p:nvGrpSpPr>
          <p:cNvPr id="539666" name="Group 18"/>
          <p:cNvGrpSpPr>
            <a:grpSpLocks/>
          </p:cNvGrpSpPr>
          <p:nvPr/>
        </p:nvGrpSpPr>
        <p:grpSpPr bwMode="auto">
          <a:xfrm>
            <a:off x="3983038" y="2551113"/>
            <a:ext cx="446087" cy="1308100"/>
            <a:chOff x="2509" y="1632"/>
            <a:chExt cx="281" cy="824"/>
          </a:xfrm>
        </p:grpSpPr>
        <p:sp>
          <p:nvSpPr>
            <p:cNvPr id="539667" name="Line 19"/>
            <p:cNvSpPr>
              <a:spLocks noChangeShapeType="1"/>
            </p:cNvSpPr>
            <p:nvPr/>
          </p:nvSpPr>
          <p:spPr bwMode="auto">
            <a:xfrm flipH="1">
              <a:off x="2649" y="1632"/>
              <a:ext cx="3" cy="574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539668" name="Rectangle 20"/>
            <p:cNvSpPr>
              <a:spLocks noChangeArrowheads="1"/>
            </p:cNvSpPr>
            <p:nvPr/>
          </p:nvSpPr>
          <p:spPr bwMode="auto">
            <a:xfrm>
              <a:off x="2509" y="2206"/>
              <a:ext cx="28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>
              <a:spAutoFit/>
            </a:bodyPr>
            <a:lstStyle/>
            <a:p>
              <a:pPr algn="ctr" defTabSz="762000"/>
              <a:r>
                <a:rPr lang="en-GB" sz="2000" i="1">
                  <a:solidFill>
                    <a:schemeClr val="tx2"/>
                  </a:solidFill>
                  <a:latin typeface="Arial" charset="0"/>
                </a:rPr>
                <a:t>Y</a:t>
              </a:r>
              <a:r>
                <a:rPr lang="en-GB" sz="2000" baseline="-25000">
                  <a:solidFill>
                    <a:schemeClr val="tx2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539669" name="Rectangle 21"/>
          <p:cNvSpPr>
            <a:spLocks noChangeArrowheads="1"/>
          </p:cNvSpPr>
          <p:nvPr/>
        </p:nvSpPr>
        <p:spPr bwMode="auto">
          <a:xfrm>
            <a:off x="5221288" y="3111500"/>
            <a:ext cx="630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en-GB" sz="2000" i="1">
                <a:solidFill>
                  <a:schemeClr val="tx2"/>
                </a:solidFill>
                <a:latin typeface="Arial" charset="0"/>
              </a:rPr>
              <a:t>AD</a:t>
            </a:r>
            <a:r>
              <a:rPr lang="en-GB" sz="2000" baseline="-25000">
                <a:solidFill>
                  <a:schemeClr val="tx2"/>
                </a:solidFill>
                <a:latin typeface="Arial" charset="0"/>
              </a:rPr>
              <a:t>1</a:t>
            </a:r>
          </a:p>
        </p:txBody>
      </p:sp>
      <p:sp>
        <p:nvSpPr>
          <p:cNvPr id="539670" name="Oval 22"/>
          <p:cNvSpPr>
            <a:spLocks noChangeArrowheads="1"/>
          </p:cNvSpPr>
          <p:nvPr/>
        </p:nvSpPr>
        <p:spPr bwMode="auto">
          <a:xfrm>
            <a:off x="4164013" y="2503488"/>
            <a:ext cx="103187" cy="103187"/>
          </a:xfrm>
          <a:prstGeom prst="ellipse">
            <a:avLst/>
          </a:prstGeom>
          <a:solidFill>
            <a:srgbClr val="CCFFFF"/>
          </a:solidFill>
          <a:ln w="254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39671" name="AutoShape 23"/>
          <p:cNvSpPr>
            <a:spLocks noChangeArrowheads="1"/>
          </p:cNvSpPr>
          <p:nvPr/>
        </p:nvSpPr>
        <p:spPr bwMode="auto">
          <a:xfrm>
            <a:off x="6754813" y="1562100"/>
            <a:ext cx="2238375" cy="75565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22225">
            <a:solidFill>
              <a:schemeClr val="accent1"/>
            </a:solidFill>
            <a:round/>
            <a:headEnd type="none" w="sm" len="sm"/>
            <a:tailEnd type="none" w="sm" len="sm"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ctr" defTabSz="762000"/>
            <a:r>
              <a:rPr lang="en-GB" sz="1900">
                <a:solidFill>
                  <a:schemeClr val="tx2"/>
                </a:solidFill>
                <a:latin typeface="Arial" charset="0"/>
              </a:rPr>
              <a:t>An upward-sloping </a:t>
            </a:r>
            <a:r>
              <a:rPr lang="en-GB" sz="1900" i="1">
                <a:solidFill>
                  <a:schemeClr val="tx2"/>
                </a:solidFill>
                <a:latin typeface="Arial" charset="0"/>
              </a:rPr>
              <a:t>AS</a:t>
            </a:r>
            <a:r>
              <a:rPr lang="en-GB" sz="1900">
                <a:solidFill>
                  <a:schemeClr val="tx2"/>
                </a:solidFill>
                <a:latin typeface="Arial" charset="0"/>
              </a:rPr>
              <a:t> curve</a:t>
            </a:r>
          </a:p>
        </p:txBody>
      </p:sp>
      <p:sp>
        <p:nvSpPr>
          <p:cNvPr id="539673" name="Text Box 25"/>
          <p:cNvSpPr txBox="1">
            <a:spLocks noChangeArrowheads="1"/>
          </p:cNvSpPr>
          <p:nvPr/>
        </p:nvSpPr>
        <p:spPr bwMode="auto">
          <a:xfrm>
            <a:off x="0" y="0"/>
            <a:ext cx="9144000" cy="132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r">
              <a:lnSpc>
                <a:spcPct val="110000"/>
              </a:lnSpc>
            </a:pP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Επιτρέποντας τον πληθωρισμό στα </a:t>
            </a:r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διαγράμματα </a:t>
            </a: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της γραμμής 45</a:t>
            </a:r>
            <a:r>
              <a:rPr lang="el-GR" sz="2400" b="1" baseline="30000" dirty="0">
                <a:solidFill>
                  <a:srgbClr val="005A4E"/>
                </a:solidFill>
                <a:latin typeface="Arial" charset="0"/>
              </a:rPr>
              <a:t>ο</a:t>
            </a: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 και </a:t>
            </a:r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/>
            </a:r>
            <a:br>
              <a:rPr lang="el-GR" sz="2400" b="1" dirty="0" smtClean="0">
                <a:solidFill>
                  <a:srgbClr val="005A4E"/>
                </a:solidFill>
                <a:latin typeface="Arial" charset="0"/>
              </a:rPr>
            </a:br>
            <a:r>
              <a:rPr lang="el-GR" sz="2400" b="1" dirty="0" smtClean="0">
                <a:solidFill>
                  <a:srgbClr val="005A4E"/>
                </a:solidFill>
                <a:latin typeface="Arial" charset="0"/>
              </a:rPr>
              <a:t>AD/AS</a:t>
            </a:r>
            <a:r>
              <a:rPr lang="el-GR" sz="2400" b="1" dirty="0">
                <a:solidFill>
                  <a:srgbClr val="005A4E"/>
                </a:solidFill>
                <a:latin typeface="Arial" charset="0"/>
              </a:rPr>
              <a:t>.</a:t>
            </a:r>
            <a:endParaRPr lang="en-GB" sz="2400" b="1" dirty="0">
              <a:solidFill>
                <a:srgbClr val="005A4E"/>
              </a:solidFill>
              <a:latin typeface="Arial" charset="0"/>
            </a:endParaRPr>
          </a:p>
        </p:txBody>
      </p:sp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9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9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396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9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9670" grpId="0" animBg="1"/>
      <p:bldP spid="539671" grpId="0" animBg="1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35AA"/>
      </a:dk2>
      <a:lt2>
        <a:srgbClr val="000000"/>
      </a:lt2>
      <a:accent1>
        <a:srgbClr val="800080"/>
      </a:accent1>
      <a:accent2>
        <a:srgbClr val="C40038"/>
      </a:accent2>
      <a:accent3>
        <a:srgbClr val="FFFFFF"/>
      </a:accent3>
      <a:accent4>
        <a:srgbClr val="000000"/>
      </a:accent4>
      <a:accent5>
        <a:srgbClr val="C0AAC0"/>
      </a:accent5>
      <a:accent6>
        <a:srgbClr val="B10032"/>
      </a:accent6>
      <a:hlink>
        <a:srgbClr val="663300"/>
      </a:hlink>
      <a:folHlink>
        <a:srgbClr val="01791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stealth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stealth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35AA"/>
    </a:dk2>
    <a:lt2>
      <a:srgbClr val="000000"/>
    </a:lt2>
    <a:accent1>
      <a:srgbClr val="800080"/>
    </a:accent1>
    <a:accent2>
      <a:srgbClr val="C40038"/>
    </a:accent2>
    <a:accent3>
      <a:srgbClr val="FFFFFF"/>
    </a:accent3>
    <a:accent4>
      <a:srgbClr val="000000"/>
    </a:accent4>
    <a:accent5>
      <a:srgbClr val="C0AAC0"/>
    </a:accent5>
    <a:accent6>
      <a:srgbClr val="B10032"/>
    </a:accent6>
    <a:hlink>
      <a:srgbClr val="663300"/>
    </a:hlink>
    <a:folHlink>
      <a:srgbClr val="0066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5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6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7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8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ppt/theme/themeOverride9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CC"/>
    </a:dk2>
    <a:lt2>
      <a:srgbClr val="000000"/>
    </a:lt2>
    <a:accent1>
      <a:srgbClr val="800080"/>
    </a:accent1>
    <a:accent2>
      <a:srgbClr val="CC0000"/>
    </a:accent2>
    <a:accent3>
      <a:srgbClr val="FFFFFF"/>
    </a:accent3>
    <a:accent4>
      <a:srgbClr val="000000"/>
    </a:accent4>
    <a:accent5>
      <a:srgbClr val="C0AAC0"/>
    </a:accent5>
    <a:accent6>
      <a:srgbClr val="B90000"/>
    </a:accent6>
    <a:hlink>
      <a:srgbClr val="663300"/>
    </a:hlink>
    <a:folHlink>
      <a:srgbClr val="0066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Settings\ltsn-a\Application Data\Microsoft\Templates\Lecture plans.pot</Template>
  <TotalTime>2109</TotalTime>
  <Words>4041</Words>
  <Application>Microsoft Office PowerPoint</Application>
  <PresentationFormat>On-screen Show (4:3)</PresentationFormat>
  <Paragraphs>1574</Paragraphs>
  <Slides>120</Slides>
  <Notes>120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120</vt:i4>
      </vt:variant>
    </vt:vector>
  </HeadingPairs>
  <TitlesOfParts>
    <vt:vector size="124" baseType="lpstr">
      <vt:lpstr>Default Design</vt:lpstr>
      <vt:lpstr>Clip</vt:lpstr>
      <vt:lpstr>Chart</vt:lpstr>
      <vt:lpstr>Γράφημα</vt:lpstr>
      <vt:lpstr>PowerPoint Presentation</vt:lpstr>
      <vt:lpstr>Βραχυχρόνια Μακροοικονομική Ισορροπία</vt:lpstr>
      <vt:lpstr>PowerPoint Presentation</vt:lpstr>
      <vt:lpstr>Θεωρητικό υπόβαθρο</vt:lpstr>
      <vt:lpstr>PowerPoint Presentation</vt:lpstr>
      <vt:lpstr>Θεωρητικό υπόβαθρο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Θεωρητικό υπόβαθρο</vt:lpstr>
      <vt:lpstr>PowerPoint Presentation</vt:lpstr>
      <vt:lpstr>PowerPoint Presentation</vt:lpstr>
      <vt:lpstr>Θεωρητικό υπόβαθρο</vt:lpstr>
      <vt:lpstr>PowerPoint Presentation</vt:lpstr>
      <vt:lpstr>Θεωρητικό υπόβαθρο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Θεωρητικό υπόβαθρο</vt:lpstr>
      <vt:lpstr>PowerPoint Presentation</vt:lpstr>
      <vt:lpstr>Θεωρητικό υπόβαθρο</vt:lpstr>
      <vt:lpstr>PowerPoint Presentation</vt:lpstr>
      <vt:lpstr>PowerPoint Presentation</vt:lpstr>
      <vt:lpstr>Θεωρητικό υπόβαθρο</vt:lpstr>
      <vt:lpstr>PowerPoint Presentation</vt:lpstr>
      <vt:lpstr>Βραχυχρόνια Μακροοικονομική Ισορροπία</vt:lpstr>
      <vt:lpstr>Προσδιορισμός του εθνικού εισοδήματος</vt:lpstr>
      <vt:lpstr>PowerPoint Presentation</vt:lpstr>
      <vt:lpstr>PowerPoint Presentation</vt:lpstr>
      <vt:lpstr>PowerPoint Presentation</vt:lpstr>
      <vt:lpstr>PowerPoint Presentation</vt:lpstr>
      <vt:lpstr>Προσδιορισμός του εθνικού εισοδήματος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Προσδιορισμός του εθνικού εισοδήματος</vt:lpstr>
      <vt:lpstr>PowerPoint Presentation</vt:lpstr>
      <vt:lpstr>Προσδιορισμός του εθνικού εισοδήματος</vt:lpstr>
      <vt:lpstr>Προσδιορισμός του εθνικού εισοδήματος</vt:lpstr>
      <vt:lpstr>PowerPoint Presentation</vt:lpstr>
      <vt:lpstr>PowerPoint Presentation</vt:lpstr>
      <vt:lpstr>Προσδιορισμός του εθνικού εισοδήματος</vt:lpstr>
      <vt:lpstr>PowerPoint Presentation</vt:lpstr>
      <vt:lpstr>PowerPoint Presentation</vt:lpstr>
      <vt:lpstr>Προσδιορισμός του εθνικού εισοδήματος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Προσδιορισμός εθνικού εισοδήματος</vt:lpstr>
      <vt:lpstr>PowerPoint Presentation</vt:lpstr>
      <vt:lpstr>PowerPoint Presentation</vt:lpstr>
      <vt:lpstr>PowerPoint Presentation</vt:lpstr>
      <vt:lpstr>Προσδιορισμός εθνικού εισοδήματος</vt:lpstr>
      <vt:lpstr>PowerPoint Presentation</vt:lpstr>
      <vt:lpstr>PowerPoint Presentation</vt:lpstr>
      <vt:lpstr>PowerPoint Presentation</vt:lpstr>
      <vt:lpstr>Προσδιορισμός του εθνικού εισοδήματος</vt:lpstr>
      <vt:lpstr>PowerPoint Presentation</vt:lpstr>
      <vt:lpstr>PowerPoint Presentation</vt:lpstr>
      <vt:lpstr>Προσδιορισμός του εθνικού εισοδήματος</vt:lpstr>
      <vt:lpstr>PowerPoint Presentation</vt:lpstr>
      <vt:lpstr>PowerPoint Presentation</vt:lpstr>
      <vt:lpstr>PowerPoint Presentation</vt:lpstr>
      <vt:lpstr>PowerPoint Presentation</vt:lpstr>
      <vt:lpstr>Βραχυχρόνια Μακροοικονομική Ισορροπία</vt:lpstr>
      <vt:lpstr>Ανεργία και πληθωρισμός</vt:lpstr>
      <vt:lpstr>PowerPoint Presentation</vt:lpstr>
      <vt:lpstr>PowerPoint Presentation</vt:lpstr>
      <vt:lpstr>Ανεργία και πληθωρισμός</vt:lpstr>
      <vt:lpstr>PowerPoint Presentation</vt:lpstr>
      <vt:lpstr>PowerPoint Presentation</vt:lpstr>
      <vt:lpstr>PowerPoint Presentation</vt:lpstr>
      <vt:lpstr>Ανεργία και πληθωρισμός</vt:lpstr>
      <vt:lpstr>PowerPoint Presentation</vt:lpstr>
      <vt:lpstr>PowerPoint Presentation</vt:lpstr>
      <vt:lpstr>PowerPoint Presentation</vt:lpstr>
      <vt:lpstr>Ανεργία και πληθωρισμός</vt:lpstr>
      <vt:lpstr>PowerPoint Presentation</vt:lpstr>
      <vt:lpstr>PowerPoint Presentation</vt:lpstr>
      <vt:lpstr>PowerPoint Presentation</vt:lpstr>
      <vt:lpstr>PowerPoint Presentation</vt:lpstr>
      <vt:lpstr>Ανεργία και πληθωρισμός</vt:lpstr>
      <vt:lpstr>PowerPoint Presentation</vt:lpstr>
      <vt:lpstr>PowerPoint Presentation</vt:lpstr>
      <vt:lpstr>Ανεργία και πληθωρισμός</vt:lpstr>
      <vt:lpstr>PowerPoint Presentation</vt:lpstr>
      <vt:lpstr>PowerPoint Presentation</vt:lpstr>
      <vt:lpstr>PowerPoint Presentation</vt:lpstr>
      <vt:lpstr>PowerPoint Presentation</vt:lpstr>
      <vt:lpstr>Βραχυχρόνια Μακροοικονομική Ισορροπία</vt:lpstr>
      <vt:lpstr>Κεϋνσιανή ανάλυση του οικονομικού κύκλου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Κεϋνσιανή ανάλυση του οικονομικού κύκλου</vt:lpstr>
      <vt:lpstr>PowerPoint Presentation</vt:lpstr>
      <vt:lpstr>PowerPoint Presentation</vt:lpstr>
      <vt:lpstr>Η Κεϋνσιανή ανάλυση του οικονομικού κύκλου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Κεϋνσιανή ανάλυση του οικονομικού κύκλου</vt:lpstr>
      <vt:lpstr>Η Κεϋνσιανή ανάλυση του οικονομικού κύκλου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Sloman</dc:creator>
  <cp:lastModifiedBy>user1</cp:lastModifiedBy>
  <cp:revision>278</cp:revision>
  <dcterms:created xsi:type="dcterms:W3CDTF">2002-11-17T23:04:00Z</dcterms:created>
  <dcterms:modified xsi:type="dcterms:W3CDTF">2018-04-11T11:57:46Z</dcterms:modified>
</cp:coreProperties>
</file>