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8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6"/>
  </p:notesMasterIdLst>
  <p:sldIdLst>
    <p:sldId id="463" r:id="rId2"/>
    <p:sldId id="392" r:id="rId3"/>
    <p:sldId id="418" r:id="rId4"/>
    <p:sldId id="393" r:id="rId5"/>
    <p:sldId id="394" r:id="rId6"/>
    <p:sldId id="395" r:id="rId7"/>
    <p:sldId id="420" r:id="rId8"/>
    <p:sldId id="421" r:id="rId9"/>
    <p:sldId id="422" r:id="rId10"/>
    <p:sldId id="419" r:id="rId11"/>
    <p:sldId id="424" r:id="rId12"/>
    <p:sldId id="425" r:id="rId13"/>
    <p:sldId id="426" r:id="rId14"/>
    <p:sldId id="423" r:id="rId15"/>
    <p:sldId id="427" r:id="rId16"/>
    <p:sldId id="428" r:id="rId17"/>
    <p:sldId id="429" r:id="rId18"/>
    <p:sldId id="396" r:id="rId19"/>
    <p:sldId id="397" r:id="rId20"/>
    <p:sldId id="430" r:id="rId21"/>
    <p:sldId id="431" r:id="rId22"/>
    <p:sldId id="432" r:id="rId23"/>
    <p:sldId id="433" r:id="rId24"/>
    <p:sldId id="434" r:id="rId25"/>
    <p:sldId id="435" r:id="rId26"/>
    <p:sldId id="436" r:id="rId27"/>
    <p:sldId id="437" r:id="rId28"/>
    <p:sldId id="438" r:id="rId29"/>
    <p:sldId id="439" r:id="rId30"/>
    <p:sldId id="440" r:id="rId31"/>
    <p:sldId id="441" r:id="rId32"/>
    <p:sldId id="442" r:id="rId33"/>
    <p:sldId id="402" r:id="rId34"/>
    <p:sldId id="443" r:id="rId35"/>
    <p:sldId id="444" r:id="rId36"/>
    <p:sldId id="445" r:id="rId37"/>
    <p:sldId id="446" r:id="rId38"/>
    <p:sldId id="447" r:id="rId39"/>
    <p:sldId id="448" r:id="rId40"/>
    <p:sldId id="449" r:id="rId41"/>
    <p:sldId id="450" r:id="rId42"/>
    <p:sldId id="451" r:id="rId43"/>
    <p:sldId id="452" r:id="rId44"/>
    <p:sldId id="453" r:id="rId45"/>
    <p:sldId id="406" r:id="rId46"/>
    <p:sldId id="454" r:id="rId47"/>
    <p:sldId id="455" r:id="rId48"/>
    <p:sldId id="456" r:id="rId49"/>
    <p:sldId id="457" r:id="rId50"/>
    <p:sldId id="458" r:id="rId51"/>
    <p:sldId id="408" r:id="rId52"/>
    <p:sldId id="409" r:id="rId53"/>
    <p:sldId id="410" r:id="rId54"/>
    <p:sldId id="460" r:id="rId55"/>
    <p:sldId id="461" r:id="rId56"/>
    <p:sldId id="462" r:id="rId57"/>
    <p:sldId id="459" r:id="rId58"/>
    <p:sldId id="411" r:id="rId59"/>
    <p:sldId id="412" r:id="rId60"/>
    <p:sldId id="413" r:id="rId61"/>
    <p:sldId id="414" r:id="rId62"/>
    <p:sldId id="415" r:id="rId63"/>
    <p:sldId id="416" r:id="rId64"/>
    <p:sldId id="417" r:id="rId65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8246"/>
    <a:srgbClr val="336600"/>
    <a:srgbClr val="CC9900"/>
    <a:srgbClr val="669900"/>
    <a:srgbClr val="D3CAB5"/>
    <a:srgbClr val="462300"/>
    <a:srgbClr val="433223"/>
    <a:srgbClr val="8976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2787"/>
    <p:restoredTop sz="90860" autoAdjust="0"/>
  </p:normalViewPr>
  <p:slideViewPr>
    <p:cSldViewPr snapToGrid="0">
      <p:cViewPr>
        <p:scale>
          <a:sx n="70" d="100"/>
          <a:sy n="70" d="100"/>
        </p:scale>
        <p:origin x="-1666" y="-2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  <p:sld r:id="rId27" collapse="1"/>
      <p:sld r:id="rId28" collapse="1"/>
      <p:sld r:id="rId29" collapse="1"/>
      <p:sld r:id="rId30" collapse="1"/>
      <p:sld r:id="rId31" collapse="1"/>
      <p:sld r:id="rId32" collapse="1"/>
      <p:sld r:id="rId33" collapse="1"/>
      <p:sld r:id="rId34" collapse="1"/>
      <p:sld r:id="rId35" collapse="1"/>
      <p:sld r:id="rId36" collapse="1"/>
      <p:sld r:id="rId37" collapse="1"/>
      <p:sld r:id="rId38" collapse="1"/>
      <p:sld r:id="rId39" collapse="1"/>
      <p:sld r:id="rId40" collapse="1"/>
      <p:sld r:id="rId41" collapse="1"/>
      <p:sld r:id="rId4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2.xml"/><Relationship Id="rId13" Type="http://schemas.openxmlformats.org/officeDocument/2006/relationships/slide" Target="slides/slide17.xml"/><Relationship Id="rId18" Type="http://schemas.openxmlformats.org/officeDocument/2006/relationships/slide" Target="slides/slide23.xml"/><Relationship Id="rId26" Type="http://schemas.openxmlformats.org/officeDocument/2006/relationships/slide" Target="slides/slide35.xml"/><Relationship Id="rId39" Type="http://schemas.openxmlformats.org/officeDocument/2006/relationships/slide" Target="slides/slide56.xml"/><Relationship Id="rId3" Type="http://schemas.openxmlformats.org/officeDocument/2006/relationships/slide" Target="slides/slide7.xml"/><Relationship Id="rId21" Type="http://schemas.openxmlformats.org/officeDocument/2006/relationships/slide" Target="slides/slide28.xml"/><Relationship Id="rId34" Type="http://schemas.openxmlformats.org/officeDocument/2006/relationships/slide" Target="slides/slide48.xml"/><Relationship Id="rId42" Type="http://schemas.openxmlformats.org/officeDocument/2006/relationships/slide" Target="slides/slide61.xml"/><Relationship Id="rId7" Type="http://schemas.openxmlformats.org/officeDocument/2006/relationships/slide" Target="slides/slide11.xml"/><Relationship Id="rId12" Type="http://schemas.openxmlformats.org/officeDocument/2006/relationships/slide" Target="slides/slide16.xml"/><Relationship Id="rId17" Type="http://schemas.openxmlformats.org/officeDocument/2006/relationships/slide" Target="slides/slide22.xml"/><Relationship Id="rId25" Type="http://schemas.openxmlformats.org/officeDocument/2006/relationships/slide" Target="slides/slide33.xml"/><Relationship Id="rId33" Type="http://schemas.openxmlformats.org/officeDocument/2006/relationships/slide" Target="slides/slide47.xml"/><Relationship Id="rId38" Type="http://schemas.openxmlformats.org/officeDocument/2006/relationships/slide" Target="slides/slide55.xml"/><Relationship Id="rId2" Type="http://schemas.openxmlformats.org/officeDocument/2006/relationships/slide" Target="slides/slide5.xml"/><Relationship Id="rId16" Type="http://schemas.openxmlformats.org/officeDocument/2006/relationships/slide" Target="slides/slide21.xml"/><Relationship Id="rId20" Type="http://schemas.openxmlformats.org/officeDocument/2006/relationships/slide" Target="slides/slide25.xml"/><Relationship Id="rId29" Type="http://schemas.openxmlformats.org/officeDocument/2006/relationships/slide" Target="slides/slide40.xml"/><Relationship Id="rId41" Type="http://schemas.openxmlformats.org/officeDocument/2006/relationships/slide" Target="slides/slide58.xml"/><Relationship Id="rId1" Type="http://schemas.openxmlformats.org/officeDocument/2006/relationships/slide" Target="slides/slide2.xml"/><Relationship Id="rId6" Type="http://schemas.openxmlformats.org/officeDocument/2006/relationships/slide" Target="slides/slide10.xml"/><Relationship Id="rId11" Type="http://schemas.openxmlformats.org/officeDocument/2006/relationships/slide" Target="slides/slide15.xml"/><Relationship Id="rId24" Type="http://schemas.openxmlformats.org/officeDocument/2006/relationships/slide" Target="slides/slide32.xml"/><Relationship Id="rId32" Type="http://schemas.openxmlformats.org/officeDocument/2006/relationships/slide" Target="slides/slide46.xml"/><Relationship Id="rId37" Type="http://schemas.openxmlformats.org/officeDocument/2006/relationships/slide" Target="slides/slide52.xml"/><Relationship Id="rId40" Type="http://schemas.openxmlformats.org/officeDocument/2006/relationships/slide" Target="slides/slide57.xml"/><Relationship Id="rId5" Type="http://schemas.openxmlformats.org/officeDocument/2006/relationships/slide" Target="slides/slide9.xml"/><Relationship Id="rId15" Type="http://schemas.openxmlformats.org/officeDocument/2006/relationships/slide" Target="slides/slide19.xml"/><Relationship Id="rId23" Type="http://schemas.openxmlformats.org/officeDocument/2006/relationships/slide" Target="slides/slide30.xml"/><Relationship Id="rId28" Type="http://schemas.openxmlformats.org/officeDocument/2006/relationships/slide" Target="slides/slide38.xml"/><Relationship Id="rId36" Type="http://schemas.openxmlformats.org/officeDocument/2006/relationships/slide" Target="slides/slide50.xml"/><Relationship Id="rId10" Type="http://schemas.openxmlformats.org/officeDocument/2006/relationships/slide" Target="slides/slide14.xml"/><Relationship Id="rId19" Type="http://schemas.openxmlformats.org/officeDocument/2006/relationships/slide" Target="slides/slide24.xml"/><Relationship Id="rId31" Type="http://schemas.openxmlformats.org/officeDocument/2006/relationships/slide" Target="slides/slide45.xml"/><Relationship Id="rId4" Type="http://schemas.openxmlformats.org/officeDocument/2006/relationships/slide" Target="slides/slide8.xml"/><Relationship Id="rId9" Type="http://schemas.openxmlformats.org/officeDocument/2006/relationships/slide" Target="slides/slide13.xml"/><Relationship Id="rId14" Type="http://schemas.openxmlformats.org/officeDocument/2006/relationships/slide" Target="slides/slide18.xml"/><Relationship Id="rId22" Type="http://schemas.openxmlformats.org/officeDocument/2006/relationships/slide" Target="slides/slide29.xml"/><Relationship Id="rId27" Type="http://schemas.openxmlformats.org/officeDocument/2006/relationships/slide" Target="slides/slide37.xml"/><Relationship Id="rId30" Type="http://schemas.openxmlformats.org/officeDocument/2006/relationships/slide" Target="slides/slide41.xml"/><Relationship Id="rId35" Type="http://schemas.openxmlformats.org/officeDocument/2006/relationships/slide" Target="slides/slide4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129BCEB-B764-4571-8758-FC387C1CB39F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2931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C309A8-17F7-400E-83E6-800031CDF8F0}" type="slidenum">
              <a:rPr lang="en-GB"/>
              <a:pPr/>
              <a:t>1</a:t>
            </a:fld>
            <a:endParaRPr lang="en-GB" dirty="0"/>
          </a:p>
        </p:txBody>
      </p:sp>
      <p:sp>
        <p:nvSpPr>
          <p:cNvPr id="637954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fld id="{8E706515-C6FD-46AB-888A-010D6C59DEE1}" type="slidenum">
              <a:rPr lang="en-GB" altLang="en-US" sz="1200"/>
              <a:pPr algn="r"/>
              <a:t>1</a:t>
            </a:fld>
            <a:endParaRPr lang="en-GB" altLang="en-US" sz="1200" dirty="0"/>
          </a:p>
        </p:txBody>
      </p:sp>
      <p:sp>
        <p:nvSpPr>
          <p:cNvPr id="637955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6B80E45-6862-4D91-B15A-97F1A830EE53}" type="slidenum">
              <a:rPr lang="en-GB" altLang="en-US" sz="1200"/>
              <a:pPr algn="r"/>
              <a:t>1</a:t>
            </a:fld>
            <a:endParaRPr lang="en-GB" altLang="en-US" sz="1200" dirty="0"/>
          </a:p>
        </p:txBody>
      </p:sp>
      <p:sp>
        <p:nvSpPr>
          <p:cNvPr id="63795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altLang="en-US" noProof="1"/>
          </a:p>
        </p:txBody>
      </p:sp>
      <p:sp>
        <p:nvSpPr>
          <p:cNvPr id="63795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BE2E07-D413-444E-9A4E-B752CEA587A2}" type="slidenum">
              <a:rPr lang="en-GB"/>
              <a:pPr/>
              <a:t>10</a:t>
            </a:fld>
            <a:endParaRPr lang="en-GB" dirty="0"/>
          </a:p>
        </p:txBody>
      </p:sp>
      <p:sp>
        <p:nvSpPr>
          <p:cNvPr id="541698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fld id="{62AD18D7-18E2-4966-B97C-590B23AA1977}" type="slidenum">
              <a:rPr lang="en-GB" altLang="en-US" sz="1200"/>
              <a:pPr algn="r"/>
              <a:t>10</a:t>
            </a:fld>
            <a:endParaRPr lang="en-GB" altLang="en-US" sz="1200" dirty="0"/>
          </a:p>
        </p:txBody>
      </p:sp>
      <p:sp>
        <p:nvSpPr>
          <p:cNvPr id="541699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55A428C-C1B0-440D-AE31-C354B56C8B24}" type="slidenum">
              <a:rPr lang="en-GB" altLang="en-US" sz="1200"/>
              <a:pPr algn="r"/>
              <a:t>10</a:t>
            </a:fld>
            <a:endParaRPr lang="en-GB" altLang="en-US" sz="1200" dirty="0"/>
          </a:p>
        </p:txBody>
      </p:sp>
      <p:sp>
        <p:nvSpPr>
          <p:cNvPr id="541700" name="Rectangle 1026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 dirty="0"/>
          </a:p>
        </p:txBody>
      </p:sp>
      <p:sp>
        <p:nvSpPr>
          <p:cNvPr id="541701" name="Rectangle 1027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r>
              <a:rPr lang="en-GB" altLang="en-US" sz="1000" i="1" dirty="0"/>
              <a:t>2</a:t>
            </a:r>
          </a:p>
        </p:txBody>
      </p:sp>
      <p:sp>
        <p:nvSpPr>
          <p:cNvPr id="541702" name="Rectangle 1028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 dirty="0"/>
          </a:p>
        </p:txBody>
      </p:sp>
      <p:sp>
        <p:nvSpPr>
          <p:cNvPr id="541703" name="Rectangle 1029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 dirty="0"/>
          </a:p>
        </p:txBody>
      </p:sp>
      <p:sp>
        <p:nvSpPr>
          <p:cNvPr id="541704" name="Rectangle 1030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altLang="en-US" noProof="1"/>
          </a:p>
        </p:txBody>
      </p:sp>
      <p:sp>
        <p:nvSpPr>
          <p:cNvPr id="541705" name="Rectangle 1031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A7F29B-9111-4406-B363-A855FD6BEEA7}" type="slidenum">
              <a:rPr lang="en-GB"/>
              <a:pPr/>
              <a:t>11</a:t>
            </a:fld>
            <a:endParaRPr lang="en-GB" dirty="0"/>
          </a:p>
        </p:txBody>
      </p:sp>
      <p:sp>
        <p:nvSpPr>
          <p:cNvPr id="551938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075" tIns="46038" rIns="92075" bIns="46038"/>
          <a:lstStyle/>
          <a:p>
            <a:endParaRPr lang="el-GR" b="1" noProof="1"/>
          </a:p>
        </p:txBody>
      </p:sp>
      <p:sp>
        <p:nvSpPr>
          <p:cNvPr id="55193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951272-1F37-4774-B02A-8ADE0231881B}" type="slidenum">
              <a:rPr lang="en-GB"/>
              <a:pPr/>
              <a:t>12</a:t>
            </a:fld>
            <a:endParaRPr lang="en-GB" dirty="0"/>
          </a:p>
        </p:txBody>
      </p:sp>
      <p:sp>
        <p:nvSpPr>
          <p:cNvPr id="553986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075" tIns="46038" rIns="92075" bIns="46038"/>
          <a:lstStyle/>
          <a:p>
            <a:endParaRPr lang="el-GR" noProof="1"/>
          </a:p>
        </p:txBody>
      </p:sp>
      <p:sp>
        <p:nvSpPr>
          <p:cNvPr id="55398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372D98-5938-4EA6-A61D-6AB4A98DF628}" type="slidenum">
              <a:rPr lang="en-GB"/>
              <a:pPr/>
              <a:t>13</a:t>
            </a:fld>
            <a:endParaRPr lang="en-GB" dirty="0"/>
          </a:p>
        </p:txBody>
      </p:sp>
      <p:sp>
        <p:nvSpPr>
          <p:cNvPr id="55603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075" tIns="46038" rIns="92075" bIns="46038"/>
          <a:lstStyle/>
          <a:p>
            <a:endParaRPr lang="el-GR" b="1" noProof="1"/>
          </a:p>
        </p:txBody>
      </p:sp>
      <p:sp>
        <p:nvSpPr>
          <p:cNvPr id="55603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39DDFC-6408-4ECA-A97D-1E4F41F5479D}" type="slidenum">
              <a:rPr lang="en-GB"/>
              <a:pPr/>
              <a:t>14</a:t>
            </a:fld>
            <a:endParaRPr lang="en-GB" dirty="0"/>
          </a:p>
        </p:txBody>
      </p:sp>
      <p:sp>
        <p:nvSpPr>
          <p:cNvPr id="549890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fld id="{1FB19D22-D66E-4E7B-8911-CFFB4A570D22}" type="slidenum">
              <a:rPr lang="en-GB" altLang="en-US" sz="1200"/>
              <a:pPr algn="r"/>
              <a:t>14</a:t>
            </a:fld>
            <a:endParaRPr lang="en-GB" altLang="en-US" sz="1200" dirty="0"/>
          </a:p>
        </p:txBody>
      </p:sp>
      <p:sp>
        <p:nvSpPr>
          <p:cNvPr id="549891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7CD057B-FAA6-4D3E-90B8-8D388EC6709D}" type="slidenum">
              <a:rPr lang="en-GB" altLang="en-US" sz="1200"/>
              <a:pPr algn="r"/>
              <a:t>14</a:t>
            </a:fld>
            <a:endParaRPr lang="en-GB" altLang="en-US" sz="1200" dirty="0"/>
          </a:p>
        </p:txBody>
      </p:sp>
      <p:sp>
        <p:nvSpPr>
          <p:cNvPr id="549892" name="Rectangle 1026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 dirty="0"/>
          </a:p>
        </p:txBody>
      </p:sp>
      <p:sp>
        <p:nvSpPr>
          <p:cNvPr id="549893" name="Rectangle 1027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r>
              <a:rPr lang="en-GB" altLang="en-US" sz="1000" i="1" dirty="0"/>
              <a:t>2</a:t>
            </a:r>
          </a:p>
        </p:txBody>
      </p:sp>
      <p:sp>
        <p:nvSpPr>
          <p:cNvPr id="549894" name="Rectangle 1028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 dirty="0"/>
          </a:p>
        </p:txBody>
      </p:sp>
      <p:sp>
        <p:nvSpPr>
          <p:cNvPr id="549895" name="Rectangle 1029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 dirty="0"/>
          </a:p>
        </p:txBody>
      </p:sp>
      <p:sp>
        <p:nvSpPr>
          <p:cNvPr id="549896" name="Rectangle 1030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altLang="en-US" noProof="1"/>
          </a:p>
        </p:txBody>
      </p:sp>
      <p:sp>
        <p:nvSpPr>
          <p:cNvPr id="549897" name="Rectangle 1031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F48BE7-E56B-411B-91C5-054A82B87FC9}" type="slidenum">
              <a:rPr lang="en-GB"/>
              <a:pPr/>
              <a:t>15</a:t>
            </a:fld>
            <a:endParaRPr lang="en-GB" dirty="0"/>
          </a:p>
        </p:txBody>
      </p:sp>
      <p:sp>
        <p:nvSpPr>
          <p:cNvPr id="558082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075" tIns="46038" rIns="92075" bIns="46038"/>
          <a:lstStyle/>
          <a:p>
            <a:endParaRPr lang="el-GR" b="1" noProof="1"/>
          </a:p>
        </p:txBody>
      </p:sp>
      <p:sp>
        <p:nvSpPr>
          <p:cNvPr id="55808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0E5808-ED5B-49C6-8AA8-EB935105E6EE}" type="slidenum">
              <a:rPr lang="en-GB"/>
              <a:pPr/>
              <a:t>16</a:t>
            </a:fld>
            <a:endParaRPr lang="en-GB" dirty="0"/>
          </a:p>
        </p:txBody>
      </p:sp>
      <p:sp>
        <p:nvSpPr>
          <p:cNvPr id="560130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075" tIns="46038" rIns="92075" bIns="46038"/>
          <a:lstStyle/>
          <a:p>
            <a:endParaRPr lang="el-GR" noProof="1"/>
          </a:p>
        </p:txBody>
      </p:sp>
      <p:sp>
        <p:nvSpPr>
          <p:cNvPr id="56013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525645-080A-4C85-97F6-63F357AA2249}" type="slidenum">
              <a:rPr lang="en-GB"/>
              <a:pPr/>
              <a:t>17</a:t>
            </a:fld>
            <a:endParaRPr lang="en-GB" dirty="0"/>
          </a:p>
        </p:txBody>
      </p:sp>
      <p:sp>
        <p:nvSpPr>
          <p:cNvPr id="562178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075" tIns="46038" rIns="92075" bIns="46038"/>
          <a:lstStyle/>
          <a:p>
            <a:endParaRPr lang="el-GR" noProof="1"/>
          </a:p>
        </p:txBody>
      </p:sp>
      <p:sp>
        <p:nvSpPr>
          <p:cNvPr id="56217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CEC17F-633C-4966-9491-9B53EF91312F}" type="slidenum">
              <a:rPr lang="en-GB"/>
              <a:pPr/>
              <a:t>18</a:t>
            </a:fld>
            <a:endParaRPr lang="en-GB" dirty="0"/>
          </a:p>
        </p:txBody>
      </p:sp>
      <p:sp>
        <p:nvSpPr>
          <p:cNvPr id="486402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fld id="{8BF16F2A-0080-462E-A5CA-2EF23222C635}" type="slidenum">
              <a:rPr lang="en-GB" altLang="en-US" sz="1200"/>
              <a:pPr algn="r"/>
              <a:t>18</a:t>
            </a:fld>
            <a:endParaRPr lang="en-GB" altLang="en-US" sz="1200" dirty="0"/>
          </a:p>
        </p:txBody>
      </p:sp>
      <p:sp>
        <p:nvSpPr>
          <p:cNvPr id="486403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33488FF-C6C9-45F3-BDD7-3E6F36AD5BB6}" type="slidenum">
              <a:rPr lang="en-GB" altLang="en-US" sz="1200"/>
              <a:pPr algn="r"/>
              <a:t>18</a:t>
            </a:fld>
            <a:endParaRPr lang="en-GB" altLang="en-US" sz="1200" dirty="0"/>
          </a:p>
        </p:txBody>
      </p:sp>
      <p:sp>
        <p:nvSpPr>
          <p:cNvPr id="48640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 dirty="0"/>
          </a:p>
        </p:txBody>
      </p:sp>
      <p:sp>
        <p:nvSpPr>
          <p:cNvPr id="486405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r>
              <a:rPr lang="en-GB" altLang="en-US" sz="1000" i="1" dirty="0"/>
              <a:t>4</a:t>
            </a:r>
          </a:p>
        </p:txBody>
      </p:sp>
      <p:sp>
        <p:nvSpPr>
          <p:cNvPr id="486406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 dirty="0"/>
          </a:p>
        </p:txBody>
      </p:sp>
      <p:sp>
        <p:nvSpPr>
          <p:cNvPr id="486407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 dirty="0"/>
          </a:p>
        </p:txBody>
      </p:sp>
      <p:sp>
        <p:nvSpPr>
          <p:cNvPr id="486408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altLang="en-US" noProof="1"/>
          </a:p>
        </p:txBody>
      </p:sp>
      <p:sp>
        <p:nvSpPr>
          <p:cNvPr id="486409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5358B7-32B5-4E18-ABD6-395F56611B88}" type="slidenum">
              <a:rPr lang="en-GB"/>
              <a:pPr/>
              <a:t>19</a:t>
            </a:fld>
            <a:endParaRPr lang="en-GB" dirty="0"/>
          </a:p>
        </p:txBody>
      </p:sp>
      <p:sp>
        <p:nvSpPr>
          <p:cNvPr id="488450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fld id="{8CE4D705-56AA-4948-BD49-A18EDF176DDD}" type="slidenum">
              <a:rPr lang="en-GB" altLang="en-US" sz="1200"/>
              <a:pPr algn="r"/>
              <a:t>19</a:t>
            </a:fld>
            <a:endParaRPr lang="en-GB" altLang="en-US" sz="1200" dirty="0"/>
          </a:p>
        </p:txBody>
      </p:sp>
      <p:sp>
        <p:nvSpPr>
          <p:cNvPr id="488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9350" y="712788"/>
            <a:ext cx="4560888" cy="3421062"/>
          </a:xfrm>
          <a:ln/>
        </p:spPr>
      </p:sp>
      <p:sp>
        <p:nvSpPr>
          <p:cNvPr id="4884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8163"/>
            <a:ext cx="5029200" cy="4135437"/>
          </a:xfrm>
        </p:spPr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1CF63E-E7EF-497A-9713-B3A5F6A95013}" type="slidenum">
              <a:rPr lang="en-GB"/>
              <a:pPr/>
              <a:t>2</a:t>
            </a:fld>
            <a:endParaRPr lang="en-GB" dirty="0"/>
          </a:p>
        </p:txBody>
      </p:sp>
      <p:sp>
        <p:nvSpPr>
          <p:cNvPr id="478210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fld id="{54432B24-738F-4F93-936E-FACA81EFD1AD}" type="slidenum">
              <a:rPr lang="en-GB" altLang="en-US" sz="1200"/>
              <a:pPr algn="r"/>
              <a:t>2</a:t>
            </a:fld>
            <a:endParaRPr lang="en-GB" altLang="en-US" sz="1200" dirty="0"/>
          </a:p>
        </p:txBody>
      </p:sp>
      <p:sp>
        <p:nvSpPr>
          <p:cNvPr id="478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9350" y="712788"/>
            <a:ext cx="4560888" cy="3421062"/>
          </a:xfrm>
          <a:ln/>
        </p:spPr>
      </p:sp>
      <p:sp>
        <p:nvSpPr>
          <p:cNvPr id="4782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8163"/>
            <a:ext cx="5029200" cy="4135437"/>
          </a:xfrm>
        </p:spPr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625FE0-721D-4BAE-83D0-2B6E1F4DF968}" type="slidenum">
              <a:rPr lang="en-GB"/>
              <a:pPr/>
              <a:t>20</a:t>
            </a:fld>
            <a:endParaRPr lang="en-GB"/>
          </a:p>
        </p:txBody>
      </p:sp>
      <p:sp>
        <p:nvSpPr>
          <p:cNvPr id="564226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461576DC-A5EF-411E-BBFD-F7C2D8C7FA7B}" type="slidenum">
              <a:rPr lang="en-GB" sz="1200"/>
              <a:pPr algn="r"/>
              <a:t>20</a:t>
            </a:fld>
            <a:endParaRPr lang="en-GB" sz="1200"/>
          </a:p>
        </p:txBody>
      </p:sp>
      <p:sp>
        <p:nvSpPr>
          <p:cNvPr id="564227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64228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r>
              <a:rPr lang="en-GB" sz="1000" i="1"/>
              <a:t>5</a:t>
            </a:r>
          </a:p>
        </p:txBody>
      </p:sp>
      <p:sp>
        <p:nvSpPr>
          <p:cNvPr id="564229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64230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64231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noProof="1"/>
          </a:p>
        </p:txBody>
      </p:sp>
      <p:sp>
        <p:nvSpPr>
          <p:cNvPr id="564232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5E1B03-15B6-46E2-B5F7-B2E2C53A0D33}" type="slidenum">
              <a:rPr lang="en-GB"/>
              <a:pPr/>
              <a:t>21</a:t>
            </a:fld>
            <a:endParaRPr lang="en-GB"/>
          </a:p>
        </p:txBody>
      </p:sp>
      <p:sp>
        <p:nvSpPr>
          <p:cNvPr id="56627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075" tIns="46038" rIns="92075" bIns="46038"/>
          <a:lstStyle/>
          <a:p>
            <a:endParaRPr lang="el-GR" b="1" noProof="1"/>
          </a:p>
        </p:txBody>
      </p:sp>
      <p:sp>
        <p:nvSpPr>
          <p:cNvPr id="56627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5FBCBCB-B189-4489-8526-88A39E12C481}" type="slidenum">
              <a:rPr lang="en-GB"/>
              <a:pPr/>
              <a:t>22</a:t>
            </a:fld>
            <a:endParaRPr lang="en-GB"/>
          </a:p>
        </p:txBody>
      </p:sp>
      <p:sp>
        <p:nvSpPr>
          <p:cNvPr id="568322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075" tIns="46038" rIns="92075" bIns="46038"/>
          <a:lstStyle/>
          <a:p>
            <a:endParaRPr lang="el-GR" noProof="1"/>
          </a:p>
        </p:txBody>
      </p:sp>
      <p:sp>
        <p:nvSpPr>
          <p:cNvPr id="56832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8F2DBB-4A4F-4A25-8511-96B556EF7D83}" type="slidenum">
              <a:rPr lang="en-GB"/>
              <a:pPr/>
              <a:t>23</a:t>
            </a:fld>
            <a:endParaRPr lang="en-GB"/>
          </a:p>
        </p:txBody>
      </p:sp>
      <p:sp>
        <p:nvSpPr>
          <p:cNvPr id="570370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075" tIns="46038" rIns="92075" bIns="46038"/>
          <a:lstStyle/>
          <a:p>
            <a:endParaRPr lang="el-GR" noProof="1"/>
          </a:p>
        </p:txBody>
      </p:sp>
      <p:sp>
        <p:nvSpPr>
          <p:cNvPr id="57037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948F2C-C1D7-4CEA-BBE0-8DAB1CAA0EB1}" type="slidenum">
              <a:rPr lang="en-GB"/>
              <a:pPr/>
              <a:t>24</a:t>
            </a:fld>
            <a:endParaRPr lang="en-GB"/>
          </a:p>
        </p:txBody>
      </p:sp>
      <p:sp>
        <p:nvSpPr>
          <p:cNvPr id="572418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075" tIns="46038" rIns="92075" bIns="46038"/>
          <a:lstStyle/>
          <a:p>
            <a:endParaRPr lang="el-GR" b="1" noProof="1"/>
          </a:p>
        </p:txBody>
      </p:sp>
      <p:sp>
        <p:nvSpPr>
          <p:cNvPr id="57241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316023-FB8E-4343-BE92-95CF44761CBB}" type="slidenum">
              <a:rPr lang="en-GB"/>
              <a:pPr/>
              <a:t>25</a:t>
            </a:fld>
            <a:endParaRPr lang="en-GB"/>
          </a:p>
        </p:txBody>
      </p:sp>
      <p:sp>
        <p:nvSpPr>
          <p:cNvPr id="574466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B1850B5-1AAE-4723-81EB-96E709DF9859}" type="slidenum">
              <a:rPr lang="en-GB" sz="1200"/>
              <a:pPr algn="r"/>
              <a:t>25</a:t>
            </a:fld>
            <a:endParaRPr lang="en-GB" sz="1200"/>
          </a:p>
        </p:txBody>
      </p:sp>
      <p:sp>
        <p:nvSpPr>
          <p:cNvPr id="574467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74468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r>
              <a:rPr lang="en-GB" sz="1000" i="1"/>
              <a:t>5</a:t>
            </a:r>
          </a:p>
        </p:txBody>
      </p:sp>
      <p:sp>
        <p:nvSpPr>
          <p:cNvPr id="574469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74470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74471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noProof="1"/>
          </a:p>
        </p:txBody>
      </p:sp>
      <p:sp>
        <p:nvSpPr>
          <p:cNvPr id="574472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D97C61-8B11-49F7-9349-4DF53FC4E69A}" type="slidenum">
              <a:rPr lang="en-GB"/>
              <a:pPr/>
              <a:t>26</a:t>
            </a:fld>
            <a:endParaRPr lang="en-GB"/>
          </a:p>
        </p:txBody>
      </p:sp>
      <p:sp>
        <p:nvSpPr>
          <p:cNvPr id="576514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7F643C6-5D04-4EAA-824D-461806589036}" type="slidenum">
              <a:rPr lang="en-GB" sz="1200"/>
              <a:pPr algn="r"/>
              <a:t>26</a:t>
            </a:fld>
            <a:endParaRPr lang="en-GB" sz="1200"/>
          </a:p>
        </p:txBody>
      </p:sp>
      <p:sp>
        <p:nvSpPr>
          <p:cNvPr id="576515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76516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r>
              <a:rPr lang="en-GB" sz="1000" i="1"/>
              <a:t>5</a:t>
            </a:r>
          </a:p>
        </p:txBody>
      </p:sp>
      <p:sp>
        <p:nvSpPr>
          <p:cNvPr id="576517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76518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76519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noProof="1"/>
          </a:p>
        </p:txBody>
      </p:sp>
      <p:sp>
        <p:nvSpPr>
          <p:cNvPr id="576520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E752AA-CF7B-42E8-A891-013EF30CEB01}" type="slidenum">
              <a:rPr lang="en-GB"/>
              <a:pPr/>
              <a:t>27</a:t>
            </a:fld>
            <a:endParaRPr lang="en-GB"/>
          </a:p>
        </p:txBody>
      </p:sp>
      <p:sp>
        <p:nvSpPr>
          <p:cNvPr id="578562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3021470-30C9-4A79-A0FF-F8C034C00EE8}" type="slidenum">
              <a:rPr lang="en-GB" sz="1200"/>
              <a:pPr algn="r"/>
              <a:t>27</a:t>
            </a:fld>
            <a:endParaRPr lang="en-GB" sz="1200"/>
          </a:p>
        </p:txBody>
      </p:sp>
      <p:sp>
        <p:nvSpPr>
          <p:cNvPr id="578563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78564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r>
              <a:rPr lang="en-GB" sz="1000" i="1"/>
              <a:t>6</a:t>
            </a:r>
          </a:p>
        </p:txBody>
      </p:sp>
      <p:sp>
        <p:nvSpPr>
          <p:cNvPr id="578565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78566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78567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noProof="1"/>
          </a:p>
        </p:txBody>
      </p:sp>
      <p:sp>
        <p:nvSpPr>
          <p:cNvPr id="578568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38B7D5-6D4F-4CA2-9A44-646DCA8CD606}" type="slidenum">
              <a:rPr lang="en-GB"/>
              <a:pPr/>
              <a:t>28</a:t>
            </a:fld>
            <a:endParaRPr lang="en-GB"/>
          </a:p>
        </p:txBody>
      </p:sp>
      <p:sp>
        <p:nvSpPr>
          <p:cNvPr id="580610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075" tIns="46038" rIns="92075" bIns="46038"/>
          <a:lstStyle/>
          <a:p>
            <a:endParaRPr lang="el-GR" noProof="1"/>
          </a:p>
        </p:txBody>
      </p:sp>
      <p:sp>
        <p:nvSpPr>
          <p:cNvPr id="58061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3792BD-13E9-4C95-824E-B466B1B91717}" type="slidenum">
              <a:rPr lang="en-GB"/>
              <a:pPr/>
              <a:t>29</a:t>
            </a:fld>
            <a:endParaRPr lang="en-GB"/>
          </a:p>
        </p:txBody>
      </p:sp>
      <p:sp>
        <p:nvSpPr>
          <p:cNvPr id="582658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075" tIns="46038" rIns="92075" bIns="46038"/>
          <a:lstStyle/>
          <a:p>
            <a:endParaRPr lang="el-GR" noProof="1"/>
          </a:p>
        </p:txBody>
      </p:sp>
      <p:sp>
        <p:nvSpPr>
          <p:cNvPr id="58265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2080F8-F6F8-4CF3-86A0-800723257A00}" type="slidenum">
              <a:rPr lang="en-GB"/>
              <a:pPr/>
              <a:t>3</a:t>
            </a:fld>
            <a:endParaRPr lang="en-GB"/>
          </a:p>
        </p:txBody>
      </p:sp>
      <p:sp>
        <p:nvSpPr>
          <p:cNvPr id="539650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19D14CB-82F0-4C01-9275-9DC4B0576535}" type="slidenum">
              <a:rPr lang="en-GB" sz="1200"/>
              <a:pPr algn="r"/>
              <a:t>3</a:t>
            </a:fld>
            <a:endParaRPr lang="en-GB" sz="1200"/>
          </a:p>
        </p:txBody>
      </p:sp>
      <p:sp>
        <p:nvSpPr>
          <p:cNvPr id="539651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075" tIns="46038" rIns="92075" bIns="46038"/>
          <a:lstStyle/>
          <a:p>
            <a:endParaRPr lang="en-US" b="1" dirty="0"/>
          </a:p>
        </p:txBody>
      </p:sp>
      <p:sp>
        <p:nvSpPr>
          <p:cNvPr id="539652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576D47-C277-48AD-BE2A-9F118508AFE8}" type="slidenum">
              <a:rPr lang="en-GB"/>
              <a:pPr/>
              <a:t>30</a:t>
            </a:fld>
            <a:endParaRPr lang="en-GB"/>
          </a:p>
        </p:txBody>
      </p:sp>
      <p:sp>
        <p:nvSpPr>
          <p:cNvPr id="584706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9CBCF05-3885-486A-BF51-80398B407AB9}" type="slidenum">
              <a:rPr lang="en-GB" sz="1200"/>
              <a:pPr algn="r"/>
              <a:t>30</a:t>
            </a:fld>
            <a:endParaRPr lang="en-GB" sz="1200"/>
          </a:p>
        </p:txBody>
      </p:sp>
      <p:sp>
        <p:nvSpPr>
          <p:cNvPr id="584707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84708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r>
              <a:rPr lang="en-GB" sz="1000" i="1"/>
              <a:t>6</a:t>
            </a:r>
          </a:p>
        </p:txBody>
      </p:sp>
      <p:sp>
        <p:nvSpPr>
          <p:cNvPr id="584709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84710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84711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noProof="1"/>
          </a:p>
        </p:txBody>
      </p:sp>
      <p:sp>
        <p:nvSpPr>
          <p:cNvPr id="584712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CDFC22-8F8A-4CBD-9B74-8A97DA806BB2}" type="slidenum">
              <a:rPr lang="en-GB"/>
              <a:pPr/>
              <a:t>31</a:t>
            </a:fld>
            <a:endParaRPr lang="en-GB"/>
          </a:p>
        </p:txBody>
      </p:sp>
      <p:sp>
        <p:nvSpPr>
          <p:cNvPr id="586754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6D8F49D-3F27-4F76-99E0-9A2C31926A47}" type="slidenum">
              <a:rPr lang="en-GB" sz="1200"/>
              <a:pPr algn="r"/>
              <a:t>31</a:t>
            </a:fld>
            <a:endParaRPr lang="en-GB" sz="1200"/>
          </a:p>
        </p:txBody>
      </p:sp>
      <p:sp>
        <p:nvSpPr>
          <p:cNvPr id="586755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86756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r>
              <a:rPr lang="en-GB" sz="1000" i="1"/>
              <a:t>6</a:t>
            </a:r>
          </a:p>
        </p:txBody>
      </p:sp>
      <p:sp>
        <p:nvSpPr>
          <p:cNvPr id="586757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86758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86759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noProof="1"/>
          </a:p>
        </p:txBody>
      </p:sp>
      <p:sp>
        <p:nvSpPr>
          <p:cNvPr id="586760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87626F-5399-49E3-92FD-86E567DFC870}" type="slidenum">
              <a:rPr lang="en-GB"/>
              <a:pPr/>
              <a:t>32</a:t>
            </a:fld>
            <a:endParaRPr lang="en-GB"/>
          </a:p>
        </p:txBody>
      </p:sp>
      <p:sp>
        <p:nvSpPr>
          <p:cNvPr id="588802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075" tIns="46038" rIns="92075" bIns="46038"/>
          <a:lstStyle/>
          <a:p>
            <a:endParaRPr lang="el-GR" b="1" noProof="1"/>
          </a:p>
        </p:txBody>
      </p:sp>
      <p:sp>
        <p:nvSpPr>
          <p:cNvPr id="58880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8CF43B-6716-400A-99D0-C2DD7DFD7D82}" type="slidenum">
              <a:rPr lang="en-GB"/>
              <a:pPr/>
              <a:t>33</a:t>
            </a:fld>
            <a:endParaRPr lang="en-GB"/>
          </a:p>
        </p:txBody>
      </p:sp>
      <p:sp>
        <p:nvSpPr>
          <p:cNvPr id="498690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fld id="{BB063C4C-95E3-4BEC-9CF2-D0ABA053C06F}" type="slidenum">
              <a:rPr lang="en-GB" altLang="en-US" sz="1200"/>
              <a:pPr algn="r"/>
              <a:t>33</a:t>
            </a:fld>
            <a:endParaRPr lang="en-GB" altLang="en-US" sz="1200"/>
          </a:p>
        </p:txBody>
      </p:sp>
      <p:sp>
        <p:nvSpPr>
          <p:cNvPr id="498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9350" y="712788"/>
            <a:ext cx="4560888" cy="3421062"/>
          </a:xfrm>
          <a:ln/>
        </p:spPr>
      </p:sp>
      <p:sp>
        <p:nvSpPr>
          <p:cNvPr id="4986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8163"/>
            <a:ext cx="5029200" cy="4135437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E7CDBE9-B836-4A7B-B19A-BECE5A7648F6}" type="slidenum">
              <a:rPr lang="en-GB"/>
              <a:pPr/>
              <a:t>34</a:t>
            </a:fld>
            <a:endParaRPr lang="en-GB"/>
          </a:p>
        </p:txBody>
      </p:sp>
      <p:sp>
        <p:nvSpPr>
          <p:cNvPr id="590850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38F4BB9-50AF-4E4B-8F7E-1AB56AAAA7C0}" type="slidenum">
              <a:rPr lang="en-GB" sz="1200"/>
              <a:pPr algn="r"/>
              <a:t>34</a:t>
            </a:fld>
            <a:endParaRPr lang="en-GB" sz="1200"/>
          </a:p>
        </p:txBody>
      </p:sp>
      <p:sp>
        <p:nvSpPr>
          <p:cNvPr id="590851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90852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r>
              <a:rPr lang="en-GB" sz="1000" i="1"/>
              <a:t>7</a:t>
            </a:r>
          </a:p>
        </p:txBody>
      </p:sp>
      <p:sp>
        <p:nvSpPr>
          <p:cNvPr id="590853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90854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90855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noProof="1"/>
          </a:p>
        </p:txBody>
      </p:sp>
      <p:sp>
        <p:nvSpPr>
          <p:cNvPr id="590856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CC1DEE-D31C-4001-BE72-57DF8EBBEA0B}" type="slidenum">
              <a:rPr lang="en-GB"/>
              <a:pPr/>
              <a:t>35</a:t>
            </a:fld>
            <a:endParaRPr lang="en-GB"/>
          </a:p>
        </p:txBody>
      </p:sp>
      <p:sp>
        <p:nvSpPr>
          <p:cNvPr id="592898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075" tIns="46038" rIns="92075" bIns="46038"/>
          <a:lstStyle/>
          <a:p>
            <a:endParaRPr lang="el-GR" b="1" noProof="1"/>
          </a:p>
        </p:txBody>
      </p:sp>
      <p:sp>
        <p:nvSpPr>
          <p:cNvPr id="59289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CDC0F4-FC33-4C84-A742-DCE2DA879FF7}" type="slidenum">
              <a:rPr lang="en-GB"/>
              <a:pPr/>
              <a:t>36</a:t>
            </a:fld>
            <a:endParaRPr lang="en-GB"/>
          </a:p>
        </p:txBody>
      </p:sp>
      <p:sp>
        <p:nvSpPr>
          <p:cNvPr id="594946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4FE8AC5-D535-4297-A251-B3A7736CC1C8}" type="slidenum">
              <a:rPr lang="en-GB" sz="1200"/>
              <a:pPr algn="r"/>
              <a:t>36</a:t>
            </a:fld>
            <a:endParaRPr lang="en-GB" sz="1200"/>
          </a:p>
        </p:txBody>
      </p:sp>
      <p:sp>
        <p:nvSpPr>
          <p:cNvPr id="594947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94948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r>
              <a:rPr lang="en-GB" sz="1000" i="1"/>
              <a:t>7</a:t>
            </a:r>
          </a:p>
        </p:txBody>
      </p:sp>
      <p:sp>
        <p:nvSpPr>
          <p:cNvPr id="594949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94950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94951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noProof="1"/>
          </a:p>
        </p:txBody>
      </p:sp>
      <p:sp>
        <p:nvSpPr>
          <p:cNvPr id="594952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D6CC55-3E37-4DF1-B09D-24A5A1C95237}" type="slidenum">
              <a:rPr lang="en-GB"/>
              <a:pPr/>
              <a:t>37</a:t>
            </a:fld>
            <a:endParaRPr lang="en-GB"/>
          </a:p>
        </p:txBody>
      </p:sp>
      <p:sp>
        <p:nvSpPr>
          <p:cNvPr id="59699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075" tIns="46038" rIns="92075" bIns="46038"/>
          <a:lstStyle/>
          <a:p>
            <a:endParaRPr lang="el-GR" b="1" noProof="1"/>
          </a:p>
        </p:txBody>
      </p:sp>
      <p:sp>
        <p:nvSpPr>
          <p:cNvPr id="59699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91BCA3-E9EE-40DF-A2D6-6F563A328CB9}" type="slidenum">
              <a:rPr lang="en-GB"/>
              <a:pPr/>
              <a:t>38</a:t>
            </a:fld>
            <a:endParaRPr lang="en-GB"/>
          </a:p>
        </p:txBody>
      </p:sp>
      <p:sp>
        <p:nvSpPr>
          <p:cNvPr id="599042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149C5F1-B291-4712-A411-91D947375563}" type="slidenum">
              <a:rPr lang="en-GB" sz="1200"/>
              <a:pPr algn="r"/>
              <a:t>38</a:t>
            </a:fld>
            <a:endParaRPr lang="en-GB" sz="1200"/>
          </a:p>
        </p:txBody>
      </p:sp>
      <p:sp>
        <p:nvSpPr>
          <p:cNvPr id="599043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99044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r>
              <a:rPr lang="en-GB" sz="1000" i="1"/>
              <a:t>7</a:t>
            </a:r>
          </a:p>
        </p:txBody>
      </p:sp>
      <p:sp>
        <p:nvSpPr>
          <p:cNvPr id="599045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99046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99047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noProof="1"/>
          </a:p>
        </p:txBody>
      </p:sp>
      <p:sp>
        <p:nvSpPr>
          <p:cNvPr id="599048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DE4D18-51C1-4DB8-BF79-F6A78BA1FD93}" type="slidenum">
              <a:rPr lang="en-GB"/>
              <a:pPr/>
              <a:t>39</a:t>
            </a:fld>
            <a:endParaRPr lang="en-GB"/>
          </a:p>
        </p:txBody>
      </p:sp>
      <p:sp>
        <p:nvSpPr>
          <p:cNvPr id="601090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27C0B23-8AA6-404D-94D4-397FB8010A52}" type="slidenum">
              <a:rPr lang="en-GB" sz="1200"/>
              <a:pPr algn="r"/>
              <a:t>39</a:t>
            </a:fld>
            <a:endParaRPr lang="en-GB" sz="1200"/>
          </a:p>
        </p:txBody>
      </p:sp>
      <p:sp>
        <p:nvSpPr>
          <p:cNvPr id="601091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601092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r>
              <a:rPr lang="en-GB" sz="1000" i="1"/>
              <a:t>7</a:t>
            </a:r>
          </a:p>
        </p:txBody>
      </p:sp>
      <p:sp>
        <p:nvSpPr>
          <p:cNvPr id="601093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601094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601095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noProof="1"/>
          </a:p>
        </p:txBody>
      </p:sp>
      <p:sp>
        <p:nvSpPr>
          <p:cNvPr id="601096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EF0B07-8398-43BF-BBC9-0793ECD5CE15}" type="slidenum">
              <a:rPr lang="en-GB"/>
              <a:pPr/>
              <a:t>4</a:t>
            </a:fld>
            <a:endParaRPr lang="en-GB" dirty="0"/>
          </a:p>
        </p:txBody>
      </p:sp>
      <p:sp>
        <p:nvSpPr>
          <p:cNvPr id="480258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fld id="{D831FE30-72B7-466A-9C60-93004A0BF46F}" type="slidenum">
              <a:rPr lang="en-GB" altLang="en-US" sz="1200"/>
              <a:pPr algn="r"/>
              <a:t>4</a:t>
            </a:fld>
            <a:endParaRPr lang="en-GB" altLang="en-US" sz="1200" dirty="0"/>
          </a:p>
        </p:txBody>
      </p:sp>
      <p:sp>
        <p:nvSpPr>
          <p:cNvPr id="480259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365F917-6315-4FB2-B3E4-22969FF9BD8F}" type="slidenum">
              <a:rPr lang="en-GB" altLang="en-US" sz="1200"/>
              <a:pPr algn="r"/>
              <a:t>4</a:t>
            </a:fld>
            <a:endParaRPr lang="en-GB" altLang="en-US" sz="1200" dirty="0"/>
          </a:p>
        </p:txBody>
      </p:sp>
      <p:sp>
        <p:nvSpPr>
          <p:cNvPr id="480260" name="Rectangle 1026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 dirty="0"/>
          </a:p>
        </p:txBody>
      </p:sp>
      <p:sp>
        <p:nvSpPr>
          <p:cNvPr id="480261" name="Rectangle 1027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r>
              <a:rPr lang="en-GB" altLang="en-US" sz="1000" i="1" dirty="0"/>
              <a:t>2</a:t>
            </a:r>
          </a:p>
        </p:txBody>
      </p:sp>
      <p:sp>
        <p:nvSpPr>
          <p:cNvPr id="480262" name="Rectangle 1028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 dirty="0"/>
          </a:p>
        </p:txBody>
      </p:sp>
      <p:sp>
        <p:nvSpPr>
          <p:cNvPr id="480263" name="Rectangle 1029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 dirty="0"/>
          </a:p>
        </p:txBody>
      </p:sp>
      <p:sp>
        <p:nvSpPr>
          <p:cNvPr id="480264" name="Rectangle 1030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altLang="en-US" noProof="1"/>
          </a:p>
        </p:txBody>
      </p:sp>
      <p:sp>
        <p:nvSpPr>
          <p:cNvPr id="480265" name="Rectangle 1031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B5907E-76AF-43D6-BD5A-D9A3FF561A10}" type="slidenum">
              <a:rPr lang="en-GB"/>
              <a:pPr/>
              <a:t>40</a:t>
            </a:fld>
            <a:endParaRPr lang="en-GB"/>
          </a:p>
        </p:txBody>
      </p:sp>
      <p:sp>
        <p:nvSpPr>
          <p:cNvPr id="603138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075" tIns="46038" rIns="92075" bIns="46038"/>
          <a:lstStyle/>
          <a:p>
            <a:endParaRPr lang="el-GR" b="1" noProof="1"/>
          </a:p>
        </p:txBody>
      </p:sp>
      <p:sp>
        <p:nvSpPr>
          <p:cNvPr id="60313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95BEE2-9928-4810-98E8-B029F00E7B5D}" type="slidenum">
              <a:rPr lang="en-GB"/>
              <a:pPr/>
              <a:t>41</a:t>
            </a:fld>
            <a:endParaRPr lang="en-GB"/>
          </a:p>
        </p:txBody>
      </p:sp>
      <p:sp>
        <p:nvSpPr>
          <p:cNvPr id="605186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075" tIns="46038" rIns="92075" bIns="46038"/>
          <a:lstStyle/>
          <a:p>
            <a:endParaRPr lang="el-GR" noProof="1"/>
          </a:p>
        </p:txBody>
      </p:sp>
      <p:sp>
        <p:nvSpPr>
          <p:cNvPr id="60518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26CD89-F220-42C7-AB16-22119F9A73E6}" type="slidenum">
              <a:rPr lang="en-GB"/>
              <a:pPr/>
              <a:t>42</a:t>
            </a:fld>
            <a:endParaRPr lang="en-GB"/>
          </a:p>
        </p:txBody>
      </p:sp>
      <p:sp>
        <p:nvSpPr>
          <p:cNvPr id="607234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EDD7A3C-AA7D-4FE6-A97B-01E7E16F0594}" type="slidenum">
              <a:rPr lang="en-GB" sz="1200"/>
              <a:pPr algn="r"/>
              <a:t>42</a:t>
            </a:fld>
            <a:endParaRPr lang="en-GB" sz="1200"/>
          </a:p>
        </p:txBody>
      </p:sp>
      <p:sp>
        <p:nvSpPr>
          <p:cNvPr id="607235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607236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r>
              <a:rPr lang="en-GB" sz="1000" i="1"/>
              <a:t>7</a:t>
            </a:r>
          </a:p>
        </p:txBody>
      </p:sp>
      <p:sp>
        <p:nvSpPr>
          <p:cNvPr id="607237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607238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607239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noProof="1"/>
          </a:p>
        </p:txBody>
      </p:sp>
      <p:sp>
        <p:nvSpPr>
          <p:cNvPr id="607240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5AEDE8-197D-4F34-A606-B20639E6E429}" type="slidenum">
              <a:rPr lang="en-GB"/>
              <a:pPr/>
              <a:t>43</a:t>
            </a:fld>
            <a:endParaRPr lang="en-GB"/>
          </a:p>
        </p:txBody>
      </p:sp>
      <p:sp>
        <p:nvSpPr>
          <p:cNvPr id="609282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075" tIns="46038" rIns="92075" bIns="46038"/>
          <a:lstStyle/>
          <a:p>
            <a:r>
              <a:rPr lang="el-GR" b="1" noProof="1" smtClean="0"/>
              <a:t>ΤΟ</a:t>
            </a:r>
            <a:r>
              <a:rPr lang="el-GR" b="1" baseline="0" noProof="1" smtClean="0"/>
              <a:t> ΔΙΑΓΡΑΜΜΑ 3.7 ΕΙΝΑΙ ΜΕΤΑΦΡΑΣΜΕΝΟ ΣΤΗ ΣΕΛΙΔΑ 160.</a:t>
            </a:r>
            <a:endParaRPr lang="el-GR" b="1" noProof="1"/>
          </a:p>
        </p:txBody>
      </p:sp>
      <p:sp>
        <p:nvSpPr>
          <p:cNvPr id="60928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166C73-9B1C-4E5D-BAA0-A332D68A49B3}" type="slidenum">
              <a:rPr lang="en-GB"/>
              <a:pPr/>
              <a:t>44</a:t>
            </a:fld>
            <a:endParaRPr lang="en-GB"/>
          </a:p>
        </p:txBody>
      </p:sp>
      <p:sp>
        <p:nvSpPr>
          <p:cNvPr id="611330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3BC6F1F-C946-47EF-BC4C-218D4B703949}" type="slidenum">
              <a:rPr lang="en-GB" sz="1200"/>
              <a:pPr algn="r"/>
              <a:t>44</a:t>
            </a:fld>
            <a:endParaRPr lang="en-GB" sz="1200"/>
          </a:p>
        </p:txBody>
      </p:sp>
      <p:sp>
        <p:nvSpPr>
          <p:cNvPr id="611331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611332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r>
              <a:rPr lang="en-GB" sz="1000" i="1"/>
              <a:t>8</a:t>
            </a:r>
          </a:p>
        </p:txBody>
      </p:sp>
      <p:sp>
        <p:nvSpPr>
          <p:cNvPr id="611333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611334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611335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noProof="1"/>
          </a:p>
        </p:txBody>
      </p:sp>
      <p:sp>
        <p:nvSpPr>
          <p:cNvPr id="611336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1B94C9-08B1-4DF9-A1C8-8E9BC5C9814B}" type="slidenum">
              <a:rPr lang="en-GB"/>
              <a:pPr/>
              <a:t>45</a:t>
            </a:fld>
            <a:endParaRPr lang="en-GB"/>
          </a:p>
        </p:txBody>
      </p:sp>
      <p:sp>
        <p:nvSpPr>
          <p:cNvPr id="506882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fld id="{6848E709-DE1F-44B8-9F42-4732129EA2E7}" type="slidenum">
              <a:rPr lang="en-GB" altLang="en-US" sz="1200"/>
              <a:pPr algn="r"/>
              <a:t>45</a:t>
            </a:fld>
            <a:endParaRPr lang="en-GB" altLang="en-US" sz="1200"/>
          </a:p>
        </p:txBody>
      </p:sp>
      <p:sp>
        <p:nvSpPr>
          <p:cNvPr id="506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9350" y="712788"/>
            <a:ext cx="4560888" cy="3421062"/>
          </a:xfrm>
          <a:ln/>
        </p:spPr>
      </p:sp>
      <p:sp>
        <p:nvSpPr>
          <p:cNvPr id="5068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8163"/>
            <a:ext cx="5029200" cy="4135437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11EDC5-54E2-4F43-AE62-BF17B4F5EEE2}" type="slidenum">
              <a:rPr lang="en-GB"/>
              <a:pPr/>
              <a:t>46</a:t>
            </a:fld>
            <a:endParaRPr lang="en-GB"/>
          </a:p>
        </p:txBody>
      </p:sp>
      <p:sp>
        <p:nvSpPr>
          <p:cNvPr id="613378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E7CB415-AB50-442B-8A15-2A65AEA45758}" type="slidenum">
              <a:rPr lang="en-GB" sz="1200"/>
              <a:pPr algn="r"/>
              <a:t>46</a:t>
            </a:fld>
            <a:endParaRPr lang="en-GB" sz="1200"/>
          </a:p>
        </p:txBody>
      </p:sp>
      <p:sp>
        <p:nvSpPr>
          <p:cNvPr id="613379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613380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r>
              <a:rPr lang="en-GB" sz="1000" i="1"/>
              <a:t>9</a:t>
            </a:r>
          </a:p>
        </p:txBody>
      </p:sp>
      <p:sp>
        <p:nvSpPr>
          <p:cNvPr id="613381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613382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613383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noProof="1"/>
          </a:p>
        </p:txBody>
      </p:sp>
      <p:sp>
        <p:nvSpPr>
          <p:cNvPr id="613384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E73379-A661-4D2B-93DF-DFFAD29CC279}" type="slidenum">
              <a:rPr lang="en-GB"/>
              <a:pPr/>
              <a:t>47</a:t>
            </a:fld>
            <a:endParaRPr lang="en-GB"/>
          </a:p>
        </p:txBody>
      </p:sp>
      <p:sp>
        <p:nvSpPr>
          <p:cNvPr id="615426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075" tIns="46038" rIns="92075" bIns="46038"/>
          <a:lstStyle/>
          <a:p>
            <a:endParaRPr lang="el-GR" b="1" noProof="1"/>
          </a:p>
        </p:txBody>
      </p:sp>
      <p:sp>
        <p:nvSpPr>
          <p:cNvPr id="61542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07102A-77DE-4264-9065-8BA909FBB05C}" type="slidenum">
              <a:rPr lang="en-GB"/>
              <a:pPr/>
              <a:t>48</a:t>
            </a:fld>
            <a:endParaRPr lang="en-GB"/>
          </a:p>
        </p:txBody>
      </p:sp>
      <p:sp>
        <p:nvSpPr>
          <p:cNvPr id="61747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075" tIns="46038" rIns="92075" bIns="46038"/>
          <a:lstStyle/>
          <a:p>
            <a:endParaRPr lang="el-GR" noProof="1"/>
          </a:p>
        </p:txBody>
      </p:sp>
      <p:sp>
        <p:nvSpPr>
          <p:cNvPr id="61747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5A046D-C02D-4E1B-BD5E-062174AF89DD}" type="slidenum">
              <a:rPr lang="en-GB"/>
              <a:pPr/>
              <a:t>49</a:t>
            </a:fld>
            <a:endParaRPr lang="en-GB"/>
          </a:p>
        </p:txBody>
      </p:sp>
      <p:sp>
        <p:nvSpPr>
          <p:cNvPr id="619522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075" tIns="46038" rIns="92075" bIns="46038"/>
          <a:lstStyle/>
          <a:p>
            <a:endParaRPr lang="el-GR" noProof="1"/>
          </a:p>
        </p:txBody>
      </p:sp>
      <p:sp>
        <p:nvSpPr>
          <p:cNvPr id="61952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B4C5B8-253B-469F-B2D5-8F7C1E3760AB}" type="slidenum">
              <a:rPr lang="en-GB"/>
              <a:pPr/>
              <a:t>5</a:t>
            </a:fld>
            <a:endParaRPr lang="en-GB" dirty="0"/>
          </a:p>
        </p:txBody>
      </p:sp>
      <p:sp>
        <p:nvSpPr>
          <p:cNvPr id="482306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fld id="{7D58DBC7-BBD8-41EB-A831-8E19F4BCB7D8}" type="slidenum">
              <a:rPr lang="en-GB" altLang="en-US" sz="1200"/>
              <a:pPr algn="r"/>
              <a:t>5</a:t>
            </a:fld>
            <a:endParaRPr lang="en-GB" altLang="en-US" sz="1200" dirty="0"/>
          </a:p>
        </p:txBody>
      </p:sp>
      <p:sp>
        <p:nvSpPr>
          <p:cNvPr id="482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9350" y="712788"/>
            <a:ext cx="4560888" cy="3421062"/>
          </a:xfrm>
          <a:ln/>
        </p:spPr>
      </p:sp>
      <p:sp>
        <p:nvSpPr>
          <p:cNvPr id="4823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8163"/>
            <a:ext cx="5029200" cy="4135437"/>
          </a:xfrm>
        </p:spPr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98EA0E-04C9-4992-A243-B613C787B908}" type="slidenum">
              <a:rPr lang="en-GB"/>
              <a:pPr/>
              <a:t>50</a:t>
            </a:fld>
            <a:endParaRPr lang="en-GB"/>
          </a:p>
        </p:txBody>
      </p:sp>
      <p:sp>
        <p:nvSpPr>
          <p:cNvPr id="621570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BD017F7-AE2C-4A3B-9887-94AF1A046F33}" type="slidenum">
              <a:rPr lang="en-GB" sz="1200"/>
              <a:pPr algn="r"/>
              <a:t>50</a:t>
            </a:fld>
            <a:endParaRPr lang="en-GB" sz="1200"/>
          </a:p>
        </p:txBody>
      </p:sp>
      <p:sp>
        <p:nvSpPr>
          <p:cNvPr id="621571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621572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r>
              <a:rPr lang="en-GB" sz="1000" i="1"/>
              <a:t>9</a:t>
            </a:r>
          </a:p>
        </p:txBody>
      </p:sp>
      <p:sp>
        <p:nvSpPr>
          <p:cNvPr id="621573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621574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621575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noProof="1"/>
          </a:p>
        </p:txBody>
      </p:sp>
      <p:sp>
        <p:nvSpPr>
          <p:cNvPr id="621576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8D7237-129A-468D-B89C-F71E75E53CC8}" type="slidenum">
              <a:rPr lang="en-GB"/>
              <a:pPr/>
              <a:t>51</a:t>
            </a:fld>
            <a:endParaRPr lang="en-GB"/>
          </a:p>
        </p:txBody>
      </p:sp>
      <p:sp>
        <p:nvSpPr>
          <p:cNvPr id="510978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fld id="{CDA0867F-D3F4-4C60-921B-BFED6992E61B}" type="slidenum">
              <a:rPr lang="en-GB" altLang="en-US" sz="1200"/>
              <a:pPr algn="r"/>
              <a:t>51</a:t>
            </a:fld>
            <a:endParaRPr lang="en-GB" altLang="en-US" sz="1200"/>
          </a:p>
        </p:txBody>
      </p:sp>
      <p:sp>
        <p:nvSpPr>
          <p:cNvPr id="510979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8C9A21EB-B8E2-42B3-8FE8-34C8E641477F}" type="slidenum">
              <a:rPr lang="en-GB" altLang="en-US" sz="1200"/>
              <a:pPr algn="r"/>
              <a:t>51</a:t>
            </a:fld>
            <a:endParaRPr lang="en-GB" altLang="en-US" sz="1200"/>
          </a:p>
        </p:txBody>
      </p:sp>
      <p:sp>
        <p:nvSpPr>
          <p:cNvPr id="510980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/>
          </a:p>
        </p:txBody>
      </p:sp>
      <p:sp>
        <p:nvSpPr>
          <p:cNvPr id="510981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r>
              <a:rPr lang="en-GB" altLang="en-US" sz="1000" i="1"/>
              <a:t>9</a:t>
            </a:r>
          </a:p>
        </p:txBody>
      </p:sp>
      <p:sp>
        <p:nvSpPr>
          <p:cNvPr id="510982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/>
          </a:p>
        </p:txBody>
      </p:sp>
      <p:sp>
        <p:nvSpPr>
          <p:cNvPr id="510983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/>
          </a:p>
        </p:txBody>
      </p:sp>
      <p:sp>
        <p:nvSpPr>
          <p:cNvPr id="510984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altLang="en-US" noProof="1"/>
          </a:p>
        </p:txBody>
      </p:sp>
      <p:sp>
        <p:nvSpPr>
          <p:cNvPr id="510985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530B4D-36BA-4960-AAA0-D13FF2D5DBC5}" type="slidenum">
              <a:rPr lang="en-GB"/>
              <a:pPr/>
              <a:t>52</a:t>
            </a:fld>
            <a:endParaRPr lang="en-GB"/>
          </a:p>
        </p:txBody>
      </p:sp>
      <p:sp>
        <p:nvSpPr>
          <p:cNvPr id="513026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fld id="{67FA0F06-2D08-4C28-90F0-A938BB7F9C3E}" type="slidenum">
              <a:rPr lang="en-GB" altLang="en-US" sz="1200"/>
              <a:pPr algn="r"/>
              <a:t>52</a:t>
            </a:fld>
            <a:endParaRPr lang="en-GB" altLang="en-US" sz="1200"/>
          </a:p>
        </p:txBody>
      </p:sp>
      <p:sp>
        <p:nvSpPr>
          <p:cNvPr id="5130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9350" y="712788"/>
            <a:ext cx="4560888" cy="3421062"/>
          </a:xfrm>
          <a:ln/>
        </p:spPr>
      </p:sp>
      <p:sp>
        <p:nvSpPr>
          <p:cNvPr id="513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8163"/>
            <a:ext cx="5029200" cy="4135437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3CF3F7-F6E3-427A-A67A-AAC820B630D7}" type="slidenum">
              <a:rPr lang="en-GB"/>
              <a:pPr/>
              <a:t>53</a:t>
            </a:fld>
            <a:endParaRPr lang="en-GB"/>
          </a:p>
        </p:txBody>
      </p:sp>
      <p:sp>
        <p:nvSpPr>
          <p:cNvPr id="515074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fld id="{02B02933-493A-4F38-A227-96F12DB2F975}" type="slidenum">
              <a:rPr lang="en-GB" altLang="en-US" sz="1200"/>
              <a:pPr algn="r"/>
              <a:t>53</a:t>
            </a:fld>
            <a:endParaRPr lang="en-GB" altLang="en-US" sz="1200"/>
          </a:p>
        </p:txBody>
      </p:sp>
      <p:sp>
        <p:nvSpPr>
          <p:cNvPr id="515075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8CF0042-9808-455A-BF27-4B2C33FDFD73}" type="slidenum">
              <a:rPr lang="en-GB" altLang="en-US" sz="1200"/>
              <a:pPr algn="r"/>
              <a:t>53</a:t>
            </a:fld>
            <a:endParaRPr lang="en-GB" altLang="en-US" sz="1200"/>
          </a:p>
        </p:txBody>
      </p:sp>
      <p:sp>
        <p:nvSpPr>
          <p:cNvPr id="515076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/>
          </a:p>
        </p:txBody>
      </p:sp>
      <p:sp>
        <p:nvSpPr>
          <p:cNvPr id="515077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r>
              <a:rPr lang="en-GB" altLang="en-US" sz="1000" i="1"/>
              <a:t>10</a:t>
            </a:r>
          </a:p>
        </p:txBody>
      </p:sp>
      <p:sp>
        <p:nvSpPr>
          <p:cNvPr id="515078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/>
          </a:p>
        </p:txBody>
      </p:sp>
      <p:sp>
        <p:nvSpPr>
          <p:cNvPr id="515079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/>
          </a:p>
        </p:txBody>
      </p:sp>
      <p:sp>
        <p:nvSpPr>
          <p:cNvPr id="515080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altLang="en-US" noProof="1"/>
          </a:p>
        </p:txBody>
      </p:sp>
      <p:sp>
        <p:nvSpPr>
          <p:cNvPr id="515081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C0E2D9-9598-4798-972F-4E3CEC6EE9DF}" type="slidenum">
              <a:rPr lang="en-GB"/>
              <a:pPr/>
              <a:t>54</a:t>
            </a:fld>
            <a:endParaRPr lang="en-GB"/>
          </a:p>
        </p:txBody>
      </p:sp>
      <p:sp>
        <p:nvSpPr>
          <p:cNvPr id="631810" name="Rectangle 5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fld id="{86B6A8CB-35F7-4294-ADB8-74E0E33EC35C}" type="slidenum">
              <a:rPr lang="en-GB" sz="1000" i="1"/>
              <a:pPr algn="r" defTabSz="762000"/>
              <a:t>54</a:t>
            </a:fld>
            <a:endParaRPr lang="en-GB" sz="1000" i="1"/>
          </a:p>
        </p:txBody>
      </p:sp>
      <p:sp>
        <p:nvSpPr>
          <p:cNvPr id="6318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318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pPr defTabSz="762000"/>
            <a:endParaRPr lang="en-US" b="1" dirty="0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FA0E2D-4DAA-4490-8A40-ED427F0FCE4D}" type="slidenum">
              <a:rPr lang="en-GB"/>
              <a:pPr/>
              <a:t>55</a:t>
            </a:fld>
            <a:endParaRPr lang="en-GB"/>
          </a:p>
        </p:txBody>
      </p:sp>
      <p:sp>
        <p:nvSpPr>
          <p:cNvPr id="633858" name="Rectangle 5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fld id="{5F5CB111-2CBA-42CE-A605-AB366DA81DC8}" type="slidenum">
              <a:rPr lang="en-GB" sz="1000" i="1"/>
              <a:pPr algn="r" defTabSz="762000"/>
              <a:t>55</a:t>
            </a:fld>
            <a:endParaRPr lang="en-GB" sz="1000" i="1"/>
          </a:p>
        </p:txBody>
      </p:sp>
      <p:sp>
        <p:nvSpPr>
          <p:cNvPr id="633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338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pPr defTabSz="762000"/>
            <a:endParaRPr 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602F59-F3FC-4B71-B92E-2A5B7D613EA9}" type="slidenum">
              <a:rPr lang="en-GB"/>
              <a:pPr/>
              <a:t>56</a:t>
            </a:fld>
            <a:endParaRPr lang="en-GB"/>
          </a:p>
        </p:txBody>
      </p:sp>
      <p:sp>
        <p:nvSpPr>
          <p:cNvPr id="635906" name="Rectangle 5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fld id="{C84C1821-6104-48D9-97AA-A1F2578A4738}" type="slidenum">
              <a:rPr lang="en-GB" sz="1000" i="1"/>
              <a:pPr algn="r" defTabSz="762000"/>
              <a:t>56</a:t>
            </a:fld>
            <a:endParaRPr lang="en-GB" sz="1000" i="1"/>
          </a:p>
        </p:txBody>
      </p:sp>
      <p:sp>
        <p:nvSpPr>
          <p:cNvPr id="635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359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pPr defTabSz="762000"/>
            <a:endParaRPr 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EA9BF3-44C7-4464-A0EA-8A21F9C51D4D}" type="slidenum">
              <a:rPr lang="en-GB"/>
              <a:pPr/>
              <a:t>57</a:t>
            </a:fld>
            <a:endParaRPr lang="en-GB"/>
          </a:p>
        </p:txBody>
      </p:sp>
      <p:sp>
        <p:nvSpPr>
          <p:cNvPr id="623618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fld id="{3B930907-AAA0-49CF-8C06-78DD97082454}" type="slidenum">
              <a:rPr lang="en-GB" altLang="en-US" sz="1200"/>
              <a:pPr algn="r"/>
              <a:t>57</a:t>
            </a:fld>
            <a:endParaRPr lang="en-GB" altLang="en-US" sz="1200"/>
          </a:p>
        </p:txBody>
      </p:sp>
      <p:sp>
        <p:nvSpPr>
          <p:cNvPr id="623619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D8421B37-EFE1-491F-9D3C-8F5320C01940}" type="slidenum">
              <a:rPr lang="en-GB" altLang="en-US" sz="1200"/>
              <a:pPr algn="r"/>
              <a:t>57</a:t>
            </a:fld>
            <a:endParaRPr lang="en-GB" altLang="en-US" sz="1200"/>
          </a:p>
        </p:txBody>
      </p:sp>
      <p:sp>
        <p:nvSpPr>
          <p:cNvPr id="623620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/>
          </a:p>
        </p:txBody>
      </p:sp>
      <p:sp>
        <p:nvSpPr>
          <p:cNvPr id="623621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r>
              <a:rPr lang="en-GB" altLang="en-US" sz="1000" i="1"/>
              <a:t>10</a:t>
            </a:r>
          </a:p>
        </p:txBody>
      </p:sp>
      <p:sp>
        <p:nvSpPr>
          <p:cNvPr id="623622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/>
          </a:p>
        </p:txBody>
      </p:sp>
      <p:sp>
        <p:nvSpPr>
          <p:cNvPr id="623623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/>
          </a:p>
        </p:txBody>
      </p:sp>
      <p:sp>
        <p:nvSpPr>
          <p:cNvPr id="623624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altLang="en-US" noProof="1"/>
          </a:p>
        </p:txBody>
      </p:sp>
      <p:sp>
        <p:nvSpPr>
          <p:cNvPr id="623625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E36A59-39E2-4C47-ABAF-B6F23518220D}" type="slidenum">
              <a:rPr lang="en-GB"/>
              <a:pPr/>
              <a:t>58</a:t>
            </a:fld>
            <a:endParaRPr lang="en-GB"/>
          </a:p>
        </p:txBody>
      </p:sp>
      <p:sp>
        <p:nvSpPr>
          <p:cNvPr id="517122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fld id="{DB2EFE2C-B086-40E4-BC38-030F357886C2}" type="slidenum">
              <a:rPr lang="en-GB" altLang="en-US" sz="1200"/>
              <a:pPr algn="r"/>
              <a:t>58</a:t>
            </a:fld>
            <a:endParaRPr lang="en-GB" altLang="en-US" sz="1200"/>
          </a:p>
        </p:txBody>
      </p:sp>
      <p:sp>
        <p:nvSpPr>
          <p:cNvPr id="517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9350" y="712788"/>
            <a:ext cx="4560888" cy="3421062"/>
          </a:xfrm>
          <a:ln/>
        </p:spPr>
      </p:sp>
      <p:sp>
        <p:nvSpPr>
          <p:cNvPr id="517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8163"/>
            <a:ext cx="5029200" cy="4135437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38CF1F-FFC6-4865-8D24-1C88A4A20423}" type="slidenum">
              <a:rPr lang="en-GB"/>
              <a:pPr/>
              <a:t>59</a:t>
            </a:fld>
            <a:endParaRPr lang="en-GB"/>
          </a:p>
        </p:txBody>
      </p:sp>
      <p:sp>
        <p:nvSpPr>
          <p:cNvPr id="519170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fld id="{FBC48A1F-FC0A-4267-B75F-55161225D3A5}" type="slidenum">
              <a:rPr lang="en-GB" altLang="en-US" sz="1200"/>
              <a:pPr algn="r"/>
              <a:t>59</a:t>
            </a:fld>
            <a:endParaRPr lang="en-GB" altLang="en-US" sz="1200"/>
          </a:p>
        </p:txBody>
      </p:sp>
      <p:sp>
        <p:nvSpPr>
          <p:cNvPr id="519171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3703111-4A6F-4C67-9648-B0B3900D8A7E}" type="slidenum">
              <a:rPr lang="en-GB" altLang="en-US" sz="1200"/>
              <a:pPr algn="r"/>
              <a:t>59</a:t>
            </a:fld>
            <a:endParaRPr lang="en-GB" altLang="en-US" sz="1200"/>
          </a:p>
        </p:txBody>
      </p:sp>
      <p:sp>
        <p:nvSpPr>
          <p:cNvPr id="51917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/>
          </a:p>
        </p:txBody>
      </p:sp>
      <p:sp>
        <p:nvSpPr>
          <p:cNvPr id="519173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r>
              <a:rPr lang="en-GB" altLang="en-US" sz="1000" i="1"/>
              <a:t>10</a:t>
            </a:r>
          </a:p>
        </p:txBody>
      </p:sp>
      <p:sp>
        <p:nvSpPr>
          <p:cNvPr id="519174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/>
          </a:p>
        </p:txBody>
      </p:sp>
      <p:sp>
        <p:nvSpPr>
          <p:cNvPr id="519175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/>
          </a:p>
        </p:txBody>
      </p:sp>
      <p:sp>
        <p:nvSpPr>
          <p:cNvPr id="519176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altLang="en-US" noProof="1"/>
          </a:p>
        </p:txBody>
      </p:sp>
      <p:sp>
        <p:nvSpPr>
          <p:cNvPr id="519177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878F92-17B3-461F-8360-E3BC7A3DB1DB}" type="slidenum">
              <a:rPr lang="en-GB"/>
              <a:pPr/>
              <a:t>6</a:t>
            </a:fld>
            <a:endParaRPr lang="en-GB" dirty="0"/>
          </a:p>
        </p:txBody>
      </p:sp>
      <p:sp>
        <p:nvSpPr>
          <p:cNvPr id="484354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fld id="{152E2965-181B-46E5-8657-D4F8FA96CE19}" type="slidenum">
              <a:rPr lang="en-GB" altLang="en-US" sz="1200"/>
              <a:pPr algn="r"/>
              <a:t>6</a:t>
            </a:fld>
            <a:endParaRPr lang="en-GB" altLang="en-US" sz="1200" dirty="0"/>
          </a:p>
        </p:txBody>
      </p:sp>
      <p:sp>
        <p:nvSpPr>
          <p:cNvPr id="484355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0206448-911E-4558-9E18-9BE6B7ADA3AB}" type="slidenum">
              <a:rPr lang="en-GB" altLang="en-US" sz="1200"/>
              <a:pPr algn="r"/>
              <a:t>6</a:t>
            </a:fld>
            <a:endParaRPr lang="en-GB" altLang="en-US" sz="1200" dirty="0"/>
          </a:p>
        </p:txBody>
      </p:sp>
      <p:sp>
        <p:nvSpPr>
          <p:cNvPr id="484356" name="Rectangle 1026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 dirty="0"/>
          </a:p>
        </p:txBody>
      </p:sp>
      <p:sp>
        <p:nvSpPr>
          <p:cNvPr id="484357" name="Rectangle 1027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r>
              <a:rPr lang="en-GB" altLang="en-US" sz="1000" i="1" dirty="0"/>
              <a:t>2</a:t>
            </a:r>
          </a:p>
        </p:txBody>
      </p:sp>
      <p:sp>
        <p:nvSpPr>
          <p:cNvPr id="484358" name="Rectangle 1028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 dirty="0"/>
          </a:p>
        </p:txBody>
      </p:sp>
      <p:sp>
        <p:nvSpPr>
          <p:cNvPr id="484359" name="Rectangle 1029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 dirty="0"/>
          </a:p>
        </p:txBody>
      </p:sp>
      <p:sp>
        <p:nvSpPr>
          <p:cNvPr id="484360" name="Rectangle 1030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altLang="en-US" noProof="1"/>
          </a:p>
        </p:txBody>
      </p:sp>
      <p:sp>
        <p:nvSpPr>
          <p:cNvPr id="484361" name="Rectangle 1031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3C6859-64AF-404D-A21A-E1DF87A11C71}" type="slidenum">
              <a:rPr lang="en-GB"/>
              <a:pPr/>
              <a:t>60</a:t>
            </a:fld>
            <a:endParaRPr lang="en-GB"/>
          </a:p>
        </p:txBody>
      </p:sp>
      <p:sp>
        <p:nvSpPr>
          <p:cNvPr id="521218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fld id="{7D15F13F-7E79-4C41-838C-0B2F0FA3BFC9}" type="slidenum">
              <a:rPr lang="en-GB" altLang="en-US" sz="1200"/>
              <a:pPr algn="r"/>
              <a:t>60</a:t>
            </a:fld>
            <a:endParaRPr lang="en-GB" altLang="en-US" sz="1200"/>
          </a:p>
        </p:txBody>
      </p:sp>
      <p:sp>
        <p:nvSpPr>
          <p:cNvPr id="521219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7727ACB2-2FCC-4E34-A4A5-DE73F95851F0}" type="slidenum">
              <a:rPr lang="en-GB" altLang="en-US" sz="1200"/>
              <a:pPr algn="r"/>
              <a:t>60</a:t>
            </a:fld>
            <a:endParaRPr lang="en-GB" altLang="en-US" sz="1200"/>
          </a:p>
        </p:txBody>
      </p:sp>
      <p:sp>
        <p:nvSpPr>
          <p:cNvPr id="521220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/>
          </a:p>
        </p:txBody>
      </p:sp>
      <p:sp>
        <p:nvSpPr>
          <p:cNvPr id="521221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r>
              <a:rPr lang="en-GB" altLang="en-US" sz="1000" i="1"/>
              <a:t>10</a:t>
            </a:r>
          </a:p>
        </p:txBody>
      </p:sp>
      <p:sp>
        <p:nvSpPr>
          <p:cNvPr id="521222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/>
          </a:p>
        </p:txBody>
      </p:sp>
      <p:sp>
        <p:nvSpPr>
          <p:cNvPr id="521223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/>
          </a:p>
        </p:txBody>
      </p:sp>
      <p:sp>
        <p:nvSpPr>
          <p:cNvPr id="521224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altLang="en-US" noProof="1"/>
          </a:p>
        </p:txBody>
      </p:sp>
      <p:sp>
        <p:nvSpPr>
          <p:cNvPr id="521225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F436CE-E6F0-4234-B119-09B4FA159888}" type="slidenum">
              <a:rPr lang="en-GB"/>
              <a:pPr/>
              <a:t>61</a:t>
            </a:fld>
            <a:endParaRPr lang="en-GB"/>
          </a:p>
        </p:txBody>
      </p:sp>
      <p:sp>
        <p:nvSpPr>
          <p:cNvPr id="523266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fld id="{69765169-78F1-4296-AECC-D3D857CA5441}" type="slidenum">
              <a:rPr lang="en-GB" altLang="en-US" sz="1200"/>
              <a:pPr algn="r"/>
              <a:t>61</a:t>
            </a:fld>
            <a:endParaRPr lang="en-GB" altLang="en-US" sz="1200"/>
          </a:p>
        </p:txBody>
      </p:sp>
      <p:sp>
        <p:nvSpPr>
          <p:cNvPr id="523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9350" y="712788"/>
            <a:ext cx="4560888" cy="3421062"/>
          </a:xfrm>
          <a:ln/>
        </p:spPr>
      </p:sp>
      <p:sp>
        <p:nvSpPr>
          <p:cNvPr id="523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8163"/>
            <a:ext cx="5029200" cy="4135437"/>
          </a:xfrm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863FA5-D699-4C72-BB9B-14B59A860701}" type="slidenum">
              <a:rPr lang="en-GB"/>
              <a:pPr/>
              <a:t>62</a:t>
            </a:fld>
            <a:endParaRPr lang="en-GB"/>
          </a:p>
        </p:txBody>
      </p:sp>
      <p:sp>
        <p:nvSpPr>
          <p:cNvPr id="525314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fld id="{CD605D6A-91D7-4BE6-8796-D119A6EBBA18}" type="slidenum">
              <a:rPr lang="en-GB" altLang="en-US" sz="1200"/>
              <a:pPr algn="r"/>
              <a:t>62</a:t>
            </a:fld>
            <a:endParaRPr lang="en-GB" altLang="en-US" sz="1200"/>
          </a:p>
        </p:txBody>
      </p:sp>
      <p:sp>
        <p:nvSpPr>
          <p:cNvPr id="525315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B86E779-C840-48C5-897A-087E999522DB}" type="slidenum">
              <a:rPr lang="en-GB" altLang="en-US" sz="1200"/>
              <a:pPr algn="r"/>
              <a:t>62</a:t>
            </a:fld>
            <a:endParaRPr lang="en-GB" altLang="en-US" sz="1200"/>
          </a:p>
        </p:txBody>
      </p:sp>
      <p:sp>
        <p:nvSpPr>
          <p:cNvPr id="525316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/>
          </a:p>
        </p:txBody>
      </p:sp>
      <p:sp>
        <p:nvSpPr>
          <p:cNvPr id="525317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r>
              <a:rPr lang="en-GB" altLang="en-US" sz="1000" i="1"/>
              <a:t>10</a:t>
            </a:r>
          </a:p>
        </p:txBody>
      </p:sp>
      <p:sp>
        <p:nvSpPr>
          <p:cNvPr id="525318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/>
          </a:p>
        </p:txBody>
      </p:sp>
      <p:sp>
        <p:nvSpPr>
          <p:cNvPr id="525319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/>
          </a:p>
        </p:txBody>
      </p:sp>
      <p:sp>
        <p:nvSpPr>
          <p:cNvPr id="525320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altLang="en-US" noProof="1"/>
          </a:p>
        </p:txBody>
      </p:sp>
      <p:sp>
        <p:nvSpPr>
          <p:cNvPr id="525321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65C124-0D96-4E31-8D7C-DCACA1E284FE}" type="slidenum">
              <a:rPr lang="en-GB"/>
              <a:pPr/>
              <a:t>63</a:t>
            </a:fld>
            <a:endParaRPr lang="en-GB" dirty="0"/>
          </a:p>
        </p:txBody>
      </p:sp>
      <p:sp>
        <p:nvSpPr>
          <p:cNvPr id="527362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fld id="{A4C432EC-31CB-415B-9606-5B5000AB36F7}" type="slidenum">
              <a:rPr lang="en-GB" altLang="en-US" sz="1200"/>
              <a:pPr algn="r"/>
              <a:t>63</a:t>
            </a:fld>
            <a:endParaRPr lang="en-GB" altLang="en-US" sz="1200" dirty="0"/>
          </a:p>
        </p:txBody>
      </p:sp>
      <p:sp>
        <p:nvSpPr>
          <p:cNvPr id="527363" name="Rectangle 7"/>
          <p:cNvSpPr txBox="1">
            <a:spLocks noGrp="1" noChangeArrowheads="1"/>
          </p:cNvSpPr>
          <p:nvPr/>
        </p:nvSpPr>
        <p:spPr bwMode="auto">
          <a:xfrm>
            <a:off x="3886200" y="8696325"/>
            <a:ext cx="29718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BC708C93-052F-45A5-AD3F-C59D016FAEBA}" type="slidenum">
              <a:rPr lang="en-GB" altLang="en-US" sz="1200"/>
              <a:pPr algn="r"/>
              <a:t>63</a:t>
            </a:fld>
            <a:endParaRPr lang="en-GB" altLang="en-US" sz="1200" dirty="0"/>
          </a:p>
        </p:txBody>
      </p:sp>
      <p:sp>
        <p:nvSpPr>
          <p:cNvPr id="52736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 dirty="0"/>
          </a:p>
        </p:txBody>
      </p:sp>
      <p:sp>
        <p:nvSpPr>
          <p:cNvPr id="527365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defTabSz="762000"/>
            <a:r>
              <a:rPr lang="en-GB" altLang="en-US" sz="1000" i="1" dirty="0"/>
              <a:t>11</a:t>
            </a:r>
          </a:p>
        </p:txBody>
      </p:sp>
      <p:sp>
        <p:nvSpPr>
          <p:cNvPr id="527366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 dirty="0"/>
          </a:p>
        </p:txBody>
      </p:sp>
      <p:sp>
        <p:nvSpPr>
          <p:cNvPr id="527367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 dirty="0"/>
          </a:p>
        </p:txBody>
      </p:sp>
      <p:sp>
        <p:nvSpPr>
          <p:cNvPr id="527368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 lIns="92075" tIns="46038" rIns="92075" bIns="46038"/>
          <a:lstStyle/>
          <a:p>
            <a:endParaRPr lang="el-GR" altLang="en-US" noProof="1"/>
          </a:p>
        </p:txBody>
      </p:sp>
      <p:sp>
        <p:nvSpPr>
          <p:cNvPr id="527369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17065B-85C8-409F-9B9A-D30AF0A7E332}" type="slidenum">
              <a:rPr lang="en-GB"/>
              <a:pPr/>
              <a:t>64</a:t>
            </a:fld>
            <a:endParaRPr lang="en-GB" dirty="0"/>
          </a:p>
        </p:txBody>
      </p:sp>
      <p:sp>
        <p:nvSpPr>
          <p:cNvPr id="529410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fld id="{A0D7AB8D-391E-4C74-B8AE-DE39B18EFF29}" type="slidenum">
              <a:rPr lang="en-GB" altLang="en-US" sz="1200"/>
              <a:pPr algn="r"/>
              <a:t>64</a:t>
            </a:fld>
            <a:endParaRPr lang="en-GB" altLang="en-US" sz="1200" dirty="0"/>
          </a:p>
        </p:txBody>
      </p:sp>
      <p:sp>
        <p:nvSpPr>
          <p:cNvPr id="529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9350" y="712788"/>
            <a:ext cx="4560888" cy="3421062"/>
          </a:xfrm>
          <a:ln/>
        </p:spPr>
      </p:sp>
      <p:sp>
        <p:nvSpPr>
          <p:cNvPr id="529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8163"/>
            <a:ext cx="5029200" cy="4135437"/>
          </a:xfrm>
        </p:spPr>
        <p:txBody>
          <a:bodyPr/>
          <a:lstStyle/>
          <a:p>
            <a:endParaRPr lang="en-US" alt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6CAD202-4E18-4011-A1E1-83293024E269}" type="slidenum">
              <a:rPr lang="en-GB"/>
              <a:pPr/>
              <a:t>7</a:t>
            </a:fld>
            <a:endParaRPr lang="en-GB" dirty="0"/>
          </a:p>
        </p:txBody>
      </p:sp>
      <p:sp>
        <p:nvSpPr>
          <p:cNvPr id="543746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075" tIns="46038" rIns="92075" bIns="46038"/>
          <a:lstStyle/>
          <a:p>
            <a:endParaRPr lang="el-GR" noProof="1"/>
          </a:p>
        </p:txBody>
      </p:sp>
      <p:sp>
        <p:nvSpPr>
          <p:cNvPr id="54374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D1DD6D-B07C-4F93-BDEB-DD537E00EAD1}" type="slidenum">
              <a:rPr lang="en-GB"/>
              <a:pPr/>
              <a:t>8</a:t>
            </a:fld>
            <a:endParaRPr lang="en-GB" dirty="0"/>
          </a:p>
        </p:txBody>
      </p:sp>
      <p:sp>
        <p:nvSpPr>
          <p:cNvPr id="54579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075" tIns="46038" rIns="92075" bIns="46038"/>
          <a:lstStyle/>
          <a:p>
            <a:endParaRPr lang="el-GR" b="1" noProof="1"/>
          </a:p>
        </p:txBody>
      </p:sp>
      <p:sp>
        <p:nvSpPr>
          <p:cNvPr id="54579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5A9CF1-D4E2-4072-B8A8-3A74CA5C4D88}" type="slidenum">
              <a:rPr lang="en-GB"/>
              <a:pPr/>
              <a:t>9</a:t>
            </a:fld>
            <a:endParaRPr lang="en-GB" dirty="0"/>
          </a:p>
        </p:txBody>
      </p:sp>
      <p:sp>
        <p:nvSpPr>
          <p:cNvPr id="547842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2075" tIns="46038" rIns="92075" bIns="46038"/>
          <a:lstStyle/>
          <a:p>
            <a:endParaRPr lang="el-GR" noProof="1"/>
          </a:p>
        </p:txBody>
      </p:sp>
      <p:sp>
        <p:nvSpPr>
          <p:cNvPr id="54784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Pr>
        <a:solidFill>
          <a:srgbClr val="D3CA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15" name="Rectangle 19"/>
          <p:cNvSpPr>
            <a:spLocks noChangeArrowheads="1"/>
          </p:cNvSpPr>
          <p:nvPr userDrawn="1"/>
        </p:nvSpPr>
        <p:spPr bwMode="auto">
          <a:xfrm>
            <a:off x="0" y="0"/>
            <a:ext cx="9144000" cy="25003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5316" name="Rectangle 20"/>
          <p:cNvSpPr>
            <a:spLocks noChangeArrowheads="1"/>
          </p:cNvSpPr>
          <p:nvPr userDrawn="1"/>
        </p:nvSpPr>
        <p:spPr bwMode="auto">
          <a:xfrm>
            <a:off x="0" y="0"/>
            <a:ext cx="9144000" cy="2241550"/>
          </a:xfrm>
          <a:prstGeom prst="rect">
            <a:avLst/>
          </a:prstGeom>
          <a:solidFill>
            <a:srgbClr val="EAE5D8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993775"/>
            <a:ext cx="9144000" cy="796925"/>
          </a:xfrm>
        </p:spPr>
        <p:txBody>
          <a:bodyPr anchor="ctr"/>
          <a:lstStyle>
            <a:lvl1pPr>
              <a:defRPr sz="4200">
                <a:solidFill>
                  <a:srgbClr val="DB4F23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12750" y="2951163"/>
            <a:ext cx="8312150" cy="760412"/>
          </a:xfrm>
        </p:spPr>
        <p:txBody>
          <a:bodyPr/>
          <a:lstStyle>
            <a:lvl1pPr marL="0" indent="0" algn="ctr">
              <a:buFont typeface="Wingdings 2" pitchFamily="18" charset="2"/>
              <a:buNone/>
              <a:defRPr sz="3600">
                <a:solidFill>
                  <a:srgbClr val="462300"/>
                </a:solidFill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7" name="Rectangle 16"/>
          <p:cNvSpPr>
            <a:spLocks noChangeArrowheads="1"/>
          </p:cNvSpPr>
          <p:nvPr userDrawn="1"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8" name="Rectangle 17"/>
          <p:cNvSpPr>
            <a:spLocks noChangeArrowheads="1"/>
          </p:cNvSpPr>
          <p:nvPr userDrawn="1"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9" name="Rectangle 18"/>
          <p:cNvSpPr>
            <a:spLocks noChangeArrowheads="1"/>
          </p:cNvSpPr>
          <p:nvPr userDrawn="1"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rgbClr val="A07F58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12700" algn="ctr">
            <a:solidFill>
              <a:srgbClr val="66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0" name="Straight Connector 9"/>
          <p:cNvSpPr>
            <a:spLocks noChangeShapeType="1"/>
          </p:cNvSpPr>
          <p:nvPr userDrawn="1"/>
        </p:nvSpPr>
        <p:spPr bwMode="auto">
          <a:xfrm>
            <a:off x="152400" y="2379663"/>
            <a:ext cx="8832850" cy="0"/>
          </a:xfrm>
          <a:prstGeom prst="line">
            <a:avLst/>
          </a:prstGeom>
          <a:noFill/>
          <a:ln w="9525" algn="ctr">
            <a:solidFill>
              <a:srgbClr val="663300"/>
            </a:solidFill>
            <a:prstDash val="sysDash"/>
            <a:round/>
            <a:headEnd/>
            <a:tailEnd/>
          </a:ln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12" name="Oval 11"/>
          <p:cNvSpPr/>
          <p:nvPr userDrawn="1"/>
        </p:nvSpPr>
        <p:spPr>
          <a:xfrm>
            <a:off x="4267200" y="2058988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400" dirty="0"/>
          </a:p>
        </p:txBody>
      </p:sp>
      <p:sp>
        <p:nvSpPr>
          <p:cNvPr id="15" name="Oval 14"/>
          <p:cNvSpPr>
            <a:spLocks noChangeArrowheads="1"/>
          </p:cNvSpPr>
          <p:nvPr userDrawn="1"/>
        </p:nvSpPr>
        <p:spPr bwMode="auto">
          <a:xfrm>
            <a:off x="4362450" y="2154238"/>
            <a:ext cx="419100" cy="420687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rgbClr val="6E8246"/>
            </a:solidFill>
            <a:round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endParaRPr lang="en-US" sz="2400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55317" name="Rectangle 21"/>
          <p:cNvSpPr>
            <a:spLocks noChangeArrowheads="1"/>
          </p:cNvSpPr>
          <p:nvPr userDrawn="1"/>
        </p:nvSpPr>
        <p:spPr bwMode="auto">
          <a:xfrm>
            <a:off x="0" y="0"/>
            <a:ext cx="9144000" cy="1476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02425" y="180975"/>
            <a:ext cx="2133600" cy="6232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301625" y="180975"/>
            <a:ext cx="6248400" cy="6232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301625" y="1524000"/>
            <a:ext cx="4191000" cy="4889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5025" y="1524000"/>
            <a:ext cx="4191000" cy="4889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5D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2" name="Line 28"/>
          <p:cNvSpPr>
            <a:spLocks noChangeShapeType="1"/>
          </p:cNvSpPr>
          <p:nvPr userDrawn="1"/>
        </p:nvSpPr>
        <p:spPr bwMode="auto">
          <a:xfrm>
            <a:off x="152400" y="1398588"/>
            <a:ext cx="8828088" cy="0"/>
          </a:xfrm>
          <a:prstGeom prst="line">
            <a:avLst/>
          </a:prstGeom>
          <a:noFill/>
          <a:ln w="9525">
            <a:solidFill>
              <a:srgbClr val="6E8246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l-GR" dirty="0"/>
          </a:p>
        </p:txBody>
      </p:sp>
      <p:sp>
        <p:nvSpPr>
          <p:cNvPr id="1050" name="Rectangle 26"/>
          <p:cNvSpPr>
            <a:spLocks noChangeArrowheads="1"/>
          </p:cNvSpPr>
          <p:nvPr userDrawn="1"/>
        </p:nvSpPr>
        <p:spPr bwMode="auto">
          <a:xfrm>
            <a:off x="0" y="0"/>
            <a:ext cx="9144000" cy="1101725"/>
          </a:xfrm>
          <a:prstGeom prst="rect">
            <a:avLst/>
          </a:prstGeom>
          <a:solidFill>
            <a:srgbClr val="DED7C4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17" name="Rectangle 16"/>
          <p:cNvSpPr>
            <a:spLocks noChangeArrowheads="1"/>
          </p:cNvSpPr>
          <p:nvPr userDrawn="1"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6" name="Rectangle 15"/>
          <p:cNvSpPr>
            <a:spLocks noChangeArrowheads="1"/>
          </p:cNvSpPr>
          <p:nvPr userDrawn="1"/>
        </p:nvSpPr>
        <p:spPr bwMode="white">
          <a:xfrm>
            <a:off x="0" y="1116013"/>
            <a:ext cx="9144000" cy="27781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051" name="Line 27"/>
          <p:cNvSpPr>
            <a:spLocks noChangeShapeType="1"/>
          </p:cNvSpPr>
          <p:nvPr userDrawn="1"/>
        </p:nvSpPr>
        <p:spPr bwMode="auto">
          <a:xfrm>
            <a:off x="153988" y="1116013"/>
            <a:ext cx="8828087" cy="0"/>
          </a:xfrm>
          <a:prstGeom prst="line">
            <a:avLst/>
          </a:prstGeom>
          <a:noFill/>
          <a:ln w="9525">
            <a:solidFill>
              <a:srgbClr val="6E8246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l-GR" dirty="0"/>
          </a:p>
        </p:txBody>
      </p:sp>
      <p:sp>
        <p:nvSpPr>
          <p:cNvPr id="18" name="Rectangle 17"/>
          <p:cNvSpPr>
            <a:spLocks noChangeArrowheads="1"/>
          </p:cNvSpPr>
          <p:nvPr userDrawn="1"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9" name="Rectangle 18"/>
          <p:cNvSpPr>
            <a:spLocks noChangeArrowheads="1"/>
          </p:cNvSpPr>
          <p:nvPr userDrawn="1"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rgbClr val="A07F58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12700" algn="ctr">
            <a:solidFill>
              <a:srgbClr val="6633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0" name="Straight Connector 9"/>
          <p:cNvSpPr>
            <a:spLocks noChangeShapeType="1"/>
          </p:cNvSpPr>
          <p:nvPr userDrawn="1"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algn="ctr">
            <a:solidFill>
              <a:srgbClr val="663300"/>
            </a:solidFill>
            <a:prstDash val="sysDash"/>
            <a:round/>
            <a:headEnd/>
            <a:tailEnd/>
          </a:ln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12" name="Oval 11"/>
          <p:cNvSpPr/>
          <p:nvPr userDrawn="1"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400" dirty="0"/>
          </a:p>
        </p:txBody>
      </p:sp>
      <p:sp>
        <p:nvSpPr>
          <p:cNvPr id="15" name="Oval 14"/>
          <p:cNvSpPr>
            <a:spLocks noChangeArrowheads="1"/>
          </p:cNvSpPr>
          <p:nvPr userDrawn="1"/>
        </p:nvSpPr>
        <p:spPr bwMode="auto"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rgbClr val="6E8246"/>
            </a:solidFill>
            <a:round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endParaRPr lang="en-US" sz="2400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044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180975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45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88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49" name="Rectangle 25"/>
          <p:cNvSpPr>
            <a:spLocks noChangeArrowheads="1"/>
          </p:cNvSpPr>
          <p:nvPr userDrawn="1"/>
        </p:nvSpPr>
        <p:spPr bwMode="auto">
          <a:xfrm>
            <a:off x="0" y="0"/>
            <a:ext cx="9144000" cy="1476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4623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462300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462300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462300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462300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462300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462300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462300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4623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669900"/>
        </a:buClr>
        <a:buSzPct val="85000"/>
        <a:buFont typeface="Wingdings 2" pitchFamily="18" charset="2"/>
        <a:buChar char="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CC9900"/>
        </a:buClr>
        <a:buSzPct val="70000"/>
        <a:buFont typeface="Wingdings" pitchFamily="2" charset="2"/>
        <a:buChar char="¡"/>
        <a:defRPr sz="2600">
          <a:solidFill>
            <a:srgbClr val="19323F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660066"/>
        </a:buClr>
        <a:buSzPct val="75000"/>
        <a:buFont typeface="Wingdings 2" pitchFamily="18" charset="2"/>
        <a:buChar char="÷"/>
        <a:defRPr sz="2300">
          <a:solidFill>
            <a:srgbClr val="1E495C"/>
          </a:solidFill>
          <a:latin typeface="+mn-lt"/>
        </a:defRPr>
      </a:lvl3pPr>
      <a:lvl4pPr marL="16002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lr>
          <a:srgbClr val="8C7B70"/>
        </a:buClr>
        <a:buSzPct val="65000"/>
        <a:buFont typeface="Wingdings 2" pitchFamily="18" charset="2"/>
        <a:buChar char=""/>
        <a:defRPr sz="2000">
          <a:solidFill>
            <a:srgbClr val="646B86"/>
          </a:solidFill>
          <a:latin typeface="+mn-lt"/>
        </a:defRPr>
      </a:lvl4pPr>
      <a:lvl5pPr marL="20574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har char="»"/>
        <a:defRPr sz="1600">
          <a:solidFill>
            <a:schemeClr val="tx1"/>
          </a:solidFill>
          <a:latin typeface="Georgia" pitchFamily="18" charset="0"/>
        </a:defRPr>
      </a:lvl5pPr>
      <a:lvl6pPr marL="25146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har char="»"/>
        <a:defRPr sz="1600">
          <a:solidFill>
            <a:schemeClr val="tx1"/>
          </a:solidFill>
          <a:latin typeface="Georgia" pitchFamily="18" charset="0"/>
        </a:defRPr>
      </a:lvl6pPr>
      <a:lvl7pPr marL="2971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har char="»"/>
        <a:defRPr sz="1600">
          <a:solidFill>
            <a:schemeClr val="tx1"/>
          </a:solidFill>
          <a:latin typeface="Georgia" pitchFamily="18" charset="0"/>
        </a:defRPr>
      </a:lvl7pPr>
      <a:lvl8pPr marL="3429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har char="»"/>
        <a:defRPr sz="1600">
          <a:solidFill>
            <a:schemeClr val="tx1"/>
          </a:solidFill>
          <a:latin typeface="Georgia" pitchFamily="18" charset="0"/>
        </a:defRPr>
      </a:lvl8pPr>
      <a:lvl9pPr marL="38862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Char char="»"/>
        <a:defRPr sz="1600">
          <a:solidFill>
            <a:schemeClr val="tx1"/>
          </a:solidFill>
          <a:latin typeface="Georgia" pitchFamily="18" charset="0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vmlDrawing" Target="../drawings/vmlDrawing1.vml"/><Relationship Id="rId1" Type="http://schemas.openxmlformats.org/officeDocument/2006/relationships/themeOverride" Target="../theme/themeOverride2.x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1.bin"/><Relationship Id="rId4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vmlDrawing" Target="../drawings/vmlDrawing2.vml"/><Relationship Id="rId1" Type="http://schemas.openxmlformats.org/officeDocument/2006/relationships/themeOverride" Target="../theme/themeOverride3.x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2.bin"/><Relationship Id="rId4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3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6930" name="Picture 2" descr="C:\Econ9MEL\Images\Chapter 16 for pp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36931" name="Rectangle 3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 dirty="0"/>
          </a:p>
        </p:txBody>
      </p:sp>
      <p:sp>
        <p:nvSpPr>
          <p:cNvPr id="636932" name="Rectangle 4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 dirty="0"/>
          </a:p>
        </p:txBody>
      </p:sp>
      <p:sp>
        <p:nvSpPr>
          <p:cNvPr id="636933" name="Rectangle 5"/>
          <p:cNvSpPr>
            <a:spLocks noChangeArrowheads="1"/>
          </p:cNvSpPr>
          <p:nvPr/>
        </p:nvSpPr>
        <p:spPr bwMode="auto">
          <a:xfrm>
            <a:off x="0" y="4181475"/>
            <a:ext cx="9144000" cy="2676525"/>
          </a:xfrm>
          <a:prstGeom prst="rect">
            <a:avLst/>
          </a:prstGeom>
          <a:noFill/>
          <a:ln w="4127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lang="el-GR" altLang="en-US" sz="6000" b="1" dirty="0" smtClean="0">
                <a:solidFill>
                  <a:srgbClr val="433223"/>
                </a:solidFill>
                <a:latin typeface="Arial" charset="0"/>
              </a:rPr>
              <a:t>	</a:t>
            </a:r>
            <a:r>
              <a:rPr lang="el-GR" altLang="en-US" sz="6000" b="1" dirty="0">
                <a:solidFill>
                  <a:srgbClr val="433223"/>
                </a:solidFill>
                <a:latin typeface="Arial" charset="0"/>
              </a:rPr>
              <a:t> </a:t>
            </a:r>
            <a:r>
              <a:rPr lang="el-GR" altLang="en-US" sz="5800" b="1" dirty="0" smtClean="0">
                <a:solidFill>
                  <a:srgbClr val="433223"/>
                </a:solidFill>
                <a:latin typeface="Arial" charset="0"/>
              </a:rPr>
              <a:t>Μακροοικονομικά Θέματα</a:t>
            </a:r>
            <a:r>
              <a:rPr lang="en-US" altLang="en-US" sz="5800" b="1" dirty="0" smtClean="0">
                <a:solidFill>
                  <a:srgbClr val="433223"/>
                </a:solidFill>
                <a:latin typeface="Arial" charset="0"/>
              </a:rPr>
              <a:t>, </a:t>
            </a:r>
            <a:endParaRPr lang="el-GR" altLang="en-US" sz="5800" b="1" dirty="0">
              <a:solidFill>
                <a:srgbClr val="433223"/>
              </a:solidFill>
              <a:latin typeface="Arial" charset="0"/>
            </a:endParaRPr>
          </a:p>
          <a:p>
            <a:pPr algn="ctr">
              <a:lnSpc>
                <a:spcPct val="90000"/>
              </a:lnSpc>
            </a:pPr>
            <a:r>
              <a:rPr lang="el-GR" altLang="en-US" sz="5800" b="1" dirty="0" smtClean="0">
                <a:solidFill>
                  <a:srgbClr val="433223"/>
                </a:solidFill>
                <a:latin typeface="Arial" charset="0"/>
              </a:rPr>
              <a:t>Συζητήσεις και Διαμάχες</a:t>
            </a:r>
            <a:endParaRPr lang="en-GB" altLang="en-US" sz="5800" b="1" dirty="0">
              <a:solidFill>
                <a:srgbClr val="433223"/>
              </a:solidFill>
              <a:latin typeface="Arial" charset="0"/>
            </a:endParaRP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67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 dirty="0"/>
          </a:p>
        </p:txBody>
      </p:sp>
      <p:sp>
        <p:nvSpPr>
          <p:cNvPr id="540675" name="Rectangle 3"/>
          <p:cNvSpPr>
            <a:spLocks noChangeArrowheads="1"/>
          </p:cNvSpPr>
          <p:nvPr/>
        </p:nvSpPr>
        <p:spPr bwMode="auto">
          <a:xfrm>
            <a:off x="3124200" y="6386286"/>
            <a:ext cx="2895600" cy="319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 dirty="0"/>
          </a:p>
        </p:txBody>
      </p:sp>
      <p:sp>
        <p:nvSpPr>
          <p:cNvPr id="540676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l-GR" altLang="en-US" dirty="0" smtClean="0"/>
              <a:t>Τέσσερις βασικές διαμάχες</a:t>
            </a:r>
            <a:endParaRPr lang="en-GB" altLang="en-US" dirty="0"/>
          </a:p>
        </p:txBody>
      </p:sp>
      <p:sp>
        <p:nvSpPr>
          <p:cNvPr id="324613" name="Rectangle 5"/>
          <p:cNvSpPr>
            <a:spLocks noGrp="1"/>
          </p:cNvSpPr>
          <p:nvPr>
            <p:ph type="body" idx="4294967295"/>
          </p:nvPr>
        </p:nvSpPr>
        <p:spPr>
          <a:xfrm>
            <a:off x="301625" y="1407887"/>
            <a:ext cx="8534400" cy="313508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l-GR" altLang="en-US" dirty="0" smtClean="0">
                <a:solidFill>
                  <a:srgbClr val="897667"/>
                </a:solidFill>
              </a:rPr>
              <a:t>1</a:t>
            </a:r>
            <a:r>
              <a:rPr lang="el-GR" altLang="en-US" baseline="30000" dirty="0" smtClean="0">
                <a:solidFill>
                  <a:srgbClr val="897667"/>
                </a:solidFill>
              </a:rPr>
              <a:t>η</a:t>
            </a:r>
            <a:r>
              <a:rPr lang="el-GR" altLang="en-US" dirty="0" smtClean="0">
                <a:solidFill>
                  <a:srgbClr val="897667"/>
                </a:solidFill>
              </a:rPr>
              <a:t> Θεωρητική διαμάχη: Ευελιξία τιμών και μισθών</a:t>
            </a:r>
            <a:endParaRPr lang="en-GB" altLang="en-US" dirty="0">
              <a:solidFill>
                <a:srgbClr val="897667"/>
              </a:solidFill>
            </a:endParaRP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l-GR" altLang="en-US" dirty="0" smtClean="0">
                <a:solidFill>
                  <a:srgbClr val="897667"/>
                </a:solidFill>
              </a:rPr>
              <a:t>η δεξιά</a:t>
            </a:r>
            <a:r>
              <a:rPr lang="en-GB" altLang="en-US" dirty="0" smtClean="0">
                <a:solidFill>
                  <a:srgbClr val="897667"/>
                </a:solidFill>
              </a:rPr>
              <a:t>: </a:t>
            </a:r>
            <a:r>
              <a:rPr lang="el-GR" altLang="en-US" dirty="0" smtClean="0">
                <a:solidFill>
                  <a:srgbClr val="897667"/>
                </a:solidFill>
              </a:rPr>
              <a:t>ευελιξία τιμών και μισθών</a:t>
            </a:r>
            <a:endParaRPr lang="en-GB" altLang="en-US" dirty="0">
              <a:solidFill>
                <a:srgbClr val="897667"/>
              </a:solidFill>
            </a:endParaRP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l-GR" altLang="en-US" dirty="0" smtClean="0">
                <a:solidFill>
                  <a:srgbClr val="897667"/>
                </a:solidFill>
              </a:rPr>
              <a:t>Η αριστερή</a:t>
            </a:r>
            <a:r>
              <a:rPr lang="el-GR" altLang="en-US" dirty="0" smtClean="0"/>
              <a:t>:</a:t>
            </a:r>
            <a:r>
              <a:rPr lang="el-GR" altLang="en-US" dirty="0" smtClean="0">
                <a:solidFill>
                  <a:srgbClr val="897667"/>
                </a:solidFill>
              </a:rPr>
              <a:t> ακαμψία τιμών και μισθών </a:t>
            </a:r>
            <a:endParaRPr lang="en-GB" altLang="en-US" dirty="0">
              <a:solidFill>
                <a:srgbClr val="897667"/>
              </a:solidFill>
            </a:endParaRP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l-GR" altLang="en-US" dirty="0" smtClean="0">
                <a:solidFill>
                  <a:srgbClr val="897667"/>
                </a:solidFill>
              </a:rPr>
              <a:t>2</a:t>
            </a:r>
            <a:r>
              <a:rPr lang="el-GR" altLang="en-US" baseline="30000" dirty="0" smtClean="0">
                <a:solidFill>
                  <a:srgbClr val="897667"/>
                </a:solidFill>
              </a:rPr>
              <a:t>η</a:t>
            </a:r>
            <a:r>
              <a:rPr lang="el-GR" altLang="en-US" dirty="0" smtClean="0">
                <a:solidFill>
                  <a:srgbClr val="897667"/>
                </a:solidFill>
              </a:rPr>
              <a:t> Θεωρητική διαμάχη</a:t>
            </a:r>
            <a:r>
              <a:rPr lang="en-GB" altLang="en-US" dirty="0" smtClean="0">
                <a:solidFill>
                  <a:srgbClr val="897667"/>
                </a:solidFill>
              </a:rPr>
              <a:t>: </a:t>
            </a:r>
            <a:r>
              <a:rPr lang="el-GR" altLang="en-US" dirty="0" smtClean="0">
                <a:solidFill>
                  <a:srgbClr val="897667"/>
                </a:solidFill>
              </a:rPr>
              <a:t>Ευελιξία συνολικής προσφοράς</a:t>
            </a:r>
            <a:endParaRPr lang="en-GB" altLang="en-US" dirty="0">
              <a:solidFill>
                <a:srgbClr val="897667"/>
              </a:solidFill>
            </a:endParaRP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l-GR" altLang="en-US" dirty="0" smtClean="0">
                <a:solidFill>
                  <a:srgbClr val="897667"/>
                </a:solidFill>
              </a:rPr>
              <a:t>Η δεξιά:</a:t>
            </a:r>
            <a:r>
              <a:rPr lang="en-GB" altLang="en-US" dirty="0" smtClean="0">
                <a:solidFill>
                  <a:srgbClr val="897667"/>
                </a:solidFill>
              </a:rPr>
              <a:t> </a:t>
            </a:r>
            <a:r>
              <a:rPr lang="el-GR" altLang="en-US" dirty="0" smtClean="0">
                <a:solidFill>
                  <a:srgbClr val="897667"/>
                </a:solidFill>
              </a:rPr>
              <a:t>η συνολική προσφορά καθορίζεται ανεξάρτητα από τη συνολική ζήτηση</a:t>
            </a:r>
            <a:r>
              <a:rPr lang="en-GB" altLang="en-US" dirty="0" smtClean="0">
                <a:solidFill>
                  <a:srgbClr val="897667"/>
                </a:solidFill>
              </a:rPr>
              <a:t>  </a:t>
            </a:r>
            <a:endParaRPr lang="en-GB" altLang="en-US" dirty="0">
              <a:solidFill>
                <a:srgbClr val="897667"/>
              </a:solidFill>
            </a:endParaRPr>
          </a:p>
        </p:txBody>
      </p:sp>
      <p:sp>
        <p:nvSpPr>
          <p:cNvPr id="2" name="Rectangle 5"/>
          <p:cNvSpPr>
            <a:spLocks/>
          </p:cNvSpPr>
          <p:nvPr/>
        </p:nvSpPr>
        <p:spPr bwMode="auto">
          <a:xfrm>
            <a:off x="301625" y="5448055"/>
            <a:ext cx="8534400" cy="1045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>
              <a:spcBef>
                <a:spcPct val="40000"/>
              </a:spcBef>
              <a:buClr>
                <a:srgbClr val="CC9900"/>
              </a:buClr>
              <a:buSzPct val="70000"/>
              <a:buFont typeface="Wingdings" pitchFamily="2" charset="2"/>
              <a:buChar char="¡"/>
            </a:pPr>
            <a:r>
              <a:rPr lang="el-GR" altLang="en-US" sz="2600" dirty="0" smtClean="0">
                <a:solidFill>
                  <a:srgbClr val="19323F"/>
                </a:solidFill>
                <a:latin typeface="Arial" charset="0"/>
              </a:rPr>
              <a:t>Η αριστερή</a:t>
            </a:r>
            <a:r>
              <a:rPr lang="en-GB" altLang="en-US" sz="2600" dirty="0" smtClean="0">
                <a:solidFill>
                  <a:srgbClr val="19323F"/>
                </a:solidFill>
                <a:latin typeface="Arial" charset="0"/>
              </a:rPr>
              <a:t>:</a:t>
            </a:r>
            <a:r>
              <a:rPr lang="el-GR" altLang="en-US" sz="2600" dirty="0" smtClean="0">
                <a:solidFill>
                  <a:srgbClr val="19323F"/>
                </a:solidFill>
                <a:latin typeface="Arial" charset="0"/>
              </a:rPr>
              <a:t>η</a:t>
            </a:r>
            <a:r>
              <a:rPr lang="en-GB" altLang="en-US" sz="2600" dirty="0" smtClean="0">
                <a:solidFill>
                  <a:srgbClr val="19323F"/>
                </a:solidFill>
                <a:latin typeface="Arial" charset="0"/>
              </a:rPr>
              <a:t> </a:t>
            </a:r>
            <a:r>
              <a:rPr lang="el-GR" altLang="en-US" sz="2600" dirty="0" smtClean="0">
                <a:solidFill>
                  <a:srgbClr val="19323F"/>
                </a:solidFill>
                <a:latin typeface="Arial" charset="0"/>
              </a:rPr>
              <a:t>συνολική προσφορά ανταποκρινόμενη στις μεταβολές της συνολικής ζήτησης</a:t>
            </a:r>
            <a:endParaRPr lang="en-GB" altLang="en-US" sz="2600" dirty="0">
              <a:solidFill>
                <a:srgbClr val="19323F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914" name="Rectangle 2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50915" name="Rectangle 3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50916" name="Rectangle 4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50917" name="Line 5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50918" name="Line 6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50919" name="Rectangle 7"/>
          <p:cNvSpPr>
            <a:spLocks noChangeArrowheads="1"/>
          </p:cNvSpPr>
          <p:nvPr/>
        </p:nvSpPr>
        <p:spPr bwMode="auto">
          <a:xfrm>
            <a:off x="746125" y="58975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000" dirty="0">
                <a:latin typeface="Arial" charset="0"/>
              </a:rPr>
              <a:t>O</a:t>
            </a:r>
          </a:p>
        </p:txBody>
      </p:sp>
      <p:grpSp>
        <p:nvGrpSpPr>
          <p:cNvPr id="550920" name="Group 8"/>
          <p:cNvGrpSpPr>
            <a:grpSpLocks/>
          </p:cNvGrpSpPr>
          <p:nvPr/>
        </p:nvGrpSpPr>
        <p:grpSpPr bwMode="auto">
          <a:xfrm>
            <a:off x="1092200" y="3760788"/>
            <a:ext cx="6075363" cy="457200"/>
            <a:chOff x="688" y="2369"/>
            <a:chExt cx="3827" cy="288"/>
          </a:xfrm>
        </p:grpSpPr>
        <p:sp>
          <p:nvSpPr>
            <p:cNvPr id="550921" name="Line 9"/>
            <p:cNvSpPr>
              <a:spLocks noChangeShapeType="1"/>
            </p:cNvSpPr>
            <p:nvPr/>
          </p:nvSpPr>
          <p:spPr bwMode="auto">
            <a:xfrm>
              <a:off x="688" y="2495"/>
              <a:ext cx="3403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 dirty="0"/>
            </a:p>
          </p:txBody>
        </p:sp>
        <p:sp>
          <p:nvSpPr>
            <p:cNvPr id="550922" name="Rectangle 10"/>
            <p:cNvSpPr>
              <a:spLocks noChangeArrowheads="1"/>
            </p:cNvSpPr>
            <p:nvPr/>
          </p:nvSpPr>
          <p:spPr bwMode="auto">
            <a:xfrm>
              <a:off x="4143" y="2369"/>
              <a:ext cx="3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sz="2400" i="1" dirty="0">
                  <a:solidFill>
                    <a:schemeClr val="accent2"/>
                  </a:solidFill>
                  <a:latin typeface="Arial" charset="0"/>
                </a:rPr>
                <a:t>AS</a:t>
              </a:r>
            </a:p>
          </p:txBody>
        </p:sp>
      </p:grpSp>
      <p:sp>
        <p:nvSpPr>
          <p:cNvPr id="550923" name="Rectangle 11"/>
          <p:cNvSpPr>
            <a:spLocks noChangeArrowheads="1"/>
          </p:cNvSpPr>
          <p:nvPr/>
        </p:nvSpPr>
        <p:spPr bwMode="auto">
          <a:xfrm rot="16200000">
            <a:off x="-839879" y="3162923"/>
            <a:ext cx="2152833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r" defTabSz="762000"/>
            <a:r>
              <a:rPr lang="el-GR" sz="2400" dirty="0">
                <a:latin typeface="Arial" charset="0"/>
              </a:rPr>
              <a:t>Επίπεδο τιμών</a:t>
            </a:r>
            <a:endParaRPr lang="en-GB" sz="2400" dirty="0">
              <a:latin typeface="Arial" charset="0"/>
            </a:endParaRPr>
          </a:p>
        </p:txBody>
      </p:sp>
      <p:sp>
        <p:nvSpPr>
          <p:cNvPr id="550924" name="Rectangle 12"/>
          <p:cNvSpPr>
            <a:spLocks noChangeArrowheads="1"/>
          </p:cNvSpPr>
          <p:nvPr/>
        </p:nvSpPr>
        <p:spPr bwMode="auto">
          <a:xfrm>
            <a:off x="2986419" y="6413500"/>
            <a:ext cx="2592056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r" defTabSz="762000"/>
            <a:r>
              <a:rPr lang="el-GR" sz="2400" dirty="0">
                <a:latin typeface="Arial" charset="0"/>
              </a:rPr>
              <a:t>Εθνική παραγωγή</a:t>
            </a:r>
            <a:endParaRPr lang="en-GB" sz="2400" dirty="0">
              <a:latin typeface="Arial" charset="0"/>
            </a:endParaRPr>
          </a:p>
        </p:txBody>
      </p:sp>
      <p:sp>
        <p:nvSpPr>
          <p:cNvPr id="550925" name="Rectangle 13"/>
          <p:cNvSpPr>
            <a:spLocks noChangeArrowheads="1"/>
          </p:cNvSpPr>
          <p:nvPr/>
        </p:nvSpPr>
        <p:spPr bwMode="auto">
          <a:xfrm>
            <a:off x="665163" y="3776663"/>
            <a:ext cx="3540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r" defTabSz="762000"/>
            <a:r>
              <a:rPr lang="en-GB" sz="2000" i="1" dirty="0">
                <a:solidFill>
                  <a:schemeClr val="accent2"/>
                </a:solidFill>
                <a:latin typeface="Arial" charset="0"/>
              </a:rPr>
              <a:t>P</a:t>
            </a:r>
          </a:p>
        </p:txBody>
      </p:sp>
      <p:sp>
        <p:nvSpPr>
          <p:cNvPr id="550926" name="AutoShape 14"/>
          <p:cNvSpPr>
            <a:spLocks noChangeArrowheads="1"/>
          </p:cNvSpPr>
          <p:nvPr/>
        </p:nvSpPr>
        <p:spPr bwMode="auto">
          <a:xfrm>
            <a:off x="5548313" y="1932805"/>
            <a:ext cx="2519362" cy="139854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25400">
            <a:solidFill>
              <a:schemeClr val="accent1"/>
            </a:solidFill>
            <a:round/>
            <a:headEnd type="none" w="sm" len="sm"/>
            <a:tailEnd type="none" w="sm" len="med"/>
          </a:ln>
          <a:effectLst/>
        </p:spPr>
        <p:txBody>
          <a:bodyPr lIns="90000" tIns="46800" rIns="90000" bIns="46800" anchor="ctr">
            <a:spAutoFit/>
          </a:bodyPr>
          <a:lstStyle/>
          <a:p>
            <a:pPr algn="ctr" defTabSz="762000"/>
            <a:r>
              <a:rPr lang="el-GR" sz="1900" dirty="0">
                <a:solidFill>
                  <a:schemeClr val="folHlink"/>
                </a:solidFill>
                <a:latin typeface="Arial" charset="0"/>
              </a:rPr>
              <a:t>Η συνολική προσφορά εξαρτάται από τη συνολική </a:t>
            </a:r>
            <a:r>
              <a:rPr lang="el-GR" sz="1900" dirty="0" smtClean="0">
                <a:solidFill>
                  <a:schemeClr val="folHlink"/>
                </a:solidFill>
                <a:latin typeface="Arial" charset="0"/>
              </a:rPr>
              <a:t>ζήτηση</a:t>
            </a:r>
            <a:endParaRPr lang="en-GB" sz="1900" dirty="0">
              <a:solidFill>
                <a:schemeClr val="folHlink"/>
              </a:solidFill>
              <a:latin typeface="Arial" charset="0"/>
            </a:endParaRPr>
          </a:p>
        </p:txBody>
      </p:sp>
      <p:sp>
        <p:nvSpPr>
          <p:cNvPr id="550927" name="Text Box 15"/>
          <p:cNvSpPr txBox="1">
            <a:spLocks noChangeArrowheads="1"/>
          </p:cNvSpPr>
          <p:nvPr/>
        </p:nvSpPr>
        <p:spPr bwMode="auto">
          <a:xfrm>
            <a:off x="0" y="23813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l-GR" b="1" dirty="0">
                <a:solidFill>
                  <a:srgbClr val="004846"/>
                </a:solidFill>
                <a:latin typeface="Arial" charset="0"/>
              </a:rPr>
              <a:t>Διαφορετικές καμπύλες συνολικής </a:t>
            </a:r>
            <a:r>
              <a:rPr lang="el-GR" b="1" dirty="0" smtClean="0">
                <a:solidFill>
                  <a:srgbClr val="004846"/>
                </a:solidFill>
                <a:latin typeface="Arial" charset="0"/>
              </a:rPr>
              <a:t>ζήτησης </a:t>
            </a:r>
            <a:r>
              <a:rPr lang="en-GB" b="1" dirty="0" smtClean="0">
                <a:solidFill>
                  <a:srgbClr val="004846"/>
                </a:solidFill>
                <a:latin typeface="Arial" charset="0"/>
              </a:rPr>
              <a:t>(</a:t>
            </a:r>
            <a:r>
              <a:rPr lang="el-GR" b="1" dirty="0" smtClean="0">
                <a:solidFill>
                  <a:srgbClr val="004846"/>
                </a:solidFill>
                <a:latin typeface="Arial" charset="0"/>
              </a:rPr>
              <a:t>β</a:t>
            </a:r>
            <a:r>
              <a:rPr lang="en-GB" b="1" dirty="0" smtClean="0">
                <a:solidFill>
                  <a:srgbClr val="004846"/>
                </a:solidFill>
                <a:latin typeface="Arial" charset="0"/>
              </a:rPr>
              <a:t>)</a:t>
            </a:r>
            <a:endParaRPr lang="en-GB" b="1" dirty="0">
              <a:solidFill>
                <a:srgbClr val="004846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50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509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509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0926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62" name="Rectangle 2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52963" name="Line 3"/>
          <p:cNvSpPr>
            <a:spLocks noChangeShapeType="1"/>
          </p:cNvSpPr>
          <p:nvPr/>
        </p:nvSpPr>
        <p:spPr bwMode="auto">
          <a:xfrm>
            <a:off x="1092200" y="3960813"/>
            <a:ext cx="54022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52964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52965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52966" name="Line 6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52967" name="Line 7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52968" name="Rectangle 8"/>
          <p:cNvSpPr>
            <a:spLocks noChangeArrowheads="1"/>
          </p:cNvSpPr>
          <p:nvPr/>
        </p:nvSpPr>
        <p:spPr bwMode="auto">
          <a:xfrm>
            <a:off x="746125" y="58975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000" dirty="0">
                <a:latin typeface="Arial" charset="0"/>
              </a:rPr>
              <a:t>O</a:t>
            </a:r>
          </a:p>
        </p:txBody>
      </p:sp>
      <p:sp>
        <p:nvSpPr>
          <p:cNvPr id="552969" name="Rectangle 9"/>
          <p:cNvSpPr>
            <a:spLocks noChangeArrowheads="1"/>
          </p:cNvSpPr>
          <p:nvPr/>
        </p:nvSpPr>
        <p:spPr bwMode="auto">
          <a:xfrm>
            <a:off x="6577013" y="3760788"/>
            <a:ext cx="590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sz="2400" i="1" dirty="0">
                <a:solidFill>
                  <a:schemeClr val="accent2"/>
                </a:solidFill>
                <a:latin typeface="Arial" charset="0"/>
              </a:rPr>
              <a:t>AS</a:t>
            </a:r>
          </a:p>
        </p:txBody>
      </p:sp>
      <p:sp>
        <p:nvSpPr>
          <p:cNvPr id="552970" name="Arc 10"/>
          <p:cNvSpPr>
            <a:spLocks/>
          </p:cNvSpPr>
          <p:nvPr/>
        </p:nvSpPr>
        <p:spPr bwMode="auto">
          <a:xfrm>
            <a:off x="1582738" y="304800"/>
            <a:ext cx="7105650" cy="5461000"/>
          </a:xfrm>
          <a:custGeom>
            <a:avLst/>
            <a:gdLst>
              <a:gd name="G0" fmla="+- 20982 0 0"/>
              <a:gd name="G1" fmla="+- 0 0 0"/>
              <a:gd name="G2" fmla="+- 21600 0 0"/>
              <a:gd name="T0" fmla="*/ 12453 w 20982"/>
              <a:gd name="T1" fmla="*/ 19845 h 19845"/>
              <a:gd name="T2" fmla="*/ 0 w 20982"/>
              <a:gd name="T3" fmla="*/ 5129 h 19845"/>
              <a:gd name="T4" fmla="*/ 20982 w 20982"/>
              <a:gd name="T5" fmla="*/ 0 h 198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982" h="19845" fill="none" extrusionOk="0">
                <a:moveTo>
                  <a:pt x="12453" y="19844"/>
                </a:moveTo>
                <a:cubicBezTo>
                  <a:pt x="6221" y="17166"/>
                  <a:pt x="1610" y="11717"/>
                  <a:pt x="-1" y="5129"/>
                </a:cubicBezTo>
              </a:path>
              <a:path w="20982" h="19845" stroke="0" extrusionOk="0">
                <a:moveTo>
                  <a:pt x="12453" y="19844"/>
                </a:moveTo>
                <a:cubicBezTo>
                  <a:pt x="6221" y="17166"/>
                  <a:pt x="1610" y="11717"/>
                  <a:pt x="-1" y="5129"/>
                </a:cubicBezTo>
                <a:lnTo>
                  <a:pt x="20982" y="0"/>
                </a:lnTo>
                <a:close/>
              </a:path>
            </a:pathLst>
          </a:custGeom>
          <a:noFill/>
          <a:ln w="38100" cap="rnd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52971" name="Rectangle 11"/>
          <p:cNvSpPr>
            <a:spLocks noChangeArrowheads="1"/>
          </p:cNvSpPr>
          <p:nvPr/>
        </p:nvSpPr>
        <p:spPr bwMode="auto">
          <a:xfrm rot="16200000">
            <a:off x="-839879" y="3162923"/>
            <a:ext cx="2152833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r" defTabSz="762000"/>
            <a:r>
              <a:rPr lang="el-GR" sz="2400" dirty="0">
                <a:latin typeface="Arial" charset="0"/>
              </a:rPr>
              <a:t>Επίπεδο τιμών</a:t>
            </a:r>
            <a:endParaRPr lang="en-GB" sz="2400" dirty="0">
              <a:latin typeface="Arial" charset="0"/>
            </a:endParaRPr>
          </a:p>
        </p:txBody>
      </p:sp>
      <p:sp>
        <p:nvSpPr>
          <p:cNvPr id="552972" name="Rectangle 12"/>
          <p:cNvSpPr>
            <a:spLocks noChangeArrowheads="1"/>
          </p:cNvSpPr>
          <p:nvPr/>
        </p:nvSpPr>
        <p:spPr bwMode="auto">
          <a:xfrm>
            <a:off x="2986419" y="6413500"/>
            <a:ext cx="2592056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r" defTabSz="762000"/>
            <a:r>
              <a:rPr lang="el-GR" sz="2400" dirty="0">
                <a:latin typeface="Arial" charset="0"/>
              </a:rPr>
              <a:t>Εθνική παραγωγή</a:t>
            </a:r>
            <a:endParaRPr lang="en-GB" sz="2400" dirty="0">
              <a:latin typeface="Arial" charset="0"/>
            </a:endParaRPr>
          </a:p>
        </p:txBody>
      </p:sp>
      <p:grpSp>
        <p:nvGrpSpPr>
          <p:cNvPr id="552973" name="Group 13"/>
          <p:cNvGrpSpPr>
            <a:grpSpLocks/>
          </p:cNvGrpSpPr>
          <p:nvPr/>
        </p:nvGrpSpPr>
        <p:grpSpPr bwMode="auto">
          <a:xfrm>
            <a:off x="2684463" y="3997325"/>
            <a:ext cx="446087" cy="2409825"/>
            <a:chOff x="1691" y="2518"/>
            <a:chExt cx="281" cy="1518"/>
          </a:xfrm>
        </p:grpSpPr>
        <p:sp>
          <p:nvSpPr>
            <p:cNvPr id="552974" name="Rectangle 14"/>
            <p:cNvSpPr>
              <a:spLocks noChangeArrowheads="1"/>
            </p:cNvSpPr>
            <p:nvPr/>
          </p:nvSpPr>
          <p:spPr bwMode="auto">
            <a:xfrm>
              <a:off x="1691" y="3786"/>
              <a:ext cx="28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r" defTabSz="762000"/>
              <a:r>
                <a:rPr lang="en-GB" sz="2000" i="1" dirty="0">
                  <a:solidFill>
                    <a:schemeClr val="tx2"/>
                  </a:solidFill>
                  <a:latin typeface="Arial" charset="0"/>
                </a:rPr>
                <a:t>Y</a:t>
              </a:r>
              <a:r>
                <a:rPr lang="en-GB" sz="2000" baseline="-25000" dirty="0">
                  <a:solidFill>
                    <a:schemeClr val="tx2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552975" name="Line 15"/>
            <p:cNvSpPr>
              <a:spLocks noChangeShapeType="1"/>
            </p:cNvSpPr>
            <p:nvPr/>
          </p:nvSpPr>
          <p:spPr bwMode="auto">
            <a:xfrm>
              <a:off x="1830" y="2518"/>
              <a:ext cx="0" cy="1235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 dirty="0"/>
            </a:p>
          </p:txBody>
        </p:sp>
      </p:grpSp>
      <p:sp>
        <p:nvSpPr>
          <p:cNvPr id="552976" name="Rectangle 16"/>
          <p:cNvSpPr>
            <a:spLocks noChangeArrowheads="1"/>
          </p:cNvSpPr>
          <p:nvPr/>
        </p:nvSpPr>
        <p:spPr bwMode="auto">
          <a:xfrm>
            <a:off x="665163" y="3776663"/>
            <a:ext cx="3540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r" defTabSz="762000"/>
            <a:r>
              <a:rPr lang="en-GB" sz="2000" i="1" dirty="0">
                <a:solidFill>
                  <a:schemeClr val="accent2"/>
                </a:solidFill>
                <a:latin typeface="Arial" charset="0"/>
              </a:rPr>
              <a:t>P</a:t>
            </a:r>
          </a:p>
        </p:txBody>
      </p:sp>
      <p:sp>
        <p:nvSpPr>
          <p:cNvPr id="552977" name="Rectangle 17"/>
          <p:cNvSpPr>
            <a:spLocks noChangeArrowheads="1"/>
          </p:cNvSpPr>
          <p:nvPr/>
        </p:nvSpPr>
        <p:spPr bwMode="auto">
          <a:xfrm>
            <a:off x="5832475" y="5443538"/>
            <a:ext cx="874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/>
            <a:r>
              <a:rPr lang="en-GB" sz="2400" i="1" dirty="0">
                <a:solidFill>
                  <a:schemeClr val="tx2"/>
                </a:solidFill>
                <a:latin typeface="Arial" charset="0"/>
              </a:rPr>
              <a:t>AD</a:t>
            </a:r>
            <a:r>
              <a:rPr lang="en-GB" sz="2400" baseline="-25000" dirty="0">
                <a:solidFill>
                  <a:schemeClr val="tx2"/>
                </a:solidFill>
                <a:latin typeface="Arial" charset="0"/>
              </a:rPr>
              <a:t>1</a:t>
            </a:r>
          </a:p>
        </p:txBody>
      </p:sp>
      <p:sp>
        <p:nvSpPr>
          <p:cNvPr id="552978" name="Oval 18"/>
          <p:cNvSpPr>
            <a:spLocks noChangeArrowheads="1"/>
          </p:cNvSpPr>
          <p:nvPr/>
        </p:nvSpPr>
        <p:spPr bwMode="auto">
          <a:xfrm>
            <a:off x="2852738" y="3895725"/>
            <a:ext cx="127000" cy="127000"/>
          </a:xfrm>
          <a:prstGeom prst="ellipse">
            <a:avLst/>
          </a:prstGeom>
          <a:solidFill>
            <a:srgbClr val="CCCCFF"/>
          </a:solidFill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52979" name="Text Box 19"/>
          <p:cNvSpPr txBox="1">
            <a:spLocks noChangeArrowheads="1"/>
          </p:cNvSpPr>
          <p:nvPr/>
        </p:nvSpPr>
        <p:spPr bwMode="auto">
          <a:xfrm>
            <a:off x="0" y="23813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l-GR" b="1" dirty="0">
                <a:solidFill>
                  <a:srgbClr val="004846"/>
                </a:solidFill>
                <a:latin typeface="Arial" charset="0"/>
              </a:rPr>
              <a:t>Διαφορετικές καμπύλες συνολικής ζήτησης </a:t>
            </a:r>
            <a:r>
              <a:rPr lang="en-GB" b="1" dirty="0">
                <a:solidFill>
                  <a:srgbClr val="004846"/>
                </a:solidFill>
                <a:latin typeface="Arial" charset="0"/>
              </a:rPr>
              <a:t>(</a:t>
            </a:r>
            <a:r>
              <a:rPr lang="el-GR" b="1" dirty="0">
                <a:solidFill>
                  <a:srgbClr val="004846"/>
                </a:solidFill>
                <a:latin typeface="Arial" charset="0"/>
              </a:rPr>
              <a:t>β</a:t>
            </a:r>
            <a:r>
              <a:rPr lang="en-GB" b="1" dirty="0">
                <a:solidFill>
                  <a:srgbClr val="004846"/>
                </a:solidFill>
                <a:latin typeface="Arial" charset="0"/>
              </a:rPr>
              <a:t>)</a:t>
            </a: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529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529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529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529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52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7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010" name="Rectangle 2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55011" name="Line 3"/>
          <p:cNvSpPr>
            <a:spLocks noChangeShapeType="1"/>
          </p:cNvSpPr>
          <p:nvPr/>
        </p:nvSpPr>
        <p:spPr bwMode="auto">
          <a:xfrm>
            <a:off x="1092200" y="3960813"/>
            <a:ext cx="540226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55012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55013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55014" name="Line 6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55015" name="Line 7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55016" name="Rectangle 8"/>
          <p:cNvSpPr>
            <a:spLocks noChangeArrowheads="1"/>
          </p:cNvSpPr>
          <p:nvPr/>
        </p:nvSpPr>
        <p:spPr bwMode="auto">
          <a:xfrm>
            <a:off x="746125" y="58975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000" dirty="0">
                <a:latin typeface="Arial" charset="0"/>
              </a:rPr>
              <a:t>O</a:t>
            </a:r>
          </a:p>
        </p:txBody>
      </p:sp>
      <p:sp>
        <p:nvSpPr>
          <p:cNvPr id="555017" name="Rectangle 9"/>
          <p:cNvSpPr>
            <a:spLocks noChangeArrowheads="1"/>
          </p:cNvSpPr>
          <p:nvPr/>
        </p:nvSpPr>
        <p:spPr bwMode="auto">
          <a:xfrm>
            <a:off x="6577013" y="3760788"/>
            <a:ext cx="590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sz="2400" i="1" dirty="0">
                <a:solidFill>
                  <a:schemeClr val="accent2"/>
                </a:solidFill>
                <a:latin typeface="Arial" charset="0"/>
              </a:rPr>
              <a:t>AS</a:t>
            </a:r>
          </a:p>
        </p:txBody>
      </p:sp>
      <p:sp>
        <p:nvSpPr>
          <p:cNvPr id="555018" name="Arc 10"/>
          <p:cNvSpPr>
            <a:spLocks/>
          </p:cNvSpPr>
          <p:nvPr/>
        </p:nvSpPr>
        <p:spPr bwMode="auto">
          <a:xfrm>
            <a:off x="1582738" y="304800"/>
            <a:ext cx="7105650" cy="5461000"/>
          </a:xfrm>
          <a:custGeom>
            <a:avLst/>
            <a:gdLst>
              <a:gd name="G0" fmla="+- 20982 0 0"/>
              <a:gd name="G1" fmla="+- 0 0 0"/>
              <a:gd name="G2" fmla="+- 21600 0 0"/>
              <a:gd name="T0" fmla="*/ 12453 w 20982"/>
              <a:gd name="T1" fmla="*/ 19845 h 19845"/>
              <a:gd name="T2" fmla="*/ 0 w 20982"/>
              <a:gd name="T3" fmla="*/ 5129 h 19845"/>
              <a:gd name="T4" fmla="*/ 20982 w 20982"/>
              <a:gd name="T5" fmla="*/ 0 h 198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982" h="19845" fill="none" extrusionOk="0">
                <a:moveTo>
                  <a:pt x="12453" y="19844"/>
                </a:moveTo>
                <a:cubicBezTo>
                  <a:pt x="6221" y="17166"/>
                  <a:pt x="1610" y="11717"/>
                  <a:pt x="-1" y="5129"/>
                </a:cubicBezTo>
              </a:path>
              <a:path w="20982" h="19845" stroke="0" extrusionOk="0">
                <a:moveTo>
                  <a:pt x="12453" y="19844"/>
                </a:moveTo>
                <a:cubicBezTo>
                  <a:pt x="6221" y="17166"/>
                  <a:pt x="1610" y="11717"/>
                  <a:pt x="-1" y="5129"/>
                </a:cubicBezTo>
                <a:lnTo>
                  <a:pt x="20982" y="0"/>
                </a:lnTo>
                <a:close/>
              </a:path>
            </a:pathLst>
          </a:custGeom>
          <a:noFill/>
          <a:ln w="38100" cap="rnd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55019" name="Rectangle 11"/>
          <p:cNvSpPr>
            <a:spLocks noChangeArrowheads="1"/>
          </p:cNvSpPr>
          <p:nvPr/>
        </p:nvSpPr>
        <p:spPr bwMode="auto">
          <a:xfrm>
            <a:off x="2684463" y="6010275"/>
            <a:ext cx="446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r" defTabSz="762000"/>
            <a:r>
              <a:rPr lang="en-GB" sz="2000" i="1" dirty="0">
                <a:solidFill>
                  <a:schemeClr val="tx2"/>
                </a:solidFill>
                <a:latin typeface="Arial" charset="0"/>
              </a:rPr>
              <a:t>Y</a:t>
            </a:r>
            <a:r>
              <a:rPr lang="en-GB" sz="2000" baseline="-25000" dirty="0">
                <a:solidFill>
                  <a:schemeClr val="tx2"/>
                </a:solidFill>
                <a:latin typeface="Arial" charset="0"/>
              </a:rPr>
              <a:t>1</a:t>
            </a:r>
          </a:p>
        </p:txBody>
      </p:sp>
      <p:sp>
        <p:nvSpPr>
          <p:cNvPr id="555020" name="Rectangle 12"/>
          <p:cNvSpPr>
            <a:spLocks noChangeArrowheads="1"/>
          </p:cNvSpPr>
          <p:nvPr/>
        </p:nvSpPr>
        <p:spPr bwMode="auto">
          <a:xfrm rot="16200000">
            <a:off x="-839879" y="3162923"/>
            <a:ext cx="2152833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r" defTabSz="762000"/>
            <a:r>
              <a:rPr lang="el-GR" sz="2400" dirty="0">
                <a:latin typeface="Arial" charset="0"/>
              </a:rPr>
              <a:t>Επίπεδο τιμών</a:t>
            </a:r>
            <a:endParaRPr lang="en-GB" sz="2400" dirty="0">
              <a:latin typeface="Arial" charset="0"/>
            </a:endParaRPr>
          </a:p>
        </p:txBody>
      </p:sp>
      <p:sp>
        <p:nvSpPr>
          <p:cNvPr id="555021" name="Rectangle 13"/>
          <p:cNvSpPr>
            <a:spLocks noChangeArrowheads="1"/>
          </p:cNvSpPr>
          <p:nvPr/>
        </p:nvSpPr>
        <p:spPr bwMode="auto">
          <a:xfrm>
            <a:off x="2986419" y="6413500"/>
            <a:ext cx="2592056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r" defTabSz="762000"/>
            <a:r>
              <a:rPr lang="el-GR" sz="2400" dirty="0">
                <a:latin typeface="Arial" charset="0"/>
              </a:rPr>
              <a:t>Εθνική παραγωγή</a:t>
            </a:r>
            <a:endParaRPr lang="en-GB" sz="2400" dirty="0">
              <a:latin typeface="Arial" charset="0"/>
            </a:endParaRPr>
          </a:p>
        </p:txBody>
      </p:sp>
      <p:sp>
        <p:nvSpPr>
          <p:cNvPr id="555022" name="Arc 14"/>
          <p:cNvSpPr>
            <a:spLocks/>
          </p:cNvSpPr>
          <p:nvPr/>
        </p:nvSpPr>
        <p:spPr bwMode="auto">
          <a:xfrm>
            <a:off x="2439988" y="76200"/>
            <a:ext cx="6553200" cy="4875213"/>
          </a:xfrm>
          <a:custGeom>
            <a:avLst/>
            <a:gdLst>
              <a:gd name="G0" fmla="+- 20982 0 0"/>
              <a:gd name="G1" fmla="+- 0 0 0"/>
              <a:gd name="G2" fmla="+- 21600 0 0"/>
              <a:gd name="T0" fmla="*/ 12453 w 20982"/>
              <a:gd name="T1" fmla="*/ 19845 h 19845"/>
              <a:gd name="T2" fmla="*/ 0 w 20982"/>
              <a:gd name="T3" fmla="*/ 5130 h 19845"/>
              <a:gd name="T4" fmla="*/ 20982 w 20982"/>
              <a:gd name="T5" fmla="*/ 0 h 198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982" h="19845" fill="none" extrusionOk="0">
                <a:moveTo>
                  <a:pt x="12453" y="19844"/>
                </a:moveTo>
                <a:cubicBezTo>
                  <a:pt x="6222" y="17166"/>
                  <a:pt x="1610" y="11717"/>
                  <a:pt x="0" y="5129"/>
                </a:cubicBezTo>
              </a:path>
              <a:path w="20982" h="19845" stroke="0" extrusionOk="0">
                <a:moveTo>
                  <a:pt x="12453" y="19844"/>
                </a:moveTo>
                <a:cubicBezTo>
                  <a:pt x="6222" y="17166"/>
                  <a:pt x="1610" y="11717"/>
                  <a:pt x="0" y="5129"/>
                </a:cubicBezTo>
                <a:lnTo>
                  <a:pt x="20982" y="0"/>
                </a:lnTo>
                <a:close/>
              </a:path>
            </a:pathLst>
          </a:custGeom>
          <a:noFill/>
          <a:ln w="38100" cap="rnd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grpSp>
        <p:nvGrpSpPr>
          <p:cNvPr id="555023" name="Group 15"/>
          <p:cNvGrpSpPr>
            <a:grpSpLocks/>
          </p:cNvGrpSpPr>
          <p:nvPr/>
        </p:nvGrpSpPr>
        <p:grpSpPr bwMode="auto">
          <a:xfrm>
            <a:off x="4230688" y="4014788"/>
            <a:ext cx="446087" cy="2398712"/>
            <a:chOff x="2665" y="2529"/>
            <a:chExt cx="281" cy="1511"/>
          </a:xfrm>
        </p:grpSpPr>
        <p:sp>
          <p:nvSpPr>
            <p:cNvPr id="555024" name="Rectangle 16"/>
            <p:cNvSpPr>
              <a:spLocks noChangeArrowheads="1"/>
            </p:cNvSpPr>
            <p:nvPr/>
          </p:nvSpPr>
          <p:spPr bwMode="auto">
            <a:xfrm>
              <a:off x="2665" y="3790"/>
              <a:ext cx="28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r" defTabSz="762000"/>
              <a:r>
                <a:rPr lang="en-GB" sz="2000" i="1" dirty="0">
                  <a:solidFill>
                    <a:schemeClr val="folHlink"/>
                  </a:solidFill>
                  <a:latin typeface="Arial" charset="0"/>
                </a:rPr>
                <a:t>Y</a:t>
              </a:r>
              <a:r>
                <a:rPr lang="en-GB" sz="2000" baseline="-25000" dirty="0">
                  <a:solidFill>
                    <a:schemeClr val="folHlink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555025" name="Line 17"/>
            <p:cNvSpPr>
              <a:spLocks noChangeShapeType="1"/>
            </p:cNvSpPr>
            <p:nvPr/>
          </p:nvSpPr>
          <p:spPr bwMode="auto">
            <a:xfrm>
              <a:off x="2777" y="2529"/>
              <a:ext cx="0" cy="1201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 dirty="0"/>
            </a:p>
          </p:txBody>
        </p:sp>
      </p:grpSp>
      <p:sp>
        <p:nvSpPr>
          <p:cNvPr id="555026" name="Line 18"/>
          <p:cNvSpPr>
            <a:spLocks noChangeShapeType="1"/>
          </p:cNvSpPr>
          <p:nvPr/>
        </p:nvSpPr>
        <p:spPr bwMode="auto">
          <a:xfrm>
            <a:off x="2905125" y="3997325"/>
            <a:ext cx="0" cy="1960563"/>
          </a:xfrm>
          <a:prstGeom prst="line">
            <a:avLst/>
          </a:prstGeom>
          <a:noFill/>
          <a:ln w="1905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55027" name="Rectangle 19"/>
          <p:cNvSpPr>
            <a:spLocks noChangeArrowheads="1"/>
          </p:cNvSpPr>
          <p:nvPr/>
        </p:nvSpPr>
        <p:spPr bwMode="auto">
          <a:xfrm>
            <a:off x="665163" y="3776663"/>
            <a:ext cx="3540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r" defTabSz="762000"/>
            <a:r>
              <a:rPr lang="en-GB" sz="2000" i="1" dirty="0">
                <a:solidFill>
                  <a:schemeClr val="accent2"/>
                </a:solidFill>
                <a:latin typeface="Arial" charset="0"/>
              </a:rPr>
              <a:t>P</a:t>
            </a:r>
          </a:p>
        </p:txBody>
      </p:sp>
      <p:sp>
        <p:nvSpPr>
          <p:cNvPr id="555028" name="Rectangle 20"/>
          <p:cNvSpPr>
            <a:spLocks noChangeArrowheads="1"/>
          </p:cNvSpPr>
          <p:nvPr/>
        </p:nvSpPr>
        <p:spPr bwMode="auto">
          <a:xfrm>
            <a:off x="6278563" y="4786313"/>
            <a:ext cx="750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/>
            <a:r>
              <a:rPr lang="en-GB" sz="2400" i="1" dirty="0">
                <a:solidFill>
                  <a:schemeClr val="folHlink"/>
                </a:solidFill>
                <a:latin typeface="Arial" charset="0"/>
              </a:rPr>
              <a:t>AD</a:t>
            </a:r>
            <a:r>
              <a:rPr lang="en-GB" sz="2400" baseline="-25000" dirty="0">
                <a:solidFill>
                  <a:schemeClr val="folHlink"/>
                </a:solidFill>
                <a:latin typeface="Arial" charset="0"/>
              </a:rPr>
              <a:t>2</a:t>
            </a:r>
          </a:p>
        </p:txBody>
      </p:sp>
      <p:sp>
        <p:nvSpPr>
          <p:cNvPr id="555029" name="Rectangle 21"/>
          <p:cNvSpPr>
            <a:spLocks noChangeArrowheads="1"/>
          </p:cNvSpPr>
          <p:nvPr/>
        </p:nvSpPr>
        <p:spPr bwMode="auto">
          <a:xfrm>
            <a:off x="5832475" y="5443538"/>
            <a:ext cx="874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/>
            <a:r>
              <a:rPr lang="en-GB" sz="2400" i="1" dirty="0">
                <a:solidFill>
                  <a:schemeClr val="tx2"/>
                </a:solidFill>
                <a:latin typeface="Arial" charset="0"/>
              </a:rPr>
              <a:t>AD</a:t>
            </a:r>
            <a:r>
              <a:rPr lang="en-GB" sz="2400" baseline="-25000" dirty="0">
                <a:solidFill>
                  <a:schemeClr val="tx2"/>
                </a:solidFill>
                <a:latin typeface="Arial" charset="0"/>
              </a:rPr>
              <a:t>1</a:t>
            </a:r>
          </a:p>
        </p:txBody>
      </p:sp>
      <p:sp>
        <p:nvSpPr>
          <p:cNvPr id="555030" name="Oval 22"/>
          <p:cNvSpPr>
            <a:spLocks noChangeArrowheads="1"/>
          </p:cNvSpPr>
          <p:nvPr/>
        </p:nvSpPr>
        <p:spPr bwMode="auto">
          <a:xfrm>
            <a:off x="2852738" y="3895725"/>
            <a:ext cx="127000" cy="127000"/>
          </a:xfrm>
          <a:prstGeom prst="ellipse">
            <a:avLst/>
          </a:prstGeom>
          <a:solidFill>
            <a:srgbClr val="CCCCFF"/>
          </a:solidFill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55031" name="Oval 23"/>
          <p:cNvSpPr>
            <a:spLocks noChangeArrowheads="1"/>
          </p:cNvSpPr>
          <p:nvPr/>
        </p:nvSpPr>
        <p:spPr bwMode="auto">
          <a:xfrm>
            <a:off x="4351338" y="3903663"/>
            <a:ext cx="127000" cy="127000"/>
          </a:xfrm>
          <a:prstGeom prst="ellipse">
            <a:avLst/>
          </a:prstGeom>
          <a:solidFill>
            <a:srgbClr val="99FF99"/>
          </a:solidFill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55032" name="Text Box 24"/>
          <p:cNvSpPr txBox="1">
            <a:spLocks noChangeArrowheads="1"/>
          </p:cNvSpPr>
          <p:nvPr/>
        </p:nvSpPr>
        <p:spPr bwMode="auto">
          <a:xfrm>
            <a:off x="0" y="23813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l-GR" b="1" dirty="0">
                <a:solidFill>
                  <a:srgbClr val="004846"/>
                </a:solidFill>
                <a:latin typeface="Arial" charset="0"/>
              </a:rPr>
              <a:t>Διαφορετικές καμπύλες συνολικής ζήτησης </a:t>
            </a:r>
            <a:r>
              <a:rPr lang="en-GB" b="1" dirty="0">
                <a:solidFill>
                  <a:srgbClr val="004846"/>
                </a:solidFill>
                <a:latin typeface="Arial" charset="0"/>
              </a:rPr>
              <a:t>(</a:t>
            </a:r>
            <a:r>
              <a:rPr lang="el-GR" b="1" dirty="0">
                <a:solidFill>
                  <a:srgbClr val="004846"/>
                </a:solidFill>
                <a:latin typeface="Arial" charset="0"/>
              </a:rPr>
              <a:t>β</a:t>
            </a:r>
            <a:r>
              <a:rPr lang="en-GB" b="1" dirty="0">
                <a:solidFill>
                  <a:srgbClr val="004846"/>
                </a:solidFill>
                <a:latin typeface="Arial" charset="0"/>
              </a:rPr>
              <a:t>)</a:t>
            </a: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55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55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55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55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555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503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86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 dirty="0"/>
          </a:p>
        </p:txBody>
      </p:sp>
      <p:sp>
        <p:nvSpPr>
          <p:cNvPr id="548867" name="Rectangle 3"/>
          <p:cNvSpPr>
            <a:spLocks noChangeArrowheads="1"/>
          </p:cNvSpPr>
          <p:nvPr/>
        </p:nvSpPr>
        <p:spPr bwMode="auto">
          <a:xfrm>
            <a:off x="31242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 dirty="0"/>
          </a:p>
        </p:txBody>
      </p:sp>
      <p:sp>
        <p:nvSpPr>
          <p:cNvPr id="548868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l-GR" altLang="en-US" dirty="0" smtClean="0"/>
              <a:t>Τέσσερις βασικές διαμάχες</a:t>
            </a:r>
            <a:endParaRPr lang="en-GB" altLang="en-US" dirty="0"/>
          </a:p>
        </p:txBody>
      </p:sp>
      <p:sp>
        <p:nvSpPr>
          <p:cNvPr id="324613" name="Rectangle 5"/>
          <p:cNvSpPr>
            <a:spLocks noGrp="1"/>
          </p:cNvSpPr>
          <p:nvPr>
            <p:ph type="body" idx="4294967295"/>
          </p:nvPr>
        </p:nvSpPr>
        <p:spPr>
          <a:xfrm>
            <a:off x="174170" y="1480457"/>
            <a:ext cx="8781143" cy="428171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40000"/>
              </a:spcBef>
            </a:pPr>
            <a:r>
              <a:rPr lang="el-GR" altLang="en-US" sz="2900" dirty="0" smtClean="0">
                <a:solidFill>
                  <a:srgbClr val="897667"/>
                </a:solidFill>
              </a:rPr>
              <a:t>1</a:t>
            </a:r>
            <a:r>
              <a:rPr lang="el-GR" altLang="en-US" sz="2900" baseline="30000" dirty="0" smtClean="0">
                <a:solidFill>
                  <a:srgbClr val="897667"/>
                </a:solidFill>
              </a:rPr>
              <a:t>η</a:t>
            </a:r>
            <a:r>
              <a:rPr lang="el-GR" altLang="en-US" sz="2900" dirty="0" smtClean="0">
                <a:solidFill>
                  <a:srgbClr val="897667"/>
                </a:solidFill>
              </a:rPr>
              <a:t> Θεωρητική διαμάχη</a:t>
            </a:r>
            <a:r>
              <a:rPr lang="en-GB" altLang="en-US" sz="2600" dirty="0" smtClean="0">
                <a:solidFill>
                  <a:srgbClr val="897667"/>
                </a:solidFill>
              </a:rPr>
              <a:t>: </a:t>
            </a:r>
            <a:r>
              <a:rPr lang="el-GR" altLang="en-US" sz="2600" dirty="0" smtClean="0">
                <a:solidFill>
                  <a:srgbClr val="897667"/>
                </a:solidFill>
              </a:rPr>
              <a:t>Ευελιξία τιμών και μισθών</a:t>
            </a:r>
            <a:endParaRPr lang="en-GB" altLang="en-US" sz="2600" dirty="0">
              <a:solidFill>
                <a:srgbClr val="897667"/>
              </a:solidFill>
            </a:endParaRPr>
          </a:p>
          <a:p>
            <a:pPr lvl="1">
              <a:lnSpc>
                <a:spcPct val="100000"/>
              </a:lnSpc>
              <a:spcBef>
                <a:spcPct val="40000"/>
              </a:spcBef>
            </a:pPr>
            <a:r>
              <a:rPr lang="el-GR" altLang="en-US" sz="2500" dirty="0">
                <a:solidFill>
                  <a:srgbClr val="897667"/>
                </a:solidFill>
              </a:rPr>
              <a:t>η</a:t>
            </a:r>
            <a:r>
              <a:rPr lang="el-GR" altLang="en-US" sz="2500" dirty="0" smtClean="0">
                <a:solidFill>
                  <a:srgbClr val="897667"/>
                </a:solidFill>
              </a:rPr>
              <a:t> δεξιά πλευρά</a:t>
            </a:r>
            <a:r>
              <a:rPr lang="en-GB" altLang="en-US" sz="2500" dirty="0" smtClean="0">
                <a:solidFill>
                  <a:srgbClr val="897667"/>
                </a:solidFill>
              </a:rPr>
              <a:t>: </a:t>
            </a:r>
            <a:r>
              <a:rPr lang="el-GR" altLang="en-US" sz="2500" dirty="0" smtClean="0">
                <a:solidFill>
                  <a:srgbClr val="897667"/>
                </a:solidFill>
              </a:rPr>
              <a:t>ευελιξία τιμών και μισθών</a:t>
            </a:r>
            <a:endParaRPr lang="en-GB" altLang="en-US" sz="2500" dirty="0">
              <a:solidFill>
                <a:srgbClr val="897667"/>
              </a:solidFill>
            </a:endParaRPr>
          </a:p>
          <a:p>
            <a:pPr lvl="1">
              <a:lnSpc>
                <a:spcPct val="100000"/>
              </a:lnSpc>
              <a:spcBef>
                <a:spcPct val="40000"/>
              </a:spcBef>
            </a:pPr>
            <a:r>
              <a:rPr lang="el-GR" altLang="en-US" sz="2500" dirty="0" smtClean="0">
                <a:solidFill>
                  <a:srgbClr val="897667"/>
                </a:solidFill>
              </a:rPr>
              <a:t>η αριστερή πλευρά</a:t>
            </a:r>
            <a:r>
              <a:rPr lang="en-GB" altLang="en-US" sz="2500" dirty="0" smtClean="0">
                <a:solidFill>
                  <a:srgbClr val="897667"/>
                </a:solidFill>
              </a:rPr>
              <a:t>: </a:t>
            </a:r>
            <a:r>
              <a:rPr lang="el-GR" altLang="en-US" sz="2500" dirty="0" smtClean="0">
                <a:solidFill>
                  <a:srgbClr val="897667"/>
                </a:solidFill>
              </a:rPr>
              <a:t>ακαμψία τιμών και μισθών</a:t>
            </a:r>
            <a:endParaRPr lang="en-GB" altLang="en-US" sz="2500" dirty="0">
              <a:solidFill>
                <a:srgbClr val="897667"/>
              </a:solidFill>
            </a:endParaRPr>
          </a:p>
          <a:p>
            <a:pPr>
              <a:lnSpc>
                <a:spcPct val="100000"/>
              </a:lnSpc>
              <a:spcBef>
                <a:spcPct val="40000"/>
              </a:spcBef>
            </a:pPr>
            <a:r>
              <a:rPr lang="el-GR" altLang="en-US" sz="2700" dirty="0" smtClean="0">
                <a:solidFill>
                  <a:srgbClr val="897667"/>
                </a:solidFill>
              </a:rPr>
              <a:t>2</a:t>
            </a:r>
            <a:r>
              <a:rPr lang="el-GR" altLang="en-US" sz="2700" baseline="30000" dirty="0" smtClean="0">
                <a:solidFill>
                  <a:srgbClr val="897667"/>
                </a:solidFill>
              </a:rPr>
              <a:t>η</a:t>
            </a:r>
            <a:r>
              <a:rPr lang="el-GR" altLang="en-US" sz="2700" dirty="0" smtClean="0">
                <a:solidFill>
                  <a:srgbClr val="897667"/>
                </a:solidFill>
              </a:rPr>
              <a:t> Θεωρητική διαμάχη</a:t>
            </a:r>
            <a:r>
              <a:rPr lang="en-GB" altLang="en-US" sz="2600" dirty="0" smtClean="0">
                <a:solidFill>
                  <a:srgbClr val="897667"/>
                </a:solidFill>
              </a:rPr>
              <a:t>: </a:t>
            </a:r>
            <a:r>
              <a:rPr lang="el-GR" altLang="en-US" sz="2600" dirty="0" smtClean="0">
                <a:solidFill>
                  <a:srgbClr val="897667"/>
                </a:solidFill>
              </a:rPr>
              <a:t>Ευελιξία συνολικής προσφοράς</a:t>
            </a:r>
            <a:endParaRPr lang="en-GB" altLang="en-US" sz="2600" dirty="0">
              <a:solidFill>
                <a:srgbClr val="897667"/>
              </a:solidFill>
            </a:endParaRPr>
          </a:p>
          <a:p>
            <a:pPr lvl="1">
              <a:lnSpc>
                <a:spcPct val="100000"/>
              </a:lnSpc>
              <a:spcBef>
                <a:spcPct val="40000"/>
              </a:spcBef>
            </a:pPr>
            <a:r>
              <a:rPr lang="el-GR" altLang="en-US" sz="2500" dirty="0">
                <a:solidFill>
                  <a:srgbClr val="897667"/>
                </a:solidFill>
              </a:rPr>
              <a:t>η</a:t>
            </a:r>
            <a:r>
              <a:rPr lang="el-GR" altLang="en-US" sz="2500" dirty="0" smtClean="0">
                <a:solidFill>
                  <a:srgbClr val="897667"/>
                </a:solidFill>
              </a:rPr>
              <a:t> δεξιά πλευρά </a:t>
            </a:r>
            <a:r>
              <a:rPr lang="en-GB" altLang="en-US" sz="2500" dirty="0" smtClean="0">
                <a:solidFill>
                  <a:srgbClr val="897667"/>
                </a:solidFill>
              </a:rPr>
              <a:t>: </a:t>
            </a:r>
            <a:r>
              <a:rPr lang="el-GR" altLang="en-US" sz="2500" dirty="0" smtClean="0">
                <a:solidFill>
                  <a:srgbClr val="897667"/>
                </a:solidFill>
              </a:rPr>
              <a:t>η συνολική προσφορά καθορίζεται ανεξάρτητα από τη συνολική ζήτηση </a:t>
            </a:r>
            <a:endParaRPr lang="en-GB" altLang="en-US" sz="2500" dirty="0">
              <a:solidFill>
                <a:srgbClr val="897667"/>
              </a:solidFill>
            </a:endParaRPr>
          </a:p>
          <a:p>
            <a:pPr lvl="1">
              <a:lnSpc>
                <a:spcPct val="100000"/>
              </a:lnSpc>
              <a:spcBef>
                <a:spcPct val="40000"/>
              </a:spcBef>
            </a:pPr>
            <a:r>
              <a:rPr lang="el-GR" altLang="en-US" sz="2500" dirty="0" smtClean="0">
                <a:solidFill>
                  <a:srgbClr val="897667"/>
                </a:solidFill>
              </a:rPr>
              <a:t>η αριστερή πλευρά </a:t>
            </a:r>
            <a:r>
              <a:rPr lang="en-GB" altLang="en-US" sz="2500" dirty="0" smtClean="0">
                <a:solidFill>
                  <a:srgbClr val="897667"/>
                </a:solidFill>
              </a:rPr>
              <a:t>:</a:t>
            </a:r>
            <a:r>
              <a:rPr lang="el-GR" altLang="en-US" sz="2500" dirty="0" smtClean="0">
                <a:solidFill>
                  <a:srgbClr val="897667"/>
                </a:solidFill>
              </a:rPr>
              <a:t> η συνολική προσφορά ανταποκρινόμενη στις μεταβολές της συνολικής ζήτησης</a:t>
            </a:r>
            <a:r>
              <a:rPr lang="en-GB" altLang="en-US" sz="2500" dirty="0" smtClean="0">
                <a:solidFill>
                  <a:srgbClr val="897667"/>
                </a:solidFill>
              </a:rPr>
              <a:t> </a:t>
            </a:r>
            <a:endParaRPr lang="en-GB" altLang="en-US" sz="2500" dirty="0">
              <a:solidFill>
                <a:srgbClr val="897667"/>
              </a:solidFill>
            </a:endParaRPr>
          </a:p>
          <a:p>
            <a:pPr lvl="1">
              <a:lnSpc>
                <a:spcPct val="100000"/>
              </a:lnSpc>
              <a:spcBef>
                <a:spcPct val="40000"/>
              </a:spcBef>
            </a:pPr>
            <a:endParaRPr lang="en-GB" altLang="en-US" dirty="0">
              <a:solidFill>
                <a:srgbClr val="897667"/>
              </a:solidFill>
            </a:endParaRPr>
          </a:p>
        </p:txBody>
      </p:sp>
      <p:sp>
        <p:nvSpPr>
          <p:cNvPr id="2" name="Rectangle 5"/>
          <p:cNvSpPr>
            <a:spLocks/>
          </p:cNvSpPr>
          <p:nvPr/>
        </p:nvSpPr>
        <p:spPr bwMode="auto">
          <a:xfrm>
            <a:off x="-464457" y="5472807"/>
            <a:ext cx="9608457" cy="1037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 algn="ctr">
              <a:spcBef>
                <a:spcPct val="40000"/>
              </a:spcBef>
              <a:buClr>
                <a:srgbClr val="CC9900"/>
              </a:buClr>
              <a:buSzPct val="70000"/>
              <a:buFont typeface="Wingdings" pitchFamily="2" charset="2"/>
              <a:buChar char="¡"/>
            </a:pPr>
            <a:r>
              <a:rPr lang="el-GR" altLang="en-US" sz="2600" dirty="0" smtClean="0">
                <a:solidFill>
                  <a:srgbClr val="19323F"/>
                </a:solidFill>
                <a:latin typeface="Arial" charset="0"/>
              </a:rPr>
              <a:t>κάποια συναίνεση σχετικά με τη φύση της βραχυχρόνιας καμπύλης AS</a:t>
            </a:r>
            <a:endParaRPr lang="en-GB" altLang="en-US" sz="2600" dirty="0">
              <a:solidFill>
                <a:srgbClr val="19323F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058" name="Rectangle 2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57059" name="Rectangle 3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57060" name="Rectangle 4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57061" name="Line 5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57062" name="Line 6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57063" name="Rectangle 7"/>
          <p:cNvSpPr>
            <a:spLocks noChangeArrowheads="1"/>
          </p:cNvSpPr>
          <p:nvPr/>
        </p:nvSpPr>
        <p:spPr bwMode="auto">
          <a:xfrm>
            <a:off x="746125" y="58975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000" dirty="0">
                <a:latin typeface="Arial" charset="0"/>
              </a:rPr>
              <a:t>O</a:t>
            </a:r>
          </a:p>
        </p:txBody>
      </p:sp>
      <p:sp>
        <p:nvSpPr>
          <p:cNvPr id="557064" name="Rectangle 8"/>
          <p:cNvSpPr>
            <a:spLocks noChangeArrowheads="1"/>
          </p:cNvSpPr>
          <p:nvPr/>
        </p:nvSpPr>
        <p:spPr bwMode="auto">
          <a:xfrm rot="16200000">
            <a:off x="-839879" y="3162923"/>
            <a:ext cx="2152833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r" defTabSz="762000"/>
            <a:r>
              <a:rPr lang="el-GR" sz="2400" dirty="0">
                <a:latin typeface="Arial" charset="0"/>
              </a:rPr>
              <a:t>Επίπεδο τιμών</a:t>
            </a:r>
            <a:endParaRPr lang="en-GB" sz="2400" dirty="0">
              <a:latin typeface="Arial" charset="0"/>
            </a:endParaRPr>
          </a:p>
        </p:txBody>
      </p:sp>
      <p:sp>
        <p:nvSpPr>
          <p:cNvPr id="557065" name="Rectangle 9"/>
          <p:cNvSpPr>
            <a:spLocks noChangeArrowheads="1"/>
          </p:cNvSpPr>
          <p:nvPr/>
        </p:nvSpPr>
        <p:spPr bwMode="auto">
          <a:xfrm>
            <a:off x="2986419" y="6413500"/>
            <a:ext cx="2592056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r" defTabSz="762000"/>
            <a:r>
              <a:rPr lang="el-GR" sz="2400" dirty="0">
                <a:latin typeface="Arial" charset="0"/>
              </a:rPr>
              <a:t>Εθνική παραγωγή</a:t>
            </a:r>
            <a:endParaRPr lang="en-GB" sz="2400" dirty="0">
              <a:latin typeface="Arial" charset="0"/>
            </a:endParaRPr>
          </a:p>
        </p:txBody>
      </p:sp>
      <p:grpSp>
        <p:nvGrpSpPr>
          <p:cNvPr id="557066" name="Group 10"/>
          <p:cNvGrpSpPr>
            <a:grpSpLocks/>
          </p:cNvGrpSpPr>
          <p:nvPr/>
        </p:nvGrpSpPr>
        <p:grpSpPr bwMode="auto">
          <a:xfrm>
            <a:off x="1477963" y="1506538"/>
            <a:ext cx="5451475" cy="3387725"/>
            <a:chOff x="931" y="949"/>
            <a:chExt cx="3434" cy="2134"/>
          </a:xfrm>
        </p:grpSpPr>
        <p:sp>
          <p:nvSpPr>
            <p:cNvPr id="557067" name="Rectangle 11"/>
            <p:cNvSpPr>
              <a:spLocks noChangeArrowheads="1"/>
            </p:cNvSpPr>
            <p:nvPr/>
          </p:nvSpPr>
          <p:spPr bwMode="auto">
            <a:xfrm>
              <a:off x="3993" y="949"/>
              <a:ext cx="3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sz="2400" i="1" dirty="0">
                  <a:solidFill>
                    <a:schemeClr val="accent2"/>
                  </a:solidFill>
                  <a:latin typeface="Arial" charset="0"/>
                </a:rPr>
                <a:t>AS</a:t>
              </a:r>
            </a:p>
          </p:txBody>
        </p:sp>
        <p:sp>
          <p:nvSpPr>
            <p:cNvPr id="557068" name="Arc 12"/>
            <p:cNvSpPr>
              <a:spLocks/>
            </p:cNvSpPr>
            <p:nvPr/>
          </p:nvSpPr>
          <p:spPr bwMode="auto">
            <a:xfrm>
              <a:off x="931" y="1225"/>
              <a:ext cx="3218" cy="1858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1600 w 21600"/>
                <a:gd name="T1" fmla="*/ 0 h 21600"/>
                <a:gd name="T2" fmla="*/ 0 w 21600"/>
                <a:gd name="T3" fmla="*/ 21600 h 21600"/>
                <a:gd name="T4" fmla="*/ 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381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 dirty="0"/>
            </a:p>
          </p:txBody>
        </p:sp>
      </p:grpSp>
      <p:sp>
        <p:nvSpPr>
          <p:cNvPr id="557069" name="AutoShape 13"/>
          <p:cNvSpPr>
            <a:spLocks noChangeArrowheads="1"/>
          </p:cNvSpPr>
          <p:nvPr/>
        </p:nvSpPr>
        <p:spPr bwMode="auto">
          <a:xfrm>
            <a:off x="2320119" y="709307"/>
            <a:ext cx="3993369" cy="1722033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25400">
            <a:solidFill>
              <a:schemeClr val="accent1"/>
            </a:solidFill>
            <a:round/>
            <a:headEnd type="none" w="sm" len="sm"/>
            <a:tailEnd type="none" w="sm" len="med"/>
          </a:ln>
          <a:effectLst/>
        </p:spPr>
        <p:txBody>
          <a:bodyPr wrap="square" lIns="90000" tIns="46800" rIns="90000" bIns="46800" anchor="ctr">
            <a:spAutoFit/>
          </a:bodyPr>
          <a:lstStyle/>
          <a:p>
            <a:pPr algn="ctr" defTabSz="762000"/>
            <a:r>
              <a:rPr lang="el-GR" sz="1900" dirty="0">
                <a:solidFill>
                  <a:schemeClr val="tx2"/>
                </a:solidFill>
                <a:latin typeface="Arial" charset="0"/>
              </a:rPr>
              <a:t>Η συνολική προσφορά ανταποκρίνεται όλο και λιγότερο στη συνολική ζήτηση καθώς η οικονομία προσεγγίζει την πλήρη απασχόληση</a:t>
            </a:r>
            <a:endParaRPr lang="en-GB" sz="19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557070" name="Text Box 14"/>
          <p:cNvSpPr txBox="1">
            <a:spLocks noChangeArrowheads="1"/>
          </p:cNvSpPr>
          <p:nvPr/>
        </p:nvSpPr>
        <p:spPr bwMode="auto">
          <a:xfrm>
            <a:off x="0" y="23813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l-GR" b="1" dirty="0">
                <a:solidFill>
                  <a:srgbClr val="800080"/>
                </a:solidFill>
                <a:latin typeface="Arial" charset="0"/>
              </a:rPr>
              <a:t>Διαφορετικές καμπύλες συνολικής </a:t>
            </a:r>
            <a:r>
              <a:rPr lang="el-GR" b="1" dirty="0" smtClean="0">
                <a:solidFill>
                  <a:srgbClr val="800080"/>
                </a:solidFill>
                <a:latin typeface="Arial" charset="0"/>
              </a:rPr>
              <a:t>ζήτησης </a:t>
            </a:r>
            <a:r>
              <a:rPr lang="en-GB" b="1" dirty="0" smtClean="0">
                <a:solidFill>
                  <a:srgbClr val="800080"/>
                </a:solidFill>
                <a:latin typeface="Arial" charset="0"/>
              </a:rPr>
              <a:t>(</a:t>
            </a:r>
            <a:r>
              <a:rPr lang="el-GR" b="1" dirty="0" smtClean="0">
                <a:solidFill>
                  <a:srgbClr val="800080"/>
                </a:solidFill>
                <a:latin typeface="Arial" charset="0"/>
              </a:rPr>
              <a:t>γ</a:t>
            </a:r>
            <a:r>
              <a:rPr lang="en-GB" b="1" dirty="0" smtClean="0">
                <a:solidFill>
                  <a:srgbClr val="800080"/>
                </a:solidFill>
                <a:latin typeface="Arial" charset="0"/>
              </a:rPr>
              <a:t>)</a:t>
            </a:r>
            <a:endParaRPr lang="en-GB" b="1" dirty="0">
              <a:solidFill>
                <a:srgbClr val="800080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57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570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570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7069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106" name="Rectangle 2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59107" name="Rectangle 3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59108" name="Rectangle 4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59109" name="Line 5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59110" name="Line 6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59111" name="Rectangle 7"/>
          <p:cNvSpPr>
            <a:spLocks noChangeArrowheads="1"/>
          </p:cNvSpPr>
          <p:nvPr/>
        </p:nvSpPr>
        <p:spPr bwMode="auto">
          <a:xfrm>
            <a:off x="746125" y="58975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000" dirty="0">
                <a:latin typeface="Arial" charset="0"/>
              </a:rPr>
              <a:t>O</a:t>
            </a:r>
          </a:p>
        </p:txBody>
      </p:sp>
      <p:sp>
        <p:nvSpPr>
          <p:cNvPr id="559112" name="Rectangle 8"/>
          <p:cNvSpPr>
            <a:spLocks noChangeArrowheads="1"/>
          </p:cNvSpPr>
          <p:nvPr/>
        </p:nvSpPr>
        <p:spPr bwMode="auto">
          <a:xfrm>
            <a:off x="6338888" y="1506538"/>
            <a:ext cx="590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sz="2400" i="1" dirty="0">
                <a:solidFill>
                  <a:schemeClr val="accent2"/>
                </a:solidFill>
                <a:latin typeface="Arial" charset="0"/>
              </a:rPr>
              <a:t>AS</a:t>
            </a:r>
          </a:p>
        </p:txBody>
      </p:sp>
      <p:sp>
        <p:nvSpPr>
          <p:cNvPr id="559113" name="Arc 9"/>
          <p:cNvSpPr>
            <a:spLocks/>
          </p:cNvSpPr>
          <p:nvPr/>
        </p:nvSpPr>
        <p:spPr bwMode="auto">
          <a:xfrm>
            <a:off x="1582738" y="304800"/>
            <a:ext cx="7105650" cy="5461000"/>
          </a:xfrm>
          <a:custGeom>
            <a:avLst/>
            <a:gdLst>
              <a:gd name="G0" fmla="+- 20982 0 0"/>
              <a:gd name="G1" fmla="+- 0 0 0"/>
              <a:gd name="G2" fmla="+- 21600 0 0"/>
              <a:gd name="T0" fmla="*/ 12453 w 20982"/>
              <a:gd name="T1" fmla="*/ 19845 h 19845"/>
              <a:gd name="T2" fmla="*/ 0 w 20982"/>
              <a:gd name="T3" fmla="*/ 5129 h 19845"/>
              <a:gd name="T4" fmla="*/ 20982 w 20982"/>
              <a:gd name="T5" fmla="*/ 0 h 198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982" h="19845" fill="none" extrusionOk="0">
                <a:moveTo>
                  <a:pt x="12453" y="19844"/>
                </a:moveTo>
                <a:cubicBezTo>
                  <a:pt x="6221" y="17166"/>
                  <a:pt x="1610" y="11717"/>
                  <a:pt x="-1" y="5129"/>
                </a:cubicBezTo>
              </a:path>
              <a:path w="20982" h="19845" stroke="0" extrusionOk="0">
                <a:moveTo>
                  <a:pt x="12453" y="19844"/>
                </a:moveTo>
                <a:cubicBezTo>
                  <a:pt x="6221" y="17166"/>
                  <a:pt x="1610" y="11717"/>
                  <a:pt x="-1" y="5129"/>
                </a:cubicBezTo>
                <a:lnTo>
                  <a:pt x="20982" y="0"/>
                </a:lnTo>
                <a:close/>
              </a:path>
            </a:pathLst>
          </a:custGeom>
          <a:noFill/>
          <a:ln w="38100" cap="rnd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59114" name="Rectangle 10"/>
          <p:cNvSpPr>
            <a:spLocks noChangeArrowheads="1"/>
          </p:cNvSpPr>
          <p:nvPr/>
        </p:nvSpPr>
        <p:spPr bwMode="auto">
          <a:xfrm rot="16200000">
            <a:off x="-839879" y="3162923"/>
            <a:ext cx="2152833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r" defTabSz="762000"/>
            <a:r>
              <a:rPr lang="el-GR" sz="2400" dirty="0">
                <a:latin typeface="Arial" charset="0"/>
              </a:rPr>
              <a:t>Επίπεδο τιμών</a:t>
            </a:r>
            <a:endParaRPr lang="en-GB" sz="2400" dirty="0">
              <a:latin typeface="Arial" charset="0"/>
            </a:endParaRPr>
          </a:p>
        </p:txBody>
      </p:sp>
      <p:sp>
        <p:nvSpPr>
          <p:cNvPr id="559115" name="Rectangle 11"/>
          <p:cNvSpPr>
            <a:spLocks noChangeArrowheads="1"/>
          </p:cNvSpPr>
          <p:nvPr/>
        </p:nvSpPr>
        <p:spPr bwMode="auto">
          <a:xfrm>
            <a:off x="2986419" y="6413500"/>
            <a:ext cx="2592056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r" defTabSz="762000"/>
            <a:r>
              <a:rPr lang="el-GR" sz="2400" dirty="0">
                <a:latin typeface="Arial" charset="0"/>
              </a:rPr>
              <a:t>Εθνική παραγωγή</a:t>
            </a:r>
            <a:endParaRPr lang="en-GB" sz="2400" dirty="0">
              <a:latin typeface="Arial" charset="0"/>
            </a:endParaRPr>
          </a:p>
        </p:txBody>
      </p:sp>
      <p:grpSp>
        <p:nvGrpSpPr>
          <p:cNvPr id="559116" name="Group 12"/>
          <p:cNvGrpSpPr>
            <a:grpSpLocks/>
          </p:cNvGrpSpPr>
          <p:nvPr/>
        </p:nvGrpSpPr>
        <p:grpSpPr bwMode="auto">
          <a:xfrm>
            <a:off x="3433763" y="4602163"/>
            <a:ext cx="446087" cy="1785937"/>
            <a:chOff x="2163" y="2899"/>
            <a:chExt cx="281" cy="1125"/>
          </a:xfrm>
        </p:grpSpPr>
        <p:sp>
          <p:nvSpPr>
            <p:cNvPr id="559117" name="Rectangle 13"/>
            <p:cNvSpPr>
              <a:spLocks noChangeArrowheads="1"/>
            </p:cNvSpPr>
            <p:nvPr/>
          </p:nvSpPr>
          <p:spPr bwMode="auto">
            <a:xfrm>
              <a:off x="2163" y="3774"/>
              <a:ext cx="28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r" defTabSz="762000"/>
              <a:r>
                <a:rPr lang="en-GB" sz="2000" i="1" dirty="0">
                  <a:solidFill>
                    <a:schemeClr val="tx2"/>
                  </a:solidFill>
                  <a:latin typeface="Arial" charset="0"/>
                </a:rPr>
                <a:t>Y</a:t>
              </a:r>
              <a:r>
                <a:rPr lang="en-GB" sz="2000" baseline="-25000" dirty="0">
                  <a:solidFill>
                    <a:schemeClr val="tx2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559118" name="Line 14"/>
            <p:cNvSpPr>
              <a:spLocks noChangeShapeType="1"/>
            </p:cNvSpPr>
            <p:nvPr/>
          </p:nvSpPr>
          <p:spPr bwMode="auto">
            <a:xfrm>
              <a:off x="2292" y="2899"/>
              <a:ext cx="0" cy="842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 dirty="0"/>
            </a:p>
          </p:txBody>
        </p:sp>
      </p:grpSp>
      <p:sp>
        <p:nvSpPr>
          <p:cNvPr id="559119" name="Arc 15"/>
          <p:cNvSpPr>
            <a:spLocks/>
          </p:cNvSpPr>
          <p:nvPr/>
        </p:nvSpPr>
        <p:spPr bwMode="auto">
          <a:xfrm>
            <a:off x="1477963" y="1944688"/>
            <a:ext cx="5108575" cy="2949575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38100" cap="rnd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grpSp>
        <p:nvGrpSpPr>
          <p:cNvPr id="559120" name="Group 16"/>
          <p:cNvGrpSpPr>
            <a:grpSpLocks/>
          </p:cNvGrpSpPr>
          <p:nvPr/>
        </p:nvGrpSpPr>
        <p:grpSpPr bwMode="auto">
          <a:xfrm>
            <a:off x="577850" y="4437063"/>
            <a:ext cx="3060700" cy="396875"/>
            <a:chOff x="364" y="2795"/>
            <a:chExt cx="1928" cy="250"/>
          </a:xfrm>
        </p:grpSpPr>
        <p:sp>
          <p:nvSpPr>
            <p:cNvPr id="559121" name="Line 17"/>
            <p:cNvSpPr>
              <a:spLocks noChangeShapeType="1"/>
            </p:cNvSpPr>
            <p:nvPr/>
          </p:nvSpPr>
          <p:spPr bwMode="auto">
            <a:xfrm flipH="1">
              <a:off x="677" y="2910"/>
              <a:ext cx="1615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 dirty="0"/>
            </a:p>
          </p:txBody>
        </p:sp>
        <p:sp>
          <p:nvSpPr>
            <p:cNvPr id="559122" name="Rectangle 18"/>
            <p:cNvSpPr>
              <a:spLocks noChangeArrowheads="1"/>
            </p:cNvSpPr>
            <p:nvPr/>
          </p:nvSpPr>
          <p:spPr bwMode="auto">
            <a:xfrm>
              <a:off x="364" y="2795"/>
              <a:ext cx="28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defTabSz="762000"/>
              <a:r>
                <a:rPr lang="en-GB" sz="2000" i="1" dirty="0">
                  <a:solidFill>
                    <a:schemeClr val="tx2"/>
                  </a:solidFill>
                  <a:latin typeface="Arial" charset="0"/>
                </a:rPr>
                <a:t>P</a:t>
              </a:r>
              <a:r>
                <a:rPr lang="en-GB" sz="2000" baseline="-25000" dirty="0">
                  <a:solidFill>
                    <a:schemeClr val="tx2"/>
                  </a:solidFill>
                  <a:latin typeface="Arial" charset="0"/>
                </a:rPr>
                <a:t>1</a:t>
              </a:r>
            </a:p>
          </p:txBody>
        </p:sp>
      </p:grpSp>
      <p:sp>
        <p:nvSpPr>
          <p:cNvPr id="559123" name="Rectangle 19"/>
          <p:cNvSpPr>
            <a:spLocks noChangeArrowheads="1"/>
          </p:cNvSpPr>
          <p:nvPr/>
        </p:nvSpPr>
        <p:spPr bwMode="auto">
          <a:xfrm>
            <a:off x="5832475" y="5443538"/>
            <a:ext cx="874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/>
            <a:r>
              <a:rPr lang="en-GB" sz="2400" i="1" dirty="0">
                <a:solidFill>
                  <a:schemeClr val="tx2"/>
                </a:solidFill>
                <a:latin typeface="Arial" charset="0"/>
              </a:rPr>
              <a:t>AD</a:t>
            </a:r>
            <a:r>
              <a:rPr lang="en-GB" sz="2400" baseline="-25000" dirty="0">
                <a:solidFill>
                  <a:schemeClr val="tx2"/>
                </a:solidFill>
                <a:latin typeface="Arial" charset="0"/>
              </a:rPr>
              <a:t>1</a:t>
            </a:r>
          </a:p>
        </p:txBody>
      </p:sp>
      <p:sp>
        <p:nvSpPr>
          <p:cNvPr id="559124" name="Oval 20"/>
          <p:cNvSpPr>
            <a:spLocks noChangeArrowheads="1"/>
          </p:cNvSpPr>
          <p:nvPr/>
        </p:nvSpPr>
        <p:spPr bwMode="auto">
          <a:xfrm>
            <a:off x="3584575" y="4537075"/>
            <a:ext cx="127000" cy="127000"/>
          </a:xfrm>
          <a:prstGeom prst="ellipse">
            <a:avLst/>
          </a:prstGeom>
          <a:solidFill>
            <a:srgbClr val="CCCCFF"/>
          </a:solidFill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59126" name="Text Box 22"/>
          <p:cNvSpPr txBox="1">
            <a:spLocks noChangeArrowheads="1"/>
          </p:cNvSpPr>
          <p:nvPr/>
        </p:nvSpPr>
        <p:spPr bwMode="auto">
          <a:xfrm>
            <a:off x="0" y="23813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l-GR" b="1" dirty="0">
                <a:solidFill>
                  <a:srgbClr val="800080"/>
                </a:solidFill>
                <a:latin typeface="Arial" charset="0"/>
              </a:rPr>
              <a:t>Διαφορετικές καμπύλες συνολικής ζήτησης </a:t>
            </a:r>
            <a:r>
              <a:rPr lang="en-GB" b="1" dirty="0">
                <a:solidFill>
                  <a:srgbClr val="800080"/>
                </a:solidFill>
                <a:latin typeface="Arial" charset="0"/>
              </a:rPr>
              <a:t>(</a:t>
            </a:r>
            <a:r>
              <a:rPr lang="el-GR" b="1" dirty="0">
                <a:solidFill>
                  <a:srgbClr val="800080"/>
                </a:solidFill>
                <a:latin typeface="Arial" charset="0"/>
              </a:rPr>
              <a:t>γ</a:t>
            </a:r>
            <a:r>
              <a:rPr lang="en-GB" b="1" dirty="0">
                <a:solidFill>
                  <a:srgbClr val="800080"/>
                </a:solidFill>
                <a:latin typeface="Arial" charset="0"/>
              </a:rPr>
              <a:t>)</a:t>
            </a:r>
          </a:p>
        </p:txBody>
      </p:sp>
      <p:sp>
        <p:nvSpPr>
          <p:cNvPr id="23" name="AutoShape 13"/>
          <p:cNvSpPr>
            <a:spLocks noChangeArrowheads="1"/>
          </p:cNvSpPr>
          <p:nvPr/>
        </p:nvSpPr>
        <p:spPr bwMode="auto">
          <a:xfrm>
            <a:off x="2320119" y="709307"/>
            <a:ext cx="3993369" cy="1722033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25400">
            <a:solidFill>
              <a:schemeClr val="accent1"/>
            </a:solidFill>
            <a:round/>
            <a:headEnd type="none" w="sm" len="sm"/>
            <a:tailEnd type="none" w="sm" len="med"/>
          </a:ln>
          <a:effectLst/>
        </p:spPr>
        <p:txBody>
          <a:bodyPr wrap="square" lIns="90000" tIns="46800" rIns="90000" bIns="46800" anchor="ctr">
            <a:spAutoFit/>
          </a:bodyPr>
          <a:lstStyle/>
          <a:p>
            <a:pPr algn="ctr" defTabSz="762000"/>
            <a:r>
              <a:rPr lang="el-GR" sz="1900" dirty="0">
                <a:solidFill>
                  <a:schemeClr val="tx2"/>
                </a:solidFill>
                <a:latin typeface="Arial" charset="0"/>
              </a:rPr>
              <a:t>Η συνολική προσφορά ανταποκρίνεται όλο και λιγότερο στη συνολική ζήτηση καθώς η οικονομία προσεγγίζει την πλήρη απασχόληση</a:t>
            </a:r>
            <a:endParaRPr lang="en-GB" sz="1900" dirty="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59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59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59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59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559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559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9124" grpId="0" animBg="1"/>
      <p:bldP spid="23" grpId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154" name="Rectangle 2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61155" name="Rectangle 3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61156" name="Rectangle 4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61157" name="Line 5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61158" name="Line 6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61159" name="Rectangle 7"/>
          <p:cNvSpPr>
            <a:spLocks noChangeArrowheads="1"/>
          </p:cNvSpPr>
          <p:nvPr/>
        </p:nvSpPr>
        <p:spPr bwMode="auto">
          <a:xfrm>
            <a:off x="746125" y="58975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000" dirty="0">
                <a:latin typeface="Arial" charset="0"/>
              </a:rPr>
              <a:t>O</a:t>
            </a:r>
          </a:p>
        </p:txBody>
      </p:sp>
      <p:sp>
        <p:nvSpPr>
          <p:cNvPr id="561160" name="Rectangle 8"/>
          <p:cNvSpPr>
            <a:spLocks noChangeArrowheads="1"/>
          </p:cNvSpPr>
          <p:nvPr/>
        </p:nvSpPr>
        <p:spPr bwMode="auto">
          <a:xfrm>
            <a:off x="6338888" y="1506538"/>
            <a:ext cx="590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sz="2400" i="1" dirty="0">
                <a:solidFill>
                  <a:schemeClr val="accent2"/>
                </a:solidFill>
                <a:latin typeface="Arial" charset="0"/>
              </a:rPr>
              <a:t>AS</a:t>
            </a:r>
          </a:p>
        </p:txBody>
      </p:sp>
      <p:sp>
        <p:nvSpPr>
          <p:cNvPr id="561161" name="Arc 9"/>
          <p:cNvSpPr>
            <a:spLocks/>
          </p:cNvSpPr>
          <p:nvPr/>
        </p:nvSpPr>
        <p:spPr bwMode="auto">
          <a:xfrm>
            <a:off x="1582738" y="304800"/>
            <a:ext cx="7105650" cy="5461000"/>
          </a:xfrm>
          <a:custGeom>
            <a:avLst/>
            <a:gdLst>
              <a:gd name="G0" fmla="+- 20982 0 0"/>
              <a:gd name="G1" fmla="+- 0 0 0"/>
              <a:gd name="G2" fmla="+- 21600 0 0"/>
              <a:gd name="T0" fmla="*/ 12453 w 20982"/>
              <a:gd name="T1" fmla="*/ 19845 h 19845"/>
              <a:gd name="T2" fmla="*/ 0 w 20982"/>
              <a:gd name="T3" fmla="*/ 5129 h 19845"/>
              <a:gd name="T4" fmla="*/ 20982 w 20982"/>
              <a:gd name="T5" fmla="*/ 0 h 198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982" h="19845" fill="none" extrusionOk="0">
                <a:moveTo>
                  <a:pt x="12453" y="19844"/>
                </a:moveTo>
                <a:cubicBezTo>
                  <a:pt x="6221" y="17166"/>
                  <a:pt x="1610" y="11717"/>
                  <a:pt x="-1" y="5129"/>
                </a:cubicBezTo>
              </a:path>
              <a:path w="20982" h="19845" stroke="0" extrusionOk="0">
                <a:moveTo>
                  <a:pt x="12453" y="19844"/>
                </a:moveTo>
                <a:cubicBezTo>
                  <a:pt x="6221" y="17166"/>
                  <a:pt x="1610" y="11717"/>
                  <a:pt x="-1" y="5129"/>
                </a:cubicBezTo>
                <a:lnTo>
                  <a:pt x="20982" y="0"/>
                </a:lnTo>
                <a:close/>
              </a:path>
            </a:pathLst>
          </a:custGeom>
          <a:noFill/>
          <a:ln w="38100" cap="rnd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61162" name="Rectangle 10"/>
          <p:cNvSpPr>
            <a:spLocks noChangeArrowheads="1"/>
          </p:cNvSpPr>
          <p:nvPr/>
        </p:nvSpPr>
        <p:spPr bwMode="auto">
          <a:xfrm>
            <a:off x="3433763" y="5991225"/>
            <a:ext cx="446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r" defTabSz="762000"/>
            <a:r>
              <a:rPr lang="en-GB" sz="2000" i="1" dirty="0">
                <a:solidFill>
                  <a:schemeClr val="tx2"/>
                </a:solidFill>
                <a:latin typeface="Arial" charset="0"/>
              </a:rPr>
              <a:t>Y</a:t>
            </a:r>
            <a:r>
              <a:rPr lang="en-GB" sz="2000" baseline="-25000" dirty="0">
                <a:solidFill>
                  <a:schemeClr val="tx2"/>
                </a:solidFill>
                <a:latin typeface="Arial" charset="0"/>
              </a:rPr>
              <a:t>1</a:t>
            </a:r>
          </a:p>
        </p:txBody>
      </p:sp>
      <p:sp>
        <p:nvSpPr>
          <p:cNvPr id="561163" name="Rectangle 11"/>
          <p:cNvSpPr>
            <a:spLocks noChangeArrowheads="1"/>
          </p:cNvSpPr>
          <p:nvPr/>
        </p:nvSpPr>
        <p:spPr bwMode="auto">
          <a:xfrm rot="16200000">
            <a:off x="-839879" y="3162923"/>
            <a:ext cx="2152833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r" defTabSz="762000"/>
            <a:r>
              <a:rPr lang="el-GR" sz="2400" dirty="0">
                <a:latin typeface="Arial" charset="0"/>
              </a:rPr>
              <a:t>Επίπεδο τιμών</a:t>
            </a:r>
            <a:endParaRPr lang="en-GB" sz="2400" dirty="0">
              <a:latin typeface="Arial" charset="0"/>
            </a:endParaRPr>
          </a:p>
        </p:txBody>
      </p:sp>
      <p:sp>
        <p:nvSpPr>
          <p:cNvPr id="561164" name="Rectangle 12"/>
          <p:cNvSpPr>
            <a:spLocks noChangeArrowheads="1"/>
          </p:cNvSpPr>
          <p:nvPr/>
        </p:nvSpPr>
        <p:spPr bwMode="auto">
          <a:xfrm>
            <a:off x="2986419" y="6413500"/>
            <a:ext cx="2592056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r" defTabSz="762000"/>
            <a:r>
              <a:rPr lang="el-GR" sz="2400" dirty="0">
                <a:latin typeface="Arial" charset="0"/>
              </a:rPr>
              <a:t>Εθνική παραγωγή</a:t>
            </a:r>
            <a:endParaRPr lang="en-GB" sz="2400" dirty="0">
              <a:latin typeface="Arial" charset="0"/>
            </a:endParaRPr>
          </a:p>
        </p:txBody>
      </p:sp>
      <p:sp>
        <p:nvSpPr>
          <p:cNvPr id="561165" name="Arc 13"/>
          <p:cNvSpPr>
            <a:spLocks/>
          </p:cNvSpPr>
          <p:nvPr/>
        </p:nvSpPr>
        <p:spPr bwMode="auto">
          <a:xfrm>
            <a:off x="2439988" y="76200"/>
            <a:ext cx="6553200" cy="4875213"/>
          </a:xfrm>
          <a:custGeom>
            <a:avLst/>
            <a:gdLst>
              <a:gd name="G0" fmla="+- 20982 0 0"/>
              <a:gd name="G1" fmla="+- 0 0 0"/>
              <a:gd name="G2" fmla="+- 21600 0 0"/>
              <a:gd name="T0" fmla="*/ 12453 w 20982"/>
              <a:gd name="T1" fmla="*/ 19845 h 19845"/>
              <a:gd name="T2" fmla="*/ 0 w 20982"/>
              <a:gd name="T3" fmla="*/ 5130 h 19845"/>
              <a:gd name="T4" fmla="*/ 20982 w 20982"/>
              <a:gd name="T5" fmla="*/ 0 h 198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982" h="19845" fill="none" extrusionOk="0">
                <a:moveTo>
                  <a:pt x="12453" y="19844"/>
                </a:moveTo>
                <a:cubicBezTo>
                  <a:pt x="6222" y="17166"/>
                  <a:pt x="1610" y="11717"/>
                  <a:pt x="0" y="5129"/>
                </a:cubicBezTo>
              </a:path>
              <a:path w="20982" h="19845" stroke="0" extrusionOk="0">
                <a:moveTo>
                  <a:pt x="12453" y="19844"/>
                </a:moveTo>
                <a:cubicBezTo>
                  <a:pt x="6222" y="17166"/>
                  <a:pt x="1610" y="11717"/>
                  <a:pt x="0" y="5129"/>
                </a:cubicBezTo>
                <a:lnTo>
                  <a:pt x="20982" y="0"/>
                </a:lnTo>
                <a:close/>
              </a:path>
            </a:pathLst>
          </a:custGeom>
          <a:noFill/>
          <a:ln w="38100" cap="rnd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grpSp>
        <p:nvGrpSpPr>
          <p:cNvPr id="561166" name="Group 14"/>
          <p:cNvGrpSpPr>
            <a:grpSpLocks/>
          </p:cNvGrpSpPr>
          <p:nvPr/>
        </p:nvGrpSpPr>
        <p:grpSpPr bwMode="auto">
          <a:xfrm>
            <a:off x="4541838" y="4198938"/>
            <a:ext cx="446087" cy="2197100"/>
            <a:chOff x="2861" y="2645"/>
            <a:chExt cx="281" cy="1384"/>
          </a:xfrm>
        </p:grpSpPr>
        <p:sp>
          <p:nvSpPr>
            <p:cNvPr id="561167" name="Rectangle 15"/>
            <p:cNvSpPr>
              <a:spLocks noChangeArrowheads="1"/>
            </p:cNvSpPr>
            <p:nvPr/>
          </p:nvSpPr>
          <p:spPr bwMode="auto">
            <a:xfrm>
              <a:off x="2861" y="3779"/>
              <a:ext cx="28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r" defTabSz="762000"/>
              <a:r>
                <a:rPr lang="en-GB" sz="2000" i="1" dirty="0">
                  <a:solidFill>
                    <a:schemeClr val="folHlink"/>
                  </a:solidFill>
                  <a:latin typeface="Arial" charset="0"/>
                </a:rPr>
                <a:t>Y</a:t>
              </a:r>
              <a:r>
                <a:rPr lang="en-GB" sz="2000" baseline="-25000" dirty="0">
                  <a:solidFill>
                    <a:schemeClr val="folHlink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561168" name="Line 16"/>
            <p:cNvSpPr>
              <a:spLocks noChangeShapeType="1"/>
            </p:cNvSpPr>
            <p:nvPr/>
          </p:nvSpPr>
          <p:spPr bwMode="auto">
            <a:xfrm>
              <a:off x="2995" y="2645"/>
              <a:ext cx="1" cy="1095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 dirty="0"/>
            </a:p>
          </p:txBody>
        </p:sp>
      </p:grpSp>
      <p:sp>
        <p:nvSpPr>
          <p:cNvPr id="561169" name="Line 17"/>
          <p:cNvSpPr>
            <a:spLocks noChangeShapeType="1"/>
          </p:cNvSpPr>
          <p:nvPr/>
        </p:nvSpPr>
        <p:spPr bwMode="auto">
          <a:xfrm>
            <a:off x="3638550" y="4602163"/>
            <a:ext cx="0" cy="1336675"/>
          </a:xfrm>
          <a:prstGeom prst="line">
            <a:avLst/>
          </a:prstGeom>
          <a:noFill/>
          <a:ln w="1905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61170" name="Arc 18"/>
          <p:cNvSpPr>
            <a:spLocks/>
          </p:cNvSpPr>
          <p:nvPr/>
        </p:nvSpPr>
        <p:spPr bwMode="auto">
          <a:xfrm>
            <a:off x="1477963" y="1944688"/>
            <a:ext cx="5108575" cy="2949575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38100" cap="rnd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61171" name="Line 19"/>
          <p:cNvSpPr>
            <a:spLocks noChangeShapeType="1"/>
          </p:cNvSpPr>
          <p:nvPr/>
        </p:nvSpPr>
        <p:spPr bwMode="auto">
          <a:xfrm flipH="1">
            <a:off x="1074738" y="4619625"/>
            <a:ext cx="2563812" cy="0"/>
          </a:xfrm>
          <a:prstGeom prst="line">
            <a:avLst/>
          </a:prstGeom>
          <a:noFill/>
          <a:ln w="1905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61172" name="Rectangle 20"/>
          <p:cNvSpPr>
            <a:spLocks noChangeArrowheads="1"/>
          </p:cNvSpPr>
          <p:nvPr/>
        </p:nvSpPr>
        <p:spPr bwMode="auto">
          <a:xfrm>
            <a:off x="577850" y="4437063"/>
            <a:ext cx="446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000" i="1" dirty="0">
                <a:solidFill>
                  <a:schemeClr val="tx2"/>
                </a:solidFill>
                <a:latin typeface="Arial" charset="0"/>
              </a:rPr>
              <a:t>P</a:t>
            </a:r>
            <a:r>
              <a:rPr lang="en-GB" sz="2000" baseline="-25000" dirty="0">
                <a:solidFill>
                  <a:schemeClr val="tx2"/>
                </a:solidFill>
                <a:latin typeface="Arial" charset="0"/>
              </a:rPr>
              <a:t>1</a:t>
            </a:r>
          </a:p>
        </p:txBody>
      </p:sp>
      <p:grpSp>
        <p:nvGrpSpPr>
          <p:cNvPr id="561173" name="Group 21"/>
          <p:cNvGrpSpPr>
            <a:grpSpLocks/>
          </p:cNvGrpSpPr>
          <p:nvPr/>
        </p:nvGrpSpPr>
        <p:grpSpPr bwMode="auto">
          <a:xfrm>
            <a:off x="573088" y="3979863"/>
            <a:ext cx="4200525" cy="396875"/>
            <a:chOff x="361" y="2507"/>
            <a:chExt cx="2646" cy="250"/>
          </a:xfrm>
        </p:grpSpPr>
        <p:sp>
          <p:nvSpPr>
            <p:cNvPr id="561174" name="Line 22"/>
            <p:cNvSpPr>
              <a:spLocks noChangeShapeType="1"/>
            </p:cNvSpPr>
            <p:nvPr/>
          </p:nvSpPr>
          <p:spPr bwMode="auto">
            <a:xfrm flipH="1">
              <a:off x="688" y="2656"/>
              <a:ext cx="2319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 dirty="0"/>
            </a:p>
          </p:txBody>
        </p:sp>
        <p:sp>
          <p:nvSpPr>
            <p:cNvPr id="561175" name="Rectangle 23"/>
            <p:cNvSpPr>
              <a:spLocks noChangeArrowheads="1"/>
            </p:cNvSpPr>
            <p:nvPr/>
          </p:nvSpPr>
          <p:spPr bwMode="auto">
            <a:xfrm>
              <a:off x="361" y="2507"/>
              <a:ext cx="28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r" defTabSz="762000"/>
              <a:r>
                <a:rPr lang="en-GB" sz="2000" i="1" dirty="0">
                  <a:solidFill>
                    <a:schemeClr val="folHlink"/>
                  </a:solidFill>
                  <a:latin typeface="Arial" charset="0"/>
                </a:rPr>
                <a:t>P</a:t>
              </a:r>
              <a:r>
                <a:rPr lang="en-GB" sz="2000" baseline="-25000" dirty="0">
                  <a:solidFill>
                    <a:schemeClr val="folHlink"/>
                  </a:solidFill>
                  <a:latin typeface="Arial" charset="0"/>
                </a:rPr>
                <a:t>2</a:t>
              </a:r>
            </a:p>
          </p:txBody>
        </p:sp>
      </p:grpSp>
      <p:sp>
        <p:nvSpPr>
          <p:cNvPr id="561176" name="Rectangle 24"/>
          <p:cNvSpPr>
            <a:spLocks noChangeArrowheads="1"/>
          </p:cNvSpPr>
          <p:nvPr/>
        </p:nvSpPr>
        <p:spPr bwMode="auto">
          <a:xfrm>
            <a:off x="6278563" y="4786313"/>
            <a:ext cx="750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/>
            <a:r>
              <a:rPr lang="en-GB" sz="2400" i="1" dirty="0">
                <a:solidFill>
                  <a:schemeClr val="folHlink"/>
                </a:solidFill>
                <a:latin typeface="Arial" charset="0"/>
              </a:rPr>
              <a:t>AD</a:t>
            </a:r>
            <a:r>
              <a:rPr lang="en-GB" sz="2400" baseline="-25000" dirty="0">
                <a:solidFill>
                  <a:schemeClr val="folHlink"/>
                </a:solidFill>
                <a:latin typeface="Arial" charset="0"/>
              </a:rPr>
              <a:t>2</a:t>
            </a:r>
          </a:p>
        </p:txBody>
      </p:sp>
      <p:sp>
        <p:nvSpPr>
          <p:cNvPr id="561177" name="Rectangle 25"/>
          <p:cNvSpPr>
            <a:spLocks noChangeArrowheads="1"/>
          </p:cNvSpPr>
          <p:nvPr/>
        </p:nvSpPr>
        <p:spPr bwMode="auto">
          <a:xfrm>
            <a:off x="5832475" y="5443538"/>
            <a:ext cx="874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/>
            <a:r>
              <a:rPr lang="en-GB" sz="2400" i="1" dirty="0">
                <a:solidFill>
                  <a:schemeClr val="tx2"/>
                </a:solidFill>
                <a:latin typeface="Arial" charset="0"/>
              </a:rPr>
              <a:t>AD</a:t>
            </a:r>
            <a:r>
              <a:rPr lang="en-GB" sz="2400" baseline="-25000" dirty="0">
                <a:solidFill>
                  <a:schemeClr val="tx2"/>
                </a:solidFill>
                <a:latin typeface="Arial" charset="0"/>
              </a:rPr>
              <a:t>1</a:t>
            </a:r>
          </a:p>
        </p:txBody>
      </p:sp>
      <p:sp>
        <p:nvSpPr>
          <p:cNvPr id="561178" name="Oval 26"/>
          <p:cNvSpPr>
            <a:spLocks noChangeArrowheads="1"/>
          </p:cNvSpPr>
          <p:nvPr/>
        </p:nvSpPr>
        <p:spPr bwMode="auto">
          <a:xfrm>
            <a:off x="3584575" y="4537075"/>
            <a:ext cx="127000" cy="127000"/>
          </a:xfrm>
          <a:prstGeom prst="ellipse">
            <a:avLst/>
          </a:prstGeom>
          <a:solidFill>
            <a:srgbClr val="CCCCFF"/>
          </a:solidFill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61179" name="Oval 27"/>
          <p:cNvSpPr>
            <a:spLocks noChangeArrowheads="1"/>
          </p:cNvSpPr>
          <p:nvPr/>
        </p:nvSpPr>
        <p:spPr bwMode="auto">
          <a:xfrm>
            <a:off x="4699000" y="4141788"/>
            <a:ext cx="127000" cy="127000"/>
          </a:xfrm>
          <a:prstGeom prst="ellipse">
            <a:avLst/>
          </a:prstGeom>
          <a:solidFill>
            <a:srgbClr val="99FF99"/>
          </a:solidFill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61181" name="Text Box 29"/>
          <p:cNvSpPr txBox="1">
            <a:spLocks noChangeArrowheads="1"/>
          </p:cNvSpPr>
          <p:nvPr/>
        </p:nvSpPr>
        <p:spPr bwMode="auto">
          <a:xfrm>
            <a:off x="0" y="23813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l-GR" b="1" dirty="0">
                <a:solidFill>
                  <a:srgbClr val="800080"/>
                </a:solidFill>
                <a:latin typeface="Arial" charset="0"/>
              </a:rPr>
              <a:t>Διαφορετικές καμπύλες συνολικής ζήτησης </a:t>
            </a:r>
            <a:r>
              <a:rPr lang="en-GB" b="1" dirty="0">
                <a:solidFill>
                  <a:srgbClr val="800080"/>
                </a:solidFill>
                <a:latin typeface="Arial" charset="0"/>
              </a:rPr>
              <a:t>(</a:t>
            </a:r>
            <a:r>
              <a:rPr lang="el-GR" b="1" dirty="0">
                <a:solidFill>
                  <a:srgbClr val="800080"/>
                </a:solidFill>
                <a:latin typeface="Arial" charset="0"/>
              </a:rPr>
              <a:t>γ</a:t>
            </a:r>
            <a:r>
              <a:rPr lang="en-GB" b="1" dirty="0">
                <a:solidFill>
                  <a:srgbClr val="800080"/>
                </a:solidFill>
                <a:latin typeface="Arial" charset="0"/>
              </a:rPr>
              <a:t>)</a:t>
            </a:r>
          </a:p>
        </p:txBody>
      </p:sp>
      <p:sp>
        <p:nvSpPr>
          <p:cNvPr id="30" name="AutoShape 13"/>
          <p:cNvSpPr>
            <a:spLocks noChangeArrowheads="1"/>
          </p:cNvSpPr>
          <p:nvPr/>
        </p:nvSpPr>
        <p:spPr bwMode="auto">
          <a:xfrm>
            <a:off x="3461743" y="598365"/>
            <a:ext cx="2728913" cy="2692511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25400">
            <a:solidFill>
              <a:schemeClr val="accent1"/>
            </a:solidFill>
            <a:round/>
            <a:headEnd type="none" w="sm" len="sm"/>
            <a:tailEnd type="none" w="sm" len="med"/>
          </a:ln>
          <a:effectLst/>
        </p:spPr>
        <p:txBody>
          <a:bodyPr wrap="square" lIns="90000" tIns="46800" rIns="90000" bIns="46800" anchor="ctr">
            <a:spAutoFit/>
          </a:bodyPr>
          <a:lstStyle/>
          <a:p>
            <a:pPr algn="ctr" defTabSz="762000"/>
            <a:r>
              <a:rPr lang="el-GR" sz="1900" dirty="0">
                <a:solidFill>
                  <a:schemeClr val="tx2"/>
                </a:solidFill>
                <a:latin typeface="Arial" charset="0"/>
              </a:rPr>
              <a:t>Η συνολική προσφορά ανταποκρίνεται όλο και λιγότερο στη συνολική ζήτηση καθώς η οικονομία προσεγγίζει την πλήρη απασχόληση</a:t>
            </a:r>
            <a:endParaRPr lang="en-GB" sz="1900" dirty="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611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611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61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61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561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1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561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1179" grpId="0" animBg="1"/>
      <p:bldP spid="30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7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 dirty="0"/>
          </a:p>
        </p:txBody>
      </p:sp>
      <p:sp>
        <p:nvSpPr>
          <p:cNvPr id="48537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 dirty="0"/>
          </a:p>
        </p:txBody>
      </p:sp>
      <p:sp>
        <p:nvSpPr>
          <p:cNvPr id="485380" name="Rectangle 6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l-GR" altLang="en-US" dirty="0" smtClean="0"/>
              <a:t>Τέσσερις βασικές διαμάχες</a:t>
            </a:r>
            <a:endParaRPr lang="en-GB" altLang="en-US" dirty="0"/>
          </a:p>
        </p:txBody>
      </p:sp>
      <p:sp>
        <p:nvSpPr>
          <p:cNvPr id="275460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301625" y="1407887"/>
            <a:ext cx="8534400" cy="5167084"/>
          </a:xfrm>
        </p:spPr>
        <p:txBody>
          <a:bodyPr lIns="92075" tIns="46038" rIns="92075" bIns="46038"/>
          <a:lstStyle/>
          <a:p>
            <a:pPr>
              <a:spcBef>
                <a:spcPts val="600"/>
              </a:spcBef>
            </a:pPr>
            <a:r>
              <a:rPr lang="el-GR" altLang="en-US" sz="2800" dirty="0" smtClean="0"/>
              <a:t>3</a:t>
            </a:r>
            <a:r>
              <a:rPr lang="el-GR" altLang="en-US" sz="2800" baseline="30000" dirty="0" smtClean="0"/>
              <a:t>η</a:t>
            </a:r>
            <a:r>
              <a:rPr lang="el-GR" altLang="en-US" sz="2800" dirty="0" smtClean="0"/>
              <a:t> Θεωρητική διαμάχη</a:t>
            </a:r>
            <a:r>
              <a:rPr lang="en-GB" altLang="en-US" sz="2800" dirty="0" smtClean="0"/>
              <a:t>: </a:t>
            </a:r>
            <a:r>
              <a:rPr lang="el-GR" altLang="en-US" sz="2800" dirty="0" smtClean="0"/>
              <a:t>Ο ρόλος των προσδοκιών στη λειτουργία της αγοράς</a:t>
            </a:r>
            <a:endParaRPr lang="en-GB" altLang="en-US" sz="2800" dirty="0"/>
          </a:p>
          <a:p>
            <a:pPr lvl="1">
              <a:spcBef>
                <a:spcPts val="600"/>
              </a:spcBef>
            </a:pPr>
            <a:r>
              <a:rPr lang="el-GR" altLang="en-US" sz="2400" dirty="0"/>
              <a:t>η</a:t>
            </a:r>
            <a:r>
              <a:rPr lang="el-GR" altLang="en-US" sz="2400" dirty="0" smtClean="0"/>
              <a:t> δεξιά</a:t>
            </a:r>
            <a:r>
              <a:rPr lang="en-GB" altLang="en-US" sz="2400" dirty="0" smtClean="0"/>
              <a:t>: </a:t>
            </a:r>
            <a:r>
              <a:rPr lang="el-GR" altLang="en-US" sz="2400" dirty="0" smtClean="0"/>
              <a:t>οι προσδοκίες προσαρμόζονται γρήγορα στις μεταβολές των τιμών</a:t>
            </a:r>
            <a:endParaRPr lang="en-GB" altLang="en-US" sz="2400" dirty="0"/>
          </a:p>
          <a:p>
            <a:pPr lvl="1">
              <a:spcBef>
                <a:spcPts val="600"/>
              </a:spcBef>
            </a:pPr>
            <a:r>
              <a:rPr lang="el-GR" altLang="en-US" sz="2400" dirty="0"/>
              <a:t>η</a:t>
            </a:r>
            <a:r>
              <a:rPr lang="el-GR" altLang="en-US" sz="2400" dirty="0" smtClean="0"/>
              <a:t> αριστερή</a:t>
            </a:r>
            <a:r>
              <a:rPr lang="en-GB" altLang="en-US" sz="2400" dirty="0" smtClean="0"/>
              <a:t>: </a:t>
            </a:r>
            <a:r>
              <a:rPr lang="el-GR" altLang="en-US" sz="2400" dirty="0" smtClean="0"/>
              <a:t>οι προσδοκίες των τιμών εξαρτώνται από τις προσδοκίες παραγωγής και απασχόλησης</a:t>
            </a:r>
            <a:endParaRPr lang="en-GB" altLang="en-US" sz="2400" dirty="0"/>
          </a:p>
          <a:p>
            <a:pPr>
              <a:spcBef>
                <a:spcPts val="600"/>
              </a:spcBef>
            </a:pPr>
            <a:r>
              <a:rPr lang="el-GR" altLang="en-US" sz="2800" dirty="0" smtClean="0"/>
              <a:t>4</a:t>
            </a:r>
            <a:r>
              <a:rPr lang="el-GR" altLang="en-US" sz="2800" baseline="30000" dirty="0" smtClean="0"/>
              <a:t>η</a:t>
            </a:r>
            <a:r>
              <a:rPr lang="el-GR" altLang="en-US" sz="2800" dirty="0" smtClean="0"/>
              <a:t> Θεωρητική διαμάχη</a:t>
            </a:r>
            <a:r>
              <a:rPr lang="en-GB" altLang="en-US" sz="2800" dirty="0" smtClean="0"/>
              <a:t>:</a:t>
            </a:r>
            <a:r>
              <a:rPr lang="el-GR" altLang="en-US" sz="2800" dirty="0" smtClean="0"/>
              <a:t>Η σημασία των δημοσιονομικών ελλειμμάτων</a:t>
            </a:r>
            <a:endParaRPr lang="en-GB" altLang="en-US" sz="2800" dirty="0"/>
          </a:p>
          <a:p>
            <a:pPr lvl="1">
              <a:spcBef>
                <a:spcPts val="600"/>
              </a:spcBef>
            </a:pPr>
            <a:r>
              <a:rPr lang="el-GR" altLang="en-US" sz="2400" dirty="0" smtClean="0"/>
              <a:t>η δεξιά</a:t>
            </a:r>
            <a:r>
              <a:rPr lang="en-GB" altLang="en-US" sz="2400" dirty="0" smtClean="0"/>
              <a:t>:</a:t>
            </a:r>
            <a:r>
              <a:rPr lang="el-GR" altLang="en-US" sz="2400" dirty="0" smtClean="0"/>
              <a:t>μειώνουν τα ελλείμματα για να διατηρήσουν χαμηλά τα επιτόκια και να ενθαρρύνουν τη δραστηριότητα του ιδιωτικού τομέα</a:t>
            </a:r>
            <a:endParaRPr lang="en-GB" altLang="en-US" sz="2400" dirty="0"/>
          </a:p>
          <a:p>
            <a:pPr lvl="1">
              <a:spcBef>
                <a:spcPts val="600"/>
              </a:spcBef>
            </a:pPr>
            <a:r>
              <a:rPr lang="el-GR" altLang="en-US" sz="2400" dirty="0"/>
              <a:t>η</a:t>
            </a:r>
            <a:r>
              <a:rPr lang="el-GR" altLang="en-US" sz="2400" dirty="0" smtClean="0"/>
              <a:t> αριστερή </a:t>
            </a:r>
            <a:r>
              <a:rPr lang="en-GB" altLang="en-US" sz="2400" dirty="0" smtClean="0"/>
              <a:t>: </a:t>
            </a:r>
            <a:r>
              <a:rPr lang="el-GR" altLang="en-US" sz="2400" dirty="0" smtClean="0"/>
              <a:t>οι επεκτατικές πολιτικές αυξάνουν τη συνολική ζήτηση και τονώνουν την ανάπτυξη</a:t>
            </a:r>
            <a:endParaRPr lang="en-GB" altLang="en-US" sz="2400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75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75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75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75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275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2754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5460" grpId="0" build="p" bldLvl="2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07" name="Rectangle 3"/>
          <p:cNvSpPr>
            <a:spLocks noGrp="1" noChangeArrowheads="1"/>
          </p:cNvSpPr>
          <p:nvPr>
            <p:ph type="subTitle" idx="1"/>
          </p:nvPr>
        </p:nvSpPr>
        <p:spPr>
          <a:ln/>
        </p:spPr>
        <p:txBody>
          <a:bodyPr/>
          <a:lstStyle/>
          <a:p>
            <a:r>
              <a:rPr lang="el-GR" altLang="en-US" sz="4100" dirty="0" smtClean="0"/>
              <a:t>Κλασική Μακροοικονομική</a:t>
            </a:r>
            <a:endParaRPr lang="en-GB" altLang="en-US" sz="4100" dirty="0"/>
          </a:p>
        </p:txBody>
      </p:sp>
      <p:sp>
        <p:nvSpPr>
          <p:cNvPr id="48743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549275"/>
            <a:ext cx="9144000" cy="1328738"/>
          </a:xfrm>
          <a:ln/>
        </p:spPr>
        <p:txBody>
          <a:bodyPr/>
          <a:lstStyle/>
          <a:p>
            <a:r>
              <a:rPr lang="el-GR" altLang="en-US" sz="4400" dirty="0" smtClean="0"/>
              <a:t>Μακροοικονομικά Θέματα, Συζητήσεις και Διαμάχες</a:t>
            </a:r>
            <a:endParaRPr lang="en-GB" altLang="en-US" sz="4400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8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8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707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3" name="Rectangle 3"/>
          <p:cNvSpPr>
            <a:spLocks noGrp="1" noChangeArrowheads="1"/>
          </p:cNvSpPr>
          <p:nvPr>
            <p:ph type="subTitle" idx="1"/>
          </p:nvPr>
        </p:nvSpPr>
        <p:spPr>
          <a:ln/>
        </p:spPr>
        <p:txBody>
          <a:bodyPr/>
          <a:lstStyle/>
          <a:p>
            <a:pPr>
              <a:lnSpc>
                <a:spcPct val="110000"/>
              </a:lnSpc>
            </a:pPr>
            <a:r>
              <a:rPr lang="el-GR" altLang="en-US" sz="4100" dirty="0" smtClean="0"/>
              <a:t>Το Μακροοικονομικό Περιβάλλον και Συζητήσεις</a:t>
            </a:r>
            <a:endParaRPr lang="en-GB" altLang="en-US" sz="4100" dirty="0"/>
          </a:p>
        </p:txBody>
      </p:sp>
      <p:sp>
        <p:nvSpPr>
          <p:cNvPr id="47719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549275"/>
            <a:ext cx="9144000" cy="1328738"/>
          </a:xfrm>
          <a:ln/>
        </p:spPr>
        <p:txBody>
          <a:bodyPr/>
          <a:lstStyle/>
          <a:p>
            <a:r>
              <a:rPr lang="el-GR" altLang="en-US" sz="4400" dirty="0" smtClean="0"/>
              <a:t>Μακροοικονομικά Θέματα, Συζητήσεις και Διαμάχες</a:t>
            </a:r>
            <a:endParaRPr lang="en-GB" altLang="en-US" sz="4400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2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2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2563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0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 dirty="0"/>
          </a:p>
        </p:txBody>
      </p:sp>
      <p:sp>
        <p:nvSpPr>
          <p:cNvPr id="56320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 dirty="0"/>
          </a:p>
        </p:txBody>
      </p:sp>
      <p:sp>
        <p:nvSpPr>
          <p:cNvPr id="563204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Κλασική Μακροοικονομική</a:t>
            </a:r>
            <a:endParaRPr lang="en-GB" dirty="0"/>
          </a:p>
        </p:txBody>
      </p:sp>
      <p:sp>
        <p:nvSpPr>
          <p:cNvPr id="563205" name="Rectangl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l-GR" dirty="0" smtClean="0"/>
              <a:t>Η Κλασική προσέγγιση του προϊόντος και της απασχόλησης</a:t>
            </a:r>
            <a:endParaRPr lang="en-GB" dirty="0"/>
          </a:p>
          <a:p>
            <a:pPr lvl="1">
              <a:lnSpc>
                <a:spcPct val="100000"/>
              </a:lnSpc>
            </a:pPr>
            <a:r>
              <a:rPr lang="el-GR" dirty="0" smtClean="0"/>
              <a:t>Οι αγορές εκκαθαρίζουν</a:t>
            </a:r>
            <a:endParaRPr lang="en-GB" dirty="0"/>
          </a:p>
          <a:p>
            <a:pPr lvl="2">
              <a:lnSpc>
                <a:spcPct val="100000"/>
              </a:lnSpc>
            </a:pPr>
            <a:r>
              <a:rPr lang="el-GR" dirty="0" smtClean="0"/>
              <a:t>την αγορά εργασίας</a:t>
            </a:r>
            <a:endParaRPr lang="en-GB" dirty="0"/>
          </a:p>
          <a:p>
            <a:pPr lvl="2">
              <a:lnSpc>
                <a:spcPct val="100000"/>
              </a:lnSpc>
            </a:pPr>
            <a:r>
              <a:rPr lang="el-GR" dirty="0" smtClean="0"/>
              <a:t>την αγορά δανειακών κεφαλαίων</a:t>
            </a:r>
            <a:endParaRPr lang="en-GB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63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63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5632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5632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05" grpId="0" build="p" bldLvl="3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250" name="Rectangle 2"/>
          <p:cNvSpPr>
            <a:spLocks noChangeArrowheads="1"/>
          </p:cNvSpPr>
          <p:nvPr/>
        </p:nvSpPr>
        <p:spPr bwMode="auto">
          <a:xfrm>
            <a:off x="1066799" y="609600"/>
            <a:ext cx="7627257" cy="533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65251" name="Rectangle 3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65252" name="Rectangle 4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65253" name="Line 5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65254" name="Line 6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65255" name="Rectangle 7"/>
          <p:cNvSpPr>
            <a:spLocks noChangeArrowheads="1"/>
          </p:cNvSpPr>
          <p:nvPr/>
        </p:nvSpPr>
        <p:spPr bwMode="auto">
          <a:xfrm>
            <a:off x="746125" y="58975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000">
                <a:latin typeface="Arial" charset="0"/>
              </a:rPr>
              <a:t>O</a:t>
            </a:r>
          </a:p>
        </p:txBody>
      </p:sp>
      <p:sp>
        <p:nvSpPr>
          <p:cNvPr id="565256" name="Arc 8"/>
          <p:cNvSpPr>
            <a:spLocks/>
          </p:cNvSpPr>
          <p:nvPr/>
        </p:nvSpPr>
        <p:spPr bwMode="auto">
          <a:xfrm rot="21300000">
            <a:off x="2239963" y="260350"/>
            <a:ext cx="6688137" cy="5230813"/>
          </a:xfrm>
          <a:custGeom>
            <a:avLst/>
            <a:gdLst>
              <a:gd name="G0" fmla="+- 21367 0 0"/>
              <a:gd name="G1" fmla="+- 0 0 0"/>
              <a:gd name="G2" fmla="+- 21600 0 0"/>
              <a:gd name="T0" fmla="*/ 12471 w 21367"/>
              <a:gd name="T1" fmla="*/ 19683 h 19683"/>
              <a:gd name="T2" fmla="*/ 0 w 21367"/>
              <a:gd name="T3" fmla="*/ 3166 h 19683"/>
              <a:gd name="T4" fmla="*/ 21367 w 21367"/>
              <a:gd name="T5" fmla="*/ 0 h 196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367" h="19683" fill="none" extrusionOk="0">
                <a:moveTo>
                  <a:pt x="12470" y="19683"/>
                </a:moveTo>
                <a:cubicBezTo>
                  <a:pt x="5775" y="16656"/>
                  <a:pt x="1077" y="10434"/>
                  <a:pt x="0" y="3165"/>
                </a:cubicBezTo>
              </a:path>
              <a:path w="21367" h="19683" stroke="0" extrusionOk="0">
                <a:moveTo>
                  <a:pt x="12470" y="19683"/>
                </a:moveTo>
                <a:cubicBezTo>
                  <a:pt x="5775" y="16656"/>
                  <a:pt x="1077" y="10434"/>
                  <a:pt x="0" y="3165"/>
                </a:cubicBezTo>
                <a:lnTo>
                  <a:pt x="21367" y="0"/>
                </a:lnTo>
                <a:close/>
              </a:path>
            </a:pathLst>
          </a:custGeom>
          <a:noFill/>
          <a:ln w="38100" cap="rnd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65257" name="Arc 9"/>
          <p:cNvSpPr>
            <a:spLocks/>
          </p:cNvSpPr>
          <p:nvPr/>
        </p:nvSpPr>
        <p:spPr bwMode="auto">
          <a:xfrm>
            <a:off x="0" y="0"/>
            <a:ext cx="6129338" cy="50292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088 w 21088"/>
              <a:gd name="T1" fmla="*/ 4673 h 21088"/>
              <a:gd name="T2" fmla="*/ 4675 w 21088"/>
              <a:gd name="T3" fmla="*/ 21088 h 21088"/>
              <a:gd name="T4" fmla="*/ 0 w 21088"/>
              <a:gd name="T5" fmla="*/ 0 h 210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088" h="21088" fill="none" extrusionOk="0">
                <a:moveTo>
                  <a:pt x="21088" y="4673"/>
                </a:moveTo>
                <a:cubicBezTo>
                  <a:pt x="19272" y="12869"/>
                  <a:pt x="12871" y="19270"/>
                  <a:pt x="4675" y="21088"/>
                </a:cubicBezTo>
              </a:path>
              <a:path w="21088" h="21088" stroke="0" extrusionOk="0">
                <a:moveTo>
                  <a:pt x="21088" y="4673"/>
                </a:moveTo>
                <a:cubicBezTo>
                  <a:pt x="19272" y="12869"/>
                  <a:pt x="12871" y="19270"/>
                  <a:pt x="4675" y="21088"/>
                </a:cubicBezTo>
                <a:lnTo>
                  <a:pt x="0" y="0"/>
                </a:lnTo>
                <a:close/>
              </a:path>
            </a:pathLst>
          </a:custGeom>
          <a:noFill/>
          <a:ln w="38100" cap="rnd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65258" name="Rectangle 10"/>
          <p:cNvSpPr>
            <a:spLocks noChangeArrowheads="1"/>
          </p:cNvSpPr>
          <p:nvPr/>
        </p:nvSpPr>
        <p:spPr bwMode="auto">
          <a:xfrm>
            <a:off x="5470525" y="715963"/>
            <a:ext cx="3145348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l-GR" sz="2000" dirty="0" smtClean="0">
                <a:solidFill>
                  <a:schemeClr val="tx2"/>
                </a:solidFill>
                <a:latin typeface="Arial" charset="0"/>
              </a:rPr>
              <a:t>Αποταμίευση (προσφορά)</a:t>
            </a:r>
            <a:endParaRPr lang="en-GB" sz="2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565259" name="Rectangle 11"/>
          <p:cNvSpPr>
            <a:spLocks noChangeArrowheads="1"/>
          </p:cNvSpPr>
          <p:nvPr/>
        </p:nvSpPr>
        <p:spPr bwMode="auto">
          <a:xfrm>
            <a:off x="5622925" y="5440363"/>
            <a:ext cx="2468817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l-GR" sz="2000" dirty="0" smtClean="0">
                <a:solidFill>
                  <a:schemeClr val="tx2"/>
                </a:solidFill>
                <a:latin typeface="Arial" charset="0"/>
              </a:rPr>
              <a:t>Επένδυση (ζήτηση)</a:t>
            </a:r>
            <a:endParaRPr lang="en-GB" sz="2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565260" name="Rectangle 12"/>
          <p:cNvSpPr>
            <a:spLocks noChangeArrowheads="1"/>
          </p:cNvSpPr>
          <p:nvPr/>
        </p:nvSpPr>
        <p:spPr bwMode="auto">
          <a:xfrm rot="16200000">
            <a:off x="-984745" y="2978287"/>
            <a:ext cx="2644185" cy="431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l-GR" sz="2200" dirty="0" smtClean="0">
                <a:latin typeface="Arial" charset="0"/>
              </a:rPr>
              <a:t>Επίπεδο Επιτοκίου</a:t>
            </a:r>
            <a:endParaRPr lang="en-GB" sz="2200" dirty="0">
              <a:latin typeface="Arial" charset="0"/>
            </a:endParaRPr>
          </a:p>
        </p:txBody>
      </p:sp>
      <p:sp>
        <p:nvSpPr>
          <p:cNvPr id="565261" name="Rectangle 13"/>
          <p:cNvSpPr>
            <a:spLocks noChangeArrowheads="1"/>
          </p:cNvSpPr>
          <p:nvPr/>
        </p:nvSpPr>
        <p:spPr bwMode="auto">
          <a:xfrm>
            <a:off x="2276175" y="6332538"/>
            <a:ext cx="4297971" cy="431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l-GR" sz="2200" dirty="0" smtClean="0">
                <a:latin typeface="Arial" charset="0"/>
              </a:rPr>
              <a:t>Ποσότητα δανειακών κεφαλαίων</a:t>
            </a:r>
            <a:endParaRPr lang="en-GB" sz="2200" dirty="0">
              <a:latin typeface="Arial" charset="0"/>
            </a:endParaRPr>
          </a:p>
        </p:txBody>
      </p:sp>
      <p:sp>
        <p:nvSpPr>
          <p:cNvPr id="565262" name="Text Box 14"/>
          <p:cNvSpPr txBox="1">
            <a:spLocks noChangeArrowheads="1"/>
          </p:cNvSpPr>
          <p:nvPr/>
        </p:nvSpPr>
        <p:spPr bwMode="auto">
          <a:xfrm>
            <a:off x="0" y="39688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l-GR" b="1" dirty="0">
                <a:solidFill>
                  <a:srgbClr val="1E495C"/>
                </a:solidFill>
                <a:latin typeface="Arial" charset="0"/>
              </a:rPr>
              <a:t>Η αγορά  δανειακών κεφαλαίων</a:t>
            </a:r>
            <a:endParaRPr lang="en-GB" b="1" dirty="0">
              <a:solidFill>
                <a:srgbClr val="1E495C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pull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298" name="Rectangle 2"/>
          <p:cNvSpPr>
            <a:spLocks noChangeArrowheads="1"/>
          </p:cNvSpPr>
          <p:nvPr/>
        </p:nvSpPr>
        <p:spPr bwMode="auto">
          <a:xfrm>
            <a:off x="1066800" y="609600"/>
            <a:ext cx="7685314" cy="533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67299" name="Rectangle 3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67300" name="Rectangle 4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67301" name="Line 5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67302" name="Line 6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67303" name="Rectangle 7"/>
          <p:cNvSpPr>
            <a:spLocks noChangeArrowheads="1"/>
          </p:cNvSpPr>
          <p:nvPr/>
        </p:nvSpPr>
        <p:spPr bwMode="auto">
          <a:xfrm>
            <a:off x="746125" y="58975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000">
                <a:latin typeface="Arial" charset="0"/>
              </a:rPr>
              <a:t>O</a:t>
            </a:r>
          </a:p>
        </p:txBody>
      </p:sp>
      <p:sp>
        <p:nvSpPr>
          <p:cNvPr id="567304" name="Arc 8"/>
          <p:cNvSpPr>
            <a:spLocks/>
          </p:cNvSpPr>
          <p:nvPr/>
        </p:nvSpPr>
        <p:spPr bwMode="auto">
          <a:xfrm rot="21300000">
            <a:off x="2239963" y="260350"/>
            <a:ext cx="6688137" cy="5230813"/>
          </a:xfrm>
          <a:custGeom>
            <a:avLst/>
            <a:gdLst>
              <a:gd name="G0" fmla="+- 21367 0 0"/>
              <a:gd name="G1" fmla="+- 0 0 0"/>
              <a:gd name="G2" fmla="+- 21600 0 0"/>
              <a:gd name="T0" fmla="*/ 12471 w 21367"/>
              <a:gd name="T1" fmla="*/ 19683 h 19683"/>
              <a:gd name="T2" fmla="*/ 0 w 21367"/>
              <a:gd name="T3" fmla="*/ 3166 h 19683"/>
              <a:gd name="T4" fmla="*/ 21367 w 21367"/>
              <a:gd name="T5" fmla="*/ 0 h 196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367" h="19683" fill="none" extrusionOk="0">
                <a:moveTo>
                  <a:pt x="12470" y="19683"/>
                </a:moveTo>
                <a:cubicBezTo>
                  <a:pt x="5775" y="16656"/>
                  <a:pt x="1077" y="10434"/>
                  <a:pt x="0" y="3165"/>
                </a:cubicBezTo>
              </a:path>
              <a:path w="21367" h="19683" stroke="0" extrusionOk="0">
                <a:moveTo>
                  <a:pt x="12470" y="19683"/>
                </a:moveTo>
                <a:cubicBezTo>
                  <a:pt x="5775" y="16656"/>
                  <a:pt x="1077" y="10434"/>
                  <a:pt x="0" y="3165"/>
                </a:cubicBezTo>
                <a:lnTo>
                  <a:pt x="21367" y="0"/>
                </a:lnTo>
                <a:close/>
              </a:path>
            </a:pathLst>
          </a:custGeom>
          <a:noFill/>
          <a:ln w="38100" cap="rnd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67305" name="Arc 9"/>
          <p:cNvSpPr>
            <a:spLocks/>
          </p:cNvSpPr>
          <p:nvPr/>
        </p:nvSpPr>
        <p:spPr bwMode="auto">
          <a:xfrm>
            <a:off x="0" y="0"/>
            <a:ext cx="6129338" cy="50292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088 w 21088"/>
              <a:gd name="T1" fmla="*/ 4673 h 21088"/>
              <a:gd name="T2" fmla="*/ 4675 w 21088"/>
              <a:gd name="T3" fmla="*/ 21088 h 21088"/>
              <a:gd name="T4" fmla="*/ 0 w 21088"/>
              <a:gd name="T5" fmla="*/ 0 h 210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088" h="21088" fill="none" extrusionOk="0">
                <a:moveTo>
                  <a:pt x="21088" y="4673"/>
                </a:moveTo>
                <a:cubicBezTo>
                  <a:pt x="19272" y="12869"/>
                  <a:pt x="12871" y="19270"/>
                  <a:pt x="4675" y="21088"/>
                </a:cubicBezTo>
              </a:path>
              <a:path w="21088" h="21088" stroke="0" extrusionOk="0">
                <a:moveTo>
                  <a:pt x="21088" y="4673"/>
                </a:moveTo>
                <a:cubicBezTo>
                  <a:pt x="19272" y="12869"/>
                  <a:pt x="12871" y="19270"/>
                  <a:pt x="4675" y="21088"/>
                </a:cubicBezTo>
                <a:lnTo>
                  <a:pt x="0" y="0"/>
                </a:lnTo>
                <a:close/>
              </a:path>
            </a:pathLst>
          </a:custGeom>
          <a:noFill/>
          <a:ln w="38100" cap="rnd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67306" name="Rectangle 10"/>
          <p:cNvSpPr>
            <a:spLocks noChangeArrowheads="1"/>
          </p:cNvSpPr>
          <p:nvPr/>
        </p:nvSpPr>
        <p:spPr bwMode="auto">
          <a:xfrm>
            <a:off x="5470525" y="715963"/>
            <a:ext cx="3215880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l-GR" sz="2000" dirty="0" smtClean="0">
                <a:solidFill>
                  <a:schemeClr val="tx2"/>
                </a:solidFill>
                <a:latin typeface="Arial" charset="0"/>
              </a:rPr>
              <a:t>Αποταμίευση (προσφορά )</a:t>
            </a:r>
            <a:endParaRPr lang="en-GB" sz="2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567307" name="Rectangle 11"/>
          <p:cNvSpPr>
            <a:spLocks noChangeArrowheads="1"/>
          </p:cNvSpPr>
          <p:nvPr/>
        </p:nvSpPr>
        <p:spPr bwMode="auto">
          <a:xfrm>
            <a:off x="5622925" y="5440363"/>
            <a:ext cx="2468817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l-GR" sz="2000" dirty="0" smtClean="0">
                <a:solidFill>
                  <a:schemeClr val="tx2"/>
                </a:solidFill>
                <a:latin typeface="Arial" charset="0"/>
              </a:rPr>
              <a:t>Επένδυση (ζήτηση)</a:t>
            </a:r>
            <a:endParaRPr lang="en-GB" sz="2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567308" name="Rectangle 12"/>
          <p:cNvSpPr>
            <a:spLocks noChangeArrowheads="1"/>
          </p:cNvSpPr>
          <p:nvPr/>
        </p:nvSpPr>
        <p:spPr bwMode="auto">
          <a:xfrm rot="16200000">
            <a:off x="-945476" y="2978286"/>
            <a:ext cx="2565639" cy="431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l-GR" sz="2200" dirty="0" smtClean="0">
                <a:latin typeface="Arial" charset="0"/>
              </a:rPr>
              <a:t>Επίπεδο Επιτοκίου</a:t>
            </a:r>
            <a:endParaRPr lang="en-GB" sz="2200" dirty="0" smtClean="0">
              <a:latin typeface="Arial" charset="0"/>
            </a:endParaRPr>
          </a:p>
        </p:txBody>
      </p:sp>
      <p:sp>
        <p:nvSpPr>
          <p:cNvPr id="567309" name="Rectangle 13"/>
          <p:cNvSpPr>
            <a:spLocks noChangeArrowheads="1"/>
          </p:cNvSpPr>
          <p:nvPr/>
        </p:nvSpPr>
        <p:spPr bwMode="auto">
          <a:xfrm>
            <a:off x="2315444" y="6332538"/>
            <a:ext cx="4219425" cy="770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l-GR" sz="2200" dirty="0" smtClean="0">
                <a:latin typeface="Arial" charset="0"/>
              </a:rPr>
              <a:t>Ποσότητα δανειακών κεφαλαίων</a:t>
            </a:r>
            <a:endParaRPr lang="en-GB" sz="2200" dirty="0" smtClean="0">
              <a:latin typeface="Arial" charset="0"/>
            </a:endParaRPr>
          </a:p>
          <a:p>
            <a:pPr algn="ctr" defTabSz="762000"/>
            <a:endParaRPr lang="en-GB" sz="2200" dirty="0">
              <a:latin typeface="Arial" charset="0"/>
            </a:endParaRPr>
          </a:p>
        </p:txBody>
      </p:sp>
      <p:sp>
        <p:nvSpPr>
          <p:cNvPr id="567310" name="Line 14"/>
          <p:cNvSpPr>
            <a:spLocks noChangeShapeType="1"/>
          </p:cNvSpPr>
          <p:nvPr/>
        </p:nvSpPr>
        <p:spPr bwMode="auto">
          <a:xfrm>
            <a:off x="2743200" y="2819400"/>
            <a:ext cx="2514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stealth" w="med" len="med"/>
            <a:tailEnd type="stealth" w="med" len="med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67311" name="Line 15"/>
          <p:cNvSpPr>
            <a:spLocks noChangeShapeType="1"/>
          </p:cNvSpPr>
          <p:nvPr/>
        </p:nvSpPr>
        <p:spPr bwMode="auto">
          <a:xfrm flipH="1">
            <a:off x="1066800" y="2819400"/>
            <a:ext cx="1676400" cy="0"/>
          </a:xfrm>
          <a:prstGeom prst="line">
            <a:avLst/>
          </a:prstGeom>
          <a:noFill/>
          <a:ln w="15875">
            <a:solidFill>
              <a:schemeClr val="folHlink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67312" name="Rectangle 16"/>
          <p:cNvSpPr>
            <a:spLocks noChangeArrowheads="1"/>
          </p:cNvSpPr>
          <p:nvPr/>
        </p:nvSpPr>
        <p:spPr bwMode="auto">
          <a:xfrm>
            <a:off x="647700" y="2598738"/>
            <a:ext cx="38417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sz="2200" i="1">
                <a:solidFill>
                  <a:schemeClr val="folHlink"/>
                </a:solidFill>
                <a:latin typeface="Arial" charset="0"/>
              </a:rPr>
              <a:t>r</a:t>
            </a:r>
            <a:r>
              <a:rPr lang="en-GB" sz="2200" baseline="-25000">
                <a:solidFill>
                  <a:schemeClr val="folHlink"/>
                </a:solidFill>
                <a:latin typeface="Arial" charset="0"/>
              </a:rPr>
              <a:t>1</a:t>
            </a:r>
          </a:p>
        </p:txBody>
      </p:sp>
      <p:sp>
        <p:nvSpPr>
          <p:cNvPr id="567313" name="AutoShape 17"/>
          <p:cNvSpPr>
            <a:spLocks noChangeArrowheads="1"/>
          </p:cNvSpPr>
          <p:nvPr/>
        </p:nvSpPr>
        <p:spPr bwMode="auto">
          <a:xfrm>
            <a:off x="5413375" y="3020243"/>
            <a:ext cx="2636838" cy="139854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25400">
            <a:solidFill>
              <a:schemeClr val="accent1"/>
            </a:solidFill>
            <a:round/>
            <a:headEnd type="none" w="sm" len="sm"/>
            <a:tailEnd type="none" w="sm" len="med"/>
          </a:ln>
          <a:effectLst/>
        </p:spPr>
        <p:txBody>
          <a:bodyPr lIns="90000" tIns="46800" rIns="90000" bIns="46800" anchor="ctr">
            <a:spAutoFit/>
          </a:bodyPr>
          <a:lstStyle/>
          <a:p>
            <a:pPr algn="ctr" defTabSz="762000"/>
            <a:r>
              <a:rPr lang="el-GR" sz="1900" dirty="0" smtClean="0">
                <a:solidFill>
                  <a:schemeClr val="folHlink"/>
                </a:solidFill>
                <a:latin typeface="Arial" charset="0"/>
              </a:rPr>
              <a:t>Η υπερβάλλουσα προσφορά οδηγεί προς τα κάτω τα επιτόκια</a:t>
            </a:r>
            <a:r>
              <a:rPr lang="en-GB" sz="1900" dirty="0" smtClean="0">
                <a:solidFill>
                  <a:schemeClr val="folHlink"/>
                </a:solidFill>
                <a:latin typeface="Arial" charset="0"/>
              </a:rPr>
              <a:t>.</a:t>
            </a:r>
            <a:endParaRPr lang="en-GB" sz="1900" dirty="0">
              <a:solidFill>
                <a:schemeClr val="folHlink"/>
              </a:solidFill>
              <a:latin typeface="Arial" charset="0"/>
            </a:endParaRPr>
          </a:p>
        </p:txBody>
      </p:sp>
      <p:sp>
        <p:nvSpPr>
          <p:cNvPr id="567314" name="Line 18"/>
          <p:cNvSpPr>
            <a:spLocks noChangeShapeType="1"/>
          </p:cNvSpPr>
          <p:nvPr/>
        </p:nvSpPr>
        <p:spPr bwMode="auto">
          <a:xfrm>
            <a:off x="838200" y="3048000"/>
            <a:ext cx="0" cy="7620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67315" name="Text Box 19"/>
          <p:cNvSpPr txBox="1">
            <a:spLocks noChangeArrowheads="1"/>
          </p:cNvSpPr>
          <p:nvPr/>
        </p:nvSpPr>
        <p:spPr bwMode="auto">
          <a:xfrm>
            <a:off x="0" y="39688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l-GR" b="1" dirty="0" smtClean="0">
                <a:solidFill>
                  <a:srgbClr val="1E495C"/>
                </a:solidFill>
                <a:latin typeface="Arial" charset="0"/>
              </a:rPr>
              <a:t>Η αγορά  δανειακών κεφαλαίων</a:t>
            </a:r>
            <a:endParaRPr lang="en-GB" b="1" dirty="0">
              <a:solidFill>
                <a:srgbClr val="1E495C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73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73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67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67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67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67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7313" grpId="0" animBg="1" autoUpdateAnimBg="0"/>
      <p:bldP spid="56731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346" name="Rectangle 2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69347" name="Rectangle 3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69348" name="Rectangle 4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69349" name="Rectangle 5"/>
          <p:cNvSpPr>
            <a:spLocks noChangeArrowheads="1"/>
          </p:cNvSpPr>
          <p:nvPr/>
        </p:nvSpPr>
        <p:spPr bwMode="auto">
          <a:xfrm>
            <a:off x="746125" y="58975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000">
                <a:latin typeface="Arial" charset="0"/>
              </a:rPr>
              <a:t>O</a:t>
            </a:r>
          </a:p>
        </p:txBody>
      </p:sp>
      <p:sp>
        <p:nvSpPr>
          <p:cNvPr id="569350" name="Arc 6"/>
          <p:cNvSpPr>
            <a:spLocks/>
          </p:cNvSpPr>
          <p:nvPr/>
        </p:nvSpPr>
        <p:spPr bwMode="auto">
          <a:xfrm rot="21300000">
            <a:off x="2239963" y="260350"/>
            <a:ext cx="6688137" cy="5230813"/>
          </a:xfrm>
          <a:custGeom>
            <a:avLst/>
            <a:gdLst>
              <a:gd name="G0" fmla="+- 21367 0 0"/>
              <a:gd name="G1" fmla="+- 0 0 0"/>
              <a:gd name="G2" fmla="+- 21600 0 0"/>
              <a:gd name="T0" fmla="*/ 12471 w 21367"/>
              <a:gd name="T1" fmla="*/ 19683 h 19683"/>
              <a:gd name="T2" fmla="*/ 0 w 21367"/>
              <a:gd name="T3" fmla="*/ 3166 h 19683"/>
              <a:gd name="T4" fmla="*/ 21367 w 21367"/>
              <a:gd name="T5" fmla="*/ 0 h 196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367" h="19683" fill="none" extrusionOk="0">
                <a:moveTo>
                  <a:pt x="12470" y="19683"/>
                </a:moveTo>
                <a:cubicBezTo>
                  <a:pt x="5775" y="16656"/>
                  <a:pt x="1077" y="10434"/>
                  <a:pt x="0" y="3165"/>
                </a:cubicBezTo>
              </a:path>
              <a:path w="21367" h="19683" stroke="0" extrusionOk="0">
                <a:moveTo>
                  <a:pt x="12470" y="19683"/>
                </a:moveTo>
                <a:cubicBezTo>
                  <a:pt x="5775" y="16656"/>
                  <a:pt x="1077" y="10434"/>
                  <a:pt x="0" y="3165"/>
                </a:cubicBezTo>
                <a:lnTo>
                  <a:pt x="21367" y="0"/>
                </a:lnTo>
                <a:close/>
              </a:path>
            </a:pathLst>
          </a:custGeom>
          <a:noFill/>
          <a:ln w="38100" cap="rnd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69351" name="Arc 7"/>
          <p:cNvSpPr>
            <a:spLocks/>
          </p:cNvSpPr>
          <p:nvPr/>
        </p:nvSpPr>
        <p:spPr bwMode="auto">
          <a:xfrm>
            <a:off x="0" y="0"/>
            <a:ext cx="6129338" cy="50292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088 w 21088"/>
              <a:gd name="T1" fmla="*/ 4673 h 21088"/>
              <a:gd name="T2" fmla="*/ 4675 w 21088"/>
              <a:gd name="T3" fmla="*/ 21088 h 21088"/>
              <a:gd name="T4" fmla="*/ 0 w 21088"/>
              <a:gd name="T5" fmla="*/ 0 h 210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088" h="21088" fill="none" extrusionOk="0">
                <a:moveTo>
                  <a:pt x="21088" y="4673"/>
                </a:moveTo>
                <a:cubicBezTo>
                  <a:pt x="19272" y="12869"/>
                  <a:pt x="12871" y="19270"/>
                  <a:pt x="4675" y="21088"/>
                </a:cubicBezTo>
              </a:path>
              <a:path w="21088" h="21088" stroke="0" extrusionOk="0">
                <a:moveTo>
                  <a:pt x="21088" y="4673"/>
                </a:moveTo>
                <a:cubicBezTo>
                  <a:pt x="19272" y="12869"/>
                  <a:pt x="12871" y="19270"/>
                  <a:pt x="4675" y="21088"/>
                </a:cubicBezTo>
                <a:lnTo>
                  <a:pt x="0" y="0"/>
                </a:lnTo>
                <a:close/>
              </a:path>
            </a:pathLst>
          </a:custGeom>
          <a:noFill/>
          <a:ln w="38100" cap="rnd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69352" name="Rectangle 8"/>
          <p:cNvSpPr>
            <a:spLocks noChangeArrowheads="1"/>
          </p:cNvSpPr>
          <p:nvPr/>
        </p:nvSpPr>
        <p:spPr bwMode="auto">
          <a:xfrm>
            <a:off x="5470525" y="715963"/>
            <a:ext cx="3145348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l-GR" sz="2000" dirty="0" smtClean="0">
                <a:solidFill>
                  <a:schemeClr val="tx2"/>
                </a:solidFill>
                <a:latin typeface="Arial" charset="0"/>
              </a:rPr>
              <a:t>Αποταμίευση (προσφορά)</a:t>
            </a:r>
            <a:endParaRPr lang="en-GB" sz="2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569353" name="Rectangle 9"/>
          <p:cNvSpPr>
            <a:spLocks noChangeArrowheads="1"/>
          </p:cNvSpPr>
          <p:nvPr/>
        </p:nvSpPr>
        <p:spPr bwMode="auto">
          <a:xfrm>
            <a:off x="5622925" y="5440363"/>
            <a:ext cx="2468817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l-GR" sz="2000" dirty="0" smtClean="0">
                <a:solidFill>
                  <a:schemeClr val="tx2"/>
                </a:solidFill>
                <a:latin typeface="Arial" charset="0"/>
              </a:rPr>
              <a:t>Επένδυση (ζήτηση)</a:t>
            </a:r>
            <a:endParaRPr lang="en-GB" sz="2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569354" name="Rectangle 10"/>
          <p:cNvSpPr>
            <a:spLocks noChangeArrowheads="1"/>
          </p:cNvSpPr>
          <p:nvPr/>
        </p:nvSpPr>
        <p:spPr bwMode="auto">
          <a:xfrm rot="16200000">
            <a:off x="-945476" y="2978287"/>
            <a:ext cx="2565639" cy="431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l-GR" sz="2200" dirty="0" smtClean="0">
                <a:latin typeface="Arial" charset="0"/>
              </a:rPr>
              <a:t>Επίπεδο Επιτοκίου</a:t>
            </a:r>
            <a:endParaRPr lang="en-GB" sz="2200" dirty="0" smtClean="0">
              <a:latin typeface="Arial" charset="0"/>
            </a:endParaRPr>
          </a:p>
        </p:txBody>
      </p:sp>
      <p:sp>
        <p:nvSpPr>
          <p:cNvPr id="569355" name="Rectangle 11"/>
          <p:cNvSpPr>
            <a:spLocks noChangeArrowheads="1"/>
          </p:cNvSpPr>
          <p:nvPr/>
        </p:nvSpPr>
        <p:spPr bwMode="auto">
          <a:xfrm>
            <a:off x="2315444" y="6332538"/>
            <a:ext cx="4219425" cy="431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l-GR" sz="2200" dirty="0" smtClean="0">
                <a:latin typeface="Arial" charset="0"/>
              </a:rPr>
              <a:t>Ποσότητα δανειακών κεφαλαίων</a:t>
            </a:r>
            <a:endParaRPr lang="en-GB" sz="2200" dirty="0" smtClean="0">
              <a:latin typeface="Arial" charset="0"/>
            </a:endParaRPr>
          </a:p>
        </p:txBody>
      </p:sp>
      <p:sp>
        <p:nvSpPr>
          <p:cNvPr id="569356" name="Line 12"/>
          <p:cNvSpPr>
            <a:spLocks noChangeShapeType="1"/>
          </p:cNvSpPr>
          <p:nvPr/>
        </p:nvSpPr>
        <p:spPr bwMode="auto">
          <a:xfrm flipH="1">
            <a:off x="2514600" y="4724400"/>
            <a:ext cx="22098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stealth" w="med" len="med"/>
            <a:tailEnd type="stealth" w="med" len="med"/>
          </a:ln>
          <a:effectLst/>
        </p:spPr>
        <p:txBody>
          <a:bodyPr wrap="none" anchor="ctr"/>
          <a:lstStyle/>
          <a:p>
            <a:endParaRPr lang="el-GR"/>
          </a:p>
        </p:txBody>
      </p:sp>
      <p:grpSp>
        <p:nvGrpSpPr>
          <p:cNvPr id="569357" name="Group 13"/>
          <p:cNvGrpSpPr>
            <a:grpSpLocks/>
          </p:cNvGrpSpPr>
          <p:nvPr/>
        </p:nvGrpSpPr>
        <p:grpSpPr bwMode="auto">
          <a:xfrm>
            <a:off x="647700" y="4503738"/>
            <a:ext cx="1866900" cy="427037"/>
            <a:chOff x="408" y="2837"/>
            <a:chExt cx="1176" cy="269"/>
          </a:xfrm>
        </p:grpSpPr>
        <p:sp>
          <p:nvSpPr>
            <p:cNvPr id="569358" name="Line 14"/>
            <p:cNvSpPr>
              <a:spLocks noChangeShapeType="1"/>
            </p:cNvSpPr>
            <p:nvPr/>
          </p:nvSpPr>
          <p:spPr bwMode="auto">
            <a:xfrm flipH="1">
              <a:off x="672" y="2976"/>
              <a:ext cx="912" cy="0"/>
            </a:xfrm>
            <a:prstGeom prst="line">
              <a:avLst/>
            </a:prstGeom>
            <a:noFill/>
            <a:ln w="15875">
              <a:solidFill>
                <a:schemeClr val="accent2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69359" name="Rectangle 15"/>
            <p:cNvSpPr>
              <a:spLocks noChangeArrowheads="1"/>
            </p:cNvSpPr>
            <p:nvPr/>
          </p:nvSpPr>
          <p:spPr bwMode="auto">
            <a:xfrm>
              <a:off x="408" y="2837"/>
              <a:ext cx="242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sz="2200" i="1">
                  <a:solidFill>
                    <a:schemeClr val="accent2"/>
                  </a:solidFill>
                  <a:latin typeface="Arial" charset="0"/>
                </a:rPr>
                <a:t>r</a:t>
              </a:r>
              <a:r>
                <a:rPr lang="en-GB" sz="2200" baseline="-25000">
                  <a:solidFill>
                    <a:schemeClr val="accent2"/>
                  </a:solidFill>
                  <a:latin typeface="Arial" charset="0"/>
                </a:rPr>
                <a:t>2</a:t>
              </a:r>
            </a:p>
          </p:txBody>
        </p:sp>
      </p:grpSp>
      <p:sp>
        <p:nvSpPr>
          <p:cNvPr id="569360" name="Line 16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69361" name="Line 17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69362" name="AutoShape 18"/>
          <p:cNvSpPr>
            <a:spLocks noChangeArrowheads="1"/>
          </p:cNvSpPr>
          <p:nvPr/>
        </p:nvSpPr>
        <p:spPr bwMode="auto">
          <a:xfrm>
            <a:off x="5427663" y="3181989"/>
            <a:ext cx="2728912" cy="1075047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25400">
            <a:solidFill>
              <a:schemeClr val="accent1"/>
            </a:solidFill>
            <a:round/>
            <a:headEnd type="none" w="sm" len="sm"/>
            <a:tailEnd type="none" w="sm" len="med"/>
          </a:ln>
          <a:effectLst/>
        </p:spPr>
        <p:txBody>
          <a:bodyPr lIns="90000" tIns="46800" rIns="90000" bIns="46800" anchor="ctr">
            <a:spAutoFit/>
          </a:bodyPr>
          <a:lstStyle/>
          <a:p>
            <a:pPr algn="ctr" defTabSz="762000"/>
            <a:r>
              <a:rPr lang="el-GR" sz="1900" dirty="0" smtClean="0">
                <a:solidFill>
                  <a:schemeClr val="accent2"/>
                </a:solidFill>
                <a:latin typeface="Arial" charset="0"/>
              </a:rPr>
              <a:t>Η υπερβάλλουσα ζήτηση οδηγεί τα επιτόκια ψηλότερα</a:t>
            </a:r>
            <a:r>
              <a:rPr lang="en-GB" sz="1900" dirty="0" smtClean="0">
                <a:solidFill>
                  <a:schemeClr val="accent2"/>
                </a:solidFill>
                <a:latin typeface="Arial" charset="0"/>
              </a:rPr>
              <a:t>.</a:t>
            </a:r>
            <a:endParaRPr lang="en-GB" sz="1900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569363" name="Line 19"/>
          <p:cNvSpPr>
            <a:spLocks noChangeShapeType="1"/>
          </p:cNvSpPr>
          <p:nvPr/>
        </p:nvSpPr>
        <p:spPr bwMode="auto">
          <a:xfrm flipV="1">
            <a:off x="838200" y="4114800"/>
            <a:ext cx="0" cy="3810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69364" name="Text Box 20"/>
          <p:cNvSpPr txBox="1">
            <a:spLocks noChangeArrowheads="1"/>
          </p:cNvSpPr>
          <p:nvPr/>
        </p:nvSpPr>
        <p:spPr bwMode="auto">
          <a:xfrm>
            <a:off x="0" y="39688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l-GR" b="1" dirty="0">
                <a:solidFill>
                  <a:srgbClr val="1E495C"/>
                </a:solidFill>
                <a:latin typeface="Arial" charset="0"/>
              </a:rPr>
              <a:t>Η αγορά  δανειακών κεφαλαίων</a:t>
            </a:r>
            <a:endParaRPr lang="en-GB" b="1" dirty="0">
              <a:solidFill>
                <a:srgbClr val="1E495C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69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69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69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9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69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69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693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693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9362" grpId="0" animBg="1" autoUpdateAnimBg="0"/>
      <p:bldP spid="56936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394" name="Rectangle 2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1395" name="Rectangle 3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1396" name="Rectangle 4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1397" name="Line 5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1398" name="Line 6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1399" name="Rectangle 7"/>
          <p:cNvSpPr>
            <a:spLocks noChangeArrowheads="1"/>
          </p:cNvSpPr>
          <p:nvPr/>
        </p:nvSpPr>
        <p:spPr bwMode="auto">
          <a:xfrm>
            <a:off x="746125" y="58975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000">
                <a:latin typeface="Arial" charset="0"/>
              </a:rPr>
              <a:t>O</a:t>
            </a:r>
          </a:p>
        </p:txBody>
      </p:sp>
      <p:sp>
        <p:nvSpPr>
          <p:cNvPr id="571400" name="Arc 8"/>
          <p:cNvSpPr>
            <a:spLocks/>
          </p:cNvSpPr>
          <p:nvPr/>
        </p:nvSpPr>
        <p:spPr bwMode="auto">
          <a:xfrm rot="21300000">
            <a:off x="2239963" y="260350"/>
            <a:ext cx="6688137" cy="5230813"/>
          </a:xfrm>
          <a:custGeom>
            <a:avLst/>
            <a:gdLst>
              <a:gd name="G0" fmla="+- 21367 0 0"/>
              <a:gd name="G1" fmla="+- 0 0 0"/>
              <a:gd name="G2" fmla="+- 21600 0 0"/>
              <a:gd name="T0" fmla="*/ 12471 w 21367"/>
              <a:gd name="T1" fmla="*/ 19683 h 19683"/>
              <a:gd name="T2" fmla="*/ 0 w 21367"/>
              <a:gd name="T3" fmla="*/ 3166 h 19683"/>
              <a:gd name="T4" fmla="*/ 21367 w 21367"/>
              <a:gd name="T5" fmla="*/ 0 h 196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367" h="19683" fill="none" extrusionOk="0">
                <a:moveTo>
                  <a:pt x="12470" y="19683"/>
                </a:moveTo>
                <a:cubicBezTo>
                  <a:pt x="5775" y="16656"/>
                  <a:pt x="1077" y="10434"/>
                  <a:pt x="0" y="3165"/>
                </a:cubicBezTo>
              </a:path>
              <a:path w="21367" h="19683" stroke="0" extrusionOk="0">
                <a:moveTo>
                  <a:pt x="12470" y="19683"/>
                </a:moveTo>
                <a:cubicBezTo>
                  <a:pt x="5775" y="16656"/>
                  <a:pt x="1077" y="10434"/>
                  <a:pt x="0" y="3165"/>
                </a:cubicBezTo>
                <a:lnTo>
                  <a:pt x="21367" y="0"/>
                </a:lnTo>
                <a:close/>
              </a:path>
            </a:pathLst>
          </a:custGeom>
          <a:noFill/>
          <a:ln w="38100" cap="rnd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1401" name="Arc 9"/>
          <p:cNvSpPr>
            <a:spLocks/>
          </p:cNvSpPr>
          <p:nvPr/>
        </p:nvSpPr>
        <p:spPr bwMode="auto">
          <a:xfrm>
            <a:off x="0" y="0"/>
            <a:ext cx="6129338" cy="50292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088 w 21088"/>
              <a:gd name="T1" fmla="*/ 4673 h 21088"/>
              <a:gd name="T2" fmla="*/ 4675 w 21088"/>
              <a:gd name="T3" fmla="*/ 21088 h 21088"/>
              <a:gd name="T4" fmla="*/ 0 w 21088"/>
              <a:gd name="T5" fmla="*/ 0 h 210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088" h="21088" fill="none" extrusionOk="0">
                <a:moveTo>
                  <a:pt x="21088" y="4673"/>
                </a:moveTo>
                <a:cubicBezTo>
                  <a:pt x="19272" y="12869"/>
                  <a:pt x="12871" y="19270"/>
                  <a:pt x="4675" y="21088"/>
                </a:cubicBezTo>
              </a:path>
              <a:path w="21088" h="21088" stroke="0" extrusionOk="0">
                <a:moveTo>
                  <a:pt x="21088" y="4673"/>
                </a:moveTo>
                <a:cubicBezTo>
                  <a:pt x="19272" y="12869"/>
                  <a:pt x="12871" y="19270"/>
                  <a:pt x="4675" y="21088"/>
                </a:cubicBezTo>
                <a:lnTo>
                  <a:pt x="0" y="0"/>
                </a:lnTo>
                <a:close/>
              </a:path>
            </a:pathLst>
          </a:custGeom>
          <a:noFill/>
          <a:ln w="38100" cap="rnd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1402" name="Rectangle 10"/>
          <p:cNvSpPr>
            <a:spLocks noChangeArrowheads="1"/>
          </p:cNvSpPr>
          <p:nvPr/>
        </p:nvSpPr>
        <p:spPr bwMode="auto">
          <a:xfrm>
            <a:off x="5470525" y="715963"/>
            <a:ext cx="3071354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l-GR" sz="2000" dirty="0">
                <a:solidFill>
                  <a:schemeClr val="tx2"/>
                </a:solidFill>
                <a:latin typeface="Arial" charset="0"/>
              </a:rPr>
              <a:t>Αποταμίευση (προσφορά)</a:t>
            </a:r>
            <a:endParaRPr lang="en-GB" sz="2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571403" name="Rectangle 11"/>
          <p:cNvSpPr>
            <a:spLocks noChangeArrowheads="1"/>
          </p:cNvSpPr>
          <p:nvPr/>
        </p:nvSpPr>
        <p:spPr bwMode="auto">
          <a:xfrm>
            <a:off x="5622925" y="5440363"/>
            <a:ext cx="2313134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l-GR" sz="2000" dirty="0">
                <a:solidFill>
                  <a:schemeClr val="tx2"/>
                </a:solidFill>
                <a:latin typeface="Arial" charset="0"/>
              </a:rPr>
              <a:t>Επένδυση (ζήτηση)</a:t>
            </a:r>
            <a:endParaRPr lang="en-GB" sz="2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571404" name="Rectangle 12"/>
          <p:cNvSpPr>
            <a:spLocks noChangeArrowheads="1"/>
          </p:cNvSpPr>
          <p:nvPr/>
        </p:nvSpPr>
        <p:spPr bwMode="auto">
          <a:xfrm rot="16200000">
            <a:off x="-909793" y="2978287"/>
            <a:ext cx="2494273" cy="431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l-GR" sz="2200" dirty="0">
                <a:latin typeface="Arial" charset="0"/>
              </a:rPr>
              <a:t>Επίπεδο Επιτοκίου</a:t>
            </a:r>
            <a:endParaRPr lang="en-GB" sz="2200" dirty="0">
              <a:latin typeface="Arial" charset="0"/>
            </a:endParaRPr>
          </a:p>
        </p:txBody>
      </p:sp>
      <p:sp>
        <p:nvSpPr>
          <p:cNvPr id="571405" name="Rectangle 13"/>
          <p:cNvSpPr>
            <a:spLocks noChangeArrowheads="1"/>
          </p:cNvSpPr>
          <p:nvPr/>
        </p:nvSpPr>
        <p:spPr bwMode="auto">
          <a:xfrm>
            <a:off x="2295824" y="6332538"/>
            <a:ext cx="4258666" cy="431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l-GR" sz="2200" dirty="0">
                <a:latin typeface="Arial" charset="0"/>
              </a:rPr>
              <a:t>Ποσότητα δανειακών κεφαλαίων</a:t>
            </a:r>
            <a:endParaRPr lang="en-GB" sz="2200" dirty="0">
              <a:latin typeface="Arial" charset="0"/>
            </a:endParaRPr>
          </a:p>
        </p:txBody>
      </p:sp>
      <p:grpSp>
        <p:nvGrpSpPr>
          <p:cNvPr id="571406" name="Group 14"/>
          <p:cNvGrpSpPr>
            <a:grpSpLocks/>
          </p:cNvGrpSpPr>
          <p:nvPr/>
        </p:nvGrpSpPr>
        <p:grpSpPr bwMode="auto">
          <a:xfrm>
            <a:off x="682625" y="3846513"/>
            <a:ext cx="3127375" cy="427037"/>
            <a:chOff x="430" y="2423"/>
            <a:chExt cx="1970" cy="269"/>
          </a:xfrm>
        </p:grpSpPr>
        <p:sp>
          <p:nvSpPr>
            <p:cNvPr id="571407" name="Line 15"/>
            <p:cNvSpPr>
              <a:spLocks noChangeShapeType="1"/>
            </p:cNvSpPr>
            <p:nvPr/>
          </p:nvSpPr>
          <p:spPr bwMode="auto">
            <a:xfrm flipH="1">
              <a:off x="672" y="2567"/>
              <a:ext cx="1728" cy="0"/>
            </a:xfrm>
            <a:prstGeom prst="line">
              <a:avLst/>
            </a:prstGeom>
            <a:noFill/>
            <a:ln w="15875">
              <a:solidFill>
                <a:schemeClr val="hlink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71408" name="Rectangle 16"/>
            <p:cNvSpPr>
              <a:spLocks noChangeArrowheads="1"/>
            </p:cNvSpPr>
            <p:nvPr/>
          </p:nvSpPr>
          <p:spPr bwMode="auto">
            <a:xfrm>
              <a:off x="430" y="2423"/>
              <a:ext cx="242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sz="2200" i="1">
                  <a:solidFill>
                    <a:schemeClr val="hlink"/>
                  </a:solidFill>
                  <a:latin typeface="Arial" charset="0"/>
                </a:rPr>
                <a:t>r</a:t>
              </a:r>
              <a:r>
                <a:rPr lang="en-GB" sz="2200" i="1" baseline="-25000">
                  <a:solidFill>
                    <a:schemeClr val="hlink"/>
                  </a:solidFill>
                  <a:latin typeface="Arial" charset="0"/>
                </a:rPr>
                <a:t>e</a:t>
              </a:r>
            </a:p>
          </p:txBody>
        </p:sp>
      </p:grpSp>
      <p:sp>
        <p:nvSpPr>
          <p:cNvPr id="571409" name="Oval 17"/>
          <p:cNvSpPr>
            <a:spLocks noChangeArrowheads="1"/>
          </p:cNvSpPr>
          <p:nvPr/>
        </p:nvSpPr>
        <p:spPr bwMode="auto">
          <a:xfrm>
            <a:off x="3778250" y="4008438"/>
            <a:ext cx="103188" cy="103187"/>
          </a:xfrm>
          <a:prstGeom prst="ellipse">
            <a:avLst/>
          </a:prstGeom>
          <a:solidFill>
            <a:srgbClr val="FFFF00"/>
          </a:solidFill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1410" name="Text Box 18"/>
          <p:cNvSpPr txBox="1">
            <a:spLocks noChangeArrowheads="1"/>
          </p:cNvSpPr>
          <p:nvPr/>
        </p:nvSpPr>
        <p:spPr bwMode="auto">
          <a:xfrm>
            <a:off x="0" y="396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l-GR" b="1" dirty="0">
                <a:solidFill>
                  <a:srgbClr val="1E495C"/>
                </a:solidFill>
                <a:latin typeface="Arial" charset="0"/>
              </a:rPr>
              <a:t>Η αγορά  δανειακών κεφαλαίων</a:t>
            </a:r>
            <a:endParaRPr lang="en-GB" b="1" dirty="0">
              <a:solidFill>
                <a:srgbClr val="1E495C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71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1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71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71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571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140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4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7344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73444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Κλασική Μακροοικονομική</a:t>
            </a:r>
            <a:endParaRPr lang="en-GB" dirty="0"/>
          </a:p>
        </p:txBody>
      </p:sp>
      <p:sp>
        <p:nvSpPr>
          <p:cNvPr id="573445" name="Rectangle 5"/>
          <p:cNvSpPr>
            <a:spLocks noGrp="1"/>
          </p:cNvSpPr>
          <p:nvPr>
            <p:ph type="body" idx="1"/>
          </p:nvPr>
        </p:nvSpPr>
        <p:spPr>
          <a:xfrm>
            <a:off x="301625" y="1524001"/>
            <a:ext cx="8534400" cy="255451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200"/>
              </a:spcBef>
              <a:buClr>
                <a:srgbClr val="646B86"/>
              </a:buClr>
            </a:pPr>
            <a:r>
              <a:rPr lang="el-GR" dirty="0" smtClean="0">
                <a:solidFill>
                  <a:srgbClr val="897667"/>
                </a:solidFill>
              </a:rPr>
              <a:t>Η Κλασική ανάλυση του προϊόντος και της απασχόλησης</a:t>
            </a:r>
            <a:endParaRPr lang="en-GB" dirty="0">
              <a:solidFill>
                <a:srgbClr val="897667"/>
              </a:solidFill>
            </a:endParaRPr>
          </a:p>
          <a:p>
            <a:pPr lvl="1">
              <a:lnSpc>
                <a:spcPct val="100000"/>
              </a:lnSpc>
              <a:spcBef>
                <a:spcPts val="1200"/>
              </a:spcBef>
              <a:buClr>
                <a:srgbClr val="646B86"/>
              </a:buClr>
            </a:pPr>
            <a:r>
              <a:rPr lang="el-GR" dirty="0" smtClean="0">
                <a:solidFill>
                  <a:srgbClr val="897667"/>
                </a:solidFill>
              </a:rPr>
              <a:t>οι αγορές εκκαθαρίζουν</a:t>
            </a:r>
            <a:endParaRPr lang="en-GB" dirty="0">
              <a:solidFill>
                <a:srgbClr val="897667"/>
              </a:solidFill>
            </a:endParaRPr>
          </a:p>
          <a:p>
            <a:pPr lvl="2">
              <a:lnSpc>
                <a:spcPct val="100000"/>
              </a:lnSpc>
              <a:spcBef>
                <a:spcPts val="1200"/>
              </a:spcBef>
              <a:buClr>
                <a:srgbClr val="646B86"/>
              </a:buClr>
            </a:pPr>
            <a:r>
              <a:rPr lang="el-GR" dirty="0" smtClean="0">
                <a:solidFill>
                  <a:srgbClr val="897667"/>
                </a:solidFill>
              </a:rPr>
              <a:t>την αγορά εργασίας</a:t>
            </a:r>
            <a:endParaRPr lang="en-GB" dirty="0">
              <a:solidFill>
                <a:srgbClr val="897667"/>
              </a:solidFill>
            </a:endParaRPr>
          </a:p>
          <a:p>
            <a:pPr lvl="2">
              <a:lnSpc>
                <a:spcPct val="100000"/>
              </a:lnSpc>
              <a:spcBef>
                <a:spcPts val="1200"/>
              </a:spcBef>
              <a:buClr>
                <a:srgbClr val="646B86"/>
              </a:buClr>
            </a:pPr>
            <a:r>
              <a:rPr lang="el-GR" dirty="0" smtClean="0">
                <a:solidFill>
                  <a:srgbClr val="897667"/>
                </a:solidFill>
              </a:rPr>
              <a:t>την αγορά δανειακών κεφαλαίων </a:t>
            </a:r>
            <a:endParaRPr lang="en-GB" dirty="0">
              <a:solidFill>
                <a:srgbClr val="897667"/>
              </a:solidFill>
            </a:endParaRPr>
          </a:p>
        </p:txBody>
      </p:sp>
      <p:sp>
        <p:nvSpPr>
          <p:cNvPr id="573446" name="Rectangle 6"/>
          <p:cNvSpPr>
            <a:spLocks/>
          </p:cNvSpPr>
          <p:nvPr/>
        </p:nvSpPr>
        <p:spPr bwMode="auto">
          <a:xfrm>
            <a:off x="301625" y="4073098"/>
            <a:ext cx="8534400" cy="1509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143000" lvl="2" indent="-228600">
              <a:lnSpc>
                <a:spcPct val="120000"/>
              </a:lnSpc>
              <a:spcBef>
                <a:spcPct val="60000"/>
              </a:spcBef>
              <a:buClr>
                <a:srgbClr val="660066"/>
              </a:buClr>
              <a:buSzPct val="75000"/>
              <a:buFont typeface="Wingdings 2" pitchFamily="18" charset="2"/>
              <a:buChar char="÷"/>
            </a:pPr>
            <a:r>
              <a:rPr lang="el-GR" sz="2300" dirty="0" smtClean="0">
                <a:solidFill>
                  <a:srgbClr val="1E495C"/>
                </a:solidFill>
                <a:latin typeface="Arial" charset="0"/>
              </a:rPr>
              <a:t>την αγορά εισαγωγών και εξαγωγών: ο κανόνας του χρυσού</a:t>
            </a:r>
            <a:endParaRPr lang="en-GB" sz="2300" dirty="0">
              <a:solidFill>
                <a:srgbClr val="1E495C"/>
              </a:solidFill>
              <a:latin typeface="Arial" charset="0"/>
            </a:endParaRPr>
          </a:p>
          <a:p>
            <a:pPr marL="742950" lvl="1" indent="-285750">
              <a:lnSpc>
                <a:spcPct val="120000"/>
              </a:lnSpc>
              <a:spcBef>
                <a:spcPct val="60000"/>
              </a:spcBef>
              <a:buClr>
                <a:srgbClr val="CC9900"/>
              </a:buClr>
              <a:buSzPct val="70000"/>
              <a:buFont typeface="Wingdings" pitchFamily="2" charset="2"/>
              <a:buChar char="¡"/>
            </a:pPr>
            <a:r>
              <a:rPr lang="el-GR" sz="2600" dirty="0" smtClean="0">
                <a:solidFill>
                  <a:srgbClr val="19323F"/>
                </a:solidFill>
                <a:latin typeface="Arial" charset="0"/>
              </a:rPr>
              <a:t>Ο νόμος του </a:t>
            </a:r>
            <a:r>
              <a:rPr lang="en-GB" sz="2600" dirty="0" smtClean="0">
                <a:solidFill>
                  <a:srgbClr val="19323F"/>
                </a:solidFill>
                <a:latin typeface="Arial" charset="0"/>
              </a:rPr>
              <a:t>Say</a:t>
            </a:r>
            <a:endParaRPr lang="en-GB" sz="2600" dirty="0">
              <a:solidFill>
                <a:srgbClr val="19323F"/>
              </a:solidFill>
              <a:latin typeface="Arial" charset="0"/>
            </a:endParaRPr>
          </a:p>
          <a:p>
            <a:pPr marL="1143000" lvl="2" indent="-228600">
              <a:lnSpc>
                <a:spcPct val="120000"/>
              </a:lnSpc>
              <a:spcBef>
                <a:spcPct val="20000"/>
              </a:spcBef>
              <a:buClr>
                <a:srgbClr val="660066"/>
              </a:buClr>
              <a:buSzPct val="75000"/>
              <a:buFont typeface="Wingdings 2" pitchFamily="18" charset="2"/>
              <a:buChar char="÷"/>
            </a:pPr>
            <a:r>
              <a:rPr lang="el-GR" sz="2300" dirty="0" smtClean="0">
                <a:solidFill>
                  <a:srgbClr val="1E495C"/>
                </a:solidFill>
                <a:latin typeface="Arial" charset="0"/>
              </a:rPr>
              <a:t>Η προσφορά δημιουργεί τη δική της ζήτηση</a:t>
            </a:r>
            <a:endParaRPr lang="en-GB" sz="2300" dirty="0">
              <a:solidFill>
                <a:srgbClr val="1E495C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734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734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734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46" grpId="0" build="p" bldLvl="2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49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7549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75492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Κλασική Μακροοικονομική</a:t>
            </a:r>
            <a:endParaRPr lang="en-GB" dirty="0"/>
          </a:p>
        </p:txBody>
      </p:sp>
      <p:sp>
        <p:nvSpPr>
          <p:cNvPr id="575493" name="Rectangl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l-GR" dirty="0" smtClean="0"/>
              <a:t>Η κλασική ανάλυση των τιμών και του πληθωρισμού</a:t>
            </a:r>
            <a:endParaRPr lang="en-GB" dirty="0"/>
          </a:p>
          <a:p>
            <a:pPr lvl="1">
              <a:lnSpc>
                <a:spcPct val="100000"/>
              </a:lnSpc>
            </a:pPr>
            <a:r>
              <a:rPr lang="el-GR" dirty="0" smtClean="0"/>
              <a:t>η ποσοτική θεωρία του χρήματος</a:t>
            </a:r>
            <a:endParaRPr lang="en-GB" dirty="0"/>
          </a:p>
          <a:p>
            <a:pPr lvl="1">
              <a:lnSpc>
                <a:spcPct val="100000"/>
              </a:lnSpc>
            </a:pPr>
            <a:r>
              <a:rPr lang="el-GR" dirty="0" smtClean="0"/>
              <a:t>η εξίσωση των συναλλαγών </a:t>
            </a:r>
            <a:r>
              <a:rPr lang="en-GB" dirty="0" smtClean="0"/>
              <a:t>: </a:t>
            </a:r>
            <a:r>
              <a:rPr lang="en-GB" i="1" dirty="0"/>
              <a:t>MV = PY</a:t>
            </a:r>
          </a:p>
          <a:p>
            <a:pPr lvl="2">
              <a:lnSpc>
                <a:spcPct val="100000"/>
              </a:lnSpc>
            </a:pPr>
            <a:r>
              <a:rPr lang="el-GR" dirty="0" smtClean="0"/>
              <a:t>η ταχύτητα κυκλοφορίας του χρήματος</a:t>
            </a:r>
            <a:endParaRPr lang="en-GB" dirty="0"/>
          </a:p>
          <a:p>
            <a:pPr lvl="2">
              <a:lnSpc>
                <a:spcPct val="100000"/>
              </a:lnSpc>
            </a:pPr>
            <a:r>
              <a:rPr lang="el-GR" dirty="0" smtClean="0"/>
              <a:t>με</a:t>
            </a:r>
            <a:r>
              <a:rPr lang="en-GB" dirty="0" smtClean="0"/>
              <a:t> </a:t>
            </a:r>
            <a:r>
              <a:rPr lang="en-GB" i="1" dirty="0"/>
              <a:t>V</a:t>
            </a:r>
            <a:r>
              <a:rPr lang="en-GB" dirty="0"/>
              <a:t> </a:t>
            </a:r>
            <a:r>
              <a:rPr lang="el-GR" dirty="0" smtClean="0"/>
              <a:t>και</a:t>
            </a:r>
            <a:r>
              <a:rPr lang="en-GB" dirty="0" smtClean="0"/>
              <a:t> </a:t>
            </a:r>
            <a:r>
              <a:rPr lang="en-GB" i="1" dirty="0"/>
              <a:t>Y</a:t>
            </a:r>
            <a:r>
              <a:rPr lang="en-GB" dirty="0"/>
              <a:t> </a:t>
            </a:r>
            <a:r>
              <a:rPr lang="el-GR" dirty="0" smtClean="0"/>
              <a:t>σταθερά</a:t>
            </a:r>
            <a:r>
              <a:rPr lang="en-GB" dirty="0" smtClean="0"/>
              <a:t>, </a:t>
            </a:r>
            <a:r>
              <a:rPr lang="en-GB" i="1" dirty="0"/>
              <a:t>P </a:t>
            </a:r>
            <a:r>
              <a:rPr lang="en-GB" dirty="0"/>
              <a:t>= f(</a:t>
            </a:r>
            <a:r>
              <a:rPr lang="en-GB" i="1" dirty="0"/>
              <a:t>M</a:t>
            </a:r>
            <a:r>
              <a:rPr lang="en-GB" dirty="0"/>
              <a:t>)</a:t>
            </a:r>
          </a:p>
          <a:p>
            <a:pPr lvl="2">
              <a:lnSpc>
                <a:spcPct val="100000"/>
              </a:lnSpc>
            </a:pPr>
            <a:r>
              <a:rPr lang="el-GR" dirty="0" smtClean="0"/>
              <a:t>αυξήσεις της προσφοράς χρήματος οδηγούν σε πληθωρισμό</a:t>
            </a:r>
            <a:endParaRPr lang="en-GB" dirty="0"/>
          </a:p>
          <a:p>
            <a:pPr lvl="1">
              <a:lnSpc>
                <a:spcPct val="100000"/>
              </a:lnSpc>
            </a:pPr>
            <a:r>
              <a:rPr lang="el-GR" dirty="0" smtClean="0"/>
              <a:t>επιπτώσεις στη νομισματική πολιτική</a:t>
            </a:r>
            <a:endParaRPr lang="en-GB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754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754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5754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5754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5754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5754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5754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5493" grpId="0" build="p" bldLvl="3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53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7753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77540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Κλασική Μακροοικονομική</a:t>
            </a:r>
            <a:endParaRPr lang="en-GB" dirty="0"/>
          </a:p>
        </p:txBody>
      </p:sp>
      <p:sp>
        <p:nvSpPr>
          <p:cNvPr id="577541" name="Rectangl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ct val="80000"/>
              </a:spcBef>
            </a:pPr>
            <a:r>
              <a:rPr lang="el-GR" dirty="0" smtClean="0"/>
              <a:t>Η Μεγάλη Ύφεση και η επιστροφή στον κανόνα του χρυσού</a:t>
            </a:r>
            <a:endParaRPr lang="en-GB" dirty="0"/>
          </a:p>
          <a:p>
            <a:pPr lvl="1">
              <a:lnSpc>
                <a:spcPct val="100000"/>
              </a:lnSpc>
              <a:spcBef>
                <a:spcPct val="80000"/>
              </a:spcBef>
            </a:pPr>
            <a:r>
              <a:rPr lang="el-GR" dirty="0" smtClean="0"/>
              <a:t>Η ύφεση του 1920 και της δεκαετίας του 1930</a:t>
            </a:r>
            <a:endParaRPr lang="en-GB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7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75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75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75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7541" grpId="0" build="p" bldLvl="3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79586" name="Objec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2715609"/>
              </p:ext>
            </p:extLst>
          </p:nvPr>
        </p:nvGraphicFramePr>
        <p:xfrm>
          <a:off x="0" y="515938"/>
          <a:ext cx="9142413" cy="6342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9600" name="Chart" r:id="rId5" imgW="7972433" imgH="5295900" progId="MSGraph.Chart.8">
                  <p:embed followColorScheme="full"/>
                </p:oleObj>
              </mc:Choice>
              <mc:Fallback>
                <p:oleObj name="Chart" r:id="rId5" imgW="7972433" imgH="5295900" progId="MSGraph.Chart.8">
                  <p:embed followColorScheme="full"/>
                  <p:pic>
                    <p:nvPicPr>
                      <p:cNvPr id="0" name="Picture 2"/>
                      <p:cNvPicPr>
                        <a:picLocks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15938"/>
                        <a:ext cx="9142413" cy="6342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6633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9587" name="Rectangle 3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9588" name="Rectangle 4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9589" name="Rectangle 5"/>
          <p:cNvSpPr>
            <a:spLocks noChangeArrowheads="1"/>
          </p:cNvSpPr>
          <p:nvPr/>
        </p:nvSpPr>
        <p:spPr bwMode="auto">
          <a:xfrm>
            <a:off x="4719638" y="962025"/>
            <a:ext cx="1146339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l-GR" sz="2000" dirty="0" smtClean="0">
                <a:solidFill>
                  <a:schemeClr val="accent2"/>
                </a:solidFill>
                <a:latin typeface="Arial" charset="0"/>
              </a:rPr>
              <a:t>Ανεργία </a:t>
            </a:r>
            <a:endParaRPr lang="en-GB" sz="2000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579590" name="Rectangle 6"/>
          <p:cNvSpPr>
            <a:spLocks noChangeArrowheads="1"/>
          </p:cNvSpPr>
          <p:nvPr/>
        </p:nvSpPr>
        <p:spPr bwMode="auto">
          <a:xfrm>
            <a:off x="8042275" y="652463"/>
            <a:ext cx="871538" cy="5751512"/>
          </a:xfrm>
          <a:prstGeom prst="rect">
            <a:avLst/>
          </a:prstGeom>
          <a:solidFill>
            <a:srgbClr val="EAE5D8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79591" name="Text Box 7"/>
          <p:cNvSpPr txBox="1">
            <a:spLocks noChangeArrowheads="1"/>
          </p:cNvSpPr>
          <p:nvPr/>
        </p:nvSpPr>
        <p:spPr bwMode="auto">
          <a:xfrm>
            <a:off x="0" y="87313"/>
            <a:ext cx="9144000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dist="1796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 defTabSz="762000"/>
            <a:r>
              <a:rPr lang="el-GR" b="1" dirty="0" smtClean="0">
                <a:solidFill>
                  <a:schemeClr val="hlink"/>
                </a:solidFill>
                <a:latin typeface="Arial" charset="0"/>
              </a:rPr>
              <a:t>ΗΒ ανεργία και πληθωρισμός</a:t>
            </a:r>
            <a:r>
              <a:rPr lang="en-GB" b="1" dirty="0" smtClean="0">
                <a:solidFill>
                  <a:schemeClr val="hlink"/>
                </a:solidFill>
                <a:latin typeface="Arial" charset="0"/>
              </a:rPr>
              <a:t>: </a:t>
            </a:r>
            <a:r>
              <a:rPr lang="en-GB" b="1" dirty="0">
                <a:solidFill>
                  <a:schemeClr val="hlink"/>
                </a:solidFill>
                <a:latin typeface="Arial" charset="0"/>
              </a:rPr>
              <a:t>1919–38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ll dir="r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34" name="Rectangle 2"/>
          <p:cNvSpPr>
            <a:spLocks noChangeArrowheads="1"/>
          </p:cNvSpPr>
          <p:nvPr/>
        </p:nvSpPr>
        <p:spPr bwMode="auto">
          <a:xfrm>
            <a:off x="973138" y="871538"/>
            <a:ext cx="6967537" cy="5249862"/>
          </a:xfrm>
          <a:prstGeom prst="rect">
            <a:avLst/>
          </a:prstGeom>
          <a:solidFill>
            <a:srgbClr val="FFFFFF">
              <a:alpha val="50000"/>
            </a:srgbClr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graphicFrame>
        <p:nvGraphicFramePr>
          <p:cNvPr id="581635" name="Objec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5593547"/>
              </p:ext>
            </p:extLst>
          </p:nvPr>
        </p:nvGraphicFramePr>
        <p:xfrm>
          <a:off x="0" y="515938"/>
          <a:ext cx="9142413" cy="6342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1649" name="Chart" r:id="rId5" imgW="7972433" imgH="5295900" progId="MSGraph.Chart.8">
                  <p:embed followColorScheme="full"/>
                </p:oleObj>
              </mc:Choice>
              <mc:Fallback>
                <p:oleObj name="Chart" r:id="rId5" imgW="7972433" imgH="5295900" progId="MSGraph.Chart.8">
                  <p:embed followColorScheme="full"/>
                  <p:pic>
                    <p:nvPicPr>
                      <p:cNvPr id="0" name="Picture 3"/>
                      <p:cNvPicPr>
                        <a:picLocks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15938"/>
                        <a:ext cx="9142413" cy="6342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6633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1636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81637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81638" name="Line 6"/>
          <p:cNvSpPr>
            <a:spLocks noChangeShapeType="1"/>
          </p:cNvSpPr>
          <p:nvPr/>
        </p:nvSpPr>
        <p:spPr bwMode="auto">
          <a:xfrm flipH="1">
            <a:off x="977900" y="2852738"/>
            <a:ext cx="6954838" cy="0"/>
          </a:xfrm>
          <a:prstGeom prst="line">
            <a:avLst/>
          </a:prstGeom>
          <a:noFill/>
          <a:ln w="19050">
            <a:solidFill>
              <a:srgbClr val="008000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81639" name="Rectangle 7"/>
          <p:cNvSpPr>
            <a:spLocks noChangeArrowheads="1"/>
          </p:cNvSpPr>
          <p:nvPr/>
        </p:nvSpPr>
        <p:spPr bwMode="auto">
          <a:xfrm>
            <a:off x="4719638" y="962025"/>
            <a:ext cx="1075807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l-GR" sz="2000" dirty="0" smtClean="0">
                <a:solidFill>
                  <a:schemeClr val="accent2"/>
                </a:solidFill>
                <a:latin typeface="Arial" charset="0"/>
              </a:rPr>
              <a:t>Ανεργία</a:t>
            </a:r>
            <a:endParaRPr lang="en-GB" sz="2000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581640" name="Rectangle 8"/>
          <p:cNvSpPr>
            <a:spLocks noChangeArrowheads="1"/>
          </p:cNvSpPr>
          <p:nvPr/>
        </p:nvSpPr>
        <p:spPr bwMode="auto">
          <a:xfrm>
            <a:off x="6516915" y="1698171"/>
            <a:ext cx="2061028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075" tIns="46038" rIns="92075" bIns="46038">
            <a:spAutoFit/>
          </a:bodyPr>
          <a:lstStyle/>
          <a:p>
            <a:pPr defTabSz="762000"/>
            <a:r>
              <a:rPr lang="el-GR" sz="2000" dirty="0" smtClean="0">
                <a:solidFill>
                  <a:schemeClr val="folHlink"/>
                </a:solidFill>
                <a:latin typeface="Arial" charset="0"/>
              </a:rPr>
              <a:t>Πληθωρισμός</a:t>
            </a:r>
            <a:endParaRPr lang="en-GB" sz="2000" dirty="0">
              <a:solidFill>
                <a:schemeClr val="folHlink"/>
              </a:solidFill>
              <a:latin typeface="Arial" charset="0"/>
            </a:endParaRPr>
          </a:p>
        </p:txBody>
      </p:sp>
      <p:sp>
        <p:nvSpPr>
          <p:cNvPr id="581641" name="Text Box 9"/>
          <p:cNvSpPr txBox="1">
            <a:spLocks noChangeArrowheads="1"/>
          </p:cNvSpPr>
          <p:nvPr/>
        </p:nvSpPr>
        <p:spPr bwMode="auto">
          <a:xfrm>
            <a:off x="0" y="87313"/>
            <a:ext cx="9144000" cy="5232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>
            <a:outerShdw dist="17961" dir="2700000" algn="ctr" rotWithShape="0">
              <a:schemeClr val="bg2"/>
            </a:outerShdw>
          </a:effectLst>
        </p:spPr>
        <p:txBody>
          <a:bodyPr wrap="square">
            <a:spAutoFit/>
          </a:bodyPr>
          <a:lstStyle/>
          <a:p>
            <a:pPr algn="ctr" defTabSz="762000"/>
            <a:r>
              <a:rPr lang="el-GR" b="1" dirty="0" smtClean="0">
                <a:solidFill>
                  <a:schemeClr val="hlink"/>
                </a:solidFill>
                <a:latin typeface="Arial" charset="0"/>
              </a:rPr>
              <a:t>ΗΒ ανεργία και πληθωρισμός</a:t>
            </a:r>
            <a:r>
              <a:rPr lang="en-GB" b="1" dirty="0" smtClean="0">
                <a:solidFill>
                  <a:schemeClr val="hlink"/>
                </a:solidFill>
                <a:latin typeface="Arial" charset="0"/>
              </a:rPr>
              <a:t>: </a:t>
            </a:r>
            <a:r>
              <a:rPr lang="en-GB" b="1" dirty="0">
                <a:solidFill>
                  <a:schemeClr val="hlink"/>
                </a:solidFill>
                <a:latin typeface="Arial" charset="0"/>
              </a:rPr>
              <a:t>1919–38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26" name="Text Box 14"/>
          <p:cNvSpPr txBox="1">
            <a:spLocks noChangeArrowheads="1"/>
          </p:cNvSpPr>
          <p:nvPr/>
        </p:nvSpPr>
        <p:spPr bwMode="auto">
          <a:xfrm>
            <a:off x="0" y="5822047"/>
            <a:ext cx="9144000" cy="10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l-GR" sz="1000" dirty="0">
                <a:solidFill>
                  <a:srgbClr val="B2B2B2"/>
                </a:solidFill>
                <a:latin typeface="Arial" charset="0"/>
              </a:rPr>
              <a:t>Σημειώσεις: (i) Ο πληθωρισμός είναι ο ετήσιος ρυθμός μεταβολής του </a:t>
            </a:r>
            <a:r>
              <a:rPr lang="el-GR" sz="1000" dirty="0" err="1" smtClean="0">
                <a:solidFill>
                  <a:srgbClr val="B2B2B2"/>
                </a:solidFill>
                <a:latin typeface="Arial" charset="0"/>
              </a:rPr>
              <a:t>αποπληθωριστή</a:t>
            </a:r>
            <a:r>
              <a:rPr lang="el-GR" sz="1000" dirty="0" smtClean="0">
                <a:solidFill>
                  <a:srgbClr val="B2B2B2"/>
                </a:solidFill>
                <a:latin typeface="Arial" charset="0"/>
              </a:rPr>
              <a:t> </a:t>
            </a:r>
            <a:r>
              <a:rPr lang="el-GR" sz="1000" dirty="0">
                <a:solidFill>
                  <a:srgbClr val="B2B2B2"/>
                </a:solidFill>
                <a:latin typeface="Arial" charset="0"/>
              </a:rPr>
              <a:t>του ΑΕΠ, (ii) το ποσοστό ανεργίας βασίζεται στους δείκτες καταμέτρησης των διοικητικών/επιδοτούμενων, (iii) η ανάπτυξη είναι </a:t>
            </a:r>
            <a:r>
              <a:rPr lang="el-GR" sz="1000" dirty="0" smtClean="0">
                <a:solidFill>
                  <a:srgbClr val="B2B2B2"/>
                </a:solidFill>
                <a:latin typeface="Arial" charset="0"/>
              </a:rPr>
              <a:t>ο ετήσιος </a:t>
            </a:r>
            <a:r>
              <a:rPr lang="el-GR" sz="1000" dirty="0">
                <a:solidFill>
                  <a:srgbClr val="B2B2B2"/>
                </a:solidFill>
                <a:latin typeface="Arial" charset="0"/>
              </a:rPr>
              <a:t>ρυθμός μεταβολής του ΑΕΠ σε σταθερές τιμές, (iv) το ισοζύγιο τρεχουσών συναλλαγών, ως % του ΑΕΠ και (v) το δημοσιονομικό </a:t>
            </a:r>
            <a:r>
              <a:rPr lang="el-GR" sz="1000" dirty="0" smtClean="0">
                <a:solidFill>
                  <a:srgbClr val="B2B2B2"/>
                </a:solidFill>
                <a:latin typeface="Arial" charset="0"/>
              </a:rPr>
              <a:t>έλλειμμα </a:t>
            </a:r>
            <a:r>
              <a:rPr lang="el-GR" sz="1000" dirty="0">
                <a:solidFill>
                  <a:srgbClr val="B2B2B2"/>
                </a:solidFill>
                <a:latin typeface="Arial" charset="0"/>
              </a:rPr>
              <a:t>του δημόσιου τομέα των καθαρών δανειακών αναγκών, ως % του ΑΕΠ. Πηγή: Βασίζεται σε δεδομένα από την Τράπεζα της Αγγλίας </a:t>
            </a:r>
            <a:r>
              <a:rPr lang="el-GR" sz="1000" dirty="0" smtClean="0">
                <a:solidFill>
                  <a:srgbClr val="B2B2B2"/>
                </a:solidFill>
                <a:latin typeface="Arial" charset="0"/>
              </a:rPr>
              <a:t>διαθέσιμα </a:t>
            </a:r>
            <a:r>
              <a:rPr lang="el-GR" sz="1000" dirty="0">
                <a:solidFill>
                  <a:srgbClr val="B2B2B2"/>
                </a:solidFill>
                <a:latin typeface="Arial" charset="0"/>
              </a:rPr>
              <a:t>στο </a:t>
            </a:r>
            <a:r>
              <a:rPr lang="el-GR" sz="1000" dirty="0" err="1">
                <a:solidFill>
                  <a:srgbClr val="B2B2B2"/>
                </a:solidFill>
                <a:latin typeface="Arial" charset="0"/>
              </a:rPr>
              <a:t>www.bankofengland.co.uk</a:t>
            </a:r>
            <a:r>
              <a:rPr lang="el-GR" sz="1000" dirty="0">
                <a:solidFill>
                  <a:srgbClr val="B2B2B2"/>
                </a:solidFill>
                <a:latin typeface="Arial" charset="0"/>
              </a:rPr>
              <a:t>/</a:t>
            </a:r>
            <a:r>
              <a:rPr lang="el-GR" sz="1000" dirty="0" err="1">
                <a:solidFill>
                  <a:srgbClr val="B2B2B2"/>
                </a:solidFill>
                <a:latin typeface="Arial" charset="0"/>
              </a:rPr>
              <a:t>publications</a:t>
            </a:r>
            <a:r>
              <a:rPr lang="el-GR" sz="1000" dirty="0">
                <a:solidFill>
                  <a:srgbClr val="B2B2B2"/>
                </a:solidFill>
                <a:latin typeface="Arial" charset="0"/>
              </a:rPr>
              <a:t>/</a:t>
            </a:r>
            <a:r>
              <a:rPr lang="el-GR" sz="1000" dirty="0" err="1">
                <a:solidFill>
                  <a:srgbClr val="B2B2B2"/>
                </a:solidFill>
                <a:latin typeface="Arial" charset="0"/>
              </a:rPr>
              <a:t>quarterlybulletin</a:t>
            </a:r>
            <a:r>
              <a:rPr lang="el-GR" sz="1000" dirty="0">
                <a:solidFill>
                  <a:srgbClr val="B2B2B2"/>
                </a:solidFill>
                <a:latin typeface="Arial" charset="0"/>
              </a:rPr>
              <a:t>/</a:t>
            </a:r>
            <a:r>
              <a:rPr lang="el-GR" sz="1000" dirty="0" err="1">
                <a:solidFill>
                  <a:srgbClr val="B2B2B2"/>
                </a:solidFill>
                <a:latin typeface="Arial" charset="0"/>
              </a:rPr>
              <a:t>threecenturiesofdata.xls</a:t>
            </a:r>
            <a:r>
              <a:rPr lang="el-GR" sz="1000" dirty="0">
                <a:solidFill>
                  <a:srgbClr val="B2B2B2"/>
                </a:solidFill>
                <a:latin typeface="Arial" charset="0"/>
              </a:rPr>
              <a:t> και στην Εθνική Στατιστική Υπηρεσία (Διάφορα </a:t>
            </a:r>
            <a:r>
              <a:rPr lang="el-GR" sz="1000" dirty="0" smtClean="0">
                <a:solidFill>
                  <a:srgbClr val="B2B2B2"/>
                </a:solidFill>
                <a:latin typeface="Arial" charset="0"/>
              </a:rPr>
              <a:t>στατιστικά</a:t>
            </a:r>
            <a:r>
              <a:rPr lang="el-GR" sz="1000" dirty="0">
                <a:solidFill>
                  <a:srgbClr val="B2B2B2"/>
                </a:solidFill>
                <a:latin typeface="Arial" charset="0"/>
              </a:rPr>
              <a:t>).</a:t>
            </a:r>
            <a:endParaRPr lang="en-GB" sz="1000" i="1" dirty="0">
              <a:solidFill>
                <a:srgbClr val="B2B2B2"/>
              </a:solidFill>
              <a:latin typeface="Arial" charset="0"/>
            </a:endParaRPr>
          </a:p>
        </p:txBody>
      </p:sp>
      <p:sp>
        <p:nvSpPr>
          <p:cNvPr id="6" name="Rectangle 13"/>
          <p:cNvSpPr txBox="1">
            <a:spLocks noChangeArrowheads="1"/>
          </p:cNvSpPr>
          <p:nvPr/>
        </p:nvSpPr>
        <p:spPr bwMode="auto">
          <a:xfrm>
            <a:off x="0" y="0"/>
            <a:ext cx="9142413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lIns="92075" tIns="46038" rIns="92075" bIns="46038" anchor="ctr"/>
          <a:lstStyle/>
          <a:p>
            <a:pPr algn="ctr"/>
            <a:r>
              <a:rPr lang="el-GR" sz="2600" b="1" dirty="0">
                <a:solidFill>
                  <a:srgbClr val="660066"/>
                </a:solidFill>
                <a:latin typeface="Arial" charset="0"/>
              </a:rPr>
              <a:t>Οι μακροοικονομικοί δείκτες από το </a:t>
            </a:r>
            <a:r>
              <a:rPr lang="el-GR" sz="2600" b="1" dirty="0" smtClean="0">
                <a:solidFill>
                  <a:srgbClr val="660066"/>
                </a:solidFill>
                <a:latin typeface="Arial" charset="0"/>
              </a:rPr>
              <a:t>1900</a:t>
            </a:r>
            <a:endParaRPr lang="en-GB" sz="2600" b="1" dirty="0">
              <a:solidFill>
                <a:srgbClr val="660066"/>
              </a:solidFill>
              <a:latin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36" y="510509"/>
            <a:ext cx="8312728" cy="5236471"/>
          </a:xfrm>
          <a:prstGeom prst="rect">
            <a:avLst/>
          </a:prstGeom>
        </p:spPr>
      </p:pic>
    </p:spTree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8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8368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83684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Κλασική Μακροοικονομική</a:t>
            </a:r>
            <a:endParaRPr lang="en-GB" dirty="0"/>
          </a:p>
        </p:txBody>
      </p:sp>
      <p:sp>
        <p:nvSpPr>
          <p:cNvPr id="583685" name="Rectangle 5"/>
          <p:cNvSpPr>
            <a:spLocks noGrp="1"/>
          </p:cNvSpPr>
          <p:nvPr>
            <p:ph type="body" idx="1"/>
          </p:nvPr>
        </p:nvSpPr>
        <p:spPr>
          <a:xfrm>
            <a:off x="301625" y="1524000"/>
            <a:ext cx="8534400" cy="1820863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80000"/>
              </a:spcBef>
              <a:buClr>
                <a:srgbClr val="646B86"/>
              </a:buClr>
            </a:pPr>
            <a:r>
              <a:rPr lang="el-GR" dirty="0" smtClean="0">
                <a:solidFill>
                  <a:srgbClr val="897667"/>
                </a:solidFill>
              </a:rPr>
              <a:t>Η Μεγάλη Ύφεση και η επιστροφή τον κανόνα του χρυσού</a:t>
            </a:r>
            <a:endParaRPr lang="en-GB" dirty="0">
              <a:solidFill>
                <a:srgbClr val="897667"/>
              </a:solidFill>
            </a:endParaRPr>
          </a:p>
          <a:p>
            <a:pPr lvl="1">
              <a:lnSpc>
                <a:spcPct val="100000"/>
              </a:lnSpc>
              <a:spcBef>
                <a:spcPct val="80000"/>
              </a:spcBef>
              <a:buClr>
                <a:srgbClr val="646B86"/>
              </a:buClr>
            </a:pPr>
            <a:r>
              <a:rPr lang="el-GR" dirty="0" smtClean="0">
                <a:solidFill>
                  <a:srgbClr val="897667"/>
                </a:solidFill>
              </a:rPr>
              <a:t>Η ύφεση του 1920 και της δεκαετίας του 30</a:t>
            </a:r>
            <a:endParaRPr lang="en-GB" dirty="0">
              <a:solidFill>
                <a:srgbClr val="897667"/>
              </a:solidFill>
            </a:endParaRPr>
          </a:p>
        </p:txBody>
      </p:sp>
      <p:sp>
        <p:nvSpPr>
          <p:cNvPr id="583686" name="Rectangle 6"/>
          <p:cNvSpPr>
            <a:spLocks/>
          </p:cNvSpPr>
          <p:nvPr/>
        </p:nvSpPr>
        <p:spPr bwMode="auto">
          <a:xfrm>
            <a:off x="301625" y="3535363"/>
            <a:ext cx="8534400" cy="288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>
              <a:spcBef>
                <a:spcPct val="80000"/>
              </a:spcBef>
              <a:buClr>
                <a:srgbClr val="CC9900"/>
              </a:buClr>
              <a:buSzPct val="70000"/>
              <a:buFont typeface="Wingdings" pitchFamily="2" charset="2"/>
              <a:buChar char="¡"/>
            </a:pPr>
            <a:r>
              <a:rPr lang="el-GR" sz="2600" dirty="0" smtClean="0">
                <a:solidFill>
                  <a:srgbClr val="19323F"/>
                </a:solidFill>
                <a:latin typeface="Arial" charset="0"/>
              </a:rPr>
              <a:t>η επιστροφή του κανόνα του χρυσού</a:t>
            </a:r>
            <a:endParaRPr lang="en-GB" sz="2600" dirty="0">
              <a:solidFill>
                <a:srgbClr val="19323F"/>
              </a:solidFill>
              <a:latin typeface="Arial" charset="0"/>
            </a:endParaRPr>
          </a:p>
          <a:p>
            <a:pPr marL="742950" lvl="1" indent="-285750">
              <a:spcBef>
                <a:spcPct val="80000"/>
              </a:spcBef>
              <a:buClr>
                <a:srgbClr val="CC9900"/>
              </a:buClr>
              <a:buSzPct val="70000"/>
              <a:buFont typeface="Wingdings" pitchFamily="2" charset="2"/>
              <a:buChar char="¡"/>
            </a:pPr>
            <a:r>
              <a:rPr lang="el-GR" sz="2600" dirty="0" smtClean="0">
                <a:solidFill>
                  <a:srgbClr val="19323F"/>
                </a:solidFill>
                <a:latin typeface="Arial" charset="0"/>
              </a:rPr>
              <a:t>οι επιπτώσεις της οικονομίας</a:t>
            </a:r>
            <a:endParaRPr lang="en-GB" sz="2600" dirty="0">
              <a:solidFill>
                <a:srgbClr val="19323F"/>
              </a:solidFill>
              <a:latin typeface="Arial" charset="0"/>
            </a:endParaRPr>
          </a:p>
          <a:p>
            <a:pPr marL="742950" lvl="1" indent="-285750">
              <a:spcBef>
                <a:spcPct val="80000"/>
              </a:spcBef>
              <a:buClr>
                <a:srgbClr val="CC9900"/>
              </a:buClr>
              <a:buSzPct val="70000"/>
              <a:buFont typeface="Wingdings" pitchFamily="2" charset="2"/>
              <a:buChar char="¡"/>
            </a:pPr>
            <a:r>
              <a:rPr lang="el-GR" sz="2600" dirty="0" smtClean="0">
                <a:solidFill>
                  <a:srgbClr val="19323F"/>
                </a:solidFill>
                <a:latin typeface="Arial" charset="0"/>
              </a:rPr>
              <a:t>η πολιτική απάντηση</a:t>
            </a:r>
            <a:endParaRPr lang="en-GB" sz="2600" dirty="0">
              <a:solidFill>
                <a:srgbClr val="19323F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836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836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6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5836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686" grpId="0" build="p" bldLvl="2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3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8573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85732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Κλασική Μακροοικονομική</a:t>
            </a:r>
            <a:endParaRPr lang="en-GB" dirty="0"/>
          </a:p>
        </p:txBody>
      </p:sp>
      <p:sp>
        <p:nvSpPr>
          <p:cNvPr id="585733" name="Rectangle 5"/>
          <p:cNvSpPr>
            <a:spLocks noGrp="1"/>
          </p:cNvSpPr>
          <p:nvPr>
            <p:ph type="body" idx="1"/>
          </p:nvPr>
        </p:nvSpPr>
        <p:spPr>
          <a:xfrm>
            <a:off x="301625" y="1436914"/>
            <a:ext cx="8534400" cy="371565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l-GR" sz="2900" dirty="0" smtClean="0"/>
              <a:t>Η Μεγάλη Ύφεση και η κλασική άποψη του Υπουργείου Οικονομικών για την απόρριψη των δημοσίων έργων</a:t>
            </a:r>
            <a:endParaRPr lang="en-GB" sz="2900" dirty="0"/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l-GR" dirty="0" smtClean="0"/>
              <a:t>εάν χρηματοδοτούνται από εκτυπωμένο χρήμα, ο φόβος του πληθωρισμού</a:t>
            </a:r>
            <a:endParaRPr lang="en-GB" dirty="0"/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l-GR" dirty="0" smtClean="0"/>
              <a:t>εάν χρηματοδοτούνται  από δανεισμό, το πρόβλημα της εκτόπισης του ιδιωτικού τομέα</a:t>
            </a:r>
            <a:endParaRPr lang="en-GB" dirty="0" smtClean="0"/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l-GR" sz="2800" dirty="0" smtClean="0"/>
              <a:t>Η επιμονή του Υπουργείου Οικονομικών στην προσπάθεια επίτευξης ισορροπημένου προϋπολογισμού</a:t>
            </a:r>
            <a:endParaRPr lang="en-GB" sz="2800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7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857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7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857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7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5857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7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5857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5733" grpId="0" build="p" bldLvl="2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778" name="Rectangle 2"/>
          <p:cNvSpPr>
            <a:spLocks noChangeArrowheads="1"/>
          </p:cNvSpPr>
          <p:nvPr/>
        </p:nvSpPr>
        <p:spPr bwMode="auto">
          <a:xfrm>
            <a:off x="1066800" y="705136"/>
            <a:ext cx="7010400" cy="533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grpSp>
        <p:nvGrpSpPr>
          <p:cNvPr id="587779" name="Group 3"/>
          <p:cNvGrpSpPr>
            <a:grpSpLocks/>
          </p:cNvGrpSpPr>
          <p:nvPr/>
        </p:nvGrpSpPr>
        <p:grpSpPr bwMode="auto">
          <a:xfrm>
            <a:off x="2439988" y="171736"/>
            <a:ext cx="6553200" cy="5167313"/>
            <a:chOff x="1537" y="48"/>
            <a:chExt cx="4128" cy="3255"/>
          </a:xfrm>
        </p:grpSpPr>
        <p:sp>
          <p:nvSpPr>
            <p:cNvPr id="587780" name="Arc 4"/>
            <p:cNvSpPr>
              <a:spLocks/>
            </p:cNvSpPr>
            <p:nvPr/>
          </p:nvSpPr>
          <p:spPr bwMode="auto">
            <a:xfrm>
              <a:off x="1537" y="48"/>
              <a:ext cx="4128" cy="3071"/>
            </a:xfrm>
            <a:custGeom>
              <a:avLst/>
              <a:gdLst>
                <a:gd name="G0" fmla="+- 20982 0 0"/>
                <a:gd name="G1" fmla="+- 0 0 0"/>
                <a:gd name="G2" fmla="+- 21600 0 0"/>
                <a:gd name="T0" fmla="*/ 12453 w 20982"/>
                <a:gd name="T1" fmla="*/ 19845 h 19845"/>
                <a:gd name="T2" fmla="*/ 0 w 20982"/>
                <a:gd name="T3" fmla="*/ 5130 h 19845"/>
                <a:gd name="T4" fmla="*/ 20982 w 20982"/>
                <a:gd name="T5" fmla="*/ 0 h 19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982" h="19845" fill="none" extrusionOk="0">
                  <a:moveTo>
                    <a:pt x="12453" y="19844"/>
                  </a:moveTo>
                  <a:cubicBezTo>
                    <a:pt x="6222" y="17166"/>
                    <a:pt x="1610" y="11717"/>
                    <a:pt x="0" y="5129"/>
                  </a:cubicBezTo>
                </a:path>
                <a:path w="20982" h="19845" stroke="0" extrusionOk="0">
                  <a:moveTo>
                    <a:pt x="12453" y="19844"/>
                  </a:moveTo>
                  <a:cubicBezTo>
                    <a:pt x="6222" y="17166"/>
                    <a:pt x="1610" y="11717"/>
                    <a:pt x="0" y="5129"/>
                  </a:cubicBezTo>
                  <a:lnTo>
                    <a:pt x="20982" y="0"/>
                  </a:lnTo>
                  <a:close/>
                </a:path>
              </a:pathLst>
            </a:custGeom>
            <a:noFill/>
            <a:ln w="38100" cap="rnd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87781" name="Rectangle 5"/>
            <p:cNvSpPr>
              <a:spLocks noChangeArrowheads="1"/>
            </p:cNvSpPr>
            <p:nvPr/>
          </p:nvSpPr>
          <p:spPr bwMode="auto">
            <a:xfrm>
              <a:off x="3955" y="3015"/>
              <a:ext cx="50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defTabSz="762000"/>
              <a:r>
                <a:rPr lang="en-GB" sz="2400" i="1">
                  <a:solidFill>
                    <a:schemeClr val="folHlink"/>
                  </a:solidFill>
                  <a:latin typeface="Arial" charset="0"/>
                </a:rPr>
                <a:t>AD</a:t>
              </a:r>
              <a:r>
                <a:rPr lang="en-GB" sz="2400" baseline="-25000">
                  <a:solidFill>
                    <a:schemeClr val="folHlink"/>
                  </a:solidFill>
                  <a:latin typeface="Arial" charset="0"/>
                </a:rPr>
                <a:t>2</a:t>
              </a:r>
            </a:p>
          </p:txBody>
        </p:sp>
      </p:grpSp>
      <p:grpSp>
        <p:nvGrpSpPr>
          <p:cNvPr id="587782" name="Group 6"/>
          <p:cNvGrpSpPr>
            <a:grpSpLocks/>
          </p:cNvGrpSpPr>
          <p:nvPr/>
        </p:nvGrpSpPr>
        <p:grpSpPr bwMode="auto">
          <a:xfrm>
            <a:off x="1582738" y="400336"/>
            <a:ext cx="7105650" cy="5595938"/>
            <a:chOff x="997" y="192"/>
            <a:chExt cx="4476" cy="3525"/>
          </a:xfrm>
        </p:grpSpPr>
        <p:sp>
          <p:nvSpPr>
            <p:cNvPr id="587783" name="Arc 7"/>
            <p:cNvSpPr>
              <a:spLocks/>
            </p:cNvSpPr>
            <p:nvPr/>
          </p:nvSpPr>
          <p:spPr bwMode="auto">
            <a:xfrm>
              <a:off x="997" y="192"/>
              <a:ext cx="4476" cy="3440"/>
            </a:xfrm>
            <a:custGeom>
              <a:avLst/>
              <a:gdLst>
                <a:gd name="G0" fmla="+- 20982 0 0"/>
                <a:gd name="G1" fmla="+- 0 0 0"/>
                <a:gd name="G2" fmla="+- 21600 0 0"/>
                <a:gd name="T0" fmla="*/ 12453 w 20982"/>
                <a:gd name="T1" fmla="*/ 19845 h 19845"/>
                <a:gd name="T2" fmla="*/ 0 w 20982"/>
                <a:gd name="T3" fmla="*/ 5129 h 19845"/>
                <a:gd name="T4" fmla="*/ 20982 w 20982"/>
                <a:gd name="T5" fmla="*/ 0 h 19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982" h="19845" fill="none" extrusionOk="0">
                  <a:moveTo>
                    <a:pt x="12453" y="19844"/>
                  </a:moveTo>
                  <a:cubicBezTo>
                    <a:pt x="6221" y="17166"/>
                    <a:pt x="1610" y="11717"/>
                    <a:pt x="-1" y="5129"/>
                  </a:cubicBezTo>
                </a:path>
                <a:path w="20982" h="19845" stroke="0" extrusionOk="0">
                  <a:moveTo>
                    <a:pt x="12453" y="19844"/>
                  </a:moveTo>
                  <a:cubicBezTo>
                    <a:pt x="6221" y="17166"/>
                    <a:pt x="1610" y="11717"/>
                    <a:pt x="-1" y="5129"/>
                  </a:cubicBezTo>
                  <a:lnTo>
                    <a:pt x="20982" y="0"/>
                  </a:lnTo>
                  <a:close/>
                </a:path>
              </a:pathLst>
            </a:custGeom>
            <a:noFill/>
            <a:ln w="38100" cap="rnd">
              <a:solidFill>
                <a:schemeClr val="tx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87784" name="Rectangle 8"/>
            <p:cNvSpPr>
              <a:spLocks noChangeArrowheads="1"/>
            </p:cNvSpPr>
            <p:nvPr/>
          </p:nvSpPr>
          <p:spPr bwMode="auto">
            <a:xfrm>
              <a:off x="3663" y="3429"/>
              <a:ext cx="61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defTabSz="762000"/>
              <a:r>
                <a:rPr lang="en-GB" sz="2400" i="1">
                  <a:solidFill>
                    <a:schemeClr val="tx2"/>
                  </a:solidFill>
                  <a:latin typeface="Arial" charset="0"/>
                </a:rPr>
                <a:t>AD</a:t>
              </a:r>
              <a:r>
                <a:rPr lang="en-GB" sz="2400" baseline="-25000">
                  <a:solidFill>
                    <a:schemeClr val="tx2"/>
                  </a:solidFill>
                  <a:latin typeface="Arial" charset="0"/>
                </a:rPr>
                <a:t>1</a:t>
              </a:r>
            </a:p>
          </p:txBody>
        </p:sp>
      </p:grpSp>
      <p:sp>
        <p:nvSpPr>
          <p:cNvPr id="587785" name="Rectangle 9"/>
          <p:cNvSpPr>
            <a:spLocks noChangeArrowheads="1"/>
          </p:cNvSpPr>
          <p:nvPr/>
        </p:nvSpPr>
        <p:spPr bwMode="auto">
          <a:xfrm>
            <a:off x="685800" y="6343936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87786" name="Rectangle 10"/>
          <p:cNvSpPr>
            <a:spLocks noChangeArrowheads="1"/>
          </p:cNvSpPr>
          <p:nvPr/>
        </p:nvSpPr>
        <p:spPr bwMode="auto">
          <a:xfrm>
            <a:off x="3124200" y="6343936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87787" name="Line 11"/>
          <p:cNvSpPr>
            <a:spLocks noChangeShapeType="1"/>
          </p:cNvSpPr>
          <p:nvPr/>
        </p:nvSpPr>
        <p:spPr bwMode="auto">
          <a:xfrm>
            <a:off x="1066800" y="705136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87788" name="Line 12"/>
          <p:cNvSpPr>
            <a:spLocks noChangeShapeType="1"/>
          </p:cNvSpPr>
          <p:nvPr/>
        </p:nvSpPr>
        <p:spPr bwMode="auto">
          <a:xfrm>
            <a:off x="1066800" y="6039136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87789" name="Rectangle 13"/>
          <p:cNvSpPr>
            <a:spLocks noChangeArrowheads="1"/>
          </p:cNvSpPr>
          <p:nvPr/>
        </p:nvSpPr>
        <p:spPr bwMode="auto">
          <a:xfrm>
            <a:off x="746125" y="5993099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000">
                <a:latin typeface="Arial" charset="0"/>
              </a:rPr>
              <a:t>O</a:t>
            </a:r>
          </a:p>
        </p:txBody>
      </p:sp>
      <p:grpSp>
        <p:nvGrpSpPr>
          <p:cNvPr id="587790" name="Group 14"/>
          <p:cNvGrpSpPr>
            <a:grpSpLocks/>
          </p:cNvGrpSpPr>
          <p:nvPr/>
        </p:nvGrpSpPr>
        <p:grpSpPr bwMode="auto">
          <a:xfrm>
            <a:off x="3592513" y="887699"/>
            <a:ext cx="590550" cy="5151437"/>
            <a:chOff x="2263" y="499"/>
            <a:chExt cx="372" cy="3245"/>
          </a:xfrm>
        </p:grpSpPr>
        <p:sp>
          <p:nvSpPr>
            <p:cNvPr id="587791" name="Line 15"/>
            <p:cNvSpPr>
              <a:spLocks noChangeShapeType="1"/>
            </p:cNvSpPr>
            <p:nvPr/>
          </p:nvSpPr>
          <p:spPr bwMode="auto">
            <a:xfrm>
              <a:off x="2448" y="768"/>
              <a:ext cx="0" cy="297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87792" name="Rectangle 16"/>
            <p:cNvSpPr>
              <a:spLocks noChangeArrowheads="1"/>
            </p:cNvSpPr>
            <p:nvPr/>
          </p:nvSpPr>
          <p:spPr bwMode="auto">
            <a:xfrm>
              <a:off x="2263" y="499"/>
              <a:ext cx="3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sz="2400" i="1">
                  <a:solidFill>
                    <a:schemeClr val="accent2"/>
                  </a:solidFill>
                  <a:latin typeface="Arial" charset="0"/>
                </a:rPr>
                <a:t>AS</a:t>
              </a:r>
            </a:p>
          </p:txBody>
        </p:sp>
      </p:grpSp>
      <p:grpSp>
        <p:nvGrpSpPr>
          <p:cNvPr id="587793" name="Group 17"/>
          <p:cNvGrpSpPr>
            <a:grpSpLocks/>
          </p:cNvGrpSpPr>
          <p:nvPr/>
        </p:nvGrpSpPr>
        <p:grpSpPr bwMode="auto">
          <a:xfrm>
            <a:off x="560388" y="4621499"/>
            <a:ext cx="3325812" cy="396875"/>
            <a:chOff x="353" y="2851"/>
            <a:chExt cx="2095" cy="250"/>
          </a:xfrm>
        </p:grpSpPr>
        <p:sp>
          <p:nvSpPr>
            <p:cNvPr id="587794" name="Line 18"/>
            <p:cNvSpPr>
              <a:spLocks noChangeShapeType="1"/>
            </p:cNvSpPr>
            <p:nvPr/>
          </p:nvSpPr>
          <p:spPr bwMode="auto">
            <a:xfrm flipH="1">
              <a:off x="672" y="3024"/>
              <a:ext cx="1776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87795" name="Rectangle 19"/>
            <p:cNvSpPr>
              <a:spLocks noChangeArrowheads="1"/>
            </p:cNvSpPr>
            <p:nvPr/>
          </p:nvSpPr>
          <p:spPr bwMode="auto">
            <a:xfrm>
              <a:off x="353" y="2851"/>
              <a:ext cx="28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r" defTabSz="762000"/>
              <a:r>
                <a:rPr lang="en-GB" sz="2000" i="1">
                  <a:solidFill>
                    <a:schemeClr val="tx2"/>
                  </a:solidFill>
                  <a:latin typeface="Arial" charset="0"/>
                </a:rPr>
                <a:t>P</a:t>
              </a:r>
              <a:r>
                <a:rPr lang="en-GB" sz="2000" baseline="-25000">
                  <a:solidFill>
                    <a:schemeClr val="tx2"/>
                  </a:solidFill>
                  <a:latin typeface="Arial" charset="0"/>
                </a:rPr>
                <a:t>1</a:t>
              </a:r>
            </a:p>
          </p:txBody>
        </p:sp>
      </p:grpSp>
      <p:sp>
        <p:nvSpPr>
          <p:cNvPr id="587796" name="Rectangle 20"/>
          <p:cNvSpPr>
            <a:spLocks noChangeArrowheads="1"/>
          </p:cNvSpPr>
          <p:nvPr/>
        </p:nvSpPr>
        <p:spPr bwMode="auto">
          <a:xfrm rot="16200000">
            <a:off x="-1098764" y="3258459"/>
            <a:ext cx="2670603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r" defTabSz="762000"/>
            <a:r>
              <a:rPr lang="el-GR" sz="2400" dirty="0">
                <a:latin typeface="Arial" charset="0"/>
              </a:rPr>
              <a:t>Επίπεδο επιτοκίου</a:t>
            </a:r>
            <a:endParaRPr lang="en-GB" sz="2400" dirty="0">
              <a:latin typeface="Arial" charset="0"/>
            </a:endParaRPr>
          </a:p>
        </p:txBody>
      </p:sp>
      <p:sp>
        <p:nvSpPr>
          <p:cNvPr id="587797" name="Rectangle 21"/>
          <p:cNvSpPr>
            <a:spLocks noChangeArrowheads="1"/>
          </p:cNvSpPr>
          <p:nvPr/>
        </p:nvSpPr>
        <p:spPr bwMode="auto">
          <a:xfrm>
            <a:off x="2986419" y="6413500"/>
            <a:ext cx="2592056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r" defTabSz="762000"/>
            <a:r>
              <a:rPr lang="el-GR" sz="2400" dirty="0">
                <a:latin typeface="Arial" charset="0"/>
              </a:rPr>
              <a:t>Εθνική παραγωγή</a:t>
            </a:r>
            <a:endParaRPr lang="en-GB" sz="2400" dirty="0">
              <a:latin typeface="Arial" charset="0"/>
            </a:endParaRPr>
          </a:p>
        </p:txBody>
      </p:sp>
      <p:grpSp>
        <p:nvGrpSpPr>
          <p:cNvPr id="587798" name="Group 22"/>
          <p:cNvGrpSpPr>
            <a:grpSpLocks/>
          </p:cNvGrpSpPr>
          <p:nvPr/>
        </p:nvGrpSpPr>
        <p:grpSpPr bwMode="auto">
          <a:xfrm>
            <a:off x="585788" y="3418174"/>
            <a:ext cx="3308350" cy="396875"/>
            <a:chOff x="369" y="2093"/>
            <a:chExt cx="2084" cy="250"/>
          </a:xfrm>
        </p:grpSpPr>
        <p:sp>
          <p:nvSpPr>
            <p:cNvPr id="587799" name="Line 23"/>
            <p:cNvSpPr>
              <a:spLocks noChangeShapeType="1"/>
            </p:cNvSpPr>
            <p:nvPr/>
          </p:nvSpPr>
          <p:spPr bwMode="auto">
            <a:xfrm flipH="1">
              <a:off x="688" y="2230"/>
              <a:ext cx="1765" cy="0"/>
            </a:xfrm>
            <a:prstGeom prst="line">
              <a:avLst/>
            </a:prstGeom>
            <a:noFill/>
            <a:ln w="19050">
              <a:solidFill>
                <a:schemeClr val="folHlink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87800" name="Rectangle 24"/>
            <p:cNvSpPr>
              <a:spLocks noChangeArrowheads="1"/>
            </p:cNvSpPr>
            <p:nvPr/>
          </p:nvSpPr>
          <p:spPr bwMode="auto">
            <a:xfrm>
              <a:off x="369" y="2093"/>
              <a:ext cx="28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r" defTabSz="762000"/>
              <a:r>
                <a:rPr lang="en-GB" sz="2000" i="1">
                  <a:solidFill>
                    <a:schemeClr val="folHlink"/>
                  </a:solidFill>
                  <a:latin typeface="Arial" charset="0"/>
                </a:rPr>
                <a:t>P</a:t>
              </a:r>
              <a:r>
                <a:rPr lang="en-GB" sz="2000" baseline="-25000">
                  <a:solidFill>
                    <a:schemeClr val="folHlink"/>
                  </a:solidFill>
                  <a:latin typeface="Arial" charset="0"/>
                </a:rPr>
                <a:t>2</a:t>
              </a:r>
            </a:p>
          </p:txBody>
        </p:sp>
      </p:grpSp>
      <p:sp>
        <p:nvSpPr>
          <p:cNvPr id="587801" name="Rectangle 25"/>
          <p:cNvSpPr>
            <a:spLocks noChangeArrowheads="1"/>
          </p:cNvSpPr>
          <p:nvPr/>
        </p:nvSpPr>
        <p:spPr bwMode="auto">
          <a:xfrm>
            <a:off x="3657600" y="6070886"/>
            <a:ext cx="473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sz="2000" i="1">
                <a:solidFill>
                  <a:schemeClr val="accent2"/>
                </a:solidFill>
                <a:latin typeface="Arial" charset="0"/>
              </a:rPr>
              <a:t>Q</a:t>
            </a:r>
            <a:r>
              <a:rPr lang="en-GB" sz="2000" baseline="-25000">
                <a:solidFill>
                  <a:schemeClr val="accent2"/>
                </a:solidFill>
                <a:latin typeface="Arial" charset="0"/>
              </a:rPr>
              <a:t>1</a:t>
            </a:r>
          </a:p>
        </p:txBody>
      </p:sp>
      <p:sp>
        <p:nvSpPr>
          <p:cNvPr id="587802" name="Oval 26"/>
          <p:cNvSpPr>
            <a:spLocks noChangeArrowheads="1"/>
          </p:cNvSpPr>
          <p:nvPr/>
        </p:nvSpPr>
        <p:spPr bwMode="auto">
          <a:xfrm>
            <a:off x="3821113" y="3559461"/>
            <a:ext cx="127000" cy="127000"/>
          </a:xfrm>
          <a:prstGeom prst="ellipse">
            <a:avLst/>
          </a:prstGeom>
          <a:solidFill>
            <a:srgbClr val="CCFFCC"/>
          </a:solidFill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87803" name="Oval 27"/>
          <p:cNvSpPr>
            <a:spLocks noChangeArrowheads="1"/>
          </p:cNvSpPr>
          <p:nvPr/>
        </p:nvSpPr>
        <p:spPr bwMode="auto">
          <a:xfrm>
            <a:off x="3822700" y="4832636"/>
            <a:ext cx="127000" cy="127000"/>
          </a:xfrm>
          <a:prstGeom prst="ellipse">
            <a:avLst/>
          </a:prstGeom>
          <a:solidFill>
            <a:srgbClr val="CCECFF"/>
          </a:solidFill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87804" name="AutoShape 28"/>
          <p:cNvSpPr>
            <a:spLocks noChangeArrowheads="1"/>
          </p:cNvSpPr>
          <p:nvPr/>
        </p:nvSpPr>
        <p:spPr bwMode="auto">
          <a:xfrm>
            <a:off x="4821238" y="2264800"/>
            <a:ext cx="3041650" cy="1330436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22225">
            <a:solidFill>
              <a:schemeClr val="accent1"/>
            </a:solidFill>
            <a:round/>
            <a:headEnd type="none" w="sm" len="sm"/>
            <a:tailEnd type="none" w="sm" len="med"/>
          </a:ln>
          <a:effectLst/>
        </p:spPr>
        <p:txBody>
          <a:bodyPr lIns="90000" tIns="46800" rIns="90000" bIns="46800" anchor="ctr">
            <a:spAutoFit/>
          </a:bodyPr>
          <a:lstStyle/>
          <a:p>
            <a:pPr algn="ctr" defTabSz="762000"/>
            <a:r>
              <a:rPr lang="el-GR" sz="1800" dirty="0">
                <a:solidFill>
                  <a:schemeClr val="hlink"/>
                </a:solidFill>
                <a:latin typeface="Arial" charset="0"/>
              </a:rPr>
              <a:t>Η υψηλότερη ζήτηση έχει ως αποτέλεσμα μόνο τις υψηλότερες τιμές, όχι υψηλότερη παραγωγή</a:t>
            </a:r>
            <a:endParaRPr lang="en-GB" sz="1800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587805" name="Text Box 29"/>
          <p:cNvSpPr txBox="1">
            <a:spLocks noChangeArrowheads="1"/>
          </p:cNvSpPr>
          <p:nvPr/>
        </p:nvSpPr>
        <p:spPr bwMode="auto">
          <a:xfrm>
            <a:off x="0" y="-27296"/>
            <a:ext cx="9144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l-GR" sz="2400" b="1" dirty="0">
                <a:solidFill>
                  <a:srgbClr val="1E495C"/>
                </a:solidFill>
                <a:latin typeface="Arial" charset="0"/>
              </a:rPr>
              <a:t>Η επίδραση της εκτύπωσης επιπλέον </a:t>
            </a:r>
            <a:r>
              <a:rPr lang="el-GR" sz="2400" b="1" dirty="0" smtClean="0">
                <a:solidFill>
                  <a:srgbClr val="1E495C"/>
                </a:solidFill>
                <a:latin typeface="Arial" charset="0"/>
              </a:rPr>
              <a:t>χρήματος</a:t>
            </a:r>
            <a:r>
              <a:rPr lang="el-GR" sz="2400" b="1" dirty="0">
                <a:solidFill>
                  <a:srgbClr val="1E495C"/>
                </a:solidFill>
                <a:latin typeface="Arial" charset="0"/>
              </a:rPr>
              <a:t>: </a:t>
            </a:r>
            <a:r>
              <a:rPr lang="el-GR" sz="2400" b="1" dirty="0" smtClean="0">
                <a:solidFill>
                  <a:srgbClr val="1E495C"/>
                </a:solidFill>
                <a:latin typeface="Arial" charset="0"/>
              </a:rPr>
              <a:t/>
            </a:r>
            <a:br>
              <a:rPr lang="el-GR" sz="2400" b="1" dirty="0" smtClean="0">
                <a:solidFill>
                  <a:srgbClr val="1E495C"/>
                </a:solidFill>
                <a:latin typeface="Arial" charset="0"/>
              </a:rPr>
            </a:br>
            <a:r>
              <a:rPr lang="el-GR" sz="2000" b="1" dirty="0" smtClean="0">
                <a:solidFill>
                  <a:srgbClr val="1E495C"/>
                </a:solidFill>
                <a:latin typeface="Arial" charset="0"/>
              </a:rPr>
              <a:t>η </a:t>
            </a:r>
            <a:r>
              <a:rPr lang="el-GR" sz="2000" b="1" dirty="0">
                <a:solidFill>
                  <a:srgbClr val="1E495C"/>
                </a:solidFill>
                <a:latin typeface="Arial" charset="0"/>
              </a:rPr>
              <a:t>κλασική </a:t>
            </a:r>
            <a:r>
              <a:rPr lang="el-GR" sz="2000" b="1" dirty="0" smtClean="0">
                <a:solidFill>
                  <a:srgbClr val="1E495C"/>
                </a:solidFill>
                <a:latin typeface="Arial" charset="0"/>
              </a:rPr>
              <a:t>προσέγγιση</a:t>
            </a:r>
            <a:endParaRPr lang="en-GB" sz="2000" b="1" dirty="0">
              <a:solidFill>
                <a:srgbClr val="1E495C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87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87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878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878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878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878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587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87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878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878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878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878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587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878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878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7802" grpId="0" animBg="1"/>
      <p:bldP spid="587803" grpId="0" animBg="1"/>
      <p:bldP spid="587804" grpId="0" animBg="1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7" name="Rectangle 3"/>
          <p:cNvSpPr>
            <a:spLocks noGrp="1" noChangeArrowheads="1"/>
          </p:cNvSpPr>
          <p:nvPr>
            <p:ph type="subTitle" idx="1"/>
          </p:nvPr>
        </p:nvSpPr>
        <p:spPr>
          <a:ln/>
        </p:spPr>
        <p:txBody>
          <a:bodyPr/>
          <a:lstStyle/>
          <a:p>
            <a:r>
              <a:rPr lang="el-GR" altLang="en-US" sz="4100" dirty="0" smtClean="0"/>
              <a:t>Η Κεϋνσιανή Επανάσταση</a:t>
            </a:r>
            <a:endParaRPr lang="en-GB" altLang="en-US" sz="4100" dirty="0"/>
          </a:p>
        </p:txBody>
      </p:sp>
      <p:sp>
        <p:nvSpPr>
          <p:cNvPr id="49767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549275"/>
            <a:ext cx="9144000" cy="1328738"/>
          </a:xfrm>
          <a:ln/>
        </p:spPr>
        <p:txBody>
          <a:bodyPr/>
          <a:lstStyle/>
          <a:p>
            <a:r>
              <a:rPr lang="el-GR" altLang="en-US" sz="4400" dirty="0" smtClean="0"/>
              <a:t>Μακροοικονομικά Θέματα, Συζητήσεις και Διαμάχες</a:t>
            </a:r>
            <a:endParaRPr lang="en-GB" altLang="en-US" sz="4400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8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8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947" grpId="0" build="p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82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8982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89828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Κεϋνσιανή επανάσταση</a:t>
            </a:r>
            <a:endParaRPr lang="en-GB" dirty="0"/>
          </a:p>
        </p:txBody>
      </p:sp>
      <p:sp>
        <p:nvSpPr>
          <p:cNvPr id="589829" name="Rectangle 5"/>
          <p:cNvSpPr>
            <a:spLocks noGrp="1"/>
          </p:cNvSpPr>
          <p:nvPr>
            <p:ph type="body" idx="1"/>
          </p:nvPr>
        </p:nvSpPr>
        <p:spPr>
          <a:xfrm>
            <a:off x="301625" y="1576388"/>
            <a:ext cx="8534400" cy="4837112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l-GR" dirty="0" smtClean="0"/>
              <a:t>Η απόρριψη της κλασικής μακροοικονομικής από τον </a:t>
            </a:r>
            <a:r>
              <a:rPr lang="en-GB" dirty="0" smtClean="0"/>
              <a:t>Keynes</a:t>
            </a:r>
            <a:endParaRPr lang="en-GB" dirty="0"/>
          </a:p>
          <a:p>
            <a:pPr>
              <a:lnSpc>
                <a:spcPct val="100000"/>
              </a:lnSpc>
            </a:pPr>
            <a:r>
              <a:rPr lang="el-GR" dirty="0" smtClean="0"/>
              <a:t>Εντοπίστηκαν δύο κρίσιμες αγορές στις οποίες θα μπορούσε να διαρκέσει η ανισορροπία</a:t>
            </a:r>
            <a:endParaRPr lang="en-GB" dirty="0"/>
          </a:p>
          <a:p>
            <a:pPr lvl="1">
              <a:lnSpc>
                <a:spcPct val="100000"/>
              </a:lnSpc>
            </a:pPr>
            <a:r>
              <a:rPr lang="el-GR" dirty="0" smtClean="0"/>
              <a:t>δυσκαμψίες στην αγορά εργασίας</a:t>
            </a:r>
          </a:p>
          <a:p>
            <a:pPr lvl="1">
              <a:lnSpc>
                <a:spcPct val="100000"/>
              </a:lnSpc>
            </a:pPr>
            <a:r>
              <a:rPr lang="el-GR" dirty="0" smtClean="0"/>
              <a:t>το πρόβλημα της ανεπάρκειας της ζήτησης</a:t>
            </a:r>
            <a:endParaRPr lang="en-GB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898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898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5898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5898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9829" grpId="0" build="p" bldLvl="2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874" name="Rectangle 2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91875" name="Rectangle 3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91876" name="Rectangle 4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91877" name="Line 5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91878" name="Line 6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91879" name="Rectangle 7"/>
          <p:cNvSpPr>
            <a:spLocks noChangeArrowheads="1"/>
          </p:cNvSpPr>
          <p:nvPr/>
        </p:nvSpPr>
        <p:spPr bwMode="auto">
          <a:xfrm>
            <a:off x="746125" y="58975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000">
                <a:latin typeface="Arial" charset="0"/>
              </a:rPr>
              <a:t>O</a:t>
            </a:r>
          </a:p>
        </p:txBody>
      </p:sp>
      <p:sp>
        <p:nvSpPr>
          <p:cNvPr id="591880" name="Arc 8"/>
          <p:cNvSpPr>
            <a:spLocks/>
          </p:cNvSpPr>
          <p:nvPr/>
        </p:nvSpPr>
        <p:spPr bwMode="auto">
          <a:xfrm rot="21300000">
            <a:off x="3367088" y="349250"/>
            <a:ext cx="5603875" cy="4541838"/>
          </a:xfrm>
          <a:custGeom>
            <a:avLst/>
            <a:gdLst>
              <a:gd name="G0" fmla="+- 21561 0 0"/>
              <a:gd name="G1" fmla="+- 0 0 0"/>
              <a:gd name="G2" fmla="+- 21600 0 0"/>
              <a:gd name="T0" fmla="*/ 14413 w 21561"/>
              <a:gd name="T1" fmla="*/ 20383 h 20383"/>
              <a:gd name="T2" fmla="*/ 0 w 21561"/>
              <a:gd name="T3" fmla="*/ 1289 h 20383"/>
              <a:gd name="T4" fmla="*/ 21561 w 21561"/>
              <a:gd name="T5" fmla="*/ 0 h 203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561" h="20383" fill="none" extrusionOk="0">
                <a:moveTo>
                  <a:pt x="14413" y="20382"/>
                </a:moveTo>
                <a:cubicBezTo>
                  <a:pt x="6200" y="17503"/>
                  <a:pt x="518" y="9976"/>
                  <a:pt x="-1" y="1289"/>
                </a:cubicBezTo>
              </a:path>
              <a:path w="21561" h="20383" stroke="0" extrusionOk="0">
                <a:moveTo>
                  <a:pt x="14413" y="20382"/>
                </a:moveTo>
                <a:cubicBezTo>
                  <a:pt x="6200" y="17503"/>
                  <a:pt x="518" y="9976"/>
                  <a:pt x="-1" y="1289"/>
                </a:cubicBezTo>
                <a:lnTo>
                  <a:pt x="21561" y="0"/>
                </a:lnTo>
                <a:close/>
              </a:path>
            </a:pathLst>
          </a:custGeom>
          <a:noFill/>
          <a:ln w="38100" cap="rnd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91881" name="Arc 9"/>
          <p:cNvSpPr>
            <a:spLocks/>
          </p:cNvSpPr>
          <p:nvPr/>
        </p:nvSpPr>
        <p:spPr bwMode="auto">
          <a:xfrm>
            <a:off x="0" y="0"/>
            <a:ext cx="6129338" cy="50292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088 w 21088"/>
              <a:gd name="T1" fmla="*/ 4673 h 21088"/>
              <a:gd name="T2" fmla="*/ 4675 w 21088"/>
              <a:gd name="T3" fmla="*/ 21088 h 21088"/>
              <a:gd name="T4" fmla="*/ 0 w 21088"/>
              <a:gd name="T5" fmla="*/ 0 h 210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088" h="21088" fill="none" extrusionOk="0">
                <a:moveTo>
                  <a:pt x="21088" y="4673"/>
                </a:moveTo>
                <a:cubicBezTo>
                  <a:pt x="19272" y="12869"/>
                  <a:pt x="12871" y="19270"/>
                  <a:pt x="4675" y="21088"/>
                </a:cubicBezTo>
              </a:path>
              <a:path w="21088" h="21088" stroke="0" extrusionOk="0">
                <a:moveTo>
                  <a:pt x="21088" y="4673"/>
                </a:moveTo>
                <a:cubicBezTo>
                  <a:pt x="19272" y="12869"/>
                  <a:pt x="12871" y="19270"/>
                  <a:pt x="4675" y="21088"/>
                </a:cubicBezTo>
                <a:lnTo>
                  <a:pt x="0" y="0"/>
                </a:lnTo>
                <a:close/>
              </a:path>
            </a:pathLst>
          </a:custGeom>
          <a:noFill/>
          <a:ln w="38100" cap="rnd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91882" name="Rectangle 10"/>
          <p:cNvSpPr>
            <a:spLocks noChangeArrowheads="1"/>
          </p:cNvSpPr>
          <p:nvPr/>
        </p:nvSpPr>
        <p:spPr bwMode="auto">
          <a:xfrm>
            <a:off x="7343775" y="4598988"/>
            <a:ext cx="8334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400" i="1">
                <a:solidFill>
                  <a:schemeClr val="tx2"/>
                </a:solidFill>
                <a:latin typeface="Arial" charset="0"/>
              </a:rPr>
              <a:t>AD</a:t>
            </a:r>
            <a:r>
              <a:rPr lang="en-GB" sz="2400" i="1" baseline="-25000">
                <a:solidFill>
                  <a:schemeClr val="tx2"/>
                </a:solidFill>
                <a:latin typeface="Arial" charset="0"/>
              </a:rPr>
              <a:t>L</a:t>
            </a:r>
            <a:r>
              <a:rPr lang="en-GB" sz="2400" baseline="-46000">
                <a:solidFill>
                  <a:schemeClr val="tx2"/>
                </a:solidFill>
                <a:latin typeface="Arial" charset="0"/>
              </a:rPr>
              <a:t>1</a:t>
            </a:r>
          </a:p>
        </p:txBody>
      </p:sp>
      <p:sp>
        <p:nvSpPr>
          <p:cNvPr id="591883" name="Rectangle 11"/>
          <p:cNvSpPr>
            <a:spLocks noChangeArrowheads="1"/>
          </p:cNvSpPr>
          <p:nvPr/>
        </p:nvSpPr>
        <p:spPr bwMode="auto">
          <a:xfrm rot="16200000">
            <a:off x="-1943116" y="3029086"/>
            <a:ext cx="4487895" cy="431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l-GR" sz="2200" dirty="0">
                <a:latin typeface="Arial" charset="0"/>
              </a:rPr>
              <a:t>Πραγματικό επίπεδο μισθών (</a:t>
            </a:r>
            <a:r>
              <a:rPr lang="en-GB" sz="2200" dirty="0">
                <a:latin typeface="Arial" charset="0"/>
              </a:rPr>
              <a:t>W/P)</a:t>
            </a:r>
          </a:p>
        </p:txBody>
      </p:sp>
      <p:sp>
        <p:nvSpPr>
          <p:cNvPr id="591884" name="Rectangle 12"/>
          <p:cNvSpPr>
            <a:spLocks noChangeArrowheads="1"/>
          </p:cNvSpPr>
          <p:nvPr/>
        </p:nvSpPr>
        <p:spPr bwMode="auto">
          <a:xfrm>
            <a:off x="3153734" y="6332538"/>
            <a:ext cx="2539671" cy="431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l-GR" sz="2200" dirty="0">
                <a:latin typeface="Arial" charset="0"/>
              </a:rPr>
              <a:t>Εργατικό δυναμικό</a:t>
            </a:r>
            <a:endParaRPr lang="en-GB" sz="2200" dirty="0">
              <a:latin typeface="Arial" charset="0"/>
            </a:endParaRPr>
          </a:p>
        </p:txBody>
      </p:sp>
      <p:grpSp>
        <p:nvGrpSpPr>
          <p:cNvPr id="591885" name="Group 13"/>
          <p:cNvGrpSpPr>
            <a:grpSpLocks/>
          </p:cNvGrpSpPr>
          <p:nvPr/>
        </p:nvGrpSpPr>
        <p:grpSpPr bwMode="auto">
          <a:xfrm>
            <a:off x="484188" y="3222625"/>
            <a:ext cx="4100512" cy="427038"/>
            <a:chOff x="305" y="2030"/>
            <a:chExt cx="2583" cy="269"/>
          </a:xfrm>
        </p:grpSpPr>
        <p:sp>
          <p:nvSpPr>
            <p:cNvPr id="591886" name="Line 14"/>
            <p:cNvSpPr>
              <a:spLocks noChangeShapeType="1"/>
            </p:cNvSpPr>
            <p:nvPr/>
          </p:nvSpPr>
          <p:spPr bwMode="auto">
            <a:xfrm flipH="1">
              <a:off x="678" y="2182"/>
              <a:ext cx="2210" cy="2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91887" name="Rectangle 15"/>
            <p:cNvSpPr>
              <a:spLocks noChangeArrowheads="1"/>
            </p:cNvSpPr>
            <p:nvPr/>
          </p:nvSpPr>
          <p:spPr bwMode="auto">
            <a:xfrm>
              <a:off x="305" y="2030"/>
              <a:ext cx="349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r" defTabSz="762000"/>
              <a:r>
                <a:rPr lang="en-GB" sz="2200" i="1">
                  <a:solidFill>
                    <a:schemeClr val="tx2"/>
                  </a:solidFill>
                  <a:latin typeface="Arial" charset="0"/>
                </a:rPr>
                <a:t>W</a:t>
              </a:r>
              <a:r>
                <a:rPr lang="en-GB" sz="2200" baseline="-25000">
                  <a:solidFill>
                    <a:schemeClr val="tx2"/>
                  </a:solidFill>
                  <a:latin typeface="Arial" charset="0"/>
                </a:rPr>
                <a:t>1</a:t>
              </a:r>
            </a:p>
          </p:txBody>
        </p:sp>
      </p:grpSp>
      <p:grpSp>
        <p:nvGrpSpPr>
          <p:cNvPr id="591888" name="Group 16"/>
          <p:cNvGrpSpPr>
            <a:grpSpLocks/>
          </p:cNvGrpSpPr>
          <p:nvPr/>
        </p:nvGrpSpPr>
        <p:grpSpPr bwMode="auto">
          <a:xfrm>
            <a:off x="2070100" y="763588"/>
            <a:ext cx="5834063" cy="5053012"/>
            <a:chOff x="1304" y="481"/>
            <a:chExt cx="3675" cy="3183"/>
          </a:xfrm>
        </p:grpSpPr>
        <p:sp>
          <p:nvSpPr>
            <p:cNvPr id="591889" name="Arc 17"/>
            <p:cNvSpPr>
              <a:spLocks/>
            </p:cNvSpPr>
            <p:nvPr/>
          </p:nvSpPr>
          <p:spPr bwMode="auto">
            <a:xfrm rot="21300000">
              <a:off x="1304" y="481"/>
              <a:ext cx="3675" cy="3165"/>
            </a:xfrm>
            <a:custGeom>
              <a:avLst/>
              <a:gdLst>
                <a:gd name="G0" fmla="+- 21545 0 0"/>
                <a:gd name="G1" fmla="+- 0 0 0"/>
                <a:gd name="G2" fmla="+- 21600 0 0"/>
                <a:gd name="T0" fmla="*/ 15452 w 21545"/>
                <a:gd name="T1" fmla="*/ 20723 h 20723"/>
                <a:gd name="T2" fmla="*/ 0 w 21545"/>
                <a:gd name="T3" fmla="*/ 1545 h 20723"/>
                <a:gd name="T4" fmla="*/ 21545 w 21545"/>
                <a:gd name="T5" fmla="*/ 0 h 207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45" h="20723" fill="none" extrusionOk="0">
                  <a:moveTo>
                    <a:pt x="15452" y="20722"/>
                  </a:moveTo>
                  <a:cubicBezTo>
                    <a:pt x="6804" y="18180"/>
                    <a:pt x="645" y="10535"/>
                    <a:pt x="0" y="1544"/>
                  </a:cubicBezTo>
                </a:path>
                <a:path w="21545" h="20723" stroke="0" extrusionOk="0">
                  <a:moveTo>
                    <a:pt x="15452" y="20722"/>
                  </a:moveTo>
                  <a:cubicBezTo>
                    <a:pt x="6804" y="18180"/>
                    <a:pt x="645" y="10535"/>
                    <a:pt x="0" y="1544"/>
                  </a:cubicBezTo>
                  <a:lnTo>
                    <a:pt x="21545" y="0"/>
                  </a:lnTo>
                  <a:close/>
                </a:path>
              </a:pathLst>
            </a:custGeom>
            <a:noFill/>
            <a:ln w="381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91890" name="Rectangle 18"/>
            <p:cNvSpPr>
              <a:spLocks noChangeArrowheads="1"/>
            </p:cNvSpPr>
            <p:nvPr/>
          </p:nvSpPr>
          <p:spPr bwMode="auto">
            <a:xfrm>
              <a:off x="4076" y="3376"/>
              <a:ext cx="52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defTabSz="762000"/>
              <a:r>
                <a:rPr lang="en-GB" sz="2400" i="1">
                  <a:solidFill>
                    <a:schemeClr val="accent2"/>
                  </a:solidFill>
                  <a:latin typeface="Arial" charset="0"/>
                </a:rPr>
                <a:t>AD</a:t>
              </a:r>
              <a:r>
                <a:rPr lang="en-GB" sz="2400" i="1" baseline="-25000">
                  <a:solidFill>
                    <a:schemeClr val="accent2"/>
                  </a:solidFill>
                  <a:latin typeface="Arial" charset="0"/>
                </a:rPr>
                <a:t>L</a:t>
              </a:r>
              <a:r>
                <a:rPr lang="en-GB" sz="2400" baseline="-46000">
                  <a:solidFill>
                    <a:schemeClr val="accent2"/>
                  </a:solidFill>
                  <a:latin typeface="Arial" charset="0"/>
                </a:rPr>
                <a:t>2</a:t>
              </a:r>
            </a:p>
          </p:txBody>
        </p:sp>
      </p:grpSp>
      <p:sp>
        <p:nvSpPr>
          <p:cNvPr id="591891" name="Line 19"/>
          <p:cNvSpPr>
            <a:spLocks noChangeShapeType="1"/>
          </p:cNvSpPr>
          <p:nvPr/>
        </p:nvSpPr>
        <p:spPr bwMode="auto">
          <a:xfrm>
            <a:off x="2795588" y="3465513"/>
            <a:ext cx="1795462" cy="0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 type="stealth" w="med" len="lg"/>
            <a:tailEnd type="stealth" w="med" len="lg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91892" name="Rectangle 20"/>
          <p:cNvSpPr>
            <a:spLocks noChangeArrowheads="1"/>
          </p:cNvSpPr>
          <p:nvPr/>
        </p:nvSpPr>
        <p:spPr bwMode="auto">
          <a:xfrm>
            <a:off x="5854700" y="628650"/>
            <a:ext cx="703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400" i="1">
                <a:solidFill>
                  <a:schemeClr val="tx2"/>
                </a:solidFill>
                <a:latin typeface="Arial" charset="0"/>
              </a:rPr>
              <a:t>AS</a:t>
            </a:r>
            <a:r>
              <a:rPr lang="en-GB" sz="2400" i="1" baseline="-25000">
                <a:solidFill>
                  <a:schemeClr val="tx2"/>
                </a:solidFill>
                <a:latin typeface="Arial" charset="0"/>
              </a:rPr>
              <a:t>L</a:t>
            </a:r>
          </a:p>
        </p:txBody>
      </p:sp>
      <p:sp>
        <p:nvSpPr>
          <p:cNvPr id="591893" name="Oval 21"/>
          <p:cNvSpPr>
            <a:spLocks noChangeArrowheads="1"/>
          </p:cNvSpPr>
          <p:nvPr/>
        </p:nvSpPr>
        <p:spPr bwMode="auto">
          <a:xfrm>
            <a:off x="4584700" y="3408363"/>
            <a:ext cx="111125" cy="111125"/>
          </a:xfrm>
          <a:prstGeom prst="ellipse">
            <a:avLst/>
          </a:prstGeom>
          <a:solidFill>
            <a:srgbClr val="CCFFFF"/>
          </a:solidFill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grpSp>
        <p:nvGrpSpPr>
          <p:cNvPr id="591894" name="Group 22"/>
          <p:cNvGrpSpPr>
            <a:grpSpLocks/>
          </p:cNvGrpSpPr>
          <p:nvPr/>
        </p:nvGrpSpPr>
        <p:grpSpPr bwMode="auto">
          <a:xfrm>
            <a:off x="2195513" y="3533775"/>
            <a:ext cx="2027237" cy="2189163"/>
            <a:chOff x="1383" y="2226"/>
            <a:chExt cx="1277" cy="1379"/>
          </a:xfrm>
        </p:grpSpPr>
        <p:sp>
          <p:nvSpPr>
            <p:cNvPr id="591895" name="Line 23"/>
            <p:cNvSpPr>
              <a:spLocks noChangeShapeType="1"/>
            </p:cNvSpPr>
            <p:nvPr/>
          </p:nvSpPr>
          <p:spPr bwMode="auto">
            <a:xfrm flipV="1">
              <a:off x="1897" y="2226"/>
              <a:ext cx="313" cy="1016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triangle" w="sm" len="med"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endParaRPr lang="el-GR"/>
            </a:p>
          </p:txBody>
        </p:sp>
        <p:sp>
          <p:nvSpPr>
            <p:cNvPr id="591896" name="AutoShape 24"/>
            <p:cNvSpPr>
              <a:spLocks noChangeArrowheads="1"/>
            </p:cNvSpPr>
            <p:nvPr/>
          </p:nvSpPr>
          <p:spPr bwMode="auto">
            <a:xfrm>
              <a:off x="1383" y="3127"/>
              <a:ext cx="1277" cy="478"/>
            </a:xfrm>
            <a:prstGeom prst="roundRect">
              <a:avLst>
                <a:gd name="adj" fmla="val 16667"/>
              </a:avLst>
            </a:prstGeom>
            <a:solidFill>
              <a:srgbClr val="FFFFCC"/>
            </a:solidFill>
            <a:ln w="25400">
              <a:solidFill>
                <a:schemeClr val="accent1"/>
              </a:solidFill>
              <a:round/>
              <a:headEnd type="none" w="sm" len="sm"/>
              <a:tailEnd type="none" w="sm" len="med"/>
            </a:ln>
            <a:effectLst/>
          </p:spPr>
          <p:txBody>
            <a:bodyPr lIns="90000" tIns="46800" rIns="90000" bIns="46800" anchor="ctr">
              <a:spAutoFit/>
            </a:bodyPr>
            <a:lstStyle/>
            <a:p>
              <a:pPr algn="ctr" defTabSz="762000"/>
              <a:r>
                <a:rPr lang="el-GR" sz="1900" dirty="0" smtClean="0">
                  <a:solidFill>
                    <a:schemeClr val="hlink"/>
                  </a:solidFill>
                  <a:latin typeface="Arial" charset="0"/>
                </a:rPr>
                <a:t>Ανεργία</a:t>
              </a:r>
              <a:br>
                <a:rPr lang="el-GR" sz="1900" dirty="0" smtClean="0">
                  <a:solidFill>
                    <a:schemeClr val="hlink"/>
                  </a:solidFill>
                  <a:latin typeface="Arial" charset="0"/>
                </a:rPr>
              </a:br>
              <a:r>
                <a:rPr lang="el-GR" sz="1900" dirty="0" smtClean="0">
                  <a:solidFill>
                    <a:schemeClr val="hlink"/>
                  </a:solidFill>
                  <a:latin typeface="Arial" charset="0"/>
                </a:rPr>
                <a:t>μη-ισορροπίας</a:t>
              </a:r>
              <a:endParaRPr lang="en-GB" sz="1900" dirty="0">
                <a:solidFill>
                  <a:schemeClr val="hlink"/>
                </a:solidFill>
                <a:latin typeface="Arial" charset="0"/>
              </a:endParaRPr>
            </a:p>
          </p:txBody>
        </p:sp>
      </p:grpSp>
      <p:sp>
        <p:nvSpPr>
          <p:cNvPr id="591897" name="Text Box 25"/>
          <p:cNvSpPr txBox="1">
            <a:spLocks noChangeArrowheads="1"/>
          </p:cNvSpPr>
          <p:nvPr/>
        </p:nvSpPr>
        <p:spPr bwMode="auto">
          <a:xfrm>
            <a:off x="0" y="47625"/>
            <a:ext cx="91440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l-GR" sz="2600" b="1" dirty="0">
                <a:solidFill>
                  <a:srgbClr val="1E495C"/>
                </a:solidFill>
                <a:latin typeface="Arial" charset="0"/>
              </a:rPr>
              <a:t>Το πρόβλημα της ανεπαρκούς ζήτησης στην </a:t>
            </a:r>
            <a:r>
              <a:rPr lang="el-GR" sz="2600" b="1" dirty="0" smtClean="0">
                <a:solidFill>
                  <a:srgbClr val="1E495C"/>
                </a:solidFill>
                <a:latin typeface="Arial" charset="0"/>
              </a:rPr>
              <a:t>αγορά εργασίας</a:t>
            </a:r>
            <a:endParaRPr lang="en-GB" sz="2600" b="1" dirty="0">
              <a:solidFill>
                <a:srgbClr val="1E495C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918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918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91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91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591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91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918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918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918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918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1891" grpId="0" animBg="1"/>
      <p:bldP spid="591893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9392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93924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Κεϋνσιανή επανάσταση</a:t>
            </a:r>
            <a:endParaRPr lang="en-GB" dirty="0"/>
          </a:p>
        </p:txBody>
      </p:sp>
      <p:sp>
        <p:nvSpPr>
          <p:cNvPr id="593925" name="Rectangl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rgbClr val="646B86"/>
              </a:buClr>
            </a:pPr>
            <a:r>
              <a:rPr lang="el-GR" dirty="0" smtClean="0">
                <a:solidFill>
                  <a:srgbClr val="897667"/>
                </a:solidFill>
              </a:rPr>
              <a:t>Η απόρριψη της κλασικής μακροοικονομικής από τον </a:t>
            </a:r>
            <a:r>
              <a:rPr lang="en-GB" dirty="0" smtClean="0">
                <a:solidFill>
                  <a:srgbClr val="897667"/>
                </a:solidFill>
              </a:rPr>
              <a:t>Keynes</a:t>
            </a:r>
            <a:endParaRPr lang="en-GB" dirty="0">
              <a:solidFill>
                <a:srgbClr val="897667"/>
              </a:solidFill>
            </a:endParaRPr>
          </a:p>
          <a:p>
            <a:pPr>
              <a:lnSpc>
                <a:spcPct val="100000"/>
              </a:lnSpc>
              <a:buClr>
                <a:srgbClr val="646B86"/>
              </a:buClr>
            </a:pPr>
            <a:r>
              <a:rPr lang="el-GR" dirty="0" smtClean="0">
                <a:solidFill>
                  <a:srgbClr val="897667"/>
                </a:solidFill>
              </a:rPr>
              <a:t>Εντοπίστηκαν δύο κρίσιμες αγορές στις οποίες θα μπορούσε να διαρκέσει η ανισορροπία</a:t>
            </a:r>
            <a:endParaRPr lang="en-GB" dirty="0">
              <a:solidFill>
                <a:srgbClr val="897667"/>
              </a:solidFill>
            </a:endParaRPr>
          </a:p>
          <a:p>
            <a:pPr lvl="1">
              <a:lnSpc>
                <a:spcPct val="100000"/>
              </a:lnSpc>
              <a:buClr>
                <a:srgbClr val="646B86"/>
              </a:buClr>
            </a:pPr>
            <a:r>
              <a:rPr lang="el-GR" dirty="0" smtClean="0"/>
              <a:t>δυσκαμψίες στην αγορά εργασίας</a:t>
            </a:r>
          </a:p>
          <a:p>
            <a:pPr lvl="1">
              <a:lnSpc>
                <a:spcPct val="100000"/>
              </a:lnSpc>
              <a:buClr>
                <a:srgbClr val="646B86"/>
              </a:buClr>
            </a:pPr>
            <a:r>
              <a:rPr lang="el-GR" dirty="0" smtClean="0"/>
              <a:t>το πρόβλημα της ανεπάρκειας της ζήτησης</a:t>
            </a:r>
            <a:endParaRPr lang="en-GB" dirty="0" smtClean="0"/>
          </a:p>
          <a:p>
            <a:pPr lvl="1">
              <a:lnSpc>
                <a:spcPct val="100000"/>
              </a:lnSpc>
            </a:pPr>
            <a:r>
              <a:rPr lang="el-GR" dirty="0" smtClean="0"/>
              <a:t>απόρριψη της αυξημένης αποταμίευσης ως μέσο αύξησης των επενδύσεων</a:t>
            </a:r>
            <a:endParaRPr lang="en-GB" dirty="0"/>
          </a:p>
        </p:txBody>
      </p:sp>
    </p:spTree>
  </p:cSld>
  <p:clrMapOvr>
    <a:masterClrMapping/>
  </p:clrMapOvr>
  <p:transition spd="slow">
    <p:pull dir="r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970" name="Rectangle 2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95971" name="Rectangle 3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95972" name="Rectangle 4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95973" name="Line 5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95974" name="Line 6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95975" name="Rectangle 7"/>
          <p:cNvSpPr>
            <a:spLocks noChangeArrowheads="1"/>
          </p:cNvSpPr>
          <p:nvPr/>
        </p:nvSpPr>
        <p:spPr bwMode="auto">
          <a:xfrm>
            <a:off x="746125" y="58975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000">
                <a:latin typeface="Arial" charset="0"/>
              </a:rPr>
              <a:t>O</a:t>
            </a:r>
          </a:p>
        </p:txBody>
      </p:sp>
      <p:sp>
        <p:nvSpPr>
          <p:cNvPr id="595976" name="Arc 8"/>
          <p:cNvSpPr>
            <a:spLocks/>
          </p:cNvSpPr>
          <p:nvPr/>
        </p:nvSpPr>
        <p:spPr bwMode="auto">
          <a:xfrm rot="21300000">
            <a:off x="2239963" y="260350"/>
            <a:ext cx="6688137" cy="5230813"/>
          </a:xfrm>
          <a:custGeom>
            <a:avLst/>
            <a:gdLst>
              <a:gd name="G0" fmla="+- 21367 0 0"/>
              <a:gd name="G1" fmla="+- 0 0 0"/>
              <a:gd name="G2" fmla="+- 21600 0 0"/>
              <a:gd name="T0" fmla="*/ 12471 w 21367"/>
              <a:gd name="T1" fmla="*/ 19683 h 19683"/>
              <a:gd name="T2" fmla="*/ 0 w 21367"/>
              <a:gd name="T3" fmla="*/ 3166 h 19683"/>
              <a:gd name="T4" fmla="*/ 21367 w 21367"/>
              <a:gd name="T5" fmla="*/ 0 h 196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367" h="19683" fill="none" extrusionOk="0">
                <a:moveTo>
                  <a:pt x="12470" y="19683"/>
                </a:moveTo>
                <a:cubicBezTo>
                  <a:pt x="5775" y="16656"/>
                  <a:pt x="1077" y="10434"/>
                  <a:pt x="0" y="3165"/>
                </a:cubicBezTo>
              </a:path>
              <a:path w="21367" h="19683" stroke="0" extrusionOk="0">
                <a:moveTo>
                  <a:pt x="12470" y="19683"/>
                </a:moveTo>
                <a:cubicBezTo>
                  <a:pt x="5775" y="16656"/>
                  <a:pt x="1077" y="10434"/>
                  <a:pt x="0" y="3165"/>
                </a:cubicBezTo>
                <a:lnTo>
                  <a:pt x="21367" y="0"/>
                </a:lnTo>
                <a:close/>
              </a:path>
            </a:pathLst>
          </a:custGeom>
          <a:noFill/>
          <a:ln w="38100" cap="rnd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95977" name="Arc 9"/>
          <p:cNvSpPr>
            <a:spLocks/>
          </p:cNvSpPr>
          <p:nvPr/>
        </p:nvSpPr>
        <p:spPr bwMode="auto">
          <a:xfrm>
            <a:off x="0" y="0"/>
            <a:ext cx="6129338" cy="50292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088 w 21088"/>
              <a:gd name="T1" fmla="*/ 4673 h 21088"/>
              <a:gd name="T2" fmla="*/ 4675 w 21088"/>
              <a:gd name="T3" fmla="*/ 21088 h 21088"/>
              <a:gd name="T4" fmla="*/ 0 w 21088"/>
              <a:gd name="T5" fmla="*/ 0 h 210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088" h="21088" fill="none" extrusionOk="0">
                <a:moveTo>
                  <a:pt x="21088" y="4673"/>
                </a:moveTo>
                <a:cubicBezTo>
                  <a:pt x="19272" y="12869"/>
                  <a:pt x="12871" y="19270"/>
                  <a:pt x="4675" y="21088"/>
                </a:cubicBezTo>
              </a:path>
              <a:path w="21088" h="21088" stroke="0" extrusionOk="0">
                <a:moveTo>
                  <a:pt x="21088" y="4673"/>
                </a:moveTo>
                <a:cubicBezTo>
                  <a:pt x="19272" y="12869"/>
                  <a:pt x="12871" y="19270"/>
                  <a:pt x="4675" y="21088"/>
                </a:cubicBezTo>
                <a:lnTo>
                  <a:pt x="0" y="0"/>
                </a:lnTo>
                <a:close/>
              </a:path>
            </a:pathLst>
          </a:custGeom>
          <a:noFill/>
          <a:ln w="38100" cap="rnd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95978" name="Rectangle 10"/>
          <p:cNvSpPr>
            <a:spLocks noChangeArrowheads="1"/>
          </p:cNvSpPr>
          <p:nvPr/>
        </p:nvSpPr>
        <p:spPr bwMode="auto">
          <a:xfrm>
            <a:off x="5470525" y="715963"/>
            <a:ext cx="1750479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l-GR" sz="2000" dirty="0">
                <a:solidFill>
                  <a:schemeClr val="tx2"/>
                </a:solidFill>
                <a:latin typeface="Arial" charset="0"/>
              </a:rPr>
              <a:t>Αποταμίευση</a:t>
            </a:r>
            <a:r>
              <a:rPr lang="en-GB" sz="2000" baseline="-25000" dirty="0" smtClean="0">
                <a:solidFill>
                  <a:schemeClr val="tx2"/>
                </a:solidFill>
                <a:latin typeface="Arial" charset="0"/>
              </a:rPr>
              <a:t>1</a:t>
            </a:r>
            <a:endParaRPr lang="en-GB" sz="20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595979" name="Rectangle 11"/>
          <p:cNvSpPr>
            <a:spLocks noChangeArrowheads="1"/>
          </p:cNvSpPr>
          <p:nvPr/>
        </p:nvSpPr>
        <p:spPr bwMode="auto">
          <a:xfrm>
            <a:off x="5622925" y="5440363"/>
            <a:ext cx="1284006" cy="400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l-GR" sz="2000" dirty="0">
                <a:solidFill>
                  <a:schemeClr val="tx2"/>
                </a:solidFill>
                <a:latin typeface="Arial" charset="0"/>
              </a:rPr>
              <a:t>Επένδυση</a:t>
            </a:r>
            <a:endParaRPr lang="en-GB" sz="2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595980" name="Rectangle 12"/>
          <p:cNvSpPr>
            <a:spLocks noChangeArrowheads="1"/>
          </p:cNvSpPr>
          <p:nvPr/>
        </p:nvSpPr>
        <p:spPr bwMode="auto">
          <a:xfrm rot="16200000">
            <a:off x="-292637" y="2978287"/>
            <a:ext cx="1259960" cy="431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l-GR" sz="2200" dirty="0">
                <a:latin typeface="Arial" charset="0"/>
              </a:rPr>
              <a:t>Επιτόκιο</a:t>
            </a:r>
            <a:endParaRPr lang="en-GB" sz="2200" dirty="0">
              <a:latin typeface="Arial" charset="0"/>
            </a:endParaRPr>
          </a:p>
        </p:txBody>
      </p:sp>
      <p:sp>
        <p:nvSpPr>
          <p:cNvPr id="595981" name="Rectangle 13"/>
          <p:cNvSpPr>
            <a:spLocks noChangeArrowheads="1"/>
          </p:cNvSpPr>
          <p:nvPr/>
        </p:nvSpPr>
        <p:spPr bwMode="auto">
          <a:xfrm>
            <a:off x="2295824" y="6332538"/>
            <a:ext cx="4258666" cy="431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l-GR" sz="2200" dirty="0">
                <a:latin typeface="Arial" charset="0"/>
              </a:rPr>
              <a:t>Ποσότητα δανειακών κεφαλαίων</a:t>
            </a:r>
            <a:endParaRPr lang="en-GB" sz="2200" dirty="0">
              <a:latin typeface="Arial" charset="0"/>
            </a:endParaRPr>
          </a:p>
        </p:txBody>
      </p:sp>
      <p:grpSp>
        <p:nvGrpSpPr>
          <p:cNvPr id="595982" name="Group 14"/>
          <p:cNvGrpSpPr>
            <a:grpSpLocks/>
          </p:cNvGrpSpPr>
          <p:nvPr/>
        </p:nvGrpSpPr>
        <p:grpSpPr bwMode="auto">
          <a:xfrm>
            <a:off x="636588" y="3846513"/>
            <a:ext cx="3203575" cy="427037"/>
            <a:chOff x="401" y="2423"/>
            <a:chExt cx="2018" cy="269"/>
          </a:xfrm>
        </p:grpSpPr>
        <p:sp>
          <p:nvSpPr>
            <p:cNvPr id="595983" name="Line 15"/>
            <p:cNvSpPr>
              <a:spLocks noChangeShapeType="1"/>
            </p:cNvSpPr>
            <p:nvPr/>
          </p:nvSpPr>
          <p:spPr bwMode="auto">
            <a:xfrm flipH="1">
              <a:off x="677" y="2575"/>
              <a:ext cx="1742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95984" name="Rectangle 16"/>
            <p:cNvSpPr>
              <a:spLocks noChangeArrowheads="1"/>
            </p:cNvSpPr>
            <p:nvPr/>
          </p:nvSpPr>
          <p:spPr bwMode="auto">
            <a:xfrm>
              <a:off x="401" y="2423"/>
              <a:ext cx="242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r" defTabSz="762000"/>
              <a:r>
                <a:rPr lang="en-GB" sz="2200" i="1">
                  <a:solidFill>
                    <a:schemeClr val="tx2"/>
                  </a:solidFill>
                  <a:latin typeface="Arial" charset="0"/>
                </a:rPr>
                <a:t>r</a:t>
              </a:r>
              <a:r>
                <a:rPr lang="en-GB" sz="2200" baseline="-25000">
                  <a:solidFill>
                    <a:schemeClr val="tx2"/>
                  </a:solidFill>
                  <a:latin typeface="Arial" charset="0"/>
                </a:rPr>
                <a:t>1</a:t>
              </a:r>
            </a:p>
          </p:txBody>
        </p:sp>
      </p:grpSp>
      <p:grpSp>
        <p:nvGrpSpPr>
          <p:cNvPr id="595985" name="Group 17"/>
          <p:cNvGrpSpPr>
            <a:grpSpLocks/>
          </p:cNvGrpSpPr>
          <p:nvPr/>
        </p:nvGrpSpPr>
        <p:grpSpPr bwMode="auto">
          <a:xfrm>
            <a:off x="1012825" y="555625"/>
            <a:ext cx="7459663" cy="5029200"/>
            <a:chOff x="638" y="350"/>
            <a:chExt cx="4699" cy="3168"/>
          </a:xfrm>
        </p:grpSpPr>
        <p:sp>
          <p:nvSpPr>
            <p:cNvPr id="595986" name="Arc 18"/>
            <p:cNvSpPr>
              <a:spLocks/>
            </p:cNvSpPr>
            <p:nvPr/>
          </p:nvSpPr>
          <p:spPr bwMode="auto">
            <a:xfrm>
              <a:off x="638" y="350"/>
              <a:ext cx="3907" cy="3168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1338 w 21338"/>
                <a:gd name="T1" fmla="*/ 3356 h 21088"/>
                <a:gd name="T2" fmla="*/ 4675 w 21338"/>
                <a:gd name="T3" fmla="*/ 21088 h 21088"/>
                <a:gd name="T4" fmla="*/ 0 w 21338"/>
                <a:gd name="T5" fmla="*/ 0 h 210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338" h="21088" fill="none" extrusionOk="0">
                  <a:moveTo>
                    <a:pt x="21337" y="3355"/>
                  </a:moveTo>
                  <a:cubicBezTo>
                    <a:pt x="19957" y="12130"/>
                    <a:pt x="13346" y="19165"/>
                    <a:pt x="4675" y="21088"/>
                  </a:cubicBezTo>
                </a:path>
                <a:path w="21338" h="21088" stroke="0" extrusionOk="0">
                  <a:moveTo>
                    <a:pt x="21337" y="3355"/>
                  </a:moveTo>
                  <a:cubicBezTo>
                    <a:pt x="19957" y="12130"/>
                    <a:pt x="13346" y="19165"/>
                    <a:pt x="4675" y="21088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381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95987" name="Rectangle 19"/>
            <p:cNvSpPr>
              <a:spLocks noChangeArrowheads="1"/>
            </p:cNvSpPr>
            <p:nvPr/>
          </p:nvSpPr>
          <p:spPr bwMode="auto">
            <a:xfrm>
              <a:off x="4234" y="605"/>
              <a:ext cx="1103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defTabSz="762000"/>
              <a:r>
                <a:rPr lang="el-GR" sz="2000" dirty="0">
                  <a:solidFill>
                    <a:schemeClr val="accent2"/>
                  </a:solidFill>
                  <a:latin typeface="Arial" charset="0"/>
                </a:rPr>
                <a:t>Αποταμίευση</a:t>
              </a:r>
              <a:r>
                <a:rPr lang="en-GB" sz="2000" baseline="-25000" dirty="0" smtClean="0">
                  <a:solidFill>
                    <a:schemeClr val="accent2"/>
                  </a:solidFill>
                  <a:latin typeface="Arial" charset="0"/>
                </a:rPr>
                <a:t>2</a:t>
              </a:r>
              <a:endParaRPr lang="en-GB" sz="2000" baseline="-25000" dirty="0">
                <a:solidFill>
                  <a:schemeClr val="accent2"/>
                </a:solidFill>
                <a:latin typeface="Arial" charset="0"/>
              </a:endParaRPr>
            </a:p>
          </p:txBody>
        </p:sp>
      </p:grpSp>
      <p:grpSp>
        <p:nvGrpSpPr>
          <p:cNvPr id="595988" name="Group 20"/>
          <p:cNvGrpSpPr>
            <a:grpSpLocks/>
          </p:cNvGrpSpPr>
          <p:nvPr/>
        </p:nvGrpSpPr>
        <p:grpSpPr bwMode="auto">
          <a:xfrm>
            <a:off x="1806575" y="2420938"/>
            <a:ext cx="3760788" cy="2754312"/>
            <a:chOff x="1138" y="1525"/>
            <a:chExt cx="2369" cy="1735"/>
          </a:xfrm>
        </p:grpSpPr>
        <p:sp>
          <p:nvSpPr>
            <p:cNvPr id="595989" name="Line 21"/>
            <p:cNvSpPr>
              <a:spLocks noChangeShapeType="1"/>
            </p:cNvSpPr>
            <p:nvPr/>
          </p:nvSpPr>
          <p:spPr bwMode="auto">
            <a:xfrm flipH="1">
              <a:off x="1138" y="1525"/>
              <a:ext cx="404" cy="0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95990" name="Line 22"/>
            <p:cNvSpPr>
              <a:spLocks noChangeShapeType="1"/>
            </p:cNvSpPr>
            <p:nvPr/>
          </p:nvSpPr>
          <p:spPr bwMode="auto">
            <a:xfrm flipH="1">
              <a:off x="3103" y="3260"/>
              <a:ext cx="404" cy="0"/>
            </a:xfrm>
            <a:prstGeom prst="line">
              <a:avLst/>
            </a:prstGeom>
            <a:noFill/>
            <a:ln w="28575">
              <a:solidFill>
                <a:schemeClr val="folHlink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595991" name="Line 23"/>
          <p:cNvSpPr>
            <a:spLocks noChangeShapeType="1"/>
          </p:cNvSpPr>
          <p:nvPr/>
        </p:nvSpPr>
        <p:spPr bwMode="auto">
          <a:xfrm>
            <a:off x="817563" y="4894263"/>
            <a:ext cx="0" cy="49530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l-GR"/>
          </a:p>
        </p:txBody>
      </p:sp>
      <p:grpSp>
        <p:nvGrpSpPr>
          <p:cNvPr id="595992" name="Group 24"/>
          <p:cNvGrpSpPr>
            <a:grpSpLocks/>
          </p:cNvGrpSpPr>
          <p:nvPr/>
        </p:nvGrpSpPr>
        <p:grpSpPr bwMode="auto">
          <a:xfrm>
            <a:off x="625475" y="4457700"/>
            <a:ext cx="4075113" cy="427038"/>
            <a:chOff x="394" y="2808"/>
            <a:chExt cx="2567" cy="269"/>
          </a:xfrm>
        </p:grpSpPr>
        <p:sp>
          <p:nvSpPr>
            <p:cNvPr id="595993" name="Line 25"/>
            <p:cNvSpPr>
              <a:spLocks noChangeShapeType="1"/>
            </p:cNvSpPr>
            <p:nvPr/>
          </p:nvSpPr>
          <p:spPr bwMode="auto">
            <a:xfrm flipH="1">
              <a:off x="688" y="2968"/>
              <a:ext cx="2273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595994" name="Rectangle 26"/>
            <p:cNvSpPr>
              <a:spLocks noChangeArrowheads="1"/>
            </p:cNvSpPr>
            <p:nvPr/>
          </p:nvSpPr>
          <p:spPr bwMode="auto">
            <a:xfrm>
              <a:off x="394" y="2808"/>
              <a:ext cx="242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r" defTabSz="762000"/>
              <a:r>
                <a:rPr lang="en-GB" sz="2200" i="1">
                  <a:solidFill>
                    <a:schemeClr val="accent2"/>
                  </a:solidFill>
                  <a:latin typeface="Arial" charset="0"/>
                </a:rPr>
                <a:t>r</a:t>
              </a:r>
              <a:r>
                <a:rPr lang="en-GB" sz="2200" baseline="-25000">
                  <a:solidFill>
                    <a:schemeClr val="accent2"/>
                  </a:solidFill>
                  <a:latin typeface="Arial" charset="0"/>
                </a:rPr>
                <a:t>2</a:t>
              </a:r>
            </a:p>
          </p:txBody>
        </p:sp>
      </p:grpSp>
      <p:sp>
        <p:nvSpPr>
          <p:cNvPr id="595995" name="Oval 27"/>
          <p:cNvSpPr>
            <a:spLocks noChangeArrowheads="1"/>
          </p:cNvSpPr>
          <p:nvPr/>
        </p:nvSpPr>
        <p:spPr bwMode="auto">
          <a:xfrm>
            <a:off x="3778250" y="4027488"/>
            <a:ext cx="103188" cy="103187"/>
          </a:xfrm>
          <a:prstGeom prst="ellipse">
            <a:avLst/>
          </a:prstGeom>
          <a:solidFill>
            <a:srgbClr val="CCFFFF"/>
          </a:solidFill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95996" name="Oval 28"/>
          <p:cNvSpPr>
            <a:spLocks noChangeArrowheads="1"/>
          </p:cNvSpPr>
          <p:nvPr/>
        </p:nvSpPr>
        <p:spPr bwMode="auto">
          <a:xfrm>
            <a:off x="4656138" y="4659313"/>
            <a:ext cx="103187" cy="103187"/>
          </a:xfrm>
          <a:prstGeom prst="ellipse">
            <a:avLst/>
          </a:prstGeom>
          <a:solidFill>
            <a:srgbClr val="FFCCCC"/>
          </a:solidFill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595997" name="AutoShape 29"/>
          <p:cNvSpPr>
            <a:spLocks noChangeArrowheads="1"/>
          </p:cNvSpPr>
          <p:nvPr/>
        </p:nvSpPr>
        <p:spPr bwMode="auto">
          <a:xfrm>
            <a:off x="5800725" y="3877493"/>
            <a:ext cx="2930525" cy="139854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25400">
            <a:solidFill>
              <a:schemeClr val="accent1"/>
            </a:solidFill>
            <a:round/>
            <a:headEnd type="none" w="sm" len="sm"/>
            <a:tailEnd type="none" w="sm" len="med"/>
          </a:ln>
          <a:effectLst/>
        </p:spPr>
        <p:txBody>
          <a:bodyPr lIns="90000" tIns="46800" rIns="90000" bIns="46800" anchor="ctr">
            <a:spAutoFit/>
          </a:bodyPr>
          <a:lstStyle/>
          <a:p>
            <a:pPr algn="ctr" defTabSz="762000"/>
            <a:r>
              <a:rPr lang="el-GR" sz="1900" dirty="0">
                <a:solidFill>
                  <a:schemeClr val="folHlink"/>
                </a:solidFill>
                <a:latin typeface="Arial" charset="0"/>
              </a:rPr>
              <a:t>Η μείωση της κατανάλωσης μπορεί να αποθαρρύνει τις επενδύσεις</a:t>
            </a:r>
            <a:endParaRPr lang="en-GB" sz="1900" dirty="0">
              <a:solidFill>
                <a:schemeClr val="folHlink"/>
              </a:solidFill>
              <a:latin typeface="Arial" charset="0"/>
            </a:endParaRPr>
          </a:p>
        </p:txBody>
      </p:sp>
      <p:sp>
        <p:nvSpPr>
          <p:cNvPr id="595998" name="Text Box 30"/>
          <p:cNvSpPr txBox="1">
            <a:spLocks noChangeArrowheads="1"/>
          </p:cNvSpPr>
          <p:nvPr/>
        </p:nvSpPr>
        <p:spPr bwMode="auto">
          <a:xfrm>
            <a:off x="0" y="4445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l-GR" b="1" dirty="0">
                <a:solidFill>
                  <a:schemeClr val="hlink"/>
                </a:solidFill>
                <a:latin typeface="Arial" charset="0"/>
              </a:rPr>
              <a:t>Ανισορροπία στην αγορά δανειακών </a:t>
            </a:r>
            <a:r>
              <a:rPr lang="el-GR" b="1" dirty="0" smtClean="0">
                <a:solidFill>
                  <a:schemeClr val="hlink"/>
                </a:solidFill>
                <a:latin typeface="Arial" charset="0"/>
              </a:rPr>
              <a:t>κεφαλαίων</a:t>
            </a:r>
            <a:endParaRPr lang="en-GB" b="1" dirty="0">
              <a:solidFill>
                <a:schemeClr val="hlink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959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959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959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959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595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95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959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959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959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959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595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959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959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595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959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959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959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959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5991" grpId="0" animBg="1"/>
      <p:bldP spid="595995" grpId="0" animBg="1"/>
      <p:bldP spid="595996" grpId="0" animBg="1"/>
      <p:bldP spid="595997" grpId="0" animBg="1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01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9801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598020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Κεϋνσιανή επανάσταση</a:t>
            </a:r>
            <a:endParaRPr lang="en-GB" dirty="0"/>
          </a:p>
        </p:txBody>
      </p:sp>
      <p:sp>
        <p:nvSpPr>
          <p:cNvPr id="598021" name="Rectangle 5"/>
          <p:cNvSpPr>
            <a:spLocks noGrp="1"/>
          </p:cNvSpPr>
          <p:nvPr>
            <p:ph type="body" idx="1"/>
          </p:nvPr>
        </p:nvSpPr>
        <p:spPr>
          <a:xfrm>
            <a:off x="301625" y="1524000"/>
            <a:ext cx="8534400" cy="3557588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  <a:buClr>
                <a:srgbClr val="646B86"/>
              </a:buClr>
            </a:pPr>
            <a:r>
              <a:rPr lang="el-GR" dirty="0" smtClean="0">
                <a:solidFill>
                  <a:srgbClr val="897667"/>
                </a:solidFill>
              </a:rPr>
              <a:t>Η απόρριψη της κλασικής μακροοικονομικής από τον </a:t>
            </a:r>
            <a:r>
              <a:rPr lang="en-GB" dirty="0" smtClean="0">
                <a:solidFill>
                  <a:srgbClr val="897667"/>
                </a:solidFill>
              </a:rPr>
              <a:t>Keynes</a:t>
            </a: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646B86"/>
              </a:buClr>
            </a:pPr>
            <a:r>
              <a:rPr lang="el-GR" dirty="0" smtClean="0">
                <a:solidFill>
                  <a:srgbClr val="897667"/>
                </a:solidFill>
              </a:rPr>
              <a:t>Εντοπίστηκαν δύο κρίσιμες αγορές στις οποίες θα μπορούσε να διαρκέσει η ανισορροπία</a:t>
            </a:r>
            <a:endParaRPr lang="en-GB" dirty="0" smtClean="0">
              <a:solidFill>
                <a:srgbClr val="897667"/>
              </a:solidFill>
            </a:endParaRPr>
          </a:p>
          <a:p>
            <a:pPr lvl="1">
              <a:lnSpc>
                <a:spcPct val="100000"/>
              </a:lnSpc>
              <a:spcBef>
                <a:spcPts val="600"/>
              </a:spcBef>
              <a:buClr>
                <a:srgbClr val="646B86"/>
              </a:buClr>
            </a:pPr>
            <a:r>
              <a:rPr lang="el-GR" dirty="0" smtClean="0"/>
              <a:t>δυσκαμψίες στην αγορά εργασίας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buClr>
                <a:srgbClr val="646B86"/>
              </a:buClr>
            </a:pPr>
            <a:r>
              <a:rPr lang="el-GR" dirty="0" smtClean="0"/>
              <a:t>το πρόβλημα της ανεπάρκειας της ζήτησης</a:t>
            </a:r>
            <a:endParaRPr lang="en-GB" dirty="0" smtClean="0"/>
          </a:p>
          <a:p>
            <a:pPr lvl="1">
              <a:lnSpc>
                <a:spcPct val="100000"/>
              </a:lnSpc>
              <a:spcBef>
                <a:spcPts val="600"/>
              </a:spcBef>
              <a:buClr>
                <a:srgbClr val="646B86"/>
              </a:buClr>
            </a:pPr>
            <a:r>
              <a:rPr lang="el-GR" dirty="0" smtClean="0"/>
              <a:t>απόρριψη της αυξημένης αποταμίευσης ως μέσο αύξησης των επενδύσεων</a:t>
            </a:r>
            <a:endParaRPr lang="en-GB" dirty="0" smtClean="0"/>
          </a:p>
          <a:p>
            <a:pPr lvl="1">
              <a:lnSpc>
                <a:spcPct val="100000"/>
              </a:lnSpc>
              <a:spcBef>
                <a:spcPts val="600"/>
              </a:spcBef>
              <a:buClr>
                <a:srgbClr val="646B86"/>
              </a:buClr>
              <a:buNone/>
            </a:pPr>
            <a:endParaRPr lang="en-GB" dirty="0">
              <a:solidFill>
                <a:srgbClr val="897667"/>
              </a:solidFill>
            </a:endParaRPr>
          </a:p>
        </p:txBody>
      </p:sp>
      <p:sp>
        <p:nvSpPr>
          <p:cNvPr id="598022" name="Rectangle 6"/>
          <p:cNvSpPr>
            <a:spLocks/>
          </p:cNvSpPr>
          <p:nvPr/>
        </p:nvSpPr>
        <p:spPr bwMode="auto">
          <a:xfrm>
            <a:off x="301625" y="5256988"/>
            <a:ext cx="8534400" cy="856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>
              <a:spcBef>
                <a:spcPts val="600"/>
              </a:spcBef>
              <a:buClr>
                <a:srgbClr val="CC9900"/>
              </a:buClr>
              <a:buSzPct val="70000"/>
              <a:buFont typeface="Wingdings" pitchFamily="2" charset="2"/>
              <a:buChar char="¡"/>
            </a:pPr>
            <a:r>
              <a:rPr lang="el-GR" sz="2600" dirty="0" smtClean="0">
                <a:solidFill>
                  <a:srgbClr val="19323F"/>
                </a:solidFill>
                <a:latin typeface="Arial" charset="0"/>
              </a:rPr>
              <a:t>απόρριψη της απλής θεωρίας των ποσοτήτων</a:t>
            </a:r>
            <a:endParaRPr lang="en-GB" sz="2600" dirty="0">
              <a:solidFill>
                <a:srgbClr val="19323F"/>
              </a:solidFill>
              <a:latin typeface="Arial" charset="0"/>
            </a:endParaRPr>
          </a:p>
          <a:p>
            <a:pPr marL="742950" lvl="1" indent="-285750">
              <a:spcBef>
                <a:spcPts val="600"/>
              </a:spcBef>
              <a:buClr>
                <a:srgbClr val="CC9900"/>
              </a:buClr>
              <a:buSzPct val="70000"/>
              <a:buFont typeface="Wingdings" pitchFamily="2" charset="2"/>
              <a:buChar char="¡"/>
            </a:pPr>
            <a:r>
              <a:rPr lang="el-GR" sz="2600" dirty="0" smtClean="0">
                <a:solidFill>
                  <a:srgbClr val="19323F"/>
                </a:solidFill>
                <a:latin typeface="Arial" charset="0"/>
              </a:rPr>
              <a:t>απόρριψη ενός ισορροπημένου προϋπολογισμού</a:t>
            </a:r>
            <a:endParaRPr lang="en-GB" sz="2600" dirty="0">
              <a:solidFill>
                <a:srgbClr val="19323F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980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980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8022" grpId="0" build="p" bldLvl="2" autoUpdateAnimBg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06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60006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600068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Κεϋνσιανή επανάσταση</a:t>
            </a:r>
            <a:endParaRPr lang="en-GB" dirty="0"/>
          </a:p>
        </p:txBody>
      </p:sp>
      <p:sp>
        <p:nvSpPr>
          <p:cNvPr id="600069" name="Rectangl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l-GR" dirty="0" smtClean="0"/>
              <a:t>Η Κεϋνσιανή ανάλυση για την απασχόληση και τον πληθωρισμό</a:t>
            </a:r>
            <a:endParaRPr lang="en-GB" dirty="0"/>
          </a:p>
          <a:p>
            <a:pPr lvl="1">
              <a:lnSpc>
                <a:spcPct val="150000"/>
              </a:lnSpc>
            </a:pPr>
            <a:r>
              <a:rPr lang="el-GR" dirty="0" smtClean="0"/>
              <a:t>Η σημασία της συνολικής ζήτησης</a:t>
            </a:r>
            <a:endParaRPr lang="en-GB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000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000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0069" grpId="0" build="p" bldLvl="2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3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/>
          </a:p>
        </p:txBody>
      </p:sp>
      <p:sp>
        <p:nvSpPr>
          <p:cNvPr id="47923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/>
          </a:p>
        </p:txBody>
      </p:sp>
      <p:sp>
        <p:nvSpPr>
          <p:cNvPr id="479236" name="Rectangle 4"/>
          <p:cNvSpPr>
            <a:spLocks noGrp="1"/>
          </p:cNvSpPr>
          <p:nvPr>
            <p:ph type="title" idx="4294967295"/>
          </p:nvPr>
        </p:nvSpPr>
        <p:spPr>
          <a:xfrm>
            <a:off x="301625" y="0"/>
            <a:ext cx="8534400" cy="1132113"/>
          </a:xfrm>
        </p:spPr>
        <p:txBody>
          <a:bodyPr anchor="ctr"/>
          <a:lstStyle/>
          <a:p>
            <a:r>
              <a:rPr lang="el-GR" altLang="en-US" sz="2800" dirty="0" smtClean="0"/>
              <a:t>Το μακροοικονομικό περιβάλλον και συζητήσεις</a:t>
            </a:r>
            <a:endParaRPr lang="en-GB" altLang="en-US" sz="2800" dirty="0"/>
          </a:p>
        </p:txBody>
      </p:sp>
      <p:sp>
        <p:nvSpPr>
          <p:cNvPr id="324613" name="Rectangle 5"/>
          <p:cNvSpPr>
            <a:spLocks noGrp="1"/>
          </p:cNvSpPr>
          <p:nvPr>
            <p:ph type="body" idx="4294967295"/>
          </p:nvPr>
        </p:nvSpPr>
        <p:spPr>
          <a:xfrm>
            <a:off x="301625" y="1436914"/>
            <a:ext cx="8534400" cy="5421086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3000"/>
              </a:spcBef>
            </a:pPr>
            <a:r>
              <a:rPr lang="el-GR" altLang="en-US" dirty="0" smtClean="0"/>
              <a:t>Συζητήσεις στο πλαίσιο των μοντέλων των μακροοικονομικών δεικτών</a:t>
            </a:r>
            <a:endParaRPr lang="en-GB" altLang="en-US" dirty="0"/>
          </a:p>
          <a:p>
            <a:pPr>
              <a:lnSpc>
                <a:spcPct val="100000"/>
              </a:lnSpc>
              <a:spcBef>
                <a:spcPts val="3000"/>
              </a:spcBef>
            </a:pPr>
            <a:r>
              <a:rPr lang="el-GR" altLang="en-US" dirty="0" smtClean="0"/>
              <a:t>Μεταπολεμική συναίνεση</a:t>
            </a:r>
            <a:endParaRPr lang="en-GB" altLang="en-US" dirty="0"/>
          </a:p>
          <a:p>
            <a:pPr>
              <a:lnSpc>
                <a:spcPct val="100000"/>
              </a:lnSpc>
              <a:spcBef>
                <a:spcPts val="3000"/>
              </a:spcBef>
            </a:pPr>
            <a:r>
              <a:rPr lang="el-GR" altLang="en-US" dirty="0" smtClean="0"/>
              <a:t>Κατάρρευση συναίνεσης</a:t>
            </a:r>
            <a:endParaRPr lang="en-GB" altLang="en-US" dirty="0"/>
          </a:p>
          <a:p>
            <a:pPr>
              <a:lnSpc>
                <a:spcPct val="100000"/>
              </a:lnSpc>
              <a:spcBef>
                <a:spcPts val="3000"/>
              </a:spcBef>
            </a:pPr>
            <a:r>
              <a:rPr lang="el-GR" altLang="en-US" dirty="0" smtClean="0"/>
              <a:t>Μια νέα συναίνεση</a:t>
            </a:r>
            <a:endParaRPr lang="en-GB" altLang="en-US" dirty="0"/>
          </a:p>
          <a:p>
            <a:pPr>
              <a:lnSpc>
                <a:spcPct val="100000"/>
              </a:lnSpc>
              <a:spcBef>
                <a:spcPts val="3000"/>
              </a:spcBef>
            </a:pPr>
            <a:r>
              <a:rPr lang="el-GR" altLang="en-US" dirty="0" smtClean="0"/>
              <a:t>Μακροοικονομική μετα-χρηματοπιστωτική κρίση</a:t>
            </a:r>
            <a:endParaRPr lang="en-GB" altLang="en-US" dirty="0"/>
          </a:p>
          <a:p>
            <a:pPr>
              <a:lnSpc>
                <a:spcPct val="100000"/>
              </a:lnSpc>
              <a:spcBef>
                <a:spcPts val="3000"/>
              </a:spcBef>
            </a:pPr>
            <a:endParaRPr lang="en-GB" altLang="en-US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24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246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246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246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246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613" grpId="0" build="p" bldLvl="2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114" name="Rectangle 2"/>
          <p:cNvSpPr>
            <a:spLocks noChangeArrowheads="1"/>
          </p:cNvSpPr>
          <p:nvPr/>
        </p:nvSpPr>
        <p:spPr bwMode="auto">
          <a:xfrm>
            <a:off x="1066800" y="609600"/>
            <a:ext cx="7240588" cy="533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02115" name="Rectangle 3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02116" name="Rectangle 4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02117" name="Line 5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02118" name="Line 6"/>
          <p:cNvSpPr>
            <a:spLocks noChangeShapeType="1"/>
          </p:cNvSpPr>
          <p:nvPr/>
        </p:nvSpPr>
        <p:spPr bwMode="auto">
          <a:xfrm>
            <a:off x="1066800" y="5943600"/>
            <a:ext cx="727551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02119" name="Rectangle 7"/>
          <p:cNvSpPr>
            <a:spLocks noChangeArrowheads="1"/>
          </p:cNvSpPr>
          <p:nvPr/>
        </p:nvSpPr>
        <p:spPr bwMode="auto">
          <a:xfrm>
            <a:off x="746125" y="58975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000">
                <a:latin typeface="Arial" charset="0"/>
              </a:rPr>
              <a:t>O</a:t>
            </a:r>
          </a:p>
        </p:txBody>
      </p:sp>
      <p:sp>
        <p:nvSpPr>
          <p:cNvPr id="602120" name="Rectangle 8"/>
          <p:cNvSpPr>
            <a:spLocks noChangeArrowheads="1"/>
          </p:cNvSpPr>
          <p:nvPr/>
        </p:nvSpPr>
        <p:spPr bwMode="auto">
          <a:xfrm rot="16200000">
            <a:off x="-839879" y="3162923"/>
            <a:ext cx="2152833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r" defTabSz="762000"/>
            <a:r>
              <a:rPr lang="el-GR" sz="2400" dirty="0">
                <a:latin typeface="Arial" charset="0"/>
              </a:rPr>
              <a:t>Επίπεδο τιμών</a:t>
            </a:r>
            <a:endParaRPr lang="en-GB" sz="2400" dirty="0">
              <a:latin typeface="Arial" charset="0"/>
            </a:endParaRPr>
          </a:p>
        </p:txBody>
      </p:sp>
      <p:sp>
        <p:nvSpPr>
          <p:cNvPr id="602121" name="Rectangle 9"/>
          <p:cNvSpPr>
            <a:spLocks noChangeArrowheads="1"/>
          </p:cNvSpPr>
          <p:nvPr/>
        </p:nvSpPr>
        <p:spPr bwMode="auto">
          <a:xfrm>
            <a:off x="3156273" y="6413500"/>
            <a:ext cx="2422202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r" defTabSz="762000"/>
            <a:r>
              <a:rPr lang="el-GR" sz="2400" dirty="0">
                <a:latin typeface="Arial" charset="0"/>
              </a:rPr>
              <a:t>Εθνικό εισόδημα</a:t>
            </a:r>
            <a:endParaRPr lang="en-GB" sz="2400" dirty="0">
              <a:latin typeface="Arial" charset="0"/>
            </a:endParaRPr>
          </a:p>
        </p:txBody>
      </p:sp>
      <p:sp>
        <p:nvSpPr>
          <p:cNvPr id="602122" name="Line 10"/>
          <p:cNvSpPr>
            <a:spLocks noChangeShapeType="1"/>
          </p:cNvSpPr>
          <p:nvPr/>
        </p:nvSpPr>
        <p:spPr bwMode="auto">
          <a:xfrm>
            <a:off x="7575550" y="846138"/>
            <a:ext cx="0" cy="511175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02123" name="Rectangle 11"/>
          <p:cNvSpPr>
            <a:spLocks noChangeArrowheads="1"/>
          </p:cNvSpPr>
          <p:nvPr/>
        </p:nvSpPr>
        <p:spPr bwMode="auto">
          <a:xfrm>
            <a:off x="7345363" y="5994400"/>
            <a:ext cx="463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sz="2000" i="1">
                <a:solidFill>
                  <a:schemeClr val="hlink"/>
                </a:solidFill>
                <a:latin typeface="Arial" charset="0"/>
              </a:rPr>
              <a:t>Y</a:t>
            </a:r>
            <a:r>
              <a:rPr lang="en-GB" sz="2000" baseline="-25000">
                <a:solidFill>
                  <a:schemeClr val="hlink"/>
                </a:solidFill>
                <a:latin typeface="Arial" charset="0"/>
              </a:rPr>
              <a:t>P</a:t>
            </a:r>
          </a:p>
        </p:txBody>
      </p:sp>
      <p:grpSp>
        <p:nvGrpSpPr>
          <p:cNvPr id="602124" name="Group 12"/>
          <p:cNvGrpSpPr>
            <a:grpSpLocks/>
          </p:cNvGrpSpPr>
          <p:nvPr/>
        </p:nvGrpSpPr>
        <p:grpSpPr bwMode="auto">
          <a:xfrm>
            <a:off x="1111250" y="955675"/>
            <a:ext cx="6462713" cy="3938588"/>
            <a:chOff x="700" y="602"/>
            <a:chExt cx="4071" cy="2481"/>
          </a:xfrm>
        </p:grpSpPr>
        <p:sp>
          <p:nvSpPr>
            <p:cNvPr id="602125" name="Line 13"/>
            <p:cNvSpPr>
              <a:spLocks noChangeShapeType="1"/>
            </p:cNvSpPr>
            <p:nvPr/>
          </p:nvSpPr>
          <p:spPr bwMode="auto">
            <a:xfrm flipH="1">
              <a:off x="700" y="3083"/>
              <a:ext cx="623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grpSp>
          <p:nvGrpSpPr>
            <p:cNvPr id="602126" name="Group 14"/>
            <p:cNvGrpSpPr>
              <a:grpSpLocks/>
            </p:cNvGrpSpPr>
            <p:nvPr/>
          </p:nvGrpSpPr>
          <p:grpSpPr bwMode="auto">
            <a:xfrm>
              <a:off x="1300" y="602"/>
              <a:ext cx="3471" cy="2481"/>
              <a:chOff x="1300" y="602"/>
              <a:chExt cx="3471" cy="2481"/>
            </a:xfrm>
          </p:grpSpPr>
          <p:sp>
            <p:nvSpPr>
              <p:cNvPr id="602127" name="Arc 15"/>
              <p:cNvSpPr>
                <a:spLocks/>
              </p:cNvSpPr>
              <p:nvPr/>
            </p:nvSpPr>
            <p:spPr bwMode="auto">
              <a:xfrm>
                <a:off x="1300" y="1225"/>
                <a:ext cx="3322" cy="1858"/>
              </a:xfrm>
              <a:custGeom>
                <a:avLst/>
                <a:gdLst>
                  <a:gd name="G0" fmla="+- 1274 0 0"/>
                  <a:gd name="G1" fmla="+- 0 0 0"/>
                  <a:gd name="G2" fmla="+- 21600 0 0"/>
                  <a:gd name="T0" fmla="*/ 22874 w 22874"/>
                  <a:gd name="T1" fmla="*/ 0 h 21600"/>
                  <a:gd name="T2" fmla="*/ 0 w 22874"/>
                  <a:gd name="T3" fmla="*/ 21562 h 21600"/>
                  <a:gd name="T4" fmla="*/ 1274 w 22874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874" h="21600" fill="none" extrusionOk="0">
                    <a:moveTo>
                      <a:pt x="22874" y="0"/>
                    </a:moveTo>
                    <a:cubicBezTo>
                      <a:pt x="22874" y="11929"/>
                      <a:pt x="13203" y="21600"/>
                      <a:pt x="1274" y="21600"/>
                    </a:cubicBezTo>
                    <a:cubicBezTo>
                      <a:pt x="849" y="21600"/>
                      <a:pt x="424" y="21587"/>
                      <a:pt x="-1" y="21562"/>
                    </a:cubicBezTo>
                  </a:path>
                  <a:path w="22874" h="21600" stroke="0" extrusionOk="0">
                    <a:moveTo>
                      <a:pt x="22874" y="0"/>
                    </a:moveTo>
                    <a:cubicBezTo>
                      <a:pt x="22874" y="11929"/>
                      <a:pt x="13203" y="21600"/>
                      <a:pt x="1274" y="21600"/>
                    </a:cubicBezTo>
                    <a:cubicBezTo>
                      <a:pt x="849" y="21600"/>
                      <a:pt x="424" y="21587"/>
                      <a:pt x="-1" y="21562"/>
                    </a:cubicBezTo>
                    <a:lnTo>
                      <a:pt x="1274" y="0"/>
                    </a:lnTo>
                    <a:close/>
                  </a:path>
                </a:pathLst>
              </a:custGeom>
              <a:noFill/>
              <a:ln w="38100" cap="rnd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602128" name="Rectangle 16"/>
              <p:cNvSpPr>
                <a:spLocks noChangeArrowheads="1"/>
              </p:cNvSpPr>
              <p:nvPr/>
            </p:nvSpPr>
            <p:spPr bwMode="auto">
              <a:xfrm>
                <a:off x="4399" y="602"/>
                <a:ext cx="37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pPr algn="ctr" defTabSz="762000"/>
                <a:r>
                  <a:rPr lang="en-GB" sz="2400" i="1">
                    <a:solidFill>
                      <a:schemeClr val="accent2"/>
                    </a:solidFill>
                    <a:latin typeface="Arial" charset="0"/>
                  </a:rPr>
                  <a:t>AS</a:t>
                </a:r>
              </a:p>
            </p:txBody>
          </p:sp>
        </p:grpSp>
        <p:sp>
          <p:nvSpPr>
            <p:cNvPr id="602129" name="Line 17"/>
            <p:cNvSpPr>
              <a:spLocks noChangeShapeType="1"/>
            </p:cNvSpPr>
            <p:nvPr/>
          </p:nvSpPr>
          <p:spPr bwMode="auto">
            <a:xfrm flipV="1">
              <a:off x="4621" y="890"/>
              <a:ext cx="0" cy="37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602130" name="Text Box 18"/>
          <p:cNvSpPr txBox="1">
            <a:spLocks noChangeArrowheads="1"/>
          </p:cNvSpPr>
          <p:nvPr/>
        </p:nvSpPr>
        <p:spPr bwMode="auto">
          <a:xfrm>
            <a:off x="0" y="87313"/>
            <a:ext cx="9144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l-GR" sz="2200" b="1" dirty="0">
                <a:solidFill>
                  <a:srgbClr val="1E495C"/>
                </a:solidFill>
                <a:latin typeface="Arial" charset="0"/>
              </a:rPr>
              <a:t>Οι επιδράσεις των αυξήσεων στη συνολική </a:t>
            </a:r>
            <a:r>
              <a:rPr lang="el-GR" sz="2200" b="1" dirty="0" smtClean="0">
                <a:solidFill>
                  <a:srgbClr val="1E495C"/>
                </a:solidFill>
                <a:latin typeface="Arial" charset="0"/>
              </a:rPr>
              <a:t>ζήτηση </a:t>
            </a:r>
            <a:r>
              <a:rPr lang="el-GR" sz="2200" b="1" dirty="0">
                <a:solidFill>
                  <a:srgbClr val="1E495C"/>
                </a:solidFill>
                <a:latin typeface="Arial" charset="0"/>
              </a:rPr>
              <a:t>στο εθνικό εισόδημα.</a:t>
            </a:r>
            <a:endParaRPr lang="en-GB" sz="2200" b="1" dirty="0">
              <a:solidFill>
                <a:srgbClr val="1E495C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2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02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62" name="Rectangle 2"/>
          <p:cNvSpPr>
            <a:spLocks noChangeArrowheads="1"/>
          </p:cNvSpPr>
          <p:nvPr/>
        </p:nvSpPr>
        <p:spPr bwMode="auto">
          <a:xfrm>
            <a:off x="1066800" y="609600"/>
            <a:ext cx="7240588" cy="533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04163" name="Rectangle 3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04164" name="Line 4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04165" name="Line 5"/>
          <p:cNvSpPr>
            <a:spLocks noChangeShapeType="1"/>
          </p:cNvSpPr>
          <p:nvPr/>
        </p:nvSpPr>
        <p:spPr bwMode="auto">
          <a:xfrm>
            <a:off x="1066800" y="5943600"/>
            <a:ext cx="727551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04166" name="Rectangle 6"/>
          <p:cNvSpPr>
            <a:spLocks noChangeArrowheads="1"/>
          </p:cNvSpPr>
          <p:nvPr/>
        </p:nvSpPr>
        <p:spPr bwMode="auto">
          <a:xfrm>
            <a:off x="746125" y="58975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000">
                <a:latin typeface="Arial" charset="0"/>
              </a:rPr>
              <a:t>O</a:t>
            </a:r>
          </a:p>
        </p:txBody>
      </p:sp>
      <p:sp>
        <p:nvSpPr>
          <p:cNvPr id="604167" name="Arc 7"/>
          <p:cNvSpPr>
            <a:spLocks/>
          </p:cNvSpPr>
          <p:nvPr/>
        </p:nvSpPr>
        <p:spPr bwMode="auto">
          <a:xfrm>
            <a:off x="1282700" y="3392488"/>
            <a:ext cx="2284413" cy="2419350"/>
          </a:xfrm>
          <a:custGeom>
            <a:avLst/>
            <a:gdLst>
              <a:gd name="G0" fmla="+- 21537 0 0"/>
              <a:gd name="G1" fmla="+- 0 0 0"/>
              <a:gd name="G2" fmla="+- 21600 0 0"/>
              <a:gd name="T0" fmla="*/ 20803 w 21537"/>
              <a:gd name="T1" fmla="*/ 21588 h 21588"/>
              <a:gd name="T2" fmla="*/ 0 w 21537"/>
              <a:gd name="T3" fmla="*/ 1643 h 21588"/>
              <a:gd name="T4" fmla="*/ 21537 w 21537"/>
              <a:gd name="T5" fmla="*/ 0 h 215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537" h="21588" fill="none" extrusionOk="0">
                <a:moveTo>
                  <a:pt x="20803" y="21587"/>
                </a:moveTo>
                <a:cubicBezTo>
                  <a:pt x="9798" y="21213"/>
                  <a:pt x="837" y="12621"/>
                  <a:pt x="-1" y="1643"/>
                </a:cubicBezTo>
              </a:path>
              <a:path w="21537" h="21588" stroke="0" extrusionOk="0">
                <a:moveTo>
                  <a:pt x="20803" y="21587"/>
                </a:moveTo>
                <a:cubicBezTo>
                  <a:pt x="9798" y="21213"/>
                  <a:pt x="837" y="12621"/>
                  <a:pt x="-1" y="1643"/>
                </a:cubicBezTo>
                <a:lnTo>
                  <a:pt x="21537" y="0"/>
                </a:lnTo>
                <a:close/>
              </a:path>
            </a:pathLst>
          </a:custGeom>
          <a:noFill/>
          <a:ln w="38100" cap="rnd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04168" name="Rectangle 8"/>
          <p:cNvSpPr>
            <a:spLocks noChangeArrowheads="1"/>
          </p:cNvSpPr>
          <p:nvPr/>
        </p:nvSpPr>
        <p:spPr bwMode="auto">
          <a:xfrm>
            <a:off x="1530350" y="5991225"/>
            <a:ext cx="446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r" defTabSz="762000"/>
            <a:r>
              <a:rPr lang="en-GB" sz="2000" i="1">
                <a:solidFill>
                  <a:schemeClr val="tx2"/>
                </a:solidFill>
                <a:latin typeface="Arial" charset="0"/>
              </a:rPr>
              <a:t>Y</a:t>
            </a:r>
            <a:r>
              <a:rPr lang="en-GB" sz="2000" baseline="-25000">
                <a:solidFill>
                  <a:schemeClr val="tx2"/>
                </a:solidFill>
                <a:latin typeface="Arial" charset="0"/>
              </a:rPr>
              <a:t>1</a:t>
            </a:r>
          </a:p>
        </p:txBody>
      </p:sp>
      <p:sp>
        <p:nvSpPr>
          <p:cNvPr id="604169" name="Rectangle 9"/>
          <p:cNvSpPr>
            <a:spLocks noChangeArrowheads="1"/>
          </p:cNvSpPr>
          <p:nvPr/>
        </p:nvSpPr>
        <p:spPr bwMode="auto">
          <a:xfrm rot="16200000">
            <a:off x="-839879" y="3162923"/>
            <a:ext cx="2152833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r" defTabSz="762000"/>
            <a:r>
              <a:rPr lang="el-GR" sz="2400" dirty="0">
                <a:latin typeface="Arial" charset="0"/>
              </a:rPr>
              <a:t>Επίπεδο τιμών</a:t>
            </a:r>
            <a:endParaRPr lang="en-GB" sz="2400" dirty="0">
              <a:latin typeface="Arial" charset="0"/>
            </a:endParaRPr>
          </a:p>
        </p:txBody>
      </p:sp>
      <p:sp>
        <p:nvSpPr>
          <p:cNvPr id="604170" name="Rectangle 10"/>
          <p:cNvSpPr>
            <a:spLocks noChangeArrowheads="1"/>
          </p:cNvSpPr>
          <p:nvPr/>
        </p:nvSpPr>
        <p:spPr bwMode="auto">
          <a:xfrm>
            <a:off x="3243586" y="6413500"/>
            <a:ext cx="2422202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r" defTabSz="762000"/>
            <a:r>
              <a:rPr lang="el-GR" sz="2400" dirty="0">
                <a:latin typeface="Arial" charset="0"/>
              </a:rPr>
              <a:t>Εθνικό εισόδημα</a:t>
            </a:r>
            <a:endParaRPr lang="en-GB" sz="2400" dirty="0">
              <a:latin typeface="Arial" charset="0"/>
            </a:endParaRPr>
          </a:p>
        </p:txBody>
      </p:sp>
      <p:sp>
        <p:nvSpPr>
          <p:cNvPr id="604171" name="Line 11"/>
          <p:cNvSpPr>
            <a:spLocks noChangeShapeType="1"/>
          </p:cNvSpPr>
          <p:nvPr/>
        </p:nvSpPr>
        <p:spPr bwMode="auto">
          <a:xfrm>
            <a:off x="1770063" y="4894263"/>
            <a:ext cx="0" cy="1027112"/>
          </a:xfrm>
          <a:prstGeom prst="line">
            <a:avLst/>
          </a:prstGeom>
          <a:noFill/>
          <a:ln w="15875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04172" name="Line 12"/>
          <p:cNvSpPr>
            <a:spLocks noChangeShapeType="1"/>
          </p:cNvSpPr>
          <p:nvPr/>
        </p:nvSpPr>
        <p:spPr bwMode="auto">
          <a:xfrm flipH="1">
            <a:off x="1111250" y="4894263"/>
            <a:ext cx="989013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04173" name="Oval 13"/>
          <p:cNvSpPr>
            <a:spLocks noChangeArrowheads="1"/>
          </p:cNvSpPr>
          <p:nvPr/>
        </p:nvSpPr>
        <p:spPr bwMode="auto">
          <a:xfrm>
            <a:off x="1717675" y="4827588"/>
            <a:ext cx="114300" cy="114300"/>
          </a:xfrm>
          <a:prstGeom prst="ellipse">
            <a:avLst/>
          </a:prstGeom>
          <a:solidFill>
            <a:srgbClr val="99CCFF"/>
          </a:solidFill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l-GR" sz="2400" noProof="1"/>
          </a:p>
        </p:txBody>
      </p:sp>
      <p:grpSp>
        <p:nvGrpSpPr>
          <p:cNvPr id="604174" name="Group 14"/>
          <p:cNvGrpSpPr>
            <a:grpSpLocks/>
          </p:cNvGrpSpPr>
          <p:nvPr/>
        </p:nvGrpSpPr>
        <p:grpSpPr bwMode="auto">
          <a:xfrm>
            <a:off x="2414588" y="4913313"/>
            <a:ext cx="446087" cy="1463675"/>
            <a:chOff x="1521" y="3095"/>
            <a:chExt cx="281" cy="922"/>
          </a:xfrm>
        </p:grpSpPr>
        <p:sp>
          <p:nvSpPr>
            <p:cNvPr id="604175" name="Line 15"/>
            <p:cNvSpPr>
              <a:spLocks noChangeShapeType="1"/>
            </p:cNvSpPr>
            <p:nvPr/>
          </p:nvSpPr>
          <p:spPr bwMode="auto">
            <a:xfrm>
              <a:off x="1657" y="3095"/>
              <a:ext cx="0" cy="646"/>
            </a:xfrm>
            <a:prstGeom prst="line">
              <a:avLst/>
            </a:prstGeom>
            <a:noFill/>
            <a:ln w="15875">
              <a:solidFill>
                <a:schemeClr val="accent1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604176" name="Rectangle 16"/>
            <p:cNvSpPr>
              <a:spLocks noChangeArrowheads="1"/>
            </p:cNvSpPr>
            <p:nvPr/>
          </p:nvSpPr>
          <p:spPr bwMode="auto">
            <a:xfrm>
              <a:off x="1521" y="3767"/>
              <a:ext cx="28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r" defTabSz="762000"/>
              <a:r>
                <a:rPr lang="en-GB" sz="2000" i="1">
                  <a:solidFill>
                    <a:schemeClr val="accent1"/>
                  </a:solidFill>
                  <a:latin typeface="Arial" charset="0"/>
                </a:rPr>
                <a:t>Y</a:t>
              </a:r>
              <a:r>
                <a:rPr lang="en-GB" sz="2000" baseline="-25000">
                  <a:solidFill>
                    <a:schemeClr val="accent1"/>
                  </a:solidFill>
                  <a:latin typeface="Arial" charset="0"/>
                </a:rPr>
                <a:t>2</a:t>
              </a:r>
            </a:p>
          </p:txBody>
        </p:sp>
      </p:grpSp>
      <p:grpSp>
        <p:nvGrpSpPr>
          <p:cNvPr id="604177" name="Group 17"/>
          <p:cNvGrpSpPr>
            <a:grpSpLocks/>
          </p:cNvGrpSpPr>
          <p:nvPr/>
        </p:nvGrpSpPr>
        <p:grpSpPr bwMode="auto">
          <a:xfrm>
            <a:off x="2063750" y="955675"/>
            <a:ext cx="5510213" cy="3938588"/>
            <a:chOff x="1300" y="602"/>
            <a:chExt cx="3471" cy="2481"/>
          </a:xfrm>
        </p:grpSpPr>
        <p:sp>
          <p:nvSpPr>
            <p:cNvPr id="604178" name="Arc 18"/>
            <p:cNvSpPr>
              <a:spLocks/>
            </p:cNvSpPr>
            <p:nvPr/>
          </p:nvSpPr>
          <p:spPr bwMode="auto">
            <a:xfrm>
              <a:off x="1300" y="1225"/>
              <a:ext cx="3322" cy="1858"/>
            </a:xfrm>
            <a:custGeom>
              <a:avLst/>
              <a:gdLst>
                <a:gd name="G0" fmla="+- 1274 0 0"/>
                <a:gd name="G1" fmla="+- 0 0 0"/>
                <a:gd name="G2" fmla="+- 21600 0 0"/>
                <a:gd name="T0" fmla="*/ 22874 w 22874"/>
                <a:gd name="T1" fmla="*/ 0 h 21600"/>
                <a:gd name="T2" fmla="*/ 0 w 22874"/>
                <a:gd name="T3" fmla="*/ 21562 h 21600"/>
                <a:gd name="T4" fmla="*/ 1274 w 22874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874" h="21600" fill="none" extrusionOk="0">
                  <a:moveTo>
                    <a:pt x="22874" y="0"/>
                  </a:moveTo>
                  <a:cubicBezTo>
                    <a:pt x="22874" y="11929"/>
                    <a:pt x="13203" y="21600"/>
                    <a:pt x="1274" y="21600"/>
                  </a:cubicBezTo>
                  <a:cubicBezTo>
                    <a:pt x="849" y="21600"/>
                    <a:pt x="424" y="21587"/>
                    <a:pt x="-1" y="21562"/>
                  </a:cubicBezTo>
                </a:path>
                <a:path w="22874" h="21600" stroke="0" extrusionOk="0">
                  <a:moveTo>
                    <a:pt x="22874" y="0"/>
                  </a:moveTo>
                  <a:cubicBezTo>
                    <a:pt x="22874" y="11929"/>
                    <a:pt x="13203" y="21600"/>
                    <a:pt x="1274" y="21600"/>
                  </a:cubicBezTo>
                  <a:cubicBezTo>
                    <a:pt x="849" y="21600"/>
                    <a:pt x="424" y="21587"/>
                    <a:pt x="-1" y="21562"/>
                  </a:cubicBezTo>
                  <a:lnTo>
                    <a:pt x="1274" y="0"/>
                  </a:lnTo>
                  <a:close/>
                </a:path>
              </a:pathLst>
            </a:custGeom>
            <a:noFill/>
            <a:ln w="381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604179" name="Rectangle 19"/>
            <p:cNvSpPr>
              <a:spLocks noChangeArrowheads="1"/>
            </p:cNvSpPr>
            <p:nvPr/>
          </p:nvSpPr>
          <p:spPr bwMode="auto">
            <a:xfrm>
              <a:off x="4399" y="602"/>
              <a:ext cx="3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sz="2400" i="1">
                  <a:solidFill>
                    <a:schemeClr val="accent2"/>
                  </a:solidFill>
                  <a:latin typeface="Arial" charset="0"/>
                </a:rPr>
                <a:t>AS</a:t>
              </a:r>
            </a:p>
          </p:txBody>
        </p:sp>
      </p:grpSp>
      <p:sp>
        <p:nvSpPr>
          <p:cNvPr id="604180" name="Line 20"/>
          <p:cNvSpPr>
            <a:spLocks noChangeShapeType="1"/>
          </p:cNvSpPr>
          <p:nvPr/>
        </p:nvSpPr>
        <p:spPr bwMode="auto">
          <a:xfrm>
            <a:off x="7575550" y="846138"/>
            <a:ext cx="0" cy="5111750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04181" name="Rectangle 21"/>
          <p:cNvSpPr>
            <a:spLocks noChangeArrowheads="1"/>
          </p:cNvSpPr>
          <p:nvPr/>
        </p:nvSpPr>
        <p:spPr bwMode="auto">
          <a:xfrm>
            <a:off x="7345363" y="5994400"/>
            <a:ext cx="463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sz="2000" i="1">
                <a:solidFill>
                  <a:schemeClr val="hlink"/>
                </a:solidFill>
                <a:latin typeface="Arial" charset="0"/>
              </a:rPr>
              <a:t>Y</a:t>
            </a:r>
            <a:r>
              <a:rPr lang="en-GB" sz="2000" baseline="-25000">
                <a:solidFill>
                  <a:schemeClr val="hlink"/>
                </a:solidFill>
                <a:latin typeface="Arial" charset="0"/>
              </a:rPr>
              <a:t>P</a:t>
            </a:r>
          </a:p>
        </p:txBody>
      </p:sp>
      <p:grpSp>
        <p:nvGrpSpPr>
          <p:cNvPr id="604182" name="Group 22"/>
          <p:cNvGrpSpPr>
            <a:grpSpLocks/>
          </p:cNvGrpSpPr>
          <p:nvPr/>
        </p:nvGrpSpPr>
        <p:grpSpPr bwMode="auto">
          <a:xfrm>
            <a:off x="2503488" y="1193800"/>
            <a:ext cx="5278437" cy="4410075"/>
            <a:chOff x="1577" y="752"/>
            <a:chExt cx="3325" cy="2778"/>
          </a:xfrm>
        </p:grpSpPr>
        <p:sp>
          <p:nvSpPr>
            <p:cNvPr id="604183" name="Arc 23"/>
            <p:cNvSpPr>
              <a:spLocks/>
            </p:cNvSpPr>
            <p:nvPr/>
          </p:nvSpPr>
          <p:spPr bwMode="auto">
            <a:xfrm>
              <a:off x="1577" y="752"/>
              <a:ext cx="3115" cy="2605"/>
            </a:xfrm>
            <a:custGeom>
              <a:avLst/>
              <a:gdLst>
                <a:gd name="G0" fmla="+- 21538 0 0"/>
                <a:gd name="G1" fmla="+- 0 0 0"/>
                <a:gd name="G2" fmla="+- 21600 0 0"/>
                <a:gd name="T0" fmla="*/ 19159 w 21538"/>
                <a:gd name="T1" fmla="*/ 21469 h 21469"/>
                <a:gd name="T2" fmla="*/ 0 w 21538"/>
                <a:gd name="T3" fmla="*/ 1640 h 21469"/>
                <a:gd name="T4" fmla="*/ 21538 w 21538"/>
                <a:gd name="T5" fmla="*/ 0 h 2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38" h="21469" fill="none" extrusionOk="0">
                  <a:moveTo>
                    <a:pt x="19159" y="21468"/>
                  </a:moveTo>
                  <a:cubicBezTo>
                    <a:pt x="8836" y="20324"/>
                    <a:pt x="788" y="11996"/>
                    <a:pt x="0" y="1639"/>
                  </a:cubicBezTo>
                </a:path>
                <a:path w="21538" h="21469" stroke="0" extrusionOk="0">
                  <a:moveTo>
                    <a:pt x="19159" y="21468"/>
                  </a:moveTo>
                  <a:cubicBezTo>
                    <a:pt x="8836" y="20324"/>
                    <a:pt x="788" y="11996"/>
                    <a:pt x="0" y="1639"/>
                  </a:cubicBezTo>
                  <a:lnTo>
                    <a:pt x="21538" y="0"/>
                  </a:lnTo>
                  <a:close/>
                </a:path>
              </a:pathLst>
            </a:custGeom>
            <a:noFill/>
            <a:ln w="38100" cap="rnd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604184" name="Rectangle 24"/>
            <p:cNvSpPr>
              <a:spLocks noChangeArrowheads="1"/>
            </p:cNvSpPr>
            <p:nvPr/>
          </p:nvSpPr>
          <p:spPr bwMode="auto">
            <a:xfrm>
              <a:off x="4328" y="3261"/>
              <a:ext cx="574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defTabSz="762000"/>
              <a:r>
                <a:rPr lang="en-GB" sz="2200" i="1">
                  <a:solidFill>
                    <a:schemeClr val="folHlink"/>
                  </a:solidFill>
                  <a:latin typeface="Arial" charset="0"/>
                </a:rPr>
                <a:t>AD</a:t>
              </a:r>
              <a:r>
                <a:rPr lang="en-GB" sz="2200" baseline="-25000">
                  <a:solidFill>
                    <a:schemeClr val="folHlink"/>
                  </a:solidFill>
                  <a:latin typeface="Arial" charset="0"/>
                </a:rPr>
                <a:t>3</a:t>
              </a:r>
            </a:p>
          </p:txBody>
        </p:sp>
      </p:grpSp>
      <p:grpSp>
        <p:nvGrpSpPr>
          <p:cNvPr id="604185" name="Group 25"/>
          <p:cNvGrpSpPr>
            <a:grpSpLocks/>
          </p:cNvGrpSpPr>
          <p:nvPr/>
        </p:nvGrpSpPr>
        <p:grpSpPr bwMode="auto">
          <a:xfrm>
            <a:off x="1589088" y="2586038"/>
            <a:ext cx="4041775" cy="3195637"/>
            <a:chOff x="1001" y="1629"/>
            <a:chExt cx="2546" cy="2013"/>
          </a:xfrm>
        </p:grpSpPr>
        <p:sp>
          <p:nvSpPr>
            <p:cNvPr id="604186" name="Arc 26"/>
            <p:cNvSpPr>
              <a:spLocks/>
            </p:cNvSpPr>
            <p:nvPr/>
          </p:nvSpPr>
          <p:spPr bwMode="auto">
            <a:xfrm>
              <a:off x="1001" y="1629"/>
              <a:ext cx="1950" cy="1905"/>
            </a:xfrm>
            <a:custGeom>
              <a:avLst/>
              <a:gdLst>
                <a:gd name="G0" fmla="+- 21537 0 0"/>
                <a:gd name="G1" fmla="+- 0 0 0"/>
                <a:gd name="G2" fmla="+- 21600 0 0"/>
                <a:gd name="T0" fmla="*/ 22616 w 22616"/>
                <a:gd name="T1" fmla="*/ 21573 h 21600"/>
                <a:gd name="T2" fmla="*/ 0 w 22616"/>
                <a:gd name="T3" fmla="*/ 1644 h 21600"/>
                <a:gd name="T4" fmla="*/ 21537 w 22616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616" h="21600" fill="none" extrusionOk="0">
                  <a:moveTo>
                    <a:pt x="22616" y="21573"/>
                  </a:moveTo>
                  <a:cubicBezTo>
                    <a:pt x="22256" y="21591"/>
                    <a:pt x="21896" y="21599"/>
                    <a:pt x="21537" y="21600"/>
                  </a:cubicBezTo>
                  <a:cubicBezTo>
                    <a:pt x="10245" y="21600"/>
                    <a:pt x="859" y="12902"/>
                    <a:pt x="-1" y="1644"/>
                  </a:cubicBezTo>
                </a:path>
                <a:path w="22616" h="21600" stroke="0" extrusionOk="0">
                  <a:moveTo>
                    <a:pt x="22616" y="21573"/>
                  </a:moveTo>
                  <a:cubicBezTo>
                    <a:pt x="22256" y="21591"/>
                    <a:pt x="21896" y="21599"/>
                    <a:pt x="21537" y="21600"/>
                  </a:cubicBezTo>
                  <a:cubicBezTo>
                    <a:pt x="10245" y="21600"/>
                    <a:pt x="859" y="12902"/>
                    <a:pt x="-1" y="1644"/>
                  </a:cubicBezTo>
                  <a:lnTo>
                    <a:pt x="21537" y="0"/>
                  </a:lnTo>
                  <a:close/>
                </a:path>
              </a:pathLst>
            </a:custGeom>
            <a:noFill/>
            <a:ln w="38100" cap="rnd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604187" name="Rectangle 27"/>
            <p:cNvSpPr>
              <a:spLocks noChangeArrowheads="1"/>
            </p:cNvSpPr>
            <p:nvPr/>
          </p:nvSpPr>
          <p:spPr bwMode="auto">
            <a:xfrm>
              <a:off x="2974" y="3373"/>
              <a:ext cx="573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defTabSz="762000"/>
              <a:r>
                <a:rPr lang="en-GB" sz="2200" i="1">
                  <a:solidFill>
                    <a:schemeClr val="accent1"/>
                  </a:solidFill>
                  <a:latin typeface="Arial" charset="0"/>
                </a:rPr>
                <a:t>AD</a:t>
              </a:r>
              <a:r>
                <a:rPr lang="en-GB" sz="2200" baseline="-25000">
                  <a:solidFill>
                    <a:schemeClr val="accent1"/>
                  </a:solidFill>
                  <a:latin typeface="Arial" charset="0"/>
                </a:rPr>
                <a:t>2</a:t>
              </a:r>
            </a:p>
          </p:txBody>
        </p:sp>
      </p:grpSp>
      <p:sp>
        <p:nvSpPr>
          <p:cNvPr id="604188" name="Rectangle 28"/>
          <p:cNvSpPr>
            <a:spLocks noChangeArrowheads="1"/>
          </p:cNvSpPr>
          <p:nvPr/>
        </p:nvSpPr>
        <p:spPr bwMode="auto">
          <a:xfrm>
            <a:off x="3525838" y="5480050"/>
            <a:ext cx="8763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/>
            <a:r>
              <a:rPr lang="en-GB" sz="2200" i="1">
                <a:solidFill>
                  <a:schemeClr val="tx2"/>
                </a:solidFill>
                <a:latin typeface="Arial" charset="0"/>
              </a:rPr>
              <a:t>AD</a:t>
            </a:r>
            <a:r>
              <a:rPr lang="en-GB" sz="2200" baseline="-25000">
                <a:solidFill>
                  <a:schemeClr val="tx2"/>
                </a:solidFill>
                <a:latin typeface="Arial" charset="0"/>
              </a:rPr>
              <a:t>1</a:t>
            </a:r>
          </a:p>
        </p:txBody>
      </p:sp>
      <p:grpSp>
        <p:nvGrpSpPr>
          <p:cNvPr id="604189" name="Group 29"/>
          <p:cNvGrpSpPr>
            <a:grpSpLocks/>
          </p:cNvGrpSpPr>
          <p:nvPr/>
        </p:nvGrpSpPr>
        <p:grpSpPr bwMode="auto">
          <a:xfrm>
            <a:off x="4848225" y="534988"/>
            <a:ext cx="3516313" cy="3571875"/>
            <a:chOff x="3054" y="337"/>
            <a:chExt cx="2215" cy="2250"/>
          </a:xfrm>
        </p:grpSpPr>
        <p:sp>
          <p:nvSpPr>
            <p:cNvPr id="604190" name="Arc 30"/>
            <p:cNvSpPr>
              <a:spLocks/>
            </p:cNvSpPr>
            <p:nvPr/>
          </p:nvSpPr>
          <p:spPr bwMode="auto">
            <a:xfrm>
              <a:off x="3054" y="337"/>
              <a:ext cx="2042" cy="1950"/>
            </a:xfrm>
            <a:custGeom>
              <a:avLst/>
              <a:gdLst>
                <a:gd name="G0" fmla="+- 21538 0 0"/>
                <a:gd name="G1" fmla="+- 0 0 0"/>
                <a:gd name="G2" fmla="+- 21600 0 0"/>
                <a:gd name="T0" fmla="*/ 22613 w 22613"/>
                <a:gd name="T1" fmla="*/ 21573 h 21600"/>
                <a:gd name="T2" fmla="*/ 0 w 22613"/>
                <a:gd name="T3" fmla="*/ 1638 h 21600"/>
                <a:gd name="T4" fmla="*/ 21538 w 22613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613" h="21600" fill="none" extrusionOk="0">
                  <a:moveTo>
                    <a:pt x="22613" y="21573"/>
                  </a:moveTo>
                  <a:cubicBezTo>
                    <a:pt x="22254" y="21591"/>
                    <a:pt x="21896" y="21599"/>
                    <a:pt x="21538" y="21600"/>
                  </a:cubicBezTo>
                  <a:cubicBezTo>
                    <a:pt x="10244" y="21600"/>
                    <a:pt x="856" y="12899"/>
                    <a:pt x="0" y="1637"/>
                  </a:cubicBezTo>
                </a:path>
                <a:path w="22613" h="21600" stroke="0" extrusionOk="0">
                  <a:moveTo>
                    <a:pt x="22613" y="21573"/>
                  </a:moveTo>
                  <a:cubicBezTo>
                    <a:pt x="22254" y="21591"/>
                    <a:pt x="21896" y="21599"/>
                    <a:pt x="21538" y="21600"/>
                  </a:cubicBezTo>
                  <a:cubicBezTo>
                    <a:pt x="10244" y="21600"/>
                    <a:pt x="856" y="12899"/>
                    <a:pt x="0" y="1637"/>
                  </a:cubicBezTo>
                  <a:lnTo>
                    <a:pt x="21538" y="0"/>
                  </a:lnTo>
                  <a:close/>
                </a:path>
              </a:pathLst>
            </a:custGeom>
            <a:noFill/>
            <a:ln w="38100" cap="rnd">
              <a:solidFill>
                <a:srgbClr val="CC9900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604191" name="Rectangle 31"/>
            <p:cNvSpPr>
              <a:spLocks noChangeArrowheads="1"/>
            </p:cNvSpPr>
            <p:nvPr/>
          </p:nvSpPr>
          <p:spPr bwMode="auto">
            <a:xfrm>
              <a:off x="4784" y="2318"/>
              <a:ext cx="485" cy="2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defTabSz="762000"/>
              <a:r>
                <a:rPr lang="en-GB" sz="2200" i="1">
                  <a:solidFill>
                    <a:srgbClr val="808000"/>
                  </a:solidFill>
                  <a:latin typeface="Arial" charset="0"/>
                </a:rPr>
                <a:t>AD</a:t>
              </a:r>
              <a:r>
                <a:rPr lang="en-GB" sz="2200" baseline="-25000">
                  <a:solidFill>
                    <a:srgbClr val="808000"/>
                  </a:solidFill>
                  <a:latin typeface="Arial" charset="0"/>
                </a:rPr>
                <a:t>4</a:t>
              </a:r>
            </a:p>
          </p:txBody>
        </p:sp>
      </p:grpSp>
      <p:sp>
        <p:nvSpPr>
          <p:cNvPr id="604192" name="Line 32"/>
          <p:cNvSpPr>
            <a:spLocks noChangeShapeType="1"/>
          </p:cNvSpPr>
          <p:nvPr/>
        </p:nvSpPr>
        <p:spPr bwMode="auto">
          <a:xfrm flipV="1">
            <a:off x="7343775" y="1412875"/>
            <a:ext cx="0" cy="5873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grpSp>
        <p:nvGrpSpPr>
          <p:cNvPr id="604193" name="Group 33"/>
          <p:cNvGrpSpPr>
            <a:grpSpLocks/>
          </p:cNvGrpSpPr>
          <p:nvPr/>
        </p:nvGrpSpPr>
        <p:grpSpPr bwMode="auto">
          <a:xfrm>
            <a:off x="6511925" y="3313113"/>
            <a:ext cx="446088" cy="3074987"/>
            <a:chOff x="4102" y="2087"/>
            <a:chExt cx="281" cy="1937"/>
          </a:xfrm>
        </p:grpSpPr>
        <p:sp>
          <p:nvSpPr>
            <p:cNvPr id="604194" name="Rectangle 34"/>
            <p:cNvSpPr>
              <a:spLocks noChangeArrowheads="1"/>
            </p:cNvSpPr>
            <p:nvPr/>
          </p:nvSpPr>
          <p:spPr bwMode="auto">
            <a:xfrm>
              <a:off x="4102" y="3774"/>
              <a:ext cx="28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r" defTabSz="762000"/>
              <a:r>
                <a:rPr lang="en-GB" sz="2000" i="1">
                  <a:solidFill>
                    <a:srgbClr val="808000"/>
                  </a:solidFill>
                  <a:latin typeface="Arial" charset="0"/>
                </a:rPr>
                <a:t>Y</a:t>
              </a:r>
              <a:r>
                <a:rPr lang="en-GB" sz="2000" baseline="-25000">
                  <a:solidFill>
                    <a:srgbClr val="808000"/>
                  </a:solidFill>
                  <a:latin typeface="Arial" charset="0"/>
                </a:rPr>
                <a:t>4</a:t>
              </a:r>
              <a:endParaRPr lang="en-GB" sz="2000" baseline="-25000">
                <a:solidFill>
                  <a:srgbClr val="CC9900"/>
                </a:solidFill>
                <a:latin typeface="Arial" charset="0"/>
              </a:endParaRPr>
            </a:p>
          </p:txBody>
        </p:sp>
        <p:sp>
          <p:nvSpPr>
            <p:cNvPr id="604195" name="Line 35"/>
            <p:cNvSpPr>
              <a:spLocks noChangeShapeType="1"/>
            </p:cNvSpPr>
            <p:nvPr/>
          </p:nvSpPr>
          <p:spPr bwMode="auto">
            <a:xfrm>
              <a:off x="4219" y="2149"/>
              <a:ext cx="0" cy="1604"/>
            </a:xfrm>
            <a:prstGeom prst="line">
              <a:avLst/>
            </a:prstGeom>
            <a:noFill/>
            <a:ln w="15875">
              <a:solidFill>
                <a:srgbClr val="808000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604196" name="Oval 36"/>
            <p:cNvSpPr>
              <a:spLocks noChangeArrowheads="1"/>
            </p:cNvSpPr>
            <p:nvPr/>
          </p:nvSpPr>
          <p:spPr bwMode="auto">
            <a:xfrm>
              <a:off x="4185" y="2087"/>
              <a:ext cx="72" cy="72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604197" name="Oval 37"/>
          <p:cNvSpPr>
            <a:spLocks noChangeArrowheads="1"/>
          </p:cNvSpPr>
          <p:nvPr/>
        </p:nvSpPr>
        <p:spPr bwMode="auto">
          <a:xfrm>
            <a:off x="2574925" y="4830763"/>
            <a:ext cx="114300" cy="114300"/>
          </a:xfrm>
          <a:prstGeom prst="ellipse">
            <a:avLst/>
          </a:prstGeom>
          <a:solidFill>
            <a:srgbClr val="CC99FF"/>
          </a:solidFill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grpSp>
        <p:nvGrpSpPr>
          <p:cNvPr id="604198" name="Group 38"/>
          <p:cNvGrpSpPr>
            <a:grpSpLocks/>
          </p:cNvGrpSpPr>
          <p:nvPr/>
        </p:nvGrpSpPr>
        <p:grpSpPr bwMode="auto">
          <a:xfrm>
            <a:off x="4362450" y="4521200"/>
            <a:ext cx="446088" cy="1862138"/>
            <a:chOff x="2748" y="2848"/>
            <a:chExt cx="281" cy="1173"/>
          </a:xfrm>
        </p:grpSpPr>
        <p:sp>
          <p:nvSpPr>
            <p:cNvPr id="604199" name="Line 39"/>
            <p:cNvSpPr>
              <a:spLocks noChangeShapeType="1"/>
            </p:cNvSpPr>
            <p:nvPr/>
          </p:nvSpPr>
          <p:spPr bwMode="auto">
            <a:xfrm>
              <a:off x="2881" y="2887"/>
              <a:ext cx="0" cy="854"/>
            </a:xfrm>
            <a:prstGeom prst="line">
              <a:avLst/>
            </a:prstGeom>
            <a:noFill/>
            <a:ln w="15875">
              <a:solidFill>
                <a:schemeClr val="folHlink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604200" name="Rectangle 40"/>
            <p:cNvSpPr>
              <a:spLocks noChangeArrowheads="1"/>
            </p:cNvSpPr>
            <p:nvPr/>
          </p:nvSpPr>
          <p:spPr bwMode="auto">
            <a:xfrm>
              <a:off x="2748" y="3771"/>
              <a:ext cx="28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r" defTabSz="762000"/>
              <a:r>
                <a:rPr lang="en-GB" sz="2000" i="1">
                  <a:solidFill>
                    <a:schemeClr val="folHlink"/>
                  </a:solidFill>
                  <a:latin typeface="Arial" charset="0"/>
                </a:rPr>
                <a:t>Y</a:t>
              </a:r>
              <a:r>
                <a:rPr lang="en-GB" sz="2000" baseline="-25000">
                  <a:solidFill>
                    <a:schemeClr val="folHlink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604201" name="Oval 41"/>
            <p:cNvSpPr>
              <a:spLocks noChangeArrowheads="1"/>
            </p:cNvSpPr>
            <p:nvPr/>
          </p:nvSpPr>
          <p:spPr bwMode="auto">
            <a:xfrm>
              <a:off x="2847" y="2848"/>
              <a:ext cx="72" cy="72"/>
            </a:xfrm>
            <a:prstGeom prst="ellipse">
              <a:avLst/>
            </a:prstGeom>
            <a:solidFill>
              <a:srgbClr val="66FF66"/>
            </a:solidFill>
            <a:ln w="254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604202" name="Text Box 42"/>
          <p:cNvSpPr txBox="1">
            <a:spLocks noChangeArrowheads="1"/>
          </p:cNvSpPr>
          <p:nvPr/>
        </p:nvSpPr>
        <p:spPr bwMode="auto">
          <a:xfrm>
            <a:off x="0" y="87313"/>
            <a:ext cx="91440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l-GR" sz="2200" b="1" dirty="0">
                <a:solidFill>
                  <a:srgbClr val="1E495C"/>
                </a:solidFill>
                <a:latin typeface="Arial" charset="0"/>
              </a:rPr>
              <a:t>Οι επιδράσεις των αυξήσεων στη συνολική ζήτηση στο εθνικό εισόδημα.</a:t>
            </a:r>
            <a:endParaRPr lang="en-GB" sz="2200" b="1" dirty="0">
              <a:solidFill>
                <a:srgbClr val="1E495C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04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04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04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04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04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04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04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604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04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04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04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04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604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604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604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604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604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68" grpId="0" autoUpdateAnimBg="0"/>
      <p:bldP spid="604171" grpId="0" animBg="1"/>
      <p:bldP spid="604173" grpId="0" animBg="1" autoUpdateAnimBg="0"/>
      <p:bldP spid="604197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21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60621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606212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Κεϋνσιανή επανάσταση</a:t>
            </a:r>
            <a:endParaRPr lang="en-GB" dirty="0"/>
          </a:p>
        </p:txBody>
      </p:sp>
      <p:sp>
        <p:nvSpPr>
          <p:cNvPr id="606213" name="Rectangl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40000"/>
              </a:lnSpc>
              <a:buClr>
                <a:srgbClr val="646B86"/>
              </a:buClr>
              <a:buNone/>
            </a:pPr>
            <a:r>
              <a:rPr lang="el-GR" dirty="0" smtClean="0">
                <a:solidFill>
                  <a:srgbClr val="897667"/>
                </a:solidFill>
              </a:rPr>
              <a:t>Η Κεϋνσιανή ανάλυση για την απασχόληση και τον πληθωρισμό</a:t>
            </a:r>
            <a:endParaRPr lang="en-GB" dirty="0">
              <a:solidFill>
                <a:srgbClr val="897667"/>
              </a:solidFill>
            </a:endParaRPr>
          </a:p>
          <a:p>
            <a:pPr lvl="1">
              <a:lnSpc>
                <a:spcPct val="140000"/>
              </a:lnSpc>
              <a:buClr>
                <a:srgbClr val="646B86"/>
              </a:buClr>
            </a:pPr>
            <a:r>
              <a:rPr lang="el-GR" dirty="0" smtClean="0">
                <a:solidFill>
                  <a:srgbClr val="897667"/>
                </a:solidFill>
              </a:rPr>
              <a:t>η σημασία της συνολικής ζήτησης</a:t>
            </a:r>
            <a:endParaRPr lang="en-GB" dirty="0">
              <a:solidFill>
                <a:srgbClr val="897667"/>
              </a:solidFill>
            </a:endParaRPr>
          </a:p>
          <a:p>
            <a:pPr lvl="1">
              <a:lnSpc>
                <a:spcPct val="140000"/>
              </a:lnSpc>
            </a:pPr>
            <a:r>
              <a:rPr lang="el-GR" dirty="0" smtClean="0"/>
              <a:t>Η διαδικασία του πολλαπλασιαστή</a:t>
            </a:r>
            <a:endParaRPr lang="en-GB" dirty="0"/>
          </a:p>
        </p:txBody>
      </p:sp>
    </p:spTree>
  </p:cSld>
  <p:clrMapOvr>
    <a:masterClrMapping/>
  </p:clrMapOvr>
  <p:transition spd="slow">
    <p:pull dir="r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258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D9CFB7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l-GR" sz="2400" noProof="1"/>
          </a:p>
        </p:txBody>
      </p:sp>
      <p:sp>
        <p:nvSpPr>
          <p:cNvPr id="608259" name="Rectangle 3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grpSp>
        <p:nvGrpSpPr>
          <p:cNvPr id="608260" name="Group 4"/>
          <p:cNvGrpSpPr>
            <a:grpSpLocks/>
          </p:cNvGrpSpPr>
          <p:nvPr/>
        </p:nvGrpSpPr>
        <p:grpSpPr bwMode="auto">
          <a:xfrm>
            <a:off x="4625975" y="2441575"/>
            <a:ext cx="2293938" cy="3632200"/>
            <a:chOff x="2914" y="1538"/>
            <a:chExt cx="1445" cy="2288"/>
          </a:xfrm>
        </p:grpSpPr>
        <p:sp>
          <p:nvSpPr>
            <p:cNvPr id="608261" name="Arc 5"/>
            <p:cNvSpPr>
              <a:spLocks/>
            </p:cNvSpPr>
            <p:nvPr/>
          </p:nvSpPr>
          <p:spPr bwMode="auto">
            <a:xfrm>
              <a:off x="2914" y="1538"/>
              <a:ext cx="1058" cy="2288"/>
            </a:xfrm>
            <a:custGeom>
              <a:avLst/>
              <a:gdLst>
                <a:gd name="G0" fmla="+- 0 0 0"/>
                <a:gd name="G1" fmla="+- 21441 0 0"/>
                <a:gd name="G2" fmla="+- 21600 0 0"/>
                <a:gd name="T0" fmla="*/ 2612 w 21600"/>
                <a:gd name="T1" fmla="*/ 0 h 42817"/>
                <a:gd name="T2" fmla="*/ 3106 w 21600"/>
                <a:gd name="T3" fmla="*/ 42817 h 42817"/>
                <a:gd name="T4" fmla="*/ 0 w 21600"/>
                <a:gd name="T5" fmla="*/ 21441 h 428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2817" fill="none" extrusionOk="0">
                  <a:moveTo>
                    <a:pt x="2612" y="-1"/>
                  </a:moveTo>
                  <a:cubicBezTo>
                    <a:pt x="13451" y="1319"/>
                    <a:pt x="21600" y="10521"/>
                    <a:pt x="21600" y="21441"/>
                  </a:cubicBezTo>
                  <a:cubicBezTo>
                    <a:pt x="21600" y="32170"/>
                    <a:pt x="13724" y="41273"/>
                    <a:pt x="3105" y="42816"/>
                  </a:cubicBezTo>
                </a:path>
                <a:path w="21600" h="42817" stroke="0" extrusionOk="0">
                  <a:moveTo>
                    <a:pt x="2612" y="-1"/>
                  </a:moveTo>
                  <a:cubicBezTo>
                    <a:pt x="13451" y="1319"/>
                    <a:pt x="21600" y="10521"/>
                    <a:pt x="21600" y="21441"/>
                  </a:cubicBezTo>
                  <a:cubicBezTo>
                    <a:pt x="21600" y="32170"/>
                    <a:pt x="13724" y="41273"/>
                    <a:pt x="3105" y="42816"/>
                  </a:cubicBezTo>
                  <a:lnTo>
                    <a:pt x="0" y="21441"/>
                  </a:lnTo>
                  <a:close/>
                </a:path>
              </a:pathLst>
            </a:custGeom>
            <a:noFill/>
            <a:ln w="38100" cap="rnd">
              <a:solidFill>
                <a:schemeClr val="tx2"/>
              </a:solidFill>
              <a:round/>
              <a:headEnd type="stealth" w="med" len="lg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608262" name="Rectangle 6"/>
            <p:cNvSpPr>
              <a:spLocks noChangeArrowheads="1"/>
            </p:cNvSpPr>
            <p:nvPr/>
          </p:nvSpPr>
          <p:spPr bwMode="auto">
            <a:xfrm>
              <a:off x="4033" y="2483"/>
              <a:ext cx="32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defTabSz="762000"/>
              <a:r>
                <a:rPr lang="en-GB" sz="2400" i="1">
                  <a:solidFill>
                    <a:schemeClr val="tx2"/>
                  </a:solidFill>
                  <a:latin typeface="Arial" charset="0"/>
                </a:rPr>
                <a:t>C</a:t>
              </a:r>
              <a:r>
                <a:rPr lang="en-GB" sz="2400" baseline="-25000">
                  <a:solidFill>
                    <a:schemeClr val="tx2"/>
                  </a:solidFill>
                  <a:latin typeface="Arial" charset="0"/>
                </a:rPr>
                <a:t>d</a:t>
              </a:r>
            </a:p>
          </p:txBody>
        </p:sp>
      </p:grpSp>
      <p:grpSp>
        <p:nvGrpSpPr>
          <p:cNvPr id="608263" name="Group 7"/>
          <p:cNvGrpSpPr>
            <a:grpSpLocks/>
          </p:cNvGrpSpPr>
          <p:nvPr/>
        </p:nvGrpSpPr>
        <p:grpSpPr bwMode="auto">
          <a:xfrm>
            <a:off x="4883150" y="6249988"/>
            <a:ext cx="3132138" cy="531812"/>
            <a:chOff x="3076" y="3937"/>
            <a:chExt cx="1973" cy="335"/>
          </a:xfrm>
        </p:grpSpPr>
        <p:sp>
          <p:nvSpPr>
            <p:cNvPr id="608264" name="Line 8"/>
            <p:cNvSpPr>
              <a:spLocks noChangeShapeType="1"/>
            </p:cNvSpPr>
            <p:nvPr/>
          </p:nvSpPr>
          <p:spPr bwMode="auto">
            <a:xfrm>
              <a:off x="3076" y="3937"/>
              <a:ext cx="1973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608265" name="Rectangle 9"/>
            <p:cNvSpPr>
              <a:spLocks noChangeArrowheads="1"/>
            </p:cNvSpPr>
            <p:nvPr/>
          </p:nvSpPr>
          <p:spPr bwMode="auto">
            <a:xfrm>
              <a:off x="3526" y="3984"/>
              <a:ext cx="135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defTabSz="762000"/>
              <a:r>
                <a:rPr lang="en-GB" sz="2400" i="1">
                  <a:solidFill>
                    <a:schemeClr val="accent2"/>
                  </a:solidFill>
                  <a:latin typeface="Arial" charset="0"/>
                </a:rPr>
                <a:t>W = S + T + M</a:t>
              </a:r>
            </a:p>
          </p:txBody>
        </p:sp>
      </p:grpSp>
      <p:grpSp>
        <p:nvGrpSpPr>
          <p:cNvPr id="608266" name="Group 10"/>
          <p:cNvGrpSpPr>
            <a:grpSpLocks/>
          </p:cNvGrpSpPr>
          <p:nvPr/>
        </p:nvGrpSpPr>
        <p:grpSpPr bwMode="auto">
          <a:xfrm>
            <a:off x="5029200" y="1765300"/>
            <a:ext cx="3132138" cy="495300"/>
            <a:chOff x="3168" y="1112"/>
            <a:chExt cx="1973" cy="312"/>
          </a:xfrm>
        </p:grpSpPr>
        <p:sp>
          <p:nvSpPr>
            <p:cNvPr id="608267" name="Line 11"/>
            <p:cNvSpPr>
              <a:spLocks noChangeShapeType="1"/>
            </p:cNvSpPr>
            <p:nvPr/>
          </p:nvSpPr>
          <p:spPr bwMode="auto">
            <a:xfrm>
              <a:off x="3168" y="1424"/>
              <a:ext cx="1973" cy="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 type="stealth" w="med" len="lg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608268" name="Rectangle 12"/>
            <p:cNvSpPr>
              <a:spLocks noChangeArrowheads="1"/>
            </p:cNvSpPr>
            <p:nvPr/>
          </p:nvSpPr>
          <p:spPr bwMode="auto">
            <a:xfrm>
              <a:off x="3572" y="1112"/>
              <a:ext cx="11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defTabSz="762000"/>
              <a:r>
                <a:rPr lang="en-GB" sz="2400" i="1">
                  <a:solidFill>
                    <a:schemeClr val="folHlink"/>
                  </a:solidFill>
                  <a:latin typeface="Arial" charset="0"/>
                </a:rPr>
                <a:t>J = I + G + X</a:t>
              </a:r>
            </a:p>
          </p:txBody>
        </p:sp>
      </p:grpSp>
      <p:graphicFrame>
        <p:nvGraphicFramePr>
          <p:cNvPr id="608269" name="Object 13"/>
          <p:cNvGraphicFramePr>
            <a:graphicFrameLocks noChangeAspect="1"/>
          </p:cNvGraphicFramePr>
          <p:nvPr/>
        </p:nvGraphicFramePr>
        <p:xfrm>
          <a:off x="2200275" y="854075"/>
          <a:ext cx="2890838" cy="181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8295" name="Clip" r:id="rId4" imgW="5905440" imgH="3697560" progId="">
                  <p:embed/>
                </p:oleObj>
              </mc:Choice>
              <mc:Fallback>
                <p:oleObj name="Clip" r:id="rId4" imgW="5905440" imgH="3697560" progId="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0275" y="854075"/>
                        <a:ext cx="2890838" cy="181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8270" name="Object 14"/>
          <p:cNvGraphicFramePr>
            <a:graphicFrameLocks noChangeAspect="1"/>
          </p:cNvGraphicFramePr>
          <p:nvPr/>
        </p:nvGraphicFramePr>
        <p:xfrm>
          <a:off x="2871788" y="5481638"/>
          <a:ext cx="1903412" cy="1376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8296" name="Clip" r:id="rId6" imgW="2277720" imgH="3420720" progId="">
                  <p:embed/>
                </p:oleObj>
              </mc:Choice>
              <mc:Fallback>
                <p:oleObj name="Clip" r:id="rId6" imgW="2277720" imgH="3420720" progId="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1788" y="5481638"/>
                        <a:ext cx="1903412" cy="1376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08271" name="Group 15"/>
          <p:cNvGrpSpPr>
            <a:grpSpLocks/>
          </p:cNvGrpSpPr>
          <p:nvPr/>
        </p:nvGrpSpPr>
        <p:grpSpPr bwMode="auto">
          <a:xfrm>
            <a:off x="0" y="2459038"/>
            <a:ext cx="2833688" cy="3589337"/>
            <a:chOff x="0" y="1549"/>
            <a:chExt cx="1785" cy="2261"/>
          </a:xfrm>
        </p:grpSpPr>
        <p:sp>
          <p:nvSpPr>
            <p:cNvPr id="608272" name="Arc 16"/>
            <p:cNvSpPr>
              <a:spLocks/>
            </p:cNvSpPr>
            <p:nvPr/>
          </p:nvSpPr>
          <p:spPr bwMode="auto">
            <a:xfrm>
              <a:off x="885" y="1549"/>
              <a:ext cx="900" cy="2261"/>
            </a:xfrm>
            <a:custGeom>
              <a:avLst/>
              <a:gdLst>
                <a:gd name="G0" fmla="+- 21600 0 0"/>
                <a:gd name="G1" fmla="+- 21510 0 0"/>
                <a:gd name="G2" fmla="+- 21600 0 0"/>
                <a:gd name="T0" fmla="*/ 21384 w 21600"/>
                <a:gd name="T1" fmla="*/ 43109 h 43109"/>
                <a:gd name="T2" fmla="*/ 19633 w 21600"/>
                <a:gd name="T3" fmla="*/ 0 h 43109"/>
                <a:gd name="T4" fmla="*/ 21600 w 21600"/>
                <a:gd name="T5" fmla="*/ 21510 h 43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43109" fill="none" extrusionOk="0">
                  <a:moveTo>
                    <a:pt x="21384" y="43108"/>
                  </a:moveTo>
                  <a:cubicBezTo>
                    <a:pt x="9539" y="42990"/>
                    <a:pt x="0" y="33355"/>
                    <a:pt x="0" y="21510"/>
                  </a:cubicBezTo>
                  <a:cubicBezTo>
                    <a:pt x="-1" y="10342"/>
                    <a:pt x="8512" y="1016"/>
                    <a:pt x="19632" y="-1"/>
                  </a:cubicBezTo>
                </a:path>
                <a:path w="21600" h="43109" stroke="0" extrusionOk="0">
                  <a:moveTo>
                    <a:pt x="21384" y="43108"/>
                  </a:moveTo>
                  <a:cubicBezTo>
                    <a:pt x="9539" y="42990"/>
                    <a:pt x="0" y="33355"/>
                    <a:pt x="0" y="21510"/>
                  </a:cubicBezTo>
                  <a:cubicBezTo>
                    <a:pt x="-1" y="10342"/>
                    <a:pt x="8512" y="1016"/>
                    <a:pt x="19632" y="-1"/>
                  </a:cubicBezTo>
                  <a:lnTo>
                    <a:pt x="21600" y="21510"/>
                  </a:lnTo>
                  <a:close/>
                </a:path>
              </a:pathLst>
            </a:custGeom>
            <a:noFill/>
            <a:ln w="38100" cap="rnd">
              <a:solidFill>
                <a:schemeClr val="tx2"/>
              </a:solidFill>
              <a:round/>
              <a:headEnd type="stealth" w="med" len="lg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608273" name="Rectangle 17"/>
            <p:cNvSpPr>
              <a:spLocks noChangeArrowheads="1"/>
            </p:cNvSpPr>
            <p:nvPr/>
          </p:nvSpPr>
          <p:spPr bwMode="auto">
            <a:xfrm>
              <a:off x="0" y="2494"/>
              <a:ext cx="68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defTabSz="762000"/>
              <a:r>
                <a:rPr lang="el-GR" sz="2400" dirty="0" smtClean="0">
                  <a:solidFill>
                    <a:schemeClr val="tx2"/>
                  </a:solidFill>
                  <a:latin typeface="Arial" charset="0"/>
                </a:rPr>
                <a:t>Έσοδα</a:t>
              </a:r>
              <a:endParaRPr lang="en-GB" sz="2400" dirty="0">
                <a:solidFill>
                  <a:schemeClr val="tx2"/>
                </a:solidFill>
                <a:latin typeface="Arial" charset="0"/>
              </a:endParaRPr>
            </a:p>
          </p:txBody>
        </p:sp>
      </p:grpSp>
      <p:sp>
        <p:nvSpPr>
          <p:cNvPr id="608274" name="Text Box 18"/>
          <p:cNvSpPr txBox="1">
            <a:spLocks noChangeArrowheads="1"/>
          </p:cNvSpPr>
          <p:nvPr/>
        </p:nvSpPr>
        <p:spPr bwMode="auto">
          <a:xfrm>
            <a:off x="0" y="650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l-GR" b="1" dirty="0">
                <a:solidFill>
                  <a:schemeClr val="hlink"/>
                </a:solidFill>
                <a:latin typeface="Arial" charset="0"/>
              </a:rPr>
              <a:t>Η κυκλική ροή του </a:t>
            </a:r>
            <a:r>
              <a:rPr lang="el-GR" b="1" dirty="0" smtClean="0">
                <a:solidFill>
                  <a:schemeClr val="hlink"/>
                </a:solidFill>
                <a:latin typeface="Arial" charset="0"/>
              </a:rPr>
              <a:t>εισοδήματος</a:t>
            </a:r>
            <a:endParaRPr lang="en-GB" b="1" dirty="0">
              <a:solidFill>
                <a:schemeClr val="hlink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08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08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08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608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30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61030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610308" name="Rectang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Κεϋνσιανή επανάσταση</a:t>
            </a:r>
            <a:endParaRPr lang="en-GB" dirty="0"/>
          </a:p>
        </p:txBody>
      </p:sp>
      <p:sp>
        <p:nvSpPr>
          <p:cNvPr id="610309" name="Rectangle 5"/>
          <p:cNvSpPr>
            <a:spLocks noGrp="1"/>
          </p:cNvSpPr>
          <p:nvPr>
            <p:ph type="body" idx="1"/>
          </p:nvPr>
        </p:nvSpPr>
        <p:spPr>
          <a:xfrm>
            <a:off x="301625" y="1393371"/>
            <a:ext cx="8534400" cy="546462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l-GR" sz="2900" dirty="0" smtClean="0"/>
              <a:t>Οι συστάσεις πολιτικής του Keynes</a:t>
            </a:r>
            <a:endParaRPr lang="en-GB" sz="2900" dirty="0"/>
          </a:p>
          <a:p>
            <a:pPr lvl="1">
              <a:lnSpc>
                <a:spcPct val="100000"/>
              </a:lnSpc>
            </a:pPr>
            <a:r>
              <a:rPr lang="el-GR" dirty="0" smtClean="0"/>
              <a:t>διαχείριση της ζήτησης από δημοσιονομικές και νομισματικές πολιτικές</a:t>
            </a:r>
            <a:endParaRPr lang="en-GB" dirty="0"/>
          </a:p>
          <a:p>
            <a:pPr>
              <a:lnSpc>
                <a:spcPct val="100000"/>
              </a:lnSpc>
            </a:pPr>
            <a:r>
              <a:rPr lang="el-GR" sz="2900" dirty="0" smtClean="0"/>
              <a:t>Οι Κεϋνσιανές πολιτικές στις δεκαετίες του 1950 και 1960</a:t>
            </a:r>
            <a:endParaRPr lang="en-GB" sz="2900" dirty="0"/>
          </a:p>
          <a:p>
            <a:pPr lvl="1">
              <a:lnSpc>
                <a:spcPct val="100000"/>
              </a:lnSpc>
            </a:pPr>
            <a:r>
              <a:rPr lang="el-GR" dirty="0" smtClean="0"/>
              <a:t>Πολιτική </a:t>
            </a:r>
            <a:r>
              <a:rPr lang="en-US" dirty="0" smtClean="0"/>
              <a:t>“</a:t>
            </a:r>
            <a:r>
              <a:rPr lang="en-GB" dirty="0" smtClean="0"/>
              <a:t>stop</a:t>
            </a:r>
            <a:r>
              <a:rPr lang="el-GR" dirty="0" smtClean="0"/>
              <a:t> </a:t>
            </a:r>
            <a:r>
              <a:rPr lang="en-US" dirty="0" smtClean="0"/>
              <a:t>and </a:t>
            </a:r>
            <a:r>
              <a:rPr lang="en-GB" dirty="0" smtClean="0"/>
              <a:t>go”</a:t>
            </a:r>
            <a:endParaRPr lang="en-GB" dirty="0"/>
          </a:p>
          <a:p>
            <a:pPr lvl="1">
              <a:lnSpc>
                <a:spcPct val="100000"/>
              </a:lnSpc>
            </a:pPr>
            <a:r>
              <a:rPr lang="el-GR" dirty="0" smtClean="0"/>
              <a:t>κριτική σχετικά με τη βραχυπρόθεσμη διαχείριση της ζήτησης</a:t>
            </a:r>
            <a:endParaRPr lang="en-GB" dirty="0"/>
          </a:p>
          <a:p>
            <a:pPr lvl="1">
              <a:lnSpc>
                <a:spcPct val="100000"/>
              </a:lnSpc>
            </a:pPr>
            <a:r>
              <a:rPr lang="el-GR" dirty="0" smtClean="0"/>
              <a:t>Η ανάλυση της καμπύλης </a:t>
            </a:r>
            <a:r>
              <a:rPr lang="en-GB" dirty="0" smtClean="0"/>
              <a:t>Phillips</a:t>
            </a:r>
            <a:endParaRPr lang="en-GB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3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103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3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103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3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6103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3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6103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3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6103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3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6103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0309" grpId="0" build="p" bldLvl="2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9" name="Rectangle 3"/>
          <p:cNvSpPr>
            <a:spLocks noGrp="1" noChangeArrowheads="1"/>
          </p:cNvSpPr>
          <p:nvPr>
            <p:ph type="subTitle" idx="1"/>
          </p:nvPr>
        </p:nvSpPr>
        <p:spPr>
          <a:ln/>
        </p:spPr>
        <p:txBody>
          <a:bodyPr/>
          <a:lstStyle/>
          <a:p>
            <a:r>
              <a:rPr lang="el-GR" altLang="en-US" sz="4100" dirty="0" smtClean="0"/>
              <a:t>Η Άνοδος των Μονεταριστών και της Σχολής των Νέων Κλασικών</a:t>
            </a:r>
            <a:endParaRPr lang="en-GB" altLang="en-US" sz="4100" dirty="0"/>
          </a:p>
        </p:txBody>
      </p:sp>
      <p:sp>
        <p:nvSpPr>
          <p:cNvPr id="50586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549275"/>
            <a:ext cx="9144000" cy="1328738"/>
          </a:xfrm>
          <a:ln/>
        </p:spPr>
        <p:txBody>
          <a:bodyPr/>
          <a:lstStyle/>
          <a:p>
            <a:r>
              <a:rPr lang="el-GR" altLang="en-US" sz="4400" dirty="0" smtClean="0"/>
              <a:t>Μακροοικονομικά Θέματα, Συζητήσεις και Διαμάχες</a:t>
            </a:r>
            <a:endParaRPr lang="en-GB" altLang="en-US" sz="4400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7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7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7139" grpId="0" build="p" autoUpdateAnimBg="0" advAuto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35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61235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612357" name="Rectangle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l-GR" dirty="0" smtClean="0"/>
              <a:t>Η μονεταριστική αντεπανάσταση</a:t>
            </a:r>
            <a:endParaRPr lang="en-GB" dirty="0"/>
          </a:p>
          <a:p>
            <a:pPr lvl="1">
              <a:lnSpc>
                <a:spcPct val="100000"/>
              </a:lnSpc>
              <a:spcBef>
                <a:spcPct val="50000"/>
              </a:spcBef>
            </a:pPr>
            <a:r>
              <a:rPr lang="el-GR" dirty="0" smtClean="0"/>
              <a:t>επαναφορά της ποσοτικής θεωρίας</a:t>
            </a:r>
            <a:endParaRPr lang="en-GB" dirty="0"/>
          </a:p>
          <a:p>
            <a:pPr lvl="1">
              <a:lnSpc>
                <a:spcPct val="100000"/>
              </a:lnSpc>
              <a:spcBef>
                <a:spcPct val="50000"/>
              </a:spcBef>
            </a:pPr>
            <a:r>
              <a:rPr lang="el-GR" dirty="0" smtClean="0"/>
              <a:t>απόρριψη των κεϋνσιανών πολιτικών διαχείρισης της ζήτησης</a:t>
            </a:r>
            <a:endParaRPr lang="en-GB" dirty="0" smtClean="0"/>
          </a:p>
          <a:p>
            <a:pPr lvl="1">
              <a:lnSpc>
                <a:spcPct val="100000"/>
              </a:lnSpc>
              <a:spcBef>
                <a:spcPct val="50000"/>
              </a:spcBef>
            </a:pPr>
            <a:r>
              <a:rPr lang="el-GR" dirty="0" smtClean="0"/>
              <a:t>το πρόβλημα των πληθωριστικών προσδοκιών</a:t>
            </a:r>
            <a:endParaRPr lang="en-GB" dirty="0"/>
          </a:p>
          <a:p>
            <a:pPr lvl="1">
              <a:lnSpc>
                <a:spcPct val="100000"/>
              </a:lnSpc>
              <a:spcBef>
                <a:spcPct val="50000"/>
              </a:spcBef>
            </a:pPr>
            <a:r>
              <a:rPr lang="el-GR" dirty="0" smtClean="0"/>
              <a:t>μια κάθετη μακροχρόνια καμπύλη </a:t>
            </a:r>
            <a:r>
              <a:rPr lang="en-GB" dirty="0" smtClean="0"/>
              <a:t>Phillips </a:t>
            </a:r>
            <a:endParaRPr lang="en-GB" dirty="0"/>
          </a:p>
        </p:txBody>
      </p:sp>
      <p:sp>
        <p:nvSpPr>
          <p:cNvPr id="612359" name="Rectangle 4"/>
          <p:cNvSpPr>
            <a:spLocks noGrp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l-GR" altLang="en-US" dirty="0" smtClean="0"/>
              <a:t>Μονεταριστική και νεοκλασική σχολή</a:t>
            </a:r>
            <a:endParaRPr lang="en-GB" altLang="en-US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3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123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3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123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3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6123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3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6123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3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6123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2357" grpId="0" build="p" bldLvl="3" autoUpdateAnimBg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02" name="Rectangle 2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14403" name="Rectangle 3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14404" name="Rectangle 4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14405" name="Line 5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14406" name="Line 6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14407" name="Rectangle 7"/>
          <p:cNvSpPr>
            <a:spLocks noChangeArrowheads="1"/>
          </p:cNvSpPr>
          <p:nvPr/>
        </p:nvSpPr>
        <p:spPr bwMode="auto">
          <a:xfrm>
            <a:off x="746125" y="58975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000">
                <a:latin typeface="Arial" charset="0"/>
              </a:rPr>
              <a:t>O</a:t>
            </a:r>
          </a:p>
        </p:txBody>
      </p:sp>
      <p:sp>
        <p:nvSpPr>
          <p:cNvPr id="614408" name="Rectangle 8"/>
          <p:cNvSpPr>
            <a:spLocks noChangeArrowheads="1"/>
          </p:cNvSpPr>
          <p:nvPr/>
        </p:nvSpPr>
        <p:spPr bwMode="auto">
          <a:xfrm>
            <a:off x="3611997" y="6411913"/>
            <a:ext cx="1748556" cy="431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l-GR" sz="2200" dirty="0">
                <a:latin typeface="Arial" charset="0"/>
              </a:rPr>
              <a:t>Ανεργία (%) </a:t>
            </a:r>
            <a:endParaRPr lang="en-GB" sz="2200" dirty="0">
              <a:latin typeface="Arial" charset="0"/>
            </a:endParaRPr>
          </a:p>
        </p:txBody>
      </p:sp>
      <p:sp>
        <p:nvSpPr>
          <p:cNvPr id="614409" name="Rectangle 9"/>
          <p:cNvSpPr>
            <a:spLocks noChangeArrowheads="1"/>
          </p:cNvSpPr>
          <p:nvPr/>
        </p:nvSpPr>
        <p:spPr bwMode="auto">
          <a:xfrm rot="16200000">
            <a:off x="-818701" y="3110843"/>
            <a:ext cx="2369239" cy="431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l-GR" sz="2200" dirty="0" smtClean="0">
                <a:latin typeface="Arial" charset="0"/>
              </a:rPr>
              <a:t>Πληθωρισμός </a:t>
            </a:r>
            <a:r>
              <a:rPr lang="el-GR" sz="2200" dirty="0">
                <a:latin typeface="Arial" charset="0"/>
              </a:rPr>
              <a:t>(%)</a:t>
            </a:r>
            <a:endParaRPr lang="en-GB" sz="2200" dirty="0">
              <a:latin typeface="Arial" charset="0"/>
            </a:endParaRPr>
          </a:p>
        </p:txBody>
      </p:sp>
      <p:sp>
        <p:nvSpPr>
          <p:cNvPr id="614410" name="Line 10"/>
          <p:cNvSpPr>
            <a:spLocks noChangeShapeType="1"/>
          </p:cNvSpPr>
          <p:nvPr/>
        </p:nvSpPr>
        <p:spPr bwMode="auto">
          <a:xfrm>
            <a:off x="4132263" y="1120775"/>
            <a:ext cx="0" cy="4818063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14411" name="Rectangle 11"/>
          <p:cNvSpPr>
            <a:spLocks noChangeArrowheads="1"/>
          </p:cNvSpPr>
          <p:nvPr/>
        </p:nvSpPr>
        <p:spPr bwMode="auto">
          <a:xfrm>
            <a:off x="3892550" y="5938838"/>
            <a:ext cx="481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sz="2000" i="1">
                <a:solidFill>
                  <a:schemeClr val="folHlink"/>
                </a:solidFill>
                <a:latin typeface="Arial" charset="0"/>
              </a:rPr>
              <a:t>U</a:t>
            </a:r>
            <a:r>
              <a:rPr lang="en-GB" sz="2400" baseline="-25000">
                <a:solidFill>
                  <a:schemeClr val="folHlink"/>
                </a:solidFill>
                <a:latin typeface="Arial" charset="0"/>
              </a:rPr>
              <a:t>n</a:t>
            </a:r>
          </a:p>
        </p:txBody>
      </p:sp>
      <p:sp>
        <p:nvSpPr>
          <p:cNvPr id="614412" name="AutoShape 12"/>
          <p:cNvSpPr>
            <a:spLocks noChangeArrowheads="1"/>
          </p:cNvSpPr>
          <p:nvPr/>
        </p:nvSpPr>
        <p:spPr bwMode="auto">
          <a:xfrm>
            <a:off x="4924425" y="2000651"/>
            <a:ext cx="2324100" cy="1551773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19050">
            <a:solidFill>
              <a:srgbClr val="663300"/>
            </a:solidFill>
            <a:round/>
            <a:headEnd type="none" w="sm" len="sm"/>
            <a:tailEnd type="none" w="sm" len="med"/>
          </a:ln>
          <a:effectLst/>
        </p:spPr>
        <p:txBody>
          <a:bodyPr lIns="90000" tIns="46800" rIns="90000" bIns="46800" anchor="ctr">
            <a:spAutoFit/>
          </a:bodyPr>
          <a:lstStyle/>
          <a:p>
            <a:pPr algn="ctr" defTabSz="762000"/>
            <a:r>
              <a:rPr lang="el-GR" sz="1700" dirty="0">
                <a:solidFill>
                  <a:srgbClr val="560056"/>
                </a:solidFill>
                <a:latin typeface="Arial" charset="0"/>
              </a:rPr>
              <a:t>Η μακροχρόνια καμπύλη </a:t>
            </a:r>
            <a:r>
              <a:rPr lang="el-GR" sz="1700" dirty="0" err="1">
                <a:solidFill>
                  <a:srgbClr val="560056"/>
                </a:solidFill>
                <a:latin typeface="Arial" charset="0"/>
              </a:rPr>
              <a:t>Phillips</a:t>
            </a:r>
            <a:r>
              <a:rPr lang="el-GR" sz="1700" dirty="0">
                <a:solidFill>
                  <a:srgbClr val="560056"/>
                </a:solidFill>
                <a:latin typeface="Arial" charset="0"/>
              </a:rPr>
              <a:t> είναι κάθετη στο φυσικό ποσοστό ανεργίας</a:t>
            </a:r>
            <a:endParaRPr lang="en-GB" sz="1700" dirty="0">
              <a:solidFill>
                <a:srgbClr val="560056"/>
              </a:solidFill>
              <a:latin typeface="Arial" charset="0"/>
            </a:endParaRPr>
          </a:p>
        </p:txBody>
      </p:sp>
      <p:sp>
        <p:nvSpPr>
          <p:cNvPr id="614413" name="Text Box 13"/>
          <p:cNvSpPr txBox="1">
            <a:spLocks noChangeArrowheads="1"/>
          </p:cNvSpPr>
          <p:nvPr/>
        </p:nvSpPr>
        <p:spPr bwMode="auto">
          <a:xfrm>
            <a:off x="0" y="47625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l-GR" sz="2400" b="1" dirty="0">
                <a:solidFill>
                  <a:schemeClr val="folHlink"/>
                </a:solidFill>
                <a:latin typeface="Arial" charset="0"/>
              </a:rPr>
              <a:t>Η μονεταριστική εκδοχή της </a:t>
            </a:r>
            <a:r>
              <a:rPr lang="el-GR" sz="2400" b="1" dirty="0" smtClean="0">
                <a:solidFill>
                  <a:schemeClr val="folHlink"/>
                </a:solidFill>
                <a:latin typeface="Arial" charset="0"/>
              </a:rPr>
              <a:t>μακροχρόνιας καμπύλης </a:t>
            </a:r>
            <a:r>
              <a:rPr lang="el-GR" sz="2400" b="1" dirty="0" err="1" smtClean="0">
                <a:solidFill>
                  <a:schemeClr val="folHlink"/>
                </a:solidFill>
                <a:latin typeface="Arial" charset="0"/>
              </a:rPr>
              <a:t>Phillips</a:t>
            </a:r>
            <a:endParaRPr lang="en-GB" sz="2400" b="1" dirty="0">
              <a:solidFill>
                <a:schemeClr val="folHlink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14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10" grpId="0" animBg="1"/>
      <p:bldP spid="614411" grpId="0" autoUpdateAnimBg="0"/>
      <p:bldP spid="614412" grpId="0" animBg="1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450" name="Rectangle 2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16451" name="Rectangle 3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16452" name="Rectangle 4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16453" name="Line 5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16454" name="Line 6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16455" name="Rectangle 7"/>
          <p:cNvSpPr>
            <a:spLocks noChangeArrowheads="1"/>
          </p:cNvSpPr>
          <p:nvPr/>
        </p:nvSpPr>
        <p:spPr bwMode="auto">
          <a:xfrm>
            <a:off x="746125" y="58975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000">
                <a:latin typeface="Arial" charset="0"/>
              </a:rPr>
              <a:t>O</a:t>
            </a:r>
          </a:p>
        </p:txBody>
      </p:sp>
      <p:sp>
        <p:nvSpPr>
          <p:cNvPr id="616456" name="Rectangle 8"/>
          <p:cNvSpPr>
            <a:spLocks noChangeArrowheads="1"/>
          </p:cNvSpPr>
          <p:nvPr/>
        </p:nvSpPr>
        <p:spPr bwMode="auto">
          <a:xfrm rot="16200000">
            <a:off x="-912012" y="3162923"/>
            <a:ext cx="2297103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r" defTabSz="762000"/>
            <a:r>
              <a:rPr lang="el-GR" sz="2400" dirty="0" smtClean="0">
                <a:latin typeface="Arial" charset="0"/>
              </a:rPr>
              <a:t>Επίπεδο τιμών </a:t>
            </a:r>
            <a:endParaRPr lang="en-GB" sz="2400" dirty="0">
              <a:latin typeface="Arial" charset="0"/>
            </a:endParaRPr>
          </a:p>
        </p:txBody>
      </p:sp>
      <p:sp>
        <p:nvSpPr>
          <p:cNvPr id="616457" name="Rectangle 9"/>
          <p:cNvSpPr>
            <a:spLocks noChangeArrowheads="1"/>
          </p:cNvSpPr>
          <p:nvPr/>
        </p:nvSpPr>
        <p:spPr bwMode="auto">
          <a:xfrm>
            <a:off x="3033484" y="6413500"/>
            <a:ext cx="2544991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r" defTabSz="762000"/>
            <a:r>
              <a:rPr lang="el-GR" sz="2400" dirty="0" smtClean="0">
                <a:latin typeface="Arial" charset="0"/>
              </a:rPr>
              <a:t>Εθνικό εισόδημα </a:t>
            </a:r>
            <a:endParaRPr lang="en-GB" sz="2400" dirty="0">
              <a:latin typeface="Arial" charset="0"/>
            </a:endParaRPr>
          </a:p>
        </p:txBody>
      </p:sp>
      <p:grpSp>
        <p:nvGrpSpPr>
          <p:cNvPr id="616458" name="Group 10"/>
          <p:cNvGrpSpPr>
            <a:grpSpLocks/>
          </p:cNvGrpSpPr>
          <p:nvPr/>
        </p:nvGrpSpPr>
        <p:grpSpPr bwMode="auto">
          <a:xfrm>
            <a:off x="1111250" y="757238"/>
            <a:ext cx="6005513" cy="4137025"/>
            <a:chOff x="700" y="477"/>
            <a:chExt cx="3783" cy="2606"/>
          </a:xfrm>
        </p:grpSpPr>
        <p:sp>
          <p:nvSpPr>
            <p:cNvPr id="616459" name="Line 11"/>
            <p:cNvSpPr>
              <a:spLocks noChangeShapeType="1"/>
            </p:cNvSpPr>
            <p:nvPr/>
          </p:nvSpPr>
          <p:spPr bwMode="auto">
            <a:xfrm flipH="1">
              <a:off x="700" y="3083"/>
              <a:ext cx="623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grpSp>
          <p:nvGrpSpPr>
            <p:cNvPr id="616460" name="Group 12"/>
            <p:cNvGrpSpPr>
              <a:grpSpLocks/>
            </p:cNvGrpSpPr>
            <p:nvPr/>
          </p:nvGrpSpPr>
          <p:grpSpPr bwMode="auto">
            <a:xfrm>
              <a:off x="1300" y="477"/>
              <a:ext cx="3183" cy="2606"/>
              <a:chOff x="1300" y="477"/>
              <a:chExt cx="3183" cy="2606"/>
            </a:xfrm>
          </p:grpSpPr>
          <p:sp>
            <p:nvSpPr>
              <p:cNvPr id="616461" name="Arc 13"/>
              <p:cNvSpPr>
                <a:spLocks/>
              </p:cNvSpPr>
              <p:nvPr/>
            </p:nvSpPr>
            <p:spPr bwMode="auto">
              <a:xfrm>
                <a:off x="1300" y="521"/>
                <a:ext cx="3183" cy="2562"/>
              </a:xfrm>
              <a:custGeom>
                <a:avLst/>
                <a:gdLst>
                  <a:gd name="G0" fmla="+- 1272 0 0"/>
                  <a:gd name="G1" fmla="+- 0 0 0"/>
                  <a:gd name="G2" fmla="+- 21600 0 0"/>
                  <a:gd name="T0" fmla="*/ 22872 w 22872"/>
                  <a:gd name="T1" fmla="*/ 0 h 21600"/>
                  <a:gd name="T2" fmla="*/ 0 w 22872"/>
                  <a:gd name="T3" fmla="*/ 21563 h 21600"/>
                  <a:gd name="T4" fmla="*/ 1272 w 22872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2872" h="21600" fill="none" extrusionOk="0">
                    <a:moveTo>
                      <a:pt x="22872" y="0"/>
                    </a:moveTo>
                    <a:cubicBezTo>
                      <a:pt x="22872" y="11929"/>
                      <a:pt x="13201" y="21600"/>
                      <a:pt x="1272" y="21600"/>
                    </a:cubicBezTo>
                    <a:cubicBezTo>
                      <a:pt x="847" y="21600"/>
                      <a:pt x="423" y="21587"/>
                      <a:pt x="0" y="21562"/>
                    </a:cubicBezTo>
                  </a:path>
                  <a:path w="22872" h="21600" stroke="0" extrusionOk="0">
                    <a:moveTo>
                      <a:pt x="22872" y="0"/>
                    </a:moveTo>
                    <a:cubicBezTo>
                      <a:pt x="22872" y="11929"/>
                      <a:pt x="13201" y="21600"/>
                      <a:pt x="1272" y="21600"/>
                    </a:cubicBezTo>
                    <a:cubicBezTo>
                      <a:pt x="847" y="21600"/>
                      <a:pt x="423" y="21587"/>
                      <a:pt x="0" y="21562"/>
                    </a:cubicBezTo>
                    <a:lnTo>
                      <a:pt x="1272" y="0"/>
                    </a:lnTo>
                    <a:close/>
                  </a:path>
                </a:pathLst>
              </a:custGeom>
              <a:noFill/>
              <a:ln w="38100" cap="rnd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l-GR"/>
              </a:p>
            </p:txBody>
          </p:sp>
          <p:sp>
            <p:nvSpPr>
              <p:cNvPr id="616462" name="Rectangle 14"/>
              <p:cNvSpPr>
                <a:spLocks noChangeArrowheads="1"/>
              </p:cNvSpPr>
              <p:nvPr/>
            </p:nvSpPr>
            <p:spPr bwMode="auto">
              <a:xfrm>
                <a:off x="4076" y="477"/>
                <a:ext cx="37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pPr algn="ctr" defTabSz="762000"/>
                <a:r>
                  <a:rPr lang="en-GB" sz="2400" i="1">
                    <a:solidFill>
                      <a:schemeClr val="accent2"/>
                    </a:solidFill>
                    <a:latin typeface="Arial" charset="0"/>
                  </a:rPr>
                  <a:t>AS</a:t>
                </a:r>
              </a:p>
            </p:txBody>
          </p:sp>
        </p:grpSp>
      </p:grpSp>
      <p:grpSp>
        <p:nvGrpSpPr>
          <p:cNvPr id="616463" name="Group 15"/>
          <p:cNvGrpSpPr>
            <a:grpSpLocks/>
          </p:cNvGrpSpPr>
          <p:nvPr/>
        </p:nvGrpSpPr>
        <p:grpSpPr bwMode="auto">
          <a:xfrm>
            <a:off x="7345363" y="846138"/>
            <a:ext cx="463550" cy="5545137"/>
            <a:chOff x="4627" y="533"/>
            <a:chExt cx="292" cy="3493"/>
          </a:xfrm>
        </p:grpSpPr>
        <p:sp>
          <p:nvSpPr>
            <p:cNvPr id="616464" name="Line 16"/>
            <p:cNvSpPr>
              <a:spLocks noChangeShapeType="1"/>
            </p:cNvSpPr>
            <p:nvPr/>
          </p:nvSpPr>
          <p:spPr bwMode="auto">
            <a:xfrm>
              <a:off x="4772" y="533"/>
              <a:ext cx="0" cy="3220"/>
            </a:xfrm>
            <a:prstGeom prst="line">
              <a:avLst/>
            </a:prstGeom>
            <a:noFill/>
            <a:ln w="38100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616465" name="Rectangle 17"/>
            <p:cNvSpPr>
              <a:spLocks noChangeArrowheads="1"/>
            </p:cNvSpPr>
            <p:nvPr/>
          </p:nvSpPr>
          <p:spPr bwMode="auto">
            <a:xfrm>
              <a:off x="4627" y="3776"/>
              <a:ext cx="29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sz="2000" i="1">
                  <a:solidFill>
                    <a:schemeClr val="folHlink"/>
                  </a:solidFill>
                  <a:latin typeface="Arial" charset="0"/>
                </a:rPr>
                <a:t>Y</a:t>
              </a:r>
              <a:r>
                <a:rPr lang="en-GB" sz="2000" baseline="-25000">
                  <a:solidFill>
                    <a:schemeClr val="folHlink"/>
                  </a:solidFill>
                  <a:latin typeface="Arial" charset="0"/>
                </a:rPr>
                <a:t>P</a:t>
              </a:r>
            </a:p>
          </p:txBody>
        </p:sp>
      </p:grpSp>
      <p:grpSp>
        <p:nvGrpSpPr>
          <p:cNvPr id="616466" name="Group 18"/>
          <p:cNvGrpSpPr>
            <a:grpSpLocks/>
          </p:cNvGrpSpPr>
          <p:nvPr/>
        </p:nvGrpSpPr>
        <p:grpSpPr bwMode="auto">
          <a:xfrm>
            <a:off x="6756400" y="955675"/>
            <a:ext cx="666750" cy="5441950"/>
            <a:chOff x="4256" y="602"/>
            <a:chExt cx="420" cy="3428"/>
          </a:xfrm>
        </p:grpSpPr>
        <p:sp>
          <p:nvSpPr>
            <p:cNvPr id="616467" name="Line 19"/>
            <p:cNvSpPr>
              <a:spLocks noChangeShapeType="1"/>
            </p:cNvSpPr>
            <p:nvPr/>
          </p:nvSpPr>
          <p:spPr bwMode="auto">
            <a:xfrm>
              <a:off x="4495" y="602"/>
              <a:ext cx="0" cy="3139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616468" name="Rectangle 20"/>
            <p:cNvSpPr>
              <a:spLocks noChangeArrowheads="1"/>
            </p:cNvSpPr>
            <p:nvPr/>
          </p:nvSpPr>
          <p:spPr bwMode="auto">
            <a:xfrm>
              <a:off x="4256" y="3780"/>
              <a:ext cx="42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sz="2000" i="1">
                  <a:solidFill>
                    <a:schemeClr val="tx2"/>
                  </a:solidFill>
                  <a:latin typeface="Arial" charset="0"/>
                </a:rPr>
                <a:t>Y</a:t>
              </a:r>
              <a:r>
                <a:rPr lang="en-GB" sz="2000" baseline="-25000">
                  <a:solidFill>
                    <a:schemeClr val="tx2"/>
                  </a:solidFill>
                  <a:latin typeface="Arial" charset="0"/>
                </a:rPr>
                <a:t>max</a:t>
              </a:r>
            </a:p>
          </p:txBody>
        </p:sp>
      </p:grpSp>
      <p:sp>
        <p:nvSpPr>
          <p:cNvPr id="616469" name="Text Box 21"/>
          <p:cNvSpPr txBox="1">
            <a:spLocks noChangeArrowheads="1"/>
          </p:cNvSpPr>
          <p:nvPr/>
        </p:nvSpPr>
        <p:spPr bwMode="auto">
          <a:xfrm>
            <a:off x="0" y="28575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n-GB" b="1" dirty="0">
                <a:solidFill>
                  <a:schemeClr val="accent1"/>
                </a:solidFill>
                <a:latin typeface="Arial" charset="0"/>
              </a:rPr>
              <a:t>(a) </a:t>
            </a:r>
            <a:r>
              <a:rPr lang="el-GR" b="1" dirty="0" smtClean="0">
                <a:solidFill>
                  <a:schemeClr val="accent1"/>
                </a:solidFill>
                <a:latin typeface="Arial" charset="0"/>
              </a:rPr>
              <a:t>Κεϋνσιανή καμπύλη συνολική προσφοράς</a:t>
            </a:r>
            <a:endParaRPr lang="en-GB" b="1" dirty="0">
              <a:solidFill>
                <a:schemeClr val="accent1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6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16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16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498" name="Rectangle 2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18499" name="Rectangle 3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18500" name="Rectangle 4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18501" name="Line 5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18502" name="Line 6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l-GR"/>
          </a:p>
        </p:txBody>
      </p:sp>
      <p:sp>
        <p:nvSpPr>
          <p:cNvPr id="618503" name="Rectangle 7"/>
          <p:cNvSpPr>
            <a:spLocks noChangeArrowheads="1"/>
          </p:cNvSpPr>
          <p:nvPr/>
        </p:nvSpPr>
        <p:spPr bwMode="auto">
          <a:xfrm>
            <a:off x="746125" y="58975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000">
                <a:latin typeface="Arial" charset="0"/>
              </a:rPr>
              <a:t>O</a:t>
            </a:r>
          </a:p>
        </p:txBody>
      </p:sp>
      <p:sp>
        <p:nvSpPr>
          <p:cNvPr id="618504" name="Rectangle 8"/>
          <p:cNvSpPr>
            <a:spLocks noChangeArrowheads="1"/>
          </p:cNvSpPr>
          <p:nvPr/>
        </p:nvSpPr>
        <p:spPr bwMode="auto">
          <a:xfrm>
            <a:off x="3866040" y="6411913"/>
            <a:ext cx="1240468" cy="431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l-GR" sz="2200" dirty="0" smtClean="0">
                <a:latin typeface="Arial" charset="0"/>
              </a:rPr>
              <a:t>Ανεργία </a:t>
            </a:r>
            <a:endParaRPr lang="en-GB" sz="2200" dirty="0">
              <a:latin typeface="Arial" charset="0"/>
            </a:endParaRPr>
          </a:p>
        </p:txBody>
      </p:sp>
      <p:sp>
        <p:nvSpPr>
          <p:cNvPr id="618505" name="Rectangle 9"/>
          <p:cNvSpPr>
            <a:spLocks noChangeArrowheads="1"/>
          </p:cNvSpPr>
          <p:nvPr/>
        </p:nvSpPr>
        <p:spPr bwMode="auto">
          <a:xfrm rot="16200000">
            <a:off x="-890836" y="3110843"/>
            <a:ext cx="2513510" cy="431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l-GR" sz="2200" dirty="0" smtClean="0">
                <a:latin typeface="Arial" charset="0"/>
              </a:rPr>
              <a:t>Πληθωρισμός </a:t>
            </a:r>
            <a:r>
              <a:rPr lang="en-GB" sz="2200" dirty="0" smtClean="0">
                <a:latin typeface="Arial" charset="0"/>
              </a:rPr>
              <a:t> </a:t>
            </a:r>
            <a:r>
              <a:rPr lang="en-GB" sz="2200" dirty="0">
                <a:latin typeface="Arial" charset="0"/>
              </a:rPr>
              <a:t>(%)</a:t>
            </a:r>
          </a:p>
        </p:txBody>
      </p:sp>
      <p:sp>
        <p:nvSpPr>
          <p:cNvPr id="618506" name="Arc 10"/>
          <p:cNvSpPr>
            <a:spLocks/>
          </p:cNvSpPr>
          <p:nvPr/>
        </p:nvSpPr>
        <p:spPr bwMode="auto">
          <a:xfrm>
            <a:off x="2119313" y="919163"/>
            <a:ext cx="6684962" cy="4708525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18220 w 21600"/>
              <a:gd name="T1" fmla="*/ 21334 h 21334"/>
              <a:gd name="T2" fmla="*/ 0 w 21600"/>
              <a:gd name="T3" fmla="*/ 0 h 21334"/>
              <a:gd name="T4" fmla="*/ 21600 w 21600"/>
              <a:gd name="T5" fmla="*/ 0 h 213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334" fill="none" extrusionOk="0">
                <a:moveTo>
                  <a:pt x="18220" y="21333"/>
                </a:moveTo>
                <a:cubicBezTo>
                  <a:pt x="7726" y="19671"/>
                  <a:pt x="0" y="10624"/>
                  <a:pt x="0" y="0"/>
                </a:cubicBezTo>
              </a:path>
              <a:path w="21600" h="21334" stroke="0" extrusionOk="0">
                <a:moveTo>
                  <a:pt x="18220" y="21333"/>
                </a:moveTo>
                <a:cubicBezTo>
                  <a:pt x="7726" y="19671"/>
                  <a:pt x="0" y="10624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38100" cap="rnd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/>
          </a:p>
        </p:txBody>
      </p:sp>
      <p:grpSp>
        <p:nvGrpSpPr>
          <p:cNvPr id="618507" name="Group 11"/>
          <p:cNvGrpSpPr>
            <a:grpSpLocks/>
          </p:cNvGrpSpPr>
          <p:nvPr/>
        </p:nvGrpSpPr>
        <p:grpSpPr bwMode="auto">
          <a:xfrm>
            <a:off x="1771650" y="1047750"/>
            <a:ext cx="695325" cy="5343525"/>
            <a:chOff x="1116" y="660"/>
            <a:chExt cx="438" cy="3366"/>
          </a:xfrm>
        </p:grpSpPr>
        <p:sp>
          <p:nvSpPr>
            <p:cNvPr id="618508" name="Line 12"/>
            <p:cNvSpPr>
              <a:spLocks noChangeShapeType="1"/>
            </p:cNvSpPr>
            <p:nvPr/>
          </p:nvSpPr>
          <p:spPr bwMode="auto">
            <a:xfrm>
              <a:off x="1334" y="660"/>
              <a:ext cx="0" cy="3093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618509" name="Rectangle 13"/>
            <p:cNvSpPr>
              <a:spLocks noChangeArrowheads="1"/>
            </p:cNvSpPr>
            <p:nvPr/>
          </p:nvSpPr>
          <p:spPr bwMode="auto">
            <a:xfrm>
              <a:off x="1116" y="3776"/>
              <a:ext cx="43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sz="2000" i="1">
                  <a:solidFill>
                    <a:schemeClr val="accent1"/>
                  </a:solidFill>
                  <a:latin typeface="Arial" charset="0"/>
                </a:rPr>
                <a:t>U</a:t>
              </a:r>
              <a:r>
                <a:rPr lang="en-GB" sz="2400" baseline="-25000">
                  <a:solidFill>
                    <a:schemeClr val="accent1"/>
                  </a:solidFill>
                  <a:latin typeface="Arial" charset="0"/>
                </a:rPr>
                <a:t>min</a:t>
              </a:r>
            </a:p>
          </p:txBody>
        </p:sp>
      </p:grpSp>
      <p:sp>
        <p:nvSpPr>
          <p:cNvPr id="618510" name="Text Box 14"/>
          <p:cNvSpPr txBox="1">
            <a:spLocks noChangeArrowheads="1"/>
          </p:cNvSpPr>
          <p:nvPr/>
        </p:nvSpPr>
        <p:spPr bwMode="auto">
          <a:xfrm>
            <a:off x="0" y="39688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n-GB" b="1" dirty="0">
                <a:solidFill>
                  <a:schemeClr val="hlink"/>
                </a:solidFill>
                <a:latin typeface="Arial" charset="0"/>
              </a:rPr>
              <a:t>(b)  </a:t>
            </a:r>
            <a:r>
              <a:rPr lang="el-GR" b="1" dirty="0" smtClean="0">
                <a:solidFill>
                  <a:schemeClr val="hlink"/>
                </a:solidFill>
                <a:latin typeface="Arial" charset="0"/>
              </a:rPr>
              <a:t>Κεϋνσιανή καμπύλη</a:t>
            </a:r>
            <a:r>
              <a:rPr lang="en-GB" b="1" dirty="0" smtClean="0">
                <a:solidFill>
                  <a:schemeClr val="hlink"/>
                </a:solidFill>
                <a:latin typeface="Arial" charset="0"/>
              </a:rPr>
              <a:t> Phillips </a:t>
            </a:r>
            <a:endParaRPr lang="en-GB" b="1" dirty="0">
              <a:solidFill>
                <a:schemeClr val="hlink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8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18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850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3" name="Rectangle 3"/>
          <p:cNvSpPr>
            <a:spLocks noGrp="1" noChangeArrowheads="1"/>
          </p:cNvSpPr>
          <p:nvPr>
            <p:ph type="subTitle" idx="1"/>
          </p:nvPr>
        </p:nvSpPr>
        <p:spPr>
          <a:ln/>
        </p:spPr>
        <p:txBody>
          <a:bodyPr/>
          <a:lstStyle/>
          <a:p>
            <a:r>
              <a:rPr lang="el-GR" altLang="en-US" sz="4100" dirty="0" smtClean="0"/>
              <a:t>Ορίζοντας το πλαίσιο:</a:t>
            </a:r>
          </a:p>
          <a:p>
            <a:r>
              <a:rPr lang="el-GR" altLang="en-US" sz="4100" dirty="0" smtClean="0"/>
              <a:t>Οι τέσσερις διαμάχες</a:t>
            </a:r>
            <a:endParaRPr lang="en-GB" altLang="en-US" sz="4100" dirty="0"/>
          </a:p>
        </p:txBody>
      </p:sp>
      <p:sp>
        <p:nvSpPr>
          <p:cNvPr id="48128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549275"/>
            <a:ext cx="9144000" cy="1328738"/>
          </a:xfrm>
          <a:ln/>
        </p:spPr>
        <p:txBody>
          <a:bodyPr/>
          <a:lstStyle/>
          <a:p>
            <a:r>
              <a:rPr lang="el-GR" altLang="en-US" sz="4400" dirty="0" smtClean="0"/>
              <a:t>Μακροοικονομικά Θέματα, Συζητήσεις και Διαμάχες</a:t>
            </a:r>
            <a:endParaRPr lang="en-GB" altLang="en-US" sz="4400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2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2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22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22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2563" grpId="0" build="p" autoUpdateAnimBg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54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62054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620549" name="Rectangle 5"/>
          <p:cNvSpPr>
            <a:spLocks noGrp="1"/>
          </p:cNvSpPr>
          <p:nvPr>
            <p:ph type="body" idx="1"/>
          </p:nvPr>
        </p:nvSpPr>
        <p:spPr>
          <a:xfrm>
            <a:off x="301625" y="1524000"/>
            <a:ext cx="8534400" cy="34036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200"/>
              </a:spcBef>
              <a:buClr>
                <a:srgbClr val="646B86"/>
              </a:buClr>
            </a:pPr>
            <a:r>
              <a:rPr lang="el-GR" dirty="0" smtClean="0">
                <a:solidFill>
                  <a:srgbClr val="897667"/>
                </a:solidFill>
              </a:rPr>
              <a:t>Η μονεταριστική αντεπανάσταση</a:t>
            </a:r>
            <a:endParaRPr lang="en-GB" dirty="0">
              <a:solidFill>
                <a:srgbClr val="897667"/>
              </a:solidFill>
            </a:endParaRPr>
          </a:p>
          <a:p>
            <a:pPr lvl="1">
              <a:lnSpc>
                <a:spcPct val="100000"/>
              </a:lnSpc>
              <a:spcBef>
                <a:spcPts val="1200"/>
              </a:spcBef>
              <a:buClr>
                <a:srgbClr val="646B86"/>
              </a:buClr>
            </a:pPr>
            <a:r>
              <a:rPr lang="el-GR" dirty="0" smtClean="0"/>
              <a:t>επαναφορά της ποσοτικής θεωρίας</a:t>
            </a:r>
            <a:endParaRPr lang="en-GB" dirty="0" smtClean="0"/>
          </a:p>
          <a:p>
            <a:pPr lvl="1">
              <a:lnSpc>
                <a:spcPct val="100000"/>
              </a:lnSpc>
              <a:spcBef>
                <a:spcPts val="1200"/>
              </a:spcBef>
              <a:buClr>
                <a:srgbClr val="646B86"/>
              </a:buClr>
            </a:pPr>
            <a:r>
              <a:rPr lang="el-GR" dirty="0" smtClean="0"/>
              <a:t>απόρριψη των κεϋνσιανών πολιτικών διαχείρισης της ζήτησης</a:t>
            </a:r>
            <a:endParaRPr lang="en-GB" dirty="0" smtClean="0"/>
          </a:p>
          <a:p>
            <a:pPr lvl="1">
              <a:lnSpc>
                <a:spcPct val="100000"/>
              </a:lnSpc>
              <a:spcBef>
                <a:spcPts val="1200"/>
              </a:spcBef>
              <a:buClr>
                <a:srgbClr val="646B86"/>
              </a:buClr>
            </a:pPr>
            <a:r>
              <a:rPr lang="el-GR" dirty="0" smtClean="0"/>
              <a:t>το πρόβλημα των πληθωριστικών προσδοκιών</a:t>
            </a:r>
            <a:endParaRPr lang="en-GB" dirty="0" smtClean="0"/>
          </a:p>
          <a:p>
            <a:pPr lvl="1">
              <a:lnSpc>
                <a:spcPct val="100000"/>
              </a:lnSpc>
              <a:spcBef>
                <a:spcPts val="1200"/>
              </a:spcBef>
              <a:buClr>
                <a:srgbClr val="646B86"/>
              </a:buClr>
            </a:pPr>
            <a:r>
              <a:rPr lang="el-GR" dirty="0" smtClean="0"/>
              <a:t>μια κάθετη μακροχρόνια καμπύλη </a:t>
            </a:r>
            <a:r>
              <a:rPr lang="en-GB" dirty="0" smtClean="0"/>
              <a:t>Phillips </a:t>
            </a:r>
          </a:p>
        </p:txBody>
      </p:sp>
      <p:sp>
        <p:nvSpPr>
          <p:cNvPr id="620550" name="Rectangle 6"/>
          <p:cNvSpPr>
            <a:spLocks/>
          </p:cNvSpPr>
          <p:nvPr/>
        </p:nvSpPr>
        <p:spPr bwMode="auto">
          <a:xfrm>
            <a:off x="301625" y="4759166"/>
            <a:ext cx="8534400" cy="13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>
              <a:spcBef>
                <a:spcPct val="50000"/>
              </a:spcBef>
              <a:buClr>
                <a:srgbClr val="CC9900"/>
              </a:buClr>
              <a:buSzPct val="70000"/>
              <a:buFont typeface="Wingdings" pitchFamily="2" charset="2"/>
              <a:buChar char="¡"/>
            </a:pPr>
            <a:r>
              <a:rPr lang="el-GR" sz="2600" dirty="0" smtClean="0">
                <a:solidFill>
                  <a:srgbClr val="19323F"/>
                </a:solidFill>
                <a:latin typeface="Arial" charset="0"/>
              </a:rPr>
              <a:t>μονεταριστικές πολιτικές </a:t>
            </a:r>
            <a:endParaRPr lang="en-GB" sz="2600" dirty="0">
              <a:solidFill>
                <a:srgbClr val="19323F"/>
              </a:solidFill>
              <a:latin typeface="Arial" charset="0"/>
            </a:endParaRPr>
          </a:p>
          <a:p>
            <a:pPr marL="742950" lvl="1" indent="-285750">
              <a:spcBef>
                <a:spcPct val="50000"/>
              </a:spcBef>
              <a:buClr>
                <a:srgbClr val="CC9900"/>
              </a:buClr>
              <a:buSzPct val="70000"/>
              <a:buFont typeface="Wingdings" pitchFamily="2" charset="2"/>
              <a:buChar char="¡"/>
            </a:pPr>
            <a:r>
              <a:rPr lang="el-GR" sz="2600" dirty="0" smtClean="0">
                <a:solidFill>
                  <a:srgbClr val="19323F"/>
                </a:solidFill>
                <a:latin typeface="Arial" charset="0"/>
              </a:rPr>
              <a:t>προσπάθειες σε τέτοιες πολιτικές τη δεκαετία του '80</a:t>
            </a:r>
            <a:endParaRPr lang="en-GB" sz="2600" dirty="0">
              <a:solidFill>
                <a:srgbClr val="19323F"/>
              </a:solidFill>
              <a:latin typeface="Arial" charset="0"/>
            </a:endParaRPr>
          </a:p>
        </p:txBody>
      </p:sp>
      <p:sp>
        <p:nvSpPr>
          <p:cNvPr id="620552" name="Rectangle 4"/>
          <p:cNvSpPr>
            <a:spLocks/>
          </p:cNvSpPr>
          <p:nvPr/>
        </p:nvSpPr>
        <p:spPr bwMode="auto">
          <a:xfrm>
            <a:off x="301625" y="180975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/>
            <a:r>
              <a:rPr lang="el-GR" altLang="en-US" sz="3800" dirty="0" smtClean="0">
                <a:solidFill>
                  <a:srgbClr val="462300"/>
                </a:solidFill>
                <a:latin typeface="Arial" charset="0"/>
              </a:rPr>
              <a:t>Μονεταριστική και Νεοκλασική σχολή</a:t>
            </a:r>
            <a:endParaRPr lang="en-GB" altLang="en-US" sz="3800" dirty="0">
              <a:solidFill>
                <a:srgbClr val="462300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5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6205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5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205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0550" grpId="0" build="p" bldLvl="2" autoUpdateAnimBg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95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/>
          </a:p>
        </p:txBody>
      </p:sp>
      <p:sp>
        <p:nvSpPr>
          <p:cNvPr id="50995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/>
          </a:p>
        </p:txBody>
      </p:sp>
      <p:sp>
        <p:nvSpPr>
          <p:cNvPr id="509956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l-GR" altLang="en-US" dirty="0" smtClean="0"/>
              <a:t>Μονεταριστική και Νεοκλασική σχολή</a:t>
            </a:r>
            <a:endParaRPr lang="en-GB" altLang="en-US" dirty="0"/>
          </a:p>
        </p:txBody>
      </p:sp>
      <p:sp>
        <p:nvSpPr>
          <p:cNvPr id="349189" name="Rectangle 5"/>
          <p:cNvSpPr>
            <a:spLocks noGrp="1"/>
          </p:cNvSpPr>
          <p:nvPr>
            <p:ph type="body" idx="4294967295"/>
          </p:nvPr>
        </p:nvSpPr>
        <p:spPr>
          <a:xfrm>
            <a:off x="214313" y="1407886"/>
            <a:ext cx="8743950" cy="5450114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l-GR" altLang="en-US" sz="2900" dirty="0" smtClean="0"/>
              <a:t>Η σχολή των νέων κλασικών</a:t>
            </a:r>
            <a:endParaRPr lang="en-GB" altLang="en-US" sz="2900" dirty="0"/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l-GR" altLang="en-US" dirty="0" smtClean="0"/>
              <a:t>συνεχής εκκαθάριση της αγοράς και ορθολογικές προσδοκίες</a:t>
            </a:r>
            <a:endParaRPr lang="en-GB" altLang="en-US" dirty="0"/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l-GR" altLang="en-US" dirty="0" smtClean="0"/>
              <a:t>νομισματικές εκπλήξεις</a:t>
            </a:r>
            <a:endParaRPr lang="en-GB" altLang="en-US" dirty="0"/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l-GR" altLang="en-US" dirty="0" smtClean="0"/>
              <a:t>πρόταση αναποτελεσματικής οικονομικής πολιτικής</a:t>
            </a:r>
            <a:endParaRPr lang="en-GB" altLang="en-US" dirty="0"/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l-GR" altLang="en-US" dirty="0" smtClean="0"/>
              <a:t>πραγματικοί οικονομικοί κύκλοι</a:t>
            </a:r>
            <a:endParaRPr lang="en-GB" altLang="en-US" dirty="0"/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l-GR" altLang="en-US" dirty="0" smtClean="0"/>
              <a:t>ρόλος του αντιπροσωπευτικού νοικοκυριού και επιχείρησης</a:t>
            </a:r>
            <a:endParaRPr lang="en-GB" altLang="en-US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l-GR" altLang="en-US" sz="2900" dirty="0" smtClean="0"/>
              <a:t>Ο αντίκτυπος της μονεταριστικής  και της νέας κλασσικής σκέψης στις κυβερνητικές πολιτικές</a:t>
            </a:r>
            <a:endParaRPr lang="en-GB" altLang="en-US" sz="2900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49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491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491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491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491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491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1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34918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9189" grpId="0" build="p" bldLvl="3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3" name="Rectangle 3"/>
          <p:cNvSpPr>
            <a:spLocks noGrp="1" noChangeArrowheads="1"/>
          </p:cNvSpPr>
          <p:nvPr>
            <p:ph type="subTitle" idx="1"/>
          </p:nvPr>
        </p:nvSpPr>
        <p:spPr>
          <a:ln/>
        </p:spPr>
        <p:txBody>
          <a:bodyPr/>
          <a:lstStyle/>
          <a:p>
            <a:r>
              <a:rPr lang="el-GR" altLang="en-US" sz="4100" dirty="0" smtClean="0"/>
              <a:t>Η Κεϋνσιανή απάντηση</a:t>
            </a:r>
            <a:endParaRPr lang="en-GB" altLang="en-US" sz="4100" dirty="0"/>
          </a:p>
        </p:txBody>
      </p:sp>
      <p:sp>
        <p:nvSpPr>
          <p:cNvPr id="51200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549275"/>
            <a:ext cx="9144000" cy="1328738"/>
          </a:xfrm>
          <a:ln/>
        </p:spPr>
        <p:txBody>
          <a:bodyPr/>
          <a:lstStyle/>
          <a:p>
            <a:r>
              <a:rPr lang="el-GR" altLang="en-US" sz="4400" dirty="0" smtClean="0"/>
              <a:t>Μακροοικονομικά Θέματα, Συζητήσεις και Διαμάχες</a:t>
            </a:r>
            <a:endParaRPr lang="en-GB" altLang="en-US" sz="4400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3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3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3283" grpId="0" build="p" autoUpdateAnimBg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/>
          </a:p>
        </p:txBody>
      </p:sp>
      <p:sp>
        <p:nvSpPr>
          <p:cNvPr id="51405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/>
          </a:p>
        </p:txBody>
      </p:sp>
      <p:sp>
        <p:nvSpPr>
          <p:cNvPr id="514052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l-GR" altLang="en-US" dirty="0" smtClean="0"/>
              <a:t>Η Κεϋνσιανή απάντηση</a:t>
            </a:r>
            <a:endParaRPr lang="en-GB" altLang="en-US" dirty="0"/>
          </a:p>
        </p:txBody>
      </p:sp>
      <p:sp>
        <p:nvSpPr>
          <p:cNvPr id="351237" name="Rectangle 5"/>
          <p:cNvSpPr>
            <a:spLocks noGrp="1"/>
          </p:cNvSpPr>
          <p:nvPr>
            <p:ph type="body" idx="4294967295"/>
          </p:nvPr>
        </p:nvSpPr>
        <p:spPr>
          <a:xfrm>
            <a:off x="301625" y="1604963"/>
            <a:ext cx="8534400" cy="4808537"/>
          </a:xfrm>
        </p:spPr>
        <p:txBody>
          <a:bodyPr/>
          <a:lstStyle/>
          <a:p>
            <a:pPr>
              <a:lnSpc>
                <a:spcPct val="95000"/>
              </a:lnSpc>
            </a:pPr>
            <a:r>
              <a:rPr lang="el-GR" altLang="en-US" dirty="0" smtClean="0"/>
              <a:t>Ατέλειες της αγοράς</a:t>
            </a:r>
            <a:endParaRPr lang="en-GB" altLang="en-US" dirty="0"/>
          </a:p>
          <a:p>
            <a:pPr lvl="1">
              <a:lnSpc>
                <a:spcPct val="95000"/>
              </a:lnSpc>
            </a:pPr>
            <a:r>
              <a:rPr lang="el-GR" altLang="en-US" dirty="0" smtClean="0"/>
              <a:t>Τα κόστη τιμοκαταλόγου και η ονομαστική ακαμψία των τιμών</a:t>
            </a:r>
            <a:endParaRPr lang="en-GB" altLang="en-US" dirty="0"/>
          </a:p>
          <a:p>
            <a:pPr lvl="1">
              <a:lnSpc>
                <a:spcPct val="95000"/>
              </a:lnSpc>
              <a:buFont typeface="Wingdings" pitchFamily="2" charset="2"/>
              <a:buNone/>
            </a:pPr>
            <a:endParaRPr lang="en-GB" altLang="en-US" dirty="0"/>
          </a:p>
          <a:p>
            <a:pPr>
              <a:lnSpc>
                <a:spcPct val="95000"/>
              </a:lnSpc>
            </a:pPr>
            <a:endParaRPr lang="en-GB" altLang="en-US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51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512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1237" grpId="0" build="p" bldLvl="3" autoUpdateAnimBg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786" name="Rectangle 2"/>
          <p:cNvSpPr>
            <a:spLocks noChangeArrowheads="1"/>
          </p:cNvSpPr>
          <p:nvPr/>
        </p:nvSpPr>
        <p:spPr bwMode="auto">
          <a:xfrm>
            <a:off x="1071563" y="774700"/>
            <a:ext cx="7272337" cy="5303838"/>
          </a:xfrm>
          <a:prstGeom prst="rect">
            <a:avLst/>
          </a:prstGeom>
          <a:solidFill>
            <a:schemeClr val="bg1"/>
          </a:solidFill>
          <a:ln w="22225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l-GR"/>
          </a:p>
        </p:txBody>
      </p:sp>
      <p:sp>
        <p:nvSpPr>
          <p:cNvPr id="630787" name="Rectangle 3"/>
          <p:cNvSpPr>
            <a:spLocks noChangeArrowheads="1"/>
          </p:cNvSpPr>
          <p:nvPr/>
        </p:nvSpPr>
        <p:spPr bwMode="auto">
          <a:xfrm>
            <a:off x="1079500" y="3178175"/>
            <a:ext cx="2770188" cy="1446213"/>
          </a:xfrm>
          <a:prstGeom prst="rect">
            <a:avLst/>
          </a:prstGeom>
          <a:solidFill>
            <a:srgbClr val="CCFFCC"/>
          </a:solidFill>
          <a:ln w="22225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l-GR"/>
          </a:p>
        </p:txBody>
      </p:sp>
      <p:sp>
        <p:nvSpPr>
          <p:cNvPr id="630788" name="Rectangle 3"/>
          <p:cNvSpPr>
            <a:spLocks noChangeArrowheads="1"/>
          </p:cNvSpPr>
          <p:nvPr/>
        </p:nvSpPr>
        <p:spPr bwMode="auto">
          <a:xfrm>
            <a:off x="581025" y="758825"/>
            <a:ext cx="417513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200" i="1">
                <a:latin typeface="Arial" charset="0"/>
              </a:rPr>
              <a:t>£ </a:t>
            </a:r>
          </a:p>
        </p:txBody>
      </p:sp>
      <p:sp>
        <p:nvSpPr>
          <p:cNvPr id="630789" name="Rectangle 4"/>
          <p:cNvSpPr>
            <a:spLocks noChangeArrowheads="1"/>
          </p:cNvSpPr>
          <p:nvPr/>
        </p:nvSpPr>
        <p:spPr bwMode="auto">
          <a:xfrm>
            <a:off x="7875588" y="6138863"/>
            <a:ext cx="47942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200" i="1">
                <a:latin typeface="Arial" charset="0"/>
              </a:rPr>
              <a:t>Q </a:t>
            </a:r>
          </a:p>
        </p:txBody>
      </p:sp>
      <p:sp>
        <p:nvSpPr>
          <p:cNvPr id="630790" name="Rectangle 5"/>
          <p:cNvSpPr>
            <a:spLocks noChangeArrowheads="1"/>
          </p:cNvSpPr>
          <p:nvPr/>
        </p:nvSpPr>
        <p:spPr bwMode="auto">
          <a:xfrm>
            <a:off x="682625" y="6127750"/>
            <a:ext cx="40163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200">
                <a:latin typeface="Arial" charset="0"/>
              </a:rPr>
              <a:t>O</a:t>
            </a:r>
          </a:p>
        </p:txBody>
      </p:sp>
      <p:grpSp>
        <p:nvGrpSpPr>
          <p:cNvPr id="630791" name="Group 7"/>
          <p:cNvGrpSpPr>
            <a:grpSpLocks/>
          </p:cNvGrpSpPr>
          <p:nvPr/>
        </p:nvGrpSpPr>
        <p:grpSpPr bwMode="auto">
          <a:xfrm>
            <a:off x="3670300" y="3189288"/>
            <a:ext cx="493713" cy="3276600"/>
            <a:chOff x="2312" y="2009"/>
            <a:chExt cx="311" cy="2064"/>
          </a:xfrm>
        </p:grpSpPr>
        <p:sp>
          <p:nvSpPr>
            <p:cNvPr id="630792" name="Line 8"/>
            <p:cNvSpPr>
              <a:spLocks noChangeShapeType="1"/>
            </p:cNvSpPr>
            <p:nvPr/>
          </p:nvSpPr>
          <p:spPr bwMode="auto">
            <a:xfrm flipH="1" flipV="1">
              <a:off x="2428" y="2009"/>
              <a:ext cx="4" cy="1785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630793" name="Rectangle 12"/>
            <p:cNvSpPr>
              <a:spLocks noChangeArrowheads="1"/>
            </p:cNvSpPr>
            <p:nvPr/>
          </p:nvSpPr>
          <p:spPr bwMode="auto">
            <a:xfrm>
              <a:off x="2312" y="3823"/>
              <a:ext cx="31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defTabSz="762000"/>
              <a:r>
                <a:rPr lang="en-GB" sz="2000" i="1">
                  <a:latin typeface="Arial" charset="0"/>
                </a:rPr>
                <a:t>Q</a:t>
              </a:r>
              <a:r>
                <a:rPr lang="en-GB" sz="2400" baseline="-25000">
                  <a:latin typeface="Arial" charset="0"/>
                </a:rPr>
                <a:t>1</a:t>
              </a:r>
            </a:p>
          </p:txBody>
        </p:sp>
      </p:grpSp>
      <p:grpSp>
        <p:nvGrpSpPr>
          <p:cNvPr id="630794" name="Group 10"/>
          <p:cNvGrpSpPr>
            <a:grpSpLocks/>
          </p:cNvGrpSpPr>
          <p:nvPr/>
        </p:nvGrpSpPr>
        <p:grpSpPr bwMode="auto">
          <a:xfrm>
            <a:off x="1057275" y="1560513"/>
            <a:ext cx="7202488" cy="4168775"/>
            <a:chOff x="666" y="983"/>
            <a:chExt cx="4537" cy="2626"/>
          </a:xfrm>
        </p:grpSpPr>
        <p:sp>
          <p:nvSpPr>
            <p:cNvPr id="630795" name="Rectangle 10"/>
            <p:cNvSpPr>
              <a:spLocks noChangeArrowheads="1"/>
            </p:cNvSpPr>
            <p:nvPr/>
          </p:nvSpPr>
          <p:spPr bwMode="auto">
            <a:xfrm>
              <a:off x="4784" y="3124"/>
              <a:ext cx="32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defTabSz="762000"/>
              <a:r>
                <a:rPr lang="en-GB" sz="2400" i="1">
                  <a:solidFill>
                    <a:schemeClr val="tx2"/>
                  </a:solidFill>
                  <a:latin typeface="Arial" charset="0"/>
                </a:rPr>
                <a:t>D</a:t>
              </a:r>
              <a:r>
                <a:rPr lang="en-GB" sz="2400" i="1" baseline="-25000">
                  <a:solidFill>
                    <a:schemeClr val="tx2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630796" name="Line 13"/>
            <p:cNvSpPr>
              <a:spLocks noChangeShapeType="1"/>
            </p:cNvSpPr>
            <p:nvPr/>
          </p:nvSpPr>
          <p:spPr bwMode="auto">
            <a:xfrm>
              <a:off x="666" y="983"/>
              <a:ext cx="4537" cy="2626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630797" name="Line 15"/>
          <p:cNvSpPr>
            <a:spLocks noChangeShapeType="1"/>
          </p:cNvSpPr>
          <p:nvPr/>
        </p:nvSpPr>
        <p:spPr bwMode="auto">
          <a:xfrm>
            <a:off x="1066800" y="6070600"/>
            <a:ext cx="7280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l-GR"/>
          </a:p>
        </p:txBody>
      </p:sp>
      <p:grpSp>
        <p:nvGrpSpPr>
          <p:cNvPr id="630798" name="Group 14"/>
          <p:cNvGrpSpPr>
            <a:grpSpLocks/>
          </p:cNvGrpSpPr>
          <p:nvPr/>
        </p:nvGrpSpPr>
        <p:grpSpPr bwMode="auto">
          <a:xfrm>
            <a:off x="1054100" y="1573213"/>
            <a:ext cx="4802188" cy="4503737"/>
            <a:chOff x="674" y="991"/>
            <a:chExt cx="3025" cy="2837"/>
          </a:xfrm>
        </p:grpSpPr>
        <p:sp>
          <p:nvSpPr>
            <p:cNvPr id="630799" name="Rectangle 9"/>
            <p:cNvSpPr>
              <a:spLocks noChangeArrowheads="1"/>
            </p:cNvSpPr>
            <p:nvPr/>
          </p:nvSpPr>
          <p:spPr bwMode="auto">
            <a:xfrm>
              <a:off x="3213" y="3494"/>
              <a:ext cx="48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defTabSz="762000"/>
              <a:r>
                <a:rPr lang="en-GB" sz="2400" i="1">
                  <a:solidFill>
                    <a:schemeClr val="tx2"/>
                  </a:solidFill>
                  <a:latin typeface="Arial" charset="0"/>
                </a:rPr>
                <a:t>MR</a:t>
              </a:r>
              <a:r>
                <a:rPr lang="en-GB" sz="2400" i="1" baseline="-25000">
                  <a:solidFill>
                    <a:schemeClr val="tx2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630800" name="Line 17"/>
            <p:cNvSpPr>
              <a:spLocks noChangeShapeType="1"/>
            </p:cNvSpPr>
            <p:nvPr/>
          </p:nvSpPr>
          <p:spPr bwMode="auto">
            <a:xfrm>
              <a:off x="674" y="991"/>
              <a:ext cx="2650" cy="2837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630801" name="Line 19"/>
          <p:cNvSpPr>
            <a:spLocks noChangeShapeType="1"/>
          </p:cNvSpPr>
          <p:nvPr/>
        </p:nvSpPr>
        <p:spPr bwMode="auto">
          <a:xfrm>
            <a:off x="1066800" y="736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l-GR"/>
          </a:p>
        </p:txBody>
      </p:sp>
      <p:grpSp>
        <p:nvGrpSpPr>
          <p:cNvPr id="630802" name="Group 18"/>
          <p:cNvGrpSpPr>
            <a:grpSpLocks/>
          </p:cNvGrpSpPr>
          <p:nvPr/>
        </p:nvGrpSpPr>
        <p:grpSpPr bwMode="auto">
          <a:xfrm>
            <a:off x="608013" y="2852738"/>
            <a:ext cx="3198812" cy="396875"/>
            <a:chOff x="383" y="1797"/>
            <a:chExt cx="2015" cy="250"/>
          </a:xfrm>
        </p:grpSpPr>
        <p:sp>
          <p:nvSpPr>
            <p:cNvPr id="630803" name="Rectangle 11"/>
            <p:cNvSpPr>
              <a:spLocks noChangeArrowheads="1"/>
            </p:cNvSpPr>
            <p:nvPr/>
          </p:nvSpPr>
          <p:spPr bwMode="auto">
            <a:xfrm>
              <a:off x="383" y="1797"/>
              <a:ext cx="29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defTabSz="762000"/>
              <a:r>
                <a:rPr lang="en-GB" sz="2000" i="1">
                  <a:latin typeface="Arial" charset="0"/>
                </a:rPr>
                <a:t>P</a:t>
              </a:r>
              <a:r>
                <a:rPr lang="en-GB" sz="2400" baseline="-25000">
                  <a:latin typeface="Arial" charset="0"/>
                </a:rPr>
                <a:t>1</a:t>
              </a:r>
            </a:p>
          </p:txBody>
        </p:sp>
        <p:sp>
          <p:nvSpPr>
            <p:cNvPr id="630804" name="Line 20"/>
            <p:cNvSpPr>
              <a:spLocks noChangeShapeType="1"/>
            </p:cNvSpPr>
            <p:nvPr/>
          </p:nvSpPr>
          <p:spPr bwMode="auto">
            <a:xfrm flipH="1">
              <a:off x="683" y="2002"/>
              <a:ext cx="1715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l-GR"/>
            </a:p>
          </p:txBody>
        </p:sp>
      </p:grpSp>
      <p:sp>
        <p:nvSpPr>
          <p:cNvPr id="2064" name="Oval 21"/>
          <p:cNvSpPr>
            <a:spLocks noChangeArrowheads="1"/>
          </p:cNvSpPr>
          <p:nvPr/>
        </p:nvSpPr>
        <p:spPr bwMode="auto">
          <a:xfrm>
            <a:off x="3806825" y="3140075"/>
            <a:ext cx="98425" cy="98425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90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2065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758825"/>
          </a:xfrm>
          <a:effectLst>
            <a:outerShdw dist="17961" dir="2700000" algn="ctr" rotWithShape="0">
              <a:schemeClr val="tx1"/>
            </a:outerShdw>
          </a:effectLst>
        </p:spPr>
        <p:txBody>
          <a:bodyPr lIns="92075" tIns="46038" rIns="92075" bIns="46038" anchor="ctr"/>
          <a:lstStyle/>
          <a:p>
            <a:r>
              <a:rPr lang="el-GR" sz="2600" b="1" dirty="0">
                <a:solidFill>
                  <a:srgbClr val="660066"/>
                </a:solidFill>
              </a:rPr>
              <a:t>Στρεβλώσεις τιμών και </a:t>
            </a:r>
            <a:r>
              <a:rPr lang="el-GR" sz="2600" b="1" dirty="0" smtClean="0">
                <a:solidFill>
                  <a:srgbClr val="660066"/>
                </a:solidFill>
              </a:rPr>
              <a:t>μονοπωλιακά</a:t>
            </a:r>
            <a:br>
              <a:rPr lang="el-GR" sz="2600" b="1" dirty="0" smtClean="0">
                <a:solidFill>
                  <a:srgbClr val="660066"/>
                </a:solidFill>
              </a:rPr>
            </a:br>
            <a:r>
              <a:rPr lang="el-GR" sz="2600" b="1" dirty="0" smtClean="0">
                <a:solidFill>
                  <a:srgbClr val="660066"/>
                </a:solidFill>
              </a:rPr>
              <a:t>ανταγωνιστικές </a:t>
            </a:r>
            <a:r>
              <a:rPr lang="el-GR" sz="2600" b="1" dirty="0">
                <a:solidFill>
                  <a:srgbClr val="660066"/>
                </a:solidFill>
              </a:rPr>
              <a:t>επιχειρήσεις.</a:t>
            </a:r>
            <a:endParaRPr lang="en-GB" sz="2600" b="1" dirty="0">
              <a:solidFill>
                <a:srgbClr val="660066"/>
              </a:solidFill>
            </a:endParaRPr>
          </a:p>
        </p:txBody>
      </p:sp>
      <p:sp>
        <p:nvSpPr>
          <p:cNvPr id="33" name="Rectangle 11"/>
          <p:cNvSpPr>
            <a:spLocks noChangeArrowheads="1"/>
          </p:cNvSpPr>
          <p:nvPr/>
        </p:nvSpPr>
        <p:spPr bwMode="auto">
          <a:xfrm>
            <a:off x="3475038" y="3144838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>
              <a:defRPr/>
            </a:pPr>
            <a:r>
              <a:rPr lang="en-GB" sz="2000" i="1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D</a:t>
            </a:r>
            <a:endParaRPr lang="en-GB" sz="2400" baseline="-25000" dirty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</p:txBody>
      </p:sp>
      <p:grpSp>
        <p:nvGrpSpPr>
          <p:cNvPr id="630808" name="Group 24"/>
          <p:cNvGrpSpPr>
            <a:grpSpLocks/>
          </p:cNvGrpSpPr>
          <p:nvPr/>
        </p:nvGrpSpPr>
        <p:grpSpPr bwMode="auto">
          <a:xfrm>
            <a:off x="711200" y="4160838"/>
            <a:ext cx="7708900" cy="639762"/>
            <a:chOff x="448" y="2621"/>
            <a:chExt cx="4856" cy="403"/>
          </a:xfrm>
        </p:grpSpPr>
        <p:grpSp>
          <p:nvGrpSpPr>
            <p:cNvPr id="630809" name="Group 25"/>
            <p:cNvGrpSpPr>
              <a:grpSpLocks/>
            </p:cNvGrpSpPr>
            <p:nvPr/>
          </p:nvGrpSpPr>
          <p:grpSpPr bwMode="auto">
            <a:xfrm>
              <a:off x="660" y="2621"/>
              <a:ext cx="4644" cy="288"/>
              <a:chOff x="660" y="2621"/>
              <a:chExt cx="4644" cy="288"/>
            </a:xfrm>
          </p:grpSpPr>
          <p:sp>
            <p:nvSpPr>
              <p:cNvPr id="630810" name="Rectangle 14"/>
              <p:cNvSpPr>
                <a:spLocks noChangeArrowheads="1"/>
              </p:cNvSpPr>
              <p:nvPr/>
            </p:nvSpPr>
            <p:spPr bwMode="auto">
              <a:xfrm>
                <a:off x="4404" y="2621"/>
                <a:ext cx="90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/>
                <a:r>
                  <a:rPr lang="en-GB" sz="2400" i="1">
                    <a:solidFill>
                      <a:schemeClr val="accent2"/>
                    </a:solidFill>
                    <a:latin typeface="Arial" charset="0"/>
                  </a:rPr>
                  <a:t>MC = AC</a:t>
                </a:r>
              </a:p>
            </p:txBody>
          </p:sp>
          <p:sp>
            <p:nvSpPr>
              <p:cNvPr id="630811" name="Line 20"/>
              <p:cNvSpPr>
                <a:spLocks noChangeShapeType="1"/>
              </p:cNvSpPr>
              <p:nvPr/>
            </p:nvSpPr>
            <p:spPr bwMode="auto">
              <a:xfrm flipH="1" flipV="1">
                <a:off x="660" y="2902"/>
                <a:ext cx="4588" cy="3"/>
              </a:xfrm>
              <a:prstGeom prst="line">
                <a:avLst/>
              </a:prstGeom>
              <a:noFill/>
              <a:ln w="31750">
                <a:solidFill>
                  <a:srgbClr val="C00000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l-GR"/>
              </a:p>
            </p:txBody>
          </p:sp>
        </p:grpSp>
        <p:sp>
          <p:nvSpPr>
            <p:cNvPr id="630812" name="Rectangle 11"/>
            <p:cNvSpPr>
              <a:spLocks noChangeArrowheads="1"/>
            </p:cNvSpPr>
            <p:nvPr/>
          </p:nvSpPr>
          <p:spPr bwMode="auto">
            <a:xfrm>
              <a:off x="448" y="2774"/>
              <a:ext cx="2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defTabSz="762000"/>
              <a:r>
                <a:rPr lang="en-GB" sz="2000" i="1">
                  <a:latin typeface="Arial" charset="0"/>
                </a:rPr>
                <a:t>C</a:t>
              </a:r>
              <a:endParaRPr lang="en-GB" sz="2400" baseline="-25000">
                <a:latin typeface="Arial" charset="0"/>
              </a:endParaRPr>
            </a:p>
          </p:txBody>
        </p:sp>
      </p:grpSp>
      <p:sp>
        <p:nvSpPr>
          <p:cNvPr id="2075" name="Oval 18"/>
          <p:cNvSpPr>
            <a:spLocks noChangeArrowheads="1"/>
          </p:cNvSpPr>
          <p:nvPr/>
        </p:nvSpPr>
        <p:spPr bwMode="auto">
          <a:xfrm>
            <a:off x="3813175" y="4549775"/>
            <a:ext cx="98425" cy="98425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90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34" name="Rectangle 11"/>
          <p:cNvSpPr>
            <a:spLocks noChangeArrowheads="1"/>
          </p:cNvSpPr>
          <p:nvPr/>
        </p:nvSpPr>
        <p:spPr bwMode="auto">
          <a:xfrm>
            <a:off x="3522663" y="4608513"/>
            <a:ext cx="3540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>
              <a:defRPr/>
            </a:pPr>
            <a:r>
              <a:rPr lang="en-GB" sz="2000" i="1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E</a:t>
            </a:r>
            <a:endParaRPr lang="en-GB" sz="2400" baseline="-25000" dirty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30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30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30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630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630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307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307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0787" grpId="0" animBg="1"/>
      <p:bldP spid="2064" grpId="0" animBg="1" autoUpdateAnimBg="0"/>
      <p:bldP spid="33" grpId="0" autoUpdateAnimBg="0"/>
      <p:bldP spid="2075" grpId="0" animBg="1" autoUpdateAnimBg="0"/>
      <p:bldP spid="34" grpId="0" autoUpdateAnimBg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834" name="Rectangle 2"/>
          <p:cNvSpPr>
            <a:spLocks noChangeArrowheads="1"/>
          </p:cNvSpPr>
          <p:nvPr/>
        </p:nvSpPr>
        <p:spPr bwMode="auto">
          <a:xfrm>
            <a:off x="1062038" y="774700"/>
            <a:ext cx="7272337" cy="5303838"/>
          </a:xfrm>
          <a:prstGeom prst="rect">
            <a:avLst/>
          </a:prstGeom>
          <a:solidFill>
            <a:schemeClr val="bg1"/>
          </a:solidFill>
          <a:ln w="22225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l-GR"/>
          </a:p>
        </p:txBody>
      </p:sp>
      <p:sp>
        <p:nvSpPr>
          <p:cNvPr id="632835" name="Rectangle 3"/>
          <p:cNvSpPr>
            <a:spLocks noChangeArrowheads="1"/>
          </p:cNvSpPr>
          <p:nvPr/>
        </p:nvSpPr>
        <p:spPr bwMode="auto">
          <a:xfrm>
            <a:off x="1079500" y="3457575"/>
            <a:ext cx="1558925" cy="1131888"/>
          </a:xfrm>
          <a:prstGeom prst="rect">
            <a:avLst/>
          </a:prstGeom>
          <a:solidFill>
            <a:srgbClr val="CCFFCC"/>
          </a:solidFill>
          <a:ln w="22225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l-GR"/>
          </a:p>
        </p:txBody>
      </p:sp>
      <p:sp>
        <p:nvSpPr>
          <p:cNvPr id="632836" name="Rectangle 3"/>
          <p:cNvSpPr>
            <a:spLocks noChangeArrowheads="1"/>
          </p:cNvSpPr>
          <p:nvPr/>
        </p:nvSpPr>
        <p:spPr bwMode="auto">
          <a:xfrm>
            <a:off x="581025" y="758825"/>
            <a:ext cx="417513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200" i="1">
                <a:latin typeface="Arial" charset="0"/>
              </a:rPr>
              <a:t>£ </a:t>
            </a:r>
          </a:p>
        </p:txBody>
      </p:sp>
      <p:sp>
        <p:nvSpPr>
          <p:cNvPr id="632837" name="Rectangle 4"/>
          <p:cNvSpPr>
            <a:spLocks noChangeArrowheads="1"/>
          </p:cNvSpPr>
          <p:nvPr/>
        </p:nvSpPr>
        <p:spPr bwMode="auto">
          <a:xfrm>
            <a:off x="7875588" y="6138863"/>
            <a:ext cx="47942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200" i="1">
                <a:latin typeface="Arial" charset="0"/>
              </a:rPr>
              <a:t>Q </a:t>
            </a:r>
          </a:p>
        </p:txBody>
      </p:sp>
      <p:sp>
        <p:nvSpPr>
          <p:cNvPr id="632838" name="Rectangle 5"/>
          <p:cNvSpPr>
            <a:spLocks noChangeArrowheads="1"/>
          </p:cNvSpPr>
          <p:nvPr/>
        </p:nvSpPr>
        <p:spPr bwMode="auto">
          <a:xfrm>
            <a:off x="682625" y="6127750"/>
            <a:ext cx="40163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200">
                <a:latin typeface="Arial" charset="0"/>
              </a:rPr>
              <a:t>O</a:t>
            </a:r>
          </a:p>
        </p:txBody>
      </p:sp>
      <p:sp>
        <p:nvSpPr>
          <p:cNvPr id="632839" name="Line 8"/>
          <p:cNvSpPr>
            <a:spLocks noChangeShapeType="1"/>
          </p:cNvSpPr>
          <p:nvPr/>
        </p:nvSpPr>
        <p:spPr bwMode="auto">
          <a:xfrm flipH="1" flipV="1">
            <a:off x="3854450" y="3189288"/>
            <a:ext cx="6350" cy="2833687"/>
          </a:xfrm>
          <a:prstGeom prst="line">
            <a:avLst/>
          </a:prstGeom>
          <a:noFill/>
          <a:ln w="19050">
            <a:solidFill>
              <a:schemeClr val="bg2"/>
            </a:solidFill>
            <a:prstDash val="dash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632840" name="Rectangle 9"/>
          <p:cNvSpPr>
            <a:spLocks noChangeArrowheads="1"/>
          </p:cNvSpPr>
          <p:nvPr/>
        </p:nvSpPr>
        <p:spPr bwMode="auto">
          <a:xfrm>
            <a:off x="5100638" y="5546725"/>
            <a:ext cx="771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400" i="1">
                <a:solidFill>
                  <a:schemeClr val="tx2"/>
                </a:solidFill>
                <a:latin typeface="Arial" charset="0"/>
              </a:rPr>
              <a:t>MR</a:t>
            </a:r>
            <a:r>
              <a:rPr lang="en-GB" sz="2400" i="1" baseline="-25000">
                <a:solidFill>
                  <a:schemeClr val="tx2"/>
                </a:solidFill>
                <a:latin typeface="Arial" charset="0"/>
              </a:rPr>
              <a:t>1</a:t>
            </a:r>
          </a:p>
        </p:txBody>
      </p:sp>
      <p:sp>
        <p:nvSpPr>
          <p:cNvPr id="632841" name="Rectangle 10"/>
          <p:cNvSpPr>
            <a:spLocks noChangeArrowheads="1"/>
          </p:cNvSpPr>
          <p:nvPr/>
        </p:nvSpPr>
        <p:spPr bwMode="auto">
          <a:xfrm>
            <a:off x="7594600" y="4959350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400" i="1">
                <a:solidFill>
                  <a:schemeClr val="tx2"/>
                </a:solidFill>
                <a:latin typeface="Arial" charset="0"/>
              </a:rPr>
              <a:t>D</a:t>
            </a:r>
            <a:r>
              <a:rPr lang="en-GB" sz="2400" i="1" baseline="-25000">
                <a:solidFill>
                  <a:schemeClr val="tx2"/>
                </a:solidFill>
                <a:latin typeface="Arial" charset="0"/>
              </a:rPr>
              <a:t>1</a:t>
            </a:r>
          </a:p>
        </p:txBody>
      </p:sp>
      <p:sp>
        <p:nvSpPr>
          <p:cNvPr id="632842" name="Rectangle 11"/>
          <p:cNvSpPr>
            <a:spLocks noChangeArrowheads="1"/>
          </p:cNvSpPr>
          <p:nvPr/>
        </p:nvSpPr>
        <p:spPr bwMode="auto">
          <a:xfrm>
            <a:off x="608013" y="2852738"/>
            <a:ext cx="466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000" i="1">
                <a:latin typeface="Arial" charset="0"/>
              </a:rPr>
              <a:t>P</a:t>
            </a:r>
            <a:r>
              <a:rPr lang="en-GB" sz="2400" baseline="-25000">
                <a:latin typeface="Arial" charset="0"/>
              </a:rPr>
              <a:t>1</a:t>
            </a:r>
          </a:p>
        </p:txBody>
      </p:sp>
      <p:sp>
        <p:nvSpPr>
          <p:cNvPr id="632843" name="Rectangle 12"/>
          <p:cNvSpPr>
            <a:spLocks noChangeArrowheads="1"/>
          </p:cNvSpPr>
          <p:nvPr/>
        </p:nvSpPr>
        <p:spPr bwMode="auto">
          <a:xfrm>
            <a:off x="3670300" y="6069013"/>
            <a:ext cx="4937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000" i="1">
                <a:latin typeface="Arial" charset="0"/>
              </a:rPr>
              <a:t>Q</a:t>
            </a:r>
            <a:r>
              <a:rPr lang="en-GB" sz="2400" baseline="-25000">
                <a:latin typeface="Arial" charset="0"/>
              </a:rPr>
              <a:t>1</a:t>
            </a:r>
          </a:p>
        </p:txBody>
      </p:sp>
      <p:sp>
        <p:nvSpPr>
          <p:cNvPr id="632844" name="Line 13"/>
          <p:cNvSpPr>
            <a:spLocks noChangeShapeType="1"/>
          </p:cNvSpPr>
          <p:nvPr/>
        </p:nvSpPr>
        <p:spPr bwMode="auto">
          <a:xfrm>
            <a:off x="1057275" y="1560513"/>
            <a:ext cx="7202488" cy="4168775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632845" name="Rectangle 14"/>
          <p:cNvSpPr>
            <a:spLocks noChangeArrowheads="1"/>
          </p:cNvSpPr>
          <p:nvPr/>
        </p:nvSpPr>
        <p:spPr bwMode="auto">
          <a:xfrm>
            <a:off x="6991350" y="4160838"/>
            <a:ext cx="1428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400" i="1">
                <a:solidFill>
                  <a:schemeClr val="accent2"/>
                </a:solidFill>
                <a:latin typeface="Arial" charset="0"/>
              </a:rPr>
              <a:t>MC = AC</a:t>
            </a:r>
          </a:p>
        </p:txBody>
      </p:sp>
      <p:sp>
        <p:nvSpPr>
          <p:cNvPr id="632846" name="Line 15"/>
          <p:cNvSpPr>
            <a:spLocks noChangeShapeType="1"/>
          </p:cNvSpPr>
          <p:nvPr/>
        </p:nvSpPr>
        <p:spPr bwMode="auto">
          <a:xfrm>
            <a:off x="1066800" y="6070600"/>
            <a:ext cx="7280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632847" name="Line 17"/>
          <p:cNvSpPr>
            <a:spLocks noChangeShapeType="1"/>
          </p:cNvSpPr>
          <p:nvPr/>
        </p:nvSpPr>
        <p:spPr bwMode="auto">
          <a:xfrm>
            <a:off x="1069975" y="1573213"/>
            <a:ext cx="4206875" cy="4503737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632848" name="Line 19"/>
          <p:cNvSpPr>
            <a:spLocks noChangeShapeType="1"/>
          </p:cNvSpPr>
          <p:nvPr/>
        </p:nvSpPr>
        <p:spPr bwMode="auto">
          <a:xfrm>
            <a:off x="1066800" y="736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632849" name="Line 20"/>
          <p:cNvSpPr>
            <a:spLocks noChangeShapeType="1"/>
          </p:cNvSpPr>
          <p:nvPr/>
        </p:nvSpPr>
        <p:spPr bwMode="auto">
          <a:xfrm flipH="1">
            <a:off x="1084263" y="3178175"/>
            <a:ext cx="2722562" cy="0"/>
          </a:xfrm>
          <a:prstGeom prst="line">
            <a:avLst/>
          </a:prstGeom>
          <a:noFill/>
          <a:ln w="19050">
            <a:solidFill>
              <a:schemeClr val="bg2"/>
            </a:solidFill>
            <a:prstDash val="dash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2064" name="Oval 21"/>
          <p:cNvSpPr>
            <a:spLocks noChangeArrowheads="1"/>
          </p:cNvSpPr>
          <p:nvPr/>
        </p:nvSpPr>
        <p:spPr bwMode="auto">
          <a:xfrm>
            <a:off x="3806825" y="3140075"/>
            <a:ext cx="98425" cy="98425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900">
              <a:solidFill>
                <a:schemeClr val="hlink"/>
              </a:solidFill>
              <a:latin typeface="Arial" charset="0"/>
            </a:endParaRPr>
          </a:p>
        </p:txBody>
      </p:sp>
      <p:grpSp>
        <p:nvGrpSpPr>
          <p:cNvPr id="632852" name="Group 20"/>
          <p:cNvGrpSpPr>
            <a:grpSpLocks/>
          </p:cNvGrpSpPr>
          <p:nvPr/>
        </p:nvGrpSpPr>
        <p:grpSpPr bwMode="auto">
          <a:xfrm>
            <a:off x="1047750" y="2395538"/>
            <a:ext cx="5661025" cy="3670300"/>
            <a:chOff x="660" y="1509"/>
            <a:chExt cx="3566" cy="2312"/>
          </a:xfrm>
        </p:grpSpPr>
        <p:sp>
          <p:nvSpPr>
            <p:cNvPr id="632853" name="Line 13"/>
            <p:cNvSpPr>
              <a:spLocks noChangeShapeType="1"/>
            </p:cNvSpPr>
            <p:nvPr/>
          </p:nvSpPr>
          <p:spPr bwMode="auto">
            <a:xfrm>
              <a:off x="660" y="1509"/>
              <a:ext cx="3566" cy="2312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632854" name="Rectangle 10"/>
            <p:cNvSpPr>
              <a:spLocks noChangeArrowheads="1"/>
            </p:cNvSpPr>
            <p:nvPr/>
          </p:nvSpPr>
          <p:spPr bwMode="auto">
            <a:xfrm>
              <a:off x="3764" y="3295"/>
              <a:ext cx="32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defTabSz="762000"/>
              <a:r>
                <a:rPr lang="en-GB" sz="2400" i="1">
                  <a:solidFill>
                    <a:srgbClr val="008000"/>
                  </a:solidFill>
                  <a:latin typeface="Arial" charset="0"/>
                </a:rPr>
                <a:t>D</a:t>
              </a:r>
              <a:r>
                <a:rPr lang="en-GB" sz="2400" i="1" baseline="-25000">
                  <a:solidFill>
                    <a:srgbClr val="008000"/>
                  </a:solidFill>
                  <a:latin typeface="Arial" charset="0"/>
                </a:rPr>
                <a:t>2</a:t>
              </a:r>
            </a:p>
          </p:txBody>
        </p:sp>
      </p:grpSp>
      <p:grpSp>
        <p:nvGrpSpPr>
          <p:cNvPr id="632855" name="Group 23"/>
          <p:cNvGrpSpPr>
            <a:grpSpLocks/>
          </p:cNvGrpSpPr>
          <p:nvPr/>
        </p:nvGrpSpPr>
        <p:grpSpPr bwMode="auto">
          <a:xfrm>
            <a:off x="1081088" y="2432050"/>
            <a:ext cx="2838450" cy="3635375"/>
            <a:chOff x="681" y="1532"/>
            <a:chExt cx="1788" cy="2290"/>
          </a:xfrm>
        </p:grpSpPr>
        <p:sp>
          <p:nvSpPr>
            <p:cNvPr id="632856" name="Line 17"/>
            <p:cNvSpPr>
              <a:spLocks noChangeShapeType="1"/>
            </p:cNvSpPr>
            <p:nvPr/>
          </p:nvSpPr>
          <p:spPr bwMode="auto">
            <a:xfrm>
              <a:off x="681" y="1532"/>
              <a:ext cx="1610" cy="2290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632857" name="Rectangle 9"/>
            <p:cNvSpPr>
              <a:spLocks noChangeArrowheads="1"/>
            </p:cNvSpPr>
            <p:nvPr/>
          </p:nvSpPr>
          <p:spPr bwMode="auto">
            <a:xfrm>
              <a:off x="1983" y="3226"/>
              <a:ext cx="48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defTabSz="762000"/>
              <a:r>
                <a:rPr lang="en-GB" sz="2400" i="1">
                  <a:solidFill>
                    <a:srgbClr val="008000"/>
                  </a:solidFill>
                  <a:latin typeface="Arial" charset="0"/>
                </a:rPr>
                <a:t>MR</a:t>
              </a:r>
              <a:r>
                <a:rPr lang="en-GB" sz="2400" i="1" baseline="-25000">
                  <a:solidFill>
                    <a:srgbClr val="008000"/>
                  </a:solidFill>
                  <a:latin typeface="Arial" charset="0"/>
                </a:rPr>
                <a:t>2</a:t>
              </a:r>
            </a:p>
          </p:txBody>
        </p:sp>
      </p:grpSp>
      <p:grpSp>
        <p:nvGrpSpPr>
          <p:cNvPr id="632858" name="Group 26"/>
          <p:cNvGrpSpPr>
            <a:grpSpLocks/>
          </p:cNvGrpSpPr>
          <p:nvPr/>
        </p:nvGrpSpPr>
        <p:grpSpPr bwMode="auto">
          <a:xfrm>
            <a:off x="2446338" y="3454400"/>
            <a:ext cx="493712" cy="3027363"/>
            <a:chOff x="1541" y="2176"/>
            <a:chExt cx="311" cy="1907"/>
          </a:xfrm>
        </p:grpSpPr>
        <p:sp>
          <p:nvSpPr>
            <p:cNvPr id="632859" name="Line 8"/>
            <p:cNvSpPr>
              <a:spLocks noChangeShapeType="1"/>
            </p:cNvSpPr>
            <p:nvPr/>
          </p:nvSpPr>
          <p:spPr bwMode="auto">
            <a:xfrm flipH="1" flipV="1">
              <a:off x="1664" y="2176"/>
              <a:ext cx="0" cy="1648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632860" name="Rectangle 12"/>
            <p:cNvSpPr>
              <a:spLocks noChangeArrowheads="1"/>
            </p:cNvSpPr>
            <p:nvPr/>
          </p:nvSpPr>
          <p:spPr bwMode="auto">
            <a:xfrm>
              <a:off x="1541" y="3833"/>
              <a:ext cx="31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defTabSz="762000"/>
              <a:r>
                <a:rPr lang="en-GB" sz="2000" i="1">
                  <a:latin typeface="Arial" charset="0"/>
                </a:rPr>
                <a:t>Q</a:t>
              </a:r>
              <a:r>
                <a:rPr lang="en-GB" sz="2400" baseline="-25000">
                  <a:latin typeface="Arial" charset="0"/>
                </a:rPr>
                <a:t>2</a:t>
              </a:r>
            </a:p>
          </p:txBody>
        </p:sp>
      </p:grpSp>
      <p:grpSp>
        <p:nvGrpSpPr>
          <p:cNvPr id="632861" name="Group 29"/>
          <p:cNvGrpSpPr>
            <a:grpSpLocks/>
          </p:cNvGrpSpPr>
          <p:nvPr/>
        </p:nvGrpSpPr>
        <p:grpSpPr bwMode="auto">
          <a:xfrm>
            <a:off x="600075" y="3203575"/>
            <a:ext cx="2033588" cy="396875"/>
            <a:chOff x="378" y="2018"/>
            <a:chExt cx="1281" cy="250"/>
          </a:xfrm>
        </p:grpSpPr>
        <p:sp>
          <p:nvSpPr>
            <p:cNvPr id="632862" name="Line 20"/>
            <p:cNvSpPr>
              <a:spLocks noChangeShapeType="1"/>
            </p:cNvSpPr>
            <p:nvPr/>
          </p:nvSpPr>
          <p:spPr bwMode="auto">
            <a:xfrm flipH="1" flipV="1">
              <a:off x="683" y="2177"/>
              <a:ext cx="976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632863" name="Rectangle 11"/>
            <p:cNvSpPr>
              <a:spLocks noChangeArrowheads="1"/>
            </p:cNvSpPr>
            <p:nvPr/>
          </p:nvSpPr>
          <p:spPr bwMode="auto">
            <a:xfrm>
              <a:off x="378" y="2018"/>
              <a:ext cx="29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defTabSz="762000"/>
              <a:r>
                <a:rPr lang="en-GB" sz="2000" i="1">
                  <a:latin typeface="Arial" charset="0"/>
                </a:rPr>
                <a:t>P</a:t>
              </a:r>
              <a:r>
                <a:rPr lang="en-GB" sz="2400" baseline="-25000">
                  <a:latin typeface="Arial" charset="0"/>
                </a:rPr>
                <a:t>2</a:t>
              </a:r>
            </a:p>
          </p:txBody>
        </p:sp>
      </p:grpSp>
      <p:sp>
        <p:nvSpPr>
          <p:cNvPr id="632864" name="Line 20"/>
          <p:cNvSpPr>
            <a:spLocks noChangeShapeType="1"/>
          </p:cNvSpPr>
          <p:nvPr/>
        </p:nvSpPr>
        <p:spPr bwMode="auto">
          <a:xfrm flipH="1" flipV="1">
            <a:off x="1047750" y="4606925"/>
            <a:ext cx="7283450" cy="4763"/>
          </a:xfrm>
          <a:prstGeom prst="line">
            <a:avLst/>
          </a:prstGeom>
          <a:noFill/>
          <a:ln w="31750">
            <a:solidFill>
              <a:srgbClr val="C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2075" name="Oval 18"/>
          <p:cNvSpPr>
            <a:spLocks noChangeArrowheads="1"/>
          </p:cNvSpPr>
          <p:nvPr/>
        </p:nvSpPr>
        <p:spPr bwMode="auto">
          <a:xfrm>
            <a:off x="3813175" y="4549775"/>
            <a:ext cx="98425" cy="98425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90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632866" name="Oval 21"/>
          <p:cNvSpPr>
            <a:spLocks noChangeArrowheads="1"/>
          </p:cNvSpPr>
          <p:nvPr/>
        </p:nvSpPr>
        <p:spPr bwMode="auto">
          <a:xfrm>
            <a:off x="2584450" y="3379788"/>
            <a:ext cx="98425" cy="98425"/>
          </a:xfrm>
          <a:prstGeom prst="ellipse">
            <a:avLst/>
          </a:prstGeom>
          <a:solidFill>
            <a:srgbClr val="92D05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90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632867" name="Oval 21"/>
          <p:cNvSpPr>
            <a:spLocks noChangeArrowheads="1"/>
          </p:cNvSpPr>
          <p:nvPr/>
        </p:nvSpPr>
        <p:spPr bwMode="auto">
          <a:xfrm>
            <a:off x="2584450" y="4557713"/>
            <a:ext cx="98425" cy="98425"/>
          </a:xfrm>
          <a:prstGeom prst="ellipse">
            <a:avLst/>
          </a:prstGeom>
          <a:solidFill>
            <a:srgbClr val="92D05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90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33" name="Rectangle 11"/>
          <p:cNvSpPr>
            <a:spLocks noChangeArrowheads="1"/>
          </p:cNvSpPr>
          <p:nvPr/>
        </p:nvSpPr>
        <p:spPr bwMode="auto">
          <a:xfrm>
            <a:off x="3475038" y="3144838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>
              <a:defRPr/>
            </a:pPr>
            <a:r>
              <a:rPr lang="en-GB" sz="2000" i="1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D</a:t>
            </a:r>
            <a:endParaRPr lang="en-GB" sz="2400" baseline="-25000" dirty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</p:txBody>
      </p:sp>
      <p:sp>
        <p:nvSpPr>
          <p:cNvPr id="34" name="Rectangle 11"/>
          <p:cNvSpPr>
            <a:spLocks noChangeArrowheads="1"/>
          </p:cNvSpPr>
          <p:nvPr/>
        </p:nvSpPr>
        <p:spPr bwMode="auto">
          <a:xfrm>
            <a:off x="3522663" y="4608513"/>
            <a:ext cx="3540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>
              <a:defRPr/>
            </a:pPr>
            <a:r>
              <a:rPr lang="en-GB" sz="2000" i="1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E</a:t>
            </a:r>
            <a:endParaRPr lang="en-GB" sz="2400" baseline="-25000" dirty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</p:txBody>
      </p:sp>
      <p:sp>
        <p:nvSpPr>
          <p:cNvPr id="632870" name="Rectangle 11"/>
          <p:cNvSpPr>
            <a:spLocks noChangeArrowheads="1"/>
          </p:cNvSpPr>
          <p:nvPr/>
        </p:nvSpPr>
        <p:spPr bwMode="auto">
          <a:xfrm>
            <a:off x="2309813" y="3444875"/>
            <a:ext cx="33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000" i="1">
                <a:solidFill>
                  <a:srgbClr val="008000"/>
                </a:solidFill>
                <a:latin typeface="Arial" charset="0"/>
              </a:rPr>
              <a:t>F</a:t>
            </a:r>
            <a:endParaRPr lang="en-GB" sz="2400" baseline="-25000">
              <a:solidFill>
                <a:srgbClr val="008000"/>
              </a:solidFill>
              <a:latin typeface="Arial" charset="0"/>
            </a:endParaRPr>
          </a:p>
        </p:txBody>
      </p:sp>
      <p:sp>
        <p:nvSpPr>
          <p:cNvPr id="632871" name="Rectangle 11"/>
          <p:cNvSpPr>
            <a:spLocks noChangeArrowheads="1"/>
          </p:cNvSpPr>
          <p:nvPr/>
        </p:nvSpPr>
        <p:spPr bwMode="auto">
          <a:xfrm>
            <a:off x="2298700" y="457517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000" i="1">
                <a:solidFill>
                  <a:srgbClr val="008000"/>
                </a:solidFill>
                <a:latin typeface="Arial" charset="0"/>
              </a:rPr>
              <a:t>G</a:t>
            </a:r>
            <a:endParaRPr lang="en-GB" sz="2400" baseline="-25000">
              <a:solidFill>
                <a:srgbClr val="008000"/>
              </a:solidFill>
              <a:latin typeface="Arial" charset="0"/>
            </a:endParaRPr>
          </a:p>
        </p:txBody>
      </p:sp>
      <p:sp>
        <p:nvSpPr>
          <p:cNvPr id="632872" name="Rectangle 11"/>
          <p:cNvSpPr>
            <a:spLocks noChangeArrowheads="1"/>
          </p:cNvSpPr>
          <p:nvPr/>
        </p:nvSpPr>
        <p:spPr bwMode="auto">
          <a:xfrm>
            <a:off x="711200" y="4403725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000" i="1">
                <a:latin typeface="Arial" charset="0"/>
              </a:rPr>
              <a:t>C</a:t>
            </a:r>
            <a:endParaRPr lang="en-GB" sz="2400" baseline="-25000">
              <a:latin typeface="Arial" charset="0"/>
            </a:endParaRPr>
          </a:p>
        </p:txBody>
      </p:sp>
      <p:sp>
        <p:nvSpPr>
          <p:cNvPr id="632873" name="AutoShape 41"/>
          <p:cNvSpPr>
            <a:spLocks noChangeArrowheads="1"/>
          </p:cNvSpPr>
          <p:nvPr/>
        </p:nvSpPr>
        <p:spPr bwMode="auto">
          <a:xfrm>
            <a:off x="4840287" y="951372"/>
            <a:ext cx="2649083" cy="751554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22225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wrap="square" lIns="90000" tIns="46800" rIns="90000" bIns="46800" anchor="ctr">
            <a:spAutoFit/>
          </a:bodyPr>
          <a:lstStyle/>
          <a:p>
            <a:pPr algn="ctr"/>
            <a:r>
              <a:rPr lang="el-GR" sz="1900" dirty="0" smtClean="0">
                <a:solidFill>
                  <a:schemeClr val="hlink"/>
                </a:solidFill>
                <a:latin typeface="Arial" charset="0"/>
              </a:rPr>
              <a:t>Υποθέστε μείωση της ζήτησης στο D2.</a:t>
            </a:r>
            <a:r>
              <a:rPr lang="en-GB" sz="1900" dirty="0" smtClean="0">
                <a:solidFill>
                  <a:schemeClr val="hlink"/>
                </a:solidFill>
                <a:latin typeface="Arial" charset="0"/>
              </a:rPr>
              <a:t> </a:t>
            </a:r>
            <a:endParaRPr lang="en-GB" sz="1900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632874" name="AutoShape 42"/>
          <p:cNvSpPr>
            <a:spLocks noChangeArrowheads="1"/>
          </p:cNvSpPr>
          <p:nvPr/>
        </p:nvSpPr>
        <p:spPr bwMode="auto">
          <a:xfrm>
            <a:off x="3759200" y="1930861"/>
            <a:ext cx="4455885" cy="751554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22225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wrap="square" lIns="90000" tIns="46800" rIns="90000" bIns="46800" anchor="ctr">
            <a:spAutoFit/>
          </a:bodyPr>
          <a:lstStyle/>
          <a:p>
            <a:pPr algn="ctr"/>
            <a:r>
              <a:rPr lang="el-GR" sz="1900" dirty="0" smtClean="0">
                <a:solidFill>
                  <a:schemeClr val="hlink"/>
                </a:solidFill>
                <a:latin typeface="Arial" charset="0"/>
              </a:rPr>
              <a:t>Ελλείψει τριβών, η παραγωγή πέφτει στο Q2 και η τιμή πέφτει στο P2</a:t>
            </a:r>
            <a:endParaRPr lang="en-GB" sz="1900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2065" name="Title 1"/>
          <p:cNvSpPr>
            <a:spLocks/>
          </p:cNvSpPr>
          <p:nvPr/>
        </p:nvSpPr>
        <p:spPr bwMode="auto">
          <a:xfrm>
            <a:off x="0" y="0"/>
            <a:ext cx="91440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lIns="92075" tIns="46038" rIns="92075" bIns="46038" anchor="ctr"/>
          <a:lstStyle/>
          <a:p>
            <a:pPr algn="ctr"/>
            <a:r>
              <a:rPr lang="el-GR" sz="2600" b="1" dirty="0">
                <a:solidFill>
                  <a:srgbClr val="660066"/>
                </a:solidFill>
              </a:rPr>
              <a:t>Στρεβλώσεις τιμών και μονοπωλιακά</a:t>
            </a:r>
            <a:br>
              <a:rPr lang="el-GR" sz="2600" b="1" dirty="0">
                <a:solidFill>
                  <a:srgbClr val="660066"/>
                </a:solidFill>
              </a:rPr>
            </a:br>
            <a:r>
              <a:rPr lang="el-GR" sz="2600" b="1" dirty="0">
                <a:solidFill>
                  <a:srgbClr val="660066"/>
                </a:solidFill>
              </a:rPr>
              <a:t>ανταγωνιστικές επιχειρήσεις.</a:t>
            </a:r>
            <a:endParaRPr lang="en-GB" sz="2600" b="1" dirty="0">
              <a:solidFill>
                <a:srgbClr val="660066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328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328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32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32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328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328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32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2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328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328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2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632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328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328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32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32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2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632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328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328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2835" grpId="0" animBg="1"/>
      <p:bldP spid="632866" grpId="0" animBg="1" autoUpdateAnimBg="0"/>
      <p:bldP spid="632867" grpId="0" animBg="1" autoUpdateAnimBg="0"/>
      <p:bldP spid="632870" grpId="0" autoUpdateAnimBg="0"/>
      <p:bldP spid="632871" grpId="0" autoUpdateAnimBg="0"/>
      <p:bldP spid="632873" grpId="0" animBg="1" autoUpdateAnimBg="0"/>
      <p:bldP spid="632874" grpId="0" animBg="1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82" name="Rectangle 2"/>
          <p:cNvSpPr>
            <a:spLocks noChangeArrowheads="1"/>
          </p:cNvSpPr>
          <p:nvPr/>
        </p:nvSpPr>
        <p:spPr bwMode="auto">
          <a:xfrm>
            <a:off x="1062038" y="774700"/>
            <a:ext cx="7272337" cy="5303838"/>
          </a:xfrm>
          <a:prstGeom prst="rect">
            <a:avLst/>
          </a:prstGeom>
          <a:solidFill>
            <a:schemeClr val="bg1"/>
          </a:solidFill>
          <a:ln w="22225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l-GR"/>
          </a:p>
        </p:txBody>
      </p:sp>
      <p:sp>
        <p:nvSpPr>
          <p:cNvPr id="634883" name="Rectangle 3"/>
          <p:cNvSpPr>
            <a:spLocks noChangeArrowheads="1"/>
          </p:cNvSpPr>
          <p:nvPr/>
        </p:nvSpPr>
        <p:spPr bwMode="auto">
          <a:xfrm>
            <a:off x="1062038" y="3178175"/>
            <a:ext cx="1176337" cy="1411288"/>
          </a:xfrm>
          <a:prstGeom prst="rect">
            <a:avLst/>
          </a:prstGeom>
          <a:solidFill>
            <a:srgbClr val="CCFFCC"/>
          </a:solidFill>
          <a:ln w="22225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endParaRPr lang="el-GR"/>
          </a:p>
        </p:txBody>
      </p:sp>
      <p:sp>
        <p:nvSpPr>
          <p:cNvPr id="634884" name="Rectangle 3"/>
          <p:cNvSpPr>
            <a:spLocks noChangeArrowheads="1"/>
          </p:cNvSpPr>
          <p:nvPr/>
        </p:nvSpPr>
        <p:spPr bwMode="auto">
          <a:xfrm>
            <a:off x="581025" y="758825"/>
            <a:ext cx="417513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200" i="1">
                <a:latin typeface="Arial" charset="0"/>
              </a:rPr>
              <a:t>£ </a:t>
            </a:r>
          </a:p>
        </p:txBody>
      </p:sp>
      <p:sp>
        <p:nvSpPr>
          <p:cNvPr id="634885" name="Rectangle 4"/>
          <p:cNvSpPr>
            <a:spLocks noChangeArrowheads="1"/>
          </p:cNvSpPr>
          <p:nvPr/>
        </p:nvSpPr>
        <p:spPr bwMode="auto">
          <a:xfrm>
            <a:off x="7875588" y="6138863"/>
            <a:ext cx="47942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200" i="1">
                <a:latin typeface="Arial" charset="0"/>
              </a:rPr>
              <a:t>Q </a:t>
            </a:r>
          </a:p>
        </p:txBody>
      </p:sp>
      <p:sp>
        <p:nvSpPr>
          <p:cNvPr id="634886" name="Rectangle 5"/>
          <p:cNvSpPr>
            <a:spLocks noChangeArrowheads="1"/>
          </p:cNvSpPr>
          <p:nvPr/>
        </p:nvSpPr>
        <p:spPr bwMode="auto">
          <a:xfrm>
            <a:off x="682625" y="6127750"/>
            <a:ext cx="40163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200">
                <a:latin typeface="Arial" charset="0"/>
              </a:rPr>
              <a:t>O</a:t>
            </a:r>
          </a:p>
        </p:txBody>
      </p:sp>
      <p:sp>
        <p:nvSpPr>
          <p:cNvPr id="634887" name="Line 8"/>
          <p:cNvSpPr>
            <a:spLocks noChangeShapeType="1"/>
          </p:cNvSpPr>
          <p:nvPr/>
        </p:nvSpPr>
        <p:spPr bwMode="auto">
          <a:xfrm flipH="1" flipV="1">
            <a:off x="3854450" y="3189288"/>
            <a:ext cx="6350" cy="2833687"/>
          </a:xfrm>
          <a:prstGeom prst="line">
            <a:avLst/>
          </a:prstGeom>
          <a:noFill/>
          <a:ln w="19050">
            <a:solidFill>
              <a:schemeClr val="bg2"/>
            </a:solidFill>
            <a:prstDash val="dash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634888" name="Rectangle 9"/>
          <p:cNvSpPr>
            <a:spLocks noChangeArrowheads="1"/>
          </p:cNvSpPr>
          <p:nvPr/>
        </p:nvSpPr>
        <p:spPr bwMode="auto">
          <a:xfrm>
            <a:off x="5100638" y="5546725"/>
            <a:ext cx="771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400" i="1">
                <a:solidFill>
                  <a:schemeClr val="tx2"/>
                </a:solidFill>
                <a:latin typeface="Arial" charset="0"/>
              </a:rPr>
              <a:t>MR</a:t>
            </a:r>
            <a:r>
              <a:rPr lang="en-GB" sz="2400" i="1" baseline="-25000">
                <a:solidFill>
                  <a:schemeClr val="tx2"/>
                </a:solidFill>
                <a:latin typeface="Arial" charset="0"/>
              </a:rPr>
              <a:t>1</a:t>
            </a:r>
          </a:p>
        </p:txBody>
      </p:sp>
      <p:sp>
        <p:nvSpPr>
          <p:cNvPr id="634889" name="Rectangle 10"/>
          <p:cNvSpPr>
            <a:spLocks noChangeArrowheads="1"/>
          </p:cNvSpPr>
          <p:nvPr/>
        </p:nvSpPr>
        <p:spPr bwMode="auto">
          <a:xfrm>
            <a:off x="7594600" y="4959350"/>
            <a:ext cx="517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400" i="1">
                <a:solidFill>
                  <a:schemeClr val="tx2"/>
                </a:solidFill>
                <a:latin typeface="Arial" charset="0"/>
              </a:rPr>
              <a:t>D</a:t>
            </a:r>
            <a:r>
              <a:rPr lang="en-GB" sz="2400" i="1" baseline="-25000">
                <a:solidFill>
                  <a:schemeClr val="tx2"/>
                </a:solidFill>
                <a:latin typeface="Arial" charset="0"/>
              </a:rPr>
              <a:t>1</a:t>
            </a:r>
          </a:p>
        </p:txBody>
      </p:sp>
      <p:sp>
        <p:nvSpPr>
          <p:cNvPr id="634890" name="Rectangle 11"/>
          <p:cNvSpPr>
            <a:spLocks noChangeArrowheads="1"/>
          </p:cNvSpPr>
          <p:nvPr/>
        </p:nvSpPr>
        <p:spPr bwMode="auto">
          <a:xfrm>
            <a:off x="608013" y="2852738"/>
            <a:ext cx="466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000" i="1">
                <a:latin typeface="Arial" charset="0"/>
              </a:rPr>
              <a:t>P</a:t>
            </a:r>
            <a:r>
              <a:rPr lang="en-GB" sz="2400" baseline="-25000">
                <a:latin typeface="Arial" charset="0"/>
              </a:rPr>
              <a:t>1</a:t>
            </a:r>
          </a:p>
        </p:txBody>
      </p:sp>
      <p:sp>
        <p:nvSpPr>
          <p:cNvPr id="634891" name="Rectangle 12"/>
          <p:cNvSpPr>
            <a:spLocks noChangeArrowheads="1"/>
          </p:cNvSpPr>
          <p:nvPr/>
        </p:nvSpPr>
        <p:spPr bwMode="auto">
          <a:xfrm>
            <a:off x="3670300" y="6069013"/>
            <a:ext cx="4937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000" i="1">
                <a:latin typeface="Arial" charset="0"/>
              </a:rPr>
              <a:t>Q</a:t>
            </a:r>
            <a:r>
              <a:rPr lang="en-GB" sz="2400" baseline="-25000">
                <a:latin typeface="Arial" charset="0"/>
              </a:rPr>
              <a:t>1</a:t>
            </a:r>
          </a:p>
        </p:txBody>
      </p:sp>
      <p:sp>
        <p:nvSpPr>
          <p:cNvPr id="634892" name="Line 13"/>
          <p:cNvSpPr>
            <a:spLocks noChangeShapeType="1"/>
          </p:cNvSpPr>
          <p:nvPr/>
        </p:nvSpPr>
        <p:spPr bwMode="auto">
          <a:xfrm>
            <a:off x="1057275" y="1560513"/>
            <a:ext cx="7202488" cy="4168775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634893" name="Rectangle 14"/>
          <p:cNvSpPr>
            <a:spLocks noChangeArrowheads="1"/>
          </p:cNvSpPr>
          <p:nvPr/>
        </p:nvSpPr>
        <p:spPr bwMode="auto">
          <a:xfrm>
            <a:off x="6991350" y="4160838"/>
            <a:ext cx="1428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400" i="1">
                <a:solidFill>
                  <a:schemeClr val="accent2"/>
                </a:solidFill>
                <a:latin typeface="Arial" charset="0"/>
              </a:rPr>
              <a:t>MC = AC</a:t>
            </a:r>
          </a:p>
        </p:txBody>
      </p:sp>
      <p:sp>
        <p:nvSpPr>
          <p:cNvPr id="634894" name="Line 15"/>
          <p:cNvSpPr>
            <a:spLocks noChangeShapeType="1"/>
          </p:cNvSpPr>
          <p:nvPr/>
        </p:nvSpPr>
        <p:spPr bwMode="auto">
          <a:xfrm>
            <a:off x="1066800" y="6070600"/>
            <a:ext cx="7280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634895" name="Line 17"/>
          <p:cNvSpPr>
            <a:spLocks noChangeShapeType="1"/>
          </p:cNvSpPr>
          <p:nvPr/>
        </p:nvSpPr>
        <p:spPr bwMode="auto">
          <a:xfrm>
            <a:off x="1069975" y="1573213"/>
            <a:ext cx="4206875" cy="4503737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634896" name="Line 19"/>
          <p:cNvSpPr>
            <a:spLocks noChangeShapeType="1"/>
          </p:cNvSpPr>
          <p:nvPr/>
        </p:nvSpPr>
        <p:spPr bwMode="auto">
          <a:xfrm>
            <a:off x="1066800" y="736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634897" name="Line 20"/>
          <p:cNvSpPr>
            <a:spLocks noChangeShapeType="1"/>
          </p:cNvSpPr>
          <p:nvPr/>
        </p:nvSpPr>
        <p:spPr bwMode="auto">
          <a:xfrm flipH="1">
            <a:off x="1084263" y="3178175"/>
            <a:ext cx="2722562" cy="0"/>
          </a:xfrm>
          <a:prstGeom prst="line">
            <a:avLst/>
          </a:prstGeom>
          <a:noFill/>
          <a:ln w="19050">
            <a:solidFill>
              <a:schemeClr val="bg2"/>
            </a:solidFill>
            <a:prstDash val="dash"/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2064" name="Oval 21"/>
          <p:cNvSpPr>
            <a:spLocks noChangeArrowheads="1"/>
          </p:cNvSpPr>
          <p:nvPr/>
        </p:nvSpPr>
        <p:spPr bwMode="auto">
          <a:xfrm>
            <a:off x="3806825" y="3140075"/>
            <a:ext cx="98425" cy="98425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900">
              <a:solidFill>
                <a:schemeClr val="hlink"/>
              </a:solidFill>
              <a:latin typeface="Arial" charset="0"/>
            </a:endParaRPr>
          </a:p>
        </p:txBody>
      </p:sp>
      <p:grpSp>
        <p:nvGrpSpPr>
          <p:cNvPr id="634900" name="Group 20"/>
          <p:cNvGrpSpPr>
            <a:grpSpLocks/>
          </p:cNvGrpSpPr>
          <p:nvPr/>
        </p:nvGrpSpPr>
        <p:grpSpPr bwMode="auto">
          <a:xfrm>
            <a:off x="1047750" y="2395538"/>
            <a:ext cx="5661025" cy="3670300"/>
            <a:chOff x="660" y="1509"/>
            <a:chExt cx="3566" cy="2312"/>
          </a:xfrm>
        </p:grpSpPr>
        <p:sp>
          <p:nvSpPr>
            <p:cNvPr id="634901" name="Line 13"/>
            <p:cNvSpPr>
              <a:spLocks noChangeShapeType="1"/>
            </p:cNvSpPr>
            <p:nvPr/>
          </p:nvSpPr>
          <p:spPr bwMode="auto">
            <a:xfrm>
              <a:off x="660" y="1509"/>
              <a:ext cx="3566" cy="2312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634902" name="Rectangle 10"/>
            <p:cNvSpPr>
              <a:spLocks noChangeArrowheads="1"/>
            </p:cNvSpPr>
            <p:nvPr/>
          </p:nvSpPr>
          <p:spPr bwMode="auto">
            <a:xfrm>
              <a:off x="3764" y="3295"/>
              <a:ext cx="32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defTabSz="762000"/>
              <a:r>
                <a:rPr lang="en-GB" sz="2400" i="1">
                  <a:solidFill>
                    <a:srgbClr val="008000"/>
                  </a:solidFill>
                  <a:latin typeface="Arial" charset="0"/>
                </a:rPr>
                <a:t>D</a:t>
              </a:r>
              <a:r>
                <a:rPr lang="en-GB" sz="2400" i="1" baseline="-25000">
                  <a:solidFill>
                    <a:srgbClr val="008000"/>
                  </a:solidFill>
                  <a:latin typeface="Arial" charset="0"/>
                </a:rPr>
                <a:t>2</a:t>
              </a:r>
            </a:p>
          </p:txBody>
        </p:sp>
      </p:grpSp>
      <p:grpSp>
        <p:nvGrpSpPr>
          <p:cNvPr id="634903" name="Group 23"/>
          <p:cNvGrpSpPr>
            <a:grpSpLocks/>
          </p:cNvGrpSpPr>
          <p:nvPr/>
        </p:nvGrpSpPr>
        <p:grpSpPr bwMode="auto">
          <a:xfrm>
            <a:off x="1081088" y="2432050"/>
            <a:ext cx="2838450" cy="3635375"/>
            <a:chOff x="681" y="1532"/>
            <a:chExt cx="1788" cy="2290"/>
          </a:xfrm>
        </p:grpSpPr>
        <p:sp>
          <p:nvSpPr>
            <p:cNvPr id="634904" name="Line 17"/>
            <p:cNvSpPr>
              <a:spLocks noChangeShapeType="1"/>
            </p:cNvSpPr>
            <p:nvPr/>
          </p:nvSpPr>
          <p:spPr bwMode="auto">
            <a:xfrm>
              <a:off x="681" y="1532"/>
              <a:ext cx="1610" cy="2290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634905" name="Rectangle 9"/>
            <p:cNvSpPr>
              <a:spLocks noChangeArrowheads="1"/>
            </p:cNvSpPr>
            <p:nvPr/>
          </p:nvSpPr>
          <p:spPr bwMode="auto">
            <a:xfrm>
              <a:off x="1983" y="3226"/>
              <a:ext cx="48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defTabSz="762000"/>
              <a:r>
                <a:rPr lang="en-GB" sz="2400" i="1">
                  <a:solidFill>
                    <a:srgbClr val="008000"/>
                  </a:solidFill>
                  <a:latin typeface="Arial" charset="0"/>
                </a:rPr>
                <a:t>MR</a:t>
              </a:r>
              <a:r>
                <a:rPr lang="en-GB" sz="2400" i="1" baseline="-25000">
                  <a:solidFill>
                    <a:srgbClr val="008000"/>
                  </a:solidFill>
                  <a:latin typeface="Arial" charset="0"/>
                </a:rPr>
                <a:t>2</a:t>
              </a:r>
            </a:p>
          </p:txBody>
        </p:sp>
      </p:grpSp>
      <p:grpSp>
        <p:nvGrpSpPr>
          <p:cNvPr id="634906" name="Group 26"/>
          <p:cNvGrpSpPr>
            <a:grpSpLocks/>
          </p:cNvGrpSpPr>
          <p:nvPr/>
        </p:nvGrpSpPr>
        <p:grpSpPr bwMode="auto">
          <a:xfrm>
            <a:off x="2446338" y="3454400"/>
            <a:ext cx="493712" cy="3027363"/>
            <a:chOff x="1541" y="2176"/>
            <a:chExt cx="311" cy="1907"/>
          </a:xfrm>
        </p:grpSpPr>
        <p:sp>
          <p:nvSpPr>
            <p:cNvPr id="634907" name="Line 8"/>
            <p:cNvSpPr>
              <a:spLocks noChangeShapeType="1"/>
            </p:cNvSpPr>
            <p:nvPr/>
          </p:nvSpPr>
          <p:spPr bwMode="auto">
            <a:xfrm flipH="1" flipV="1">
              <a:off x="1664" y="2176"/>
              <a:ext cx="0" cy="1648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634908" name="Rectangle 12"/>
            <p:cNvSpPr>
              <a:spLocks noChangeArrowheads="1"/>
            </p:cNvSpPr>
            <p:nvPr/>
          </p:nvSpPr>
          <p:spPr bwMode="auto">
            <a:xfrm>
              <a:off x="1541" y="3833"/>
              <a:ext cx="31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defTabSz="762000"/>
              <a:r>
                <a:rPr lang="en-GB" sz="2000" i="1">
                  <a:latin typeface="Arial" charset="0"/>
                </a:rPr>
                <a:t>Q</a:t>
              </a:r>
              <a:r>
                <a:rPr lang="en-GB" sz="2400" baseline="-25000">
                  <a:latin typeface="Arial" charset="0"/>
                </a:rPr>
                <a:t>2</a:t>
              </a:r>
            </a:p>
          </p:txBody>
        </p:sp>
      </p:grpSp>
      <p:grpSp>
        <p:nvGrpSpPr>
          <p:cNvPr id="634909" name="Group 29"/>
          <p:cNvGrpSpPr>
            <a:grpSpLocks/>
          </p:cNvGrpSpPr>
          <p:nvPr/>
        </p:nvGrpSpPr>
        <p:grpSpPr bwMode="auto">
          <a:xfrm>
            <a:off x="600075" y="3203575"/>
            <a:ext cx="2033588" cy="396875"/>
            <a:chOff x="378" y="2018"/>
            <a:chExt cx="1281" cy="250"/>
          </a:xfrm>
        </p:grpSpPr>
        <p:sp>
          <p:nvSpPr>
            <p:cNvPr id="634910" name="Line 20"/>
            <p:cNvSpPr>
              <a:spLocks noChangeShapeType="1"/>
            </p:cNvSpPr>
            <p:nvPr/>
          </p:nvSpPr>
          <p:spPr bwMode="auto">
            <a:xfrm flipH="1" flipV="1">
              <a:off x="683" y="2177"/>
              <a:ext cx="976" cy="0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634911" name="Rectangle 11"/>
            <p:cNvSpPr>
              <a:spLocks noChangeArrowheads="1"/>
            </p:cNvSpPr>
            <p:nvPr/>
          </p:nvSpPr>
          <p:spPr bwMode="auto">
            <a:xfrm>
              <a:off x="378" y="2018"/>
              <a:ext cx="29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defTabSz="762000"/>
              <a:r>
                <a:rPr lang="en-GB" sz="2000" i="1">
                  <a:latin typeface="Arial" charset="0"/>
                </a:rPr>
                <a:t>P</a:t>
              </a:r>
              <a:r>
                <a:rPr lang="en-GB" sz="2400" baseline="-25000">
                  <a:latin typeface="Arial" charset="0"/>
                </a:rPr>
                <a:t>2</a:t>
              </a:r>
            </a:p>
          </p:txBody>
        </p:sp>
      </p:grpSp>
      <p:sp>
        <p:nvSpPr>
          <p:cNvPr id="634912" name="Line 20"/>
          <p:cNvSpPr>
            <a:spLocks noChangeShapeType="1"/>
          </p:cNvSpPr>
          <p:nvPr/>
        </p:nvSpPr>
        <p:spPr bwMode="auto">
          <a:xfrm flipH="1" flipV="1">
            <a:off x="1047750" y="4606925"/>
            <a:ext cx="7283450" cy="4763"/>
          </a:xfrm>
          <a:prstGeom prst="line">
            <a:avLst/>
          </a:prstGeom>
          <a:noFill/>
          <a:ln w="31750">
            <a:solidFill>
              <a:srgbClr val="C0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l-GR"/>
          </a:p>
        </p:txBody>
      </p:sp>
      <p:sp>
        <p:nvSpPr>
          <p:cNvPr id="2075" name="Oval 18"/>
          <p:cNvSpPr>
            <a:spLocks noChangeArrowheads="1"/>
          </p:cNvSpPr>
          <p:nvPr/>
        </p:nvSpPr>
        <p:spPr bwMode="auto">
          <a:xfrm>
            <a:off x="3813175" y="4549775"/>
            <a:ext cx="98425" cy="98425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190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634914" name="Oval 21"/>
          <p:cNvSpPr>
            <a:spLocks noChangeArrowheads="1"/>
          </p:cNvSpPr>
          <p:nvPr/>
        </p:nvSpPr>
        <p:spPr bwMode="auto">
          <a:xfrm>
            <a:off x="2584450" y="3379788"/>
            <a:ext cx="98425" cy="98425"/>
          </a:xfrm>
          <a:prstGeom prst="ellipse">
            <a:avLst/>
          </a:prstGeom>
          <a:solidFill>
            <a:srgbClr val="92D05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90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634915" name="Oval 21"/>
          <p:cNvSpPr>
            <a:spLocks noChangeArrowheads="1"/>
          </p:cNvSpPr>
          <p:nvPr/>
        </p:nvSpPr>
        <p:spPr bwMode="auto">
          <a:xfrm>
            <a:off x="2584450" y="4557713"/>
            <a:ext cx="98425" cy="98425"/>
          </a:xfrm>
          <a:prstGeom prst="ellipse">
            <a:avLst/>
          </a:prstGeom>
          <a:solidFill>
            <a:srgbClr val="92D050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900">
              <a:solidFill>
                <a:schemeClr val="hlink"/>
              </a:solidFill>
              <a:latin typeface="Arial" charset="0"/>
            </a:endParaRPr>
          </a:p>
        </p:txBody>
      </p:sp>
      <p:grpSp>
        <p:nvGrpSpPr>
          <p:cNvPr id="634916" name="Group 36"/>
          <p:cNvGrpSpPr>
            <a:grpSpLocks/>
          </p:cNvGrpSpPr>
          <p:nvPr/>
        </p:nvGrpSpPr>
        <p:grpSpPr bwMode="auto">
          <a:xfrm>
            <a:off x="2041525" y="3252788"/>
            <a:ext cx="493713" cy="3216275"/>
            <a:chOff x="1286" y="2049"/>
            <a:chExt cx="311" cy="2026"/>
          </a:xfrm>
        </p:grpSpPr>
        <p:sp>
          <p:nvSpPr>
            <p:cNvPr id="634917" name="Line 8"/>
            <p:cNvSpPr>
              <a:spLocks noChangeShapeType="1"/>
            </p:cNvSpPr>
            <p:nvPr/>
          </p:nvSpPr>
          <p:spPr bwMode="auto">
            <a:xfrm flipH="1" flipV="1">
              <a:off x="1418" y="2049"/>
              <a:ext cx="0" cy="1775"/>
            </a:xfrm>
            <a:prstGeom prst="line">
              <a:avLst/>
            </a:prstGeom>
            <a:noFill/>
            <a:ln w="19050">
              <a:solidFill>
                <a:schemeClr val="bg2"/>
              </a:solidFill>
              <a:prstDash val="dash"/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634918" name="Rectangle 12"/>
            <p:cNvSpPr>
              <a:spLocks noChangeArrowheads="1"/>
            </p:cNvSpPr>
            <p:nvPr/>
          </p:nvSpPr>
          <p:spPr bwMode="auto">
            <a:xfrm>
              <a:off x="1286" y="3825"/>
              <a:ext cx="31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defTabSz="762000"/>
              <a:r>
                <a:rPr lang="en-GB" sz="2000" i="1">
                  <a:latin typeface="Arial" charset="0"/>
                </a:rPr>
                <a:t>Q</a:t>
              </a:r>
              <a:r>
                <a:rPr lang="en-GB" sz="2400" baseline="-25000">
                  <a:latin typeface="Arial" charset="0"/>
                </a:rPr>
                <a:t>3</a:t>
              </a:r>
            </a:p>
          </p:txBody>
        </p:sp>
      </p:grpSp>
      <p:sp>
        <p:nvSpPr>
          <p:cNvPr id="33" name="Rectangle 11"/>
          <p:cNvSpPr>
            <a:spLocks noChangeArrowheads="1"/>
          </p:cNvSpPr>
          <p:nvPr/>
        </p:nvSpPr>
        <p:spPr bwMode="auto">
          <a:xfrm>
            <a:off x="3475038" y="3144838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>
              <a:defRPr/>
            </a:pPr>
            <a:r>
              <a:rPr lang="en-GB" sz="2000" i="1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D</a:t>
            </a:r>
            <a:endParaRPr lang="en-GB" sz="2400" baseline="-25000" dirty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</p:txBody>
      </p:sp>
      <p:sp>
        <p:nvSpPr>
          <p:cNvPr id="34" name="Rectangle 11"/>
          <p:cNvSpPr>
            <a:spLocks noChangeArrowheads="1"/>
          </p:cNvSpPr>
          <p:nvPr/>
        </p:nvSpPr>
        <p:spPr bwMode="auto">
          <a:xfrm>
            <a:off x="3522663" y="4608513"/>
            <a:ext cx="3540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>
              <a:defRPr/>
            </a:pPr>
            <a:r>
              <a:rPr lang="en-GB" sz="2000" i="1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E</a:t>
            </a:r>
            <a:endParaRPr lang="en-GB" sz="2400" baseline="-25000" dirty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</p:txBody>
      </p:sp>
      <p:sp>
        <p:nvSpPr>
          <p:cNvPr id="634921" name="Oval 21"/>
          <p:cNvSpPr>
            <a:spLocks noChangeArrowheads="1"/>
          </p:cNvSpPr>
          <p:nvPr/>
        </p:nvSpPr>
        <p:spPr bwMode="auto">
          <a:xfrm>
            <a:off x="2201863" y="3116263"/>
            <a:ext cx="98425" cy="98425"/>
          </a:xfrm>
          <a:prstGeom prst="ellipse">
            <a:avLst/>
          </a:prstGeom>
          <a:solidFill>
            <a:srgbClr val="A81893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90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634922" name="Rectangle 11"/>
          <p:cNvSpPr>
            <a:spLocks noChangeArrowheads="1"/>
          </p:cNvSpPr>
          <p:nvPr/>
        </p:nvSpPr>
        <p:spPr bwMode="auto">
          <a:xfrm>
            <a:off x="2309813" y="3444875"/>
            <a:ext cx="33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000" i="1">
                <a:solidFill>
                  <a:srgbClr val="008000"/>
                </a:solidFill>
                <a:latin typeface="Arial" charset="0"/>
              </a:rPr>
              <a:t>F</a:t>
            </a:r>
            <a:endParaRPr lang="en-GB" sz="2400" baseline="-25000">
              <a:solidFill>
                <a:srgbClr val="008000"/>
              </a:solidFill>
              <a:latin typeface="Arial" charset="0"/>
            </a:endParaRPr>
          </a:p>
        </p:txBody>
      </p:sp>
      <p:sp>
        <p:nvSpPr>
          <p:cNvPr id="634923" name="Rectangle 11"/>
          <p:cNvSpPr>
            <a:spLocks noChangeArrowheads="1"/>
          </p:cNvSpPr>
          <p:nvPr/>
        </p:nvSpPr>
        <p:spPr bwMode="auto">
          <a:xfrm>
            <a:off x="2298700" y="4575175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000" i="1">
                <a:solidFill>
                  <a:srgbClr val="008000"/>
                </a:solidFill>
                <a:latin typeface="Arial" charset="0"/>
              </a:rPr>
              <a:t>G</a:t>
            </a:r>
            <a:endParaRPr lang="en-GB" sz="2400" baseline="-25000">
              <a:solidFill>
                <a:srgbClr val="008000"/>
              </a:solidFill>
              <a:latin typeface="Arial" charset="0"/>
            </a:endParaRPr>
          </a:p>
        </p:txBody>
      </p:sp>
      <p:sp>
        <p:nvSpPr>
          <p:cNvPr id="634924" name="Rectangle 11"/>
          <p:cNvSpPr>
            <a:spLocks noChangeArrowheads="1"/>
          </p:cNvSpPr>
          <p:nvPr/>
        </p:nvSpPr>
        <p:spPr bwMode="auto">
          <a:xfrm>
            <a:off x="1873250" y="3109913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000" i="1">
                <a:solidFill>
                  <a:srgbClr val="A81893"/>
                </a:solidFill>
                <a:latin typeface="Arial" charset="0"/>
              </a:rPr>
              <a:t>J</a:t>
            </a:r>
            <a:endParaRPr lang="en-GB" sz="2400" baseline="-25000">
              <a:solidFill>
                <a:srgbClr val="A81893"/>
              </a:solidFill>
              <a:latin typeface="Arial" charset="0"/>
            </a:endParaRPr>
          </a:p>
        </p:txBody>
      </p:sp>
      <p:sp>
        <p:nvSpPr>
          <p:cNvPr id="634925" name="Oval 21"/>
          <p:cNvSpPr>
            <a:spLocks noChangeArrowheads="1"/>
          </p:cNvSpPr>
          <p:nvPr/>
        </p:nvSpPr>
        <p:spPr bwMode="auto">
          <a:xfrm>
            <a:off x="2193925" y="4559300"/>
            <a:ext cx="98425" cy="98425"/>
          </a:xfrm>
          <a:prstGeom prst="ellipse">
            <a:avLst/>
          </a:prstGeom>
          <a:solidFill>
            <a:srgbClr val="A81893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sz="190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634926" name="Rectangle 11"/>
          <p:cNvSpPr>
            <a:spLocks noChangeArrowheads="1"/>
          </p:cNvSpPr>
          <p:nvPr/>
        </p:nvSpPr>
        <p:spPr bwMode="auto">
          <a:xfrm>
            <a:off x="1936750" y="4602163"/>
            <a:ext cx="354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000" i="1">
                <a:solidFill>
                  <a:srgbClr val="A81893"/>
                </a:solidFill>
                <a:latin typeface="Arial" charset="0"/>
              </a:rPr>
              <a:t>K</a:t>
            </a:r>
            <a:endParaRPr lang="en-GB" sz="2400" baseline="-25000">
              <a:solidFill>
                <a:srgbClr val="A81893"/>
              </a:solidFill>
              <a:latin typeface="Arial" charset="0"/>
            </a:endParaRPr>
          </a:p>
        </p:txBody>
      </p:sp>
      <p:sp>
        <p:nvSpPr>
          <p:cNvPr id="634927" name="Rectangle 11"/>
          <p:cNvSpPr>
            <a:spLocks noChangeArrowheads="1"/>
          </p:cNvSpPr>
          <p:nvPr/>
        </p:nvSpPr>
        <p:spPr bwMode="auto">
          <a:xfrm>
            <a:off x="711200" y="4403725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000" i="1">
                <a:latin typeface="Arial" charset="0"/>
              </a:rPr>
              <a:t>C</a:t>
            </a:r>
            <a:endParaRPr lang="en-GB" sz="2400" baseline="-25000">
              <a:latin typeface="Arial" charset="0"/>
            </a:endParaRPr>
          </a:p>
        </p:txBody>
      </p:sp>
      <p:sp>
        <p:nvSpPr>
          <p:cNvPr id="634928" name="AutoShape 48"/>
          <p:cNvSpPr>
            <a:spLocks noChangeArrowheads="1"/>
          </p:cNvSpPr>
          <p:nvPr/>
        </p:nvSpPr>
        <p:spPr bwMode="auto">
          <a:xfrm>
            <a:off x="3788229" y="1021222"/>
            <a:ext cx="4122057" cy="751554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22225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wrap="square" lIns="90000" tIns="46800" rIns="90000" bIns="46800" anchor="ctr">
            <a:spAutoFit/>
          </a:bodyPr>
          <a:lstStyle/>
          <a:p>
            <a:pPr algn="ctr"/>
            <a:r>
              <a:rPr lang="el-GR" sz="1900" dirty="0" smtClean="0">
                <a:solidFill>
                  <a:schemeClr val="hlink"/>
                </a:solidFill>
                <a:latin typeface="Arial" charset="0"/>
              </a:rPr>
              <a:t>Ας υποθέσουμε τώρα ότι οι τιμές είναι κολλημένες προς τα κάτω</a:t>
            </a:r>
            <a:r>
              <a:rPr lang="en-GB" sz="1900" dirty="0" smtClean="0">
                <a:solidFill>
                  <a:schemeClr val="hlink"/>
                </a:solidFill>
                <a:latin typeface="Arial" charset="0"/>
              </a:rPr>
              <a:t>. </a:t>
            </a:r>
            <a:endParaRPr lang="en-GB" sz="1900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634929" name="AutoShape 49"/>
          <p:cNvSpPr>
            <a:spLocks noChangeArrowheads="1"/>
          </p:cNvSpPr>
          <p:nvPr/>
        </p:nvSpPr>
        <p:spPr bwMode="auto">
          <a:xfrm>
            <a:off x="3904343" y="1984426"/>
            <a:ext cx="3991428" cy="428062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22225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wrap="square" lIns="90000" tIns="46800" rIns="90000" bIns="46800" anchor="ctr">
            <a:spAutoFit/>
          </a:bodyPr>
          <a:lstStyle/>
          <a:p>
            <a:pPr algn="ctr"/>
            <a:r>
              <a:rPr lang="el-GR" sz="1900" dirty="0" smtClean="0">
                <a:solidFill>
                  <a:schemeClr val="hlink"/>
                </a:solidFill>
                <a:latin typeface="Arial" charset="0"/>
              </a:rPr>
              <a:t>Η παραγωγή μειώνεται στο</a:t>
            </a:r>
            <a:r>
              <a:rPr lang="en-GB" sz="1900" dirty="0" smtClean="0">
                <a:solidFill>
                  <a:schemeClr val="hlink"/>
                </a:solidFill>
                <a:latin typeface="Arial" charset="0"/>
              </a:rPr>
              <a:t> </a:t>
            </a:r>
            <a:r>
              <a:rPr lang="en-GB" sz="1900" i="1" dirty="0">
                <a:solidFill>
                  <a:schemeClr val="hlink"/>
                </a:solidFill>
                <a:latin typeface="Arial" charset="0"/>
              </a:rPr>
              <a:t>Q</a:t>
            </a:r>
            <a:r>
              <a:rPr lang="en-GB" sz="1900" baseline="-25000" dirty="0">
                <a:solidFill>
                  <a:schemeClr val="hlink"/>
                </a:solidFill>
                <a:latin typeface="Arial" charset="0"/>
              </a:rPr>
              <a:t>3</a:t>
            </a:r>
            <a:r>
              <a:rPr lang="en-GB" sz="1900" dirty="0">
                <a:solidFill>
                  <a:schemeClr val="hlink"/>
                </a:solidFill>
                <a:latin typeface="Arial" charset="0"/>
              </a:rPr>
              <a:t>. </a:t>
            </a:r>
          </a:p>
        </p:txBody>
      </p:sp>
      <p:sp>
        <p:nvSpPr>
          <p:cNvPr id="634930" name="AutoShape 50"/>
          <p:cNvSpPr>
            <a:spLocks noChangeArrowheads="1"/>
          </p:cNvSpPr>
          <p:nvPr/>
        </p:nvSpPr>
        <p:spPr bwMode="auto">
          <a:xfrm>
            <a:off x="4005944" y="2624419"/>
            <a:ext cx="3918856" cy="428062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22225">
            <a:solidFill>
              <a:schemeClr val="accent1"/>
            </a:solidFill>
            <a:round/>
            <a:headEnd type="none" w="sm" len="sm"/>
            <a:tailEnd type="none" w="sm" len="sm"/>
          </a:ln>
          <a:effectLst/>
        </p:spPr>
        <p:txBody>
          <a:bodyPr wrap="square" lIns="90000" tIns="46800" rIns="90000" bIns="46800" anchor="ctr">
            <a:spAutoFit/>
          </a:bodyPr>
          <a:lstStyle/>
          <a:p>
            <a:pPr algn="ctr"/>
            <a:r>
              <a:rPr lang="el-GR" sz="1900" dirty="0" smtClean="0">
                <a:solidFill>
                  <a:schemeClr val="hlink"/>
                </a:solidFill>
                <a:latin typeface="Arial" charset="0"/>
              </a:rPr>
              <a:t>Το κέρδος μειώνεται στο CP1JK</a:t>
            </a:r>
            <a:endParaRPr lang="en-GB" sz="1900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2065" name="Title 1"/>
          <p:cNvSpPr>
            <a:spLocks/>
          </p:cNvSpPr>
          <p:nvPr/>
        </p:nvSpPr>
        <p:spPr bwMode="auto">
          <a:xfrm>
            <a:off x="0" y="0"/>
            <a:ext cx="91440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lIns="92075" tIns="46038" rIns="92075" bIns="46038" anchor="ctr"/>
          <a:lstStyle/>
          <a:p>
            <a:pPr algn="ctr"/>
            <a:r>
              <a:rPr lang="el-GR" sz="2600" b="1" dirty="0">
                <a:solidFill>
                  <a:srgbClr val="660066"/>
                </a:solidFill>
              </a:rPr>
              <a:t>Στρεβλώσεις τιμών και μονοπωλιακά</a:t>
            </a:r>
            <a:br>
              <a:rPr lang="el-GR" sz="2600" b="1" dirty="0">
                <a:solidFill>
                  <a:srgbClr val="660066"/>
                </a:solidFill>
              </a:rPr>
            </a:br>
            <a:r>
              <a:rPr lang="el-GR" sz="2600" b="1" dirty="0">
                <a:solidFill>
                  <a:srgbClr val="660066"/>
                </a:solidFill>
              </a:rPr>
              <a:t>ανταγωνιστικές επιχειρήσεις.</a:t>
            </a:r>
            <a:endParaRPr lang="en-GB" sz="2600" b="1" dirty="0" smtClean="0">
              <a:solidFill>
                <a:srgbClr val="660066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349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349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349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349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349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34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349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349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634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349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349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349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349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349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349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4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348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348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883" grpId="0" animBg="1"/>
      <p:bldP spid="634921" grpId="0" animBg="1" autoUpdateAnimBg="0"/>
      <p:bldP spid="634924" grpId="0" autoUpdateAnimBg="0"/>
      <p:bldP spid="634925" grpId="0" animBg="1" autoUpdateAnimBg="0"/>
      <p:bldP spid="634926" grpId="0" autoUpdateAnimBg="0"/>
      <p:bldP spid="634928" grpId="0" animBg="1" autoUpdateAnimBg="0"/>
      <p:bldP spid="634929" grpId="0" animBg="1" autoUpdateAnimBg="0"/>
      <p:bldP spid="634930" grpId="0" animBg="1" autoUpdateAnimBg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59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/>
          </a:p>
        </p:txBody>
      </p:sp>
      <p:sp>
        <p:nvSpPr>
          <p:cNvPr id="62259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/>
          </a:p>
        </p:txBody>
      </p:sp>
      <p:sp>
        <p:nvSpPr>
          <p:cNvPr id="622596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l-GR" altLang="en-US" dirty="0" smtClean="0"/>
              <a:t>Η Κεϋνσιανή απάντηση</a:t>
            </a:r>
            <a:endParaRPr lang="en-GB" altLang="en-US" dirty="0"/>
          </a:p>
        </p:txBody>
      </p:sp>
      <p:sp>
        <p:nvSpPr>
          <p:cNvPr id="351237" name="Rectangle 5"/>
          <p:cNvSpPr>
            <a:spLocks noGrp="1"/>
          </p:cNvSpPr>
          <p:nvPr>
            <p:ph type="body" idx="4294967295"/>
          </p:nvPr>
        </p:nvSpPr>
        <p:spPr>
          <a:xfrm>
            <a:off x="301624" y="1422401"/>
            <a:ext cx="8842375" cy="1385888"/>
          </a:xfrm>
        </p:spPr>
        <p:txBody>
          <a:bodyPr/>
          <a:lstStyle/>
          <a:p>
            <a:pPr>
              <a:lnSpc>
                <a:spcPct val="95000"/>
              </a:lnSpc>
            </a:pPr>
            <a:r>
              <a:rPr lang="el-GR" altLang="en-US" dirty="0" smtClean="0">
                <a:solidFill>
                  <a:srgbClr val="897667"/>
                </a:solidFill>
              </a:rPr>
              <a:t>Ατέλειες της αγοράς</a:t>
            </a:r>
            <a:endParaRPr lang="en-GB" altLang="en-US" dirty="0">
              <a:solidFill>
                <a:srgbClr val="897667"/>
              </a:solidFill>
            </a:endParaRPr>
          </a:p>
          <a:p>
            <a:pPr lvl="1">
              <a:lnSpc>
                <a:spcPct val="95000"/>
              </a:lnSpc>
            </a:pPr>
            <a:r>
              <a:rPr lang="el-GR" altLang="en-US" dirty="0" smtClean="0">
                <a:solidFill>
                  <a:srgbClr val="897667"/>
                </a:solidFill>
              </a:rPr>
              <a:t>Κόστη τιμοκαταλόγου και ονομαστική ακαμψία τιμών</a:t>
            </a:r>
            <a:endParaRPr lang="en-GB" altLang="en-US" dirty="0">
              <a:solidFill>
                <a:srgbClr val="897667"/>
              </a:solidFill>
            </a:endParaRPr>
          </a:p>
        </p:txBody>
      </p:sp>
      <p:sp>
        <p:nvSpPr>
          <p:cNvPr id="2" name="Rectangle 5"/>
          <p:cNvSpPr>
            <a:spLocks/>
          </p:cNvSpPr>
          <p:nvPr/>
        </p:nvSpPr>
        <p:spPr bwMode="auto">
          <a:xfrm>
            <a:off x="301625" y="2365828"/>
            <a:ext cx="8534400" cy="4492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742950" lvl="1" indent="-285750">
              <a:spcBef>
                <a:spcPts val="0"/>
              </a:spcBef>
              <a:buClr>
                <a:srgbClr val="CC9900"/>
              </a:buClr>
              <a:buSzPct val="70000"/>
              <a:buFont typeface="Wingdings" pitchFamily="2" charset="2"/>
              <a:buChar char="¡"/>
            </a:pPr>
            <a:r>
              <a:rPr lang="el-GR" altLang="en-US" sz="2600" dirty="0" smtClean="0">
                <a:solidFill>
                  <a:srgbClr val="19323F"/>
                </a:solidFill>
                <a:latin typeface="Arial" charset="0"/>
              </a:rPr>
              <a:t>άλλες στρεβλώσεις και ατέλειες</a:t>
            </a:r>
            <a:endParaRPr lang="en-GB" altLang="en-US" sz="2600" dirty="0">
              <a:solidFill>
                <a:srgbClr val="19323F"/>
              </a:solidFill>
              <a:latin typeface="Arial" charset="0"/>
            </a:endParaRPr>
          </a:p>
          <a:p>
            <a:pPr marL="342900" indent="-342900">
              <a:spcBef>
                <a:spcPts val="0"/>
              </a:spcBef>
              <a:buClr>
                <a:srgbClr val="669900"/>
              </a:buClr>
              <a:buSzPct val="85000"/>
              <a:buFont typeface="Wingdings 2" pitchFamily="18" charset="2"/>
              <a:buChar char=""/>
            </a:pPr>
            <a:r>
              <a:rPr lang="el-GR" altLang="en-US" sz="3000" dirty="0" smtClean="0">
                <a:latin typeface="Arial" charset="0"/>
              </a:rPr>
              <a:t>Υστέρηση</a:t>
            </a:r>
            <a:endParaRPr lang="en-GB" altLang="en-US" sz="3000" dirty="0">
              <a:latin typeface="Arial" charset="0"/>
            </a:endParaRPr>
          </a:p>
          <a:p>
            <a:pPr marL="742950" lvl="1" indent="-285750">
              <a:spcBef>
                <a:spcPts val="0"/>
              </a:spcBef>
              <a:buClr>
                <a:srgbClr val="CC9900"/>
              </a:buClr>
              <a:buSzPct val="70000"/>
              <a:buFont typeface="Wingdings" pitchFamily="2" charset="2"/>
              <a:buChar char="¡"/>
            </a:pPr>
            <a:r>
              <a:rPr lang="el-GR" altLang="en-US" sz="2600" dirty="0" smtClean="0">
                <a:solidFill>
                  <a:srgbClr val="19323F"/>
                </a:solidFill>
                <a:latin typeface="Arial" charset="0"/>
              </a:rPr>
              <a:t>χαμηλό μετοχικό κεφάλαιο</a:t>
            </a:r>
            <a:endParaRPr lang="en-GB" altLang="en-US" sz="2600" dirty="0">
              <a:solidFill>
                <a:srgbClr val="19323F"/>
              </a:solidFill>
              <a:latin typeface="Arial" charset="0"/>
            </a:endParaRPr>
          </a:p>
          <a:p>
            <a:pPr marL="742950" lvl="1" indent="-285750">
              <a:spcBef>
                <a:spcPts val="0"/>
              </a:spcBef>
              <a:buClr>
                <a:srgbClr val="CC9900"/>
              </a:buClr>
              <a:buSzPct val="70000"/>
              <a:buFont typeface="Wingdings" pitchFamily="2" charset="2"/>
              <a:buChar char="¡"/>
            </a:pPr>
            <a:r>
              <a:rPr lang="el-GR" altLang="en-US" sz="2600" dirty="0" smtClean="0">
                <a:solidFill>
                  <a:srgbClr val="19323F"/>
                </a:solidFill>
                <a:latin typeface="Arial" charset="0"/>
              </a:rPr>
              <a:t>ανειδίκευση </a:t>
            </a:r>
            <a:endParaRPr lang="en-GB" altLang="en-US" sz="2600" dirty="0">
              <a:solidFill>
                <a:srgbClr val="19323F"/>
              </a:solidFill>
              <a:latin typeface="Arial" charset="0"/>
            </a:endParaRPr>
          </a:p>
          <a:p>
            <a:pPr marL="742950" lvl="1" indent="-285750">
              <a:spcBef>
                <a:spcPts val="0"/>
              </a:spcBef>
              <a:buClr>
                <a:srgbClr val="CC9900"/>
              </a:buClr>
              <a:buSzPct val="70000"/>
              <a:buFont typeface="Wingdings" pitchFamily="2" charset="2"/>
              <a:buChar char="¡"/>
            </a:pPr>
            <a:r>
              <a:rPr lang="el-GR" altLang="en-US" sz="2600" dirty="0" smtClean="0">
                <a:solidFill>
                  <a:srgbClr val="19323F"/>
                </a:solidFill>
                <a:latin typeface="Arial" charset="0"/>
              </a:rPr>
              <a:t>οι «εντός των τειχών» εργαζόμενοι και οι «εκτός των τειχών»</a:t>
            </a:r>
            <a:endParaRPr lang="en-GB" altLang="en-US" sz="2600" dirty="0">
              <a:solidFill>
                <a:srgbClr val="19323F"/>
              </a:solidFill>
              <a:latin typeface="Arial" charset="0"/>
            </a:endParaRPr>
          </a:p>
          <a:p>
            <a:pPr marL="742950" lvl="1" indent="-285750">
              <a:spcBef>
                <a:spcPts val="0"/>
              </a:spcBef>
              <a:buClr>
                <a:srgbClr val="CC9900"/>
              </a:buClr>
              <a:buSzPct val="70000"/>
              <a:buFont typeface="Wingdings" pitchFamily="2" charset="2"/>
              <a:buChar char="¡"/>
            </a:pPr>
            <a:r>
              <a:rPr lang="el-GR" altLang="en-US" sz="2600" dirty="0" smtClean="0">
                <a:solidFill>
                  <a:srgbClr val="19323F"/>
                </a:solidFill>
                <a:latin typeface="Arial" charset="0"/>
              </a:rPr>
              <a:t>επιπτώσεις στο ποσοστό ανεργίας επιταχυνόμενου πληθωρισμού </a:t>
            </a:r>
            <a:r>
              <a:rPr lang="en-GB" altLang="en-US" sz="2600" dirty="0" smtClean="0">
                <a:solidFill>
                  <a:srgbClr val="19323F"/>
                </a:solidFill>
                <a:latin typeface="Arial" charset="0"/>
              </a:rPr>
              <a:t>NAIRU/</a:t>
            </a:r>
            <a:r>
              <a:rPr lang="el-GR" altLang="en-US" sz="2600" dirty="0" smtClean="0">
                <a:solidFill>
                  <a:srgbClr val="19323F"/>
                </a:solidFill>
                <a:latin typeface="Arial" charset="0"/>
              </a:rPr>
              <a:t>φυσικό ποσοστό ανεργίας</a:t>
            </a:r>
            <a:endParaRPr lang="en-GB" altLang="en-US" sz="2600" dirty="0">
              <a:solidFill>
                <a:srgbClr val="19323F"/>
              </a:solidFill>
              <a:latin typeface="Arial" charset="0"/>
            </a:endParaRPr>
          </a:p>
          <a:p>
            <a:pPr marL="342900" indent="-342900">
              <a:spcBef>
                <a:spcPts val="0"/>
              </a:spcBef>
              <a:buClr>
                <a:srgbClr val="669900"/>
              </a:buClr>
              <a:buSzPct val="85000"/>
              <a:buFont typeface="Wingdings 2" pitchFamily="18" charset="2"/>
              <a:buChar char=""/>
            </a:pPr>
            <a:r>
              <a:rPr lang="el-GR" altLang="en-US" sz="3000" dirty="0" smtClean="0">
                <a:latin typeface="Arial" charset="0"/>
              </a:rPr>
              <a:t>Η ανάγκη για κυβερνητική παρέμβαση</a:t>
            </a:r>
            <a:endParaRPr lang="en-GB" altLang="en-US" sz="3000" dirty="0">
              <a:latin typeface="Arial" charset="0"/>
            </a:endParaRPr>
          </a:p>
          <a:p>
            <a:pPr marL="342900" indent="-342900">
              <a:spcBef>
                <a:spcPts val="0"/>
              </a:spcBef>
              <a:buClr>
                <a:srgbClr val="669900"/>
              </a:buClr>
              <a:buSzPct val="85000"/>
              <a:buFont typeface="Wingdings 2" pitchFamily="18" charset="2"/>
              <a:buChar char=""/>
            </a:pPr>
            <a:endParaRPr lang="en-GB" altLang="en-US" sz="3000" dirty="0">
              <a:latin typeface="Arial" charset="0"/>
            </a:endParaRP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bldLvl="3" autoUpdateAnimBg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3" name="Rectangle 3"/>
          <p:cNvSpPr>
            <a:spLocks noGrp="1" noChangeArrowheads="1"/>
          </p:cNvSpPr>
          <p:nvPr>
            <p:ph type="subTitle" idx="1"/>
          </p:nvPr>
        </p:nvSpPr>
        <p:spPr>
          <a:ln/>
        </p:spPr>
        <p:txBody>
          <a:bodyPr/>
          <a:lstStyle/>
          <a:p>
            <a:r>
              <a:rPr lang="el-GR" altLang="en-US" sz="4100" dirty="0" smtClean="0"/>
              <a:t>Μία αναδυόμενη συναίνεση</a:t>
            </a:r>
            <a:endParaRPr lang="en-GB" altLang="en-US" sz="4100" dirty="0"/>
          </a:p>
        </p:txBody>
      </p:sp>
      <p:sp>
        <p:nvSpPr>
          <p:cNvPr id="51610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549275"/>
            <a:ext cx="9144000" cy="1328738"/>
          </a:xfrm>
          <a:ln/>
        </p:spPr>
        <p:txBody>
          <a:bodyPr/>
          <a:lstStyle/>
          <a:p>
            <a:r>
              <a:rPr lang="el-GR" altLang="en-US" sz="4400" dirty="0" smtClean="0"/>
              <a:t>Μακροοικονομικά Θέματα, Συζητήσεις και Διαμάχες</a:t>
            </a:r>
            <a:endParaRPr lang="en-GB" altLang="en-US" sz="4400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3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3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3283" grpId="0" build="p" autoUpdateAnimBg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14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/>
          </a:p>
        </p:txBody>
      </p:sp>
      <p:sp>
        <p:nvSpPr>
          <p:cNvPr id="51814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/>
          </a:p>
        </p:txBody>
      </p:sp>
      <p:sp>
        <p:nvSpPr>
          <p:cNvPr id="518148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altLang="en-US" sz="4000" dirty="0" smtClean="0"/>
              <a:t/>
            </a:r>
            <a:br>
              <a:rPr lang="en-GB" altLang="en-US" sz="4000" dirty="0" smtClean="0"/>
            </a:br>
            <a:r>
              <a:rPr lang="en-GB" altLang="en-US" sz="3600" dirty="0" smtClean="0"/>
              <a:t/>
            </a:r>
            <a:br>
              <a:rPr lang="en-GB" altLang="en-US" sz="3600" dirty="0" smtClean="0"/>
            </a:br>
            <a:r>
              <a:rPr lang="el-GR" altLang="en-US" sz="3600" dirty="0" smtClean="0"/>
              <a:t>Μία αναδυόμενη συναίνεση</a:t>
            </a:r>
            <a:endParaRPr lang="en-GB" altLang="en-US" dirty="0"/>
          </a:p>
        </p:txBody>
      </p:sp>
      <p:sp>
        <p:nvSpPr>
          <p:cNvPr id="351237" name="Rectangle 5"/>
          <p:cNvSpPr>
            <a:spLocks noGrp="1"/>
          </p:cNvSpPr>
          <p:nvPr>
            <p:ph type="body" idx="4294967295"/>
          </p:nvPr>
        </p:nvSpPr>
        <p:spPr>
          <a:xfrm>
            <a:off x="188686" y="1436913"/>
            <a:ext cx="8955313" cy="542108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l-GR" altLang="en-US" sz="2700" dirty="0" smtClean="0"/>
              <a:t>Νέα Κεϋνσιανή συναίνεση</a:t>
            </a:r>
            <a:endParaRPr lang="en-GB" altLang="en-US" sz="2700" dirty="0"/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l-GR" altLang="en-US" sz="2400" dirty="0" smtClean="0"/>
              <a:t>ορθολογική βελτιστοποίηση των οικονομικών παραγόντων</a:t>
            </a:r>
            <a:endParaRPr lang="en-GB" altLang="en-US" sz="2400" dirty="0"/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l-GR" altLang="en-US" sz="2400" dirty="0" smtClean="0"/>
              <a:t>ατέλειες αγοράς</a:t>
            </a:r>
            <a:endParaRPr lang="en-GB" altLang="en-US" sz="2400" dirty="0"/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l-GR" altLang="en-US" sz="2400" dirty="0" smtClean="0"/>
              <a:t>συγχώνευση βραχυπρόθεσμων και μακροπρόθεσμων αναλύσεων</a:t>
            </a:r>
            <a:endParaRPr lang="en-GB" altLang="en-US" sz="2400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l-GR" altLang="en-US" sz="2500" dirty="0" smtClean="0"/>
              <a:t>Δυναμικά Στοχαστικά Υποδείγματα Γενικής Ισορροπίας</a:t>
            </a:r>
            <a:r>
              <a:rPr lang="en-GB" altLang="en-US" sz="2700" dirty="0" smtClean="0"/>
              <a:t>– </a:t>
            </a:r>
            <a:r>
              <a:rPr lang="el-GR" altLang="en-US" sz="2700" dirty="0" smtClean="0"/>
              <a:t>νέο μακροοικονομικό μοντέλο συναίνεσης</a:t>
            </a:r>
            <a:endParaRPr lang="en-GB" altLang="en-US" sz="2700" dirty="0"/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l-GR" altLang="en-US" sz="2400" dirty="0" smtClean="0"/>
              <a:t>οικονομία που πλήττεται από συχνές τυχαίες μεταβολές</a:t>
            </a:r>
            <a:endParaRPr lang="en-GB" altLang="en-US" sz="2400" dirty="0"/>
          </a:p>
          <a:p>
            <a:pPr lvl="1">
              <a:lnSpc>
                <a:spcPct val="100000"/>
              </a:lnSpc>
              <a:spcBef>
                <a:spcPts val="600"/>
              </a:spcBef>
            </a:pPr>
            <a:r>
              <a:rPr lang="el-GR" altLang="en-US" sz="2400" dirty="0" smtClean="0"/>
              <a:t>η οικονομία παρουσιάζει διακυμάνσεις και οι συνέπειές της εξακολουθούν να επηρεάζουν τη μελλοντική ανάπτυξη</a:t>
            </a:r>
            <a:endParaRPr lang="en-GB" altLang="en-US" sz="2400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51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512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512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512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512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512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3512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1237" grpId="0" build="p" bldLvl="3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 dirty="0"/>
          </a:p>
        </p:txBody>
      </p:sp>
      <p:sp>
        <p:nvSpPr>
          <p:cNvPr id="48333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 dirty="0"/>
          </a:p>
        </p:txBody>
      </p:sp>
      <p:sp>
        <p:nvSpPr>
          <p:cNvPr id="483332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l-GR" altLang="en-US" dirty="0" smtClean="0"/>
              <a:t>Οι τέσσερις διαμάχες</a:t>
            </a:r>
            <a:endParaRPr lang="en-GB" altLang="en-US" dirty="0"/>
          </a:p>
        </p:txBody>
      </p:sp>
      <p:sp>
        <p:nvSpPr>
          <p:cNvPr id="324613" name="Rectangle 5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ct val="40000"/>
              </a:spcBef>
            </a:pPr>
            <a:r>
              <a:rPr lang="el-GR" altLang="en-US" dirty="0" smtClean="0"/>
              <a:t>1</a:t>
            </a:r>
            <a:r>
              <a:rPr lang="el-GR" altLang="en-US" baseline="30000" dirty="0" smtClean="0"/>
              <a:t>η</a:t>
            </a:r>
            <a:r>
              <a:rPr lang="el-GR" altLang="en-US" dirty="0" smtClean="0"/>
              <a:t> Θεωρητική διαμάχη</a:t>
            </a:r>
            <a:r>
              <a:rPr lang="en-GB" altLang="en-US" dirty="0" smtClean="0"/>
              <a:t>: </a:t>
            </a:r>
            <a:r>
              <a:rPr lang="el-GR" altLang="en-US" dirty="0" smtClean="0"/>
              <a:t>Ευελιξία των τιμών και μισθών</a:t>
            </a:r>
            <a:endParaRPr lang="en-GB" altLang="en-US" dirty="0"/>
          </a:p>
          <a:p>
            <a:pPr lvl="1">
              <a:lnSpc>
                <a:spcPct val="100000"/>
              </a:lnSpc>
              <a:spcBef>
                <a:spcPct val="40000"/>
              </a:spcBef>
            </a:pPr>
            <a:r>
              <a:rPr lang="el-GR" altLang="en-US" dirty="0" smtClean="0"/>
              <a:t>η δεξιά πλευρά : ευελιξία τιμών και μισθών</a:t>
            </a:r>
            <a:endParaRPr lang="en-GB" altLang="en-US" dirty="0"/>
          </a:p>
          <a:p>
            <a:pPr lvl="1">
              <a:lnSpc>
                <a:spcPct val="100000"/>
              </a:lnSpc>
              <a:spcBef>
                <a:spcPct val="40000"/>
              </a:spcBef>
            </a:pPr>
            <a:r>
              <a:rPr lang="el-GR" altLang="en-US" dirty="0"/>
              <a:t>η</a:t>
            </a:r>
            <a:r>
              <a:rPr lang="el-GR" altLang="en-US" dirty="0" smtClean="0"/>
              <a:t> αριστερή πλευρά : ακαμψία τιμών και μισθών</a:t>
            </a:r>
            <a:endParaRPr lang="en-GB" altLang="en-US" dirty="0"/>
          </a:p>
          <a:p>
            <a:pPr>
              <a:lnSpc>
                <a:spcPct val="100000"/>
              </a:lnSpc>
              <a:spcBef>
                <a:spcPct val="40000"/>
              </a:spcBef>
            </a:pPr>
            <a:r>
              <a:rPr lang="el-GR" altLang="en-US" dirty="0" smtClean="0"/>
              <a:t>2</a:t>
            </a:r>
            <a:r>
              <a:rPr lang="el-GR" altLang="en-US" baseline="30000" dirty="0" smtClean="0"/>
              <a:t>η</a:t>
            </a:r>
            <a:r>
              <a:rPr lang="el-GR" altLang="en-US" dirty="0" smtClean="0"/>
              <a:t> Θεωρητική διαμάχη</a:t>
            </a:r>
            <a:r>
              <a:rPr lang="en-GB" altLang="en-US" dirty="0" smtClean="0"/>
              <a:t>: </a:t>
            </a:r>
            <a:r>
              <a:rPr lang="el-GR" altLang="en-US" dirty="0" smtClean="0"/>
              <a:t>Ευελιξία της συνολικής προσφοράς</a:t>
            </a:r>
            <a:endParaRPr lang="en-GB" altLang="en-US" dirty="0"/>
          </a:p>
          <a:p>
            <a:pPr lvl="1">
              <a:lnSpc>
                <a:spcPct val="100000"/>
              </a:lnSpc>
              <a:spcBef>
                <a:spcPct val="40000"/>
              </a:spcBef>
            </a:pPr>
            <a:r>
              <a:rPr lang="el-GR" altLang="en-US" dirty="0" smtClean="0"/>
              <a:t>η δεξιά πλευρά :</a:t>
            </a:r>
            <a:r>
              <a:rPr lang="en-GB" altLang="en-US" dirty="0" smtClean="0"/>
              <a:t> </a:t>
            </a:r>
            <a:r>
              <a:rPr lang="el-GR" altLang="en-US" dirty="0" smtClean="0"/>
              <a:t>η συνολική προσφορά καθορίζεται ανεξάρτητα από τη συνολική ζήτηση</a:t>
            </a:r>
            <a:endParaRPr lang="en-GB" altLang="en-US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246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246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246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246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246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613" grpId="0" build="p" bldLvl="2" autoUpdateAnimBg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/>
          </a:p>
        </p:txBody>
      </p:sp>
      <p:sp>
        <p:nvSpPr>
          <p:cNvPr id="52019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/>
          </a:p>
        </p:txBody>
      </p:sp>
      <p:sp>
        <p:nvSpPr>
          <p:cNvPr id="520196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l-GR" altLang="en-US" dirty="0" smtClean="0"/>
              <a:t>Μία αναδυόμενη συναίνεση</a:t>
            </a:r>
            <a:endParaRPr lang="en-GB" altLang="en-US" dirty="0"/>
          </a:p>
        </p:txBody>
      </p:sp>
      <p:sp>
        <p:nvSpPr>
          <p:cNvPr id="351237" name="Rectangle 5"/>
          <p:cNvSpPr>
            <a:spLocks noGrp="1"/>
          </p:cNvSpPr>
          <p:nvPr>
            <p:ph type="body" idx="4294967295"/>
          </p:nvPr>
        </p:nvSpPr>
        <p:spPr>
          <a:xfrm>
            <a:off x="301625" y="1668463"/>
            <a:ext cx="8534400" cy="474503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75000"/>
              </a:spcBef>
            </a:pPr>
            <a:r>
              <a:rPr lang="el-GR" altLang="en-US" dirty="0" smtClean="0"/>
              <a:t>Περιορίζοντας τη διακριτική ευχέρεια των κυβερνήσεων</a:t>
            </a:r>
            <a:endParaRPr lang="en-GB" altLang="en-US" dirty="0"/>
          </a:p>
          <a:p>
            <a:pPr lvl="1">
              <a:lnSpc>
                <a:spcPct val="100000"/>
              </a:lnSpc>
              <a:spcBef>
                <a:spcPct val="75000"/>
              </a:spcBef>
            </a:pPr>
            <a:r>
              <a:rPr lang="el-GR" altLang="en-US" dirty="0" smtClean="0"/>
              <a:t>Σειρά κανόνων και αρχών που παρέχουν ένα πλαίσιο για την οικονομική πολιτική</a:t>
            </a:r>
            <a:endParaRPr lang="en-GB" altLang="en-US" dirty="0"/>
          </a:p>
          <a:p>
            <a:pPr lvl="1">
              <a:lnSpc>
                <a:spcPct val="100000"/>
              </a:lnSpc>
              <a:spcBef>
                <a:spcPct val="75000"/>
              </a:spcBef>
            </a:pPr>
            <a:r>
              <a:rPr lang="el-GR" altLang="en-US" dirty="0" smtClean="0"/>
              <a:t>μεγαλύτερη εστίαση στις πολιτικές της προσφοράς και τη μακροπρόθεσμη οικονομική ανάπτυξη</a:t>
            </a:r>
            <a:endParaRPr lang="en-GB" altLang="en-US" dirty="0"/>
          </a:p>
          <a:p>
            <a:pPr lvl="1">
              <a:lnSpc>
                <a:spcPct val="100000"/>
              </a:lnSpc>
              <a:spcBef>
                <a:spcPct val="75000"/>
              </a:spcBef>
            </a:pPr>
            <a:r>
              <a:rPr lang="el-GR" altLang="en-US" dirty="0" smtClean="0"/>
              <a:t>ανεξαρτησία της κεντρικής τράπεζας και μείωσης της μεροληψίας πληθωρισμού</a:t>
            </a:r>
            <a:endParaRPr lang="en-GB" altLang="en-US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51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512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512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512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1237" grpId="0" build="p" bldLvl="3" autoUpdateAnimBg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3" name="Rectangle 3"/>
          <p:cNvSpPr>
            <a:spLocks noGrp="1" noChangeArrowheads="1"/>
          </p:cNvSpPr>
          <p:nvPr>
            <p:ph type="subTitle" idx="1"/>
          </p:nvPr>
        </p:nvSpPr>
        <p:spPr>
          <a:ln/>
        </p:spPr>
        <p:txBody>
          <a:bodyPr/>
          <a:lstStyle/>
          <a:p>
            <a:r>
              <a:rPr lang="el-GR" altLang="en-US" sz="4100" dirty="0" smtClean="0"/>
              <a:t>Αναζήτηση για μία νέα συναίνεση</a:t>
            </a:r>
            <a:endParaRPr lang="en-GB" altLang="en-US" sz="4100" dirty="0"/>
          </a:p>
        </p:txBody>
      </p:sp>
      <p:sp>
        <p:nvSpPr>
          <p:cNvPr id="52224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549275"/>
            <a:ext cx="9144000" cy="1328738"/>
          </a:xfrm>
          <a:ln/>
        </p:spPr>
        <p:txBody>
          <a:bodyPr/>
          <a:lstStyle/>
          <a:p>
            <a:r>
              <a:rPr lang="el-GR" altLang="en-US" sz="4400" dirty="0" smtClean="0"/>
              <a:t>Μακροοικονομικά Θέματα, Συζητήσεις και Διαμάχες</a:t>
            </a:r>
            <a:endParaRPr lang="en-GB" altLang="en-US" sz="4400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3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3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3283" grpId="0" build="p" autoUpdateAnimBg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29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/>
          </a:p>
        </p:txBody>
      </p:sp>
      <p:sp>
        <p:nvSpPr>
          <p:cNvPr id="52429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/>
          </a:p>
        </p:txBody>
      </p:sp>
      <p:sp>
        <p:nvSpPr>
          <p:cNvPr id="524292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altLang="en-US" sz="4000" dirty="0" smtClean="0"/>
              <a:t/>
            </a:r>
            <a:br>
              <a:rPr lang="en-GB" altLang="en-US" sz="4000" dirty="0" smtClean="0"/>
            </a:br>
            <a:r>
              <a:rPr lang="el-GR" altLang="en-US" sz="3600" dirty="0" smtClean="0"/>
              <a:t> Αναζήτηση για μία νέα συναίνεση</a:t>
            </a:r>
            <a:endParaRPr lang="en-GB" altLang="en-US" dirty="0"/>
          </a:p>
        </p:txBody>
      </p:sp>
      <p:sp>
        <p:nvSpPr>
          <p:cNvPr id="351237" name="Rectangle 5"/>
          <p:cNvSpPr>
            <a:spLocks noGrp="1"/>
          </p:cNvSpPr>
          <p:nvPr>
            <p:ph type="body" idx="4294967295"/>
          </p:nvPr>
        </p:nvSpPr>
        <p:spPr>
          <a:xfrm>
            <a:off x="301625" y="1668463"/>
            <a:ext cx="8534400" cy="474503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l-GR" altLang="en-US" dirty="0" smtClean="0"/>
              <a:t>Οικονομική κρίση και τα επακόλουθά της</a:t>
            </a:r>
            <a:endParaRPr lang="en-GB" altLang="en-US" dirty="0"/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l-GR" altLang="en-US" dirty="0" smtClean="0"/>
              <a:t>Από τη δημοσιονομική επέκταση στη δημοσιονομική λιτότητα</a:t>
            </a:r>
            <a:endParaRPr lang="en-GB" altLang="en-US" dirty="0"/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l-GR" altLang="en-US" dirty="0" smtClean="0"/>
              <a:t>αρχικές επεκτατικές πολιτικές</a:t>
            </a:r>
            <a:endParaRPr lang="en-GB" altLang="en-US" dirty="0"/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l-GR" altLang="en-US" dirty="0" smtClean="0"/>
              <a:t>η κίνηση προς λιτότητα</a:t>
            </a:r>
            <a:endParaRPr lang="en-GB" altLang="en-US" dirty="0"/>
          </a:p>
          <a:p>
            <a:pPr lvl="2">
              <a:lnSpc>
                <a:spcPct val="100000"/>
              </a:lnSpc>
              <a:spcBef>
                <a:spcPts val="1200"/>
              </a:spcBef>
            </a:pPr>
            <a:r>
              <a:rPr lang="el-GR" altLang="en-US" dirty="0" smtClean="0"/>
              <a:t>κρίση δημόσιου χρέους</a:t>
            </a:r>
            <a:endParaRPr lang="en-GB" altLang="en-US" dirty="0"/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l-GR" altLang="en-US" dirty="0" smtClean="0"/>
              <a:t>συζητήσεις σχετικά με την πολιτική και τη μείωση του ελλείμματος</a:t>
            </a:r>
            <a:endParaRPr lang="en-GB" altLang="en-US" dirty="0"/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512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512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512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512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512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512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1237" grpId="0" build="p" bldLvl="3" autoUpdateAnimBg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33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/>
          </a:p>
        </p:txBody>
      </p:sp>
      <p:sp>
        <p:nvSpPr>
          <p:cNvPr id="52633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altLang="en-US" sz="2400"/>
          </a:p>
        </p:txBody>
      </p:sp>
      <p:sp>
        <p:nvSpPr>
          <p:cNvPr id="526340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l-GR" altLang="en-US" sz="4000" dirty="0" smtClean="0"/>
              <a:t>Αναζήτηση για μία νέα συναίνεση</a:t>
            </a:r>
            <a:endParaRPr lang="en-GB" altLang="en-US" dirty="0"/>
          </a:p>
        </p:txBody>
      </p:sp>
      <p:sp>
        <p:nvSpPr>
          <p:cNvPr id="355333" name="Rectangle 5"/>
          <p:cNvSpPr>
            <a:spLocks noGrp="1"/>
          </p:cNvSpPr>
          <p:nvPr>
            <p:ph type="body" idx="4294967295"/>
          </p:nvPr>
        </p:nvSpPr>
        <p:spPr>
          <a:xfrm>
            <a:off x="301625" y="1393371"/>
            <a:ext cx="8534400" cy="5020129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l-GR" altLang="en-US" dirty="0" smtClean="0"/>
              <a:t>Διαφωνίες σχετικά με την κατάσταση της μακροοικονομικής</a:t>
            </a:r>
            <a:endParaRPr lang="en-GB" altLang="en-US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l-GR" altLang="en-US" dirty="0" smtClean="0"/>
              <a:t>φάσμα ή περιοχή απόψεων</a:t>
            </a:r>
            <a:endParaRPr lang="en-GB" altLang="en-US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l-GR" altLang="en-US" dirty="0" smtClean="0"/>
              <a:t>μετα-Κεϋνσιανοί</a:t>
            </a:r>
            <a:endParaRPr lang="en-GB" altLang="en-US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l-GR" altLang="en-US" dirty="0" smtClean="0"/>
              <a:t>ετερόδοξοι οικονομολόγοι</a:t>
            </a:r>
            <a:endParaRPr lang="en-GB" altLang="en-US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l-GR" altLang="en-US" dirty="0" smtClean="0"/>
              <a:t>Η εμφάνιση μιας νέας συναίνεσης; </a:t>
            </a:r>
            <a:endParaRPr lang="en-GB" altLang="en-US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l-GR" altLang="en-US" dirty="0" smtClean="0"/>
              <a:t>υπερβολική εξάρτηση από μικροθεμελίωση</a:t>
            </a:r>
            <a:endParaRPr lang="en-GB" altLang="en-US" dirty="0"/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l-GR" altLang="en-US" dirty="0" smtClean="0"/>
              <a:t>το παράδοξο της λιτότητας</a:t>
            </a:r>
            <a:endParaRPr lang="en-GB" altLang="en-US" dirty="0"/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l-GR" altLang="en-US" dirty="0" smtClean="0"/>
              <a:t>το παράδοξο του χρέους και της καθοδικής αιτιότητας</a:t>
            </a:r>
            <a:endParaRPr lang="en-GB" altLang="en-US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l-GR" altLang="en-US" dirty="0" smtClean="0"/>
              <a:t>Η σημασία του χρηματοπιστωτικού τομέα</a:t>
            </a:r>
            <a:endParaRPr lang="en-GB" altLang="en-US" dirty="0"/>
          </a:p>
          <a:p>
            <a:pPr lvl="2">
              <a:lnSpc>
                <a:spcPct val="100000"/>
              </a:lnSpc>
              <a:spcBef>
                <a:spcPts val="0"/>
              </a:spcBef>
            </a:pPr>
            <a:r>
              <a:rPr lang="el-GR" altLang="en-US" dirty="0" smtClean="0"/>
              <a:t>Οι υποθέσεις συμπεριφοράς</a:t>
            </a:r>
            <a:endParaRPr lang="en-GB" altLang="en-US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55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553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553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553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553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553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3553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3553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3553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3553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5333" grpId="0" build="p" bldLvl="3" autoUpdateAnimBg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9" name="Rectangle 3"/>
          <p:cNvSpPr>
            <a:spLocks noGrp="1"/>
          </p:cNvSpPr>
          <p:nvPr>
            <p:ph type="body" idx="4294967295"/>
          </p:nvPr>
        </p:nvSpPr>
        <p:spPr>
          <a:xfrm>
            <a:off x="301625" y="1436915"/>
            <a:ext cx="8534400" cy="4976586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l-GR" altLang="en-US" sz="2900" dirty="0" smtClean="0"/>
              <a:t>Κάποια στοιχεία γενικής συμφωνίας</a:t>
            </a:r>
            <a:endParaRPr lang="en-GB" altLang="en-US" sz="29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l-GR" altLang="en-US" sz="2400" dirty="0" smtClean="0"/>
              <a:t>βραχυχρόνιες επιδράσεις στις μεταβολές της συνολικής ζήτησης</a:t>
            </a:r>
            <a:endParaRPr lang="en-GB" altLang="en-US" sz="2400" i="1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l-GR" altLang="en-US" sz="2400" dirty="0" smtClean="0"/>
              <a:t>μακροχρόνιες επιδράσεις στις μεταβολές της συνολικής ζήτησης</a:t>
            </a:r>
            <a:endParaRPr lang="en-GB" altLang="en-US" sz="2400" i="1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l-GR" altLang="en-US" sz="2400" dirty="0" smtClean="0"/>
              <a:t>μη απλή σχέση ανταλλαγής μεταξύ πληθωρισμού και ανεργίας</a:t>
            </a:r>
            <a:endParaRPr lang="en-GB" altLang="en-US" sz="24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l-GR" altLang="en-US" sz="2400" dirty="0" smtClean="0"/>
              <a:t>ο ρόλος των προσδοκιών</a:t>
            </a:r>
            <a:endParaRPr lang="en-GB" altLang="en-US" sz="24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l-GR" altLang="en-US" sz="2400" dirty="0" smtClean="0"/>
              <a:t>οι επιπτώσεις της υπερβολικής αύξησης της προσφοράς χρήματος</a:t>
            </a:r>
            <a:endParaRPr lang="en-GB" altLang="en-US" sz="24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l-GR" altLang="en-US" sz="2400" dirty="0" smtClean="0"/>
              <a:t>σημασία των πολιτικών που αφορούν την προσφορά</a:t>
            </a:r>
            <a:endParaRPr lang="en-GB" altLang="en-US" sz="240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l-GR" altLang="en-US" sz="2400" dirty="0" smtClean="0"/>
              <a:t>διάβρωση της εξουσίας των κυβερνήσεων από τη διαδικασία της παγκοσμιοποίησης</a:t>
            </a:r>
            <a:endParaRPr lang="en-GB" altLang="en-US" sz="2400" dirty="0"/>
          </a:p>
        </p:txBody>
      </p:sp>
      <p:sp>
        <p:nvSpPr>
          <p:cNvPr id="528387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l-GR" altLang="en-US" sz="3600" dirty="0" smtClean="0"/>
              <a:t>Αναζήτηση για μία νέα συναίνεση</a:t>
            </a:r>
            <a:endParaRPr lang="en-GB" dirty="0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624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624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62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62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624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624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3624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3624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2499" grpId="0" build="p" bldLvl="3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22" name="Rectangle 2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42723" name="Rectangle 3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42724" name="Rectangle 4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42725" name="Line 5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42726" name="Line 6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42727" name="Rectangle 7"/>
          <p:cNvSpPr>
            <a:spLocks noChangeArrowheads="1"/>
          </p:cNvSpPr>
          <p:nvPr/>
        </p:nvSpPr>
        <p:spPr bwMode="auto">
          <a:xfrm>
            <a:off x="746125" y="58975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000" dirty="0">
                <a:latin typeface="Arial" charset="0"/>
              </a:rPr>
              <a:t>O</a:t>
            </a:r>
          </a:p>
        </p:txBody>
      </p:sp>
      <p:grpSp>
        <p:nvGrpSpPr>
          <p:cNvPr id="542728" name="Group 8"/>
          <p:cNvGrpSpPr>
            <a:grpSpLocks/>
          </p:cNvGrpSpPr>
          <p:nvPr/>
        </p:nvGrpSpPr>
        <p:grpSpPr bwMode="auto">
          <a:xfrm>
            <a:off x="3592513" y="685800"/>
            <a:ext cx="590550" cy="5257800"/>
            <a:chOff x="2263" y="432"/>
            <a:chExt cx="372" cy="3312"/>
          </a:xfrm>
        </p:grpSpPr>
        <p:sp>
          <p:nvSpPr>
            <p:cNvPr id="542729" name="Line 9"/>
            <p:cNvSpPr>
              <a:spLocks noChangeShapeType="1"/>
            </p:cNvSpPr>
            <p:nvPr/>
          </p:nvSpPr>
          <p:spPr bwMode="auto">
            <a:xfrm>
              <a:off x="2448" y="768"/>
              <a:ext cx="0" cy="297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 dirty="0"/>
            </a:p>
          </p:txBody>
        </p:sp>
        <p:sp>
          <p:nvSpPr>
            <p:cNvPr id="542730" name="Rectangle 10"/>
            <p:cNvSpPr>
              <a:spLocks noChangeArrowheads="1"/>
            </p:cNvSpPr>
            <p:nvPr/>
          </p:nvSpPr>
          <p:spPr bwMode="auto">
            <a:xfrm>
              <a:off x="2263" y="432"/>
              <a:ext cx="3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en-GB" sz="2400" i="1" dirty="0">
                  <a:solidFill>
                    <a:schemeClr val="accent2"/>
                  </a:solidFill>
                  <a:latin typeface="Arial" charset="0"/>
                </a:rPr>
                <a:t>AS</a:t>
              </a:r>
            </a:p>
          </p:txBody>
        </p:sp>
      </p:grpSp>
      <p:sp>
        <p:nvSpPr>
          <p:cNvPr id="542731" name="Rectangle 11"/>
          <p:cNvSpPr>
            <a:spLocks noChangeArrowheads="1"/>
          </p:cNvSpPr>
          <p:nvPr/>
        </p:nvSpPr>
        <p:spPr bwMode="auto">
          <a:xfrm rot="16200000">
            <a:off x="-839879" y="3162923"/>
            <a:ext cx="2152833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r" defTabSz="762000"/>
            <a:r>
              <a:rPr lang="el-GR" sz="2400" dirty="0">
                <a:latin typeface="Arial" charset="0"/>
              </a:rPr>
              <a:t>Επίπεδο τιμών</a:t>
            </a:r>
            <a:endParaRPr lang="en-GB" sz="2400" dirty="0">
              <a:latin typeface="Arial" charset="0"/>
            </a:endParaRPr>
          </a:p>
        </p:txBody>
      </p:sp>
      <p:sp>
        <p:nvSpPr>
          <p:cNvPr id="542732" name="Rectangle 12"/>
          <p:cNvSpPr>
            <a:spLocks noChangeArrowheads="1"/>
          </p:cNvSpPr>
          <p:nvPr/>
        </p:nvSpPr>
        <p:spPr bwMode="auto">
          <a:xfrm>
            <a:off x="2986419" y="6413500"/>
            <a:ext cx="2592056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r" defTabSz="762000"/>
            <a:r>
              <a:rPr lang="el-GR" sz="2400" dirty="0">
                <a:latin typeface="Arial" charset="0"/>
              </a:rPr>
              <a:t>Εθνική παραγωγή</a:t>
            </a:r>
            <a:endParaRPr lang="en-GB" sz="2400" dirty="0">
              <a:latin typeface="Arial" charset="0"/>
            </a:endParaRPr>
          </a:p>
        </p:txBody>
      </p:sp>
      <p:sp>
        <p:nvSpPr>
          <p:cNvPr id="542733" name="Rectangle 13"/>
          <p:cNvSpPr>
            <a:spLocks noChangeArrowheads="1"/>
          </p:cNvSpPr>
          <p:nvPr/>
        </p:nvSpPr>
        <p:spPr bwMode="auto">
          <a:xfrm>
            <a:off x="3717925" y="5975350"/>
            <a:ext cx="354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sz="2000" i="1" dirty="0">
                <a:solidFill>
                  <a:schemeClr val="accent2"/>
                </a:solidFill>
                <a:latin typeface="Arial" charset="0"/>
              </a:rPr>
              <a:t>Y</a:t>
            </a:r>
          </a:p>
        </p:txBody>
      </p:sp>
      <p:sp>
        <p:nvSpPr>
          <p:cNvPr id="542734" name="AutoShape 14"/>
          <p:cNvSpPr>
            <a:spLocks noChangeArrowheads="1"/>
          </p:cNvSpPr>
          <p:nvPr/>
        </p:nvSpPr>
        <p:spPr bwMode="auto">
          <a:xfrm>
            <a:off x="5548313" y="1932805"/>
            <a:ext cx="2519362" cy="139854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25400">
            <a:solidFill>
              <a:schemeClr val="accent1"/>
            </a:solidFill>
            <a:round/>
            <a:headEnd type="none" w="sm" len="sm"/>
            <a:tailEnd type="none" w="sm" len="med"/>
          </a:ln>
          <a:effectLst/>
        </p:spPr>
        <p:txBody>
          <a:bodyPr lIns="90000" tIns="46800" rIns="90000" bIns="46800" anchor="ctr">
            <a:spAutoFit/>
          </a:bodyPr>
          <a:lstStyle/>
          <a:p>
            <a:pPr algn="ctr" defTabSz="762000"/>
            <a:r>
              <a:rPr lang="el-GR" sz="1900" dirty="0">
                <a:solidFill>
                  <a:schemeClr val="hlink"/>
                </a:solidFill>
                <a:latin typeface="Arial" charset="0"/>
              </a:rPr>
              <a:t>Η συνολική προσφορά δεν εξαρτάται από τη συνολική </a:t>
            </a:r>
            <a:r>
              <a:rPr lang="el-GR" sz="1900" dirty="0" smtClean="0">
                <a:solidFill>
                  <a:schemeClr val="hlink"/>
                </a:solidFill>
                <a:latin typeface="Arial" charset="0"/>
              </a:rPr>
              <a:t>ζήτηση</a:t>
            </a:r>
            <a:endParaRPr lang="en-GB" sz="1900" dirty="0">
              <a:solidFill>
                <a:schemeClr val="hlink"/>
              </a:solidFill>
              <a:latin typeface="Arial" charset="0"/>
            </a:endParaRPr>
          </a:p>
        </p:txBody>
      </p:sp>
      <p:sp>
        <p:nvSpPr>
          <p:cNvPr id="542735" name="Text Box 15"/>
          <p:cNvSpPr txBox="1">
            <a:spLocks noChangeArrowheads="1"/>
          </p:cNvSpPr>
          <p:nvPr/>
        </p:nvSpPr>
        <p:spPr bwMode="auto">
          <a:xfrm>
            <a:off x="0" y="23813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l-GR" b="1" dirty="0">
                <a:solidFill>
                  <a:schemeClr val="hlink"/>
                </a:solidFill>
                <a:latin typeface="Arial" charset="0"/>
              </a:rPr>
              <a:t>Διαφορετικές καμπύλες συνολικής </a:t>
            </a:r>
            <a:r>
              <a:rPr lang="el-GR" b="1" dirty="0" smtClean="0">
                <a:solidFill>
                  <a:schemeClr val="hlink"/>
                </a:solidFill>
                <a:latin typeface="Arial" charset="0"/>
              </a:rPr>
              <a:t>ζήτησης </a:t>
            </a:r>
            <a:r>
              <a:rPr lang="en-GB" b="1" dirty="0" smtClean="0">
                <a:solidFill>
                  <a:schemeClr val="hlink"/>
                </a:solidFill>
                <a:latin typeface="Arial" charset="0"/>
              </a:rPr>
              <a:t>(</a:t>
            </a:r>
            <a:r>
              <a:rPr lang="el-GR" b="1" dirty="0" smtClean="0">
                <a:solidFill>
                  <a:schemeClr val="hlink"/>
                </a:solidFill>
                <a:latin typeface="Arial" charset="0"/>
              </a:rPr>
              <a:t>α</a:t>
            </a:r>
            <a:r>
              <a:rPr lang="en-GB" b="1" dirty="0" smtClean="0">
                <a:solidFill>
                  <a:schemeClr val="hlink"/>
                </a:solidFill>
                <a:latin typeface="Arial" charset="0"/>
              </a:rPr>
              <a:t>)</a:t>
            </a:r>
            <a:endParaRPr lang="en-GB" b="1" dirty="0">
              <a:solidFill>
                <a:schemeClr val="hlink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42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427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427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34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44771" name="Rectangle 3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44772" name="Rectangle 4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44773" name="Line 5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44774" name="Line 6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44775" name="Rectangle 7"/>
          <p:cNvSpPr>
            <a:spLocks noChangeArrowheads="1"/>
          </p:cNvSpPr>
          <p:nvPr/>
        </p:nvSpPr>
        <p:spPr bwMode="auto">
          <a:xfrm>
            <a:off x="746125" y="58975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000" dirty="0">
                <a:latin typeface="Arial" charset="0"/>
              </a:rPr>
              <a:t>O</a:t>
            </a:r>
          </a:p>
        </p:txBody>
      </p:sp>
      <p:sp>
        <p:nvSpPr>
          <p:cNvPr id="544776" name="Line 8"/>
          <p:cNvSpPr>
            <a:spLocks noChangeShapeType="1"/>
          </p:cNvSpPr>
          <p:nvPr/>
        </p:nvSpPr>
        <p:spPr bwMode="auto">
          <a:xfrm>
            <a:off x="3886200" y="1219200"/>
            <a:ext cx="0" cy="47244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44777" name="Arc 9"/>
          <p:cNvSpPr>
            <a:spLocks/>
          </p:cNvSpPr>
          <p:nvPr/>
        </p:nvSpPr>
        <p:spPr bwMode="auto">
          <a:xfrm>
            <a:off x="1582738" y="304800"/>
            <a:ext cx="7105650" cy="5461000"/>
          </a:xfrm>
          <a:custGeom>
            <a:avLst/>
            <a:gdLst>
              <a:gd name="G0" fmla="+- 20982 0 0"/>
              <a:gd name="G1" fmla="+- 0 0 0"/>
              <a:gd name="G2" fmla="+- 21600 0 0"/>
              <a:gd name="T0" fmla="*/ 12453 w 20982"/>
              <a:gd name="T1" fmla="*/ 19845 h 19845"/>
              <a:gd name="T2" fmla="*/ 0 w 20982"/>
              <a:gd name="T3" fmla="*/ 5129 h 19845"/>
              <a:gd name="T4" fmla="*/ 20982 w 20982"/>
              <a:gd name="T5" fmla="*/ 0 h 198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982" h="19845" fill="none" extrusionOk="0">
                <a:moveTo>
                  <a:pt x="12453" y="19844"/>
                </a:moveTo>
                <a:cubicBezTo>
                  <a:pt x="6221" y="17166"/>
                  <a:pt x="1610" y="11717"/>
                  <a:pt x="-1" y="5129"/>
                </a:cubicBezTo>
              </a:path>
              <a:path w="20982" h="19845" stroke="0" extrusionOk="0">
                <a:moveTo>
                  <a:pt x="12453" y="19844"/>
                </a:moveTo>
                <a:cubicBezTo>
                  <a:pt x="6221" y="17166"/>
                  <a:pt x="1610" y="11717"/>
                  <a:pt x="-1" y="5129"/>
                </a:cubicBezTo>
                <a:lnTo>
                  <a:pt x="20982" y="0"/>
                </a:lnTo>
                <a:close/>
              </a:path>
            </a:pathLst>
          </a:custGeom>
          <a:noFill/>
          <a:ln w="38100" cap="rnd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grpSp>
        <p:nvGrpSpPr>
          <p:cNvPr id="544778" name="Group 10"/>
          <p:cNvGrpSpPr>
            <a:grpSpLocks/>
          </p:cNvGrpSpPr>
          <p:nvPr/>
        </p:nvGrpSpPr>
        <p:grpSpPr bwMode="auto">
          <a:xfrm>
            <a:off x="560388" y="4525963"/>
            <a:ext cx="3325812" cy="396875"/>
            <a:chOff x="353" y="2851"/>
            <a:chExt cx="2095" cy="250"/>
          </a:xfrm>
        </p:grpSpPr>
        <p:sp>
          <p:nvSpPr>
            <p:cNvPr id="544779" name="Line 11"/>
            <p:cNvSpPr>
              <a:spLocks noChangeShapeType="1"/>
            </p:cNvSpPr>
            <p:nvPr/>
          </p:nvSpPr>
          <p:spPr bwMode="auto">
            <a:xfrm flipH="1">
              <a:off x="672" y="3024"/>
              <a:ext cx="1776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prstDash val="dash"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l-GR" dirty="0"/>
            </a:p>
          </p:txBody>
        </p:sp>
        <p:sp>
          <p:nvSpPr>
            <p:cNvPr id="544780" name="Rectangle 12"/>
            <p:cNvSpPr>
              <a:spLocks noChangeArrowheads="1"/>
            </p:cNvSpPr>
            <p:nvPr/>
          </p:nvSpPr>
          <p:spPr bwMode="auto">
            <a:xfrm>
              <a:off x="353" y="2851"/>
              <a:ext cx="28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r" defTabSz="762000"/>
              <a:r>
                <a:rPr lang="en-GB" sz="2000" i="1" dirty="0">
                  <a:solidFill>
                    <a:schemeClr val="tx2"/>
                  </a:solidFill>
                  <a:latin typeface="Arial" charset="0"/>
                </a:rPr>
                <a:t>P</a:t>
              </a:r>
              <a:r>
                <a:rPr lang="en-GB" sz="2000" baseline="-25000" dirty="0">
                  <a:solidFill>
                    <a:schemeClr val="tx2"/>
                  </a:solidFill>
                  <a:latin typeface="Arial" charset="0"/>
                </a:rPr>
                <a:t>1</a:t>
              </a:r>
            </a:p>
          </p:txBody>
        </p:sp>
      </p:grpSp>
      <p:sp>
        <p:nvSpPr>
          <p:cNvPr id="544781" name="Rectangle 13"/>
          <p:cNvSpPr>
            <a:spLocks noChangeArrowheads="1"/>
          </p:cNvSpPr>
          <p:nvPr/>
        </p:nvSpPr>
        <p:spPr bwMode="auto">
          <a:xfrm rot="16200000">
            <a:off x="-839879" y="3162923"/>
            <a:ext cx="2152833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r" defTabSz="762000"/>
            <a:r>
              <a:rPr lang="el-GR" sz="2400" dirty="0">
                <a:latin typeface="Arial" charset="0"/>
              </a:rPr>
              <a:t>Επίπεδο τιμών</a:t>
            </a:r>
            <a:endParaRPr lang="en-GB" sz="2400" dirty="0">
              <a:latin typeface="Arial" charset="0"/>
            </a:endParaRPr>
          </a:p>
        </p:txBody>
      </p:sp>
      <p:sp>
        <p:nvSpPr>
          <p:cNvPr id="544782" name="Rectangle 14"/>
          <p:cNvSpPr>
            <a:spLocks noChangeArrowheads="1"/>
          </p:cNvSpPr>
          <p:nvPr/>
        </p:nvSpPr>
        <p:spPr bwMode="auto">
          <a:xfrm>
            <a:off x="2986419" y="6413500"/>
            <a:ext cx="2592056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r" defTabSz="762000"/>
            <a:r>
              <a:rPr lang="el-GR" sz="2400" dirty="0">
                <a:latin typeface="Arial" charset="0"/>
              </a:rPr>
              <a:t>Εθνική παραγωγή</a:t>
            </a:r>
            <a:endParaRPr lang="en-GB" sz="2400" dirty="0">
              <a:latin typeface="Arial" charset="0"/>
            </a:endParaRPr>
          </a:p>
        </p:txBody>
      </p:sp>
      <p:sp>
        <p:nvSpPr>
          <p:cNvPr id="544783" name="Rectangle 15"/>
          <p:cNvSpPr>
            <a:spLocks noChangeArrowheads="1"/>
          </p:cNvSpPr>
          <p:nvPr/>
        </p:nvSpPr>
        <p:spPr bwMode="auto">
          <a:xfrm>
            <a:off x="5832475" y="5443538"/>
            <a:ext cx="874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/>
            <a:r>
              <a:rPr lang="en-GB" sz="2400" i="1" dirty="0">
                <a:solidFill>
                  <a:schemeClr val="tx2"/>
                </a:solidFill>
                <a:latin typeface="Arial" charset="0"/>
              </a:rPr>
              <a:t>AD</a:t>
            </a:r>
            <a:r>
              <a:rPr lang="en-GB" sz="2400" baseline="-25000" dirty="0">
                <a:solidFill>
                  <a:schemeClr val="tx2"/>
                </a:solidFill>
                <a:latin typeface="Arial" charset="0"/>
              </a:rPr>
              <a:t>1</a:t>
            </a:r>
          </a:p>
        </p:txBody>
      </p:sp>
      <p:sp>
        <p:nvSpPr>
          <p:cNvPr id="544784" name="Rectangle 16"/>
          <p:cNvSpPr>
            <a:spLocks noChangeArrowheads="1"/>
          </p:cNvSpPr>
          <p:nvPr/>
        </p:nvSpPr>
        <p:spPr bwMode="auto">
          <a:xfrm>
            <a:off x="3717925" y="5975350"/>
            <a:ext cx="354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sz="2000" i="1" dirty="0">
                <a:solidFill>
                  <a:schemeClr val="accent2"/>
                </a:solidFill>
                <a:latin typeface="Arial" charset="0"/>
              </a:rPr>
              <a:t>Y</a:t>
            </a:r>
          </a:p>
        </p:txBody>
      </p:sp>
      <p:sp>
        <p:nvSpPr>
          <p:cNvPr id="544785" name="Rectangle 17"/>
          <p:cNvSpPr>
            <a:spLocks noChangeArrowheads="1"/>
          </p:cNvSpPr>
          <p:nvPr/>
        </p:nvSpPr>
        <p:spPr bwMode="auto">
          <a:xfrm>
            <a:off x="3592513" y="685800"/>
            <a:ext cx="590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sz="2400" i="1" dirty="0">
                <a:solidFill>
                  <a:schemeClr val="accent2"/>
                </a:solidFill>
                <a:latin typeface="Arial" charset="0"/>
              </a:rPr>
              <a:t>AS</a:t>
            </a:r>
          </a:p>
        </p:txBody>
      </p:sp>
      <p:sp>
        <p:nvSpPr>
          <p:cNvPr id="544786" name="Oval 18"/>
          <p:cNvSpPr>
            <a:spLocks noChangeArrowheads="1"/>
          </p:cNvSpPr>
          <p:nvPr/>
        </p:nvSpPr>
        <p:spPr bwMode="auto">
          <a:xfrm>
            <a:off x="3822700" y="4737100"/>
            <a:ext cx="127000" cy="127000"/>
          </a:xfrm>
          <a:prstGeom prst="ellipse">
            <a:avLst/>
          </a:prstGeom>
          <a:solidFill>
            <a:srgbClr val="CCCCFF"/>
          </a:solidFill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44787" name="Text Box 19"/>
          <p:cNvSpPr txBox="1">
            <a:spLocks noChangeArrowheads="1"/>
          </p:cNvSpPr>
          <p:nvPr/>
        </p:nvSpPr>
        <p:spPr bwMode="auto">
          <a:xfrm>
            <a:off x="0" y="23813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l-GR" b="1" dirty="0">
                <a:solidFill>
                  <a:schemeClr val="hlink"/>
                </a:solidFill>
                <a:latin typeface="Arial" charset="0"/>
              </a:rPr>
              <a:t>Διαφορετικές καμπύλες συνολικής ζήτησης </a:t>
            </a:r>
            <a:r>
              <a:rPr lang="en-GB" b="1" dirty="0">
                <a:solidFill>
                  <a:schemeClr val="hlink"/>
                </a:solidFill>
                <a:latin typeface="Arial" charset="0"/>
              </a:rPr>
              <a:t>(</a:t>
            </a:r>
            <a:r>
              <a:rPr lang="el-GR" b="1" dirty="0">
                <a:solidFill>
                  <a:schemeClr val="hlink"/>
                </a:solidFill>
                <a:latin typeface="Arial" charset="0"/>
              </a:rPr>
              <a:t>α</a:t>
            </a:r>
            <a:r>
              <a:rPr lang="en-GB" b="1" dirty="0">
                <a:solidFill>
                  <a:schemeClr val="hlink"/>
                </a:solidFill>
                <a:latin typeface="Arial" charset="0"/>
              </a:rPr>
              <a:t>)</a:t>
            </a: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447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447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44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44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544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478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818" name="Rectangle 2"/>
          <p:cNvSpPr>
            <a:spLocks noChangeArrowheads="1"/>
          </p:cNvSpPr>
          <p:nvPr/>
        </p:nvSpPr>
        <p:spPr bwMode="auto">
          <a:xfrm>
            <a:off x="1066800" y="609600"/>
            <a:ext cx="7010400" cy="5334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46819" name="Rectangle 3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46820" name="Rectangle 4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46821" name="Line 5"/>
          <p:cNvSpPr>
            <a:spLocks noChangeShapeType="1"/>
          </p:cNvSpPr>
          <p:nvPr/>
        </p:nvSpPr>
        <p:spPr bwMode="auto">
          <a:xfrm>
            <a:off x="1066800" y="609600"/>
            <a:ext cx="0" cy="5334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46822" name="Line 6"/>
          <p:cNvSpPr>
            <a:spLocks noChangeShapeType="1"/>
          </p:cNvSpPr>
          <p:nvPr/>
        </p:nvSpPr>
        <p:spPr bwMode="auto">
          <a:xfrm>
            <a:off x="1066800" y="5943600"/>
            <a:ext cx="7010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46823" name="Rectangle 7"/>
          <p:cNvSpPr>
            <a:spLocks noChangeArrowheads="1"/>
          </p:cNvSpPr>
          <p:nvPr/>
        </p:nvSpPr>
        <p:spPr bwMode="auto">
          <a:xfrm>
            <a:off x="746125" y="5897563"/>
            <a:ext cx="38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en-GB" sz="2000" dirty="0">
                <a:latin typeface="Arial" charset="0"/>
              </a:rPr>
              <a:t>O</a:t>
            </a:r>
          </a:p>
        </p:txBody>
      </p:sp>
      <p:sp>
        <p:nvSpPr>
          <p:cNvPr id="546824" name="Line 8"/>
          <p:cNvSpPr>
            <a:spLocks noChangeShapeType="1"/>
          </p:cNvSpPr>
          <p:nvPr/>
        </p:nvSpPr>
        <p:spPr bwMode="auto">
          <a:xfrm>
            <a:off x="3886200" y="1219200"/>
            <a:ext cx="0" cy="47244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46825" name="Arc 9"/>
          <p:cNvSpPr>
            <a:spLocks/>
          </p:cNvSpPr>
          <p:nvPr/>
        </p:nvSpPr>
        <p:spPr bwMode="auto">
          <a:xfrm>
            <a:off x="1582738" y="304800"/>
            <a:ext cx="7105650" cy="5461000"/>
          </a:xfrm>
          <a:custGeom>
            <a:avLst/>
            <a:gdLst>
              <a:gd name="G0" fmla="+- 20982 0 0"/>
              <a:gd name="G1" fmla="+- 0 0 0"/>
              <a:gd name="G2" fmla="+- 21600 0 0"/>
              <a:gd name="T0" fmla="*/ 12453 w 20982"/>
              <a:gd name="T1" fmla="*/ 19845 h 19845"/>
              <a:gd name="T2" fmla="*/ 0 w 20982"/>
              <a:gd name="T3" fmla="*/ 5129 h 19845"/>
              <a:gd name="T4" fmla="*/ 20982 w 20982"/>
              <a:gd name="T5" fmla="*/ 0 h 198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982" h="19845" fill="none" extrusionOk="0">
                <a:moveTo>
                  <a:pt x="12453" y="19844"/>
                </a:moveTo>
                <a:cubicBezTo>
                  <a:pt x="6221" y="17166"/>
                  <a:pt x="1610" y="11717"/>
                  <a:pt x="-1" y="5129"/>
                </a:cubicBezTo>
              </a:path>
              <a:path w="20982" h="19845" stroke="0" extrusionOk="0">
                <a:moveTo>
                  <a:pt x="12453" y="19844"/>
                </a:moveTo>
                <a:cubicBezTo>
                  <a:pt x="6221" y="17166"/>
                  <a:pt x="1610" y="11717"/>
                  <a:pt x="-1" y="5129"/>
                </a:cubicBezTo>
                <a:lnTo>
                  <a:pt x="20982" y="0"/>
                </a:lnTo>
                <a:close/>
              </a:path>
            </a:pathLst>
          </a:custGeom>
          <a:noFill/>
          <a:ln w="38100" cap="rnd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46826" name="Line 10"/>
          <p:cNvSpPr>
            <a:spLocks noChangeShapeType="1"/>
          </p:cNvSpPr>
          <p:nvPr/>
        </p:nvSpPr>
        <p:spPr bwMode="auto">
          <a:xfrm flipH="1">
            <a:off x="1066800" y="4800600"/>
            <a:ext cx="2819400" cy="0"/>
          </a:xfrm>
          <a:prstGeom prst="line">
            <a:avLst/>
          </a:prstGeom>
          <a:noFill/>
          <a:ln w="19050">
            <a:solidFill>
              <a:schemeClr val="tx2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46827" name="Rectangle 11"/>
          <p:cNvSpPr>
            <a:spLocks noChangeArrowheads="1"/>
          </p:cNvSpPr>
          <p:nvPr/>
        </p:nvSpPr>
        <p:spPr bwMode="auto">
          <a:xfrm>
            <a:off x="560388" y="4525963"/>
            <a:ext cx="446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r" defTabSz="762000"/>
            <a:r>
              <a:rPr lang="en-GB" sz="2000" i="1" dirty="0">
                <a:solidFill>
                  <a:schemeClr val="tx2"/>
                </a:solidFill>
                <a:latin typeface="Arial" charset="0"/>
              </a:rPr>
              <a:t>P</a:t>
            </a:r>
            <a:r>
              <a:rPr lang="en-GB" sz="2000" baseline="-25000" dirty="0">
                <a:solidFill>
                  <a:schemeClr val="tx2"/>
                </a:solidFill>
                <a:latin typeface="Arial" charset="0"/>
              </a:rPr>
              <a:t>1</a:t>
            </a:r>
          </a:p>
        </p:txBody>
      </p:sp>
      <p:sp>
        <p:nvSpPr>
          <p:cNvPr id="546828" name="Rectangle 12"/>
          <p:cNvSpPr>
            <a:spLocks noChangeArrowheads="1"/>
          </p:cNvSpPr>
          <p:nvPr/>
        </p:nvSpPr>
        <p:spPr bwMode="auto">
          <a:xfrm rot="16200000">
            <a:off x="-839879" y="3162923"/>
            <a:ext cx="2152833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r" defTabSz="762000"/>
            <a:r>
              <a:rPr lang="el-GR" sz="2400" dirty="0">
                <a:latin typeface="Arial" charset="0"/>
              </a:rPr>
              <a:t>Επίπεδο τιμών</a:t>
            </a:r>
            <a:endParaRPr lang="en-GB" sz="2400" dirty="0">
              <a:latin typeface="Arial" charset="0"/>
            </a:endParaRPr>
          </a:p>
        </p:txBody>
      </p:sp>
      <p:sp>
        <p:nvSpPr>
          <p:cNvPr id="546829" name="Rectangle 13"/>
          <p:cNvSpPr>
            <a:spLocks noChangeArrowheads="1"/>
          </p:cNvSpPr>
          <p:nvPr/>
        </p:nvSpPr>
        <p:spPr bwMode="auto">
          <a:xfrm>
            <a:off x="2986419" y="6413500"/>
            <a:ext cx="2592056" cy="462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r" defTabSz="762000"/>
            <a:r>
              <a:rPr lang="el-GR" sz="2400" dirty="0">
                <a:latin typeface="Arial" charset="0"/>
              </a:rPr>
              <a:t>Εθνική παραγωγή</a:t>
            </a:r>
            <a:endParaRPr lang="en-GB" sz="2400" dirty="0">
              <a:latin typeface="Arial" charset="0"/>
            </a:endParaRPr>
          </a:p>
        </p:txBody>
      </p:sp>
      <p:sp>
        <p:nvSpPr>
          <p:cNvPr id="546830" name="Arc 14"/>
          <p:cNvSpPr>
            <a:spLocks/>
          </p:cNvSpPr>
          <p:nvPr/>
        </p:nvSpPr>
        <p:spPr bwMode="auto">
          <a:xfrm>
            <a:off x="2439988" y="76200"/>
            <a:ext cx="6553200" cy="4875213"/>
          </a:xfrm>
          <a:custGeom>
            <a:avLst/>
            <a:gdLst>
              <a:gd name="G0" fmla="+- 20982 0 0"/>
              <a:gd name="G1" fmla="+- 0 0 0"/>
              <a:gd name="G2" fmla="+- 21600 0 0"/>
              <a:gd name="T0" fmla="*/ 12453 w 20982"/>
              <a:gd name="T1" fmla="*/ 19845 h 19845"/>
              <a:gd name="T2" fmla="*/ 0 w 20982"/>
              <a:gd name="T3" fmla="*/ 5130 h 19845"/>
              <a:gd name="T4" fmla="*/ 20982 w 20982"/>
              <a:gd name="T5" fmla="*/ 0 h 198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982" h="19845" fill="none" extrusionOk="0">
                <a:moveTo>
                  <a:pt x="12453" y="19844"/>
                </a:moveTo>
                <a:cubicBezTo>
                  <a:pt x="6222" y="17166"/>
                  <a:pt x="1610" y="11717"/>
                  <a:pt x="0" y="5129"/>
                </a:cubicBezTo>
              </a:path>
              <a:path w="20982" h="19845" stroke="0" extrusionOk="0">
                <a:moveTo>
                  <a:pt x="12453" y="19844"/>
                </a:moveTo>
                <a:cubicBezTo>
                  <a:pt x="6222" y="17166"/>
                  <a:pt x="1610" y="11717"/>
                  <a:pt x="0" y="5129"/>
                </a:cubicBezTo>
                <a:lnTo>
                  <a:pt x="20982" y="0"/>
                </a:lnTo>
                <a:close/>
              </a:path>
            </a:pathLst>
          </a:custGeom>
          <a:noFill/>
          <a:ln w="38100" cap="rnd">
            <a:solidFill>
              <a:schemeClr val="folHlink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46831" name="Rectangle 15"/>
          <p:cNvSpPr>
            <a:spLocks noChangeArrowheads="1"/>
          </p:cNvSpPr>
          <p:nvPr/>
        </p:nvSpPr>
        <p:spPr bwMode="auto">
          <a:xfrm>
            <a:off x="6278563" y="4786313"/>
            <a:ext cx="750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/>
            <a:r>
              <a:rPr lang="en-GB" sz="2400" i="1" dirty="0">
                <a:solidFill>
                  <a:schemeClr val="folHlink"/>
                </a:solidFill>
                <a:latin typeface="Arial" charset="0"/>
              </a:rPr>
              <a:t>AD</a:t>
            </a:r>
            <a:r>
              <a:rPr lang="en-GB" sz="2400" baseline="-25000" dirty="0">
                <a:solidFill>
                  <a:schemeClr val="folHlink"/>
                </a:solidFill>
                <a:latin typeface="Arial" charset="0"/>
              </a:rPr>
              <a:t>2</a:t>
            </a:r>
          </a:p>
        </p:txBody>
      </p:sp>
      <p:sp>
        <p:nvSpPr>
          <p:cNvPr id="546832" name="Line 16"/>
          <p:cNvSpPr>
            <a:spLocks noChangeShapeType="1"/>
          </p:cNvSpPr>
          <p:nvPr/>
        </p:nvSpPr>
        <p:spPr bwMode="auto">
          <a:xfrm flipH="1">
            <a:off x="1092200" y="3540125"/>
            <a:ext cx="2801938" cy="0"/>
          </a:xfrm>
          <a:prstGeom prst="line">
            <a:avLst/>
          </a:prstGeom>
          <a:noFill/>
          <a:ln w="19050">
            <a:solidFill>
              <a:schemeClr val="folHlink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46833" name="Rectangle 17"/>
          <p:cNvSpPr>
            <a:spLocks noChangeArrowheads="1"/>
          </p:cNvSpPr>
          <p:nvPr/>
        </p:nvSpPr>
        <p:spPr bwMode="auto">
          <a:xfrm>
            <a:off x="585788" y="3322638"/>
            <a:ext cx="446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r" defTabSz="762000"/>
            <a:r>
              <a:rPr lang="en-GB" sz="2000" i="1" dirty="0">
                <a:solidFill>
                  <a:schemeClr val="folHlink"/>
                </a:solidFill>
                <a:latin typeface="Arial" charset="0"/>
              </a:rPr>
              <a:t>P</a:t>
            </a:r>
            <a:r>
              <a:rPr lang="en-GB" sz="2000" baseline="-25000" dirty="0">
                <a:solidFill>
                  <a:schemeClr val="folHlink"/>
                </a:solidFill>
                <a:latin typeface="Arial" charset="0"/>
              </a:rPr>
              <a:t>2</a:t>
            </a:r>
          </a:p>
        </p:txBody>
      </p:sp>
      <p:sp>
        <p:nvSpPr>
          <p:cNvPr id="546834" name="Rectangle 18"/>
          <p:cNvSpPr>
            <a:spLocks noChangeArrowheads="1"/>
          </p:cNvSpPr>
          <p:nvPr/>
        </p:nvSpPr>
        <p:spPr bwMode="auto">
          <a:xfrm>
            <a:off x="3717925" y="5975350"/>
            <a:ext cx="354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sz="2000" i="1" dirty="0">
                <a:solidFill>
                  <a:schemeClr val="accent2"/>
                </a:solidFill>
                <a:latin typeface="Arial" charset="0"/>
              </a:rPr>
              <a:t>Y</a:t>
            </a:r>
          </a:p>
        </p:txBody>
      </p:sp>
      <p:sp>
        <p:nvSpPr>
          <p:cNvPr id="546835" name="Rectangle 19"/>
          <p:cNvSpPr>
            <a:spLocks noChangeArrowheads="1"/>
          </p:cNvSpPr>
          <p:nvPr/>
        </p:nvSpPr>
        <p:spPr bwMode="auto">
          <a:xfrm>
            <a:off x="3592513" y="685800"/>
            <a:ext cx="590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en-GB" sz="2400" i="1" dirty="0">
                <a:solidFill>
                  <a:schemeClr val="accent2"/>
                </a:solidFill>
                <a:latin typeface="Arial" charset="0"/>
              </a:rPr>
              <a:t>AS</a:t>
            </a:r>
          </a:p>
        </p:txBody>
      </p:sp>
      <p:sp>
        <p:nvSpPr>
          <p:cNvPr id="546836" name="Rectangle 20"/>
          <p:cNvSpPr>
            <a:spLocks noChangeArrowheads="1"/>
          </p:cNvSpPr>
          <p:nvPr/>
        </p:nvSpPr>
        <p:spPr bwMode="auto">
          <a:xfrm>
            <a:off x="5832475" y="5443538"/>
            <a:ext cx="874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defTabSz="762000"/>
            <a:r>
              <a:rPr lang="en-GB" sz="2400" i="1" dirty="0">
                <a:solidFill>
                  <a:schemeClr val="tx2"/>
                </a:solidFill>
                <a:latin typeface="Arial" charset="0"/>
              </a:rPr>
              <a:t>AD</a:t>
            </a:r>
            <a:r>
              <a:rPr lang="en-GB" sz="2400" baseline="-25000" dirty="0">
                <a:solidFill>
                  <a:schemeClr val="tx2"/>
                </a:solidFill>
                <a:latin typeface="Arial" charset="0"/>
              </a:rPr>
              <a:t>1</a:t>
            </a:r>
          </a:p>
        </p:txBody>
      </p:sp>
      <p:sp>
        <p:nvSpPr>
          <p:cNvPr id="546837" name="Oval 21"/>
          <p:cNvSpPr>
            <a:spLocks noChangeArrowheads="1"/>
          </p:cNvSpPr>
          <p:nvPr/>
        </p:nvSpPr>
        <p:spPr bwMode="auto">
          <a:xfrm>
            <a:off x="3822700" y="4737100"/>
            <a:ext cx="127000" cy="127000"/>
          </a:xfrm>
          <a:prstGeom prst="ellipse">
            <a:avLst/>
          </a:prstGeom>
          <a:solidFill>
            <a:srgbClr val="CCCCFF"/>
          </a:solidFill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46838" name="Oval 22"/>
          <p:cNvSpPr>
            <a:spLocks noChangeArrowheads="1"/>
          </p:cNvSpPr>
          <p:nvPr/>
        </p:nvSpPr>
        <p:spPr bwMode="auto">
          <a:xfrm>
            <a:off x="3821113" y="3463925"/>
            <a:ext cx="127000" cy="127000"/>
          </a:xfrm>
          <a:prstGeom prst="ellipse">
            <a:avLst/>
          </a:prstGeom>
          <a:solidFill>
            <a:srgbClr val="99FF99"/>
          </a:solidFill>
          <a:ln w="254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l-GR" dirty="0"/>
          </a:p>
        </p:txBody>
      </p:sp>
      <p:sp>
        <p:nvSpPr>
          <p:cNvPr id="546839" name="Text Box 23"/>
          <p:cNvSpPr txBox="1">
            <a:spLocks noChangeArrowheads="1"/>
          </p:cNvSpPr>
          <p:nvPr/>
        </p:nvSpPr>
        <p:spPr bwMode="auto">
          <a:xfrm>
            <a:off x="0" y="23813"/>
            <a:ext cx="914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l-GR" b="1" dirty="0">
                <a:solidFill>
                  <a:schemeClr val="hlink"/>
                </a:solidFill>
                <a:latin typeface="Arial" charset="0"/>
              </a:rPr>
              <a:t>Διαφορετικές καμπύλες συνολικής ζήτησης </a:t>
            </a:r>
            <a:r>
              <a:rPr lang="en-GB" b="1" dirty="0">
                <a:solidFill>
                  <a:schemeClr val="hlink"/>
                </a:solidFill>
                <a:latin typeface="Arial" charset="0"/>
              </a:rPr>
              <a:t>(</a:t>
            </a:r>
            <a:r>
              <a:rPr lang="el-GR" b="1" dirty="0">
                <a:solidFill>
                  <a:schemeClr val="hlink"/>
                </a:solidFill>
                <a:latin typeface="Arial" charset="0"/>
              </a:rPr>
              <a:t>α</a:t>
            </a:r>
            <a:r>
              <a:rPr lang="en-GB" b="1" dirty="0">
                <a:solidFill>
                  <a:schemeClr val="hlink"/>
                </a:solidFill>
                <a:latin typeface="Arial" charset="0"/>
              </a:rPr>
              <a:t>)</a:t>
            </a: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468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468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468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46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546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546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6832" grpId="0" animBg="1"/>
      <p:bldP spid="546833" grpId="0" autoUpdateAnimBg="0"/>
      <p:bldP spid="546838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35AA"/>
      </a:dk2>
      <a:lt2>
        <a:srgbClr val="000000"/>
      </a:lt2>
      <a:accent1>
        <a:srgbClr val="800080"/>
      </a:accent1>
      <a:accent2>
        <a:srgbClr val="C40038"/>
      </a:accent2>
      <a:accent3>
        <a:srgbClr val="FFFFFF"/>
      </a:accent3>
      <a:accent4>
        <a:srgbClr val="000000"/>
      </a:accent4>
      <a:accent5>
        <a:srgbClr val="C0AAC0"/>
      </a:accent5>
      <a:accent6>
        <a:srgbClr val="B10032"/>
      </a:accent6>
      <a:hlink>
        <a:srgbClr val="663300"/>
      </a:hlink>
      <a:folHlink>
        <a:srgbClr val="01791B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35AA"/>
    </a:dk2>
    <a:lt2>
      <a:srgbClr val="000000"/>
    </a:lt2>
    <a:accent1>
      <a:srgbClr val="800080"/>
    </a:accent1>
    <a:accent2>
      <a:srgbClr val="C40038"/>
    </a:accent2>
    <a:accent3>
      <a:srgbClr val="FFFFFF"/>
    </a:accent3>
    <a:accent4>
      <a:srgbClr val="000000"/>
    </a:accent4>
    <a:accent5>
      <a:srgbClr val="C0AAC0"/>
    </a:accent5>
    <a:accent6>
      <a:srgbClr val="B10032"/>
    </a:accent6>
    <a:hlink>
      <a:srgbClr val="663300"/>
    </a:hlink>
    <a:folHlink>
      <a:srgbClr val="006600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80"/>
    </a:dk2>
    <a:lt2>
      <a:srgbClr val="000000"/>
    </a:lt2>
    <a:accent1>
      <a:srgbClr val="663300"/>
    </a:accent1>
    <a:accent2>
      <a:srgbClr val="CC0000"/>
    </a:accent2>
    <a:accent3>
      <a:srgbClr val="FFFFFF"/>
    </a:accent3>
    <a:accent4>
      <a:srgbClr val="000000"/>
    </a:accent4>
    <a:accent5>
      <a:srgbClr val="B8ADAA"/>
    </a:accent5>
    <a:accent6>
      <a:srgbClr val="B90000"/>
    </a:accent6>
    <a:hlink>
      <a:srgbClr val="660066"/>
    </a:hlink>
    <a:folHlink>
      <a:srgbClr val="006600"/>
    </a:folHlink>
  </a:clrScheme>
</a:themeOverride>
</file>

<file path=ppt/theme/themeOverride3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80"/>
    </a:dk2>
    <a:lt2>
      <a:srgbClr val="000000"/>
    </a:lt2>
    <a:accent1>
      <a:srgbClr val="663300"/>
    </a:accent1>
    <a:accent2>
      <a:srgbClr val="CC0000"/>
    </a:accent2>
    <a:accent3>
      <a:srgbClr val="FFFFFF"/>
    </a:accent3>
    <a:accent4>
      <a:srgbClr val="000000"/>
    </a:accent4>
    <a:accent5>
      <a:srgbClr val="B8ADAA"/>
    </a:accent5>
    <a:accent6>
      <a:srgbClr val="B90000"/>
    </a:accent6>
    <a:hlink>
      <a:srgbClr val="660066"/>
    </a:hlink>
    <a:folHlink>
      <a:srgbClr val="0066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Settings\ltsn-a\Application Data\Microsoft\Templates\Lecture plans.pot</Template>
  <TotalTime>2462</TotalTime>
  <Words>2076</Words>
  <Application>Microsoft Office PowerPoint</Application>
  <PresentationFormat>On-screen Show (4:3)</PresentationFormat>
  <Paragraphs>582</Paragraphs>
  <Slides>64</Slides>
  <Notes>64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64</vt:i4>
      </vt:variant>
    </vt:vector>
  </HeadingPairs>
  <TitlesOfParts>
    <vt:vector size="67" baseType="lpstr">
      <vt:lpstr>Default Design</vt:lpstr>
      <vt:lpstr>Chart</vt:lpstr>
      <vt:lpstr>Clip</vt:lpstr>
      <vt:lpstr>PowerPoint Presentation</vt:lpstr>
      <vt:lpstr>Μακροοικονομικά Θέματα, Συζητήσεις και Διαμάχες</vt:lpstr>
      <vt:lpstr>PowerPoint Presentation</vt:lpstr>
      <vt:lpstr>Το μακροοικονομικό περιβάλλον και συζητήσεις</vt:lpstr>
      <vt:lpstr>Μακροοικονομικά Θέματα, Συζητήσεις και Διαμάχες</vt:lpstr>
      <vt:lpstr>Οι τέσσερις διαμάχες</vt:lpstr>
      <vt:lpstr>PowerPoint Presentation</vt:lpstr>
      <vt:lpstr>PowerPoint Presentation</vt:lpstr>
      <vt:lpstr>PowerPoint Presentation</vt:lpstr>
      <vt:lpstr>Τέσσερις βασικές διαμάχες</vt:lpstr>
      <vt:lpstr>PowerPoint Presentation</vt:lpstr>
      <vt:lpstr>PowerPoint Presentation</vt:lpstr>
      <vt:lpstr>PowerPoint Presentation</vt:lpstr>
      <vt:lpstr>Τέσσερις βασικές διαμάχες</vt:lpstr>
      <vt:lpstr>PowerPoint Presentation</vt:lpstr>
      <vt:lpstr>PowerPoint Presentation</vt:lpstr>
      <vt:lpstr>PowerPoint Presentation</vt:lpstr>
      <vt:lpstr>Τέσσερις βασικές διαμάχες</vt:lpstr>
      <vt:lpstr>Μακροοικονομικά Θέματα, Συζητήσεις και Διαμάχες</vt:lpstr>
      <vt:lpstr>Κλασική Μακροοικονομική</vt:lpstr>
      <vt:lpstr>PowerPoint Presentation</vt:lpstr>
      <vt:lpstr>PowerPoint Presentation</vt:lpstr>
      <vt:lpstr>PowerPoint Presentation</vt:lpstr>
      <vt:lpstr>PowerPoint Presentation</vt:lpstr>
      <vt:lpstr>Κλασική Μακροοικονομική</vt:lpstr>
      <vt:lpstr>Κλασική Μακροοικονομική</vt:lpstr>
      <vt:lpstr>Κλασική Μακροοικονομική</vt:lpstr>
      <vt:lpstr>PowerPoint Presentation</vt:lpstr>
      <vt:lpstr>PowerPoint Presentation</vt:lpstr>
      <vt:lpstr>Κλασική Μακροοικονομική</vt:lpstr>
      <vt:lpstr>Κλασική Μακροοικονομική</vt:lpstr>
      <vt:lpstr>PowerPoint Presentation</vt:lpstr>
      <vt:lpstr>Μακροοικονομικά Θέματα, Συζητήσεις και Διαμάχες</vt:lpstr>
      <vt:lpstr>Η Κεϋνσιανή επανάσταση</vt:lpstr>
      <vt:lpstr>PowerPoint Presentation</vt:lpstr>
      <vt:lpstr>Η Κεϋνσιανή επανάσταση</vt:lpstr>
      <vt:lpstr>PowerPoint Presentation</vt:lpstr>
      <vt:lpstr>Η Κεϋνσιανή επανάσταση</vt:lpstr>
      <vt:lpstr>Η Κεϋνσιανή επανάσταση</vt:lpstr>
      <vt:lpstr>PowerPoint Presentation</vt:lpstr>
      <vt:lpstr>PowerPoint Presentation</vt:lpstr>
      <vt:lpstr>Η Κεϋνσιανή επανάσταση</vt:lpstr>
      <vt:lpstr>PowerPoint Presentation</vt:lpstr>
      <vt:lpstr>Η Κεϋνσιανή επανάσταση</vt:lpstr>
      <vt:lpstr>Μακροοικονομικά Θέματα, Συζητήσεις και Διαμάχες</vt:lpstr>
      <vt:lpstr>Μονεταριστική και νεοκλασική σχολή</vt:lpstr>
      <vt:lpstr>PowerPoint Presentation</vt:lpstr>
      <vt:lpstr>PowerPoint Presentation</vt:lpstr>
      <vt:lpstr>PowerPoint Presentation</vt:lpstr>
      <vt:lpstr>PowerPoint Presentation</vt:lpstr>
      <vt:lpstr>Μονεταριστική και Νεοκλασική σχολή</vt:lpstr>
      <vt:lpstr>Μακροοικονομικά Θέματα, Συζητήσεις και Διαμάχες</vt:lpstr>
      <vt:lpstr>Η Κεϋνσιανή απάντηση</vt:lpstr>
      <vt:lpstr>Στρεβλώσεις τιμών και μονοπωλιακά ανταγωνιστικές επιχειρήσεις.</vt:lpstr>
      <vt:lpstr>PowerPoint Presentation</vt:lpstr>
      <vt:lpstr>PowerPoint Presentation</vt:lpstr>
      <vt:lpstr>Η Κεϋνσιανή απάντηση</vt:lpstr>
      <vt:lpstr>Μακροοικονομικά Θέματα, Συζητήσεις και Διαμάχες</vt:lpstr>
      <vt:lpstr>  Μία αναδυόμενη συναίνεση</vt:lpstr>
      <vt:lpstr>Μία αναδυόμενη συναίνεση</vt:lpstr>
      <vt:lpstr>Μακροοικονομικά Θέματα, Συζητήσεις και Διαμάχες</vt:lpstr>
      <vt:lpstr>  Αναζήτηση για μία νέα συναίνεση</vt:lpstr>
      <vt:lpstr>Αναζήτηση για μία νέα συναίνεση</vt:lpstr>
      <vt:lpstr>Αναζήτηση για μία νέα συναίνεση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John Sloman</dc:creator>
  <cp:lastModifiedBy>user1</cp:lastModifiedBy>
  <cp:revision>208</cp:revision>
  <dcterms:created xsi:type="dcterms:W3CDTF">2002-11-17T23:04:00Z</dcterms:created>
  <dcterms:modified xsi:type="dcterms:W3CDTF">2018-04-11T11:55:45Z</dcterms:modified>
</cp:coreProperties>
</file>