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1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9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0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2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2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3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131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8"/>
  </p:notesMasterIdLst>
  <p:sldIdLst>
    <p:sldId id="647" r:id="rId2"/>
    <p:sldId id="603" r:id="rId3"/>
    <p:sldId id="604" r:id="rId4"/>
    <p:sldId id="392" r:id="rId5"/>
    <p:sldId id="394" r:id="rId6"/>
    <p:sldId id="642" r:id="rId7"/>
    <p:sldId id="643" r:id="rId8"/>
    <p:sldId id="644" r:id="rId9"/>
    <p:sldId id="645" r:id="rId10"/>
    <p:sldId id="646" r:id="rId11"/>
    <p:sldId id="610" r:id="rId12"/>
    <p:sldId id="611" r:id="rId13"/>
    <p:sldId id="612" r:id="rId14"/>
    <p:sldId id="613" r:id="rId15"/>
    <p:sldId id="614" r:id="rId16"/>
    <p:sldId id="539" r:id="rId17"/>
    <p:sldId id="410" r:id="rId18"/>
    <p:sldId id="668" r:id="rId19"/>
    <p:sldId id="414" r:id="rId20"/>
    <p:sldId id="664" r:id="rId21"/>
    <p:sldId id="542" r:id="rId22"/>
    <p:sldId id="635" r:id="rId23"/>
    <p:sldId id="416" r:id="rId24"/>
    <p:sldId id="417" r:id="rId25"/>
    <p:sldId id="418" r:id="rId26"/>
    <p:sldId id="419" r:id="rId27"/>
    <p:sldId id="420" r:id="rId28"/>
    <p:sldId id="421" r:id="rId29"/>
    <p:sldId id="655" r:id="rId30"/>
    <p:sldId id="423" r:id="rId31"/>
    <p:sldId id="656" r:id="rId32"/>
    <p:sldId id="425" r:id="rId33"/>
    <p:sldId id="657" r:id="rId34"/>
    <p:sldId id="658" r:id="rId35"/>
    <p:sldId id="659" r:id="rId36"/>
    <p:sldId id="660" r:id="rId37"/>
    <p:sldId id="661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665" r:id="rId58"/>
    <p:sldId id="666" r:id="rId59"/>
    <p:sldId id="667" r:id="rId60"/>
    <p:sldId id="547" r:id="rId61"/>
    <p:sldId id="615" r:id="rId62"/>
    <p:sldId id="616" r:id="rId63"/>
    <p:sldId id="617" r:id="rId64"/>
    <p:sldId id="618" r:id="rId65"/>
    <p:sldId id="619" r:id="rId66"/>
    <p:sldId id="620" r:id="rId67"/>
    <p:sldId id="601" r:id="rId68"/>
    <p:sldId id="602" r:id="rId69"/>
    <p:sldId id="457" r:id="rId70"/>
    <p:sldId id="458" r:id="rId71"/>
    <p:sldId id="591" r:id="rId72"/>
    <p:sldId id="592" r:id="rId73"/>
    <p:sldId id="593" r:id="rId74"/>
    <p:sldId id="594" r:id="rId75"/>
    <p:sldId id="595" r:id="rId76"/>
    <p:sldId id="596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67" r:id="rId86"/>
    <p:sldId id="468" r:id="rId87"/>
    <p:sldId id="469" r:id="rId88"/>
    <p:sldId id="470" r:id="rId89"/>
    <p:sldId id="553" r:id="rId90"/>
    <p:sldId id="554" r:id="rId91"/>
    <p:sldId id="555" r:id="rId92"/>
    <p:sldId id="556" r:id="rId93"/>
    <p:sldId id="557" r:id="rId94"/>
    <p:sldId id="558" r:id="rId95"/>
    <p:sldId id="477" r:id="rId96"/>
    <p:sldId id="478" r:id="rId97"/>
    <p:sldId id="479" r:id="rId98"/>
    <p:sldId id="480" r:id="rId99"/>
    <p:sldId id="641" r:id="rId100"/>
    <p:sldId id="482" r:id="rId101"/>
    <p:sldId id="483" r:id="rId102"/>
    <p:sldId id="484" r:id="rId103"/>
    <p:sldId id="648" r:id="rId104"/>
    <p:sldId id="491" r:id="rId105"/>
    <p:sldId id="649" r:id="rId106"/>
    <p:sldId id="548" r:id="rId107"/>
    <p:sldId id="497" r:id="rId108"/>
    <p:sldId id="650" r:id="rId109"/>
    <p:sldId id="504" r:id="rId110"/>
    <p:sldId id="651" r:id="rId111"/>
    <p:sldId id="652" r:id="rId112"/>
    <p:sldId id="653" r:id="rId113"/>
    <p:sldId id="511" r:id="rId114"/>
    <p:sldId id="637" r:id="rId115"/>
    <p:sldId id="654" r:id="rId116"/>
    <p:sldId id="512" r:id="rId117"/>
    <p:sldId id="513" r:id="rId118"/>
    <p:sldId id="628" r:id="rId119"/>
    <p:sldId id="629" r:id="rId120"/>
    <p:sldId id="630" r:id="rId121"/>
    <p:sldId id="631" r:id="rId122"/>
    <p:sldId id="632" r:id="rId123"/>
    <p:sldId id="633" r:id="rId124"/>
    <p:sldId id="521" r:id="rId125"/>
    <p:sldId id="522" r:id="rId126"/>
    <p:sldId id="523" r:id="rId127"/>
    <p:sldId id="524" r:id="rId128"/>
    <p:sldId id="525" r:id="rId129"/>
    <p:sldId id="526" r:id="rId130"/>
    <p:sldId id="527" r:id="rId131"/>
    <p:sldId id="528" r:id="rId132"/>
    <p:sldId id="529" r:id="rId133"/>
    <p:sldId id="530" r:id="rId134"/>
    <p:sldId id="531" r:id="rId135"/>
    <p:sldId id="532" r:id="rId136"/>
    <p:sldId id="533" r:id="rId13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0CC00"/>
    <a:srgbClr val="0070C0"/>
    <a:srgbClr val="000066"/>
    <a:srgbClr val="DFDFED"/>
    <a:srgbClr val="003399"/>
    <a:srgbClr val="6E6EA6"/>
    <a:srgbClr val="C0AAC0"/>
    <a:srgbClr val="E5EDFF"/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0860" autoAdjust="0"/>
  </p:normalViewPr>
  <p:slideViewPr>
    <p:cSldViewPr snapToGrid="0">
      <p:cViewPr>
        <p:scale>
          <a:sx n="68" d="100"/>
          <a:sy n="68" d="100"/>
        </p:scale>
        <p:origin x="-169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38.xml"/><Relationship Id="rId21" Type="http://schemas.openxmlformats.org/officeDocument/2006/relationships/slide" Target="slides/slide33.xml"/><Relationship Id="rId34" Type="http://schemas.openxmlformats.org/officeDocument/2006/relationships/slide" Target="slides/slide46.xml"/><Relationship Id="rId42" Type="http://schemas.openxmlformats.org/officeDocument/2006/relationships/slide" Target="slides/slide54.xml"/><Relationship Id="rId47" Type="http://schemas.openxmlformats.org/officeDocument/2006/relationships/slide" Target="slides/slide69.xml"/><Relationship Id="rId50" Type="http://schemas.openxmlformats.org/officeDocument/2006/relationships/slide" Target="slides/slide78.xml"/><Relationship Id="rId55" Type="http://schemas.openxmlformats.org/officeDocument/2006/relationships/slide" Target="slides/slide83.xml"/><Relationship Id="rId63" Type="http://schemas.openxmlformats.org/officeDocument/2006/relationships/slide" Target="slides/slide91.xml"/><Relationship Id="rId68" Type="http://schemas.openxmlformats.org/officeDocument/2006/relationships/slide" Target="slides/slide96.xml"/><Relationship Id="rId76" Type="http://schemas.openxmlformats.org/officeDocument/2006/relationships/slide" Target="slides/slide104.xml"/><Relationship Id="rId84" Type="http://schemas.openxmlformats.org/officeDocument/2006/relationships/slide" Target="slides/slide113.xml"/><Relationship Id="rId89" Type="http://schemas.openxmlformats.org/officeDocument/2006/relationships/slide" Target="slides/slide125.xml"/><Relationship Id="rId97" Type="http://schemas.openxmlformats.org/officeDocument/2006/relationships/slide" Target="slides/slide133.xml"/><Relationship Id="rId7" Type="http://schemas.openxmlformats.org/officeDocument/2006/relationships/slide" Target="slides/slide19.xml"/><Relationship Id="rId71" Type="http://schemas.openxmlformats.org/officeDocument/2006/relationships/slide" Target="slides/slide99.xml"/><Relationship Id="rId92" Type="http://schemas.openxmlformats.org/officeDocument/2006/relationships/slide" Target="slides/slide128.xml"/><Relationship Id="rId2" Type="http://schemas.openxmlformats.org/officeDocument/2006/relationships/slide" Target="slides/slide4.xml"/><Relationship Id="rId16" Type="http://schemas.openxmlformats.org/officeDocument/2006/relationships/slide" Target="slides/slide28.xml"/><Relationship Id="rId29" Type="http://schemas.openxmlformats.org/officeDocument/2006/relationships/slide" Target="slides/slide41.xml"/><Relationship Id="rId11" Type="http://schemas.openxmlformats.org/officeDocument/2006/relationships/slide" Target="slides/slide23.xml"/><Relationship Id="rId24" Type="http://schemas.openxmlformats.org/officeDocument/2006/relationships/slide" Target="slides/slide36.xml"/><Relationship Id="rId32" Type="http://schemas.openxmlformats.org/officeDocument/2006/relationships/slide" Target="slides/slide44.xml"/><Relationship Id="rId37" Type="http://schemas.openxmlformats.org/officeDocument/2006/relationships/slide" Target="slides/slide49.xml"/><Relationship Id="rId40" Type="http://schemas.openxmlformats.org/officeDocument/2006/relationships/slide" Target="slides/slide52.xml"/><Relationship Id="rId45" Type="http://schemas.openxmlformats.org/officeDocument/2006/relationships/slide" Target="slides/slide58.xml"/><Relationship Id="rId53" Type="http://schemas.openxmlformats.org/officeDocument/2006/relationships/slide" Target="slides/slide81.xml"/><Relationship Id="rId58" Type="http://schemas.openxmlformats.org/officeDocument/2006/relationships/slide" Target="slides/slide86.xml"/><Relationship Id="rId66" Type="http://schemas.openxmlformats.org/officeDocument/2006/relationships/slide" Target="slides/slide94.xml"/><Relationship Id="rId74" Type="http://schemas.openxmlformats.org/officeDocument/2006/relationships/slide" Target="slides/slide102.xml"/><Relationship Id="rId79" Type="http://schemas.openxmlformats.org/officeDocument/2006/relationships/slide" Target="slides/slide108.xml"/><Relationship Id="rId87" Type="http://schemas.openxmlformats.org/officeDocument/2006/relationships/slide" Target="slides/slide117.xml"/><Relationship Id="rId5" Type="http://schemas.openxmlformats.org/officeDocument/2006/relationships/slide" Target="slides/slide17.xml"/><Relationship Id="rId61" Type="http://schemas.openxmlformats.org/officeDocument/2006/relationships/slide" Target="slides/slide89.xml"/><Relationship Id="rId82" Type="http://schemas.openxmlformats.org/officeDocument/2006/relationships/slide" Target="slides/slide111.xml"/><Relationship Id="rId90" Type="http://schemas.openxmlformats.org/officeDocument/2006/relationships/slide" Target="slides/slide126.xml"/><Relationship Id="rId95" Type="http://schemas.openxmlformats.org/officeDocument/2006/relationships/slide" Target="slides/slide131.xml"/><Relationship Id="rId19" Type="http://schemas.openxmlformats.org/officeDocument/2006/relationships/slide" Target="slides/slide31.xml"/><Relationship Id="rId14" Type="http://schemas.openxmlformats.org/officeDocument/2006/relationships/slide" Target="slides/slide26.xml"/><Relationship Id="rId22" Type="http://schemas.openxmlformats.org/officeDocument/2006/relationships/slide" Target="slides/slide34.xml"/><Relationship Id="rId27" Type="http://schemas.openxmlformats.org/officeDocument/2006/relationships/slide" Target="slides/slide39.xml"/><Relationship Id="rId30" Type="http://schemas.openxmlformats.org/officeDocument/2006/relationships/slide" Target="slides/slide42.xml"/><Relationship Id="rId35" Type="http://schemas.openxmlformats.org/officeDocument/2006/relationships/slide" Target="slides/slide47.xml"/><Relationship Id="rId43" Type="http://schemas.openxmlformats.org/officeDocument/2006/relationships/slide" Target="slides/slide55.xml"/><Relationship Id="rId48" Type="http://schemas.openxmlformats.org/officeDocument/2006/relationships/slide" Target="slides/slide70.xml"/><Relationship Id="rId56" Type="http://schemas.openxmlformats.org/officeDocument/2006/relationships/slide" Target="slides/slide84.xml"/><Relationship Id="rId64" Type="http://schemas.openxmlformats.org/officeDocument/2006/relationships/slide" Target="slides/slide92.xml"/><Relationship Id="rId69" Type="http://schemas.openxmlformats.org/officeDocument/2006/relationships/slide" Target="slides/slide97.xml"/><Relationship Id="rId77" Type="http://schemas.openxmlformats.org/officeDocument/2006/relationships/slide" Target="slides/slide105.xml"/><Relationship Id="rId100" Type="http://schemas.openxmlformats.org/officeDocument/2006/relationships/slide" Target="slides/slide136.xml"/><Relationship Id="rId8" Type="http://schemas.openxmlformats.org/officeDocument/2006/relationships/slide" Target="slides/slide20.xml"/><Relationship Id="rId51" Type="http://schemas.openxmlformats.org/officeDocument/2006/relationships/slide" Target="slides/slide79.xml"/><Relationship Id="rId72" Type="http://schemas.openxmlformats.org/officeDocument/2006/relationships/slide" Target="slides/slide100.xml"/><Relationship Id="rId80" Type="http://schemas.openxmlformats.org/officeDocument/2006/relationships/slide" Target="slides/slide109.xml"/><Relationship Id="rId85" Type="http://schemas.openxmlformats.org/officeDocument/2006/relationships/slide" Target="slides/slide115.xml"/><Relationship Id="rId93" Type="http://schemas.openxmlformats.org/officeDocument/2006/relationships/slide" Target="slides/slide129.xml"/><Relationship Id="rId98" Type="http://schemas.openxmlformats.org/officeDocument/2006/relationships/slide" Target="slides/slide134.xml"/><Relationship Id="rId3" Type="http://schemas.openxmlformats.org/officeDocument/2006/relationships/slide" Target="slides/slide5.xml"/><Relationship Id="rId12" Type="http://schemas.openxmlformats.org/officeDocument/2006/relationships/slide" Target="slides/slide24.xml"/><Relationship Id="rId17" Type="http://schemas.openxmlformats.org/officeDocument/2006/relationships/slide" Target="slides/slide29.xml"/><Relationship Id="rId25" Type="http://schemas.openxmlformats.org/officeDocument/2006/relationships/slide" Target="slides/slide37.xml"/><Relationship Id="rId33" Type="http://schemas.openxmlformats.org/officeDocument/2006/relationships/slide" Target="slides/slide45.xml"/><Relationship Id="rId38" Type="http://schemas.openxmlformats.org/officeDocument/2006/relationships/slide" Target="slides/slide50.xml"/><Relationship Id="rId46" Type="http://schemas.openxmlformats.org/officeDocument/2006/relationships/slide" Target="slides/slide60.xml"/><Relationship Id="rId59" Type="http://schemas.openxmlformats.org/officeDocument/2006/relationships/slide" Target="slides/slide87.xml"/><Relationship Id="rId67" Type="http://schemas.openxmlformats.org/officeDocument/2006/relationships/slide" Target="slides/slide95.xml"/><Relationship Id="rId20" Type="http://schemas.openxmlformats.org/officeDocument/2006/relationships/slide" Target="slides/slide32.xml"/><Relationship Id="rId41" Type="http://schemas.openxmlformats.org/officeDocument/2006/relationships/slide" Target="slides/slide53.xml"/><Relationship Id="rId54" Type="http://schemas.openxmlformats.org/officeDocument/2006/relationships/slide" Target="slides/slide82.xml"/><Relationship Id="rId62" Type="http://schemas.openxmlformats.org/officeDocument/2006/relationships/slide" Target="slides/slide90.xml"/><Relationship Id="rId70" Type="http://schemas.openxmlformats.org/officeDocument/2006/relationships/slide" Target="slides/slide98.xml"/><Relationship Id="rId75" Type="http://schemas.openxmlformats.org/officeDocument/2006/relationships/slide" Target="slides/slide103.xml"/><Relationship Id="rId83" Type="http://schemas.openxmlformats.org/officeDocument/2006/relationships/slide" Target="slides/slide112.xml"/><Relationship Id="rId88" Type="http://schemas.openxmlformats.org/officeDocument/2006/relationships/slide" Target="slides/slide124.xml"/><Relationship Id="rId91" Type="http://schemas.openxmlformats.org/officeDocument/2006/relationships/slide" Target="slides/slide127.xml"/><Relationship Id="rId96" Type="http://schemas.openxmlformats.org/officeDocument/2006/relationships/slide" Target="slides/slide132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5" Type="http://schemas.openxmlformats.org/officeDocument/2006/relationships/slide" Target="slides/slide27.xml"/><Relationship Id="rId23" Type="http://schemas.openxmlformats.org/officeDocument/2006/relationships/slide" Target="slides/slide35.xml"/><Relationship Id="rId28" Type="http://schemas.openxmlformats.org/officeDocument/2006/relationships/slide" Target="slides/slide40.xml"/><Relationship Id="rId36" Type="http://schemas.openxmlformats.org/officeDocument/2006/relationships/slide" Target="slides/slide48.xml"/><Relationship Id="rId49" Type="http://schemas.openxmlformats.org/officeDocument/2006/relationships/slide" Target="slides/slide77.xml"/><Relationship Id="rId57" Type="http://schemas.openxmlformats.org/officeDocument/2006/relationships/slide" Target="slides/slide85.xml"/><Relationship Id="rId10" Type="http://schemas.openxmlformats.org/officeDocument/2006/relationships/slide" Target="slides/slide22.xml"/><Relationship Id="rId31" Type="http://schemas.openxmlformats.org/officeDocument/2006/relationships/slide" Target="slides/slide43.xml"/><Relationship Id="rId44" Type="http://schemas.openxmlformats.org/officeDocument/2006/relationships/slide" Target="slides/slide56.xml"/><Relationship Id="rId52" Type="http://schemas.openxmlformats.org/officeDocument/2006/relationships/slide" Target="slides/slide80.xml"/><Relationship Id="rId60" Type="http://schemas.openxmlformats.org/officeDocument/2006/relationships/slide" Target="slides/slide88.xml"/><Relationship Id="rId65" Type="http://schemas.openxmlformats.org/officeDocument/2006/relationships/slide" Target="slides/slide93.xml"/><Relationship Id="rId73" Type="http://schemas.openxmlformats.org/officeDocument/2006/relationships/slide" Target="slides/slide101.xml"/><Relationship Id="rId78" Type="http://schemas.openxmlformats.org/officeDocument/2006/relationships/slide" Target="slides/slide107.xml"/><Relationship Id="rId81" Type="http://schemas.openxmlformats.org/officeDocument/2006/relationships/slide" Target="slides/slide110.xml"/><Relationship Id="rId86" Type="http://schemas.openxmlformats.org/officeDocument/2006/relationships/slide" Target="slides/slide116.xml"/><Relationship Id="rId94" Type="http://schemas.openxmlformats.org/officeDocument/2006/relationships/slide" Target="slides/slide130.xml"/><Relationship Id="rId99" Type="http://schemas.openxmlformats.org/officeDocument/2006/relationships/slide" Target="slides/slide135.xml"/><Relationship Id="rId4" Type="http://schemas.openxmlformats.org/officeDocument/2006/relationships/slide" Target="slides/slide16.xml"/><Relationship Id="rId9" Type="http://schemas.openxmlformats.org/officeDocument/2006/relationships/slide" Target="slides/slide21.xml"/><Relationship Id="rId13" Type="http://schemas.openxmlformats.org/officeDocument/2006/relationships/slide" Target="slides/slide25.xml"/><Relationship Id="rId18" Type="http://schemas.openxmlformats.org/officeDocument/2006/relationships/slide" Target="slides/slide30.xml"/><Relationship Id="rId3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6C13710-70AF-4D89-A2A9-5AED84E66E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01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553B9C-75D9-4901-8C6C-BE719B77DACA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9420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50E1064-0676-4B07-A824-BD6D42CFEFFA}" type="slidenum">
              <a:rPr lang="en-GB" altLang="en-US" sz="1200" b="0"/>
              <a:pPr algn="r"/>
              <a:t>1</a:t>
            </a:fld>
            <a:endParaRPr lang="en-GB" altLang="en-US" sz="1200" b="0" dirty="0"/>
          </a:p>
        </p:txBody>
      </p:sp>
      <p:sp>
        <p:nvSpPr>
          <p:cNvPr id="9420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9420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C8752-C297-4C84-A16B-E662EF2248EB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940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40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0FB38-C618-4349-9E77-127724B23DFD}" type="slidenum">
              <a:rPr lang="en-GB"/>
              <a:pPr/>
              <a:t>100</a:t>
            </a:fld>
            <a:endParaRPr lang="en-GB"/>
          </a:p>
        </p:txBody>
      </p:sp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6F1951-80A8-4803-B15B-41CD00C2254A}" type="slidenum">
              <a:rPr lang="en-GB" sz="1200" b="0"/>
              <a:pPr algn="r"/>
              <a:t>100</a:t>
            </a:fld>
            <a:endParaRPr lang="en-GB" sz="1200" b="0"/>
          </a:p>
        </p:txBody>
      </p:sp>
      <p:sp>
        <p:nvSpPr>
          <p:cNvPr id="5632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632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5632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632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632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32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AA4E6-5AB7-41F2-AF55-056A9F3A3217}" type="slidenum">
              <a:rPr lang="en-GB"/>
              <a:pPr/>
              <a:t>101</a:t>
            </a:fld>
            <a:endParaRPr lang="en-GB" dirty="0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F0E00-3D43-4628-94DD-C5BA3753857A}" type="slidenum">
              <a:rPr lang="en-GB"/>
              <a:pPr/>
              <a:t>102</a:t>
            </a:fld>
            <a:endParaRPr lang="en-GB" dirty="0"/>
          </a:p>
        </p:txBody>
      </p:sp>
      <p:sp>
        <p:nvSpPr>
          <p:cNvPr id="56729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649DFF-B6AD-4681-BE9A-86A1E0052C72}" type="slidenum">
              <a:rPr lang="en-GB" sz="1200" b="0"/>
              <a:pPr algn="r"/>
              <a:t>102</a:t>
            </a:fld>
            <a:endParaRPr lang="en-GB" sz="1200" b="0" dirty="0"/>
          </a:p>
        </p:txBody>
      </p:sp>
      <p:sp>
        <p:nvSpPr>
          <p:cNvPr id="5672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673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2</a:t>
            </a:r>
          </a:p>
        </p:txBody>
      </p:sp>
      <p:sp>
        <p:nvSpPr>
          <p:cNvPr id="5673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673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673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73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E722-527C-4B2D-A583-EE976F402921}" type="slidenum">
              <a:rPr lang="en-GB"/>
              <a:pPr/>
              <a:t>103</a:t>
            </a:fld>
            <a:endParaRPr lang="en-GB" dirty="0"/>
          </a:p>
        </p:txBody>
      </p:sp>
      <p:sp>
        <p:nvSpPr>
          <p:cNvPr id="946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9461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119DA3-090C-4035-A493-90863F07CA80}" type="slidenum">
              <a:rPr lang="en-GB"/>
              <a:pPr/>
              <a:t>104</a:t>
            </a:fld>
            <a:endParaRPr lang="en-GB" dirty="0"/>
          </a:p>
        </p:txBody>
      </p:sp>
      <p:sp>
        <p:nvSpPr>
          <p:cNvPr id="5816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7B3D3-4629-420F-A3EF-887D2C022F77}" type="slidenum">
              <a:rPr lang="en-GB" sz="1200" b="0"/>
              <a:pPr algn="r"/>
              <a:t>104</a:t>
            </a:fld>
            <a:endParaRPr lang="en-GB" sz="1200" b="0" dirty="0"/>
          </a:p>
        </p:txBody>
      </p:sp>
      <p:sp>
        <p:nvSpPr>
          <p:cNvPr id="5816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816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2</a:t>
            </a:r>
          </a:p>
        </p:txBody>
      </p:sp>
      <p:sp>
        <p:nvSpPr>
          <p:cNvPr id="5816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816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816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816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990D4-237E-4C8D-BAA4-EB926EFFE5D2}" type="slidenum">
              <a:rPr lang="en-GB"/>
              <a:pPr/>
              <a:t>105</a:t>
            </a:fld>
            <a:endParaRPr lang="en-GB" dirty="0"/>
          </a:p>
        </p:txBody>
      </p:sp>
      <p:sp>
        <p:nvSpPr>
          <p:cNvPr id="948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948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B72C6B-28B3-4F3D-9340-E282F95E76B5}" type="slidenum">
              <a:rPr lang="en-GB"/>
              <a:pPr/>
              <a:t>106</a:t>
            </a:fld>
            <a:endParaRPr lang="en-GB" dirty="0"/>
          </a:p>
        </p:txBody>
      </p:sp>
      <p:sp>
        <p:nvSpPr>
          <p:cNvPr id="700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70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05C9B-D5D3-4BC2-BAB0-6D2E51064BA9}" type="slidenum">
              <a:rPr lang="en-GB"/>
              <a:pPr/>
              <a:t>107</a:t>
            </a:fld>
            <a:endParaRPr lang="en-GB" dirty="0"/>
          </a:p>
        </p:txBody>
      </p:sp>
      <p:sp>
        <p:nvSpPr>
          <p:cNvPr id="5939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ED0D64-F017-443D-A4D9-FEFE8379EB53}" type="slidenum">
              <a:rPr lang="en-GB" sz="1200" b="0"/>
              <a:pPr algn="r"/>
              <a:t>107</a:t>
            </a:fld>
            <a:endParaRPr lang="en-GB" sz="1200" b="0" dirty="0"/>
          </a:p>
        </p:txBody>
      </p:sp>
      <p:sp>
        <p:nvSpPr>
          <p:cNvPr id="59392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9392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3</a:t>
            </a:r>
          </a:p>
        </p:txBody>
      </p:sp>
      <p:sp>
        <p:nvSpPr>
          <p:cNvPr id="59392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9392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9392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9392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FFC9F-CFF2-46A0-B05F-098BE2DB1871}" type="slidenum">
              <a:rPr lang="en-GB"/>
              <a:pPr/>
              <a:t>108</a:t>
            </a:fld>
            <a:endParaRPr lang="en-GB" dirty="0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50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A7F2-9E60-4494-B24E-2FB3A68BCBC2}" type="slidenum">
              <a:rPr lang="en-GB"/>
              <a:pPr/>
              <a:t>109</a:t>
            </a:fld>
            <a:endParaRPr lang="en-GB" dirty="0"/>
          </a:p>
        </p:txBody>
      </p:sp>
      <p:sp>
        <p:nvSpPr>
          <p:cNvPr id="60825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5E2F13-A175-4B30-AAE2-A086DB73A63D}" type="slidenum">
              <a:rPr lang="en-GB" sz="1200" b="0"/>
              <a:pPr algn="r"/>
              <a:t>109</a:t>
            </a:fld>
            <a:endParaRPr lang="en-GB" sz="1200" b="0" dirty="0"/>
          </a:p>
        </p:txBody>
      </p:sp>
      <p:sp>
        <p:nvSpPr>
          <p:cNvPr id="6082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082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3</a:t>
            </a:r>
          </a:p>
        </p:txBody>
      </p:sp>
      <p:sp>
        <p:nvSpPr>
          <p:cNvPr id="6082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082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082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082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685F7-097E-44A7-8C55-6E3080AF382A}" type="slidenum">
              <a:rPr lang="en-GB"/>
              <a:pPr/>
              <a:t>11</a:t>
            </a:fld>
            <a:endParaRPr lang="en-GB"/>
          </a:p>
        </p:txBody>
      </p:sp>
      <p:sp>
        <p:nvSpPr>
          <p:cNvPr id="8478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847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0DCC4-12E0-4E61-A70B-049D0B24164E}" type="slidenum">
              <a:rPr lang="en-GB"/>
              <a:pPr/>
              <a:t>110</a:t>
            </a:fld>
            <a:endParaRPr lang="en-GB" dirty="0"/>
          </a:p>
        </p:txBody>
      </p:sp>
      <p:sp>
        <p:nvSpPr>
          <p:cNvPr id="9523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52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AAFE47-63D5-48B8-9B28-BB66F84CAF32}" type="slidenum">
              <a:rPr lang="en-GB"/>
              <a:pPr/>
              <a:t>111</a:t>
            </a:fld>
            <a:endParaRPr lang="en-GB" dirty="0"/>
          </a:p>
        </p:txBody>
      </p:sp>
      <p:sp>
        <p:nvSpPr>
          <p:cNvPr id="9543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54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08F0B2-BAA6-4D40-BD34-F7441B728C0B}" type="slidenum">
              <a:rPr lang="en-GB"/>
              <a:pPr/>
              <a:t>112</a:t>
            </a:fld>
            <a:endParaRPr lang="en-GB" dirty="0"/>
          </a:p>
        </p:txBody>
      </p:sp>
      <p:sp>
        <p:nvSpPr>
          <p:cNvPr id="956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56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C0525A-0A8B-40D3-89E8-0BF573CD4524}" type="slidenum">
              <a:rPr lang="en-GB"/>
              <a:pPr/>
              <a:t>113</a:t>
            </a:fld>
            <a:endParaRPr lang="en-GB" dirty="0"/>
          </a:p>
        </p:txBody>
      </p:sp>
      <p:sp>
        <p:nvSpPr>
          <p:cNvPr id="62259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660859-36FD-4602-960B-40D08C474C81}" type="slidenum">
              <a:rPr lang="en-GB" sz="1200" b="0"/>
              <a:pPr algn="r"/>
              <a:t>113</a:t>
            </a:fld>
            <a:endParaRPr lang="en-GB" sz="1200" b="0" dirty="0"/>
          </a:p>
        </p:txBody>
      </p:sp>
      <p:sp>
        <p:nvSpPr>
          <p:cNvPr id="6225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25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3</a:t>
            </a:r>
          </a:p>
        </p:txBody>
      </p:sp>
      <p:sp>
        <p:nvSpPr>
          <p:cNvPr id="6225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25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25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26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4F4B5-3BC2-4274-9C82-6BBBBF164FAC}" type="slidenum">
              <a:rPr lang="en-GB"/>
              <a:pPr/>
              <a:t>114</a:t>
            </a:fld>
            <a:endParaRPr lang="en-GB" dirty="0"/>
          </a:p>
        </p:txBody>
      </p:sp>
      <p:sp>
        <p:nvSpPr>
          <p:cNvPr id="921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F3D66B-A068-4E93-A104-90B4A84DBCA0}" type="slidenum">
              <a:rPr lang="en-GB" sz="1200" b="0"/>
              <a:pPr algn="r"/>
              <a:t>114</a:t>
            </a:fld>
            <a:endParaRPr lang="en-GB" sz="1200" b="0" dirty="0"/>
          </a:p>
        </p:txBody>
      </p:sp>
      <p:sp>
        <p:nvSpPr>
          <p:cNvPr id="921603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9216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AA5BF-5941-4ECD-9941-B19014B2DD16}" type="slidenum">
              <a:rPr lang="en-GB"/>
              <a:pPr/>
              <a:t>115</a:t>
            </a:fld>
            <a:endParaRPr lang="en-GB" dirty="0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958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8479A-29FB-4534-8163-61B4CED98E99}" type="slidenum">
              <a:rPr lang="en-GB"/>
              <a:pPr/>
              <a:t>116</a:t>
            </a:fld>
            <a:endParaRPr lang="en-GB" dirty="0"/>
          </a:p>
        </p:txBody>
      </p:sp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A8403-E8B8-4D9D-94D4-4AD41E74D570}" type="slidenum">
              <a:rPr lang="en-GB"/>
              <a:pPr/>
              <a:t>117</a:t>
            </a:fld>
            <a:endParaRPr lang="en-GB" dirty="0"/>
          </a:p>
        </p:txBody>
      </p:sp>
      <p:sp>
        <p:nvSpPr>
          <p:cNvPr id="62669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2E5102-C894-49A6-B7FC-962A5E415B43}" type="slidenum">
              <a:rPr lang="en-GB" sz="1200" b="0"/>
              <a:pPr algn="r"/>
              <a:t>117</a:t>
            </a:fld>
            <a:endParaRPr lang="en-GB" sz="1200" b="0" dirty="0"/>
          </a:p>
        </p:txBody>
      </p:sp>
      <p:sp>
        <p:nvSpPr>
          <p:cNvPr id="6266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66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4</a:t>
            </a:r>
          </a:p>
        </p:txBody>
      </p:sp>
      <p:sp>
        <p:nvSpPr>
          <p:cNvPr id="6266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66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66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2669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A6B48-B048-4DC9-8692-3DD0C1D29F52}" type="slidenum">
              <a:rPr lang="en-GB"/>
              <a:pPr/>
              <a:t>118</a:t>
            </a:fld>
            <a:endParaRPr lang="en-GB" dirty="0"/>
          </a:p>
        </p:txBody>
      </p:sp>
      <p:sp>
        <p:nvSpPr>
          <p:cNvPr id="89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370F-B09A-4B12-AFBD-1B741CD5345B}" type="slidenum">
              <a:rPr lang="en-GB"/>
              <a:pPr/>
              <a:t>119</a:t>
            </a:fld>
            <a:endParaRPr lang="en-GB" dirty="0"/>
          </a:p>
        </p:txBody>
      </p:sp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FAB0-364C-4A61-A5FA-98AF1D90B62B}" type="slidenum">
              <a:rPr lang="en-GB"/>
              <a:pPr/>
              <a:t>12</a:t>
            </a:fld>
            <a:endParaRPr lang="en-GB"/>
          </a:p>
        </p:txBody>
      </p:sp>
      <p:sp>
        <p:nvSpPr>
          <p:cNvPr id="8499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49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F57D1-96FB-4D73-BEDB-5B17A5FB47C5}" type="slidenum">
              <a:rPr lang="en-GB"/>
              <a:pPr/>
              <a:t>120</a:t>
            </a:fld>
            <a:endParaRPr lang="en-GB" dirty="0"/>
          </a:p>
        </p:txBody>
      </p:sp>
      <p:sp>
        <p:nvSpPr>
          <p:cNvPr id="90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E4A63A-9EC9-4970-BBD8-B23D05F73709}" type="slidenum">
              <a:rPr lang="en-GB"/>
              <a:pPr/>
              <a:t>121</a:t>
            </a:fld>
            <a:endParaRPr lang="en-GB" dirty="0"/>
          </a:p>
        </p:txBody>
      </p:sp>
      <p:sp>
        <p:nvSpPr>
          <p:cNvPr id="90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50036-EA1D-492C-B1AF-D14957259AE5}" type="slidenum">
              <a:rPr lang="en-GB"/>
              <a:pPr/>
              <a:t>122</a:t>
            </a:fld>
            <a:endParaRPr lang="en-GB" dirty="0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E4C4A2-CBDD-45BA-A8EA-5E41529C4695}" type="slidenum">
              <a:rPr lang="en-GB"/>
              <a:pPr/>
              <a:t>123</a:t>
            </a:fld>
            <a:endParaRPr lang="en-GB" dirty="0"/>
          </a:p>
        </p:txBody>
      </p:sp>
      <p:sp>
        <p:nvSpPr>
          <p:cNvPr id="90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C5F0D-37E0-4FCC-B5E4-42EC0F8000D7}" type="slidenum">
              <a:rPr lang="en-GB"/>
              <a:pPr/>
              <a:t>124</a:t>
            </a:fld>
            <a:endParaRPr lang="en-GB" dirty="0"/>
          </a:p>
        </p:txBody>
      </p:sp>
      <p:sp>
        <p:nvSpPr>
          <p:cNvPr id="6430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113820-DE91-438D-8AE7-AF26FE898CD4}" type="slidenum">
              <a:rPr lang="en-GB" sz="1200" b="0"/>
              <a:pPr algn="r"/>
              <a:t>124</a:t>
            </a:fld>
            <a:endParaRPr lang="en-GB" sz="1200" b="0" dirty="0"/>
          </a:p>
        </p:txBody>
      </p:sp>
      <p:sp>
        <p:nvSpPr>
          <p:cNvPr id="6430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30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4</a:t>
            </a:r>
          </a:p>
        </p:txBody>
      </p:sp>
      <p:sp>
        <p:nvSpPr>
          <p:cNvPr id="6430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30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30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430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8CC1C-E51D-408F-83EE-CAC20F668D05}" type="slidenum">
              <a:rPr lang="en-GB"/>
              <a:pPr/>
              <a:t>125</a:t>
            </a:fld>
            <a:endParaRPr lang="en-GB" dirty="0"/>
          </a:p>
        </p:txBody>
      </p:sp>
      <p:sp>
        <p:nvSpPr>
          <p:cNvPr id="64512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0FECB1-7DFA-4DB7-90ED-4423B1779FE5}" type="slidenum">
              <a:rPr lang="en-GB" sz="1200" b="0"/>
              <a:pPr algn="r"/>
              <a:t>125</a:t>
            </a:fld>
            <a:endParaRPr lang="en-GB" sz="1200" b="0" dirty="0"/>
          </a:p>
        </p:txBody>
      </p:sp>
      <p:sp>
        <p:nvSpPr>
          <p:cNvPr id="64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4512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F9FB5-11FF-4575-BB36-5DFC1E4BB5E0}" type="slidenum">
              <a:rPr lang="en-GB"/>
              <a:pPr/>
              <a:t>126</a:t>
            </a:fld>
            <a:endParaRPr lang="en-GB" dirty="0"/>
          </a:p>
        </p:txBody>
      </p:sp>
      <p:sp>
        <p:nvSpPr>
          <p:cNvPr id="6471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CA4F63F-99F2-43A9-9299-EC72FC6B7954}" type="slidenum">
              <a:rPr lang="en-GB" sz="1200" b="0"/>
              <a:pPr algn="r"/>
              <a:t>126</a:t>
            </a:fld>
            <a:endParaRPr lang="en-GB" sz="1200" b="0" dirty="0"/>
          </a:p>
        </p:txBody>
      </p:sp>
      <p:sp>
        <p:nvSpPr>
          <p:cNvPr id="64717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4717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6AFF1-DBE5-425D-BBD4-DEA7F43ACF3B}" type="slidenum">
              <a:rPr lang="en-GB"/>
              <a:pPr/>
              <a:t>127</a:t>
            </a:fld>
            <a:endParaRPr lang="en-GB" dirty="0"/>
          </a:p>
        </p:txBody>
      </p:sp>
      <p:sp>
        <p:nvSpPr>
          <p:cNvPr id="6492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5C74C0-8B0F-48FD-9082-08D19A686853}" type="slidenum">
              <a:rPr lang="en-GB" sz="1200" b="0"/>
              <a:pPr algn="r"/>
              <a:t>127</a:t>
            </a:fld>
            <a:endParaRPr lang="en-GB" sz="1200" b="0" dirty="0"/>
          </a:p>
        </p:txBody>
      </p:sp>
      <p:sp>
        <p:nvSpPr>
          <p:cNvPr id="64921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492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D43C4-237D-4765-AF84-C071B759C47E}" type="slidenum">
              <a:rPr lang="en-GB"/>
              <a:pPr/>
              <a:t>128</a:t>
            </a:fld>
            <a:endParaRPr lang="en-GB" dirty="0"/>
          </a:p>
        </p:txBody>
      </p:sp>
      <p:sp>
        <p:nvSpPr>
          <p:cNvPr id="6512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F06727-504E-4AFA-877D-9091534CEB0A}" type="slidenum">
              <a:rPr lang="en-GB" sz="1200" b="0"/>
              <a:pPr algn="r"/>
              <a:t>128</a:t>
            </a:fld>
            <a:endParaRPr lang="en-GB" sz="1200" b="0" dirty="0"/>
          </a:p>
        </p:txBody>
      </p:sp>
      <p:sp>
        <p:nvSpPr>
          <p:cNvPr id="65126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512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7C46-E6FE-43C5-AE72-9852AFBE082E}" type="slidenum">
              <a:rPr lang="en-GB"/>
              <a:pPr/>
              <a:t>129</a:t>
            </a:fld>
            <a:endParaRPr lang="en-GB" dirty="0"/>
          </a:p>
        </p:txBody>
      </p:sp>
      <p:sp>
        <p:nvSpPr>
          <p:cNvPr id="65331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125F46-1D8A-473F-82A9-2426AC0E3CB0}" type="slidenum">
              <a:rPr lang="en-GB" sz="1200" b="0"/>
              <a:pPr algn="r"/>
              <a:t>129</a:t>
            </a:fld>
            <a:endParaRPr lang="en-GB" sz="1200" b="0" dirty="0"/>
          </a:p>
        </p:txBody>
      </p:sp>
      <p:sp>
        <p:nvSpPr>
          <p:cNvPr id="6533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33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4</a:t>
            </a:r>
          </a:p>
        </p:txBody>
      </p:sp>
      <p:sp>
        <p:nvSpPr>
          <p:cNvPr id="6533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33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33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533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60145-AC23-454A-8525-2081C30507FA}" type="slidenum">
              <a:rPr lang="en-GB"/>
              <a:pPr/>
              <a:t>13</a:t>
            </a:fld>
            <a:endParaRPr lang="en-GB"/>
          </a:p>
        </p:txBody>
      </p:sp>
      <p:sp>
        <p:nvSpPr>
          <p:cNvPr id="851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51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41F8F6-2A9D-4044-8EEB-1A76B2B40C21}" type="slidenum">
              <a:rPr lang="en-GB"/>
              <a:pPr/>
              <a:t>130</a:t>
            </a:fld>
            <a:endParaRPr lang="en-GB" dirty="0"/>
          </a:p>
        </p:txBody>
      </p:sp>
      <p:sp>
        <p:nvSpPr>
          <p:cNvPr id="65536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0B9C559-B6E7-4933-966A-B01D9C7C6B3B}" type="slidenum">
              <a:rPr lang="en-GB" sz="1200" b="0"/>
              <a:pPr algn="r"/>
              <a:t>130</a:t>
            </a:fld>
            <a:endParaRPr lang="en-GB" sz="1200" b="0" dirty="0"/>
          </a:p>
        </p:txBody>
      </p:sp>
      <p:sp>
        <p:nvSpPr>
          <p:cNvPr id="6553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553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D6981-5774-4FC3-924C-E730893EAD1D}" type="slidenum">
              <a:rPr lang="en-GB"/>
              <a:pPr/>
              <a:t>131</a:t>
            </a:fld>
            <a:endParaRPr lang="en-GB" dirty="0"/>
          </a:p>
        </p:txBody>
      </p:sp>
      <p:sp>
        <p:nvSpPr>
          <p:cNvPr id="65741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0ECACB-7336-4537-B47D-38984E42E8F1}" type="slidenum">
              <a:rPr lang="en-GB" sz="1200" b="0"/>
              <a:pPr algn="r"/>
              <a:t>131</a:t>
            </a:fld>
            <a:endParaRPr lang="en-GB" sz="1200" b="0" dirty="0"/>
          </a:p>
        </p:txBody>
      </p:sp>
      <p:sp>
        <p:nvSpPr>
          <p:cNvPr id="65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574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C5717-68CF-4AC3-8AE5-6586CD810556}" type="slidenum">
              <a:rPr lang="en-GB"/>
              <a:pPr/>
              <a:t>132</a:t>
            </a:fld>
            <a:endParaRPr lang="en-GB" dirty="0"/>
          </a:p>
        </p:txBody>
      </p:sp>
      <p:sp>
        <p:nvSpPr>
          <p:cNvPr id="65945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BDD385-ADD8-4073-8841-85932C2AB1DB}" type="slidenum">
              <a:rPr lang="en-GB" sz="1200" b="0"/>
              <a:pPr algn="r"/>
              <a:t>132</a:t>
            </a:fld>
            <a:endParaRPr lang="en-GB" sz="1200" b="0" dirty="0"/>
          </a:p>
        </p:txBody>
      </p:sp>
      <p:sp>
        <p:nvSpPr>
          <p:cNvPr id="6594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59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79F1B-316E-43E6-B260-947C65CC7F80}" type="slidenum">
              <a:rPr lang="en-GB"/>
              <a:pPr/>
              <a:t>133</a:t>
            </a:fld>
            <a:endParaRPr lang="en-GB" dirty="0"/>
          </a:p>
        </p:txBody>
      </p:sp>
      <p:sp>
        <p:nvSpPr>
          <p:cNvPr id="66150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ECB79D-2132-4E7E-83DA-1E66DE1A90B4}" type="slidenum">
              <a:rPr lang="en-GB" sz="1200" b="0"/>
              <a:pPr algn="r"/>
              <a:t>133</a:t>
            </a:fld>
            <a:endParaRPr lang="en-GB" sz="1200" b="0" dirty="0"/>
          </a:p>
        </p:txBody>
      </p:sp>
      <p:sp>
        <p:nvSpPr>
          <p:cNvPr id="661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1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4</a:t>
            </a:r>
          </a:p>
        </p:txBody>
      </p:sp>
      <p:sp>
        <p:nvSpPr>
          <p:cNvPr id="661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1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15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615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D4A711-611E-4212-BE04-A505AEA5C61D}" type="slidenum">
              <a:rPr lang="en-GB"/>
              <a:pPr/>
              <a:t>134</a:t>
            </a:fld>
            <a:endParaRPr lang="en-GB" dirty="0"/>
          </a:p>
        </p:txBody>
      </p:sp>
      <p:sp>
        <p:nvSpPr>
          <p:cNvPr id="66355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EF0B589-A682-477A-87D3-B4316B2686B5}" type="slidenum">
              <a:rPr lang="en-GB" sz="1200" b="0"/>
              <a:pPr algn="r"/>
              <a:t>134</a:t>
            </a:fld>
            <a:endParaRPr lang="en-GB" sz="1200" b="0" dirty="0"/>
          </a:p>
        </p:txBody>
      </p:sp>
      <p:sp>
        <p:nvSpPr>
          <p:cNvPr id="6635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635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68EE9-E075-40F6-9CDA-1865F52ACFA7}" type="slidenum">
              <a:rPr lang="en-GB"/>
              <a:pPr/>
              <a:t>135</a:t>
            </a:fld>
            <a:endParaRPr lang="en-GB" dirty="0"/>
          </a:p>
        </p:txBody>
      </p:sp>
      <p:sp>
        <p:nvSpPr>
          <p:cNvPr id="6656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065C58-D31C-4E26-A8D4-54F8B99F6D8E}" type="slidenum">
              <a:rPr lang="en-GB" sz="1200" b="0"/>
              <a:pPr algn="r"/>
              <a:t>135</a:t>
            </a:fld>
            <a:endParaRPr lang="en-GB" sz="1200" b="0" dirty="0"/>
          </a:p>
        </p:txBody>
      </p:sp>
      <p:sp>
        <p:nvSpPr>
          <p:cNvPr id="6656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56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4</a:t>
            </a:r>
          </a:p>
        </p:txBody>
      </p:sp>
      <p:sp>
        <p:nvSpPr>
          <p:cNvPr id="6656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56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56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656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5C2AD-5486-47DF-A97E-7E1D6BC7CF8A}" type="slidenum">
              <a:rPr lang="en-GB"/>
              <a:pPr/>
              <a:t>136</a:t>
            </a:fld>
            <a:endParaRPr lang="en-GB"/>
          </a:p>
        </p:txBody>
      </p:sp>
      <p:sp>
        <p:nvSpPr>
          <p:cNvPr id="66765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E167DB-E350-4631-93DA-45CC499AF01C}" type="slidenum">
              <a:rPr lang="en-GB" sz="1200" b="0"/>
              <a:pPr algn="r"/>
              <a:t>136</a:t>
            </a:fld>
            <a:endParaRPr lang="en-GB" sz="1200" b="0"/>
          </a:p>
        </p:txBody>
      </p:sp>
      <p:sp>
        <p:nvSpPr>
          <p:cNvPr id="6676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676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5</a:t>
            </a:r>
          </a:p>
        </p:txBody>
      </p:sp>
      <p:sp>
        <p:nvSpPr>
          <p:cNvPr id="6676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676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676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676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7D976-0B5D-409A-AA75-26AB3BA472D4}" type="slidenum">
              <a:rPr lang="en-GB"/>
              <a:pPr/>
              <a:t>14</a:t>
            </a:fld>
            <a:endParaRPr lang="en-GB"/>
          </a:p>
        </p:txBody>
      </p:sp>
      <p:sp>
        <p:nvSpPr>
          <p:cNvPr id="854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54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294B88-7FEF-49C8-BF3D-74588948DE41}" type="slidenum">
              <a:rPr lang="en-GB"/>
              <a:pPr/>
              <a:t>15</a:t>
            </a:fld>
            <a:endParaRPr lang="en-GB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56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1734E-47CE-411B-BAD7-54C3A846E6A3}" type="slidenum">
              <a:rPr lang="en-GB"/>
              <a:pPr/>
              <a:t>16</a:t>
            </a:fld>
            <a:endParaRPr lang="en-GB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79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CFA8D-24A3-4C46-8337-62C9DD63F861}" type="slidenum">
              <a:rPr lang="en-GB"/>
              <a:pPr/>
              <a:t>17</a:t>
            </a:fld>
            <a:endParaRPr lang="en-GB"/>
          </a:p>
        </p:txBody>
      </p:sp>
      <p:sp>
        <p:nvSpPr>
          <p:cNvPr id="4157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6CD79F-AC06-4921-956C-8B0E70DE1A67}" type="slidenum">
              <a:rPr lang="en-GB" sz="1200" b="0"/>
              <a:pPr algn="r"/>
              <a:t>17</a:t>
            </a:fld>
            <a:endParaRPr lang="en-GB" sz="1200" b="0"/>
          </a:p>
        </p:txBody>
      </p:sp>
      <p:sp>
        <p:nvSpPr>
          <p:cNvPr id="4157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157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8</a:t>
            </a:r>
          </a:p>
        </p:txBody>
      </p:sp>
      <p:sp>
        <p:nvSpPr>
          <p:cNvPr id="4157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157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157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57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E96C6D-0C08-4922-A677-961B60657BB0}" type="slidenum">
              <a:rPr lang="en-GB"/>
              <a:pPr/>
              <a:t>18</a:t>
            </a:fld>
            <a:endParaRPr lang="en-GB"/>
          </a:p>
        </p:txBody>
      </p:sp>
      <p:sp>
        <p:nvSpPr>
          <p:cNvPr id="987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06754DC2-279E-4299-A5CF-18A079757708}" type="slidenum">
              <a:rPr lang="en-GB" sz="1200" b="0"/>
              <a:pPr algn="r"/>
              <a:t>18</a:t>
            </a:fld>
            <a:endParaRPr lang="en-GB" sz="1200" b="0"/>
          </a:p>
        </p:txBody>
      </p:sp>
      <p:sp>
        <p:nvSpPr>
          <p:cNvPr id="9871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9871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0E179-BFA8-4517-BAFD-0EFD5EDC50E0}" type="slidenum">
              <a:rPr lang="en-GB"/>
              <a:pPr/>
              <a:t>19</a:t>
            </a:fld>
            <a:endParaRPr lang="en-GB"/>
          </a:p>
        </p:txBody>
      </p:sp>
      <p:sp>
        <p:nvSpPr>
          <p:cNvPr id="4239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E0028C8-792C-43C6-94F8-3A7EF17FDFC3}" type="slidenum">
              <a:rPr lang="en-GB" sz="1200" b="0"/>
              <a:pPr algn="r"/>
              <a:t>19</a:t>
            </a:fld>
            <a:endParaRPr lang="en-GB" sz="1200" b="0"/>
          </a:p>
        </p:txBody>
      </p:sp>
      <p:sp>
        <p:nvSpPr>
          <p:cNvPr id="4239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39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8</a:t>
            </a:r>
          </a:p>
        </p:txBody>
      </p:sp>
      <p:sp>
        <p:nvSpPr>
          <p:cNvPr id="4239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39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39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39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DAC06-2F2F-4C4C-971B-668BD0B9E45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832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228EFEAB-A91E-40F2-BE82-8F97B807EE2A}" type="slidenum">
              <a:rPr lang="en-GB" altLang="en-US" sz="1200" b="0"/>
              <a:pPr algn="r"/>
              <a:t>2</a:t>
            </a:fld>
            <a:endParaRPr lang="en-GB" altLang="en-US" sz="1200" b="0" dirty="0"/>
          </a:p>
        </p:txBody>
      </p:sp>
      <p:sp>
        <p:nvSpPr>
          <p:cNvPr id="83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83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1F7782-97B7-448B-8B9A-374AAB9AF6C6}" type="slidenum">
              <a:rPr lang="en-GB"/>
              <a:pPr/>
              <a:t>20</a:t>
            </a:fld>
            <a:endParaRPr lang="en-GB"/>
          </a:p>
        </p:txBody>
      </p:sp>
      <p:sp>
        <p:nvSpPr>
          <p:cNvPr id="978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65BE2892-A7AE-4031-9335-9A849812A951}" type="slidenum">
              <a:rPr lang="en-GB" altLang="en-US" sz="1200" b="0"/>
              <a:pPr algn="r"/>
              <a:t>20</a:t>
            </a:fld>
            <a:endParaRPr lang="en-GB" altLang="en-US" sz="1200" b="0"/>
          </a:p>
        </p:txBody>
      </p:sp>
      <p:sp>
        <p:nvSpPr>
          <p:cNvPr id="9789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b="1" noProof="1"/>
          </a:p>
        </p:txBody>
      </p:sp>
      <p:sp>
        <p:nvSpPr>
          <p:cNvPr id="97894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85176-EF4B-47D4-BD1F-49D60AEF55A7}" type="slidenum">
              <a:rPr lang="en-GB"/>
              <a:pPr/>
              <a:t>21</a:t>
            </a:fld>
            <a:endParaRPr lang="en-GB"/>
          </a:p>
        </p:txBody>
      </p:sp>
      <p:sp>
        <p:nvSpPr>
          <p:cNvPr id="6860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6B60B0-36D0-428E-9464-F64B5C7191E2}" type="slidenum">
              <a:rPr lang="en-GB" sz="1200" b="0"/>
              <a:pPr algn="r"/>
              <a:t>21</a:t>
            </a:fld>
            <a:endParaRPr lang="en-GB" sz="1200" b="0"/>
          </a:p>
        </p:txBody>
      </p:sp>
      <p:sp>
        <p:nvSpPr>
          <p:cNvPr id="686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86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8</a:t>
            </a:r>
          </a:p>
        </p:txBody>
      </p:sp>
      <p:sp>
        <p:nvSpPr>
          <p:cNvPr id="686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86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860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860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41744A-70B6-4C3C-9736-236381FB5370}" type="slidenum">
              <a:rPr lang="en-GB"/>
              <a:pPr/>
              <a:t>22</a:t>
            </a:fld>
            <a:endParaRPr lang="en-GB"/>
          </a:p>
        </p:txBody>
      </p:sp>
      <p:sp>
        <p:nvSpPr>
          <p:cNvPr id="915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1722B30-9845-4A70-B6FA-3C51AAFB5E6C}" type="slidenum">
              <a:rPr lang="en-GB" sz="1200" b="0"/>
              <a:pPr algn="r"/>
              <a:t>22</a:t>
            </a:fld>
            <a:endParaRPr lang="en-GB" sz="1200" b="0"/>
          </a:p>
        </p:txBody>
      </p:sp>
      <p:sp>
        <p:nvSpPr>
          <p:cNvPr id="9154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9154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7B6DC-E91C-49E1-BB4B-832A532C7A7A}" type="slidenum">
              <a:rPr lang="en-GB"/>
              <a:pPr/>
              <a:t>23</a:t>
            </a:fld>
            <a:endParaRPr lang="en-GB"/>
          </a:p>
        </p:txBody>
      </p:sp>
      <p:sp>
        <p:nvSpPr>
          <p:cNvPr id="42803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D3A188-A0D6-4770-B76E-816EE948AB81}" type="slidenum">
              <a:rPr lang="en-GB" sz="1200" b="0"/>
              <a:pPr algn="r"/>
              <a:t>23</a:t>
            </a:fld>
            <a:endParaRPr lang="en-GB" sz="1200" b="0"/>
          </a:p>
        </p:txBody>
      </p:sp>
      <p:sp>
        <p:nvSpPr>
          <p:cNvPr id="428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8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8</a:t>
            </a:r>
          </a:p>
        </p:txBody>
      </p:sp>
      <p:sp>
        <p:nvSpPr>
          <p:cNvPr id="428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8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80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80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8F7C93-8D89-4C4C-AE03-9F056BE37477}" type="slidenum">
              <a:rPr lang="en-GB"/>
              <a:pPr/>
              <a:t>24</a:t>
            </a:fld>
            <a:endParaRPr lang="en-GB"/>
          </a:p>
        </p:txBody>
      </p:sp>
      <p:sp>
        <p:nvSpPr>
          <p:cNvPr id="4300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F76DDD-5353-4920-B93D-7EA48774F920}" type="slidenum">
              <a:rPr lang="en-GB" sz="1200" b="0"/>
              <a:pPr algn="r"/>
              <a:t>24</a:t>
            </a:fld>
            <a:endParaRPr lang="en-GB" sz="1200" b="0"/>
          </a:p>
        </p:txBody>
      </p:sp>
      <p:sp>
        <p:nvSpPr>
          <p:cNvPr id="4300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00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9</a:t>
            </a:r>
          </a:p>
        </p:txBody>
      </p:sp>
      <p:sp>
        <p:nvSpPr>
          <p:cNvPr id="4300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00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00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00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6D6E3A-A075-4FAB-B753-9831D6EF2D50}" type="slidenum">
              <a:rPr lang="en-GB"/>
              <a:pPr/>
              <a:t>25</a:t>
            </a:fld>
            <a:endParaRPr lang="en-GB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37E2AC-93B4-4DC2-8784-1A5BA3090E52}" type="slidenum">
              <a:rPr lang="en-GB"/>
              <a:pPr/>
              <a:t>26</a:t>
            </a:fld>
            <a:endParaRPr lang="en-GB"/>
          </a:p>
        </p:txBody>
      </p:sp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2F1B944-F6C5-41C0-9BBB-223EE949309A}" type="slidenum">
              <a:rPr lang="en-GB" sz="1200" b="0"/>
              <a:pPr algn="r"/>
              <a:t>26</a:t>
            </a:fld>
            <a:endParaRPr lang="en-GB" sz="1200" b="0"/>
          </a:p>
        </p:txBody>
      </p:sp>
      <p:sp>
        <p:nvSpPr>
          <p:cNvPr id="4341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41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341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41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41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41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FD417-7E52-4950-9124-5B5429AEA1C9}" type="slidenum">
              <a:rPr lang="en-GB"/>
              <a:pPr/>
              <a:t>27</a:t>
            </a:fld>
            <a:endParaRPr lang="en-GB"/>
          </a:p>
        </p:txBody>
      </p:sp>
      <p:sp>
        <p:nvSpPr>
          <p:cNvPr id="4362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AF36D0-FB84-48B0-9147-B8D53C356CD6}" type="slidenum">
              <a:rPr lang="en-GB" sz="1200" b="0"/>
              <a:pPr algn="r"/>
              <a:t>27</a:t>
            </a:fld>
            <a:endParaRPr lang="en-GB" sz="1200" b="0"/>
          </a:p>
        </p:txBody>
      </p:sp>
      <p:sp>
        <p:nvSpPr>
          <p:cNvPr id="4362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362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9CBCCB-B80C-4234-B303-C11F34548AE0}" type="slidenum">
              <a:rPr lang="en-GB"/>
              <a:pPr/>
              <a:t>28</a:t>
            </a:fld>
            <a:endParaRPr lang="en-GB"/>
          </a:p>
        </p:txBody>
      </p:sp>
      <p:sp>
        <p:nvSpPr>
          <p:cNvPr id="4382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B6754B-56F7-4D22-A328-40D0193C2485}" type="slidenum">
              <a:rPr lang="en-GB" sz="1200" b="0"/>
              <a:pPr algn="r"/>
              <a:t>28</a:t>
            </a:fld>
            <a:endParaRPr lang="en-GB" sz="1200" b="0"/>
          </a:p>
        </p:txBody>
      </p:sp>
      <p:sp>
        <p:nvSpPr>
          <p:cNvPr id="43827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827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3827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827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827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828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C64C5-B92D-45E9-9F42-91984C2603CE}" type="slidenum">
              <a:rPr lang="en-GB"/>
              <a:pPr/>
              <a:t>29</a:t>
            </a:fld>
            <a:endParaRPr lang="en-GB"/>
          </a:p>
        </p:txBody>
      </p:sp>
      <p:sp>
        <p:nvSpPr>
          <p:cNvPr id="9605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73389271-D02E-4CD3-AD86-CA3E11026F1C}" type="slidenum">
              <a:rPr lang="en-GB" altLang="en-US" sz="1200" b="0"/>
              <a:pPr algn="r"/>
              <a:t>29</a:t>
            </a:fld>
            <a:endParaRPr lang="en-GB" altLang="en-US" sz="1200" b="0"/>
          </a:p>
        </p:txBody>
      </p:sp>
      <p:sp>
        <p:nvSpPr>
          <p:cNvPr id="9605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b="1" noProof="1"/>
          </a:p>
        </p:txBody>
      </p:sp>
      <p:sp>
        <p:nvSpPr>
          <p:cNvPr id="9605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094EC-B454-4319-921A-40F05A4F0371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834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35E7A7B6-320B-4057-ABAC-4D8AF0DBB36C}" type="slidenum">
              <a:rPr lang="en-GB" altLang="en-US" sz="1200" b="0"/>
              <a:pPr algn="r"/>
              <a:t>3</a:t>
            </a:fld>
            <a:endParaRPr lang="en-GB" altLang="en-US" sz="1200" b="0" dirty="0"/>
          </a:p>
        </p:txBody>
      </p:sp>
      <p:sp>
        <p:nvSpPr>
          <p:cNvPr id="834563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5E5E8E6-7334-4A70-B0D2-83CF13D80946}" type="slidenum">
              <a:rPr lang="en-GB" altLang="en-US" sz="1200" b="0"/>
              <a:pPr algn="r"/>
              <a:t>3</a:t>
            </a:fld>
            <a:endParaRPr lang="en-GB" altLang="en-US" sz="1200" b="0" dirty="0"/>
          </a:p>
        </p:txBody>
      </p:sp>
      <p:sp>
        <p:nvSpPr>
          <p:cNvPr id="83456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0" dirty="0"/>
          </a:p>
        </p:txBody>
      </p:sp>
      <p:sp>
        <p:nvSpPr>
          <p:cNvPr id="83456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altLang="en-US" sz="1000" b="0" i="1" dirty="0"/>
              <a:t>8</a:t>
            </a:r>
          </a:p>
        </p:txBody>
      </p:sp>
      <p:sp>
        <p:nvSpPr>
          <p:cNvPr id="83456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0" dirty="0"/>
          </a:p>
        </p:txBody>
      </p:sp>
      <p:sp>
        <p:nvSpPr>
          <p:cNvPr id="83456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0" dirty="0"/>
          </a:p>
        </p:txBody>
      </p:sp>
      <p:sp>
        <p:nvSpPr>
          <p:cNvPr id="83456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83456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C919D-1496-47D3-8497-FB3748680725}" type="slidenum">
              <a:rPr lang="en-GB"/>
              <a:pPr/>
              <a:t>30</a:t>
            </a:fld>
            <a:endParaRPr lang="en-GB"/>
          </a:p>
        </p:txBody>
      </p:sp>
      <p:sp>
        <p:nvSpPr>
          <p:cNvPr id="4423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10C11B-D53E-475A-BF05-E9367437E0E5}" type="slidenum">
              <a:rPr lang="en-GB" sz="1200" b="0"/>
              <a:pPr algn="r"/>
              <a:t>30</a:t>
            </a:fld>
            <a:endParaRPr lang="en-GB" sz="1200" b="0"/>
          </a:p>
        </p:txBody>
      </p:sp>
      <p:sp>
        <p:nvSpPr>
          <p:cNvPr id="4423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23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423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23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23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23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2D4EA-2F43-4A48-8BD0-82530489DBD4}" type="slidenum">
              <a:rPr lang="en-GB"/>
              <a:pPr/>
              <a:t>31</a:t>
            </a:fld>
            <a:endParaRPr lang="en-GB"/>
          </a:p>
        </p:txBody>
      </p:sp>
      <p:sp>
        <p:nvSpPr>
          <p:cNvPr id="9625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E93879EE-F1AF-4314-9342-B6BB512E70C1}" type="slidenum">
              <a:rPr lang="en-GB" altLang="en-US" sz="1200" b="0"/>
              <a:pPr algn="r"/>
              <a:t>31</a:t>
            </a:fld>
            <a:endParaRPr lang="en-GB" altLang="en-US" sz="1200" b="0"/>
          </a:p>
        </p:txBody>
      </p:sp>
      <p:sp>
        <p:nvSpPr>
          <p:cNvPr id="96256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b="1" noProof="1"/>
          </a:p>
        </p:txBody>
      </p:sp>
      <p:sp>
        <p:nvSpPr>
          <p:cNvPr id="96256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C383F-2D38-4A4F-ADF0-6C1722675D11}" type="slidenum">
              <a:rPr lang="en-GB"/>
              <a:pPr/>
              <a:t>32</a:t>
            </a:fld>
            <a:endParaRPr lang="en-GB"/>
          </a:p>
        </p:txBody>
      </p:sp>
      <p:sp>
        <p:nvSpPr>
          <p:cNvPr id="44646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1BE772D-8B5E-4C4B-AB56-C64FCF4A0AC5}" type="slidenum">
              <a:rPr lang="en-GB" sz="1200" b="0"/>
              <a:pPr algn="r"/>
              <a:t>32</a:t>
            </a:fld>
            <a:endParaRPr lang="en-GB" sz="1200" b="0"/>
          </a:p>
        </p:txBody>
      </p:sp>
      <p:sp>
        <p:nvSpPr>
          <p:cNvPr id="4464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64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464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64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64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464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457F87-1483-4ED4-BCDE-3C05B72F66D3}" type="slidenum">
              <a:rPr lang="en-GB"/>
              <a:pPr/>
              <a:t>33</a:t>
            </a:fld>
            <a:endParaRPr lang="en-GB"/>
          </a:p>
        </p:txBody>
      </p:sp>
      <p:sp>
        <p:nvSpPr>
          <p:cNvPr id="964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62FBC81-C764-4FE3-BC5A-9AFC68C7C2BA}" type="slidenum">
              <a:rPr lang="en-GB" altLang="en-US" sz="1200" b="0"/>
              <a:pPr algn="r"/>
              <a:t>33</a:t>
            </a:fld>
            <a:endParaRPr lang="en-GB" altLang="en-US" sz="1200" b="0"/>
          </a:p>
        </p:txBody>
      </p:sp>
      <p:sp>
        <p:nvSpPr>
          <p:cNvPr id="9646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b="1" noProof="1"/>
          </a:p>
        </p:txBody>
      </p:sp>
      <p:sp>
        <p:nvSpPr>
          <p:cNvPr id="96461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EF798-F68A-442D-97CA-CA30D768B35A}" type="slidenum">
              <a:rPr lang="en-GB"/>
              <a:pPr/>
              <a:t>34</a:t>
            </a:fld>
            <a:endParaRPr lang="en-GB"/>
          </a:p>
        </p:txBody>
      </p:sp>
      <p:sp>
        <p:nvSpPr>
          <p:cNvPr id="966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A2DF12FC-66AE-4969-924C-E89BE39A0BAB}" type="slidenum">
              <a:rPr lang="en-GB" altLang="en-US" sz="1200" b="0"/>
              <a:pPr algn="r"/>
              <a:t>34</a:t>
            </a:fld>
            <a:endParaRPr lang="en-GB" altLang="en-US" sz="1200" b="0"/>
          </a:p>
        </p:txBody>
      </p:sp>
      <p:sp>
        <p:nvSpPr>
          <p:cNvPr id="9666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96666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8EB67-5CBC-47D3-A657-11BB9A527822}" type="slidenum">
              <a:rPr lang="en-GB"/>
              <a:pPr/>
              <a:t>35</a:t>
            </a:fld>
            <a:endParaRPr lang="en-GB"/>
          </a:p>
        </p:txBody>
      </p:sp>
      <p:sp>
        <p:nvSpPr>
          <p:cNvPr id="968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DEBA324B-1AD4-43AA-9D56-C16EE418A90B}" type="slidenum">
              <a:rPr lang="en-GB" altLang="en-US" sz="1200" b="0"/>
              <a:pPr algn="r"/>
              <a:t>35</a:t>
            </a:fld>
            <a:endParaRPr lang="en-GB" altLang="en-US" sz="1200" b="0"/>
          </a:p>
        </p:txBody>
      </p:sp>
      <p:sp>
        <p:nvSpPr>
          <p:cNvPr id="96870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968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0F930-63ED-4BE3-994A-69C34F44CEDD}" type="slidenum">
              <a:rPr lang="en-GB"/>
              <a:pPr/>
              <a:t>36</a:t>
            </a:fld>
            <a:endParaRPr lang="en-GB"/>
          </a:p>
        </p:txBody>
      </p:sp>
      <p:sp>
        <p:nvSpPr>
          <p:cNvPr id="970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F88782F2-04C7-4DBB-BB50-E0B935384598}" type="slidenum">
              <a:rPr lang="en-GB" altLang="en-US" sz="1200" b="0"/>
              <a:pPr algn="r"/>
              <a:t>36</a:t>
            </a:fld>
            <a:endParaRPr lang="en-GB" altLang="en-US" sz="1200" b="0"/>
          </a:p>
        </p:txBody>
      </p:sp>
      <p:sp>
        <p:nvSpPr>
          <p:cNvPr id="9707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b="1" noProof="1"/>
          </a:p>
        </p:txBody>
      </p:sp>
      <p:sp>
        <p:nvSpPr>
          <p:cNvPr id="97075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E8B8E-0BFA-4723-A103-C6B237F131B1}" type="slidenum">
              <a:rPr lang="en-GB"/>
              <a:pPr/>
              <a:t>37</a:t>
            </a:fld>
            <a:endParaRPr lang="en-GB"/>
          </a:p>
        </p:txBody>
      </p:sp>
      <p:sp>
        <p:nvSpPr>
          <p:cNvPr id="972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3D356C16-36FC-47C6-8C16-E5B51536D865}" type="slidenum">
              <a:rPr lang="en-GB" altLang="en-US" sz="1200" b="0"/>
              <a:pPr algn="r"/>
              <a:t>37</a:t>
            </a:fld>
            <a:endParaRPr lang="en-GB" altLang="en-US" sz="1200" b="0"/>
          </a:p>
        </p:txBody>
      </p:sp>
      <p:sp>
        <p:nvSpPr>
          <p:cNvPr id="9728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altLang="en-US" noProof="1"/>
          </a:p>
        </p:txBody>
      </p:sp>
      <p:sp>
        <p:nvSpPr>
          <p:cNvPr id="972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0F901-386D-4752-BE54-1BF978041E16}" type="slidenum">
              <a:rPr lang="en-GB"/>
              <a:pPr/>
              <a:t>38</a:t>
            </a:fld>
            <a:endParaRPr lang="en-GB"/>
          </a:p>
        </p:txBody>
      </p:sp>
      <p:sp>
        <p:nvSpPr>
          <p:cNvPr id="45875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D5B67F-4B4C-476D-A1D2-C5D0B0189BED}" type="slidenum">
              <a:rPr lang="en-GB" sz="1200" b="0"/>
              <a:pPr algn="r"/>
              <a:t>38</a:t>
            </a:fld>
            <a:endParaRPr lang="en-GB" sz="1200" b="0"/>
          </a:p>
        </p:txBody>
      </p:sp>
      <p:sp>
        <p:nvSpPr>
          <p:cNvPr id="4587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87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587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87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87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587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0779C-2020-433B-BADE-25F32CB88BED}" type="slidenum">
              <a:rPr lang="en-GB"/>
              <a:pPr/>
              <a:t>39</a:t>
            </a:fld>
            <a:endParaRPr lang="en-GB"/>
          </a:p>
        </p:txBody>
      </p:sp>
      <p:sp>
        <p:nvSpPr>
          <p:cNvPr id="4608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3040CC-2AC0-4C6F-8643-39F90E5B5FA5}" type="slidenum">
              <a:rPr lang="en-GB" sz="1200" b="0"/>
              <a:pPr algn="r"/>
              <a:t>39</a:t>
            </a:fld>
            <a:endParaRPr lang="en-GB" sz="1200" b="0"/>
          </a:p>
        </p:txBody>
      </p:sp>
      <p:sp>
        <p:nvSpPr>
          <p:cNvPr id="46080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080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9D1AF-E4FD-4DB7-8D6A-31DB783D6B05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2E2F3-2321-44EA-A85A-43C8CDAE3377}" type="slidenum">
              <a:rPr lang="en-GB"/>
              <a:pPr/>
              <a:t>40</a:t>
            </a:fld>
            <a:endParaRPr lang="en-GB"/>
          </a:p>
        </p:txBody>
      </p:sp>
      <p:sp>
        <p:nvSpPr>
          <p:cNvPr id="46285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052E3B-2AC4-4BD0-AEE7-EB976381C0B9}" type="slidenum">
              <a:rPr lang="en-GB" sz="1200" b="0"/>
              <a:pPr algn="r"/>
              <a:t>40</a:t>
            </a:fld>
            <a:endParaRPr lang="en-GB" sz="1200" b="0"/>
          </a:p>
        </p:txBody>
      </p:sp>
      <p:sp>
        <p:nvSpPr>
          <p:cNvPr id="4628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28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628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28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28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28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6DD59-BEC1-4A11-9942-094870D22794}" type="slidenum">
              <a:rPr lang="en-GB"/>
              <a:pPr/>
              <a:t>41</a:t>
            </a:fld>
            <a:endParaRPr lang="en-GB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64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BC8B63-3343-4BD0-BF44-3103B22CE119}" type="slidenum">
              <a:rPr lang="en-GB"/>
              <a:pPr/>
              <a:t>42</a:t>
            </a:fld>
            <a:endParaRPr lang="en-GB"/>
          </a:p>
        </p:txBody>
      </p:sp>
      <p:sp>
        <p:nvSpPr>
          <p:cNvPr id="4669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A12475-F03E-4A05-918D-F1052A941912}" type="slidenum">
              <a:rPr lang="en-GB" sz="1200" b="0"/>
              <a:pPr algn="r"/>
              <a:t>42</a:t>
            </a:fld>
            <a:endParaRPr lang="en-GB" sz="1200" b="0"/>
          </a:p>
        </p:txBody>
      </p:sp>
      <p:sp>
        <p:nvSpPr>
          <p:cNvPr id="466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6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10</a:t>
            </a:r>
          </a:p>
        </p:txBody>
      </p:sp>
      <p:sp>
        <p:nvSpPr>
          <p:cNvPr id="466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6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69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69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3DB9D-552A-4E44-B41E-1B2456ACC075}" type="slidenum">
              <a:rPr lang="en-GB"/>
              <a:pPr/>
              <a:t>43</a:t>
            </a:fld>
            <a:endParaRPr lang="en-GB"/>
          </a:p>
        </p:txBody>
      </p:sp>
      <p:sp>
        <p:nvSpPr>
          <p:cNvPr id="46899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F976F-D905-4E31-853A-0AE80A5E700A}" type="slidenum">
              <a:rPr lang="en-GB" sz="1200" b="0"/>
              <a:pPr algn="r"/>
              <a:t>43</a:t>
            </a:fld>
            <a:endParaRPr lang="en-GB" sz="1200" b="0"/>
          </a:p>
        </p:txBody>
      </p:sp>
      <p:sp>
        <p:nvSpPr>
          <p:cNvPr id="46899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899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12</a:t>
            </a:r>
          </a:p>
        </p:txBody>
      </p:sp>
      <p:sp>
        <p:nvSpPr>
          <p:cNvPr id="46899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899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899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900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8B693-6944-4229-A7B8-BF6A58368394}" type="slidenum">
              <a:rPr lang="en-GB"/>
              <a:pPr/>
              <a:t>44</a:t>
            </a:fld>
            <a:endParaRPr lang="en-GB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710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AF04A-9694-40BE-95EC-E2BF916155E0}" type="slidenum">
              <a:rPr lang="en-GB"/>
              <a:pPr/>
              <a:t>45</a:t>
            </a:fld>
            <a:endParaRPr lang="en-GB"/>
          </a:p>
        </p:txBody>
      </p:sp>
      <p:sp>
        <p:nvSpPr>
          <p:cNvPr id="47309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9DEB40-04B3-4C84-ABB6-0203885FAFD5}" type="slidenum">
              <a:rPr lang="en-GB" sz="1200" b="0"/>
              <a:pPr algn="r"/>
              <a:t>45</a:t>
            </a:fld>
            <a:endParaRPr lang="en-GB" sz="1200" b="0"/>
          </a:p>
        </p:txBody>
      </p:sp>
      <p:sp>
        <p:nvSpPr>
          <p:cNvPr id="4730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30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12</a:t>
            </a:r>
          </a:p>
        </p:txBody>
      </p:sp>
      <p:sp>
        <p:nvSpPr>
          <p:cNvPr id="4730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30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30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309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A9750E-4643-4051-8F56-B6F27FD717C6}" type="slidenum">
              <a:rPr lang="en-GB"/>
              <a:pPr/>
              <a:t>46</a:t>
            </a:fld>
            <a:endParaRPr lang="en-GB"/>
          </a:p>
        </p:txBody>
      </p:sp>
      <p:sp>
        <p:nvSpPr>
          <p:cNvPr id="4751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356164-5286-4319-A640-A2E6F9A97236}" type="slidenum">
              <a:rPr lang="en-GB" sz="1200" b="0"/>
              <a:pPr algn="r"/>
              <a:t>46</a:t>
            </a:fld>
            <a:endParaRPr lang="en-GB" sz="1200" b="0"/>
          </a:p>
        </p:txBody>
      </p:sp>
      <p:sp>
        <p:nvSpPr>
          <p:cNvPr id="4751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51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12</a:t>
            </a:r>
          </a:p>
        </p:txBody>
      </p:sp>
      <p:sp>
        <p:nvSpPr>
          <p:cNvPr id="4751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51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51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51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36E20-5EA5-40EF-B7B6-F1ED45319C9B}" type="slidenum">
              <a:rPr lang="en-GB"/>
              <a:pPr/>
              <a:t>47</a:t>
            </a:fld>
            <a:endParaRPr lang="en-GB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A29CB-3453-48A9-8CBC-5208CF961273}" type="slidenum">
              <a:rPr lang="en-GB"/>
              <a:pPr/>
              <a:t>48</a:t>
            </a:fld>
            <a:endParaRPr lang="en-GB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1B381E-EC70-4382-8897-8EC7F8EBC117}" type="slidenum">
              <a:rPr lang="en-GB"/>
              <a:pPr/>
              <a:t>49</a:t>
            </a:fld>
            <a:endParaRPr lang="en-GB"/>
          </a:p>
        </p:txBody>
      </p:sp>
      <p:sp>
        <p:nvSpPr>
          <p:cNvPr id="4812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01E45C-EC98-4B30-88FF-21B496ED13D4}" type="slidenum">
              <a:rPr lang="en-GB" sz="1200" b="0"/>
              <a:pPr algn="r"/>
              <a:t>49</a:t>
            </a:fld>
            <a:endParaRPr lang="en-GB" sz="1200" b="0"/>
          </a:p>
        </p:txBody>
      </p:sp>
      <p:sp>
        <p:nvSpPr>
          <p:cNvPr id="48128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128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F78C7-A950-494B-9AC6-383C04B68827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D9C71AE-2D77-46E5-8391-75D5DEBBB007}" type="slidenum">
              <a:rPr lang="en-GB" sz="1200" b="0"/>
              <a:pPr algn="r"/>
              <a:t>5</a:t>
            </a:fld>
            <a:endParaRPr lang="en-GB" sz="1200" b="0" dirty="0"/>
          </a:p>
        </p:txBody>
      </p:sp>
      <p:sp>
        <p:nvSpPr>
          <p:cNvPr id="3829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3829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 dirty="0"/>
              <a:t>8</a:t>
            </a:r>
          </a:p>
        </p:txBody>
      </p:sp>
      <p:sp>
        <p:nvSpPr>
          <p:cNvPr id="3829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3829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3829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29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99F610-FF3E-4010-B679-5BAD5F660B54}" type="slidenum">
              <a:rPr lang="en-GB"/>
              <a:pPr/>
              <a:t>50</a:t>
            </a:fld>
            <a:endParaRPr lang="en-GB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6140B-92CF-45B2-963E-5ACBFD4E209A}" type="slidenum">
              <a:rPr lang="en-GB"/>
              <a:pPr/>
              <a:t>51</a:t>
            </a:fld>
            <a:endParaRPr lang="en-GB"/>
          </a:p>
        </p:txBody>
      </p:sp>
      <p:sp>
        <p:nvSpPr>
          <p:cNvPr id="4853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92220DC-E862-45F7-B020-A873F64E9FC2}" type="slidenum">
              <a:rPr lang="en-GB" sz="1200" b="0"/>
              <a:pPr algn="r"/>
              <a:t>51</a:t>
            </a:fld>
            <a:endParaRPr lang="en-GB" sz="1200" b="0"/>
          </a:p>
        </p:txBody>
      </p:sp>
      <p:sp>
        <p:nvSpPr>
          <p:cNvPr id="48537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538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651824-1135-4D90-932F-102D608F656A}" type="slidenum">
              <a:rPr lang="en-GB"/>
              <a:pPr/>
              <a:t>52</a:t>
            </a:fld>
            <a:endParaRPr lang="en-GB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BC198-0570-468C-A858-1E195D27D1EA}" type="slidenum">
              <a:rPr lang="en-GB"/>
              <a:pPr/>
              <a:t>53</a:t>
            </a:fld>
            <a:endParaRPr lang="en-GB"/>
          </a:p>
        </p:txBody>
      </p:sp>
      <p:sp>
        <p:nvSpPr>
          <p:cNvPr id="489474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4409E5-477A-4F7E-AA11-450681508931}" type="slidenum">
              <a:rPr lang="en-GB" sz="1200" b="0"/>
              <a:pPr algn="r"/>
              <a:t>53</a:t>
            </a:fld>
            <a:endParaRPr lang="en-GB" sz="1200" b="0"/>
          </a:p>
        </p:txBody>
      </p:sp>
      <p:sp>
        <p:nvSpPr>
          <p:cNvPr id="4894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894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CEB31-805D-42CA-919F-009E905A82B3}" type="slidenum">
              <a:rPr lang="en-GB"/>
              <a:pPr/>
              <a:t>54</a:t>
            </a:fld>
            <a:endParaRPr lang="en-GB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3B0B7-285A-4BF8-A3D2-F569D9FCE955}" type="slidenum">
              <a:rPr lang="en-GB"/>
              <a:pPr/>
              <a:t>55</a:t>
            </a:fld>
            <a:endParaRPr lang="en-GB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5AF58-A5EA-413C-8E70-C8A6B32AB16F}" type="slidenum">
              <a:rPr lang="en-GB"/>
              <a:pPr/>
              <a:t>56</a:t>
            </a:fld>
            <a:endParaRPr lang="en-GB"/>
          </a:p>
        </p:txBody>
      </p:sp>
      <p:sp>
        <p:nvSpPr>
          <p:cNvPr id="49561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BE8011-B709-4FA9-90D4-678DC69959FC}" type="slidenum">
              <a:rPr lang="en-GB" sz="1200" b="0"/>
              <a:pPr algn="r"/>
              <a:t>56</a:t>
            </a:fld>
            <a:endParaRPr lang="en-GB" sz="1200" b="0"/>
          </a:p>
        </p:txBody>
      </p:sp>
      <p:sp>
        <p:nvSpPr>
          <p:cNvPr id="49561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9562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13</a:t>
            </a:r>
          </a:p>
        </p:txBody>
      </p:sp>
      <p:sp>
        <p:nvSpPr>
          <p:cNvPr id="49562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9562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9562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562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2BBD2-9E9C-4063-9C0D-5170FEE38E01}" type="slidenum">
              <a:rPr lang="en-GB"/>
              <a:pPr/>
              <a:t>57</a:t>
            </a:fld>
            <a:endParaRPr lang="en-GB"/>
          </a:p>
        </p:txBody>
      </p:sp>
      <p:sp>
        <p:nvSpPr>
          <p:cNvPr id="980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9AD25B0D-61E3-4353-9C1D-498534C6B79C}" type="slidenum">
              <a:rPr lang="en-GB" sz="1200" b="0"/>
              <a:pPr algn="r"/>
              <a:t>57</a:t>
            </a:fld>
            <a:endParaRPr lang="en-GB" sz="1200" b="0"/>
          </a:p>
        </p:txBody>
      </p:sp>
      <p:sp>
        <p:nvSpPr>
          <p:cNvPr id="98099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n-US" b="1" dirty="0"/>
          </a:p>
        </p:txBody>
      </p:sp>
      <p:sp>
        <p:nvSpPr>
          <p:cNvPr id="9809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BEF54-88BC-4582-A39A-33FB0C77DE50}" type="slidenum">
              <a:rPr lang="en-GB"/>
              <a:pPr/>
              <a:t>58</a:t>
            </a:fld>
            <a:endParaRPr lang="en-GB"/>
          </a:p>
        </p:txBody>
      </p:sp>
      <p:sp>
        <p:nvSpPr>
          <p:cNvPr id="9830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E33ED0-5D47-4B39-A60D-28428CF2ED93}" type="slidenum">
              <a:rPr lang="en-GB" sz="1200" b="0"/>
              <a:pPr algn="r"/>
              <a:t>58</a:t>
            </a:fld>
            <a:endParaRPr lang="en-GB" sz="1200" b="0"/>
          </a:p>
        </p:txBody>
      </p:sp>
      <p:sp>
        <p:nvSpPr>
          <p:cNvPr id="9830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9830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13</a:t>
            </a:r>
          </a:p>
        </p:txBody>
      </p:sp>
      <p:sp>
        <p:nvSpPr>
          <p:cNvPr id="9830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9830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9830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830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175E8-D4AA-48D0-872B-36437C21DEBF}" type="slidenum">
              <a:rPr lang="en-GB"/>
              <a:pPr/>
              <a:t>59</a:t>
            </a:fld>
            <a:endParaRPr lang="en-GB"/>
          </a:p>
        </p:txBody>
      </p:sp>
      <p:sp>
        <p:nvSpPr>
          <p:cNvPr id="985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5DB3314-D30B-4AB7-880B-1E5B0715CDF3}" type="slidenum">
              <a:rPr lang="en-GB" sz="1200" b="0"/>
              <a:pPr algn="r"/>
              <a:t>59</a:t>
            </a:fld>
            <a:endParaRPr lang="en-GB" sz="1200" b="0"/>
          </a:p>
        </p:txBody>
      </p:sp>
      <p:sp>
        <p:nvSpPr>
          <p:cNvPr id="9850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7F55AC6-387F-49CF-A6BB-D23DF1943598}" type="slidenum">
              <a:rPr lang="en-GB" sz="1200" b="0"/>
              <a:pPr algn="r" eaLnBrk="1" hangingPunct="1"/>
              <a:t>59</a:t>
            </a:fld>
            <a:endParaRPr lang="en-GB" sz="1200" b="0"/>
          </a:p>
        </p:txBody>
      </p:sp>
      <p:sp>
        <p:nvSpPr>
          <p:cNvPr id="98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509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E70B6-8BDA-43BF-AB73-FE9AA0B322F0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931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FDA99-E6F9-48FD-99F2-F19F0DC7025C}" type="slidenum">
              <a:rPr lang="en-GB"/>
              <a:pPr/>
              <a:t>60</a:t>
            </a:fld>
            <a:endParaRPr lang="en-GB"/>
          </a:p>
        </p:txBody>
      </p:sp>
      <p:sp>
        <p:nvSpPr>
          <p:cNvPr id="69837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60E281-070A-4F42-AF9F-9B17A940C30A}" type="slidenum">
              <a:rPr lang="en-GB" sz="1200" b="0"/>
              <a:pPr algn="r"/>
              <a:t>60</a:t>
            </a:fld>
            <a:endParaRPr lang="en-GB" sz="1200" b="0"/>
          </a:p>
        </p:txBody>
      </p:sp>
      <p:sp>
        <p:nvSpPr>
          <p:cNvPr id="6983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983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13</a:t>
            </a:r>
          </a:p>
        </p:txBody>
      </p:sp>
      <p:sp>
        <p:nvSpPr>
          <p:cNvPr id="6983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983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983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983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2211C-7848-43C5-8195-6F1A9E63C5A9}" type="slidenum">
              <a:rPr lang="en-GB"/>
              <a:pPr/>
              <a:t>61</a:t>
            </a:fld>
            <a:endParaRPr lang="en-GB"/>
          </a:p>
        </p:txBody>
      </p:sp>
      <p:sp>
        <p:nvSpPr>
          <p:cNvPr id="8581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858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FA83CE-17FA-400A-B357-0828C2F6E7E7}" type="slidenum">
              <a:rPr lang="en-GB"/>
              <a:pPr/>
              <a:t>62</a:t>
            </a:fld>
            <a:endParaRPr lang="en-GB"/>
          </a:p>
        </p:txBody>
      </p:sp>
      <p:sp>
        <p:nvSpPr>
          <p:cNvPr id="8601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601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3F74D-D71C-4F83-B8CE-B9B7E9C557D7}" type="slidenum">
              <a:rPr lang="en-GB"/>
              <a:pPr/>
              <a:t>63</a:t>
            </a:fld>
            <a:endParaRPr lang="en-GB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622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731B0-34D5-4B40-B175-CC6462421736}" type="slidenum">
              <a:rPr lang="en-GB"/>
              <a:pPr/>
              <a:t>64</a:t>
            </a:fld>
            <a:endParaRPr lang="en-GB"/>
          </a:p>
        </p:txBody>
      </p:sp>
      <p:sp>
        <p:nvSpPr>
          <p:cNvPr id="8642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642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2E9B8-E668-4300-9739-0BC52C5AA5E1}" type="slidenum">
              <a:rPr lang="en-GB"/>
              <a:pPr/>
              <a:t>65</a:t>
            </a:fld>
            <a:endParaRPr lang="en-GB"/>
          </a:p>
        </p:txBody>
      </p:sp>
      <p:sp>
        <p:nvSpPr>
          <p:cNvPr id="866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66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260DA-E248-4DFD-8B7C-987832FC7E61}" type="slidenum">
              <a:rPr lang="en-GB"/>
              <a:pPr/>
              <a:t>66</a:t>
            </a:fld>
            <a:endParaRPr lang="en-GB"/>
          </a:p>
        </p:txBody>
      </p:sp>
      <p:sp>
        <p:nvSpPr>
          <p:cNvPr id="8683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683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D3BA1B-A65C-406A-BEFB-3013BAEC8FC2}" type="slidenum">
              <a:rPr lang="en-GB"/>
              <a:pPr/>
              <a:t>67</a:t>
            </a:fld>
            <a:endParaRPr lang="en-GB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828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261732-7EC0-4695-ADE3-13FEFBE31AAD}" type="slidenum">
              <a:rPr lang="en-GB"/>
              <a:pPr/>
              <a:t>68</a:t>
            </a:fld>
            <a:endParaRPr lang="en-GB"/>
          </a:p>
        </p:txBody>
      </p:sp>
      <p:sp>
        <p:nvSpPr>
          <p:cNvPr id="8304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83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D1451-64B0-49BC-B865-69673A8F554F}" type="slidenum">
              <a:rPr lang="en-GB"/>
              <a:pPr/>
              <a:t>69</a:t>
            </a:fld>
            <a:endParaRPr lang="en-GB"/>
          </a:p>
        </p:txBody>
      </p:sp>
      <p:sp>
        <p:nvSpPr>
          <p:cNvPr id="51200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8D3A4D-DFE3-481F-B524-FEAFF0523BAF}" type="slidenum">
              <a:rPr lang="en-GB" sz="1200" b="0"/>
              <a:pPr algn="r"/>
              <a:t>69</a:t>
            </a:fld>
            <a:endParaRPr lang="en-GB" sz="1200" b="0"/>
          </a:p>
        </p:txBody>
      </p:sp>
      <p:sp>
        <p:nvSpPr>
          <p:cNvPr id="5120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20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13</a:t>
            </a:r>
          </a:p>
        </p:txBody>
      </p:sp>
      <p:sp>
        <p:nvSpPr>
          <p:cNvPr id="5120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20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20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20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EBAFA8-0541-4BD7-8207-D32774B42825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933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3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E323E-2C47-4D82-8CAA-6D942D793D74}" type="slidenum">
              <a:rPr lang="en-GB"/>
              <a:pPr/>
              <a:t>70</a:t>
            </a:fld>
            <a:endParaRPr lang="en-GB"/>
          </a:p>
        </p:txBody>
      </p:sp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C0B6D3-3320-478B-8D3D-1AC4A6D2FF47}" type="slidenum">
              <a:rPr lang="en-GB"/>
              <a:pPr/>
              <a:t>71</a:t>
            </a:fld>
            <a:endParaRPr lang="en-GB"/>
          </a:p>
        </p:txBody>
      </p:sp>
      <p:sp>
        <p:nvSpPr>
          <p:cNvPr id="821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12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0B814-83D5-4C03-A48A-AA05AB80241D}" type="slidenum">
              <a:rPr lang="en-GB"/>
              <a:pPr/>
              <a:t>72</a:t>
            </a:fld>
            <a:endParaRPr lang="en-GB"/>
          </a:p>
        </p:txBody>
      </p:sp>
      <p:sp>
        <p:nvSpPr>
          <p:cNvPr id="8222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4EE84-CC31-4A91-8E6B-4DBB604277C4}" type="slidenum">
              <a:rPr lang="en-GB"/>
              <a:pPr/>
              <a:t>73</a:t>
            </a:fld>
            <a:endParaRPr lang="en-GB"/>
          </a:p>
        </p:txBody>
      </p:sp>
      <p:sp>
        <p:nvSpPr>
          <p:cNvPr id="82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3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C5952-B876-4986-A425-0C3398D97FA5}" type="slidenum">
              <a:rPr lang="en-GB"/>
              <a:pPr/>
              <a:t>74</a:t>
            </a:fld>
            <a:endParaRPr lang="en-GB"/>
          </a:p>
        </p:txBody>
      </p:sp>
      <p:sp>
        <p:nvSpPr>
          <p:cNvPr id="82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2386CB-9658-4DF3-85CA-8EB7320152A9}" type="slidenum">
              <a:rPr lang="en-GB"/>
              <a:pPr/>
              <a:t>75</a:t>
            </a:fld>
            <a:endParaRPr lang="en-GB"/>
          </a:p>
        </p:txBody>
      </p:sp>
      <p:sp>
        <p:nvSpPr>
          <p:cNvPr id="825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6CB5F-7DE7-40CD-AEA6-3F979E5960B5}" type="slidenum">
              <a:rPr lang="en-GB"/>
              <a:pPr/>
              <a:t>76</a:t>
            </a:fld>
            <a:endParaRPr lang="en-GB"/>
          </a:p>
        </p:txBody>
      </p:sp>
      <p:sp>
        <p:nvSpPr>
          <p:cNvPr id="8263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637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75105-2347-4A88-9571-52054953C7EB}" type="slidenum">
              <a:rPr lang="en-GB"/>
              <a:pPr/>
              <a:t>77</a:t>
            </a:fld>
            <a:endParaRPr lang="en-GB"/>
          </a:p>
        </p:txBody>
      </p:sp>
      <p:sp>
        <p:nvSpPr>
          <p:cNvPr id="51609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1149E8-91C1-41E2-BE3F-D741802B4B06}" type="slidenum">
              <a:rPr lang="en-GB" sz="1200" b="0"/>
              <a:pPr algn="r"/>
              <a:t>77</a:t>
            </a:fld>
            <a:endParaRPr lang="en-GB" sz="1200" b="0"/>
          </a:p>
        </p:txBody>
      </p:sp>
      <p:sp>
        <p:nvSpPr>
          <p:cNvPr id="51609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610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13</a:t>
            </a:r>
          </a:p>
        </p:txBody>
      </p:sp>
      <p:sp>
        <p:nvSpPr>
          <p:cNvPr id="51610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610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61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610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25A480-4B66-45AF-9664-BC055D96B078}" type="slidenum">
              <a:rPr lang="en-GB"/>
              <a:pPr/>
              <a:t>78</a:t>
            </a:fld>
            <a:endParaRPr lang="en-GB"/>
          </a:p>
        </p:txBody>
      </p:sp>
      <p:sp>
        <p:nvSpPr>
          <p:cNvPr id="5181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47B4CC-5F6D-4844-8EAA-2E9725C5B315}" type="slidenum">
              <a:rPr lang="en-GB" sz="1200" b="0"/>
              <a:pPr algn="r"/>
              <a:t>78</a:t>
            </a:fld>
            <a:endParaRPr lang="en-GB" sz="1200" b="0"/>
          </a:p>
        </p:txBody>
      </p:sp>
      <p:sp>
        <p:nvSpPr>
          <p:cNvPr id="5181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81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14</a:t>
            </a:r>
          </a:p>
        </p:txBody>
      </p:sp>
      <p:sp>
        <p:nvSpPr>
          <p:cNvPr id="5181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81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81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81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3E900-7C8D-4F85-AA1E-035BB5EFE866}" type="slidenum">
              <a:rPr lang="en-GB"/>
              <a:pPr/>
              <a:t>79</a:t>
            </a:fld>
            <a:endParaRPr lang="en-GB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20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3C99F-D148-47CD-A340-66F9F66A103F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935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5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B5004-51C1-4050-900E-A9BC7ED12C83}" type="slidenum">
              <a:rPr lang="en-GB"/>
              <a:pPr/>
              <a:t>80</a:t>
            </a:fld>
            <a:endParaRPr lang="en-GB"/>
          </a:p>
        </p:txBody>
      </p:sp>
      <p:sp>
        <p:nvSpPr>
          <p:cNvPr id="52224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FEE508-05C9-4BA1-AF59-20565BADDFEE}" type="slidenum">
              <a:rPr lang="en-GB" sz="1200" b="0"/>
              <a:pPr algn="r"/>
              <a:t>80</a:t>
            </a:fld>
            <a:endParaRPr lang="en-GB" sz="1200" b="0"/>
          </a:p>
        </p:txBody>
      </p:sp>
      <p:sp>
        <p:nvSpPr>
          <p:cNvPr id="5222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14</a:t>
            </a:r>
          </a:p>
        </p:txBody>
      </p:sp>
      <p:sp>
        <p:nvSpPr>
          <p:cNvPr id="5222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22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22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22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3B29CF-B617-42CD-9658-0E0E92A3315E}" type="slidenum">
              <a:rPr lang="en-GB"/>
              <a:pPr/>
              <a:t>81</a:t>
            </a:fld>
            <a:endParaRPr lang="en-GB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24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9DDFD-937B-4815-80BB-FB9F91F3F8D8}" type="slidenum">
              <a:rPr lang="en-GB"/>
              <a:pPr/>
              <a:t>82</a:t>
            </a:fld>
            <a:endParaRPr lang="en-GB"/>
          </a:p>
        </p:txBody>
      </p:sp>
      <p:sp>
        <p:nvSpPr>
          <p:cNvPr id="5263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02C3EF-CAFF-4D52-BF7B-7BDCD17AD199}" type="slidenum">
              <a:rPr lang="en-GB" sz="1200" b="0"/>
              <a:pPr algn="r"/>
              <a:t>82</a:t>
            </a:fld>
            <a:endParaRPr lang="en-GB" sz="1200" b="0"/>
          </a:p>
        </p:txBody>
      </p:sp>
      <p:sp>
        <p:nvSpPr>
          <p:cNvPr id="5263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63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14</a:t>
            </a:r>
          </a:p>
        </p:txBody>
      </p:sp>
      <p:sp>
        <p:nvSpPr>
          <p:cNvPr id="5263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63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63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63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65074-95F1-4840-98A0-3511CC1AFE56}" type="slidenum">
              <a:rPr lang="en-GB"/>
              <a:pPr/>
              <a:t>83</a:t>
            </a:fld>
            <a:endParaRPr lang="en-GB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8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957789-1C9D-4E4F-B3B2-89EB2AB4AA7E}" type="slidenum">
              <a:rPr lang="en-GB"/>
              <a:pPr/>
              <a:t>84</a:t>
            </a:fld>
            <a:endParaRPr lang="en-GB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0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83589-6626-4503-B19F-4E16B391E614}" type="slidenum">
              <a:rPr lang="en-GB"/>
              <a:pPr/>
              <a:t>85</a:t>
            </a:fld>
            <a:endParaRPr lang="en-GB"/>
          </a:p>
        </p:txBody>
      </p:sp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9C735B-3B4A-4B82-9739-F5A2CE890B6F}" type="slidenum">
              <a:rPr lang="en-GB" sz="1200" b="0"/>
              <a:pPr algn="r"/>
              <a:t>85</a:t>
            </a:fld>
            <a:endParaRPr lang="en-GB" sz="1200" b="0"/>
          </a:p>
        </p:txBody>
      </p:sp>
      <p:sp>
        <p:nvSpPr>
          <p:cNvPr id="5324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24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14</a:t>
            </a:r>
          </a:p>
        </p:txBody>
      </p:sp>
      <p:sp>
        <p:nvSpPr>
          <p:cNvPr id="5324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24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24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24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E680BE-F7A6-49C4-A3B2-C28B4E132633}" type="slidenum">
              <a:rPr lang="en-GB"/>
              <a:pPr/>
              <a:t>86</a:t>
            </a:fld>
            <a:endParaRPr lang="en-GB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7194-CB2A-4EE0-ADA4-9390A741E13C}" type="slidenum">
              <a:rPr lang="en-GB"/>
              <a:pPr/>
              <a:t>87</a:t>
            </a:fld>
            <a:endParaRPr lang="en-GB"/>
          </a:p>
        </p:txBody>
      </p:sp>
      <p:sp>
        <p:nvSpPr>
          <p:cNvPr id="53657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629F12C-D94E-447F-91E0-43E353B18694}" type="slidenum">
              <a:rPr lang="en-GB" sz="1200" b="0"/>
              <a:pPr algn="r"/>
              <a:t>87</a:t>
            </a:fld>
            <a:endParaRPr lang="en-GB" sz="1200" b="0"/>
          </a:p>
        </p:txBody>
      </p:sp>
      <p:sp>
        <p:nvSpPr>
          <p:cNvPr id="5365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65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5365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65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65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65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F14F37-465D-4213-95FF-4FBE30C1B19F}" type="slidenum">
              <a:rPr lang="en-GB"/>
              <a:pPr/>
              <a:t>88</a:t>
            </a:fld>
            <a:endParaRPr lang="en-GB"/>
          </a:p>
        </p:txBody>
      </p:sp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74A376-E01E-4013-8F17-260CCCDD327A}" type="slidenum">
              <a:rPr lang="en-GB" sz="1200" b="0"/>
              <a:pPr algn="r"/>
              <a:t>88</a:t>
            </a:fld>
            <a:endParaRPr lang="en-GB" sz="1200" b="0"/>
          </a:p>
        </p:txBody>
      </p:sp>
      <p:sp>
        <p:nvSpPr>
          <p:cNvPr id="53862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3862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AAF42C-8063-4FEA-88F7-DABEFAF74C02}" type="slidenum">
              <a:rPr lang="en-GB"/>
              <a:pPr/>
              <a:t>89</a:t>
            </a:fld>
            <a:endParaRPr lang="en-GB"/>
          </a:p>
        </p:txBody>
      </p:sp>
      <p:sp>
        <p:nvSpPr>
          <p:cNvPr id="71270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11BB4A-2353-4FFF-9B0A-3696163EA1D0}" type="slidenum">
              <a:rPr lang="en-GB" sz="1200" b="0"/>
              <a:pPr algn="r"/>
              <a:t>89</a:t>
            </a:fld>
            <a:endParaRPr lang="en-GB" sz="1200" b="0"/>
          </a:p>
        </p:txBody>
      </p:sp>
      <p:sp>
        <p:nvSpPr>
          <p:cNvPr id="7127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27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7127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27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27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127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8052E-07D9-4862-A2ED-CBEF2C60DD39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937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55964-29D4-4A14-8A16-AFE526E601B3}" type="slidenum">
              <a:rPr lang="en-GB"/>
              <a:pPr/>
              <a:t>90</a:t>
            </a:fld>
            <a:endParaRPr lang="en-GB"/>
          </a:p>
        </p:txBody>
      </p:sp>
      <p:sp>
        <p:nvSpPr>
          <p:cNvPr id="7147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147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91EAA-9031-4D32-88DC-130CC5B8AE2A}" type="slidenum">
              <a:rPr lang="en-GB"/>
              <a:pPr/>
              <a:t>91</a:t>
            </a:fld>
            <a:endParaRPr lang="en-GB"/>
          </a:p>
        </p:txBody>
      </p:sp>
      <p:sp>
        <p:nvSpPr>
          <p:cNvPr id="716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1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D45BD-9973-4D89-88A7-43AB561C03FE}" type="slidenum">
              <a:rPr lang="en-GB"/>
              <a:pPr/>
              <a:t>92</a:t>
            </a:fld>
            <a:endParaRPr lang="en-GB"/>
          </a:p>
        </p:txBody>
      </p:sp>
      <p:sp>
        <p:nvSpPr>
          <p:cNvPr id="7188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188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C7CE5-A606-4E33-AC9C-614ABE0B67E7}" type="slidenum">
              <a:rPr lang="en-GB"/>
              <a:pPr/>
              <a:t>93</a:t>
            </a:fld>
            <a:endParaRPr lang="en-GB"/>
          </a:p>
        </p:txBody>
      </p:sp>
      <p:sp>
        <p:nvSpPr>
          <p:cNvPr id="72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7208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DA4EFC-9101-42DF-AA03-D45BF5C8FFC5}" type="slidenum">
              <a:rPr lang="en-GB"/>
              <a:pPr/>
              <a:t>94</a:t>
            </a:fld>
            <a:endParaRPr lang="en-GB"/>
          </a:p>
        </p:txBody>
      </p:sp>
      <p:sp>
        <p:nvSpPr>
          <p:cNvPr id="72294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5B2E80-82B5-4870-B13E-6E465D072FB1}" type="slidenum">
              <a:rPr lang="en-GB" sz="1200" b="0"/>
              <a:pPr algn="r"/>
              <a:t>94</a:t>
            </a:fld>
            <a:endParaRPr lang="en-GB" sz="1200" b="0"/>
          </a:p>
        </p:txBody>
      </p:sp>
      <p:sp>
        <p:nvSpPr>
          <p:cNvPr id="7229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229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7229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229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229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7229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B5EE9-9DB4-4BB9-9F2B-E0EEA7A2E232}" type="slidenum">
              <a:rPr lang="en-GB"/>
              <a:pPr/>
              <a:t>95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6CB05-FD8C-4982-8413-AB8B28B82D08}" type="slidenum">
              <a:rPr lang="en-GB"/>
              <a:pPr/>
              <a:t>96</a:t>
            </a:fld>
            <a:endParaRPr lang="en-GB"/>
          </a:p>
        </p:txBody>
      </p:sp>
      <p:sp>
        <p:nvSpPr>
          <p:cNvPr id="555010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6EE069-457C-4ABF-88B7-78FC92EB9EF0}" type="slidenum">
              <a:rPr lang="en-GB" sz="1200" b="0"/>
              <a:pPr algn="r"/>
              <a:t>96</a:t>
            </a:fld>
            <a:endParaRPr lang="en-GB" sz="1200" b="0"/>
          </a:p>
        </p:txBody>
      </p:sp>
      <p:sp>
        <p:nvSpPr>
          <p:cNvPr id="55501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501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55501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501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501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501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28E7CE-AF86-4531-99C4-03CF8B5F3E4A}" type="slidenum">
              <a:rPr lang="en-GB"/>
              <a:pPr/>
              <a:t>97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2788"/>
            <a:ext cx="4560888" cy="3421062"/>
          </a:xfrm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4135437"/>
          </a:xfrm>
        </p:spPr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CF568-57F0-4BFF-A54E-C93B48142501}" type="slidenum">
              <a:rPr lang="en-GB"/>
              <a:pPr/>
              <a:t>98</a:t>
            </a:fld>
            <a:endParaRPr lang="en-GB"/>
          </a:p>
        </p:txBody>
      </p:sp>
      <p:sp>
        <p:nvSpPr>
          <p:cNvPr id="559106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7149E8-473B-4322-BF8E-600B4E7A6599}" type="slidenum">
              <a:rPr lang="en-GB" sz="1200" b="0"/>
              <a:pPr algn="r"/>
              <a:t>98</a:t>
            </a:fld>
            <a:endParaRPr lang="en-GB" sz="1200" b="0"/>
          </a:p>
        </p:txBody>
      </p:sp>
      <p:sp>
        <p:nvSpPr>
          <p:cNvPr id="559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9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b="0" i="1"/>
              <a:t>6</a:t>
            </a:r>
          </a:p>
        </p:txBody>
      </p:sp>
      <p:sp>
        <p:nvSpPr>
          <p:cNvPr id="559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9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91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91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230A3-0C79-47E0-9E4F-E2CA2ECE8C66}" type="slidenum">
              <a:rPr lang="en-GB"/>
              <a:pPr/>
              <a:t>99</a:t>
            </a:fld>
            <a:endParaRPr lang="en-GB"/>
          </a:p>
        </p:txBody>
      </p:sp>
      <p:sp>
        <p:nvSpPr>
          <p:cNvPr id="929794" name="Rectangle 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/>
            <a:fld id="{E36F46D9-5857-4E98-974E-330C4D2CB86B}" type="slidenum">
              <a:rPr lang="en-GB" sz="1000" b="0" i="1"/>
              <a:pPr algn="r" defTabSz="762000"/>
              <a:t>99</a:t>
            </a:fld>
            <a:endParaRPr lang="en-GB" sz="1000" b="0" i="1"/>
          </a:p>
        </p:txBody>
      </p:sp>
      <p:sp>
        <p:nvSpPr>
          <p:cNvPr id="92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2979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pPr defTabSz="762000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D0D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DFDF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11213" y="620713"/>
            <a:ext cx="7461250" cy="1241425"/>
          </a:xfrm>
        </p:spPr>
        <p:txBody>
          <a:bodyPr/>
          <a:lstStyle>
            <a:lvl1pPr>
              <a:defRPr sz="4200">
                <a:solidFill>
                  <a:srgbClr val="660066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189037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3600">
                <a:solidFill>
                  <a:srgbClr val="000066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758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D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D0D0E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282BE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b="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b="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b="0"/>
          </a:p>
        </p:txBody>
      </p: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rgbClr val="6E6EA6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24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990033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7A31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0.v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2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2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2.v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2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3.v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12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4.v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3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5.v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3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6.v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3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7.v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3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jpe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5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7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8.bin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9.bin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3D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1058" name="Picture 2" descr="C:\Econ9MEL\Images\Chapter 15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4105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b="0" noProof="1"/>
          </a:p>
        </p:txBody>
      </p:sp>
      <p:sp>
        <p:nvSpPr>
          <p:cNvPr id="94106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b="0" noProof="1"/>
          </a:p>
        </p:txBody>
      </p:sp>
      <p:sp>
        <p:nvSpPr>
          <p:cNvPr id="941061" name="Rectangle 5"/>
          <p:cNvSpPr>
            <a:spLocks noChangeArrowheads="1"/>
          </p:cNvSpPr>
          <p:nvPr/>
        </p:nvSpPr>
        <p:spPr bwMode="auto">
          <a:xfrm>
            <a:off x="0" y="4262511"/>
            <a:ext cx="9144000" cy="2595489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95000"/>
              </a:lnSpc>
            </a:pPr>
            <a:r>
              <a:rPr lang="el-GR" altLang="en-US" sz="5400" dirty="0" smtClean="0">
                <a:solidFill>
                  <a:srgbClr val="336600"/>
                </a:solidFill>
                <a:latin typeface="Arial Narrow" pitchFamily="34" charset="0"/>
              </a:rPr>
              <a:t>Μακροοικονομικά</a:t>
            </a:r>
            <a:br>
              <a:rPr lang="el-GR" altLang="en-US" sz="5400" dirty="0" smtClean="0">
                <a:solidFill>
                  <a:srgbClr val="336600"/>
                </a:solidFill>
                <a:latin typeface="Arial Narrow" pitchFamily="34" charset="0"/>
              </a:rPr>
            </a:br>
            <a:r>
              <a:rPr lang="el-GR" altLang="en-US" sz="5400" dirty="0" smtClean="0">
                <a:solidFill>
                  <a:srgbClr val="336600"/>
                </a:solidFill>
                <a:latin typeface="Arial Narrow" pitchFamily="34" charset="0"/>
              </a:rPr>
              <a:t>Θέματα </a:t>
            </a:r>
            <a:r>
              <a:rPr lang="el-GR" altLang="en-US" sz="5400" dirty="0">
                <a:solidFill>
                  <a:srgbClr val="336600"/>
                </a:solidFill>
                <a:latin typeface="Arial Narrow" pitchFamily="34" charset="0"/>
              </a:rPr>
              <a:t>και Ανάλυση:</a:t>
            </a:r>
          </a:p>
          <a:p>
            <a:pPr algn="ctr">
              <a:lnSpc>
                <a:spcPct val="95000"/>
              </a:lnSpc>
            </a:pPr>
            <a:r>
              <a:rPr lang="el-GR" altLang="en-US" sz="5400" dirty="0">
                <a:solidFill>
                  <a:srgbClr val="336600"/>
                </a:solidFill>
                <a:latin typeface="Arial Narrow" pitchFamily="34" charset="0"/>
              </a:rPr>
              <a:t>Μια Επισκόπηση</a:t>
            </a:r>
            <a:endParaRPr lang="en-GB" altLang="en-US" sz="5400" b="0" dirty="0">
              <a:solidFill>
                <a:srgbClr val="3366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196947" y="6147255"/>
            <a:ext cx="8651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Σημειώσεις: (i) ΕΕ-15 = τα 15 μέλη της Ευρωπαϊκής Ένωσης πριν από την 1η Μαΐου 2004, (ii) δεδομένα για τη Γερμανία βασίζονται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στη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Δυτική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Γερμανία μόνο μέχρι το 1991 (iii) Τα δεδομένα από το 2014 βασίζονται σε προβλέψεις.</a:t>
            </a:r>
          </a:p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Βάση δεδομένων AMECO (Ευρωπαϊκή Επιτροπή, DGECFIN).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39017" name="Rectangle 9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02321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600" b="1" dirty="0">
                <a:solidFill>
                  <a:srgbClr val="006666"/>
                </a:solidFill>
              </a:rPr>
              <a:t>Μέσα ποσοστά ανεργίας (%)</a:t>
            </a:r>
            <a:endParaRPr lang="en-GB" sz="2600" b="1" dirty="0">
              <a:solidFill>
                <a:srgbClr val="00666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97893"/>
              </p:ext>
            </p:extLst>
          </p:nvPr>
        </p:nvGraphicFramePr>
        <p:xfrm>
          <a:off x="211016" y="731513"/>
          <a:ext cx="8665699" cy="5387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0836"/>
                <a:gridCol w="984739"/>
                <a:gridCol w="1125415"/>
                <a:gridCol w="1420838"/>
                <a:gridCol w="1237957"/>
                <a:gridCol w="1237957"/>
                <a:gridCol w="1237957"/>
              </a:tblGrid>
              <a:tr h="414456">
                <a:tc>
                  <a:txBody>
                    <a:bodyPr/>
                    <a:lstStyle/>
                    <a:p>
                      <a:endParaRPr lang="el-GR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182563" marR="31496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1960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1970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1980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2010-15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Αυστρ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Κανα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δάς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5,0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λλί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Γερμ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Ελλάδ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5,1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22,0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Ιρλ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ανδία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Ιαπ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ωνί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Πορτογ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14,6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Ισ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23,8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Ην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σίλειο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1,6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7,4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ΗΠΑ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4,8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7,7</a:t>
                      </a: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ΕΕ-15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621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562181" name="Rectangle 5"/>
          <p:cNvSpPr>
            <a:spLocks noGrp="1"/>
          </p:cNvSpPr>
          <p:nvPr>
            <p:ph type="body" idx="1"/>
          </p:nvPr>
        </p:nvSpPr>
        <p:spPr>
          <a:xfrm>
            <a:off x="301625" y="1576388"/>
            <a:ext cx="8534400" cy="4837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dirty="0" smtClean="0">
                <a:solidFill>
                  <a:srgbClr val="646B86"/>
                </a:solidFill>
              </a:rPr>
              <a:t>Phillips</a:t>
            </a:r>
            <a:r>
              <a:rPr lang="el-GR" dirty="0" smtClean="0">
                <a:solidFill>
                  <a:srgbClr val="646B86"/>
                </a:solidFill>
              </a:rPr>
              <a:t> πρόσφατα 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646B86"/>
              </a:buClr>
            </a:pPr>
            <a:r>
              <a:rPr lang="el-GR" dirty="0" smtClean="0"/>
              <a:t>η ανάλυση της καμπύλης </a:t>
            </a:r>
            <a:r>
              <a:rPr lang="en-GB" dirty="0" smtClean="0"/>
              <a:t>Phillips</a:t>
            </a:r>
            <a:r>
              <a:rPr lang="el-GR" dirty="0" smtClean="0"/>
              <a:t> και το πρόβλημα του στασιμοπληθωρισμού τη δεκατία του 1970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l-GR" dirty="0" smtClean="0"/>
              <a:t>η εμπειρία από τη δεκατία του 1980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l-GR" dirty="0" smtClean="0"/>
              <a:t>η εμπειρία των τελευταίων χρόνων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ts val="1000"/>
              </a:spcBef>
              <a:buClr>
                <a:srgbClr val="CC9900"/>
              </a:buClr>
            </a:pPr>
            <a:r>
              <a:rPr lang="el-GR" dirty="0" smtClean="0"/>
              <a:t>μία οριζόντια καμπύλη </a:t>
            </a:r>
            <a:r>
              <a:rPr lang="en-GB" dirty="0" smtClean="0"/>
              <a:t>Phillips</a:t>
            </a:r>
            <a:r>
              <a:rPr lang="el-GR" dirty="0" smtClean="0"/>
              <a:t>;</a:t>
            </a:r>
            <a:endParaRPr lang="en-GB" dirty="0" smtClean="0"/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l-GR" dirty="0" smtClean="0"/>
              <a:t>Πολυπλοκότητα της σχέσης μεταξύ πληθωρισμού και ανεργίας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100" dirty="0" smtClean="0"/>
              <a:t>Μακροοικονομικά Θέματα και Ανάλυση :μία Επισκόπηση</a:t>
            </a:r>
            <a:endParaRPr lang="en-GB" sz="4100" dirty="0"/>
          </a:p>
        </p:txBody>
      </p:sp>
      <p:sp>
        <p:nvSpPr>
          <p:cNvPr id="564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9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662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  <p:sp>
        <p:nvSpPr>
          <p:cNvPr id="56627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Έννοια  του ισοζυγίου πληρωμών</a:t>
            </a:r>
            <a:endParaRPr lang="en-GB" dirty="0"/>
          </a:p>
          <a:p>
            <a:pPr>
              <a:lnSpc>
                <a:spcPct val="130000"/>
              </a:lnSpc>
            </a:pPr>
            <a:r>
              <a:rPr lang="el-GR" dirty="0" smtClean="0"/>
              <a:t>Ο τρέχων λογαριασμός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εμπόριο αγαθών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εμπόριο υπηρεσιών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55000"/>
              </a:spcBef>
            </a:pPr>
            <a:r>
              <a:rPr lang="el-GR" dirty="0" smtClean="0"/>
              <a:t>εμπορικό ισοζύγιο αγαθών και υπηρεσιών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6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6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66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66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566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7" grpId="0" build="p" bldLvl="2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20100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806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  <p:sp>
        <p:nvSpPr>
          <p:cNvPr id="580613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454400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Έννοια του ισοζυγίου πληρωμών</a:t>
            </a:r>
            <a:endParaRPr lang="en-GB" dirty="0" smtClean="0">
              <a:solidFill>
                <a:srgbClr val="646B86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τρέχων λογαριασμός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εμπόριο αγαθών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εμπόριο υπηρεσιών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εμπορικό ισοζύγιο αγαθών και υπηρεσιών </a:t>
            </a:r>
            <a:endParaRPr lang="en-GB" dirty="0"/>
          </a:p>
        </p:txBody>
      </p:sp>
      <p:sp>
        <p:nvSpPr>
          <p:cNvPr id="580614" name="Rectangle 6"/>
          <p:cNvSpPr>
            <a:spLocks/>
          </p:cNvSpPr>
          <p:nvPr/>
        </p:nvSpPr>
        <p:spPr bwMode="auto">
          <a:xfrm>
            <a:off x="301625" y="4790366"/>
            <a:ext cx="8534400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30000"/>
              </a:lnSpc>
              <a:spcBef>
                <a:spcPts val="6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Ισοζύγιο τρεχουσών συναλλαγών και ροές εισοδήματος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30000"/>
              </a:lnSpc>
              <a:spcBef>
                <a:spcPts val="6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Λογαριασμός τρεχούμενου ισοζυγίου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0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0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4" grpId="0" build="p" bldLvl="3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34121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47563"/>
              </p:ext>
            </p:extLst>
          </p:nvPr>
        </p:nvGraphicFramePr>
        <p:xfrm>
          <a:off x="384120" y="2438026"/>
          <a:ext cx="8375760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Text Box 4"/>
          <p:cNvSpPr txBox="1">
            <a:spLocks noChangeArrowheads="1"/>
          </p:cNvSpPr>
          <p:nvPr/>
        </p:nvSpPr>
        <p:spPr bwMode="auto">
          <a:xfrm>
            <a:off x="0" y="-662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700" dirty="0">
                <a:solidFill>
                  <a:srgbClr val="660066"/>
                </a:solidFill>
                <a:latin typeface="Arial" charset="0"/>
              </a:rPr>
              <a:t>Το ισοζύγιο τρεχουσών συναλλαγών σε επιλεγμένες βιομηχανικές χώρες.</a:t>
            </a:r>
            <a:endParaRPr lang="en-GB" sz="27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699398" name="Text Box 14"/>
          <p:cNvSpPr txBox="1">
            <a:spLocks noChangeArrowheads="1"/>
          </p:cNvSpPr>
          <p:nvPr/>
        </p:nvSpPr>
        <p:spPr bwMode="auto">
          <a:xfrm>
            <a:off x="0" y="6400800"/>
            <a:ext cx="8716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Σημειώσεις: Τα δεδομένα από το 2014 βασίζονται σε προβλέψεις Τα δεδομένα για τη Γερμανία βασίζονται στη Δυτική Γερμανία Πηγή: Βασίζεται σε δεδομένα από 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τη</a:t>
            </a:r>
            <a:r>
              <a:rPr lang="en-US" sz="1200" b="0" dirty="0" smtClean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βάση 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δεδομένων AMECO (Ευρωπαϊκή Επιτροπή, DGECFIN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)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" y="725018"/>
            <a:ext cx="8792308" cy="540796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92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59290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  <p:sp>
        <p:nvSpPr>
          <p:cNvPr id="59290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Το ισοζύγιο κεφαλαίων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2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1" grpId="0" build="p" bldLvl="3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021520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46656"/>
              </p:ext>
            </p:extLst>
          </p:nvPr>
        </p:nvGraphicFramePr>
        <p:xfrm>
          <a:off x="384121" y="3389444"/>
          <a:ext cx="8375759" cy="62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32400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spc="10" baseline="0" dirty="0" smtClean="0">
                          <a:solidFill>
                            <a:srgbClr val="000066"/>
                          </a:solidFill>
                          <a:effectLst/>
                        </a:rPr>
                        <a:t>ΚΕΦΑΛΑΙΑΚΕΣ ΣΥΝΑΛΛΑΓΕΣ</a:t>
                      </a:r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κεφαλαίων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5.332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0,3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94163"/>
              </p:ext>
            </p:extLst>
          </p:nvPr>
        </p:nvGraphicFramePr>
        <p:xfrm>
          <a:off x="384120" y="2438026"/>
          <a:ext cx="8375760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07238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  <p:sp>
        <p:nvSpPr>
          <p:cNvPr id="607239" name="Rectangle 7"/>
          <p:cNvSpPr>
            <a:spLocks noGrp="1"/>
          </p:cNvSpPr>
          <p:nvPr>
            <p:ph type="body" idx="1"/>
          </p:nvPr>
        </p:nvSpPr>
        <p:spPr>
          <a:xfrm>
            <a:off x="287338" y="1524000"/>
            <a:ext cx="8534400" cy="6651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l-GR" dirty="0" smtClean="0">
                <a:solidFill>
                  <a:srgbClr val="646B86"/>
                </a:solidFill>
              </a:rPr>
              <a:t>Το ισοζύγιο κεφαλαίων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607241" name="Rectangle 9"/>
          <p:cNvSpPr>
            <a:spLocks/>
          </p:cNvSpPr>
          <p:nvPr/>
        </p:nvSpPr>
        <p:spPr bwMode="auto">
          <a:xfrm>
            <a:off x="282575" y="2170113"/>
            <a:ext cx="8534400" cy="439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990033"/>
              </a:buClr>
              <a:buSzPct val="85000"/>
              <a:buFont typeface="Wingdings 2" pitchFamily="18" charset="2"/>
              <a:buChar char=""/>
            </a:pPr>
            <a:r>
              <a:rPr lang="el-GR" sz="3000" b="0" dirty="0" smtClean="0">
                <a:latin typeface="Arial" charset="0"/>
              </a:rPr>
              <a:t>Το ισοζύγιο χρηματοοικονομικών συναλλαγών</a:t>
            </a:r>
            <a:endParaRPr lang="en-GB" sz="3000" b="0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επένδυση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άμεση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5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χαρτοφυλακίου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Λοιπές χρηματοοικονομικές ροές</a:t>
            </a:r>
            <a:r>
              <a:rPr lang="en-GB" sz="2600" b="0" dirty="0" smtClean="0">
                <a:solidFill>
                  <a:srgbClr val="19323F"/>
                </a:solidFill>
                <a:latin typeface="Arial" charset="0"/>
              </a:rPr>
              <a:t> (</a:t>
            </a: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 κυρίως βραχυπρόθεσμες )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5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Ροές από και προς τα αποθεματικά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7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7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7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07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07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07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41" grpId="0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9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794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l-GR" sz="2800" b="1" dirty="0">
                <a:solidFill>
                  <a:srgbClr val="006666"/>
                </a:solidFill>
              </a:rPr>
              <a:t>Τα ποσοστά ανεργίας ανά ηλικία και φύλο</a:t>
            </a:r>
            <a:r>
              <a:rPr lang="el-GR" sz="2800" b="1" dirty="0" smtClean="0">
                <a:solidFill>
                  <a:srgbClr val="006666"/>
                </a:solidFill>
              </a:rPr>
              <a:t>,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000" b="1" dirty="0" smtClean="0">
                <a:solidFill>
                  <a:srgbClr val="006666"/>
                </a:solidFill>
              </a:rPr>
              <a:t>μέσος </a:t>
            </a:r>
            <a:r>
              <a:rPr lang="el-GR" sz="2000" b="1" dirty="0">
                <a:solidFill>
                  <a:srgbClr val="006666"/>
                </a:solidFill>
              </a:rPr>
              <a:t>όρος Σεπτεμβρίου 2008 έως Αύγουστο 2013</a:t>
            </a:r>
            <a:endParaRPr lang="en-GB" sz="2400" b="1" dirty="0">
              <a:solidFill>
                <a:srgbClr val="006666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93896" y="6472238"/>
            <a:ext cx="6856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Με βάση τα στοιχεία από τη βάση στατιστικών δεδομένων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Eurostat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, Ευρωπαϊκή Επιτροπή).</a:t>
            </a:r>
            <a:endParaRPr lang="en-GB" sz="1200" b="0" dirty="0">
              <a:solidFill>
                <a:srgbClr val="B2B2B2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45221"/>
              </p:ext>
            </p:extLst>
          </p:nvPr>
        </p:nvGraphicFramePr>
        <p:xfrm>
          <a:off x="356386" y="1164025"/>
          <a:ext cx="4772296" cy="52962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93074"/>
                <a:gridCol w="1193074"/>
                <a:gridCol w="1193074"/>
                <a:gridCol w="1193074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Όλες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οι ηλικίες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Ελλάδα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smtClean="0">
                          <a:effectLst/>
                        </a:rPr>
                        <a:t>Ην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l-GR" sz="1400" u="none" strike="noStrike" dirty="0" smtClean="0">
                          <a:effectLst/>
                        </a:rPr>
                        <a:t>Βασίλειο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ΕΕ-28</a:t>
                      </a:r>
                      <a:endParaRPr lang="el-GR" sz="14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476391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52858"/>
              </p:ext>
            </p:extLst>
          </p:nvPr>
        </p:nvGraphicFramePr>
        <p:xfrm>
          <a:off x="384121" y="3389444"/>
          <a:ext cx="8375759" cy="62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32400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spc="10" baseline="0" dirty="0" smtClean="0">
                          <a:solidFill>
                            <a:srgbClr val="000066"/>
                          </a:solidFill>
                          <a:effectLst/>
                        </a:rPr>
                        <a:t>ΚΕΦΑΛΑΙΑΚΕΣ ΣΥΝΑΛΛΑΓΕΣ</a:t>
                      </a:r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κεφαλαίων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5.332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0,3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957871"/>
              </p:ext>
            </p:extLst>
          </p:nvPr>
        </p:nvGraphicFramePr>
        <p:xfrm>
          <a:off x="384120" y="2438026"/>
          <a:ext cx="8375760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66687"/>
              </p:ext>
            </p:extLst>
          </p:nvPr>
        </p:nvGraphicFramePr>
        <p:xfrm>
          <a:off x="384121" y="4111256"/>
          <a:ext cx="8375759" cy="184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28906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ΧΡΗΜΑΤΟΟΙΚΟΝΟΜΙΚΕΣ ΣΥΝΑΛΛΑΓΕΣ</a:t>
                      </a:r>
                      <a:endParaRPr lang="el-GR" sz="12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Καθαρές άμεσες επενδύσεις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400" spc="0">
                          <a:effectLst/>
                        </a:rPr>
                        <a:t>11.297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0,7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επενδύσεων χαρτοφυλακίου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30.851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1,9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λοιπών επενδύσεων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29.036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1,8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Ισοζύγιο χρηματοοικονομικών παραγώγων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334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Συναλλαγματικά διαθέσιμα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-4.961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-0,3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Ισοζύγιο χρηματοοικονομικών συναλλαγών</a:t>
                      </a:r>
                      <a:endParaRPr lang="el-GR" sz="14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66.557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4,1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15275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758945"/>
              </p:ext>
            </p:extLst>
          </p:nvPr>
        </p:nvGraphicFramePr>
        <p:xfrm>
          <a:off x="384121" y="3389444"/>
          <a:ext cx="8375759" cy="62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32400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spc="10" baseline="0" dirty="0" smtClean="0">
                          <a:solidFill>
                            <a:srgbClr val="000066"/>
                          </a:solidFill>
                          <a:effectLst/>
                        </a:rPr>
                        <a:t>ΚΕΦΑΛΑΙΑΚΕΣ ΣΥΝΑΛΛΑΓΕΣ</a:t>
                      </a:r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κεφαλαίων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5.332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0,3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0980"/>
              </p:ext>
            </p:extLst>
          </p:nvPr>
        </p:nvGraphicFramePr>
        <p:xfrm>
          <a:off x="384120" y="2438026"/>
          <a:ext cx="8375760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47523"/>
              </p:ext>
            </p:extLst>
          </p:nvPr>
        </p:nvGraphicFramePr>
        <p:xfrm>
          <a:off x="384121" y="4111256"/>
          <a:ext cx="8375759" cy="184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28906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ΧΡΗΜΑΤΟΟΙΚΟΝΟΜΙΚΕΣ ΣΥΝΑΛΛΑΓΕΣ</a:t>
                      </a:r>
                      <a:endParaRPr lang="el-GR" sz="12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Καθαρές άμεσες επενδύσεις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400" spc="0">
                          <a:effectLst/>
                        </a:rPr>
                        <a:t>11.297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0,7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επενδύσεων χαρτοφυλακίου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30.851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1,9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λοιπών επενδύσεων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29.036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1,8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Ισοζύγιο χρηματοοικονομικών παραγώγων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334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Συναλλαγματικά διαθέσιμα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-4.961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-0,3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Ισοζύγιο χρηματοοικονομικών συναλλαγών</a:t>
                      </a:r>
                      <a:endParaRPr lang="el-GR" sz="14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66.557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4,1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480687"/>
              </p:ext>
            </p:extLst>
          </p:nvPr>
        </p:nvGraphicFramePr>
        <p:xfrm>
          <a:off x="384121" y="6022136"/>
          <a:ext cx="8375760" cy="288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Καθαρά σφάλματα και παραλείψεις</a:t>
                      </a:r>
                      <a:endParaRPr lang="el-GR" sz="1400" b="1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-811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6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55399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023818"/>
              </p:ext>
            </p:extLst>
          </p:nvPr>
        </p:nvGraphicFramePr>
        <p:xfrm>
          <a:off x="384121" y="391444"/>
          <a:ext cx="8375758" cy="1961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90636"/>
                <a:gridCol w="1992561"/>
                <a:gridCol w="1992561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455020"/>
              </p:ext>
            </p:extLst>
          </p:nvPr>
        </p:nvGraphicFramePr>
        <p:xfrm>
          <a:off x="384121" y="3389444"/>
          <a:ext cx="8375759" cy="62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32400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spc="10" baseline="0" dirty="0" smtClean="0">
                          <a:solidFill>
                            <a:srgbClr val="000066"/>
                          </a:solidFill>
                          <a:effectLst/>
                        </a:rPr>
                        <a:t>ΚΕΦΑΛΑΙΑΚΕΣ ΣΥΝΑΛΛΑΓΕΣ</a:t>
                      </a:r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κεφαλαίων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5.332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0,3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459630"/>
              </p:ext>
            </p:extLst>
          </p:nvPr>
        </p:nvGraphicFramePr>
        <p:xfrm>
          <a:off x="384120" y="2438026"/>
          <a:ext cx="8375760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8875"/>
              </p:ext>
            </p:extLst>
          </p:nvPr>
        </p:nvGraphicFramePr>
        <p:xfrm>
          <a:off x="384121" y="4111256"/>
          <a:ext cx="8375759" cy="184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419483"/>
                <a:gridCol w="1978138"/>
                <a:gridCol w="1978138"/>
              </a:tblGrid>
              <a:tr h="28906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ΧΡΗΜΑΤΟΟΙΚΟΝΟΜΙΚΕΣ ΣΥΝΑΛΛΑΓΕΣ</a:t>
                      </a:r>
                      <a:endParaRPr lang="el-GR" sz="12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Καθαρές άμεσες επενδύσεις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400" spc="0">
                          <a:effectLst/>
                        </a:rPr>
                        <a:t>11.297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0,7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επενδύσεων χαρτοφυλακίου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30.851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1,9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λοιπών επενδύσεων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29.036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1,8</a:t>
                      </a:r>
                      <a:endParaRPr lang="el-GR" sz="18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Ισοζύγιο χρηματοοικονομικών παραγώγων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334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Συναλλαγματικά διαθέσιμα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-4.961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-0,3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Ισοζύγιο χρηματοοικονομικών συναλλαγών</a:t>
                      </a:r>
                      <a:endParaRPr lang="el-GR" sz="14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66.557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4,1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079274"/>
              </p:ext>
            </p:extLst>
          </p:nvPr>
        </p:nvGraphicFramePr>
        <p:xfrm>
          <a:off x="384121" y="6022136"/>
          <a:ext cx="8375760" cy="576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76210"/>
                <a:gridCol w="1999775"/>
                <a:gridCol w="1999775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Καθαρά σφάλματα και παραλείψεις</a:t>
                      </a:r>
                      <a:endParaRPr lang="el-GR" sz="1400" b="1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-811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πληρωμών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0,0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15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157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ισοζύγιο πληρωμών</a:t>
            </a:r>
            <a:endParaRPr lang="en-GB" dirty="0"/>
          </a:p>
        </p:txBody>
      </p:sp>
      <p:sp>
        <p:nvSpPr>
          <p:cNvPr id="621573" name="Rectangle 5"/>
          <p:cNvSpPr>
            <a:spLocks noGrp="1"/>
          </p:cNvSpPr>
          <p:nvPr>
            <p:ph type="body" idx="1"/>
          </p:nvPr>
        </p:nvSpPr>
        <p:spPr>
          <a:xfrm>
            <a:off x="301625" y="1434905"/>
            <a:ext cx="8534400" cy="497859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Το ισοζύγιο κεφαλαίων</a:t>
            </a:r>
            <a:endParaRPr lang="en-GB" sz="2900" dirty="0" smtClean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Το ισοζύγιο χρηματοοικονομικών συναλλαγών</a:t>
            </a:r>
            <a:endParaRPr lang="en-GB" sz="2900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επένδυση 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άμεση 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χαρτοφυλακίου 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Λοιπές χρηματοοικονομικές ροές (κυρίως βραχυπρόθεσμες)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Ροές από και προς τα αποθεματικά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</a:pPr>
            <a:r>
              <a:rPr lang="el-GR" sz="2900" dirty="0" smtClean="0"/>
              <a:t>Αποτιμώντας τα στοιχεία του ισοζυγίου πληρωμών</a:t>
            </a:r>
            <a:endParaRPr lang="en-GB" sz="2900" dirty="0"/>
          </a:p>
        </p:txBody>
      </p:sp>
    </p:spTree>
  </p:cSld>
  <p:clrMapOvr>
    <a:masterClrMapping/>
  </p:clrMapOvr>
  <p:transition spd="slow">
    <p:pull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9" name="Text Box 14"/>
          <p:cNvSpPr txBox="1">
            <a:spLocks noChangeArrowheads="1"/>
          </p:cNvSpPr>
          <p:nvPr/>
        </p:nvSpPr>
        <p:spPr bwMode="auto">
          <a:xfrm>
            <a:off x="0" y="6527800"/>
            <a:ext cx="8716963" cy="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sz="1200" b="0" dirty="0">
                <a:solidFill>
                  <a:srgbClr val="B2B2B2"/>
                </a:solidFill>
                <a:latin typeface="Arial" charset="0"/>
              </a:rPr>
              <a:t>Πηγή: Βασισμένο σε δεδομένα από το </a:t>
            </a:r>
            <a:r>
              <a:rPr lang="el-GR" sz="1200" b="0" dirty="0" smtClean="0">
                <a:solidFill>
                  <a:srgbClr val="B2B2B2"/>
                </a:solidFill>
                <a:latin typeface="Arial" charset="0"/>
              </a:rPr>
              <a:t>Ισοζύγιο</a:t>
            </a:r>
            <a:r>
              <a:rPr lang="en-US" sz="1200" b="0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200" b="0" dirty="0" smtClean="0">
                <a:solidFill>
                  <a:srgbClr val="B2B2B2"/>
                </a:solidFill>
                <a:latin typeface="Arial" charset="0"/>
              </a:rPr>
              <a:t>Πληρωμών 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</a:rPr>
              <a:t>(Εθνική Στατιστική Υπηρεσία</a:t>
            </a:r>
            <a:r>
              <a:rPr lang="el-GR" sz="1200" b="0" dirty="0" smtClean="0">
                <a:solidFill>
                  <a:srgbClr val="B2B2B2"/>
                </a:solidFill>
                <a:latin typeface="Arial" charset="0"/>
              </a:rPr>
              <a:t>)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20580" name="Text Box 4"/>
          <p:cNvSpPr txBox="1">
            <a:spLocks noChangeArrowheads="1"/>
          </p:cNvSpPr>
          <p:nvPr/>
        </p:nvSpPr>
        <p:spPr bwMode="auto">
          <a:xfrm>
            <a:off x="0" y="-28136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</a:rPr>
              <a:t>Ισοζύγιο Πληρωμών του Ηνωμένου </a:t>
            </a:r>
            <a:r>
              <a:rPr lang="el-GR" sz="2400" dirty="0" smtClean="0">
                <a:solidFill>
                  <a:srgbClr val="660066"/>
                </a:solidFill>
                <a:latin typeface="Arial" charset="0"/>
              </a:rPr>
              <a:t>Βασιλείου</a:t>
            </a:r>
            <a:r>
              <a:rPr lang="en-US" sz="2400" dirty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l-GR" sz="2400" dirty="0" smtClean="0">
                <a:solidFill>
                  <a:srgbClr val="660066"/>
                </a:solidFill>
                <a:latin typeface="Arial" charset="0"/>
              </a:rPr>
              <a:t>ως </a:t>
            </a:r>
            <a:r>
              <a:rPr lang="el-GR" sz="2400" dirty="0">
                <a:solidFill>
                  <a:srgbClr val="660066"/>
                </a:solidFill>
                <a:latin typeface="Arial" charset="0"/>
              </a:rPr>
              <a:t>ποσοστό του ΑΕΠ.</a:t>
            </a:r>
            <a:endParaRPr lang="en-GB" sz="2400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2" y="536893"/>
            <a:ext cx="8890782" cy="586862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5760" y="6573618"/>
            <a:ext cx="24852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/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Ισοζύγιο Πληρωμών (</a:t>
            </a:r>
            <a:r>
              <a:rPr lang="en-GB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ONS).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000" dirty="0">
                <a:solidFill>
                  <a:srgbClr val="000066"/>
                </a:solidFill>
                <a:latin typeface="Arial" charset="0"/>
              </a:rPr>
              <a:t>Ισοζύγιο πληρωμών Ηνωμένου </a:t>
            </a:r>
            <a:r>
              <a:rPr lang="el-GR" sz="2000" dirty="0" smtClean="0">
                <a:solidFill>
                  <a:srgbClr val="000066"/>
                </a:solidFill>
                <a:latin typeface="Arial" charset="0"/>
              </a:rPr>
              <a:t>Βασιλείου</a:t>
            </a:r>
            <a:r>
              <a:rPr lang="en-US" sz="2000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Arial" charset="0"/>
              </a:rPr>
              <a:t>(2013</a:t>
            </a:r>
            <a:r>
              <a:rPr lang="en-GB" sz="2000" dirty="0">
                <a:solidFill>
                  <a:srgbClr val="000066"/>
                </a:solidFill>
                <a:latin typeface="Arial" charset="0"/>
              </a:rPr>
              <a:t>)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2788"/>
              </p:ext>
            </p:extLst>
          </p:nvPr>
        </p:nvGraphicFramePr>
        <p:xfrm>
          <a:off x="201237" y="391444"/>
          <a:ext cx="8788018" cy="2235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61274"/>
                <a:gridCol w="1575581"/>
                <a:gridCol w="1688124"/>
                <a:gridCol w="1463039"/>
              </a:tblGrid>
              <a:tr h="213464">
                <a:tc>
                  <a:txBody>
                    <a:bodyPr/>
                    <a:lstStyle/>
                    <a:p>
                      <a:pPr algn="ctr"/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n>
                            <a:noFill/>
                          </a:ln>
                        </a:rPr>
                        <a:t>2013</a:t>
                      </a:r>
                      <a:endParaRPr lang="el-GR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n>
                            <a:noFill/>
                          </a:ln>
                        </a:rPr>
                        <a:t>Μέσος </a:t>
                      </a:r>
                      <a:r>
                        <a:rPr lang="en-US" sz="1600" dirty="0" smtClean="0">
                          <a:ln>
                            <a:noFill/>
                          </a:ln>
                        </a:rPr>
                        <a:t/>
                      </a:r>
                      <a:br>
                        <a:rPr lang="en-US" sz="1600" dirty="0" smtClean="0">
                          <a:ln>
                            <a:noFill/>
                          </a:ln>
                        </a:rPr>
                      </a:br>
                      <a:r>
                        <a:rPr lang="el-GR" sz="1600" dirty="0" smtClean="0">
                          <a:ln>
                            <a:noFill/>
                          </a:ln>
                        </a:rPr>
                        <a:t>1990-2013 ως % του ΑΕΠ</a:t>
                      </a:r>
                      <a:endParaRPr lang="el-GR" sz="1600" dirty="0">
                        <a:ln>
                          <a:noFill/>
                        </a:ln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058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εκατ. £ 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 ως % του ΑΕΠ</a:t>
                      </a:r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l-GR" b="1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67">
                <a:tc gridSpan="3">
                  <a:txBody>
                    <a:bodyPr/>
                    <a:lstStyle/>
                    <a:p>
                      <a:pPr algn="l"/>
                      <a:r>
                        <a:rPr lang="el-GR" sz="1800" b="1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ΙΣΟΖΥΓΙΟ ΤΡΕΧΟΥΣΩΝ ΣΥΝΑΛΛΑΓΩΝ</a:t>
                      </a:r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l-GR" sz="1800" b="1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αγαθών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-107.797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-6,7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-4,1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Εμπορικό ισοζύγιο υπηρεσιών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81.201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spc="0" dirty="0">
                          <a:effectLst/>
                        </a:rPr>
                        <a:t>5,0</a:t>
                      </a:r>
                      <a:endParaRPr lang="el-GR" sz="20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2,7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effectLst/>
                        </a:rPr>
                        <a:t>Εμπορικό ισοζύγιο</a:t>
                      </a:r>
                      <a:endParaRPr lang="el-GR" sz="18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-26.596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spc="0" dirty="0">
                          <a:effectLst/>
                        </a:rPr>
                        <a:t>-1,6</a:t>
                      </a:r>
                      <a:endParaRPr lang="el-GR" sz="20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  <a:endParaRPr lang="el-GR" sz="1400" b="1" i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549464"/>
              </p:ext>
            </p:extLst>
          </p:nvPr>
        </p:nvGraphicFramePr>
        <p:xfrm>
          <a:off x="201238" y="3389444"/>
          <a:ext cx="8788017" cy="623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7205"/>
                <a:gridCol w="1617785"/>
                <a:gridCol w="1617785"/>
                <a:gridCol w="1505242"/>
              </a:tblGrid>
              <a:tr h="32400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spc="10" baseline="0" dirty="0" smtClean="0">
                          <a:solidFill>
                            <a:srgbClr val="000066"/>
                          </a:solidFill>
                          <a:effectLst/>
                        </a:rPr>
                        <a:t>ΚΕΦΑΛΑΙΑΚΕΣ ΣΥΝΑΛΛΑΓΕΣ</a:t>
                      </a:r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6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κεφαλαίων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5.332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0,3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42924"/>
              </p:ext>
            </p:extLst>
          </p:nvPr>
        </p:nvGraphicFramePr>
        <p:xfrm>
          <a:off x="201236" y="2438026"/>
          <a:ext cx="8788017" cy="86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7207"/>
                <a:gridCol w="1624819"/>
                <a:gridCol w="1624819"/>
                <a:gridCol w="1491172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Ισοζύγιο εισοδημάτων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-17.368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-1,1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ln>
                            <a:noFill/>
                          </a:ln>
                          <a:effectLst/>
                        </a:rPr>
                        <a:t>Τρέχουσες καθαρές μεταβιβάσεις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-27.114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effectLst/>
                        </a:rPr>
                        <a:t>-1,7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-0,9</a:t>
                      </a: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τρεχουσών συναλλαγών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-71.078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-4,4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-1,9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13727"/>
              </p:ext>
            </p:extLst>
          </p:nvPr>
        </p:nvGraphicFramePr>
        <p:xfrm>
          <a:off x="201238" y="4111256"/>
          <a:ext cx="8788017" cy="184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7205"/>
                <a:gridCol w="1617785"/>
                <a:gridCol w="1617785"/>
                <a:gridCol w="1505242"/>
              </a:tblGrid>
              <a:tr h="289060">
                <a:tc gridSpan="3">
                  <a:txBody>
                    <a:bodyPr/>
                    <a:lstStyle/>
                    <a:p>
                      <a:pPr algn="l"/>
                      <a:r>
                        <a:rPr lang="el-GR" sz="1600" u="none" strike="noStrike" kern="1200" dirty="0" smtClean="0">
                          <a:solidFill>
                            <a:srgbClr val="000066"/>
                          </a:solidFill>
                          <a:effectLst/>
                        </a:rPr>
                        <a:t>ΧΡΗΜΑΤΟΟΙΚΟΝΟΜΙΚΕΣ ΣΥΝΑΛΛΑΓΕΣ</a:t>
                      </a:r>
                      <a:endParaRPr lang="el-GR" sz="12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endParaRPr lang="el-GR" sz="1400" b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l-GR" sz="1400" spc="10" baseline="0" dirty="0">
                        <a:solidFill>
                          <a:srgbClr val="000066"/>
                        </a:solidFill>
                      </a:endParaRPr>
                    </a:p>
                  </a:txBody>
                  <a:tcPr marL="45720" marR="45720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Καθαρές άμεσες επενδύσεις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effectLst/>
                        </a:rPr>
                        <a:t>11.297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0,7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r>
                        <a:rPr lang="el-G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επενδύσεων χαρτοφυλακίου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30.851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1,9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Ισοζύγιο λοιπών επενδύσεων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29.036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1,8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Ισοζύγιο χρηματοοικονομικών παραγώγων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334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0,0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>
                          <a:effectLst/>
                        </a:rPr>
                        <a:t>Συναλλαγματικά διαθέσιμα</a:t>
                      </a:r>
                      <a:endParaRPr lang="el-GR" sz="1400" b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-4.961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-0,3</a:t>
                      </a:r>
                      <a:endParaRPr lang="el-GR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</a:t>
                      </a:r>
                      <a:r>
                        <a:rPr lang="el-GR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l-GR" sz="1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l-GR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Ισοζύγιο χρηματοοικονομικών συναλλαγών</a:t>
                      </a:r>
                      <a:endParaRPr lang="el-GR" sz="14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66.557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4,1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b="1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el-GR" sz="14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723161"/>
              </p:ext>
            </p:extLst>
          </p:nvPr>
        </p:nvGraphicFramePr>
        <p:xfrm>
          <a:off x="201237" y="6022136"/>
          <a:ext cx="8788017" cy="576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7206"/>
                <a:gridCol w="1617785"/>
                <a:gridCol w="1617785"/>
                <a:gridCol w="1505241"/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</a:rPr>
                        <a:t>Καθαρά σφάλματα και παραλείψεις</a:t>
                      </a:r>
                      <a:endParaRPr lang="el-GR" sz="1400" b="1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-811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400" spc="0" dirty="0">
                          <a:effectLst/>
                        </a:rPr>
                        <a:t>0,1</a:t>
                      </a:r>
                      <a:endParaRPr lang="el-GR" sz="18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  <a:spcAft>
                          <a:spcPts val="0"/>
                        </a:spcAft>
                      </a:pPr>
                      <a:r>
                        <a:rPr lang="el-GR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el-GR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Ισοζύγιο πληρωμών</a:t>
                      </a:r>
                      <a:endParaRPr lang="el-GR" sz="1400" b="1" i="1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27000"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400" b="1" i="1" spc="0" dirty="0">
                          <a:solidFill>
                            <a:srgbClr val="0070C0"/>
                          </a:solidFill>
                          <a:effectLst/>
                        </a:rPr>
                        <a:t>0,0</a:t>
                      </a:r>
                      <a:endParaRPr lang="el-GR" sz="18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el-GR" sz="16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el-GR" sz="1600" b="1" i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100" dirty="0" smtClean="0"/>
              <a:t>Μακροοικονομικά Θέματα και Ανάλυση:</a:t>
            </a:r>
            <a:r>
              <a:rPr lang="en-US" sz="4100" dirty="0" smtClean="0"/>
              <a:t> </a:t>
            </a:r>
            <a:r>
              <a:rPr lang="el-GR" sz="4100" dirty="0" smtClean="0"/>
              <a:t>μία Επισκόπηση</a:t>
            </a:r>
            <a:endParaRPr lang="en-GB" sz="4100" dirty="0"/>
          </a:p>
        </p:txBody>
      </p:sp>
      <p:sp>
        <p:nvSpPr>
          <p:cNvPr id="6236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3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1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56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256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2566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Συναλλαγματικές ισοτιμίες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μεμονωμένες συναλλαγματικές ισοτιμίες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δείκτης συναλλαγματικής ισοτιμίας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5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25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 build="p" bldLvl="2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1892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>
                <a:solidFill>
                  <a:schemeClr val="accent1"/>
                </a:solidFill>
                <a:latin typeface="Arial" charset="0"/>
              </a:rPr>
              <a:t>Ισοτιμίες στερλίνας: 1980-2013</a:t>
            </a:r>
            <a:endParaRPr lang="en-GB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489" y="6552549"/>
            <a:ext cx="7741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Βασισμένο σε δεδομένα της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διαδραστικής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Βάσης Δεδομένων της Τράπεζας της Αγγλίας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of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England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852356"/>
              </p:ext>
            </p:extLst>
          </p:nvPr>
        </p:nvGraphicFramePr>
        <p:xfrm>
          <a:off x="281353" y="914403"/>
          <a:ext cx="7338646" cy="45138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1"/>
                <a:gridCol w="1284849"/>
                <a:gridCol w="1284849"/>
                <a:gridCol w="1284849"/>
                <a:gridCol w="1284849"/>
                <a:gridCol w="1284849"/>
              </a:tblGrid>
              <a:tr h="1041006">
                <a:tc>
                  <a:txBody>
                    <a:bodyPr/>
                    <a:lstStyle/>
                    <a:p>
                      <a:pPr algn="ctr"/>
                      <a:endParaRPr lang="el-G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Αυστραλιανό δολάριο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Δολάριο Καναδά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Ευρώ</a:t>
                      </a:r>
                      <a:endParaRPr lang="en-US" sz="15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Ιαπωνικό Γιεν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ΗΠΑ</a:t>
                      </a:r>
                    </a:p>
                  </a:txBody>
                  <a:tcPr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1980-3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1988-91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1992-5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1996-9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2000-3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81892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>
                <a:solidFill>
                  <a:schemeClr val="accent1"/>
                </a:solidFill>
                <a:latin typeface="Arial" charset="0"/>
              </a:rPr>
              <a:t>Ισοτιμίες στερλίνας: 1980-2013</a:t>
            </a:r>
            <a:endParaRPr lang="en-GB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09489" y="6552549"/>
            <a:ext cx="7741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Βασισμένο σε δεδομένα της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διαδραστικής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Βάσης Δεδομένων της Τράπεζας της Αγγλίας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of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England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78006"/>
              </p:ext>
            </p:extLst>
          </p:nvPr>
        </p:nvGraphicFramePr>
        <p:xfrm>
          <a:off x="281353" y="914403"/>
          <a:ext cx="7338646" cy="451386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1"/>
                <a:gridCol w="1284849"/>
                <a:gridCol w="1284849"/>
                <a:gridCol w="1284849"/>
                <a:gridCol w="1284849"/>
                <a:gridCol w="1284849"/>
              </a:tblGrid>
              <a:tr h="1041006">
                <a:tc>
                  <a:txBody>
                    <a:bodyPr/>
                    <a:lstStyle/>
                    <a:p>
                      <a:pPr algn="ctr"/>
                      <a:endParaRPr lang="el-G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Αυστραλιανό δολάριο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Δολάριο Καναδά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Ευρώ</a:t>
                      </a:r>
                      <a:endParaRPr lang="en-US" sz="15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Ιαπωνικό Γιεν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ΗΠΑ</a:t>
                      </a:r>
                    </a:p>
                  </a:txBody>
                  <a:tcPr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1980-3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276,87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1988-91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1992-5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1996-9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2000-3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178,83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7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794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l-GR" sz="2800" b="1" dirty="0">
                <a:solidFill>
                  <a:srgbClr val="006666"/>
                </a:solidFill>
              </a:rPr>
              <a:t>Τα ποσοστά ανεργίας ανά ηλικία και φύλο</a:t>
            </a:r>
            <a:r>
              <a:rPr lang="el-GR" sz="2800" b="1" dirty="0" smtClean="0">
                <a:solidFill>
                  <a:srgbClr val="006666"/>
                </a:solidFill>
              </a:rPr>
              <a:t>,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000" b="1" dirty="0" smtClean="0">
                <a:solidFill>
                  <a:srgbClr val="006666"/>
                </a:solidFill>
              </a:rPr>
              <a:t>μέσος </a:t>
            </a:r>
            <a:r>
              <a:rPr lang="el-GR" sz="2000" b="1" dirty="0">
                <a:solidFill>
                  <a:srgbClr val="006666"/>
                </a:solidFill>
              </a:rPr>
              <a:t>όρος Σεπτεμβρίου 2008 έως Αύγουστο 2013</a:t>
            </a:r>
            <a:endParaRPr lang="en-GB" sz="2400" b="1" dirty="0">
              <a:solidFill>
                <a:srgbClr val="006666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93896" y="6472238"/>
            <a:ext cx="6856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Με βάση τα στοιχεία από τη βάση στατιστικών δεδομένων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Eurostat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, Ευρωπαϊκή Επιτροπή).</a:t>
            </a:r>
            <a:endParaRPr lang="en-GB" sz="1200" b="0" dirty="0">
              <a:solidFill>
                <a:srgbClr val="B2B2B2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68658"/>
              </p:ext>
            </p:extLst>
          </p:nvPr>
        </p:nvGraphicFramePr>
        <p:xfrm>
          <a:off x="356386" y="1164025"/>
          <a:ext cx="4772296" cy="52962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93074"/>
                <a:gridCol w="1193074"/>
                <a:gridCol w="1193074"/>
                <a:gridCol w="1193074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Όλες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οι ηλικίες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Ελλάδα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smtClean="0">
                          <a:effectLst/>
                        </a:rPr>
                        <a:t>Ην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l-GR" sz="1400" u="none" strike="noStrike" dirty="0" smtClean="0">
                          <a:effectLst/>
                        </a:rPr>
                        <a:t>Βασίλειο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ΕΕ-28</a:t>
                      </a:r>
                      <a:endParaRPr lang="el-GR" sz="14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1892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>
                <a:solidFill>
                  <a:schemeClr val="accent1"/>
                </a:solidFill>
                <a:latin typeface="Arial" charset="0"/>
              </a:rPr>
              <a:t>Ισοτιμίες στερλίνας: 1980-2013</a:t>
            </a:r>
            <a:endParaRPr lang="en-GB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9489" y="6552549"/>
            <a:ext cx="7741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Βασισμένο σε δεδομένα της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διαδραστικής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Βάσης Δεδομένων της Τράπεζας της Αγγλίας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of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England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6845"/>
              </p:ext>
            </p:extLst>
          </p:nvPr>
        </p:nvGraphicFramePr>
        <p:xfrm>
          <a:off x="281353" y="914403"/>
          <a:ext cx="7338646" cy="50099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1"/>
                <a:gridCol w="1284849"/>
                <a:gridCol w="1284849"/>
                <a:gridCol w="1284849"/>
                <a:gridCol w="1284849"/>
                <a:gridCol w="1284849"/>
              </a:tblGrid>
              <a:tr h="1041006">
                <a:tc>
                  <a:txBody>
                    <a:bodyPr/>
                    <a:lstStyle/>
                    <a:p>
                      <a:pPr algn="ctr"/>
                      <a:endParaRPr lang="el-G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Αυστραλιανό δολάριο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Δολάριο Καναδά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Ευρώ</a:t>
                      </a:r>
                      <a:endParaRPr lang="en-US" sz="15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Ιαπωνικό Γιεν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ΗΠΑ</a:t>
                      </a:r>
                    </a:p>
                  </a:txBody>
                  <a:tcPr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1980-3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276,87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1988-91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1992-5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1996-9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2000-3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178,83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2008-13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146,22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Text Box 2"/>
          <p:cNvSpPr txBox="1">
            <a:spLocks noChangeArrowheads="1"/>
          </p:cNvSpPr>
          <p:nvPr/>
        </p:nvSpPr>
        <p:spPr bwMode="auto">
          <a:xfrm>
            <a:off x="0" y="81892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l-GR" sz="2400" dirty="0">
                <a:solidFill>
                  <a:schemeClr val="accent1"/>
                </a:solidFill>
                <a:latin typeface="Arial" charset="0"/>
              </a:rPr>
              <a:t>Ισοτιμίες στερλίνας: 1980-2013</a:t>
            </a:r>
            <a:endParaRPr lang="en-GB" sz="24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904196" name="Text Box 4"/>
          <p:cNvSpPr txBox="1">
            <a:spLocks noChangeArrowheads="1"/>
          </p:cNvSpPr>
          <p:nvPr/>
        </p:nvSpPr>
        <p:spPr bwMode="auto">
          <a:xfrm>
            <a:off x="309489" y="6552549"/>
            <a:ext cx="7741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Βασισμένο σε δεδομένα της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διαδραστικής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Βάσης Δεδομένων της Τράπεζας της Αγγλίας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Bank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of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England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146562"/>
              </p:ext>
            </p:extLst>
          </p:nvPr>
        </p:nvGraphicFramePr>
        <p:xfrm>
          <a:off x="281353" y="914403"/>
          <a:ext cx="8623495" cy="500999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914401"/>
                <a:gridCol w="1284849"/>
                <a:gridCol w="1284849"/>
                <a:gridCol w="1284849"/>
                <a:gridCol w="1284849"/>
                <a:gridCol w="1284849"/>
                <a:gridCol w="1284849"/>
              </a:tblGrid>
              <a:tr h="1041006">
                <a:tc>
                  <a:txBody>
                    <a:bodyPr/>
                    <a:lstStyle/>
                    <a:p>
                      <a:pPr algn="ctr"/>
                      <a:endParaRPr lang="el-G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Αυστραλιανό δολάριο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Δολάριο Καναδά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Ευρώ</a:t>
                      </a:r>
                      <a:endParaRPr lang="en-US" sz="15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Ιαπωνικό Γιεν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5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ΗΠΑ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5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Δείκτης ισοτιμίας στερλίνας (2005=100)</a:t>
                      </a:r>
                    </a:p>
                  </a:txBody>
                  <a:tcPr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1980-3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441,37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95,88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276,87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85,96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1988-91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237,20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88,03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1992-5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80,06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1996-9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192,21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90,93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2000-3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178,83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98,63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2004-7</a:t>
                      </a:r>
                      <a:endParaRPr lang="el-GR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212,08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101,56</a:t>
                      </a:r>
                    </a:p>
                  </a:txBody>
                  <a:tcPr marL="9525" marR="9525" marT="9525" marB="0" anchor="ctr"/>
                </a:tc>
              </a:tr>
              <a:tr h="496123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2008-13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1,19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146,22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82,15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000" dirty="0">
                <a:solidFill>
                  <a:srgbClr val="006666"/>
                </a:solidFill>
                <a:latin typeface="Arial" charset="0"/>
              </a:rPr>
              <a:t>Οι σταθμίσεις ξένων νομισμάτων στο δείκτη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της</a:t>
            </a:r>
            <a:r>
              <a:rPr lang="en-US" sz="20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συναλλαγματικής </a:t>
            </a:r>
            <a:r>
              <a:rPr lang="el-GR" sz="2000" dirty="0">
                <a:solidFill>
                  <a:srgbClr val="006666"/>
                </a:solidFill>
                <a:latin typeface="Arial" charset="0"/>
              </a:rPr>
              <a:t>ισοτιμίας της στερλίνας, σταθμίσεις </a:t>
            </a:r>
            <a:r>
              <a:rPr lang="en-US" sz="20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2014</a:t>
            </a:r>
            <a:r>
              <a:rPr lang="en-US" sz="2000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rgbClr val="006666"/>
                </a:solidFill>
                <a:latin typeface="Arial" charset="0"/>
              </a:rPr>
              <a:t>(με</a:t>
            </a:r>
            <a:r>
              <a:rPr lang="en-US" sz="18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rgbClr val="006666"/>
                </a:solidFill>
                <a:latin typeface="Arial" charset="0"/>
              </a:rPr>
              <a:t>βάση </a:t>
            </a:r>
            <a:r>
              <a:rPr lang="el-GR" sz="1800" dirty="0">
                <a:solidFill>
                  <a:srgbClr val="006666"/>
                </a:solidFill>
                <a:latin typeface="Arial" charset="0"/>
              </a:rPr>
              <a:t>δεδομένα του 2012)</a:t>
            </a:r>
            <a:endParaRPr lang="en-GB" sz="2000" dirty="0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45004"/>
              </p:ext>
            </p:extLst>
          </p:nvPr>
        </p:nvGraphicFramePr>
        <p:xfrm>
          <a:off x="314178" y="820215"/>
          <a:ext cx="4176000" cy="584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000"/>
                <a:gridCol w="2088000"/>
              </a:tblGrid>
              <a:tr h="335280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Χώρα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Στάθμιση (%)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Ευρωζώνη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Κίνα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Βέλγιο/Λουξεμβούργο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Ελβετία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Σιγκαπούρη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559122"/>
              </p:ext>
            </p:extLst>
          </p:nvPr>
        </p:nvGraphicFramePr>
        <p:xfrm>
          <a:off x="4572000" y="834283"/>
          <a:ext cx="4145280" cy="582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72640"/>
                <a:gridCol w="2072640"/>
              </a:tblGrid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Χώρα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Στάθμιση (%)</a:t>
                      </a:r>
                    </a:p>
                  </a:txBody>
                  <a:tcPr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Τουρκία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Ρωσία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Δανία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Δημοκρατία της Τσεχίας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Χονγκ Κονγκ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Νορβηγία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Σαουδική Αραβία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Αφρική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Φινλανδία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Ελλάδα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Σλοβακία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Κύπρος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Σλοβενία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Εσθονία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Μάλτα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1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000" dirty="0">
                <a:solidFill>
                  <a:srgbClr val="006666"/>
                </a:solidFill>
                <a:latin typeface="Arial" charset="0"/>
              </a:rPr>
              <a:t>Οι σταθμίσεις ξένων νομισμάτων στο δείκτη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της</a:t>
            </a:r>
            <a:r>
              <a:rPr lang="en-US" sz="20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συναλλαγματικής </a:t>
            </a:r>
            <a:r>
              <a:rPr lang="el-GR" sz="2000" dirty="0">
                <a:solidFill>
                  <a:srgbClr val="006666"/>
                </a:solidFill>
                <a:latin typeface="Arial" charset="0"/>
              </a:rPr>
              <a:t>ισοτιμίας της στερλίνας, σταθμίσεις </a:t>
            </a:r>
            <a:r>
              <a:rPr lang="en-US" sz="20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rgbClr val="006666"/>
                </a:solidFill>
                <a:latin typeface="Arial" charset="0"/>
              </a:rPr>
              <a:t>2014</a:t>
            </a:r>
            <a:r>
              <a:rPr lang="en-US" sz="2000" dirty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rgbClr val="006666"/>
                </a:solidFill>
                <a:latin typeface="Arial" charset="0"/>
              </a:rPr>
              <a:t>(με</a:t>
            </a:r>
            <a:r>
              <a:rPr lang="en-US" sz="1800" dirty="0" smtClean="0">
                <a:solidFill>
                  <a:srgbClr val="006666"/>
                </a:solidFill>
                <a:latin typeface="Arial" charset="0"/>
              </a:rPr>
              <a:t> </a:t>
            </a:r>
            <a:r>
              <a:rPr lang="el-GR" sz="1800" dirty="0" smtClean="0">
                <a:solidFill>
                  <a:srgbClr val="006666"/>
                </a:solidFill>
                <a:latin typeface="Arial" charset="0"/>
              </a:rPr>
              <a:t>βάση </a:t>
            </a:r>
            <a:r>
              <a:rPr lang="el-GR" sz="1800" dirty="0">
                <a:solidFill>
                  <a:srgbClr val="006666"/>
                </a:solidFill>
                <a:latin typeface="Arial" charset="0"/>
              </a:rPr>
              <a:t>δεδομένα του 2012)</a:t>
            </a:r>
            <a:endParaRPr lang="en-GB" sz="2000" dirty="0">
              <a:solidFill>
                <a:srgbClr val="0066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637560"/>
              </p:ext>
            </p:extLst>
          </p:nvPr>
        </p:nvGraphicFramePr>
        <p:xfrm>
          <a:off x="314178" y="820215"/>
          <a:ext cx="4176000" cy="58432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88000"/>
                <a:gridCol w="2088000"/>
              </a:tblGrid>
              <a:tr h="335280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Χώρα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1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Στάθμιση (%)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Ευρωζώνη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46,2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17,5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(12,0)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Κίνα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8,9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(6,9)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(6,2)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Βέλγιο/Λουξεμβούργο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(4,7)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(4,4)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(4,1)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(4,0)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3,7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Ελβετία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5720" marR="45720" anchor="ctr"/>
                </a:tc>
              </a:tr>
              <a:tr h="306000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Σιγκαπούρη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80842"/>
              </p:ext>
            </p:extLst>
          </p:nvPr>
        </p:nvGraphicFramePr>
        <p:xfrm>
          <a:off x="4572000" y="834283"/>
          <a:ext cx="4145280" cy="582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72640"/>
                <a:gridCol w="2072640"/>
              </a:tblGrid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1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Χώρα</a:t>
                      </a:r>
                      <a:endParaRPr lang="el-G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dirty="0" smtClean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Στάθμιση (%)</a:t>
                      </a:r>
                    </a:p>
                  </a:txBody>
                  <a:tcPr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Τουρκία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Ρωσία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1,4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Δανία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1,2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Δημοκρατία της Τσεχίας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Χονγκ Κονγκ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Νορβηγία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Σαουδική Αραβία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1,1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Αφρική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(0,7)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(0,7)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Φινλανδία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(0,6)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Ελλάδα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(0,6)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Σλοβακία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(0,5)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Κύπρος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(0,3)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Σλοβενία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(0,2)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Εσθονία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(0,1)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Μάλτα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(0,1)</a:t>
                      </a:r>
                    </a:p>
                  </a:txBody>
                  <a:tcPr marL="45720" marR="45720" anchor="ctr"/>
                </a:tc>
              </a:tr>
              <a:tr h="291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4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Σύνολο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20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20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42053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828800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μεμονωμένες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δείκτης συναλλαγματικής ισοτιμίας</a:t>
            </a:r>
            <a:endParaRPr lang="en-GB" dirty="0"/>
          </a:p>
        </p:txBody>
      </p:sp>
      <p:sp>
        <p:nvSpPr>
          <p:cNvPr id="642054" name="Rectangle 6"/>
          <p:cNvSpPr>
            <a:spLocks/>
          </p:cNvSpPr>
          <p:nvPr/>
        </p:nvSpPr>
        <p:spPr bwMode="auto">
          <a:xfrm>
            <a:off x="301625" y="3440113"/>
            <a:ext cx="8534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30000"/>
              </a:spcBef>
              <a:buClr>
                <a:srgbClr val="990033"/>
              </a:buClr>
              <a:buSzPct val="85000"/>
              <a:buFont typeface="Wingdings 2" pitchFamily="18" charset="2"/>
              <a:buChar char=""/>
            </a:pPr>
            <a:r>
              <a:rPr lang="el-GR" sz="3000" b="0" dirty="0" smtClean="0">
                <a:latin typeface="Arial" charset="0"/>
              </a:rPr>
              <a:t>Κυμαινόμενες συναλλαγματικές ισοτιμίες</a:t>
            </a:r>
            <a:endParaRPr lang="en-GB" sz="3000" b="0" dirty="0">
              <a:latin typeface="Arial" charset="0"/>
            </a:endParaRPr>
          </a:p>
          <a:p>
            <a:pPr marL="742950" lvl="1" indent="-285750">
              <a:lnSpc>
                <a:spcPct val="11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συναλλαγματική ισοτιμία ισορροπίας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4" grpId="0" build="p" bldLvl="2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ChangeArrowheads="1"/>
          </p:cNvSpPr>
          <p:nvPr/>
        </p:nvSpPr>
        <p:spPr bwMode="auto">
          <a:xfrm>
            <a:off x="1128713" y="635000"/>
            <a:ext cx="7161212" cy="532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64409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949040"/>
              </p:ext>
            </p:extLst>
          </p:nvPr>
        </p:nvGraphicFramePr>
        <p:xfrm>
          <a:off x="439738" y="279400"/>
          <a:ext cx="7958137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39" name="Chart" r:id="rId5" imgW="7448646" imgH="5324543" progId="MSGraph.Chart.8">
                  <p:embed followColorScheme="full"/>
                </p:oleObj>
              </mc:Choice>
              <mc:Fallback>
                <p:oleObj name="Chart" r:id="rId5" imgW="7448646" imgH="53245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79400"/>
                        <a:ext cx="7958137" cy="640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00" name="Rectangle 4"/>
          <p:cNvSpPr>
            <a:spLocks noChangeArrowheads="1"/>
          </p:cNvSpPr>
          <p:nvPr/>
        </p:nvSpPr>
        <p:spPr bwMode="auto">
          <a:xfrm rot="16200000">
            <a:off x="-1161069" y="3167198"/>
            <a:ext cx="27523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 smtClean="0">
                <a:latin typeface="Arial" charset="0"/>
              </a:rPr>
              <a:t>Ισοτιμία </a:t>
            </a:r>
            <a:r>
              <a:rPr lang="en-GB" sz="2200" b="0" dirty="0" smtClean="0">
                <a:latin typeface="Arial" charset="0"/>
              </a:rPr>
              <a:t>$ </a:t>
            </a:r>
            <a:r>
              <a:rPr lang="el-GR" sz="2200" b="0" dirty="0" smtClean="0">
                <a:latin typeface="Arial" charset="0"/>
              </a:rPr>
              <a:t>ως προς </a:t>
            </a:r>
            <a:r>
              <a:rPr lang="en-GB" sz="2200" b="0" dirty="0" smtClean="0">
                <a:latin typeface="Arial" charset="0"/>
              </a:rPr>
              <a:t>£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64410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410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4103" name="Rectangle 7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 smtClean="0">
                <a:latin typeface="Arial" charset="0"/>
              </a:rPr>
              <a:t>Ποσότητα </a:t>
            </a:r>
            <a:r>
              <a:rPr lang="en-GB" sz="2200" b="0" dirty="0" smtClean="0">
                <a:latin typeface="Arial" charset="0"/>
              </a:rPr>
              <a:t>£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644104" name="Text Box 8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Προσδιορισμός της συναλλαγματικής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ισοτιμίας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1128713" y="635000"/>
            <a:ext cx="7161212" cy="532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646147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12440"/>
              </p:ext>
            </p:extLst>
          </p:nvPr>
        </p:nvGraphicFramePr>
        <p:xfrm>
          <a:off x="439738" y="279400"/>
          <a:ext cx="7958137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87" name="Chart" r:id="rId5" imgW="7448646" imgH="5324543" progId="MSGraph.Chart.8">
                  <p:embed followColorScheme="full"/>
                </p:oleObj>
              </mc:Choice>
              <mc:Fallback>
                <p:oleObj name="Chart" r:id="rId5" imgW="7448646" imgH="53245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79400"/>
                        <a:ext cx="7958137" cy="640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6148" name="Rectangle 4"/>
          <p:cNvSpPr>
            <a:spLocks noChangeArrowheads="1"/>
          </p:cNvSpPr>
          <p:nvPr/>
        </p:nvSpPr>
        <p:spPr bwMode="auto">
          <a:xfrm rot="16200000">
            <a:off x="-1161071" y="3167198"/>
            <a:ext cx="27523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Ισοτιμία </a:t>
            </a:r>
            <a:r>
              <a:rPr lang="en-GB" sz="2200" b="0" dirty="0">
                <a:latin typeface="Arial" charset="0"/>
              </a:rPr>
              <a:t>$ </a:t>
            </a:r>
            <a:r>
              <a:rPr lang="el-GR" sz="2200" b="0" dirty="0">
                <a:latin typeface="Arial" charset="0"/>
              </a:rPr>
              <a:t>ως προς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615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46151" name="Rectangle 7"/>
          <p:cNvSpPr>
            <a:spLocks noChangeArrowheads="1"/>
          </p:cNvSpPr>
          <p:nvPr/>
        </p:nvSpPr>
        <p:spPr bwMode="auto">
          <a:xfrm>
            <a:off x="4404602" y="5385766"/>
            <a:ext cx="21913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D </a:t>
            </a:r>
            <a:r>
              <a:rPr lang="el-GR" sz="2400" b="0" dirty="0" smtClean="0">
                <a:solidFill>
                  <a:schemeClr val="tx2"/>
                </a:solidFill>
                <a:latin typeface="Arial" charset="0"/>
              </a:rPr>
              <a:t>από τις </a:t>
            </a:r>
            <a:r>
              <a:rPr lang="en-GB" sz="2400" b="0" dirty="0" smtClean="0">
                <a:solidFill>
                  <a:schemeClr val="tx2"/>
                </a:solidFill>
                <a:latin typeface="Arial" charset="0"/>
              </a:rPr>
              <a:t>USA</a:t>
            </a:r>
            <a:endParaRPr lang="en-GB" sz="24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46152" name="Rectangle 8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46153" name="Text Box 9"/>
          <p:cNvSpPr txBox="1">
            <a:spLocks noChangeArrowheads="1"/>
          </p:cNvSpPr>
          <p:nvPr/>
        </p:nvSpPr>
        <p:spPr bwMode="auto">
          <a:xfrm>
            <a:off x="0" y="73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Προσδιορισμός της συναλλαγματικής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ισοτιμίας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ChangeArrowheads="1"/>
          </p:cNvSpPr>
          <p:nvPr/>
        </p:nvSpPr>
        <p:spPr bwMode="auto">
          <a:xfrm>
            <a:off x="1128713" y="635000"/>
            <a:ext cx="7161212" cy="532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648195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296112"/>
              </p:ext>
            </p:extLst>
          </p:nvPr>
        </p:nvGraphicFramePr>
        <p:xfrm>
          <a:off x="439738" y="279400"/>
          <a:ext cx="7958137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35" name="Chart" r:id="rId5" imgW="7448646" imgH="5324543" progId="MSGraph.Chart.8">
                  <p:embed followColorScheme="full"/>
                </p:oleObj>
              </mc:Choice>
              <mc:Fallback>
                <p:oleObj name="Chart" r:id="rId5" imgW="7448646" imgH="53245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279400"/>
                        <a:ext cx="7958137" cy="640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8196" name="Rectangle 4"/>
          <p:cNvSpPr>
            <a:spLocks noChangeArrowheads="1"/>
          </p:cNvSpPr>
          <p:nvPr/>
        </p:nvSpPr>
        <p:spPr bwMode="auto">
          <a:xfrm rot="16200000">
            <a:off x="-1161071" y="3167198"/>
            <a:ext cx="27523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Ισοτιμία </a:t>
            </a:r>
            <a:r>
              <a:rPr lang="en-GB" sz="2200" b="0" dirty="0">
                <a:latin typeface="Arial" charset="0"/>
              </a:rPr>
              <a:t>$ </a:t>
            </a:r>
            <a:r>
              <a:rPr lang="el-GR" sz="2200" b="0" dirty="0">
                <a:latin typeface="Arial" charset="0"/>
              </a:rPr>
              <a:t>ως προς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4819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29238" y="2681288"/>
            <a:ext cx="549275" cy="3743325"/>
            <a:chOff x="3357" y="1689"/>
            <a:chExt cx="346" cy="2358"/>
          </a:xfrm>
        </p:grpSpPr>
        <p:sp>
          <p:nvSpPr>
            <p:cNvPr id="648199" name="Line 7"/>
            <p:cNvSpPr>
              <a:spLocks noChangeShapeType="1"/>
            </p:cNvSpPr>
            <p:nvPr/>
          </p:nvSpPr>
          <p:spPr bwMode="auto">
            <a:xfrm>
              <a:off x="3500" y="1689"/>
              <a:ext cx="0" cy="206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648200" name="Rectangle 8"/>
            <p:cNvSpPr>
              <a:spLocks noChangeArrowheads="1"/>
            </p:cNvSpPr>
            <p:nvPr/>
          </p:nvSpPr>
          <p:spPr bwMode="auto">
            <a:xfrm>
              <a:off x="3357" y="3759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200" b="0" i="1" dirty="0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200" b="0" baseline="-25000" dirty="0">
                  <a:solidFill>
                    <a:schemeClr val="accent2"/>
                  </a:solidFill>
                  <a:latin typeface="Arial" charset="0"/>
                </a:rPr>
                <a:t>S</a:t>
              </a:r>
              <a:endParaRPr lang="en-GB" sz="2200" b="0" i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648201" name="Rectangle 9"/>
          <p:cNvSpPr>
            <a:spLocks noChangeArrowheads="1"/>
          </p:cNvSpPr>
          <p:nvPr/>
        </p:nvSpPr>
        <p:spPr bwMode="auto">
          <a:xfrm>
            <a:off x="6191262" y="609600"/>
            <a:ext cx="19684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S </a:t>
            </a:r>
            <a:r>
              <a:rPr lang="el-GR" sz="2400" b="0" dirty="0">
                <a:solidFill>
                  <a:schemeClr val="tx2"/>
                </a:solidFill>
                <a:latin typeface="Arial" charset="0"/>
              </a:rPr>
              <a:t>από τις</a:t>
            </a:r>
            <a:r>
              <a:rPr lang="en-GB" sz="2400" b="0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UK</a:t>
            </a:r>
          </a:p>
        </p:txBody>
      </p:sp>
      <p:sp>
        <p:nvSpPr>
          <p:cNvPr id="648202" name="Rectangle 10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870411" name="Line 11"/>
          <p:cNvSpPr>
            <a:spLocks noChangeShapeType="1"/>
          </p:cNvSpPr>
          <p:nvPr/>
        </p:nvSpPr>
        <p:spPr bwMode="auto">
          <a:xfrm flipH="1">
            <a:off x="1128713" y="3509963"/>
            <a:ext cx="35893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70412" name="Oval 12"/>
          <p:cNvSpPr>
            <a:spLocks noChangeArrowheads="1"/>
          </p:cNvSpPr>
          <p:nvPr/>
        </p:nvSpPr>
        <p:spPr bwMode="auto">
          <a:xfrm>
            <a:off x="4640263" y="3460750"/>
            <a:ext cx="120650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870413" name="Line 13"/>
          <p:cNvSpPr>
            <a:spLocks noChangeShapeType="1"/>
          </p:cNvSpPr>
          <p:nvPr/>
        </p:nvSpPr>
        <p:spPr bwMode="auto">
          <a:xfrm>
            <a:off x="1111250" y="2682875"/>
            <a:ext cx="4467225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70414" name="Line 14"/>
          <p:cNvSpPr>
            <a:spLocks noChangeShapeType="1"/>
          </p:cNvSpPr>
          <p:nvPr/>
        </p:nvSpPr>
        <p:spPr bwMode="auto">
          <a:xfrm>
            <a:off x="501650" y="2751138"/>
            <a:ext cx="0" cy="7143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 dirty="0"/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57588" y="2698750"/>
            <a:ext cx="549275" cy="3738563"/>
            <a:chOff x="2241" y="1700"/>
            <a:chExt cx="346" cy="2355"/>
          </a:xfrm>
        </p:grpSpPr>
        <p:sp>
          <p:nvSpPr>
            <p:cNvPr id="648209" name="Line 18"/>
            <p:cNvSpPr>
              <a:spLocks noChangeShapeType="1"/>
            </p:cNvSpPr>
            <p:nvPr/>
          </p:nvSpPr>
          <p:spPr bwMode="auto">
            <a:xfrm>
              <a:off x="2423" y="1700"/>
              <a:ext cx="0" cy="2055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648210" name="Rectangle 19"/>
            <p:cNvSpPr>
              <a:spLocks noChangeArrowheads="1"/>
            </p:cNvSpPr>
            <p:nvPr/>
          </p:nvSpPr>
          <p:spPr bwMode="auto">
            <a:xfrm>
              <a:off x="2241" y="3767"/>
              <a:ext cx="3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200" b="0" i="1" dirty="0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200" b="0" baseline="-25000" dirty="0">
                  <a:solidFill>
                    <a:schemeClr val="accent2"/>
                  </a:solidFill>
                  <a:latin typeface="Arial" charset="0"/>
                </a:rPr>
                <a:t>D</a:t>
              </a:r>
              <a:endParaRPr lang="en-GB" sz="2200" b="0" i="1" dirty="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678238" y="2182813"/>
            <a:ext cx="325437" cy="581025"/>
            <a:chOff x="2317" y="1375"/>
            <a:chExt cx="205" cy="366"/>
          </a:xfrm>
        </p:grpSpPr>
        <p:sp>
          <p:nvSpPr>
            <p:cNvPr id="648212" name="Oval 21"/>
            <p:cNvSpPr>
              <a:spLocks noChangeArrowheads="1"/>
            </p:cNvSpPr>
            <p:nvPr/>
          </p:nvSpPr>
          <p:spPr bwMode="auto">
            <a:xfrm>
              <a:off x="2384" y="1665"/>
              <a:ext cx="76" cy="76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 dirty="0"/>
            </a:p>
          </p:txBody>
        </p:sp>
        <p:sp>
          <p:nvSpPr>
            <p:cNvPr id="648213" name="Rectangle 22"/>
            <p:cNvSpPr>
              <a:spLocks noChangeArrowheads="1"/>
            </p:cNvSpPr>
            <p:nvPr/>
          </p:nvSpPr>
          <p:spPr bwMode="auto">
            <a:xfrm>
              <a:off x="2317" y="137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 dirty="0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380038" y="2182813"/>
            <a:ext cx="325437" cy="568325"/>
            <a:chOff x="3389" y="1375"/>
            <a:chExt cx="205" cy="358"/>
          </a:xfrm>
        </p:grpSpPr>
        <p:sp>
          <p:nvSpPr>
            <p:cNvPr id="648215" name="Oval 24"/>
            <p:cNvSpPr>
              <a:spLocks noChangeArrowheads="1"/>
            </p:cNvSpPr>
            <p:nvPr/>
          </p:nvSpPr>
          <p:spPr bwMode="auto">
            <a:xfrm>
              <a:off x="3460" y="1657"/>
              <a:ext cx="76" cy="76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 dirty="0"/>
            </a:p>
          </p:txBody>
        </p:sp>
        <p:sp>
          <p:nvSpPr>
            <p:cNvPr id="648216" name="Rectangle 25"/>
            <p:cNvSpPr>
              <a:spLocks noChangeArrowheads="1"/>
            </p:cNvSpPr>
            <p:nvPr/>
          </p:nvSpPr>
          <p:spPr bwMode="auto">
            <a:xfrm>
              <a:off x="3389" y="137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 dirty="0">
                  <a:solidFill>
                    <a:schemeClr val="accent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870426" name="AutoShape 26"/>
          <p:cNvSpPr>
            <a:spLocks noChangeArrowheads="1"/>
          </p:cNvSpPr>
          <p:nvPr/>
        </p:nvSpPr>
        <p:spPr bwMode="auto">
          <a:xfrm>
            <a:off x="5881688" y="2943864"/>
            <a:ext cx="2960687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chemeClr val="accent1"/>
            </a:solidFill>
            <a:round/>
            <a:headEnd type="none" w="sm" len="sm"/>
            <a:tailEnd type="none" w="sm" len="med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b="0" dirty="0">
                <a:solidFill>
                  <a:schemeClr val="hlink"/>
                </a:solidFill>
                <a:latin typeface="Arial" charset="0"/>
              </a:rPr>
              <a:t>Η </a:t>
            </a:r>
            <a:r>
              <a:rPr lang="el-GR" sz="1900" b="0" dirty="0" smtClean="0">
                <a:solidFill>
                  <a:schemeClr val="hlink"/>
                </a:solidFill>
                <a:latin typeface="Arial" charset="0"/>
              </a:rPr>
              <a:t>υπερβάλλουσα προσφορά λιρών οδηγεί </a:t>
            </a:r>
            <a:r>
              <a:rPr lang="el-GR" sz="1900" b="0" dirty="0">
                <a:solidFill>
                  <a:schemeClr val="hlink"/>
                </a:solidFill>
                <a:latin typeface="Arial" charset="0"/>
              </a:rPr>
              <a:t>σε υποτίμηση</a:t>
            </a:r>
            <a:endParaRPr lang="en-GB" sz="1900" b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48218" name="Text Box 26"/>
          <p:cNvSpPr txBox="1">
            <a:spLocks noChangeArrowheads="1"/>
          </p:cNvSpPr>
          <p:nvPr/>
        </p:nvSpPr>
        <p:spPr bwMode="auto">
          <a:xfrm>
            <a:off x="0" y="73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Προσδιορισμός της συναλλαγματικής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ισοτιμίας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5968444" y="4167188"/>
            <a:ext cx="21913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D </a:t>
            </a:r>
            <a:r>
              <a:rPr lang="el-GR" sz="2400" b="0" dirty="0" smtClean="0">
                <a:solidFill>
                  <a:schemeClr val="tx2"/>
                </a:solidFill>
                <a:latin typeface="Arial" charset="0"/>
              </a:rPr>
              <a:t>από τις </a:t>
            </a:r>
            <a:r>
              <a:rPr lang="en-GB" sz="2400" b="0" dirty="0" smtClean="0">
                <a:solidFill>
                  <a:schemeClr val="tx2"/>
                </a:solidFill>
                <a:latin typeface="Arial" charset="0"/>
              </a:rPr>
              <a:t>USA</a:t>
            </a:r>
            <a:endParaRPr lang="en-GB" sz="2400" b="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0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70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0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0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11" grpId="0" animBg="1"/>
      <p:bldP spid="870412" grpId="0" animBg="1" autoUpdateAnimBg="0"/>
      <p:bldP spid="870413" grpId="0" animBg="1"/>
      <p:bldP spid="870414" grpId="0" animBg="1"/>
      <p:bldP spid="870426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ChangeArrowheads="1"/>
          </p:cNvSpPr>
          <p:nvPr/>
        </p:nvSpPr>
        <p:spPr bwMode="auto">
          <a:xfrm>
            <a:off x="1128713" y="635000"/>
            <a:ext cx="7161212" cy="532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65024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066209"/>
              </p:ext>
            </p:extLst>
          </p:nvPr>
        </p:nvGraphicFramePr>
        <p:xfrm>
          <a:off x="438150" y="279400"/>
          <a:ext cx="7962900" cy="640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283" name="Chart" r:id="rId5" imgW="7458100" imgH="5334000" progId="MSGraph.Chart.8">
                  <p:embed followColorScheme="full"/>
                </p:oleObj>
              </mc:Choice>
              <mc:Fallback>
                <p:oleObj name="Chart" r:id="rId5" imgW="7458100" imgH="53340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87750" y="4321175"/>
            <a:ext cx="528638" cy="2068513"/>
            <a:chOff x="2260" y="2722"/>
            <a:chExt cx="333" cy="1303"/>
          </a:xfrm>
        </p:grpSpPr>
        <p:sp>
          <p:nvSpPr>
            <p:cNvPr id="650245" name="Line 5"/>
            <p:cNvSpPr>
              <a:spLocks noChangeShapeType="1"/>
            </p:cNvSpPr>
            <p:nvPr/>
          </p:nvSpPr>
          <p:spPr bwMode="auto">
            <a:xfrm>
              <a:off x="2423" y="2722"/>
              <a:ext cx="0" cy="1044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650246" name="Rectangle 6"/>
            <p:cNvSpPr>
              <a:spLocks noChangeArrowheads="1"/>
            </p:cNvSpPr>
            <p:nvPr/>
          </p:nvSpPr>
          <p:spPr bwMode="auto">
            <a:xfrm>
              <a:off x="2260" y="3756"/>
              <a:ext cx="33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200" b="0" i="1" dirty="0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200" b="0" baseline="-25000" dirty="0">
                  <a:solidFill>
                    <a:schemeClr val="folHlink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50247" name="Line 7"/>
          <p:cNvSpPr>
            <a:spLocks noChangeShapeType="1"/>
          </p:cNvSpPr>
          <p:nvPr/>
        </p:nvSpPr>
        <p:spPr bwMode="auto">
          <a:xfrm flipH="1">
            <a:off x="1128713" y="3509963"/>
            <a:ext cx="35893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0248" name="Rectangle 8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08600" y="4321175"/>
            <a:ext cx="539750" cy="2063750"/>
            <a:chOff x="3344" y="2722"/>
            <a:chExt cx="340" cy="1300"/>
          </a:xfrm>
        </p:grpSpPr>
        <p:sp>
          <p:nvSpPr>
            <p:cNvPr id="650250" name="Rectangle 10"/>
            <p:cNvSpPr>
              <a:spLocks noChangeArrowheads="1"/>
            </p:cNvSpPr>
            <p:nvPr/>
          </p:nvSpPr>
          <p:spPr bwMode="auto">
            <a:xfrm>
              <a:off x="3344" y="3753"/>
              <a:ext cx="34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200" b="0" i="1" dirty="0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sz="2200" b="0" baseline="-25000" dirty="0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650251" name="Line 11"/>
            <p:cNvSpPr>
              <a:spLocks noChangeShapeType="1"/>
            </p:cNvSpPr>
            <p:nvPr/>
          </p:nvSpPr>
          <p:spPr bwMode="auto">
            <a:xfrm>
              <a:off x="3500" y="2722"/>
              <a:ext cx="0" cy="103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872460" name="Line 12"/>
          <p:cNvSpPr>
            <a:spLocks noChangeShapeType="1"/>
          </p:cNvSpPr>
          <p:nvPr/>
        </p:nvSpPr>
        <p:spPr bwMode="auto">
          <a:xfrm>
            <a:off x="1128713" y="4322763"/>
            <a:ext cx="4468812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678238" y="3876675"/>
            <a:ext cx="325437" cy="504825"/>
            <a:chOff x="2317" y="2442"/>
            <a:chExt cx="205" cy="318"/>
          </a:xfrm>
        </p:grpSpPr>
        <p:sp>
          <p:nvSpPr>
            <p:cNvPr id="650254" name="Oval 14"/>
            <p:cNvSpPr>
              <a:spLocks noChangeArrowheads="1"/>
            </p:cNvSpPr>
            <p:nvPr/>
          </p:nvSpPr>
          <p:spPr bwMode="auto">
            <a:xfrm>
              <a:off x="2388" y="2684"/>
              <a:ext cx="76" cy="76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 dirty="0"/>
            </a:p>
          </p:txBody>
        </p:sp>
        <p:sp>
          <p:nvSpPr>
            <p:cNvPr id="650255" name="Rectangle 15"/>
            <p:cNvSpPr>
              <a:spLocks noChangeArrowheads="1"/>
            </p:cNvSpPr>
            <p:nvPr/>
          </p:nvSpPr>
          <p:spPr bwMode="auto">
            <a:xfrm>
              <a:off x="2317" y="244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 dirty="0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872464" name="Line 16"/>
          <p:cNvSpPr>
            <a:spLocks noChangeShapeType="1"/>
          </p:cNvSpPr>
          <p:nvPr/>
        </p:nvSpPr>
        <p:spPr bwMode="auto">
          <a:xfrm flipV="1">
            <a:off x="500063" y="3611563"/>
            <a:ext cx="0" cy="696912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0257" name="Rectangle 17"/>
          <p:cNvSpPr>
            <a:spLocks noChangeArrowheads="1"/>
          </p:cNvSpPr>
          <p:nvPr/>
        </p:nvSpPr>
        <p:spPr bwMode="auto">
          <a:xfrm rot="16200000">
            <a:off x="-1161071" y="3168785"/>
            <a:ext cx="27523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Ισοτιμία </a:t>
            </a:r>
            <a:r>
              <a:rPr lang="en-GB" sz="2200" b="0" dirty="0">
                <a:latin typeface="Arial" charset="0"/>
              </a:rPr>
              <a:t>$ </a:t>
            </a:r>
            <a:r>
              <a:rPr lang="el-GR" sz="2200" b="0" dirty="0">
                <a:latin typeface="Arial" charset="0"/>
              </a:rPr>
              <a:t>ως προς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50258" name="Rectangle 19"/>
          <p:cNvSpPr>
            <a:spLocks noChangeArrowheads="1"/>
          </p:cNvSpPr>
          <p:nvPr/>
        </p:nvSpPr>
        <p:spPr bwMode="auto">
          <a:xfrm>
            <a:off x="6191262" y="609600"/>
            <a:ext cx="19684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S </a:t>
            </a:r>
            <a:r>
              <a:rPr lang="el-GR" sz="2400" b="0" dirty="0">
                <a:solidFill>
                  <a:schemeClr val="tx2"/>
                </a:solidFill>
                <a:latin typeface="Arial" charset="0"/>
              </a:rPr>
              <a:t>από τις</a:t>
            </a:r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 UK</a:t>
            </a:r>
          </a:p>
        </p:txBody>
      </p:sp>
      <p:sp>
        <p:nvSpPr>
          <p:cNvPr id="650259" name="Rectangle 20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50260" name="Oval 21"/>
          <p:cNvSpPr>
            <a:spLocks noChangeArrowheads="1"/>
          </p:cNvSpPr>
          <p:nvPr/>
        </p:nvSpPr>
        <p:spPr bwMode="auto">
          <a:xfrm>
            <a:off x="4640263" y="3460750"/>
            <a:ext cx="120650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05438" y="3859213"/>
            <a:ext cx="311150" cy="533400"/>
            <a:chOff x="3405" y="2431"/>
            <a:chExt cx="196" cy="336"/>
          </a:xfrm>
        </p:grpSpPr>
        <p:sp>
          <p:nvSpPr>
            <p:cNvPr id="650262" name="Oval 23"/>
            <p:cNvSpPr>
              <a:spLocks noChangeArrowheads="1"/>
            </p:cNvSpPr>
            <p:nvPr/>
          </p:nvSpPr>
          <p:spPr bwMode="auto">
            <a:xfrm>
              <a:off x="3468" y="2691"/>
              <a:ext cx="76" cy="76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 dirty="0"/>
            </a:p>
          </p:txBody>
        </p:sp>
        <p:sp>
          <p:nvSpPr>
            <p:cNvPr id="650263" name="Rectangle 24"/>
            <p:cNvSpPr>
              <a:spLocks noChangeArrowheads="1"/>
            </p:cNvSpPr>
            <p:nvPr/>
          </p:nvSpPr>
          <p:spPr bwMode="auto">
            <a:xfrm>
              <a:off x="3405" y="243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 dirty="0">
                  <a:solidFill>
                    <a:schemeClr val="fol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650264" name="Rectangle 25"/>
          <p:cNvSpPr>
            <a:spLocks noChangeArrowheads="1"/>
          </p:cNvSpPr>
          <p:nvPr/>
        </p:nvSpPr>
        <p:spPr bwMode="auto">
          <a:xfrm>
            <a:off x="6090682" y="4393688"/>
            <a:ext cx="219130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D </a:t>
            </a:r>
            <a:r>
              <a:rPr lang="el-GR" sz="2400" b="0" dirty="0">
                <a:solidFill>
                  <a:schemeClr val="tx2"/>
                </a:solidFill>
                <a:latin typeface="Arial" charset="0"/>
              </a:rPr>
              <a:t>από τις </a:t>
            </a:r>
            <a:r>
              <a:rPr lang="en-GB" sz="2400" b="0" dirty="0">
                <a:solidFill>
                  <a:schemeClr val="tx2"/>
                </a:solidFill>
                <a:latin typeface="Arial" charset="0"/>
              </a:rPr>
              <a:t>USA</a:t>
            </a:r>
          </a:p>
        </p:txBody>
      </p:sp>
      <p:sp>
        <p:nvSpPr>
          <p:cNvPr id="872474" name="AutoShape 26"/>
          <p:cNvSpPr>
            <a:spLocks noChangeArrowheads="1"/>
          </p:cNvSpPr>
          <p:nvPr/>
        </p:nvSpPr>
        <p:spPr bwMode="auto">
          <a:xfrm>
            <a:off x="5881688" y="3101975"/>
            <a:ext cx="2960687" cy="7588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chemeClr val="accent1"/>
            </a:solidFill>
            <a:round/>
            <a:headEnd type="none" w="sm" len="sm"/>
            <a:tailEnd type="none" w="sm" len="med"/>
          </a:ln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b="0" dirty="0">
                <a:solidFill>
                  <a:schemeClr val="folHlink"/>
                </a:solidFill>
                <a:latin typeface="Arial" charset="0"/>
              </a:rPr>
              <a:t>Το </a:t>
            </a:r>
            <a:r>
              <a:rPr lang="el-GR" sz="1900" b="0" dirty="0" smtClean="0">
                <a:solidFill>
                  <a:schemeClr val="folHlink"/>
                </a:solidFill>
                <a:latin typeface="Arial" charset="0"/>
              </a:rPr>
              <a:t>έλλειμμα λιρών</a:t>
            </a:r>
            <a:br>
              <a:rPr lang="el-GR" sz="1900" b="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el-GR" sz="1900" b="0" dirty="0" smtClean="0">
                <a:solidFill>
                  <a:schemeClr val="folHlink"/>
                </a:solidFill>
                <a:latin typeface="Arial" charset="0"/>
              </a:rPr>
              <a:t>οδηγεί σε </a:t>
            </a:r>
            <a:r>
              <a:rPr lang="el-GR" sz="1900" b="0" dirty="0">
                <a:solidFill>
                  <a:schemeClr val="folHlink"/>
                </a:solidFill>
                <a:latin typeface="Arial" charset="0"/>
              </a:rPr>
              <a:t>ανατίμηση</a:t>
            </a:r>
            <a:endParaRPr lang="en-GB" sz="1900" b="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50266" name="Text Box 26"/>
          <p:cNvSpPr txBox="1">
            <a:spLocks noChangeArrowheads="1"/>
          </p:cNvSpPr>
          <p:nvPr/>
        </p:nvSpPr>
        <p:spPr bwMode="auto">
          <a:xfrm>
            <a:off x="0" y="730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Προσδιορισμός της συναλλαγματικής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ισοτιμίας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2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2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60" grpId="0" animBg="1"/>
      <p:bldP spid="872464" grpId="0" animBg="1"/>
      <p:bldP spid="872474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22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22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5229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μεμονωμένες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δείκτης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Κυμαινόμενες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συναλλαγματική ισοτιμία ισορροπίας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ανατίμηση και υποτίμηση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3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794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l-GR" sz="2800" b="1" dirty="0">
                <a:solidFill>
                  <a:srgbClr val="006666"/>
                </a:solidFill>
              </a:rPr>
              <a:t>Τα ποσοστά ανεργίας ανά ηλικία και φύλο</a:t>
            </a:r>
            <a:r>
              <a:rPr lang="el-GR" sz="2800" b="1" dirty="0" smtClean="0">
                <a:solidFill>
                  <a:srgbClr val="006666"/>
                </a:solidFill>
              </a:rPr>
              <a:t>,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000" b="1" dirty="0" smtClean="0">
                <a:solidFill>
                  <a:srgbClr val="006666"/>
                </a:solidFill>
              </a:rPr>
              <a:t>μέσος </a:t>
            </a:r>
            <a:r>
              <a:rPr lang="el-GR" sz="2000" b="1" dirty="0">
                <a:solidFill>
                  <a:srgbClr val="006666"/>
                </a:solidFill>
              </a:rPr>
              <a:t>όρος Σεπτεμβρίου 2008 έως Αύγουστο 2013</a:t>
            </a:r>
            <a:endParaRPr lang="en-GB" sz="2400" b="1" dirty="0">
              <a:solidFill>
                <a:srgbClr val="006666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3896" y="6472238"/>
            <a:ext cx="6856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Με βάση τα στοιχεία από τη βάση στατιστικών δεδομένων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Eurostat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, Ευρωπαϊκή Επιτροπή).</a:t>
            </a:r>
            <a:endParaRPr lang="en-GB" sz="1200" b="0" dirty="0">
              <a:solidFill>
                <a:srgbClr val="B2B2B2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723976"/>
              </p:ext>
            </p:extLst>
          </p:nvPr>
        </p:nvGraphicFramePr>
        <p:xfrm>
          <a:off x="356386" y="1164025"/>
          <a:ext cx="4772296" cy="52962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93074"/>
                <a:gridCol w="1193074"/>
                <a:gridCol w="1193074"/>
                <a:gridCol w="1193074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Όλες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οι ηλικίες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Ελλάδα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14,2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16,3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smtClean="0">
                          <a:effectLst/>
                        </a:rPr>
                        <a:t>Ην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l-GR" sz="1400" u="none" strike="noStrike" dirty="0" smtClean="0">
                          <a:effectLst/>
                        </a:rPr>
                        <a:t>Βασίλειο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ΕΕ-28</a:t>
                      </a:r>
                      <a:endParaRPr lang="el-GR" sz="14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/>
          </p:cNvSpPr>
          <p:nvPr/>
        </p:nvSpPr>
        <p:spPr bwMode="auto">
          <a:xfrm>
            <a:off x="1128713" y="969963"/>
            <a:ext cx="7161212" cy="5043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65433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643747"/>
              </p:ext>
            </p:extLst>
          </p:nvPr>
        </p:nvGraphicFramePr>
        <p:xfrm>
          <a:off x="439738" y="625475"/>
          <a:ext cx="7958137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79" name="Chart" r:id="rId5" imgW="7448646" imgH="5324543" progId="MSGraph.Chart.8">
                  <p:embed followColorScheme="full"/>
                </p:oleObj>
              </mc:Choice>
              <mc:Fallback>
                <p:oleObj name="Chart" r:id="rId5" imgW="7448646" imgH="53245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625475"/>
                        <a:ext cx="7958137" cy="605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4343" name="Line 8"/>
          <p:cNvSpPr>
            <a:spLocks noChangeShapeType="1"/>
          </p:cNvSpPr>
          <p:nvPr/>
        </p:nvSpPr>
        <p:spPr bwMode="auto">
          <a:xfrm>
            <a:off x="1111250" y="2892425"/>
            <a:ext cx="35893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4344" name="Oval 9"/>
          <p:cNvSpPr>
            <a:spLocks noChangeArrowheads="1"/>
          </p:cNvSpPr>
          <p:nvPr/>
        </p:nvSpPr>
        <p:spPr bwMode="auto">
          <a:xfrm>
            <a:off x="4657725" y="2847975"/>
            <a:ext cx="101600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4345" name="Rectangle 10"/>
          <p:cNvSpPr>
            <a:spLocks noChangeArrowheads="1"/>
          </p:cNvSpPr>
          <p:nvPr/>
        </p:nvSpPr>
        <p:spPr bwMode="auto">
          <a:xfrm>
            <a:off x="7200900" y="10636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4346" name="Rectangle 11"/>
          <p:cNvSpPr>
            <a:spLocks noChangeArrowheads="1"/>
          </p:cNvSpPr>
          <p:nvPr/>
        </p:nvSpPr>
        <p:spPr bwMode="auto">
          <a:xfrm>
            <a:off x="7273925" y="41925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4347" name="Rectangle 12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 smtClean="0">
                <a:latin typeface="Arial" charset="0"/>
              </a:rPr>
              <a:t>Ποσότητα </a:t>
            </a:r>
            <a:r>
              <a:rPr lang="en-GB" sz="2200" b="0" dirty="0" smtClean="0">
                <a:latin typeface="Arial" charset="0"/>
              </a:rPr>
              <a:t>£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654348" name="Text Box 12"/>
          <p:cNvSpPr txBox="1">
            <a:spLocks noChangeArrowheads="1"/>
          </p:cNvSpPr>
          <p:nvPr/>
        </p:nvSpPr>
        <p:spPr bwMode="auto">
          <a:xfrm>
            <a:off x="1323960" y="23813"/>
            <a:ext cx="65230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sz="2600" dirty="0">
                <a:solidFill>
                  <a:schemeClr val="tx2"/>
                </a:solidFill>
                <a:latin typeface="Arial" charset="0"/>
              </a:rPr>
              <a:t>Οι κυμαινόμενες συναλλαγματικές ισοτιμίες:</a:t>
            </a:r>
          </a:p>
          <a:p>
            <a:pPr algn="ctr"/>
            <a:r>
              <a:rPr lang="el-GR" sz="2400" dirty="0">
                <a:solidFill>
                  <a:schemeClr val="tx2"/>
                </a:solidFill>
                <a:latin typeface="Arial" charset="0"/>
              </a:rPr>
              <a:t>μετακίνηση σε μια νέα </a:t>
            </a:r>
            <a:r>
              <a:rPr lang="el-GR" sz="2400" dirty="0" smtClean="0">
                <a:solidFill>
                  <a:schemeClr val="tx2"/>
                </a:solidFill>
                <a:latin typeface="Arial" charset="0"/>
              </a:rPr>
              <a:t>ισορροπία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4349" name="Rectangle 6"/>
          <p:cNvSpPr>
            <a:spLocks noChangeArrowheads="1"/>
          </p:cNvSpPr>
          <p:nvPr/>
        </p:nvSpPr>
        <p:spPr bwMode="auto">
          <a:xfrm rot="-5400000">
            <a:off x="-96837" y="3260725"/>
            <a:ext cx="630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b="0" dirty="0">
                <a:latin typeface="Arial" charset="0"/>
              </a:rPr>
              <a:t>€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/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/>
          </p:cNvSpPr>
          <p:nvPr/>
        </p:nvSpPr>
        <p:spPr bwMode="auto">
          <a:xfrm>
            <a:off x="1128713" y="969963"/>
            <a:ext cx="7161212" cy="5043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995328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934151"/>
              </p:ext>
            </p:extLst>
          </p:nvPr>
        </p:nvGraphicFramePr>
        <p:xfrm>
          <a:off x="439738" y="625475"/>
          <a:ext cx="7958137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68" name="Chart" r:id="rId5" imgW="7448646" imgH="5324543" progId="MSGraph.Chart.8">
                  <p:embed followColorScheme="full"/>
                </p:oleObj>
              </mc:Choice>
              <mc:Fallback>
                <p:oleObj name="Chart" r:id="rId5" imgW="7448646" imgH="5324543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738" y="625475"/>
                        <a:ext cx="7958137" cy="605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638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638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6391" name="Line 7"/>
          <p:cNvSpPr>
            <a:spLocks noChangeShapeType="1"/>
          </p:cNvSpPr>
          <p:nvPr/>
        </p:nvSpPr>
        <p:spPr bwMode="auto">
          <a:xfrm>
            <a:off x="1111250" y="2892425"/>
            <a:ext cx="35893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6392" name="Oval 8"/>
          <p:cNvSpPr>
            <a:spLocks noChangeArrowheads="1"/>
          </p:cNvSpPr>
          <p:nvPr/>
        </p:nvSpPr>
        <p:spPr bwMode="auto">
          <a:xfrm>
            <a:off x="4657725" y="2847975"/>
            <a:ext cx="101600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6393" name="Rectangle 9"/>
          <p:cNvSpPr>
            <a:spLocks noChangeArrowheads="1"/>
          </p:cNvSpPr>
          <p:nvPr/>
        </p:nvSpPr>
        <p:spPr bwMode="auto">
          <a:xfrm>
            <a:off x="7200900" y="10636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6394" name="Rectangle 10"/>
          <p:cNvSpPr>
            <a:spLocks noChangeArrowheads="1"/>
          </p:cNvSpPr>
          <p:nvPr/>
        </p:nvSpPr>
        <p:spPr bwMode="auto">
          <a:xfrm>
            <a:off x="7273925" y="41925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6395" name="Rectangle 11"/>
          <p:cNvSpPr>
            <a:spLocks noChangeArrowheads="1"/>
          </p:cNvSpPr>
          <p:nvPr/>
        </p:nvSpPr>
        <p:spPr bwMode="auto">
          <a:xfrm>
            <a:off x="7248525" y="19399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56396" name="Rectangle 12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56397" name="Text Box 13"/>
          <p:cNvSpPr txBox="1">
            <a:spLocks noChangeArrowheads="1"/>
          </p:cNvSpPr>
          <p:nvPr/>
        </p:nvSpPr>
        <p:spPr bwMode="auto">
          <a:xfrm>
            <a:off x="1323960" y="23813"/>
            <a:ext cx="65230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sz="2600" dirty="0">
                <a:solidFill>
                  <a:schemeClr val="tx2"/>
                </a:solidFill>
                <a:latin typeface="Arial" charset="0"/>
              </a:rPr>
              <a:t>Οι κυμαινόμενες συναλλαγματικές ισοτιμίες:</a:t>
            </a:r>
          </a:p>
          <a:p>
            <a:pPr algn="ctr"/>
            <a:r>
              <a:rPr lang="el-GR" sz="2400" dirty="0">
                <a:solidFill>
                  <a:schemeClr val="tx2"/>
                </a:solidFill>
                <a:latin typeface="Arial" charset="0"/>
              </a:rPr>
              <a:t>μετακίνηση σε μια νέα ισορροπία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56398" name="Rectangle 6"/>
          <p:cNvSpPr>
            <a:spLocks noChangeArrowheads="1"/>
          </p:cNvSpPr>
          <p:nvPr/>
        </p:nvSpPr>
        <p:spPr bwMode="auto">
          <a:xfrm rot="-5400000">
            <a:off x="-96837" y="3260725"/>
            <a:ext cx="630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b="0" dirty="0">
                <a:latin typeface="Arial" charset="0"/>
              </a:rPr>
              <a:t>€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/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/>
          </p:cNvSpPr>
          <p:nvPr/>
        </p:nvSpPr>
        <p:spPr bwMode="auto">
          <a:xfrm>
            <a:off x="1128713" y="969963"/>
            <a:ext cx="7161212" cy="5043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996352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365722"/>
              </p:ext>
            </p:extLst>
          </p:nvPr>
        </p:nvGraphicFramePr>
        <p:xfrm>
          <a:off x="438150" y="625475"/>
          <a:ext cx="7962900" cy="605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92" name="Chart" r:id="rId5" imgW="7458100" imgH="5334000" progId="MSGraph.Chart.8">
                  <p:embed followColorScheme="full"/>
                </p:oleObj>
              </mc:Choice>
              <mc:Fallback>
                <p:oleObj name="Chart" r:id="rId5" imgW="7458100" imgH="533400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625475"/>
                        <a:ext cx="7962900" cy="605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3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843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8438" name="Rectangle 6"/>
          <p:cNvSpPr>
            <a:spLocks noChangeArrowheads="1"/>
          </p:cNvSpPr>
          <p:nvPr/>
        </p:nvSpPr>
        <p:spPr bwMode="auto">
          <a:xfrm rot="-5400000">
            <a:off x="-96837" y="3260725"/>
            <a:ext cx="630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b="0" dirty="0">
                <a:latin typeface="Arial" charset="0"/>
              </a:rPr>
              <a:t>€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/</a:t>
            </a:r>
            <a:r>
              <a:rPr lang="en-GB" sz="8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58439" name="Line 7"/>
          <p:cNvSpPr>
            <a:spLocks noChangeShapeType="1"/>
          </p:cNvSpPr>
          <p:nvPr/>
        </p:nvSpPr>
        <p:spPr bwMode="auto">
          <a:xfrm>
            <a:off x="1111250" y="2892425"/>
            <a:ext cx="35893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8440" name="Oval 8"/>
          <p:cNvSpPr>
            <a:spLocks noChangeArrowheads="1"/>
          </p:cNvSpPr>
          <p:nvPr/>
        </p:nvSpPr>
        <p:spPr bwMode="auto">
          <a:xfrm>
            <a:off x="4657725" y="2847975"/>
            <a:ext cx="101600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58441" name="Rectangle 9"/>
          <p:cNvSpPr>
            <a:spLocks noChangeArrowheads="1"/>
          </p:cNvSpPr>
          <p:nvPr/>
        </p:nvSpPr>
        <p:spPr bwMode="auto">
          <a:xfrm>
            <a:off x="7200900" y="10636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8442" name="Rectangle 10"/>
          <p:cNvSpPr>
            <a:spLocks noChangeArrowheads="1"/>
          </p:cNvSpPr>
          <p:nvPr/>
        </p:nvSpPr>
        <p:spPr bwMode="auto">
          <a:xfrm>
            <a:off x="7273925" y="41925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58443" name="Rectangle 11"/>
          <p:cNvSpPr>
            <a:spLocks noChangeArrowheads="1"/>
          </p:cNvSpPr>
          <p:nvPr/>
        </p:nvSpPr>
        <p:spPr bwMode="auto">
          <a:xfrm>
            <a:off x="7248525" y="1939925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58444" name="Rectangle 12"/>
          <p:cNvSpPr>
            <a:spLocks noChangeArrowheads="1"/>
          </p:cNvSpPr>
          <p:nvPr/>
        </p:nvSpPr>
        <p:spPr bwMode="auto">
          <a:xfrm>
            <a:off x="7321550" y="50688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accent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884749" name="Line 13"/>
          <p:cNvSpPr>
            <a:spLocks noChangeShapeType="1"/>
          </p:cNvSpPr>
          <p:nvPr/>
        </p:nvSpPr>
        <p:spPr bwMode="auto">
          <a:xfrm>
            <a:off x="1117600" y="3676650"/>
            <a:ext cx="358933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84750" name="Oval 14"/>
          <p:cNvSpPr>
            <a:spLocks noChangeArrowheads="1"/>
          </p:cNvSpPr>
          <p:nvPr/>
        </p:nvSpPr>
        <p:spPr bwMode="auto">
          <a:xfrm>
            <a:off x="4664075" y="3629025"/>
            <a:ext cx="101600" cy="12065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884751" name="Line 15"/>
          <p:cNvSpPr>
            <a:spLocks noChangeShapeType="1"/>
          </p:cNvSpPr>
          <p:nvPr/>
        </p:nvSpPr>
        <p:spPr bwMode="auto">
          <a:xfrm>
            <a:off x="485775" y="2951163"/>
            <a:ext cx="0" cy="733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58448" name="Rectangle 16"/>
          <p:cNvSpPr>
            <a:spLocks noChangeArrowheads="1"/>
          </p:cNvSpPr>
          <p:nvPr/>
        </p:nvSpPr>
        <p:spPr bwMode="auto">
          <a:xfrm>
            <a:off x="6595908" y="60817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58449" name="Text Box 17"/>
          <p:cNvSpPr txBox="1">
            <a:spLocks noChangeArrowheads="1"/>
          </p:cNvSpPr>
          <p:nvPr/>
        </p:nvSpPr>
        <p:spPr bwMode="auto">
          <a:xfrm>
            <a:off x="1323960" y="23813"/>
            <a:ext cx="652306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l-GR" sz="2600" dirty="0">
                <a:solidFill>
                  <a:schemeClr val="tx2"/>
                </a:solidFill>
                <a:latin typeface="Arial" charset="0"/>
              </a:rPr>
              <a:t>Οι κυμαινόμενες συναλλαγματικές ισοτιμίες:</a:t>
            </a:r>
          </a:p>
          <a:p>
            <a:pPr algn="ctr"/>
            <a:r>
              <a:rPr lang="el-GR" sz="2400" dirty="0">
                <a:solidFill>
                  <a:schemeClr val="tx2"/>
                </a:solidFill>
                <a:latin typeface="Arial" charset="0"/>
              </a:rPr>
              <a:t>μετακίνηση σε μια νέα ισορροπία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84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84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4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9" grpId="0" animBg="1"/>
      <p:bldP spid="884750" grpId="0" animBg="1" autoUpdateAnimBg="0"/>
      <p:bldP spid="88475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0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0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604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μεμονωμένες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δείκτης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Κυμαινόμενες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συναλλαγματικές ισοτιμίες 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ανατίμηση και υποτίμηση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αιτίες μεταβολών στη ζήτηση και προσφορά νομισμάτων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3"/>
          <p:cNvSpPr>
            <a:spLocks noChangeArrowheads="1"/>
          </p:cNvSpPr>
          <p:nvPr/>
        </p:nvSpPr>
        <p:spPr bwMode="auto">
          <a:xfrm>
            <a:off x="1128713" y="2160588"/>
            <a:ext cx="7161212" cy="421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graphicFrame>
        <p:nvGraphicFramePr>
          <p:cNvPr id="99737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547579"/>
              </p:ext>
            </p:extLst>
          </p:nvPr>
        </p:nvGraphicFramePr>
        <p:xfrm>
          <a:off x="434975" y="1855788"/>
          <a:ext cx="7951788" cy="500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416" name="Chart" r:id="rId5" imgW="7458100" imgH="4848157" progId="MSGraph.Chart.8">
                  <p:embed followColorScheme="full"/>
                </p:oleObj>
              </mc:Choice>
              <mc:Fallback>
                <p:oleObj name="Chart" r:id="rId5" imgW="7458100" imgH="4848157" progId="MSGraph.Chart.8">
                  <p:embed followColorScheme="full"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 b="3166"/>
                      <a:stretch>
                        <a:fillRect/>
                      </a:stretch>
                    </p:blipFill>
                    <p:spPr bwMode="auto">
                      <a:xfrm>
                        <a:off x="434975" y="1855788"/>
                        <a:ext cx="7951788" cy="500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6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3490" name="Text Box 2" descr="Parchment"/>
          <p:cNvSpPr txBox="1">
            <a:spLocks noChangeArrowheads="1"/>
          </p:cNvSpPr>
          <p:nvPr/>
        </p:nvSpPr>
        <p:spPr bwMode="auto">
          <a:xfrm>
            <a:off x="1899137" y="436098"/>
            <a:ext cx="5219115" cy="1963614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defTabSz="762000">
              <a:spcBef>
                <a:spcPct val="15000"/>
              </a:spcBef>
              <a:buFontTx/>
              <a:buChar char="•"/>
              <a:tabLst>
                <a:tab pos="282575" algn="l"/>
              </a:tabLst>
            </a:pP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Υψηλότερος πληθωρισμός στο Ηνωμένο Βασίλειο 	από το εξωτερικό 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  <a:p>
            <a:pPr defTabSz="762000">
              <a:spcBef>
                <a:spcPct val="15000"/>
              </a:spcBef>
              <a:buFontTx/>
              <a:buChar char="•"/>
              <a:tabLst>
                <a:tab pos="282575" algn="l"/>
              </a:tabLst>
            </a:pP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Μία αύξηση στα εισοδήματα του ΗΒ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  <a:p>
            <a:pPr defTabSz="762000">
              <a:spcBef>
                <a:spcPct val="15000"/>
              </a:spcBef>
              <a:buFontTx/>
              <a:buChar char="•"/>
              <a:tabLst>
                <a:tab pos="282575" algn="l"/>
              </a:tabLst>
            </a:pP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Πτώση επιτοκίων στο ΗΒ 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  <a:p>
            <a:pPr defTabSz="762000">
              <a:spcBef>
                <a:spcPct val="15000"/>
              </a:spcBef>
              <a:buFontTx/>
              <a:buChar char="•"/>
              <a:tabLst>
                <a:tab pos="282575" algn="l"/>
              </a:tabLst>
            </a:pP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Σχετικές επενδυτικές προοπτικές βελτίωσης στο     	εξωτερικό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  <a:p>
            <a:pPr defTabSz="762000">
              <a:spcBef>
                <a:spcPct val="15000"/>
              </a:spcBef>
              <a:buFontTx/>
              <a:buChar char="•"/>
              <a:tabLst>
                <a:tab pos="282575" algn="l"/>
              </a:tabLst>
            </a:pPr>
            <a:r>
              <a:rPr lang="en-GB" sz="1600" dirty="0">
                <a:solidFill>
                  <a:schemeClr val="hlink"/>
                </a:solidFill>
                <a:latin typeface="Arial" charset="0"/>
              </a:rPr>
              <a:t>  </a:t>
            </a:r>
            <a:r>
              <a:rPr lang="el-GR" sz="1600" dirty="0" smtClean="0">
                <a:solidFill>
                  <a:schemeClr val="hlink"/>
                </a:solidFill>
                <a:latin typeface="Arial" charset="0"/>
              </a:rPr>
              <a:t>Προβληματισμός ότι η τιμή θα πέσει</a:t>
            </a:r>
            <a:endParaRPr lang="en-GB" sz="16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439738" y="1714500"/>
            <a:ext cx="64293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b="0" dirty="0">
                <a:latin typeface="Arial" charset="0"/>
              </a:rPr>
              <a:t>€</a:t>
            </a:r>
            <a:r>
              <a:rPr lang="en-GB" sz="10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/</a:t>
            </a:r>
            <a:r>
              <a:rPr lang="en-GB" sz="1000" b="0" dirty="0">
                <a:latin typeface="Arial" charset="0"/>
              </a:rPr>
              <a:t>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62534" name="Line 6"/>
          <p:cNvSpPr>
            <a:spLocks noChangeShapeType="1"/>
          </p:cNvSpPr>
          <p:nvPr/>
        </p:nvSpPr>
        <p:spPr bwMode="auto">
          <a:xfrm>
            <a:off x="1120775" y="3778250"/>
            <a:ext cx="3589338" cy="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62535" name="Oval 7"/>
          <p:cNvSpPr>
            <a:spLocks noChangeArrowheads="1"/>
          </p:cNvSpPr>
          <p:nvPr/>
        </p:nvSpPr>
        <p:spPr bwMode="auto">
          <a:xfrm>
            <a:off x="4629150" y="3714750"/>
            <a:ext cx="125413" cy="12065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2536" name="Rectangle 8"/>
          <p:cNvSpPr>
            <a:spLocks noChangeArrowheads="1"/>
          </p:cNvSpPr>
          <p:nvPr/>
        </p:nvSpPr>
        <p:spPr bwMode="auto">
          <a:xfrm>
            <a:off x="7256463" y="2198688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62537" name="Rectangle 9"/>
          <p:cNvSpPr>
            <a:spLocks noChangeArrowheads="1"/>
          </p:cNvSpPr>
          <p:nvPr/>
        </p:nvSpPr>
        <p:spPr bwMode="auto">
          <a:xfrm>
            <a:off x="7237413" y="490378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62538" name="Rectangle 10"/>
          <p:cNvSpPr>
            <a:spLocks noChangeArrowheads="1"/>
          </p:cNvSpPr>
          <p:nvPr/>
        </p:nvSpPr>
        <p:spPr bwMode="auto">
          <a:xfrm>
            <a:off x="7256463" y="2936875"/>
            <a:ext cx="50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accent2"/>
                </a:solidFill>
                <a:latin typeface="Arial" charset="0"/>
              </a:rPr>
              <a:t>S</a:t>
            </a:r>
            <a:r>
              <a:rPr lang="en-GB" sz="2400" b="0" baseline="-25000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7219950" y="551021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b="0" i="1" dirty="0">
                <a:solidFill>
                  <a:schemeClr val="accent2"/>
                </a:solidFill>
                <a:latin typeface="Arial" charset="0"/>
              </a:rPr>
              <a:t>D</a:t>
            </a:r>
            <a:r>
              <a:rPr lang="en-GB" sz="2400" b="0" baseline="-25000" dirty="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62540" name="Line 12"/>
          <p:cNvSpPr>
            <a:spLocks noChangeShapeType="1"/>
          </p:cNvSpPr>
          <p:nvPr/>
        </p:nvSpPr>
        <p:spPr bwMode="auto">
          <a:xfrm>
            <a:off x="1127125" y="4429125"/>
            <a:ext cx="3589338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62541" name="Oval 13"/>
          <p:cNvSpPr>
            <a:spLocks noChangeArrowheads="1"/>
          </p:cNvSpPr>
          <p:nvPr/>
        </p:nvSpPr>
        <p:spPr bwMode="auto">
          <a:xfrm>
            <a:off x="4625975" y="4362450"/>
            <a:ext cx="125413" cy="120650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2542" name="Line 14"/>
          <p:cNvSpPr>
            <a:spLocks noChangeShapeType="1"/>
          </p:cNvSpPr>
          <p:nvPr/>
        </p:nvSpPr>
        <p:spPr bwMode="auto">
          <a:xfrm>
            <a:off x="398463" y="3779838"/>
            <a:ext cx="0" cy="7334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62543" name="Rectangle 15"/>
          <p:cNvSpPr>
            <a:spLocks noChangeArrowheads="1"/>
          </p:cNvSpPr>
          <p:nvPr/>
        </p:nvSpPr>
        <p:spPr bwMode="auto">
          <a:xfrm>
            <a:off x="6595908" y="6310313"/>
            <a:ext cx="1657505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>
                <a:latin typeface="Arial" charset="0"/>
              </a:rPr>
              <a:t>Ποσότητα </a:t>
            </a:r>
            <a:r>
              <a:rPr lang="en-GB" sz="2200" b="0" dirty="0">
                <a:latin typeface="Arial" charset="0"/>
              </a:rPr>
              <a:t>£</a:t>
            </a:r>
          </a:p>
        </p:txBody>
      </p:sp>
      <p:sp>
        <p:nvSpPr>
          <p:cNvPr id="662544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l-GR" sz="2400" dirty="0" smtClean="0">
                <a:solidFill>
                  <a:srgbClr val="005146"/>
                </a:solidFill>
                <a:latin typeface="Arial" charset="0"/>
              </a:rPr>
              <a:t>Παράγοντες που θα μπορούσαν να οδηγήσουν σε υποτίμηση της £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34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0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0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0" grpId="0" build="p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45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6458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μεμονωμένες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δείκτης συναλλαγματικών ισοτιμιών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Κυμαινόμενες συναλλαγματικές ισοτιμίες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συναλλαγματική ισοτιμία 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ανατίμηση και υποτίμηση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αιτίες μεταβολών στη ζήτηση και προσφορά νομισμάτων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συναλλαγματικές ισοτιμίες και ισοζύγιο πληρωμών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6666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Συναλλαγματικές Ισοτιμίες</a:t>
            </a:r>
            <a:endParaRPr lang="en-GB" dirty="0"/>
          </a:p>
        </p:txBody>
      </p:sp>
      <p:sp>
        <p:nvSpPr>
          <p:cNvPr id="666629" name="Rectangle 5"/>
          <p:cNvSpPr>
            <a:spLocks noGrp="1"/>
          </p:cNvSpPr>
          <p:nvPr>
            <p:ph type="body" idx="1"/>
          </p:nvPr>
        </p:nvSpPr>
        <p:spPr>
          <a:xfrm>
            <a:off x="301625" y="1523999"/>
            <a:ext cx="8534400" cy="50878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Κυβερνητική παρέμβαση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sz="2700" dirty="0" smtClean="0"/>
              <a:t>Μειώνοντας τις βραχυπρόθεσμες διακυμάνσεις</a:t>
            </a:r>
            <a:endParaRPr lang="en-GB" sz="2700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παρέμβαση με τη χρήση αποθεματικών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δανεισμό από το εξωτερικό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μεταβολές των επιτοκίων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sz="2700" dirty="0" smtClean="0"/>
              <a:t>διατηρώντας μια σταθερή συναλλαγματική ισοτιμία</a:t>
            </a:r>
            <a:endParaRPr lang="en-GB" sz="2700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/αποπληθωρισμός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πολιτικές από την πλευρά προσφοράς</a:t>
            </a:r>
            <a:endParaRPr lang="en-GB" dirty="0"/>
          </a:p>
          <a:p>
            <a:pPr lvl="2">
              <a:lnSpc>
                <a:spcPct val="100000"/>
              </a:lnSpc>
              <a:buNone/>
            </a:pPr>
            <a:r>
              <a:rPr lang="el-GR" dirty="0" smtClean="0"/>
              <a:t>   ελέγχους εισαγωγής 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6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6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6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6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6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6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6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6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629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3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794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l-GR" sz="2800" b="1" dirty="0">
                <a:solidFill>
                  <a:srgbClr val="006666"/>
                </a:solidFill>
              </a:rPr>
              <a:t>Τα ποσοστά ανεργίας ανά ηλικία και φύλο</a:t>
            </a:r>
            <a:r>
              <a:rPr lang="el-GR" sz="2800" b="1" dirty="0" smtClean="0">
                <a:solidFill>
                  <a:srgbClr val="006666"/>
                </a:solidFill>
              </a:rPr>
              <a:t>,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000" b="1" dirty="0" smtClean="0">
                <a:solidFill>
                  <a:srgbClr val="006666"/>
                </a:solidFill>
              </a:rPr>
              <a:t>μέσος </a:t>
            </a:r>
            <a:r>
              <a:rPr lang="el-GR" sz="2000" b="1" dirty="0">
                <a:solidFill>
                  <a:srgbClr val="006666"/>
                </a:solidFill>
              </a:rPr>
              <a:t>όρος Σεπτεμβρίου 2008 έως Αύγουστο 2013</a:t>
            </a:r>
            <a:endParaRPr lang="en-GB" sz="2400" b="1" dirty="0">
              <a:solidFill>
                <a:srgbClr val="006666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3896" y="6472238"/>
            <a:ext cx="6856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Με βάση τα στοιχεία από τη βάση στατιστικών δεδομένων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Eurostat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, Ευρωπαϊκή Επιτροπή).</a:t>
            </a:r>
            <a:endParaRPr lang="en-GB" sz="1200" b="0" dirty="0">
              <a:solidFill>
                <a:srgbClr val="B2B2B2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374751"/>
              </p:ext>
            </p:extLst>
          </p:nvPr>
        </p:nvGraphicFramePr>
        <p:xfrm>
          <a:off x="356386" y="1164025"/>
          <a:ext cx="8351518" cy="52962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93074"/>
                <a:gridCol w="1193074"/>
                <a:gridCol w="1193074"/>
                <a:gridCol w="1193074"/>
                <a:gridCol w="1193074"/>
                <a:gridCol w="1193074"/>
                <a:gridCol w="1193074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Όλες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οι ηλικίες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Κάτω των 25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23,8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Ελλάδα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14,2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41,1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16,3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27,1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30,2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307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45,2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23,7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smtClean="0">
                          <a:effectLst/>
                        </a:rPr>
                        <a:t>Ην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l-GR" sz="1400" u="none" strike="noStrike" dirty="0" smtClean="0">
                          <a:effectLst/>
                        </a:rPr>
                        <a:t>Βασίλειο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ΕΕ-28</a:t>
                      </a:r>
                      <a:endParaRPr lang="el-GR" sz="14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039813"/>
            <a:ext cx="91440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" name="Rectangle 3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979488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l-GR" sz="2800" b="1" dirty="0">
                <a:solidFill>
                  <a:srgbClr val="006666"/>
                </a:solidFill>
              </a:rPr>
              <a:t>Τα ποσοστά ανεργίας ανά ηλικία και φύλο</a:t>
            </a:r>
            <a:r>
              <a:rPr lang="el-GR" sz="2800" b="1" dirty="0" smtClean="0">
                <a:solidFill>
                  <a:srgbClr val="006666"/>
                </a:solidFill>
              </a:rPr>
              <a:t>,</a:t>
            </a:r>
            <a:r>
              <a:rPr lang="en-US" sz="2800" b="1" dirty="0" smtClean="0">
                <a:solidFill>
                  <a:srgbClr val="006666"/>
                </a:solidFill>
              </a:rPr>
              <a:t/>
            </a:r>
            <a:br>
              <a:rPr lang="en-US" sz="2800" b="1" dirty="0" smtClean="0">
                <a:solidFill>
                  <a:srgbClr val="006666"/>
                </a:solidFill>
              </a:rPr>
            </a:br>
            <a:r>
              <a:rPr lang="el-GR" sz="2000" b="1" dirty="0" smtClean="0">
                <a:solidFill>
                  <a:srgbClr val="006666"/>
                </a:solidFill>
              </a:rPr>
              <a:t>μέσος </a:t>
            </a:r>
            <a:r>
              <a:rPr lang="el-GR" sz="2000" b="1" dirty="0">
                <a:solidFill>
                  <a:srgbClr val="006666"/>
                </a:solidFill>
              </a:rPr>
              <a:t>όρος Σεπτεμβρίου 2008 έως Αύγουστο 2013</a:t>
            </a:r>
            <a:endParaRPr lang="en-GB" sz="2400" b="1" dirty="0">
              <a:solidFill>
                <a:srgbClr val="006666"/>
              </a:solidFill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3896" y="6472238"/>
            <a:ext cx="68566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Με βάση τα στοιχεία από τη βάση στατιστικών δεδομένων (</a:t>
            </a:r>
            <a:r>
              <a:rPr lang="el-GR" sz="1200" b="0" dirty="0" err="1">
                <a:solidFill>
                  <a:srgbClr val="B2B2B2"/>
                </a:solidFill>
                <a:latin typeface="Arial" charset="0"/>
                <a:cs typeface="Arial" charset="0"/>
              </a:rPr>
              <a:t>Eurostat</a:t>
            </a:r>
            <a:r>
              <a:rPr lang="el-GR" sz="1200" b="0" dirty="0">
                <a:solidFill>
                  <a:srgbClr val="B2B2B2"/>
                </a:solidFill>
                <a:latin typeface="Arial" charset="0"/>
                <a:cs typeface="Arial" charset="0"/>
              </a:rPr>
              <a:t>, Ευρωπαϊκή Επιτροπή).</a:t>
            </a:r>
            <a:endParaRPr lang="en-GB" sz="1200" b="0" dirty="0">
              <a:solidFill>
                <a:srgbClr val="B2B2B2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489020"/>
              </p:ext>
            </p:extLst>
          </p:nvPr>
        </p:nvGraphicFramePr>
        <p:xfrm>
          <a:off x="356386" y="1164025"/>
          <a:ext cx="8351518" cy="529624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193074"/>
                <a:gridCol w="1193074"/>
                <a:gridCol w="1193074"/>
                <a:gridCol w="1193074"/>
                <a:gridCol w="1193074"/>
                <a:gridCol w="1193074"/>
                <a:gridCol w="1193074"/>
              </a:tblGrid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Όλες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οι ηλικίες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l-G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Κάτω των 25</a:t>
                      </a:r>
                      <a:endParaRPr lang="el-GR" sz="12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el-GR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anchor="ctr"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Σύνολο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Άνδρες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/>
                        <a:t>Γυναίκες</a:t>
                      </a:r>
                      <a:endParaRPr lang="el-GR" sz="1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Γαλλία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23,8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23,6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24,1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Γερμανία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Ελλάδα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14,2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41,1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48,4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Ιρλανδία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16,3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27,1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32,8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Ιταλία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30,2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28,3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32,3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Ολλανδία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Πολωνία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10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22,3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26,4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Πορτογαλία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133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307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>
                          <a:effectLst/>
                        </a:rPr>
                        <a:t>295</a:t>
                      </a:r>
                      <a:endParaRPr lang="el-GR" sz="1400" b="1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321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Ισπανία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45,2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46,5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43,7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Σουηδία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23,7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24,8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22,7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 smtClean="0">
                          <a:effectLst/>
                        </a:rPr>
                        <a:t>Ην</a:t>
                      </a:r>
                      <a:r>
                        <a:rPr lang="en-US" sz="1400" u="none" strike="noStrike" dirty="0" smtClean="0">
                          <a:effectLst/>
                        </a:rPr>
                        <a:t>. </a:t>
                      </a:r>
                      <a:r>
                        <a:rPr lang="el-GR" sz="1400" u="none" strike="noStrike" dirty="0" smtClean="0">
                          <a:effectLst/>
                        </a:rPr>
                        <a:t>Βασίλειο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7,7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6,9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22,4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17,3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ΗΠΑ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9,2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18,9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15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ΕΕ-15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19,9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AAC0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u="none" strike="noStrike" dirty="0">
                          <a:effectLst/>
                        </a:rPr>
                        <a:t>ΕΕ-28</a:t>
                      </a:r>
                      <a:endParaRPr lang="el-GR" sz="14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72000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9,8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9,7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21,4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22,1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1" u="none" strike="noStrike" dirty="0">
                          <a:effectLst/>
                        </a:rPr>
                        <a:t>20,6</a:t>
                      </a:r>
                      <a:endParaRPr lang="el-GR" sz="1400" b="1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933" name="Picture 10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38" y="1120230"/>
            <a:ext cx="7527090" cy="45068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78917" name="Text Box 1029"/>
          <p:cNvSpPr txBox="1">
            <a:spLocks noChangeArrowheads="1"/>
          </p:cNvSpPr>
          <p:nvPr/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700" dirty="0">
                <a:solidFill>
                  <a:schemeClr val="folHlink"/>
                </a:solidFill>
                <a:latin typeface="Arial" charset="0"/>
              </a:rPr>
              <a:t>Ποσοστά ανεργίας, 1960-2015.</a:t>
            </a:r>
            <a:endParaRPr lang="en-GB" sz="27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78920" name="Rectangle 1032"/>
          <p:cNvSpPr>
            <a:spLocks noChangeArrowheads="1"/>
          </p:cNvSpPr>
          <p:nvPr/>
        </p:nvSpPr>
        <p:spPr bwMode="auto">
          <a:xfrm>
            <a:off x="0" y="6400800"/>
            <a:ext cx="8974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Σημειώσεις: Τα δεδομένα μετά το 2014 βασίζονται σε προβλέψεις· ΕΕ-15 = οι 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χώρες</a:t>
            </a:r>
            <a:r>
              <a:rPr lang="en-US" sz="1200" b="0" dirty="0" smtClean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μέλη 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της Ευρωπαϊκής Ένωσης πριν από την 1η Μαΐου 2004. (Πηγή: Βασίζεται σε δεδομένα από τη βάση δεδομένων AMECO (Ευρωπαϊκή </a:t>
            </a:r>
            <a:r>
              <a:rPr lang="el-GR" sz="1200" b="0" dirty="0" smtClean="0">
                <a:solidFill>
                  <a:srgbClr val="C0C0C0"/>
                </a:solidFill>
                <a:latin typeface="Arial" charset="0"/>
              </a:rPr>
              <a:t>Επιτροπή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, DGECFIN)).</a:t>
            </a:r>
            <a:endParaRPr lang="en-GB" sz="1200" b="0" i="1" dirty="0">
              <a:solidFill>
                <a:srgbClr val="C0C0C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1134297"/>
            <a:ext cx="8312727" cy="484512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1472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διάρκεια της ανεργίας</a:t>
            </a:r>
            <a:endParaRPr lang="en-GB" dirty="0"/>
          </a:p>
        </p:txBody>
      </p:sp>
      <p:sp>
        <p:nvSpPr>
          <p:cNvPr id="414725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4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15"/>
          <p:cNvSpPr>
            <a:spLocks noChangeArrowheads="1"/>
          </p:cNvSpPr>
          <p:nvPr/>
        </p:nvSpPr>
        <p:spPr bwMode="auto">
          <a:xfrm>
            <a:off x="0" y="64912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τα 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</a:rPr>
              <a:t>Labour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</a:rPr>
              <a:t>Market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</a:rPr>
              <a:t>Statistics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, σειρές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</a:rPr>
              <a:t>YBWF,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</a:rPr>
              <a:t>YBWG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και YBWY (Εθνική στατιστική αρχή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</a:rPr>
              <a:t>)</a:t>
            </a:r>
            <a:endParaRPr lang="en-GB" sz="1200" b="0" i="1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86116" name="Rectangle 4"/>
          <p:cNvSpPr>
            <a:spLocks noChangeArrowheads="1"/>
          </p:cNvSpPr>
          <p:nvPr/>
        </p:nvSpPr>
        <p:spPr bwMode="auto">
          <a:xfrm>
            <a:off x="0" y="0"/>
            <a:ext cx="91424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l-GR" sz="2700" dirty="0">
                <a:solidFill>
                  <a:schemeClr val="accent1"/>
                </a:solidFill>
                <a:latin typeface="Arial" charset="0"/>
              </a:rPr>
              <a:t>Ανεργία στο Ην. Βασίλειο κατά διάρκεια.</a:t>
            </a:r>
            <a:endParaRPr lang="en-GB" sz="27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" y="1024658"/>
            <a:ext cx="8964488" cy="494936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2916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διάρκεια της ανεργίας επηρεάζεται από :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/>
              <a:t>τ</a:t>
            </a:r>
            <a:r>
              <a:rPr lang="el-GR" dirty="0" smtClean="0"/>
              <a:t>ο επίπεδο της ανεργίας </a:t>
            </a:r>
            <a:r>
              <a:rPr lang="en-GB" dirty="0" smtClean="0"/>
              <a:t>(</a:t>
            </a:r>
            <a:r>
              <a:rPr lang="el-GR" dirty="0" smtClean="0"/>
              <a:t>τη συσσώρευση)</a:t>
            </a:r>
            <a:r>
              <a:rPr lang="en-GB" dirty="0" smtClean="0"/>
              <a:t> 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τις εισροές και τις εκροές από τη συσσωρευμένη ανεργία</a:t>
            </a:r>
            <a:endParaRPr lang="en-GB" dirty="0"/>
          </a:p>
        </p:txBody>
      </p:sp>
      <p:sp>
        <p:nvSpPr>
          <p:cNvPr id="422917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2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2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2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6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l-GR" altLang="en-US" dirty="0" smtClean="0"/>
              <a:t>Μακροοικονομικά Θέματα και Ανάλυση: Μία Επισκόπηση</a:t>
            </a:r>
            <a:endParaRPr lang="en-GB" altLang="en-US" dirty="0"/>
          </a:p>
        </p:txBody>
      </p:sp>
      <p:sp>
        <p:nvSpPr>
          <p:cNvPr id="831491" name="Rectangle 7"/>
          <p:cNvSpPr>
            <a:spLocks noGrp="1" noChangeArrowheads="1"/>
          </p:cNvSpPr>
          <p:nvPr>
            <p:ph type="subTitle" idx="1"/>
          </p:nvPr>
        </p:nvSpPr>
        <p:spPr>
          <a:ln/>
        </p:spPr>
        <p:txBody>
          <a:bodyPr/>
          <a:lstStyle/>
          <a:p>
            <a:r>
              <a:rPr lang="el-GR" altLang="en-US" sz="4100" dirty="0" smtClean="0"/>
              <a:t>Ανακεφαλαίωση βασικών θεμάτων</a:t>
            </a:r>
            <a:endParaRPr lang="en-GB" altLang="en-US" sz="41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49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58" name="Text Box 38"/>
          <p:cNvSpPr txBox="1">
            <a:spLocks noChangeArrowheads="1"/>
          </p:cNvSpPr>
          <p:nvPr/>
        </p:nvSpPr>
        <p:spPr bwMode="auto">
          <a:xfrm>
            <a:off x="0" y="-20638"/>
            <a:ext cx="9144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altLang="en-US" dirty="0">
                <a:solidFill>
                  <a:srgbClr val="660066"/>
                </a:solidFill>
                <a:latin typeface="Arial" charset="0"/>
              </a:rPr>
              <a:t>Εισροές και εκροές στην ανεργία.</a:t>
            </a:r>
            <a:endParaRPr lang="en-GB" altLang="en-US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4" y="1084448"/>
            <a:ext cx="8693834" cy="485792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85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85060" name="Rectangle 1028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5114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διάρκεια της ανεργίας επηρεάζεται από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τ</a:t>
            </a:r>
            <a:r>
              <a:rPr lang="el-GR" dirty="0" smtClean="0">
                <a:solidFill>
                  <a:srgbClr val="646B86"/>
                </a:solidFill>
              </a:rPr>
              <a:t>ο επίπεδο της ανεργίας (τη συσσώρευση)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τις εισροές και τις εκροές από τη συσσωρευμένη ανεργία</a:t>
            </a:r>
            <a:endParaRPr lang="en-GB" dirty="0"/>
          </a:p>
        </p:txBody>
      </p:sp>
      <p:sp>
        <p:nvSpPr>
          <p:cNvPr id="685061" name="Rectangle 1029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  <p:sp>
        <p:nvSpPr>
          <p:cNvPr id="685062" name="Rectangle 1030"/>
          <p:cNvSpPr>
            <a:spLocks/>
          </p:cNvSpPr>
          <p:nvPr/>
        </p:nvSpPr>
        <p:spPr bwMode="auto">
          <a:xfrm>
            <a:off x="301625" y="4008438"/>
            <a:ext cx="85344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4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επιπτώσεις στη διάρκεια της ανεργίας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2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15"/>
          <p:cNvSpPr>
            <a:spLocks noChangeArrowheads="1"/>
          </p:cNvSpPr>
          <p:nvPr/>
        </p:nvSpPr>
        <p:spPr bwMode="auto">
          <a:xfrm>
            <a:off x="0" y="6381750"/>
            <a:ext cx="8974138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sz="1300" b="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τα </a:t>
            </a:r>
            <a:r>
              <a:rPr lang="el-GR" sz="1300" b="0" i="1" dirty="0" err="1">
                <a:solidFill>
                  <a:srgbClr val="B2B2B2"/>
                </a:solidFill>
                <a:latin typeface="Arial" charset="0"/>
              </a:rPr>
              <a:t>Labour</a:t>
            </a:r>
            <a:r>
              <a:rPr lang="el-GR" sz="1300" b="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300" b="0" i="1" dirty="0" err="1" smtClean="0">
                <a:solidFill>
                  <a:srgbClr val="B2B2B2"/>
                </a:solidFill>
                <a:latin typeface="Arial" charset="0"/>
              </a:rPr>
              <a:t>Market</a:t>
            </a:r>
            <a:r>
              <a:rPr lang="en-US" sz="1300" b="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300" b="0" i="1" dirty="0" err="1" smtClean="0">
                <a:solidFill>
                  <a:srgbClr val="B2B2B2"/>
                </a:solidFill>
                <a:latin typeface="Arial" charset="0"/>
              </a:rPr>
              <a:t>Statistics</a:t>
            </a:r>
            <a:r>
              <a:rPr lang="el-GR" sz="1300" b="0" i="1" dirty="0" smtClean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300" b="0" i="1" dirty="0">
                <a:solidFill>
                  <a:srgbClr val="B2B2B2"/>
                </a:solidFill>
                <a:latin typeface="Arial" charset="0"/>
              </a:rPr>
              <a:t>(Εθνική στατιστική αρχή</a:t>
            </a:r>
            <a:r>
              <a:rPr lang="el-GR" sz="1300" b="0" i="1" dirty="0" smtClean="0">
                <a:solidFill>
                  <a:srgbClr val="B2B2B2"/>
                </a:solidFill>
                <a:latin typeface="Arial" charset="0"/>
              </a:rPr>
              <a:t>)</a:t>
            </a:r>
            <a:endParaRPr lang="en-GB" sz="1300" b="0" i="1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14437" name="Rectangle 5"/>
          <p:cNvSpPr>
            <a:spLocks noChangeArrowheads="1"/>
          </p:cNvSpPr>
          <p:nvPr/>
        </p:nvSpPr>
        <p:spPr bwMode="auto">
          <a:xfrm>
            <a:off x="0" y="0"/>
            <a:ext cx="9144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l-GR" sz="2500" dirty="0">
                <a:solidFill>
                  <a:schemeClr val="accent1"/>
                </a:solidFill>
                <a:latin typeface="Arial" charset="0"/>
              </a:rPr>
              <a:t>Ανεργία εγγεγραμμένων στο Ην. Βασίλειο</a:t>
            </a:r>
            <a:r>
              <a:rPr lang="el-GR" sz="2500" dirty="0" smtClean="0">
                <a:solidFill>
                  <a:schemeClr val="accent1"/>
                </a:solidFill>
                <a:latin typeface="Arial" charset="0"/>
              </a:rPr>
              <a:t>:</a:t>
            </a:r>
            <a:r>
              <a:rPr lang="en-US" sz="2500" dirty="0" smtClean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2500" dirty="0" smtClean="0">
                <a:solidFill>
                  <a:schemeClr val="accent1"/>
                </a:solidFill>
                <a:latin typeface="Arial" charset="0"/>
              </a:rPr>
            </a:br>
            <a:r>
              <a:rPr lang="el-GR" sz="2500" dirty="0" smtClean="0">
                <a:solidFill>
                  <a:schemeClr val="accent1"/>
                </a:solidFill>
                <a:latin typeface="Arial" charset="0"/>
              </a:rPr>
              <a:t>Σύνολο </a:t>
            </a:r>
            <a:r>
              <a:rPr lang="el-GR" sz="2500" dirty="0">
                <a:solidFill>
                  <a:schemeClr val="accent1"/>
                </a:solidFill>
                <a:latin typeface="Arial" charset="0"/>
              </a:rPr>
              <a:t>και ετήσιες ροές.</a:t>
            </a:r>
            <a:endParaRPr lang="en-GB" sz="25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" y="933798"/>
            <a:ext cx="8721969" cy="4990403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7012" name="Rectangle 4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2464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διάρκεια της ανεργίας επηρεάζεται από 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τ</a:t>
            </a:r>
            <a:r>
              <a:rPr lang="el-GR" dirty="0" smtClean="0">
                <a:solidFill>
                  <a:srgbClr val="646B86"/>
                </a:solidFill>
              </a:rPr>
              <a:t>η διάρκεια της ανεργίας (τη συσσώρευση)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τ</a:t>
            </a:r>
            <a:r>
              <a:rPr lang="el-GR" dirty="0" smtClean="0">
                <a:solidFill>
                  <a:srgbClr val="646B86"/>
                </a:solidFill>
              </a:rPr>
              <a:t>ις εισροές και τις εκροές από τη συσσωρευμένη ανεργία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ε</a:t>
            </a:r>
            <a:r>
              <a:rPr lang="el-GR" dirty="0" smtClean="0">
                <a:solidFill>
                  <a:srgbClr val="646B86"/>
                </a:solidFill>
              </a:rPr>
              <a:t>πιπτώσεις στη διάρκεια της ανεργίας 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27013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  <p:sp>
        <p:nvSpPr>
          <p:cNvPr id="427014" name="Rectangle 6"/>
          <p:cNvSpPr>
            <a:spLocks/>
          </p:cNvSpPr>
          <p:nvPr/>
        </p:nvSpPr>
        <p:spPr bwMode="auto">
          <a:xfrm>
            <a:off x="325438" y="4779963"/>
            <a:ext cx="85344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4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Η φάση του οικονομικού κύκλου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9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29060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Η διάρθρωση της ανεργίας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ανά γεωγραφική περιοχή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ανά φύλο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ανά ηλικία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ανά ομάδες εθνοτήτων</a:t>
            </a:r>
            <a:endParaRPr lang="en-GB" dirty="0"/>
          </a:p>
          <a:p>
            <a:pPr>
              <a:lnSpc>
                <a:spcPct val="100000"/>
              </a:lnSpc>
            </a:pPr>
            <a:r>
              <a:rPr lang="el-GR" dirty="0" smtClean="0"/>
              <a:t>Τα κόστη της ανεργίας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στους ίδιους τους ανέργους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/>
              <a:t>σ</a:t>
            </a:r>
            <a:r>
              <a:rPr lang="el-GR" dirty="0" smtClean="0"/>
              <a:t>τις οικογένειες και φίλους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στη κοινωνία γενικότερα</a:t>
            </a:r>
            <a:endParaRPr lang="en-GB" dirty="0"/>
          </a:p>
        </p:txBody>
      </p:sp>
      <p:sp>
        <p:nvSpPr>
          <p:cNvPr id="429061" name="Rectangle 5"/>
          <p:cNvSpPr>
            <a:spLocks noGrp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9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9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29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2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29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29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29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29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29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1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100" dirty="0" smtClean="0"/>
              <a:t>Μακροοικονομικά Θέματα και Ανάλυση :μία Επισκόπηση</a:t>
            </a:r>
            <a:endParaRPr lang="en-GB" sz="4100" dirty="0"/>
          </a:p>
        </p:txBody>
      </p:sp>
      <p:sp>
        <p:nvSpPr>
          <p:cNvPr id="431111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1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31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331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</a:pPr>
            <a:r>
              <a:rPr lang="el-GR" dirty="0" smtClean="0"/>
              <a:t>Ανεργία και αγορά εργασίας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 smtClean="0"/>
              <a:t>συνολική ζήτηση και προσφορά εργασίας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16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Ανεργία σε κατάσταση μη-ισορροπίας.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52" y="749043"/>
            <a:ext cx="6737496" cy="535991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37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3725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και αγορά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συνολική ζήτηση και προσφορά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</a:pPr>
            <a:r>
              <a:rPr lang="el-GR" dirty="0" smtClean="0"/>
              <a:t>μοντέλο ισορροπίας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3722688" y="4176713"/>
            <a:ext cx="493712" cy="2197100"/>
            <a:chOff x="2345" y="2631"/>
            <a:chExt cx="311" cy="1384"/>
          </a:xfrm>
        </p:grpSpPr>
        <p:sp>
          <p:nvSpPr>
            <p:cNvPr id="959492" name="Rectangle 18"/>
            <p:cNvSpPr>
              <a:spLocks noChangeArrowheads="1"/>
            </p:cNvSpPr>
            <p:nvPr/>
          </p:nvSpPr>
          <p:spPr bwMode="auto">
            <a:xfrm>
              <a:off x="2345" y="3765"/>
              <a:ext cx="3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tx2"/>
                  </a:solidFill>
                  <a:latin typeface="Arial" charset="0"/>
                </a:rPr>
                <a:t>Q</a:t>
              </a:r>
              <a:r>
                <a:rPr lang="en-GB" altLang="en-US" sz="2400" b="0" baseline="-25000">
                  <a:solidFill>
                    <a:schemeClr val="tx2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959493" name="Line 19"/>
            <p:cNvSpPr>
              <a:spLocks noChangeShapeType="1"/>
            </p:cNvSpPr>
            <p:nvPr/>
          </p:nvSpPr>
          <p:spPr bwMode="auto">
            <a:xfrm>
              <a:off x="2492" y="2631"/>
              <a:ext cx="0" cy="1103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59494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59495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59496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7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498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59499" name="Rectangle 9"/>
          <p:cNvSpPr>
            <a:spLocks noChangeArrowheads="1"/>
          </p:cNvSpPr>
          <p:nvPr/>
        </p:nvSpPr>
        <p:spPr bwMode="auto">
          <a:xfrm rot="-5400000">
            <a:off x="-1668168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 smtClean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59500" name="Rectangle 10"/>
          <p:cNvSpPr>
            <a:spLocks noChangeArrowheads="1"/>
          </p:cNvSpPr>
          <p:nvPr/>
        </p:nvSpPr>
        <p:spPr bwMode="auto">
          <a:xfrm>
            <a:off x="3194150" y="6430963"/>
            <a:ext cx="261443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 smtClean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59501" name="Arc 11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02" name="Arc 12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59503" name="Rectangle 13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59504" name="Rectangle 14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3903663" y="4105275"/>
            <a:ext cx="109537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59508" name="Text Box 23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chemeClr val="folHlink"/>
                </a:solidFill>
                <a:latin typeface="Arial" charset="0"/>
              </a:rPr>
              <a:t>Ανεργία σε κατάσταση </a:t>
            </a:r>
            <a:r>
              <a:rPr lang="el-GR" altLang="en-US" dirty="0" smtClean="0">
                <a:solidFill>
                  <a:schemeClr val="folHlink"/>
                </a:solidFill>
                <a:latin typeface="Arial" charset="0"/>
              </a:rPr>
              <a:t>ισορροπίας</a:t>
            </a:r>
            <a:endParaRPr lang="en-GB" altLang="en-US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utoUpdateAnimBg="0"/>
      <p:bldP spid="1844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0" dirty="0"/>
          </a:p>
        </p:txBody>
      </p:sp>
      <p:sp>
        <p:nvSpPr>
          <p:cNvPr id="833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2400" b="0" dirty="0"/>
          </a:p>
        </p:txBody>
      </p:sp>
      <p:sp>
        <p:nvSpPr>
          <p:cNvPr id="83354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 altLang="en-US" dirty="0" smtClean="0"/>
              <a:t>Ανακεφαλαίωση βασικών θεμάτων</a:t>
            </a:r>
            <a:endParaRPr lang="en-GB" altLang="en-US" dirty="0"/>
          </a:p>
        </p:txBody>
      </p:sp>
      <p:sp>
        <p:nvSpPr>
          <p:cNvPr id="326661" name="Rectangle 5"/>
          <p:cNvSpPr>
            <a:spLocks noGrp="1"/>
          </p:cNvSpPr>
          <p:nvPr>
            <p:ph type="body" idx="4294967295"/>
          </p:nvPr>
        </p:nvSpPr>
        <p:spPr>
          <a:xfrm>
            <a:off x="301625" y="1523999"/>
            <a:ext cx="8534400" cy="5111931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l-GR" altLang="en-US" dirty="0" smtClean="0"/>
              <a:t>Βασικά μακροοικονομικά θέματα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noProof="1"/>
              <a:t> </a:t>
            </a:r>
            <a:r>
              <a:rPr lang="el-GR" altLang="en-US" noProof="1" smtClean="0"/>
              <a:t>οικονομική μεγέθυνση</a:t>
            </a:r>
            <a:endParaRPr lang="en-GB" altLang="en-US" noProof="1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noProof="1" smtClean="0"/>
              <a:t>ανεργία</a:t>
            </a:r>
            <a:endParaRPr lang="en-GB" altLang="en-US" noProof="1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noProof="1"/>
              <a:t> </a:t>
            </a:r>
            <a:r>
              <a:rPr lang="el-GR" altLang="en-US" noProof="1" smtClean="0"/>
              <a:t>πληθωρισμός</a:t>
            </a:r>
            <a:endParaRPr lang="en-GB" altLang="en-US" noProof="1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noProof="1" smtClean="0"/>
              <a:t> </a:t>
            </a:r>
            <a:r>
              <a:rPr lang="el-GR" altLang="en-US" noProof="1" smtClean="0"/>
              <a:t>ισοζύγιο πληρωμών και συναλλαγματικές ισοτιμίες</a:t>
            </a:r>
            <a:endParaRPr lang="en-GB" altLang="en-US" noProof="1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noProof="1"/>
              <a:t> </a:t>
            </a:r>
            <a:r>
              <a:rPr lang="el-GR" altLang="en-US" noProof="1" smtClean="0"/>
              <a:t>λογαριασμοί κατά τομέα</a:t>
            </a:r>
            <a:endParaRPr lang="en-GB" altLang="en-US" noProof="1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altLang="en-US" noProof="1"/>
              <a:t> </a:t>
            </a:r>
            <a:r>
              <a:rPr lang="el-GR" altLang="en-US" noProof="1" smtClean="0"/>
              <a:t>χρηματοπιστωτική σταθερότητα</a:t>
            </a:r>
            <a:endParaRPr lang="en-GB" altLang="en-US" dirty="0"/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l-GR" altLang="en-US" dirty="0" smtClean="0"/>
              <a:t>Μακροοικονομικά θέματα και Οικονομικός κύκλος </a:t>
            </a:r>
            <a:endParaRPr lang="en-GB" altLang="en-US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26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6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6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26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26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26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26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13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4134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και αγορά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συνολική ζήτηση και προσφορά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μοντέλο ισορροπίας</a:t>
            </a:r>
            <a:endParaRPr lang="en-GB" dirty="0"/>
          </a:p>
          <a:p>
            <a:pPr lvl="1">
              <a:lnSpc>
                <a:spcPct val="170000"/>
              </a:lnSpc>
            </a:pPr>
            <a:r>
              <a:rPr lang="el-GR" dirty="0" smtClean="0"/>
              <a:t>ανεργία σε κατάσταση μη-ισορροπίας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154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1541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42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43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61544" name="Rectangle 8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1545" name="Rectangle 9"/>
          <p:cNvSpPr>
            <a:spLocks noChangeArrowheads="1"/>
          </p:cNvSpPr>
          <p:nvPr/>
        </p:nvSpPr>
        <p:spPr bwMode="auto">
          <a:xfrm>
            <a:off x="3194139" y="6430963"/>
            <a:ext cx="261443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1546" name="Arc 10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47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48" name="Rectangle 1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1549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1550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51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1552" name="Line 17"/>
          <p:cNvSpPr>
            <a:spLocks noChangeShapeType="1"/>
          </p:cNvSpPr>
          <p:nvPr/>
        </p:nvSpPr>
        <p:spPr bwMode="auto">
          <a:xfrm>
            <a:off x="1074738" y="3514725"/>
            <a:ext cx="3414712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1553" name="Rectangle 18"/>
          <p:cNvSpPr>
            <a:spLocks noChangeArrowheads="1"/>
          </p:cNvSpPr>
          <p:nvPr/>
        </p:nvSpPr>
        <p:spPr bwMode="auto">
          <a:xfrm>
            <a:off x="566738" y="3308350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altLang="en-US" sz="20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61554" name="Oval 24"/>
          <p:cNvSpPr>
            <a:spLocks noChangeArrowheads="1"/>
          </p:cNvSpPr>
          <p:nvPr/>
        </p:nvSpPr>
        <p:spPr bwMode="auto">
          <a:xfrm>
            <a:off x="3903663" y="4105275"/>
            <a:ext cx="109537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3279775" y="3509963"/>
            <a:ext cx="11287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2901950" y="3527425"/>
            <a:ext cx="609600" cy="2827338"/>
            <a:chOff x="1853" y="2222"/>
            <a:chExt cx="329" cy="1781"/>
          </a:xfrm>
        </p:grpSpPr>
        <p:sp>
          <p:nvSpPr>
            <p:cNvPr id="961557" name="Line 29"/>
            <p:cNvSpPr>
              <a:spLocks noChangeShapeType="1"/>
            </p:cNvSpPr>
            <p:nvPr/>
          </p:nvSpPr>
          <p:spPr bwMode="auto">
            <a:xfrm>
              <a:off x="2022" y="2222"/>
              <a:ext cx="0" cy="152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1558" name="Rectangle 31"/>
            <p:cNvSpPr>
              <a:spLocks noChangeArrowheads="1"/>
            </p:cNvSpPr>
            <p:nvPr/>
          </p:nvSpPr>
          <p:spPr bwMode="auto">
            <a:xfrm>
              <a:off x="1853" y="3753"/>
              <a:ext cx="3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altLang="en-US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4143375" y="3529013"/>
            <a:ext cx="650875" cy="2820987"/>
            <a:chOff x="2645" y="2233"/>
            <a:chExt cx="355" cy="1777"/>
          </a:xfrm>
        </p:grpSpPr>
        <p:sp>
          <p:nvSpPr>
            <p:cNvPr id="961560" name="Line 30"/>
            <p:cNvSpPr>
              <a:spLocks noChangeShapeType="1"/>
            </p:cNvSpPr>
            <p:nvPr/>
          </p:nvSpPr>
          <p:spPr bwMode="auto">
            <a:xfrm>
              <a:off x="2811" y="2233"/>
              <a:ext cx="0" cy="1511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1561" name="Rectangle 32"/>
            <p:cNvSpPr>
              <a:spLocks noChangeArrowheads="1"/>
            </p:cNvSpPr>
            <p:nvPr/>
          </p:nvSpPr>
          <p:spPr bwMode="auto">
            <a:xfrm>
              <a:off x="2645" y="3760"/>
              <a:ext cx="3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altLang="en-US" sz="2000" b="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3035300" y="3068638"/>
            <a:ext cx="354013" cy="504825"/>
            <a:chOff x="1912" y="1933"/>
            <a:chExt cx="223" cy="318"/>
          </a:xfrm>
        </p:grpSpPr>
        <p:sp>
          <p:nvSpPr>
            <p:cNvPr id="961563" name="Rectangle 21"/>
            <p:cNvSpPr>
              <a:spLocks noChangeArrowheads="1"/>
            </p:cNvSpPr>
            <p:nvPr/>
          </p:nvSpPr>
          <p:spPr bwMode="auto">
            <a:xfrm>
              <a:off x="1912" y="193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961564" name="Oval 20"/>
            <p:cNvSpPr>
              <a:spLocks noChangeArrowheads="1"/>
            </p:cNvSpPr>
            <p:nvPr/>
          </p:nvSpPr>
          <p:spPr bwMode="auto">
            <a:xfrm>
              <a:off x="1984" y="2184"/>
              <a:ext cx="67" cy="67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b="0" noProof="1"/>
            </a:p>
          </p:txBody>
        </p:sp>
      </p:grpSp>
      <p:grpSp>
        <p:nvGrpSpPr>
          <p:cNvPr id="20517" name="Group 37"/>
          <p:cNvGrpSpPr>
            <a:grpSpLocks/>
          </p:cNvGrpSpPr>
          <p:nvPr/>
        </p:nvGrpSpPr>
        <p:grpSpPr bwMode="auto">
          <a:xfrm>
            <a:off x="4225925" y="3068638"/>
            <a:ext cx="354013" cy="506412"/>
            <a:chOff x="2662" y="1933"/>
            <a:chExt cx="223" cy="319"/>
          </a:xfrm>
        </p:grpSpPr>
        <p:sp>
          <p:nvSpPr>
            <p:cNvPr id="961566" name="Rectangle 22"/>
            <p:cNvSpPr>
              <a:spLocks noChangeArrowheads="1"/>
            </p:cNvSpPr>
            <p:nvPr/>
          </p:nvSpPr>
          <p:spPr bwMode="auto">
            <a:xfrm>
              <a:off x="2662" y="193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 i="1">
                  <a:solidFill>
                    <a:schemeClr val="accent2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961567" name="Oval 19"/>
            <p:cNvSpPr>
              <a:spLocks noChangeArrowheads="1"/>
            </p:cNvSpPr>
            <p:nvPr/>
          </p:nvSpPr>
          <p:spPr bwMode="auto">
            <a:xfrm>
              <a:off x="2777" y="2185"/>
              <a:ext cx="67" cy="67"/>
            </a:xfrm>
            <a:prstGeom prst="ellipse">
              <a:avLst/>
            </a:prstGeom>
            <a:solidFill>
              <a:srgbClr val="FFCCCC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b="0" noProof="1"/>
            </a:p>
          </p:txBody>
        </p:sp>
      </p:grpSp>
      <p:grpSp>
        <p:nvGrpSpPr>
          <p:cNvPr id="20523" name="Group 43"/>
          <p:cNvGrpSpPr>
            <a:grpSpLocks/>
          </p:cNvGrpSpPr>
          <p:nvPr/>
        </p:nvGrpSpPr>
        <p:grpSpPr bwMode="auto">
          <a:xfrm>
            <a:off x="2755900" y="1893700"/>
            <a:ext cx="2006600" cy="1538475"/>
            <a:chOff x="1666" y="1092"/>
            <a:chExt cx="1334" cy="1030"/>
          </a:xfrm>
        </p:grpSpPr>
        <p:sp>
          <p:nvSpPr>
            <p:cNvPr id="961569" name="AutoShape 41"/>
            <p:cNvSpPr>
              <a:spLocks noChangeArrowheads="1"/>
            </p:cNvSpPr>
            <p:nvPr/>
          </p:nvSpPr>
          <p:spPr bwMode="auto">
            <a:xfrm>
              <a:off x="1666" y="1092"/>
              <a:ext cx="1334" cy="502"/>
            </a:xfrm>
            <a:prstGeom prst="roundRect">
              <a:avLst>
                <a:gd name="adj" fmla="val 16667"/>
              </a:avLst>
            </a:prstGeom>
            <a:solidFill>
              <a:srgbClr val="FFE8D1"/>
            </a:solidFill>
            <a:ln w="1905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el-GR" altLang="en-US" sz="1900" b="0" dirty="0" smtClean="0">
                  <a:solidFill>
                    <a:schemeClr val="accent2"/>
                  </a:solidFill>
                  <a:latin typeface="Arial" charset="0"/>
                </a:rPr>
                <a:t>Ανεργία</a:t>
              </a:r>
              <a:br>
                <a:rPr lang="el-GR" altLang="en-US" sz="1900" b="0" dirty="0" smtClean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altLang="en-US" sz="1900" b="0" dirty="0" smtClean="0">
                  <a:solidFill>
                    <a:schemeClr val="accent2"/>
                  </a:solidFill>
                  <a:latin typeface="Arial" charset="0"/>
                </a:rPr>
                <a:t>μη-ισορροπίας</a:t>
              </a:r>
              <a:endParaRPr lang="en-GB" altLang="en-US" sz="1900" b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61570" name="Line 42"/>
            <p:cNvSpPr>
              <a:spLocks noChangeShapeType="1"/>
            </p:cNvSpPr>
            <p:nvPr/>
          </p:nvSpPr>
          <p:spPr bwMode="auto">
            <a:xfrm>
              <a:off x="2378" y="1589"/>
              <a:ext cx="0" cy="533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61571" name="Text Box 46"/>
          <p:cNvSpPr txBox="1">
            <a:spLocks noChangeArrowheads="1"/>
          </p:cNvSpPr>
          <p:nvPr/>
        </p:nvSpPr>
        <p:spPr bwMode="auto">
          <a:xfrm>
            <a:off x="0" y="349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chemeClr val="folHlink"/>
                </a:solidFill>
                <a:latin typeface="Arial" charset="0"/>
              </a:rPr>
              <a:t>Ανεργία σε </a:t>
            </a:r>
            <a:r>
              <a:rPr lang="el-GR" altLang="en-US" dirty="0" smtClean="0">
                <a:solidFill>
                  <a:schemeClr val="folHlink"/>
                </a:solidFill>
                <a:latin typeface="Arial" charset="0"/>
              </a:rPr>
              <a:t>κατάσταση μη-ισορροπίας</a:t>
            </a:r>
            <a:endParaRPr lang="en-GB" altLang="en-US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454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4544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και αγορά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σ</a:t>
            </a:r>
            <a:r>
              <a:rPr lang="el-GR" dirty="0" smtClean="0">
                <a:solidFill>
                  <a:srgbClr val="646B86"/>
                </a:solidFill>
              </a:rPr>
              <a:t>υνολική ζήτηση και προσφορά εργασίας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μ</a:t>
            </a:r>
            <a:r>
              <a:rPr lang="el-GR" dirty="0" smtClean="0">
                <a:solidFill>
                  <a:srgbClr val="646B86"/>
                </a:solidFill>
              </a:rPr>
              <a:t>οντέλο 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σε κατάσταση μη-ισορροπίας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70000"/>
              </a:lnSpc>
            </a:pPr>
            <a:r>
              <a:rPr lang="el-GR" dirty="0" smtClean="0"/>
              <a:t>ανεργία σε κατάσταση ισορροπίας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358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3589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90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91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63592" name="Rectangle 9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3593" name="Rectangle 10"/>
          <p:cNvSpPr>
            <a:spLocks noChangeArrowheads="1"/>
          </p:cNvSpPr>
          <p:nvPr/>
        </p:nvSpPr>
        <p:spPr bwMode="auto">
          <a:xfrm>
            <a:off x="3194139" y="6430963"/>
            <a:ext cx="261443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3594" name="Arc 11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95" name="Arc 12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96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3597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598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3599" name="Rectangle 17"/>
          <p:cNvSpPr>
            <a:spLocks noChangeArrowheads="1"/>
          </p:cNvSpPr>
          <p:nvPr/>
        </p:nvSpPr>
        <p:spPr bwMode="auto">
          <a:xfrm>
            <a:off x="4814888" y="11557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3600" name="Rectangle 18"/>
          <p:cNvSpPr>
            <a:spLocks noChangeArrowheads="1"/>
          </p:cNvSpPr>
          <p:nvPr/>
        </p:nvSpPr>
        <p:spPr bwMode="auto">
          <a:xfrm>
            <a:off x="3798888" y="3697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3601" name="Rectangle 19"/>
          <p:cNvSpPr>
            <a:spLocks noChangeArrowheads="1"/>
          </p:cNvSpPr>
          <p:nvPr/>
        </p:nvSpPr>
        <p:spPr bwMode="auto">
          <a:xfrm>
            <a:off x="3709988" y="59769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3602" name="Line 20"/>
          <p:cNvSpPr>
            <a:spLocks noChangeShapeType="1"/>
          </p:cNvSpPr>
          <p:nvPr/>
        </p:nvSpPr>
        <p:spPr bwMode="auto">
          <a:xfrm>
            <a:off x="3956050" y="4176713"/>
            <a:ext cx="0" cy="1751012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3603" name="Oval 21"/>
          <p:cNvSpPr>
            <a:spLocks noChangeArrowheads="1"/>
          </p:cNvSpPr>
          <p:nvPr/>
        </p:nvSpPr>
        <p:spPr bwMode="auto">
          <a:xfrm>
            <a:off x="3903663" y="4105275"/>
            <a:ext cx="109537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3604" name="Text Box 22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rgbClr val="A50021"/>
                </a:solidFill>
                <a:latin typeface="Arial" charset="0"/>
              </a:rPr>
              <a:t>Ανεργία σε κατάσταση ισορροπίας</a:t>
            </a:r>
          </a:p>
        </p:txBody>
      </p:sp>
    </p:spTree>
  </p:cSld>
  <p:clrMapOvr>
    <a:masterClrMapping/>
  </p:clrMapOvr>
  <p:transition spd="slow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24610" name="Line 34"/>
          <p:cNvSpPr>
            <a:spLocks noChangeShapeType="1"/>
          </p:cNvSpPr>
          <p:nvPr/>
        </p:nvSpPr>
        <p:spPr bwMode="auto">
          <a:xfrm>
            <a:off x="4040188" y="4162425"/>
            <a:ext cx="652462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616" name="Group 40"/>
          <p:cNvGrpSpPr>
            <a:grpSpLocks/>
          </p:cNvGrpSpPr>
          <p:nvPr/>
        </p:nvGrpSpPr>
        <p:grpSpPr bwMode="auto">
          <a:xfrm>
            <a:off x="4529138" y="4179888"/>
            <a:ext cx="479425" cy="2209800"/>
            <a:chOff x="2853" y="2633"/>
            <a:chExt cx="302" cy="1392"/>
          </a:xfrm>
        </p:grpSpPr>
        <p:sp>
          <p:nvSpPr>
            <p:cNvPr id="965637" name="Line 31"/>
            <p:cNvSpPr>
              <a:spLocks noChangeShapeType="1"/>
            </p:cNvSpPr>
            <p:nvPr/>
          </p:nvSpPr>
          <p:spPr bwMode="auto">
            <a:xfrm>
              <a:off x="3000" y="2633"/>
              <a:ext cx="0" cy="1111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5638" name="Rectangle 32"/>
            <p:cNvSpPr>
              <a:spLocks noChangeArrowheads="1"/>
            </p:cNvSpPr>
            <p:nvPr/>
          </p:nvSpPr>
          <p:spPr bwMode="auto">
            <a:xfrm>
              <a:off x="2853" y="3773"/>
              <a:ext cx="3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altLang="en-US" sz="2000" b="0" i="1">
                  <a:solidFill>
                    <a:schemeClr val="folHlink"/>
                  </a:solidFill>
                  <a:latin typeface="Arial" charset="0"/>
                </a:rPr>
                <a:t>Q</a:t>
              </a:r>
              <a:r>
                <a:rPr lang="en-GB" altLang="en-US" sz="2000" b="0" baseline="-25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965639" name="Rectangle 27"/>
          <p:cNvSpPr>
            <a:spLocks noChangeArrowheads="1"/>
          </p:cNvSpPr>
          <p:nvPr/>
        </p:nvSpPr>
        <p:spPr bwMode="auto">
          <a:xfrm>
            <a:off x="3709988" y="59769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5640" name="Line 28"/>
          <p:cNvSpPr>
            <a:spLocks noChangeShapeType="1"/>
          </p:cNvSpPr>
          <p:nvPr/>
        </p:nvSpPr>
        <p:spPr bwMode="auto">
          <a:xfrm>
            <a:off x="3956050" y="4176713"/>
            <a:ext cx="0" cy="1751012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4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5642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43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44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65645" name="Rectangle 8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5646" name="Rectangle 9"/>
          <p:cNvSpPr>
            <a:spLocks noChangeArrowheads="1"/>
          </p:cNvSpPr>
          <p:nvPr/>
        </p:nvSpPr>
        <p:spPr bwMode="auto">
          <a:xfrm>
            <a:off x="3194139" y="6430963"/>
            <a:ext cx="261443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5647" name="Arc 10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48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49" name="Rectangle 12"/>
          <p:cNvSpPr>
            <a:spLocks noChangeArrowheads="1"/>
          </p:cNvSpPr>
          <p:nvPr/>
        </p:nvSpPr>
        <p:spPr bwMode="auto">
          <a:xfrm>
            <a:off x="4814888" y="11557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5650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5651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52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5653" name="Arc 17"/>
          <p:cNvSpPr>
            <a:spLocks/>
          </p:cNvSpPr>
          <p:nvPr/>
        </p:nvSpPr>
        <p:spPr bwMode="auto">
          <a:xfrm rot="-1020000">
            <a:off x="1412875" y="392113"/>
            <a:ext cx="4429125" cy="5108575"/>
          </a:xfrm>
          <a:custGeom>
            <a:avLst/>
            <a:gdLst>
              <a:gd name="T0" fmla="*/ 4429125 w 20037"/>
              <a:gd name="T1" fmla="*/ 1922987 h 21428"/>
              <a:gd name="T2" fmla="*/ 601691 w 20037"/>
              <a:gd name="T3" fmla="*/ 5108575 h 21428"/>
              <a:gd name="T4" fmla="*/ 0 w 20037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37" h="21428" fill="none" extrusionOk="0">
                <a:moveTo>
                  <a:pt x="20037" y="8066"/>
                </a:moveTo>
                <a:cubicBezTo>
                  <a:pt x="17113" y="15329"/>
                  <a:pt x="10488" y="20441"/>
                  <a:pt x="2721" y="21427"/>
                </a:cubicBezTo>
              </a:path>
              <a:path w="20037" h="21428" stroke="0" extrusionOk="0">
                <a:moveTo>
                  <a:pt x="20037" y="8066"/>
                </a:moveTo>
                <a:cubicBezTo>
                  <a:pt x="17113" y="15329"/>
                  <a:pt x="10488" y="20441"/>
                  <a:pt x="2721" y="21427"/>
                </a:cubicBezTo>
                <a:lnTo>
                  <a:pt x="0" y="0"/>
                </a:lnTo>
                <a:lnTo>
                  <a:pt x="20037" y="8066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5654" name="Rectangle 18"/>
          <p:cNvSpPr>
            <a:spLocks noChangeArrowheads="1"/>
          </p:cNvSpPr>
          <p:nvPr/>
        </p:nvSpPr>
        <p:spPr bwMode="auto">
          <a:xfrm>
            <a:off x="5459413" y="12446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965655" name="Rectangle 19"/>
          <p:cNvSpPr>
            <a:spLocks noChangeArrowheads="1"/>
          </p:cNvSpPr>
          <p:nvPr/>
        </p:nvSpPr>
        <p:spPr bwMode="auto">
          <a:xfrm>
            <a:off x="3798888" y="3697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4027488" y="4160838"/>
            <a:ext cx="714375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562475" y="3716338"/>
            <a:ext cx="325438" cy="498475"/>
            <a:chOff x="2874" y="2341"/>
            <a:chExt cx="205" cy="314"/>
          </a:xfrm>
        </p:grpSpPr>
        <p:sp>
          <p:nvSpPr>
            <p:cNvPr id="965658" name="Oval 21"/>
            <p:cNvSpPr>
              <a:spLocks noChangeArrowheads="1"/>
            </p:cNvSpPr>
            <p:nvPr/>
          </p:nvSpPr>
          <p:spPr bwMode="auto">
            <a:xfrm>
              <a:off x="2963" y="2586"/>
              <a:ext cx="69" cy="69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l-GR" sz="2400" b="0" noProof="1"/>
            </a:p>
          </p:txBody>
        </p:sp>
        <p:sp>
          <p:nvSpPr>
            <p:cNvPr id="965659" name="Rectangle 22"/>
            <p:cNvSpPr>
              <a:spLocks noChangeArrowheads="1"/>
            </p:cNvSpPr>
            <p:nvPr/>
          </p:nvSpPr>
          <p:spPr bwMode="auto">
            <a:xfrm>
              <a:off x="2874" y="234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altLang="en-US" sz="2000" b="0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965660" name="Oval 26"/>
          <p:cNvSpPr>
            <a:spLocks noChangeArrowheads="1"/>
          </p:cNvSpPr>
          <p:nvPr/>
        </p:nvSpPr>
        <p:spPr bwMode="auto">
          <a:xfrm>
            <a:off x="3903663" y="4105275"/>
            <a:ext cx="109537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grpSp>
        <p:nvGrpSpPr>
          <p:cNvPr id="24615" name="Group 39"/>
          <p:cNvGrpSpPr>
            <a:grpSpLocks/>
          </p:cNvGrpSpPr>
          <p:nvPr/>
        </p:nvGrpSpPr>
        <p:grpSpPr bwMode="auto">
          <a:xfrm>
            <a:off x="4424363" y="4162425"/>
            <a:ext cx="3259137" cy="787400"/>
            <a:chOff x="2787" y="2622"/>
            <a:chExt cx="2053" cy="496"/>
          </a:xfrm>
        </p:grpSpPr>
        <p:sp>
          <p:nvSpPr>
            <p:cNvPr id="965662" name="Line 37"/>
            <p:cNvSpPr>
              <a:spLocks noChangeShapeType="1"/>
            </p:cNvSpPr>
            <p:nvPr/>
          </p:nvSpPr>
          <p:spPr bwMode="auto">
            <a:xfrm flipH="1" flipV="1">
              <a:off x="2787" y="2630"/>
              <a:ext cx="774" cy="412"/>
            </a:xfrm>
            <a:prstGeom prst="line">
              <a:avLst/>
            </a:prstGeom>
            <a:noFill/>
            <a:ln w="19050">
              <a:solidFill>
                <a:srgbClr val="003300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5663" name="AutoShape 38"/>
            <p:cNvSpPr>
              <a:spLocks noChangeArrowheads="1"/>
            </p:cNvSpPr>
            <p:nvPr/>
          </p:nvSpPr>
          <p:spPr bwMode="auto">
            <a:xfrm>
              <a:off x="3506" y="2622"/>
              <a:ext cx="1334" cy="496"/>
            </a:xfrm>
            <a:prstGeom prst="roundRect">
              <a:avLst>
                <a:gd name="adj" fmla="val 16667"/>
              </a:avLst>
            </a:prstGeom>
            <a:solidFill>
              <a:srgbClr val="E5FFCB"/>
            </a:solidFill>
            <a:ln w="19050">
              <a:solidFill>
                <a:srgbClr val="00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anchor="ctr">
              <a:spAutoFit/>
            </a:bodyPr>
            <a:lstStyle/>
            <a:p>
              <a:pPr algn="ctr" defTabSz="762000"/>
              <a:r>
                <a:rPr lang="el-GR" altLang="en-US" sz="2000" b="0" dirty="0">
                  <a:solidFill>
                    <a:srgbClr val="003300"/>
                  </a:solidFill>
                  <a:latin typeface="Arial" charset="0"/>
                </a:rPr>
                <a:t>Ανεργία</a:t>
              </a:r>
              <a:br>
                <a:rPr lang="el-GR" altLang="en-US" sz="2000" b="0" dirty="0">
                  <a:solidFill>
                    <a:srgbClr val="003300"/>
                  </a:solidFill>
                  <a:latin typeface="Arial" charset="0"/>
                </a:rPr>
              </a:br>
              <a:r>
                <a:rPr lang="el-GR" altLang="en-US" sz="2000" b="0" dirty="0" smtClean="0">
                  <a:solidFill>
                    <a:srgbClr val="003300"/>
                  </a:solidFill>
                  <a:latin typeface="Arial" charset="0"/>
                </a:rPr>
                <a:t>ισορροπίας</a:t>
              </a:r>
              <a:endParaRPr lang="el-GR" altLang="en-US" sz="2000" b="0" dirty="0">
                <a:solidFill>
                  <a:srgbClr val="003300"/>
                </a:solidFill>
                <a:latin typeface="Arial" charset="0"/>
              </a:endParaRPr>
            </a:p>
          </p:txBody>
        </p:sp>
      </p:grpSp>
      <p:sp>
        <p:nvSpPr>
          <p:cNvPr id="965664" name="Text Box 41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rgbClr val="A50021"/>
                </a:solidFill>
                <a:latin typeface="Arial" charset="0"/>
              </a:rPr>
              <a:t>Ανεργία σε κατάσταση ισορροπίας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0" grpId="0" animBg="1"/>
      <p:bldP spid="245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768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7685" name="Line 6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86" name="Line 7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87" name="Rectangle 8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67688" name="Rectangle 9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7689" name="Rectangle 10"/>
          <p:cNvSpPr>
            <a:spLocks noChangeArrowheads="1"/>
          </p:cNvSpPr>
          <p:nvPr/>
        </p:nvSpPr>
        <p:spPr bwMode="auto">
          <a:xfrm>
            <a:off x="3194139" y="6430963"/>
            <a:ext cx="261443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7690" name="Arc 11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91" name="Arc 12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92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7693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94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7695" name="Rectangle 18"/>
          <p:cNvSpPr>
            <a:spLocks noChangeArrowheads="1"/>
          </p:cNvSpPr>
          <p:nvPr/>
        </p:nvSpPr>
        <p:spPr bwMode="auto">
          <a:xfrm>
            <a:off x="3798888" y="3697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7696" name="Rectangle 19"/>
          <p:cNvSpPr>
            <a:spLocks noChangeArrowheads="1"/>
          </p:cNvSpPr>
          <p:nvPr/>
        </p:nvSpPr>
        <p:spPr bwMode="auto">
          <a:xfrm>
            <a:off x="3709988" y="59769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7697" name="Line 20"/>
          <p:cNvSpPr>
            <a:spLocks noChangeShapeType="1"/>
          </p:cNvSpPr>
          <p:nvPr/>
        </p:nvSpPr>
        <p:spPr bwMode="auto">
          <a:xfrm>
            <a:off x="3956050" y="4176713"/>
            <a:ext cx="0" cy="1751012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7698" name="Oval 21"/>
          <p:cNvSpPr>
            <a:spLocks noChangeArrowheads="1"/>
          </p:cNvSpPr>
          <p:nvPr/>
        </p:nvSpPr>
        <p:spPr bwMode="auto">
          <a:xfrm>
            <a:off x="3911600" y="4105275"/>
            <a:ext cx="109538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7699" name="Rectangle 2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7700" name="Text Box 23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chemeClr val="accent1"/>
                </a:solidFill>
                <a:latin typeface="Arial" charset="0"/>
              </a:rPr>
              <a:t>Ανεργία σε κατάσταση ισορροπίας και μη-ισορροπίας</a:t>
            </a:r>
          </a:p>
        </p:txBody>
      </p:sp>
    </p:spTree>
  </p:cSld>
  <p:clrMapOvr>
    <a:masterClrMapping/>
  </p:clrMapOvr>
  <p:transition spd="slow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9733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34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35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69736" name="Rectangle 8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9737" name="Rectangle 9"/>
          <p:cNvSpPr>
            <a:spLocks noChangeArrowheads="1"/>
          </p:cNvSpPr>
          <p:nvPr/>
        </p:nvSpPr>
        <p:spPr bwMode="auto">
          <a:xfrm>
            <a:off x="3194139" y="6430963"/>
            <a:ext cx="261443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69738" name="Arc 10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39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40" name="Rectangle 1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9741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69742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43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69744" name="Line 17"/>
          <p:cNvSpPr>
            <a:spLocks noChangeShapeType="1"/>
          </p:cNvSpPr>
          <p:nvPr/>
        </p:nvSpPr>
        <p:spPr bwMode="auto">
          <a:xfrm>
            <a:off x="1068388" y="3514725"/>
            <a:ext cx="3314700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45" name="Rectangle 18"/>
          <p:cNvSpPr>
            <a:spLocks noChangeArrowheads="1"/>
          </p:cNvSpPr>
          <p:nvPr/>
        </p:nvSpPr>
        <p:spPr bwMode="auto">
          <a:xfrm>
            <a:off x="560388" y="3308350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altLang="en-US" sz="20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69746" name="Oval 19"/>
          <p:cNvSpPr>
            <a:spLocks noChangeArrowheads="1"/>
          </p:cNvSpPr>
          <p:nvPr/>
        </p:nvSpPr>
        <p:spPr bwMode="auto">
          <a:xfrm>
            <a:off x="4391025" y="3468688"/>
            <a:ext cx="106363" cy="10636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9747" name="Oval 20"/>
          <p:cNvSpPr>
            <a:spLocks noChangeArrowheads="1"/>
          </p:cNvSpPr>
          <p:nvPr/>
        </p:nvSpPr>
        <p:spPr bwMode="auto">
          <a:xfrm>
            <a:off x="3149600" y="3467100"/>
            <a:ext cx="106363" cy="10636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69748" name="Rectangle 21"/>
          <p:cNvSpPr>
            <a:spLocks noChangeArrowheads="1"/>
          </p:cNvSpPr>
          <p:nvPr/>
        </p:nvSpPr>
        <p:spPr bwMode="auto">
          <a:xfrm>
            <a:off x="3049588" y="30686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69749" name="Rectangle 22"/>
          <p:cNvSpPr>
            <a:spLocks noChangeArrowheads="1"/>
          </p:cNvSpPr>
          <p:nvPr/>
        </p:nvSpPr>
        <p:spPr bwMode="auto">
          <a:xfrm>
            <a:off x="4222750" y="30686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969750" name="Rectangle 23"/>
          <p:cNvSpPr>
            <a:spLocks noChangeArrowheads="1"/>
          </p:cNvSpPr>
          <p:nvPr/>
        </p:nvSpPr>
        <p:spPr bwMode="auto">
          <a:xfrm>
            <a:off x="3798888" y="3697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grpSp>
        <p:nvGrpSpPr>
          <p:cNvPr id="28703" name="Group 31"/>
          <p:cNvGrpSpPr>
            <a:grpSpLocks/>
          </p:cNvGrpSpPr>
          <p:nvPr/>
        </p:nvGrpSpPr>
        <p:grpSpPr bwMode="auto">
          <a:xfrm>
            <a:off x="2873375" y="1968500"/>
            <a:ext cx="1800225" cy="1400175"/>
            <a:chOff x="1666" y="966"/>
            <a:chExt cx="1334" cy="1156"/>
          </a:xfrm>
        </p:grpSpPr>
        <p:sp>
          <p:nvSpPr>
            <p:cNvPr id="969752" name="AutoShape 25" descr="Parchment"/>
            <p:cNvSpPr>
              <a:spLocks noChangeArrowheads="1"/>
            </p:cNvSpPr>
            <p:nvPr/>
          </p:nvSpPr>
          <p:spPr bwMode="auto">
            <a:xfrm>
              <a:off x="1666" y="966"/>
              <a:ext cx="1334" cy="6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  <a:t>Ανεργία</a:t>
              </a:r>
              <a:b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  <a:t>μη-ισορροπίας</a:t>
              </a:r>
              <a:endParaRPr lang="en-GB" altLang="en-US" sz="1900" b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69753" name="Line 26"/>
            <p:cNvSpPr>
              <a:spLocks noChangeShapeType="1"/>
            </p:cNvSpPr>
            <p:nvPr/>
          </p:nvSpPr>
          <p:spPr bwMode="auto">
            <a:xfrm>
              <a:off x="2378" y="1589"/>
              <a:ext cx="0" cy="53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69754" name="Oval 27"/>
          <p:cNvSpPr>
            <a:spLocks noChangeArrowheads="1"/>
          </p:cNvSpPr>
          <p:nvPr/>
        </p:nvSpPr>
        <p:spPr bwMode="auto">
          <a:xfrm>
            <a:off x="3911600" y="4105275"/>
            <a:ext cx="109538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3279775" y="3509963"/>
            <a:ext cx="11287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69756" name="Text Box 32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chemeClr val="accent1"/>
                </a:solidFill>
                <a:latin typeface="Arial" charset="0"/>
              </a:rPr>
              <a:t>Ανεργία σε κατάσταση ισορροπίας και μη-ισορροπίας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779" name="Line 26"/>
          <p:cNvSpPr>
            <a:spLocks noChangeShapeType="1"/>
          </p:cNvSpPr>
          <p:nvPr/>
        </p:nvSpPr>
        <p:spPr bwMode="auto">
          <a:xfrm>
            <a:off x="4470400" y="3516313"/>
            <a:ext cx="679450" cy="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533900" y="3509963"/>
            <a:ext cx="5302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8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78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783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84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85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000" b="0">
                <a:latin typeface="Arial" charset="0"/>
              </a:rPr>
              <a:t>O</a:t>
            </a:r>
          </a:p>
        </p:txBody>
      </p:sp>
      <p:sp>
        <p:nvSpPr>
          <p:cNvPr id="971786" name="Rectangle 8"/>
          <p:cNvSpPr>
            <a:spLocks noChangeArrowheads="1"/>
          </p:cNvSpPr>
          <p:nvPr/>
        </p:nvSpPr>
        <p:spPr bwMode="auto">
          <a:xfrm rot="-5400000">
            <a:off x="-1668173" y="2845243"/>
            <a:ext cx="414914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altLang="en-US" sz="2000" b="0" dirty="0">
                <a:latin typeface="Arial" charset="0"/>
              </a:rPr>
              <a:t>Μέσο (πραγματικό) επίπεδο μισθού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71787" name="Rectangle 9"/>
          <p:cNvSpPr>
            <a:spLocks noChangeArrowheads="1"/>
          </p:cNvSpPr>
          <p:nvPr/>
        </p:nvSpPr>
        <p:spPr bwMode="auto">
          <a:xfrm>
            <a:off x="3194139" y="6430963"/>
            <a:ext cx="261443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altLang="en-US" sz="2000" b="0" dirty="0">
                <a:latin typeface="Arial" charset="0"/>
              </a:rPr>
              <a:t>Αριθμός εργαζομένων</a:t>
            </a:r>
            <a:endParaRPr lang="en-GB" altLang="en-US" sz="2000" b="0" dirty="0">
              <a:latin typeface="Arial" charset="0"/>
            </a:endParaRPr>
          </a:p>
        </p:txBody>
      </p:sp>
      <p:sp>
        <p:nvSpPr>
          <p:cNvPr id="971788" name="Arc 10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4860925 w 20593"/>
              <a:gd name="T1" fmla="*/ 1589667 h 21428"/>
              <a:gd name="T2" fmla="*/ 641577 w 20593"/>
              <a:gd name="T3" fmla="*/ 5226050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lnTo>
                  <a:pt x="20593" y="6518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89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4411124 w 20698"/>
              <a:gd name="T1" fmla="*/ 5334000 h 20052"/>
              <a:gd name="T2" fmla="*/ 0 w 20698"/>
              <a:gd name="T3" fmla="*/ 1643400 h 20052"/>
              <a:gd name="T4" fmla="*/ 7207250 w 20698"/>
              <a:gd name="T5" fmla="*/ 0 h 20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lnTo>
                  <a:pt x="12668" y="2005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90" name="Rectangle 1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71791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altLang="en-US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altLang="en-US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971792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93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altLang="en-US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71794" name="Line 17"/>
          <p:cNvSpPr>
            <a:spLocks noChangeShapeType="1"/>
          </p:cNvSpPr>
          <p:nvPr/>
        </p:nvSpPr>
        <p:spPr bwMode="auto">
          <a:xfrm>
            <a:off x="1068388" y="3514725"/>
            <a:ext cx="3367087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795" name="Rectangle 18"/>
          <p:cNvSpPr>
            <a:spLocks noChangeArrowheads="1"/>
          </p:cNvSpPr>
          <p:nvPr/>
        </p:nvSpPr>
        <p:spPr bwMode="auto">
          <a:xfrm>
            <a:off x="560388" y="3308350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altLang="en-US" sz="2000" b="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altLang="en-US" sz="20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971796" name="Oval 19"/>
          <p:cNvSpPr>
            <a:spLocks noChangeArrowheads="1"/>
          </p:cNvSpPr>
          <p:nvPr/>
        </p:nvSpPr>
        <p:spPr bwMode="auto">
          <a:xfrm>
            <a:off x="3149600" y="3467100"/>
            <a:ext cx="106363" cy="106363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797" name="Rectangle 20"/>
          <p:cNvSpPr>
            <a:spLocks noChangeArrowheads="1"/>
          </p:cNvSpPr>
          <p:nvPr/>
        </p:nvSpPr>
        <p:spPr bwMode="auto">
          <a:xfrm>
            <a:off x="3049588" y="30686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accent2"/>
                </a:solidFill>
                <a:latin typeface="Arial" charset="0"/>
              </a:rPr>
              <a:t>b</a:t>
            </a:r>
          </a:p>
        </p:txBody>
      </p:sp>
      <p:sp>
        <p:nvSpPr>
          <p:cNvPr id="971798" name="Rectangle 21"/>
          <p:cNvSpPr>
            <a:spLocks noChangeArrowheads="1"/>
          </p:cNvSpPr>
          <p:nvPr/>
        </p:nvSpPr>
        <p:spPr bwMode="auto">
          <a:xfrm>
            <a:off x="4222750" y="30686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accent2"/>
                </a:solidFill>
                <a:latin typeface="Arial" charset="0"/>
              </a:rPr>
              <a:t>a</a:t>
            </a:r>
          </a:p>
        </p:txBody>
      </p:sp>
      <p:sp>
        <p:nvSpPr>
          <p:cNvPr id="971799" name="Rectangle 22"/>
          <p:cNvSpPr>
            <a:spLocks noChangeArrowheads="1"/>
          </p:cNvSpPr>
          <p:nvPr/>
        </p:nvSpPr>
        <p:spPr bwMode="auto">
          <a:xfrm>
            <a:off x="3798888" y="36972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971800" name="Arc 23"/>
          <p:cNvSpPr>
            <a:spLocks/>
          </p:cNvSpPr>
          <p:nvPr/>
        </p:nvSpPr>
        <p:spPr bwMode="auto">
          <a:xfrm rot="-1020000">
            <a:off x="1438275" y="568325"/>
            <a:ext cx="4430713" cy="4930775"/>
          </a:xfrm>
          <a:custGeom>
            <a:avLst/>
            <a:gdLst>
              <a:gd name="T0" fmla="*/ 4430713 w 20037"/>
              <a:gd name="T1" fmla="*/ 1856289 h 21428"/>
              <a:gd name="T2" fmla="*/ 601907 w 20037"/>
              <a:gd name="T3" fmla="*/ 4930775 h 21428"/>
              <a:gd name="T4" fmla="*/ 0 w 20037"/>
              <a:gd name="T5" fmla="*/ 0 h 21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037" h="21428" fill="none" extrusionOk="0">
                <a:moveTo>
                  <a:pt x="20037" y="8067"/>
                </a:moveTo>
                <a:cubicBezTo>
                  <a:pt x="17113" y="15329"/>
                  <a:pt x="10488" y="20441"/>
                  <a:pt x="2721" y="21427"/>
                </a:cubicBezTo>
              </a:path>
              <a:path w="20037" h="21428" stroke="0" extrusionOk="0">
                <a:moveTo>
                  <a:pt x="20037" y="8067"/>
                </a:moveTo>
                <a:cubicBezTo>
                  <a:pt x="17113" y="15329"/>
                  <a:pt x="10488" y="20441"/>
                  <a:pt x="2721" y="21427"/>
                </a:cubicBezTo>
                <a:lnTo>
                  <a:pt x="0" y="0"/>
                </a:lnTo>
                <a:lnTo>
                  <a:pt x="20037" y="8067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71801" name="Rectangle 25"/>
          <p:cNvSpPr>
            <a:spLocks noChangeArrowheads="1"/>
          </p:cNvSpPr>
          <p:nvPr/>
        </p:nvSpPr>
        <p:spPr bwMode="auto">
          <a:xfrm>
            <a:off x="5597525" y="14700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400" b="0" i="1">
                <a:solidFill>
                  <a:schemeClr val="folHlink"/>
                </a:solidFill>
                <a:latin typeface="Arial" charset="0"/>
              </a:rPr>
              <a:t>N</a:t>
            </a:r>
          </a:p>
        </p:txBody>
      </p:sp>
      <p:sp>
        <p:nvSpPr>
          <p:cNvPr id="971802" name="Oval 27"/>
          <p:cNvSpPr>
            <a:spLocks noChangeArrowheads="1"/>
          </p:cNvSpPr>
          <p:nvPr/>
        </p:nvSpPr>
        <p:spPr bwMode="auto">
          <a:xfrm>
            <a:off x="4391025" y="3468688"/>
            <a:ext cx="106363" cy="106362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803" name="Oval 28"/>
          <p:cNvSpPr>
            <a:spLocks noChangeArrowheads="1"/>
          </p:cNvSpPr>
          <p:nvPr/>
        </p:nvSpPr>
        <p:spPr bwMode="auto">
          <a:xfrm>
            <a:off x="5087938" y="3467100"/>
            <a:ext cx="106362" cy="106363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804" name="Rectangle 29"/>
          <p:cNvSpPr>
            <a:spLocks noChangeArrowheads="1"/>
          </p:cNvSpPr>
          <p:nvPr/>
        </p:nvSpPr>
        <p:spPr bwMode="auto">
          <a:xfrm>
            <a:off x="4960938" y="30861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altLang="en-US" sz="2000" b="0">
                <a:solidFill>
                  <a:schemeClr val="folHlink"/>
                </a:solidFill>
                <a:latin typeface="Arial" charset="0"/>
              </a:rPr>
              <a:t>c</a:t>
            </a:r>
          </a:p>
        </p:txBody>
      </p:sp>
      <p:grpSp>
        <p:nvGrpSpPr>
          <p:cNvPr id="30761" name="Group 41"/>
          <p:cNvGrpSpPr>
            <a:grpSpLocks/>
          </p:cNvGrpSpPr>
          <p:nvPr/>
        </p:nvGrpSpPr>
        <p:grpSpPr bwMode="auto">
          <a:xfrm>
            <a:off x="4810125" y="3608388"/>
            <a:ext cx="2295525" cy="854075"/>
            <a:chOff x="3030" y="2273"/>
            <a:chExt cx="1810" cy="711"/>
          </a:xfrm>
        </p:grpSpPr>
        <p:sp>
          <p:nvSpPr>
            <p:cNvPr id="971806" name="Line 24"/>
            <p:cNvSpPr>
              <a:spLocks noChangeShapeType="1"/>
            </p:cNvSpPr>
            <p:nvPr/>
          </p:nvSpPr>
          <p:spPr bwMode="auto">
            <a:xfrm flipH="1" flipV="1">
              <a:off x="3030" y="2273"/>
              <a:ext cx="488" cy="41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71807" name="AutoShape 32" descr="Parchment"/>
            <p:cNvSpPr>
              <a:spLocks noChangeArrowheads="1"/>
            </p:cNvSpPr>
            <p:nvPr/>
          </p:nvSpPr>
          <p:spPr bwMode="auto">
            <a:xfrm>
              <a:off x="3506" y="2362"/>
              <a:ext cx="1334" cy="6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l-GR" altLang="en-US" sz="1900" b="0" dirty="0">
                  <a:solidFill>
                    <a:schemeClr val="folHlink"/>
                  </a:solidFill>
                  <a:latin typeface="Arial" charset="0"/>
                </a:rPr>
                <a:t>Ανεργία</a:t>
              </a:r>
              <a:br>
                <a:rPr lang="el-GR" altLang="en-US" sz="1900" b="0" dirty="0">
                  <a:solidFill>
                    <a:schemeClr val="folHlink"/>
                  </a:solidFill>
                  <a:latin typeface="Arial" charset="0"/>
                </a:rPr>
              </a:br>
              <a:r>
                <a:rPr lang="el-GR" altLang="en-US" sz="1900" b="0" dirty="0" smtClean="0">
                  <a:solidFill>
                    <a:schemeClr val="folHlink"/>
                  </a:solidFill>
                  <a:latin typeface="Arial" charset="0"/>
                </a:rPr>
                <a:t>ισορροπίας</a:t>
              </a:r>
              <a:endParaRPr lang="el-GR" altLang="en-US" sz="1900" b="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sp>
        <p:nvSpPr>
          <p:cNvPr id="971808" name="Oval 34"/>
          <p:cNvSpPr>
            <a:spLocks noChangeArrowheads="1"/>
          </p:cNvSpPr>
          <p:nvPr/>
        </p:nvSpPr>
        <p:spPr bwMode="auto">
          <a:xfrm>
            <a:off x="3911600" y="4105275"/>
            <a:ext cx="109538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b="0" noProof="1"/>
          </a:p>
        </p:txBody>
      </p:sp>
      <p:sp>
        <p:nvSpPr>
          <p:cNvPr id="971809" name="Line 37"/>
          <p:cNvSpPr>
            <a:spLocks noChangeShapeType="1"/>
          </p:cNvSpPr>
          <p:nvPr/>
        </p:nvSpPr>
        <p:spPr bwMode="auto">
          <a:xfrm>
            <a:off x="3279775" y="3509963"/>
            <a:ext cx="11287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971810" name="Group 45"/>
          <p:cNvGrpSpPr>
            <a:grpSpLocks/>
          </p:cNvGrpSpPr>
          <p:nvPr/>
        </p:nvGrpSpPr>
        <p:grpSpPr bwMode="auto">
          <a:xfrm>
            <a:off x="2873375" y="1968500"/>
            <a:ext cx="1800225" cy="1400175"/>
            <a:chOff x="1666" y="966"/>
            <a:chExt cx="1334" cy="1156"/>
          </a:xfrm>
        </p:grpSpPr>
        <p:sp>
          <p:nvSpPr>
            <p:cNvPr id="971811" name="AutoShape 46" descr="Parchment"/>
            <p:cNvSpPr>
              <a:spLocks noChangeArrowheads="1"/>
            </p:cNvSpPr>
            <p:nvPr/>
          </p:nvSpPr>
          <p:spPr bwMode="auto">
            <a:xfrm>
              <a:off x="1666" y="966"/>
              <a:ext cx="1334" cy="622"/>
            </a:xfrm>
            <a:prstGeom prst="roundRect">
              <a:avLst>
                <a:gd name="adj" fmla="val 16667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defTabSz="762000"/>
              <a: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  <a:t>Ανεργία</a:t>
              </a:r>
              <a:b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</a:br>
              <a:r>
                <a:rPr lang="el-GR" altLang="en-US" sz="1900" b="0" dirty="0">
                  <a:solidFill>
                    <a:schemeClr val="accent2"/>
                  </a:solidFill>
                  <a:latin typeface="Arial" charset="0"/>
                </a:rPr>
                <a:t>μη-ισορροπίας</a:t>
              </a:r>
              <a:endParaRPr lang="en-GB" altLang="en-US" sz="1900" b="0" dirty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971812" name="Line 47"/>
            <p:cNvSpPr>
              <a:spLocks noChangeShapeType="1"/>
            </p:cNvSpPr>
            <p:nvPr/>
          </p:nvSpPr>
          <p:spPr bwMode="auto">
            <a:xfrm>
              <a:off x="2378" y="1589"/>
              <a:ext cx="0" cy="53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971813" name="Text Box 48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altLang="en-US" dirty="0">
                <a:solidFill>
                  <a:schemeClr val="accent1"/>
                </a:solidFill>
                <a:latin typeface="Arial" charset="0"/>
              </a:rPr>
              <a:t>Ανεργία σε κατάσταση ισορροπίας και μη-ισορροπίας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77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5773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Ανεργία σε κατάσταση μη-ισορροπίας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ανεργία πραγματικού μισθού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7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57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3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9781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9782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9783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459784" name="Rectangle 8"/>
          <p:cNvSpPr>
            <a:spLocks noChangeArrowheads="1"/>
          </p:cNvSpPr>
          <p:nvPr/>
        </p:nvSpPr>
        <p:spPr bwMode="auto">
          <a:xfrm rot="16200000">
            <a:off x="-1780122" y="2845243"/>
            <a:ext cx="437305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Μέσο</a:t>
            </a:r>
            <a:r>
              <a:rPr lang="en-GB" sz="2000" b="0" dirty="0" smtClean="0">
                <a:latin typeface="Arial" charset="0"/>
              </a:rPr>
              <a:t> (</a:t>
            </a:r>
            <a:r>
              <a:rPr lang="el-GR" sz="2000" b="0" dirty="0" smtClean="0">
                <a:latin typeface="Arial" charset="0"/>
              </a:rPr>
              <a:t>πραγματικό</a:t>
            </a:r>
            <a:r>
              <a:rPr lang="en-GB" sz="2000" b="0" dirty="0" smtClean="0">
                <a:latin typeface="Arial" charset="0"/>
              </a:rPr>
              <a:t>) </a:t>
            </a:r>
            <a:r>
              <a:rPr lang="el-GR" sz="2000" b="0" dirty="0" smtClean="0">
                <a:latin typeface="Arial" charset="0"/>
              </a:rPr>
              <a:t>επίπεδο μισθού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59785" name="Rectangle 9"/>
          <p:cNvSpPr>
            <a:spLocks noChangeArrowheads="1"/>
          </p:cNvSpPr>
          <p:nvPr/>
        </p:nvSpPr>
        <p:spPr bwMode="auto">
          <a:xfrm>
            <a:off x="3124955" y="6430963"/>
            <a:ext cx="275280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Αριθμός εργαζομένων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59786" name="Arc 10"/>
          <p:cNvSpPr>
            <a:spLocks/>
          </p:cNvSpPr>
          <p:nvPr/>
        </p:nvSpPr>
        <p:spPr bwMode="auto">
          <a:xfrm rot="-360000">
            <a:off x="534988" y="228600"/>
            <a:ext cx="4860925" cy="5226050"/>
          </a:xfrm>
          <a:custGeom>
            <a:avLst/>
            <a:gdLst>
              <a:gd name="T0" fmla="*/ 1147408719 w 20593"/>
              <a:gd name="T1" fmla="*/ 387702016 h 21428"/>
              <a:gd name="T2" fmla="*/ 151442612 w 20593"/>
              <a:gd name="T3" fmla="*/ 1274574792 h 21428"/>
              <a:gd name="T4" fmla="*/ 0 w 20593"/>
              <a:gd name="T5" fmla="*/ 0 h 21428"/>
              <a:gd name="T6" fmla="*/ 0 60000 65536"/>
              <a:gd name="T7" fmla="*/ 0 60000 65536"/>
              <a:gd name="T8" fmla="*/ 0 60000 65536"/>
              <a:gd name="T9" fmla="*/ 0 w 20593"/>
              <a:gd name="T10" fmla="*/ 0 h 21428"/>
              <a:gd name="T11" fmla="*/ 20593 w 20593"/>
              <a:gd name="T12" fmla="*/ 21428 h 21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9787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T0" fmla="*/ 1535997481 w 20698"/>
              <a:gd name="T1" fmla="*/ 1418888669 h 20052"/>
              <a:gd name="T2" fmla="*/ 0 w 20698"/>
              <a:gd name="T3" fmla="*/ 437158131 h 20052"/>
              <a:gd name="T4" fmla="*/ 2147483647 w 20698"/>
              <a:gd name="T5" fmla="*/ 0 h 20052"/>
              <a:gd name="T6" fmla="*/ 0 60000 65536"/>
              <a:gd name="T7" fmla="*/ 0 60000 65536"/>
              <a:gd name="T8" fmla="*/ 0 60000 65536"/>
              <a:gd name="T9" fmla="*/ 0 w 20698"/>
              <a:gd name="T10" fmla="*/ 0 h 20052"/>
              <a:gd name="T11" fmla="*/ 20698 w 20698"/>
              <a:gd name="T12" fmla="*/ 20052 h 20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59788" name="Rectangle 12"/>
          <p:cNvSpPr>
            <a:spLocks noChangeArrowheads="1"/>
          </p:cNvSpPr>
          <p:nvPr/>
        </p:nvSpPr>
        <p:spPr bwMode="auto">
          <a:xfrm>
            <a:off x="5027613" y="1173163"/>
            <a:ext cx="614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0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59789" name="Rectangle 13"/>
          <p:cNvSpPr>
            <a:spLocks noChangeArrowheads="1"/>
          </p:cNvSpPr>
          <p:nvPr/>
        </p:nvSpPr>
        <p:spPr bwMode="auto">
          <a:xfrm>
            <a:off x="6308725" y="5135563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59790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9791" name="Rectangle 15"/>
          <p:cNvSpPr>
            <a:spLocks noChangeArrowheads="1"/>
          </p:cNvSpPr>
          <p:nvPr/>
        </p:nvSpPr>
        <p:spPr bwMode="auto">
          <a:xfrm>
            <a:off x="538163" y="3937000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335888" name="Line 16"/>
          <p:cNvSpPr>
            <a:spLocks noChangeShapeType="1"/>
          </p:cNvSpPr>
          <p:nvPr/>
        </p:nvSpPr>
        <p:spPr bwMode="auto">
          <a:xfrm>
            <a:off x="1068388" y="3514725"/>
            <a:ext cx="3367087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5889" name="Rectangle 17"/>
          <p:cNvSpPr>
            <a:spLocks noChangeArrowheads="1"/>
          </p:cNvSpPr>
          <p:nvPr/>
        </p:nvSpPr>
        <p:spPr bwMode="auto">
          <a:xfrm>
            <a:off x="560388" y="3308350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000" b="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459794" name="Line 18"/>
          <p:cNvSpPr>
            <a:spLocks noChangeShapeType="1"/>
          </p:cNvSpPr>
          <p:nvPr/>
        </p:nvSpPr>
        <p:spPr bwMode="auto">
          <a:xfrm>
            <a:off x="3943350" y="4176713"/>
            <a:ext cx="0" cy="1751012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9795" name="Rectangle 19"/>
          <p:cNvSpPr>
            <a:spLocks noChangeArrowheads="1"/>
          </p:cNvSpPr>
          <p:nvPr/>
        </p:nvSpPr>
        <p:spPr bwMode="auto">
          <a:xfrm>
            <a:off x="3725863" y="5976938"/>
            <a:ext cx="49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946400" y="3548063"/>
            <a:ext cx="473075" cy="2806700"/>
            <a:chOff x="1856" y="2235"/>
            <a:chExt cx="298" cy="1768"/>
          </a:xfrm>
        </p:grpSpPr>
        <p:sp>
          <p:nvSpPr>
            <p:cNvPr id="459797" name="Line 21"/>
            <p:cNvSpPr>
              <a:spLocks noChangeShapeType="1"/>
            </p:cNvSpPr>
            <p:nvPr/>
          </p:nvSpPr>
          <p:spPr bwMode="auto">
            <a:xfrm>
              <a:off x="2012" y="2235"/>
              <a:ext cx="0" cy="1499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9798" name="Rectangle 22"/>
            <p:cNvSpPr>
              <a:spLocks noChangeArrowheads="1"/>
            </p:cNvSpPr>
            <p:nvPr/>
          </p:nvSpPr>
          <p:spPr bwMode="auto">
            <a:xfrm>
              <a:off x="1856" y="375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237038" y="3548063"/>
            <a:ext cx="473075" cy="2822575"/>
            <a:chOff x="2669" y="2235"/>
            <a:chExt cx="298" cy="1778"/>
          </a:xfrm>
        </p:grpSpPr>
        <p:sp>
          <p:nvSpPr>
            <p:cNvPr id="459800" name="Line 24"/>
            <p:cNvSpPr>
              <a:spLocks noChangeShapeType="1"/>
            </p:cNvSpPr>
            <p:nvPr/>
          </p:nvSpPr>
          <p:spPr bwMode="auto">
            <a:xfrm>
              <a:off x="2794" y="2235"/>
              <a:ext cx="0" cy="151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9801" name="Rectangle 25"/>
            <p:cNvSpPr>
              <a:spLocks noChangeArrowheads="1"/>
            </p:cNvSpPr>
            <p:nvPr/>
          </p:nvSpPr>
          <p:spPr bwMode="auto">
            <a:xfrm>
              <a:off x="2669" y="3763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335899" name="Arc 27"/>
          <p:cNvSpPr>
            <a:spLocks/>
          </p:cNvSpPr>
          <p:nvPr/>
        </p:nvSpPr>
        <p:spPr bwMode="auto">
          <a:xfrm>
            <a:off x="2443163" y="33338"/>
            <a:ext cx="6616700" cy="4924425"/>
          </a:xfrm>
          <a:custGeom>
            <a:avLst/>
            <a:gdLst>
              <a:gd name="T0" fmla="*/ 1294595643 w 20698"/>
              <a:gd name="T1" fmla="*/ 1209353534 h 20052"/>
              <a:gd name="T2" fmla="*/ 0 w 20698"/>
              <a:gd name="T3" fmla="*/ 372600559 h 20052"/>
              <a:gd name="T4" fmla="*/ 2115214784 w 20698"/>
              <a:gd name="T5" fmla="*/ 0 h 20052"/>
              <a:gd name="T6" fmla="*/ 0 60000 65536"/>
              <a:gd name="T7" fmla="*/ 0 60000 65536"/>
              <a:gd name="T8" fmla="*/ 0 60000 65536"/>
              <a:gd name="T9" fmla="*/ 0 w 20698"/>
              <a:gd name="T10" fmla="*/ 0 h 20052"/>
              <a:gd name="T11" fmla="*/ 20698 w 20698"/>
              <a:gd name="T12" fmla="*/ 20052 h 200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335900" name="Rectangle 28"/>
          <p:cNvSpPr>
            <a:spLocks noChangeArrowheads="1"/>
          </p:cNvSpPr>
          <p:nvPr/>
        </p:nvSpPr>
        <p:spPr bwMode="auto">
          <a:xfrm>
            <a:off x="6461125" y="4710113"/>
            <a:ext cx="76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sz="2000" b="0" i="1" baseline="-25000">
                <a:solidFill>
                  <a:schemeClr val="folHlink"/>
                </a:solidFill>
                <a:latin typeface="Arial" charset="0"/>
              </a:rPr>
              <a:t>L </a:t>
            </a:r>
            <a:r>
              <a:rPr lang="en-GB" sz="2000" b="0" baseline="-46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751263" y="3068638"/>
            <a:ext cx="382587" cy="506412"/>
            <a:chOff x="2363" y="1933"/>
            <a:chExt cx="241" cy="319"/>
          </a:xfrm>
        </p:grpSpPr>
        <p:sp>
          <p:nvSpPr>
            <p:cNvPr id="459805" name="Oval 30"/>
            <p:cNvSpPr>
              <a:spLocks noChangeArrowheads="1"/>
            </p:cNvSpPr>
            <p:nvPr/>
          </p:nvSpPr>
          <p:spPr bwMode="auto">
            <a:xfrm>
              <a:off x="2412" y="2185"/>
              <a:ext cx="67" cy="67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459806" name="Rectangle 31"/>
            <p:cNvSpPr>
              <a:spLocks noChangeArrowheads="1"/>
            </p:cNvSpPr>
            <p:nvPr/>
          </p:nvSpPr>
          <p:spPr bwMode="auto">
            <a:xfrm>
              <a:off x="2363" y="1933"/>
              <a:ext cx="2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>
                  <a:solidFill>
                    <a:schemeClr val="folHlink"/>
                  </a:solidFill>
                  <a:latin typeface="Arial" charset="0"/>
                </a:rPr>
                <a:t>b</a:t>
              </a:r>
              <a:r>
                <a:rPr lang="en-GB" sz="2000" b="0" i="1">
                  <a:solidFill>
                    <a:schemeClr val="folHlink"/>
                  </a:solidFill>
                  <a:latin typeface="Arial" charset="0"/>
                </a:rPr>
                <a:t>’</a:t>
              </a:r>
            </a:p>
          </p:txBody>
        </p:sp>
      </p:grpSp>
      <p:sp>
        <p:nvSpPr>
          <p:cNvPr id="459807" name="Oval 33"/>
          <p:cNvSpPr>
            <a:spLocks noChangeArrowheads="1"/>
          </p:cNvSpPr>
          <p:nvPr/>
        </p:nvSpPr>
        <p:spPr bwMode="auto">
          <a:xfrm>
            <a:off x="3900488" y="4102100"/>
            <a:ext cx="109537" cy="10953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049588" y="3068638"/>
            <a:ext cx="325437" cy="504825"/>
            <a:chOff x="1921" y="1933"/>
            <a:chExt cx="205" cy="318"/>
          </a:xfrm>
        </p:grpSpPr>
        <p:sp>
          <p:nvSpPr>
            <p:cNvPr id="459809" name="Oval 35"/>
            <p:cNvSpPr>
              <a:spLocks noChangeArrowheads="1"/>
            </p:cNvSpPr>
            <p:nvPr/>
          </p:nvSpPr>
          <p:spPr bwMode="auto">
            <a:xfrm>
              <a:off x="1984" y="2184"/>
              <a:ext cx="67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459810" name="Rectangle 36"/>
            <p:cNvSpPr>
              <a:spLocks noChangeArrowheads="1"/>
            </p:cNvSpPr>
            <p:nvPr/>
          </p:nvSpPr>
          <p:spPr bwMode="auto">
            <a:xfrm>
              <a:off x="1921" y="193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4222750" y="3068638"/>
            <a:ext cx="325438" cy="506412"/>
            <a:chOff x="2660" y="1933"/>
            <a:chExt cx="205" cy="319"/>
          </a:xfrm>
        </p:grpSpPr>
        <p:sp>
          <p:nvSpPr>
            <p:cNvPr id="459812" name="Oval 38"/>
            <p:cNvSpPr>
              <a:spLocks noChangeArrowheads="1"/>
            </p:cNvSpPr>
            <p:nvPr/>
          </p:nvSpPr>
          <p:spPr bwMode="auto">
            <a:xfrm>
              <a:off x="2766" y="2185"/>
              <a:ext cx="67" cy="6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459813" name="Rectangle 39"/>
            <p:cNvSpPr>
              <a:spLocks noChangeArrowheads="1"/>
            </p:cNvSpPr>
            <p:nvPr/>
          </p:nvSpPr>
          <p:spPr bwMode="auto">
            <a:xfrm>
              <a:off x="2660" y="193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b="0">
                  <a:solidFill>
                    <a:schemeClr val="accent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459814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Ανεργία πραγματικού μισθού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5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8" grpId="0" animBg="1"/>
      <p:bldP spid="335889" grpId="0" autoUpdateAnimBg="0"/>
      <p:bldP spid="335899" grpId="0" animBg="1" autoUpdateAnimBg="0"/>
      <p:bldP spid="3359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4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000" dirty="0" smtClean="0"/>
              <a:t>Μακροοικονομικά Θέματα και Ανάλυση : Μία  Επισκόπηση</a:t>
            </a:r>
            <a:endParaRPr lang="en-GB" sz="4000" dirty="0"/>
          </a:p>
        </p:txBody>
      </p:sp>
      <p:sp>
        <p:nvSpPr>
          <p:cNvPr id="32461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18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6182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σε κατάσταση μη-ισορροπίας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πραγματικού μισθού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</a:pPr>
            <a:r>
              <a:rPr lang="el-GR" dirty="0" smtClean="0"/>
              <a:t>ανεργία ανεπαρκούς ζήτησης ή κυκλική ανεργία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5" name="Arc 3"/>
          <p:cNvSpPr>
            <a:spLocks/>
          </p:cNvSpPr>
          <p:nvPr/>
        </p:nvSpPr>
        <p:spPr bwMode="auto">
          <a:xfrm>
            <a:off x="1495425" y="646113"/>
            <a:ext cx="6781800" cy="5046662"/>
          </a:xfrm>
          <a:custGeom>
            <a:avLst/>
            <a:gdLst>
              <a:gd name="G0" fmla="+- 21119 0 0"/>
              <a:gd name="G1" fmla="+- 0 0 0"/>
              <a:gd name="G2" fmla="+- 21600 0 0"/>
              <a:gd name="T0" fmla="*/ 13974 w 21119"/>
              <a:gd name="T1" fmla="*/ 20384 h 20384"/>
              <a:gd name="T2" fmla="*/ 0 w 21119"/>
              <a:gd name="T3" fmla="*/ 4533 h 20384"/>
              <a:gd name="T4" fmla="*/ 21119 w 21119"/>
              <a:gd name="T5" fmla="*/ 0 h 20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9" h="20384" fill="none" extrusionOk="0">
                <a:moveTo>
                  <a:pt x="13973" y="20384"/>
                </a:moveTo>
                <a:cubicBezTo>
                  <a:pt x="6873" y="17895"/>
                  <a:pt x="1579" y="11889"/>
                  <a:pt x="0" y="4532"/>
                </a:cubicBezTo>
              </a:path>
              <a:path w="21119" h="20384" stroke="0" extrusionOk="0">
                <a:moveTo>
                  <a:pt x="13973" y="20384"/>
                </a:moveTo>
                <a:cubicBezTo>
                  <a:pt x="6873" y="17895"/>
                  <a:pt x="1579" y="11889"/>
                  <a:pt x="0" y="4532"/>
                </a:cubicBezTo>
                <a:lnTo>
                  <a:pt x="21119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6" name="Rectangle 4"/>
          <p:cNvSpPr>
            <a:spLocks noChangeArrowheads="1"/>
          </p:cNvSpPr>
          <p:nvPr/>
        </p:nvSpPr>
        <p:spPr bwMode="auto">
          <a:xfrm>
            <a:off x="5999163" y="5386388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400" b="0" i="1" baseline="-25000">
                <a:solidFill>
                  <a:schemeClr val="accent2"/>
                </a:solidFill>
                <a:latin typeface="Arial" charset="0"/>
              </a:rPr>
              <a:t>L</a:t>
            </a:r>
            <a:r>
              <a:rPr lang="en-GB" sz="2400" b="0" i="1" baseline="-4600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GB" sz="2400" b="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6387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79" name="Line 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80" name="Line 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81" name="Rectangle 9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463882" name="Rectangle 10"/>
          <p:cNvSpPr>
            <a:spLocks noChangeArrowheads="1"/>
          </p:cNvSpPr>
          <p:nvPr/>
        </p:nvSpPr>
        <p:spPr bwMode="auto">
          <a:xfrm rot="16200000">
            <a:off x="-1703439" y="2845243"/>
            <a:ext cx="421968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>
                <a:latin typeface="Arial" charset="0"/>
              </a:rPr>
              <a:t>Μέσο</a:t>
            </a:r>
            <a:r>
              <a:rPr lang="en-GB" sz="2000" b="0" dirty="0">
                <a:latin typeface="Arial" charset="0"/>
              </a:rPr>
              <a:t> (</a:t>
            </a:r>
            <a:r>
              <a:rPr lang="el-GR" sz="2000" b="0" dirty="0">
                <a:latin typeface="Arial" charset="0"/>
              </a:rPr>
              <a:t>πραγματικό</a:t>
            </a:r>
            <a:r>
              <a:rPr lang="en-GB" sz="2000" b="0" dirty="0">
                <a:latin typeface="Arial" charset="0"/>
              </a:rPr>
              <a:t>) </a:t>
            </a:r>
            <a:r>
              <a:rPr lang="el-GR" sz="2000" b="0" dirty="0">
                <a:latin typeface="Arial" charset="0"/>
              </a:rPr>
              <a:t>επίπεδο μισθού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63883" name="Rectangle 11"/>
          <p:cNvSpPr>
            <a:spLocks noChangeArrowheads="1"/>
          </p:cNvSpPr>
          <p:nvPr/>
        </p:nvSpPr>
        <p:spPr bwMode="auto">
          <a:xfrm>
            <a:off x="3158873" y="6430963"/>
            <a:ext cx="268496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>
                <a:latin typeface="Arial" charset="0"/>
              </a:rPr>
              <a:t>Αριθμός εργαζομένων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63884" name="Arc 12"/>
          <p:cNvSpPr>
            <a:spLocks/>
          </p:cNvSpPr>
          <p:nvPr/>
        </p:nvSpPr>
        <p:spPr bwMode="auto">
          <a:xfrm rot="21240000">
            <a:off x="533400" y="223838"/>
            <a:ext cx="4956175" cy="5226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997 w 20997"/>
              <a:gd name="T1" fmla="*/ 5066 h 21428"/>
              <a:gd name="T2" fmla="*/ 2718 w 20997"/>
              <a:gd name="T3" fmla="*/ 21428 h 21428"/>
              <a:gd name="T4" fmla="*/ 0 w 20997"/>
              <a:gd name="T5" fmla="*/ 0 h 2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97" h="21428" fill="none" extrusionOk="0">
                <a:moveTo>
                  <a:pt x="20997" y="5066"/>
                </a:moveTo>
                <a:cubicBezTo>
                  <a:pt x="18893" y="13786"/>
                  <a:pt x="11617" y="20299"/>
                  <a:pt x="2718" y="21428"/>
                </a:cubicBezTo>
              </a:path>
              <a:path w="20997" h="21428" stroke="0" extrusionOk="0">
                <a:moveTo>
                  <a:pt x="20997" y="5066"/>
                </a:moveTo>
                <a:cubicBezTo>
                  <a:pt x="18893" y="13786"/>
                  <a:pt x="11617" y="20299"/>
                  <a:pt x="2718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85" name="Arc 13"/>
          <p:cNvSpPr>
            <a:spLocks/>
          </p:cNvSpPr>
          <p:nvPr/>
        </p:nvSpPr>
        <p:spPr bwMode="auto">
          <a:xfrm>
            <a:off x="2362200" y="0"/>
            <a:ext cx="6781800" cy="5046663"/>
          </a:xfrm>
          <a:custGeom>
            <a:avLst/>
            <a:gdLst>
              <a:gd name="G0" fmla="+- 21119 0 0"/>
              <a:gd name="G1" fmla="+- 0 0 0"/>
              <a:gd name="G2" fmla="+- 21600 0 0"/>
              <a:gd name="T0" fmla="*/ 13974 w 21119"/>
              <a:gd name="T1" fmla="*/ 20384 h 20384"/>
              <a:gd name="T2" fmla="*/ 0 w 21119"/>
              <a:gd name="T3" fmla="*/ 4533 h 20384"/>
              <a:gd name="T4" fmla="*/ 21119 w 21119"/>
              <a:gd name="T5" fmla="*/ 0 h 20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119" h="20384" fill="none" extrusionOk="0">
                <a:moveTo>
                  <a:pt x="13973" y="20384"/>
                </a:moveTo>
                <a:cubicBezTo>
                  <a:pt x="6873" y="17895"/>
                  <a:pt x="1579" y="11889"/>
                  <a:pt x="0" y="4532"/>
                </a:cubicBezTo>
              </a:path>
              <a:path w="21119" h="20384" stroke="0" extrusionOk="0">
                <a:moveTo>
                  <a:pt x="13973" y="20384"/>
                </a:moveTo>
                <a:cubicBezTo>
                  <a:pt x="6873" y="17895"/>
                  <a:pt x="1579" y="11889"/>
                  <a:pt x="0" y="4532"/>
                </a:cubicBezTo>
                <a:lnTo>
                  <a:pt x="21119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86" name="Rectangle 14"/>
          <p:cNvSpPr>
            <a:spLocks noChangeArrowheads="1"/>
          </p:cNvSpPr>
          <p:nvPr/>
        </p:nvSpPr>
        <p:spPr bwMode="auto">
          <a:xfrm>
            <a:off x="6904038" y="4846638"/>
            <a:ext cx="89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  <a:r>
              <a:rPr lang="en-GB" sz="2400" b="0" i="1" baseline="-4600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400" b="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3887" name="Line 15"/>
          <p:cNvSpPr>
            <a:spLocks noChangeShapeType="1"/>
          </p:cNvSpPr>
          <p:nvPr/>
        </p:nvSpPr>
        <p:spPr bwMode="auto">
          <a:xfrm flipH="1">
            <a:off x="1068388" y="3803650"/>
            <a:ext cx="3179762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88" name="Rectangle 16"/>
          <p:cNvSpPr>
            <a:spLocks noChangeArrowheads="1"/>
          </p:cNvSpPr>
          <p:nvPr/>
        </p:nvSpPr>
        <p:spPr bwMode="auto">
          <a:xfrm>
            <a:off x="576263" y="3613150"/>
            <a:ext cx="5159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0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3889" name="Line 17"/>
          <p:cNvSpPr>
            <a:spLocks noChangeShapeType="1"/>
          </p:cNvSpPr>
          <p:nvPr/>
        </p:nvSpPr>
        <p:spPr bwMode="auto">
          <a:xfrm>
            <a:off x="4265613" y="3819525"/>
            <a:ext cx="0" cy="2108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890" name="Rectangle 18"/>
          <p:cNvSpPr>
            <a:spLocks noChangeArrowheads="1"/>
          </p:cNvSpPr>
          <p:nvPr/>
        </p:nvSpPr>
        <p:spPr bwMode="auto">
          <a:xfrm>
            <a:off x="4052888" y="59785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tx2"/>
                </a:solidFill>
                <a:latin typeface="Arial" charset="0"/>
              </a:rPr>
              <a:t>Q</a:t>
            </a:r>
            <a:r>
              <a:rPr lang="en-GB" sz="20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463891" name="Group 19"/>
          <p:cNvGrpSpPr>
            <a:grpSpLocks/>
          </p:cNvGrpSpPr>
          <p:nvPr/>
        </p:nvGrpSpPr>
        <p:grpSpPr bwMode="auto">
          <a:xfrm>
            <a:off x="2436813" y="3819525"/>
            <a:ext cx="473075" cy="2540000"/>
            <a:chOff x="1535" y="2406"/>
            <a:chExt cx="298" cy="1600"/>
          </a:xfrm>
        </p:grpSpPr>
        <p:sp>
          <p:nvSpPr>
            <p:cNvPr id="463892" name="Line 20"/>
            <p:cNvSpPr>
              <a:spLocks noChangeShapeType="1"/>
            </p:cNvSpPr>
            <p:nvPr/>
          </p:nvSpPr>
          <p:spPr bwMode="auto">
            <a:xfrm>
              <a:off x="1679" y="2406"/>
              <a:ext cx="0" cy="132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3893" name="Rectangle 21"/>
            <p:cNvSpPr>
              <a:spLocks noChangeArrowheads="1"/>
            </p:cNvSpPr>
            <p:nvPr/>
          </p:nvSpPr>
          <p:spPr bwMode="auto">
            <a:xfrm>
              <a:off x="1535" y="3756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63894" name="Group 22"/>
          <p:cNvGrpSpPr>
            <a:grpSpLocks/>
          </p:cNvGrpSpPr>
          <p:nvPr/>
        </p:nvGrpSpPr>
        <p:grpSpPr bwMode="auto">
          <a:xfrm>
            <a:off x="579438" y="4344988"/>
            <a:ext cx="2921000" cy="396875"/>
            <a:chOff x="365" y="2737"/>
            <a:chExt cx="1840" cy="250"/>
          </a:xfrm>
        </p:grpSpPr>
        <p:sp>
          <p:nvSpPr>
            <p:cNvPr id="463895" name="Line 23"/>
            <p:cNvSpPr>
              <a:spLocks noChangeShapeType="1"/>
            </p:cNvSpPr>
            <p:nvPr/>
          </p:nvSpPr>
          <p:spPr bwMode="auto">
            <a:xfrm flipH="1">
              <a:off x="684" y="2867"/>
              <a:ext cx="1521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3896" name="Rectangle 24"/>
            <p:cNvSpPr>
              <a:spLocks noChangeArrowheads="1"/>
            </p:cNvSpPr>
            <p:nvPr/>
          </p:nvSpPr>
          <p:spPr bwMode="auto">
            <a:xfrm>
              <a:off x="365" y="2737"/>
              <a:ext cx="3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W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63897" name="Group 25"/>
          <p:cNvGrpSpPr>
            <a:grpSpLocks/>
          </p:cNvGrpSpPr>
          <p:nvPr/>
        </p:nvGrpSpPr>
        <p:grpSpPr bwMode="auto">
          <a:xfrm>
            <a:off x="1238250" y="2613025"/>
            <a:ext cx="3963988" cy="2906713"/>
            <a:chOff x="780" y="1646"/>
            <a:chExt cx="2497" cy="1831"/>
          </a:xfrm>
        </p:grpSpPr>
        <p:sp>
          <p:nvSpPr>
            <p:cNvPr id="463898" name="Line 26"/>
            <p:cNvSpPr>
              <a:spLocks noChangeShapeType="1"/>
            </p:cNvSpPr>
            <p:nvPr/>
          </p:nvSpPr>
          <p:spPr bwMode="auto">
            <a:xfrm flipH="1">
              <a:off x="780" y="1646"/>
              <a:ext cx="32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3899" name="Line 27"/>
            <p:cNvSpPr>
              <a:spLocks noChangeShapeType="1"/>
            </p:cNvSpPr>
            <p:nvPr/>
          </p:nvSpPr>
          <p:spPr bwMode="auto">
            <a:xfrm flipH="1">
              <a:off x="2955" y="3477"/>
              <a:ext cx="32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3900" name="Rectangle 28"/>
          <p:cNvSpPr>
            <a:spLocks noChangeArrowheads="1"/>
          </p:cNvSpPr>
          <p:nvPr/>
        </p:nvSpPr>
        <p:spPr bwMode="auto">
          <a:xfrm>
            <a:off x="5103813" y="762000"/>
            <a:ext cx="703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="0" i="1" baseline="-25000">
                <a:solidFill>
                  <a:schemeClr val="tx2"/>
                </a:solidFill>
                <a:latin typeface="Arial" charset="0"/>
              </a:rPr>
              <a:t>L</a:t>
            </a:r>
          </a:p>
        </p:txBody>
      </p:sp>
      <p:sp>
        <p:nvSpPr>
          <p:cNvPr id="463901" name="Oval 29"/>
          <p:cNvSpPr>
            <a:spLocks noChangeArrowheads="1"/>
          </p:cNvSpPr>
          <p:nvPr/>
        </p:nvSpPr>
        <p:spPr bwMode="auto">
          <a:xfrm>
            <a:off x="3462338" y="4495800"/>
            <a:ext cx="109537" cy="10953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902" name="Oval 30"/>
          <p:cNvSpPr>
            <a:spLocks noChangeArrowheads="1"/>
          </p:cNvSpPr>
          <p:nvPr/>
        </p:nvSpPr>
        <p:spPr bwMode="auto">
          <a:xfrm>
            <a:off x="4211638" y="3732213"/>
            <a:ext cx="109537" cy="10953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903" name="Oval 31"/>
          <p:cNvSpPr>
            <a:spLocks noChangeArrowheads="1"/>
          </p:cNvSpPr>
          <p:nvPr/>
        </p:nvSpPr>
        <p:spPr bwMode="auto">
          <a:xfrm>
            <a:off x="2611438" y="3746500"/>
            <a:ext cx="109537" cy="10953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3904" name="AutoShape 32"/>
          <p:cNvSpPr>
            <a:spLocks noChangeArrowheads="1"/>
          </p:cNvSpPr>
          <p:nvPr/>
        </p:nvSpPr>
        <p:spPr bwMode="auto">
          <a:xfrm>
            <a:off x="5467350" y="3603625"/>
            <a:ext cx="2454275" cy="7588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chemeClr val="accent1"/>
            </a:solidFill>
            <a:round/>
            <a:headEnd type="none" w="sm" len="sm"/>
            <a:tailEnd type="none" w="sm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b="0" dirty="0">
                <a:solidFill>
                  <a:schemeClr val="hlink"/>
                </a:solidFill>
                <a:latin typeface="Arial" charset="0"/>
              </a:rPr>
              <a:t>Μείωση της συνολικής ζήτησης</a:t>
            </a:r>
            <a:endParaRPr lang="en-GB" sz="1900" b="0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463905" name="Group 33"/>
          <p:cNvGrpSpPr>
            <a:grpSpLocks/>
          </p:cNvGrpSpPr>
          <p:nvPr/>
        </p:nvGrpSpPr>
        <p:grpSpPr bwMode="auto">
          <a:xfrm>
            <a:off x="1338263" y="1822450"/>
            <a:ext cx="3500437" cy="1935163"/>
            <a:chOff x="843" y="1148"/>
            <a:chExt cx="2205" cy="1219"/>
          </a:xfrm>
        </p:grpSpPr>
        <p:sp>
          <p:nvSpPr>
            <p:cNvPr id="463906" name="Line 34"/>
            <p:cNvSpPr>
              <a:spLocks noChangeShapeType="1"/>
            </p:cNvSpPr>
            <p:nvPr/>
          </p:nvSpPr>
          <p:spPr bwMode="auto">
            <a:xfrm flipH="1">
              <a:off x="843" y="1362"/>
              <a:ext cx="1513" cy="100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463907" name="AutoShape 35"/>
            <p:cNvSpPr>
              <a:spLocks noChangeArrowheads="1"/>
            </p:cNvSpPr>
            <p:nvPr/>
          </p:nvSpPr>
          <p:spPr bwMode="auto">
            <a:xfrm>
              <a:off x="2006" y="1148"/>
              <a:ext cx="1042" cy="27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accent1"/>
              </a:solidFill>
              <a:round/>
              <a:headEnd type="none" w="sm" len="sm"/>
              <a:tailEnd type="none" w="sm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 defTabSz="762000"/>
              <a:r>
                <a:rPr lang="en-GB" sz="1900" b="0" dirty="0">
                  <a:solidFill>
                    <a:schemeClr val="tx2"/>
                  </a:solidFill>
                  <a:latin typeface="Arial" charset="0"/>
                </a:rPr>
                <a:t>Sticky wages</a:t>
              </a:r>
            </a:p>
          </p:txBody>
        </p:sp>
      </p:grpSp>
      <p:grpSp>
        <p:nvGrpSpPr>
          <p:cNvPr id="463908" name="Group 36"/>
          <p:cNvGrpSpPr>
            <a:grpSpLocks/>
          </p:cNvGrpSpPr>
          <p:nvPr/>
        </p:nvGrpSpPr>
        <p:grpSpPr bwMode="auto">
          <a:xfrm>
            <a:off x="3662363" y="2527300"/>
            <a:ext cx="3822700" cy="1195388"/>
            <a:chOff x="2307" y="1592"/>
            <a:chExt cx="2408" cy="753"/>
          </a:xfrm>
        </p:grpSpPr>
        <p:sp>
          <p:nvSpPr>
            <p:cNvPr id="463909" name="Line 37"/>
            <p:cNvSpPr>
              <a:spLocks noChangeShapeType="1"/>
            </p:cNvSpPr>
            <p:nvPr/>
          </p:nvSpPr>
          <p:spPr bwMode="auto">
            <a:xfrm flipH="1">
              <a:off x="2307" y="1940"/>
              <a:ext cx="1281" cy="405"/>
            </a:xfrm>
            <a:prstGeom prst="line">
              <a:avLst/>
            </a:prstGeom>
            <a:noFill/>
            <a:ln w="22225">
              <a:solidFill>
                <a:schemeClr val="accent1"/>
              </a:solidFill>
              <a:round/>
              <a:headEnd type="none" w="sm" len="sm"/>
              <a:tailEnd type="triangle" w="sm" len="med"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endParaRPr lang="el-GR"/>
            </a:p>
          </p:txBody>
        </p:sp>
        <p:sp>
          <p:nvSpPr>
            <p:cNvPr id="463910" name="AutoShape 38"/>
            <p:cNvSpPr>
              <a:spLocks noChangeArrowheads="1"/>
            </p:cNvSpPr>
            <p:nvPr/>
          </p:nvSpPr>
          <p:spPr bwMode="auto">
            <a:xfrm>
              <a:off x="3335" y="1592"/>
              <a:ext cx="1380" cy="47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25400">
              <a:solidFill>
                <a:schemeClr val="accent1"/>
              </a:solidFill>
              <a:round/>
              <a:headEnd type="none" w="sm" len="sm"/>
              <a:tailEnd type="none" w="sm" len="med"/>
            </a:ln>
            <a:effectLst/>
          </p:spPr>
          <p:txBody>
            <a:bodyPr lIns="90000" tIns="46800" rIns="90000" bIns="46800" anchor="ctr">
              <a:spAutoFit/>
            </a:bodyPr>
            <a:lstStyle/>
            <a:p>
              <a:pPr algn="ctr" defTabSz="762000"/>
              <a:r>
                <a:rPr lang="en-GB" sz="1900" b="0">
                  <a:solidFill>
                    <a:schemeClr val="folHlink"/>
                  </a:solidFill>
                  <a:latin typeface="Arial" charset="0"/>
                </a:rPr>
                <a:t>Demand-deficient unemployment</a:t>
              </a:r>
            </a:p>
          </p:txBody>
        </p:sp>
      </p:grpSp>
      <p:sp>
        <p:nvSpPr>
          <p:cNvPr id="463911" name="Line 39"/>
          <p:cNvSpPr>
            <a:spLocks noChangeShapeType="1"/>
          </p:cNvSpPr>
          <p:nvPr/>
        </p:nvSpPr>
        <p:spPr bwMode="auto">
          <a:xfrm>
            <a:off x="2744788" y="3803650"/>
            <a:ext cx="1476375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463912" name="Text Box 40"/>
          <p:cNvSpPr txBox="1">
            <a:spLocks noChangeArrowheads="1"/>
          </p:cNvSpPr>
          <p:nvPr/>
        </p:nvSpPr>
        <p:spPr bwMode="auto">
          <a:xfrm>
            <a:off x="0" y="285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Ανεργία ανεπαρκούς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ζήτησης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3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6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3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63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animBg="1"/>
      <p:bldP spid="463876" grpId="0" autoUpdateAnimBg="0"/>
      <p:bldP spid="463901" grpId="0" animBg="1"/>
      <p:bldP spid="463903" grpId="0" animBg="1"/>
      <p:bldP spid="463904" grpId="0" animBg="1" autoUpdateAnimBg="0"/>
      <p:bldP spid="4639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5924" name="Rectangle 10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65925" name="Rectangle 1029"/>
          <p:cNvSpPr>
            <a:spLocks noGrp="1"/>
          </p:cNvSpPr>
          <p:nvPr>
            <p:ph type="body" idx="1"/>
          </p:nvPr>
        </p:nvSpPr>
        <p:spPr>
          <a:xfrm>
            <a:off x="301625" y="1636713"/>
            <a:ext cx="8534400" cy="47767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σε κατάσταση μη-ισορροπίας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α</a:t>
            </a:r>
            <a:r>
              <a:rPr lang="el-GR" dirty="0" smtClean="0">
                <a:solidFill>
                  <a:srgbClr val="646B86"/>
                </a:solidFill>
              </a:rPr>
              <a:t>νεργία πραγματικού μισθού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  <a:buClr>
                <a:srgbClr val="646B86"/>
              </a:buClr>
            </a:pPr>
            <a:r>
              <a:rPr lang="el-GR" dirty="0">
                <a:solidFill>
                  <a:srgbClr val="646B86"/>
                </a:solidFill>
              </a:rPr>
              <a:t>α</a:t>
            </a:r>
            <a:r>
              <a:rPr lang="el-GR" dirty="0" smtClean="0">
                <a:solidFill>
                  <a:srgbClr val="646B86"/>
                </a:solidFill>
              </a:rPr>
              <a:t>νεργία ανεπαρκούς ζήτησης (κυκλική)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100000"/>
              </a:spcBef>
            </a:pPr>
            <a:r>
              <a:rPr lang="el-GR" dirty="0" smtClean="0"/>
              <a:t>η ανεργία που οφείλεται στην αύξηση της προσφοράς εργασίας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67972" name="Rectangle 10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67973" name="Rectangle 102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Ανεργία σε κατάσταση ισορροπίας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ανεργία τριβής  (αναζήτησης)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7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67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3" grpId="0" build="p" bldLvl="3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1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20" name="Rectangle 1028"/>
          <p:cNvSpPr>
            <a:spLocks noChangeArrowheads="1"/>
          </p:cNvSpPr>
          <p:nvPr/>
        </p:nvSpPr>
        <p:spPr bwMode="auto">
          <a:xfrm>
            <a:off x="1066800" y="609600"/>
            <a:ext cx="74168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21" name="Line 1029"/>
          <p:cNvSpPr>
            <a:spLocks noChangeShapeType="1"/>
          </p:cNvSpPr>
          <p:nvPr/>
        </p:nvSpPr>
        <p:spPr bwMode="auto">
          <a:xfrm>
            <a:off x="1066800" y="5943600"/>
            <a:ext cx="7383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22" name="Rectangle 1030"/>
          <p:cNvSpPr>
            <a:spLocks noChangeArrowheads="1"/>
          </p:cNvSpPr>
          <p:nvPr/>
        </p:nvSpPr>
        <p:spPr bwMode="auto">
          <a:xfrm>
            <a:off x="714375" y="60134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470023" name="Rectangle 1031"/>
          <p:cNvSpPr>
            <a:spLocks noChangeArrowheads="1"/>
          </p:cNvSpPr>
          <p:nvPr/>
        </p:nvSpPr>
        <p:spPr bwMode="auto">
          <a:xfrm rot="16200000">
            <a:off x="-445444" y="3300548"/>
            <a:ext cx="21656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200" b="0" dirty="0" smtClean="0">
                <a:latin typeface="Arial" charset="0"/>
              </a:rPr>
              <a:t>Επίπεδο μισθών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470024" name="Rectangle 1032"/>
          <p:cNvSpPr>
            <a:spLocks noChangeArrowheads="1"/>
          </p:cNvSpPr>
          <p:nvPr/>
        </p:nvSpPr>
        <p:spPr bwMode="auto">
          <a:xfrm>
            <a:off x="3568598" y="6332538"/>
            <a:ext cx="346088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200" b="0" dirty="0" smtClean="0">
                <a:latin typeface="Arial" charset="0"/>
              </a:rPr>
              <a:t>Χρονική διάρκεια ανεργίας</a:t>
            </a:r>
            <a:endParaRPr lang="en-GB" sz="2200" b="0" dirty="0">
              <a:latin typeface="Arial" charset="0"/>
            </a:endParaRPr>
          </a:p>
        </p:txBody>
      </p:sp>
      <p:sp>
        <p:nvSpPr>
          <p:cNvPr id="470025" name="Line 1033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70026" name="Group 1034"/>
          <p:cNvGrpSpPr>
            <a:grpSpLocks/>
          </p:cNvGrpSpPr>
          <p:nvPr/>
        </p:nvGrpSpPr>
        <p:grpSpPr bwMode="auto">
          <a:xfrm>
            <a:off x="3216275" y="3130550"/>
            <a:ext cx="368300" cy="3306763"/>
            <a:chOff x="2026" y="1972"/>
            <a:chExt cx="232" cy="2083"/>
          </a:xfrm>
        </p:grpSpPr>
        <p:sp>
          <p:nvSpPr>
            <p:cNvPr id="470027" name="Rectangle 1035"/>
            <p:cNvSpPr>
              <a:spLocks noChangeArrowheads="1"/>
            </p:cNvSpPr>
            <p:nvPr/>
          </p:nvSpPr>
          <p:spPr bwMode="auto">
            <a:xfrm>
              <a:off x="2026" y="3786"/>
              <a:ext cx="2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 b="0" i="1">
                  <a:solidFill>
                    <a:schemeClr val="hlink"/>
                  </a:solidFill>
                  <a:latin typeface="Arial" charset="0"/>
                </a:rPr>
                <a:t>t</a:t>
              </a:r>
              <a:r>
                <a:rPr lang="en-GB" sz="2000" b="0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0" baseline="-25000">
                  <a:solidFill>
                    <a:schemeClr val="hlink"/>
                  </a:solidFill>
                  <a:latin typeface="Arial" charset="0"/>
                </a:rPr>
                <a:t>l</a:t>
              </a:r>
            </a:p>
          </p:txBody>
        </p:sp>
        <p:sp>
          <p:nvSpPr>
            <p:cNvPr id="470028" name="Line 1036"/>
            <p:cNvSpPr>
              <a:spLocks noChangeShapeType="1"/>
            </p:cNvSpPr>
            <p:nvPr/>
          </p:nvSpPr>
          <p:spPr bwMode="auto">
            <a:xfrm>
              <a:off x="2114" y="1972"/>
              <a:ext cx="0" cy="177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70029" name="Group 1037"/>
          <p:cNvGrpSpPr>
            <a:grpSpLocks/>
          </p:cNvGrpSpPr>
          <p:nvPr/>
        </p:nvGrpSpPr>
        <p:grpSpPr bwMode="auto">
          <a:xfrm>
            <a:off x="588963" y="1073150"/>
            <a:ext cx="8023227" cy="3316288"/>
            <a:chOff x="371" y="676"/>
            <a:chExt cx="5054" cy="2089"/>
          </a:xfrm>
        </p:grpSpPr>
        <p:sp>
          <p:nvSpPr>
            <p:cNvPr id="470030" name="Arc 1038"/>
            <p:cNvSpPr>
              <a:spLocks/>
            </p:cNvSpPr>
            <p:nvPr/>
          </p:nvSpPr>
          <p:spPr bwMode="auto">
            <a:xfrm rot="19980000">
              <a:off x="371" y="1603"/>
              <a:ext cx="5054" cy="1162"/>
            </a:xfrm>
            <a:custGeom>
              <a:avLst/>
              <a:gdLst>
                <a:gd name="G0" fmla="+- 19234 0 0"/>
                <a:gd name="G1" fmla="+- 21600 0 0"/>
                <a:gd name="G2" fmla="+- 21600 0 0"/>
                <a:gd name="T0" fmla="*/ 0 w 37052"/>
                <a:gd name="T1" fmla="*/ 11771 h 21600"/>
                <a:gd name="T2" fmla="*/ 37052 w 37052"/>
                <a:gd name="T3" fmla="*/ 9390 h 21600"/>
                <a:gd name="T4" fmla="*/ 19234 w 3705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052" h="21600" fill="none" extrusionOk="0">
                  <a:moveTo>
                    <a:pt x="-1" y="11770"/>
                  </a:moveTo>
                  <a:cubicBezTo>
                    <a:pt x="3691" y="4546"/>
                    <a:pt x="11120" y="-1"/>
                    <a:pt x="19234" y="0"/>
                  </a:cubicBezTo>
                  <a:cubicBezTo>
                    <a:pt x="26358" y="0"/>
                    <a:pt x="33024" y="3513"/>
                    <a:pt x="37051" y="9390"/>
                  </a:cubicBezTo>
                </a:path>
                <a:path w="37052" h="21600" stroke="0" extrusionOk="0">
                  <a:moveTo>
                    <a:pt x="-1" y="11770"/>
                  </a:moveTo>
                  <a:cubicBezTo>
                    <a:pt x="3691" y="4546"/>
                    <a:pt x="11120" y="-1"/>
                    <a:pt x="19234" y="0"/>
                  </a:cubicBezTo>
                  <a:cubicBezTo>
                    <a:pt x="26358" y="0"/>
                    <a:pt x="33024" y="3513"/>
                    <a:pt x="37051" y="9390"/>
                  </a:cubicBezTo>
                  <a:lnTo>
                    <a:pt x="19234" y="2160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0031" name="Rectangle 1039"/>
            <p:cNvSpPr>
              <a:spLocks noChangeArrowheads="1"/>
            </p:cNvSpPr>
            <p:nvPr/>
          </p:nvSpPr>
          <p:spPr bwMode="auto">
            <a:xfrm>
              <a:off x="1991" y="676"/>
              <a:ext cx="308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l-GR" sz="2200" b="0" dirty="0" smtClean="0">
                  <a:solidFill>
                    <a:schemeClr val="accent2"/>
                  </a:solidFill>
                  <a:latin typeface="Arial" charset="0"/>
                </a:rPr>
                <a:t>Προσφερόμενο ποσοστό μισθών </a:t>
              </a:r>
              <a:r>
                <a:rPr lang="en-GB" sz="2200" b="0" dirty="0" smtClean="0">
                  <a:solidFill>
                    <a:schemeClr val="accent2"/>
                  </a:solidFill>
                  <a:latin typeface="Arial" charset="0"/>
                </a:rPr>
                <a:t>(</a:t>
              </a:r>
              <a:r>
                <a:rPr lang="en-GB" sz="2200" b="0" i="1" dirty="0" err="1" smtClean="0">
                  <a:solidFill>
                    <a:schemeClr val="accent2"/>
                  </a:solidFill>
                  <a:latin typeface="Arial" charset="0"/>
                </a:rPr>
                <a:t>W</a:t>
              </a:r>
              <a:r>
                <a:rPr lang="en-GB" sz="2400" b="0" baseline="-25000" dirty="0" err="1" smtClean="0">
                  <a:solidFill>
                    <a:schemeClr val="accent2"/>
                  </a:solidFill>
                  <a:latin typeface="Arial" charset="0"/>
                </a:rPr>
                <a:t>o</a:t>
              </a:r>
              <a:r>
                <a:rPr lang="en-GB" sz="2200" b="0" dirty="0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470033" name="Arc 1041"/>
          <p:cNvSpPr>
            <a:spLocks/>
          </p:cNvSpPr>
          <p:nvPr/>
        </p:nvSpPr>
        <p:spPr bwMode="auto">
          <a:xfrm rot="1680000">
            <a:off x="690563" y="2365375"/>
            <a:ext cx="8126412" cy="1439863"/>
          </a:xfrm>
          <a:custGeom>
            <a:avLst/>
            <a:gdLst>
              <a:gd name="G0" fmla="+- 16341 0 0"/>
              <a:gd name="G1" fmla="+- 0 0 0"/>
              <a:gd name="G2" fmla="+- 21600 0 0"/>
              <a:gd name="T0" fmla="*/ 35690 w 35690"/>
              <a:gd name="T1" fmla="*/ 9601 h 21600"/>
              <a:gd name="T2" fmla="*/ 0 w 35690"/>
              <a:gd name="T3" fmla="*/ 14126 h 21600"/>
              <a:gd name="T4" fmla="*/ 16341 w 3569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690" h="21600" fill="none" extrusionOk="0">
                <a:moveTo>
                  <a:pt x="35689" y="9600"/>
                </a:moveTo>
                <a:cubicBezTo>
                  <a:pt x="32042" y="16951"/>
                  <a:pt x="24546" y="21599"/>
                  <a:pt x="16341" y="21600"/>
                </a:cubicBezTo>
                <a:cubicBezTo>
                  <a:pt x="10067" y="21600"/>
                  <a:pt x="4103" y="18872"/>
                  <a:pt x="0" y="14125"/>
                </a:cubicBezTo>
              </a:path>
              <a:path w="35690" h="21600" stroke="0" extrusionOk="0">
                <a:moveTo>
                  <a:pt x="35689" y="9600"/>
                </a:moveTo>
                <a:cubicBezTo>
                  <a:pt x="32042" y="16951"/>
                  <a:pt x="24546" y="21599"/>
                  <a:pt x="16341" y="21600"/>
                </a:cubicBezTo>
                <a:cubicBezTo>
                  <a:pt x="10067" y="21600"/>
                  <a:pt x="4103" y="18872"/>
                  <a:pt x="0" y="14125"/>
                </a:cubicBezTo>
                <a:lnTo>
                  <a:pt x="16341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34" name="Rectangle 1042"/>
          <p:cNvSpPr>
            <a:spLocks noChangeArrowheads="1"/>
          </p:cNvSpPr>
          <p:nvPr/>
        </p:nvSpPr>
        <p:spPr bwMode="auto">
          <a:xfrm>
            <a:off x="5677687" y="4803504"/>
            <a:ext cx="2430152" cy="11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200" b="0" dirty="0" smtClean="0">
                <a:solidFill>
                  <a:schemeClr val="tx2"/>
                </a:solidFill>
                <a:latin typeface="Arial" charset="0"/>
              </a:rPr>
              <a:t>Ποσοστό μισθών</a:t>
            </a:r>
            <a:br>
              <a:rPr lang="el-GR" sz="2200" b="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2200" b="0" dirty="0" smtClean="0">
                <a:solidFill>
                  <a:schemeClr val="tx2"/>
                </a:solidFill>
                <a:latin typeface="Arial" charset="0"/>
              </a:rPr>
              <a:t>αποδεκτό από τον</a:t>
            </a:r>
            <a:br>
              <a:rPr lang="el-GR" sz="2200" b="0" dirty="0" smtClean="0">
                <a:solidFill>
                  <a:schemeClr val="tx2"/>
                </a:solidFill>
                <a:latin typeface="Arial" charset="0"/>
              </a:rPr>
            </a:br>
            <a:r>
              <a:rPr lang="el-GR" sz="2200" b="0" dirty="0" smtClean="0">
                <a:solidFill>
                  <a:schemeClr val="tx2"/>
                </a:solidFill>
                <a:latin typeface="Arial" charset="0"/>
              </a:rPr>
              <a:t>εργαζόμενο</a:t>
            </a:r>
            <a:r>
              <a:rPr lang="el-GR" sz="2200" b="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GB" sz="2200" b="0" dirty="0" smtClean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GB" sz="2200" b="0" i="1" dirty="0" err="1" smtClean="0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="0" baseline="-25000" dirty="0" err="1" smtClean="0">
                <a:solidFill>
                  <a:schemeClr val="tx2"/>
                </a:solidFill>
                <a:latin typeface="Arial" charset="0"/>
              </a:rPr>
              <a:t>a</a:t>
            </a:r>
            <a:r>
              <a:rPr lang="en-GB" sz="2200" b="0" dirty="0" smtClean="0">
                <a:solidFill>
                  <a:schemeClr val="tx2"/>
                </a:solidFill>
                <a:latin typeface="Arial" charset="0"/>
              </a:rPr>
              <a:t>)</a:t>
            </a:r>
            <a:endParaRPr lang="en-GB" sz="2200" b="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70035" name="Oval 1043"/>
          <p:cNvSpPr>
            <a:spLocks noChangeArrowheads="1"/>
          </p:cNvSpPr>
          <p:nvPr/>
        </p:nvSpPr>
        <p:spPr bwMode="auto">
          <a:xfrm>
            <a:off x="3308350" y="3084513"/>
            <a:ext cx="93663" cy="93662"/>
          </a:xfrm>
          <a:prstGeom prst="ellipse">
            <a:avLst/>
          </a:prstGeom>
          <a:solidFill>
            <a:srgbClr val="FFFF99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70037" name="Line 1045"/>
          <p:cNvSpPr>
            <a:spLocks noChangeShapeType="1"/>
          </p:cNvSpPr>
          <p:nvPr/>
        </p:nvSpPr>
        <p:spPr bwMode="auto">
          <a:xfrm flipH="1">
            <a:off x="3363913" y="5138738"/>
            <a:ext cx="876300" cy="7556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triangle" w="sm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el-GR"/>
          </a:p>
        </p:txBody>
      </p:sp>
      <p:sp>
        <p:nvSpPr>
          <p:cNvPr id="470038" name="AutoShape 1046"/>
          <p:cNvSpPr>
            <a:spLocks noChangeArrowheads="1"/>
          </p:cNvSpPr>
          <p:nvPr/>
        </p:nvSpPr>
        <p:spPr bwMode="auto">
          <a:xfrm>
            <a:off x="3797463" y="4765009"/>
            <a:ext cx="1437491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5400">
            <a:solidFill>
              <a:schemeClr val="accent1"/>
            </a:solidFill>
            <a:round/>
            <a:headEnd type="none" w="sm" len="sm"/>
            <a:tailEnd type="none" w="sm" len="med"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 defTabSz="762000"/>
            <a:r>
              <a:rPr lang="el-GR" sz="1900" b="0" dirty="0" smtClean="0">
                <a:solidFill>
                  <a:schemeClr val="hlink"/>
                </a:solidFill>
                <a:latin typeface="Arial" charset="0"/>
              </a:rPr>
              <a:t>Διάρκεια</a:t>
            </a:r>
            <a:br>
              <a:rPr lang="el-GR" sz="1900" b="0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sz="1900" b="0" dirty="0" smtClean="0">
                <a:solidFill>
                  <a:schemeClr val="hlink"/>
                </a:solidFill>
                <a:latin typeface="Arial" charset="0"/>
              </a:rPr>
              <a:t>ισορροπίας</a:t>
            </a:r>
            <a:endParaRPr lang="en-GB" sz="1900" b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70039" name="Text Box 1047"/>
          <p:cNvSpPr txBox="1">
            <a:spLocks noChangeArrowheads="1"/>
          </p:cNvSpPr>
          <p:nvPr/>
        </p:nvSpPr>
        <p:spPr bwMode="auto">
          <a:xfrm>
            <a:off x="0" y="25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Μέση διάρκεια ανεργίας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0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0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3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20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72069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484313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σε κατάσταση ισορροπίας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4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ανεργία τριβής (αναζήτησης)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72070" name="Rectangle 6"/>
          <p:cNvSpPr>
            <a:spLocks/>
          </p:cNvSpPr>
          <p:nvPr/>
        </p:nvSpPr>
        <p:spPr bwMode="auto">
          <a:xfrm>
            <a:off x="301625" y="3000375"/>
            <a:ext cx="85344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διαρθρωτική ανεργία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14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μεταβαλλόμενη μορφή της ζήτησης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14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περιφερειακή ανεργία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140000"/>
              </a:lnSpc>
              <a:spcBef>
                <a:spcPct val="3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b="0" dirty="0">
                <a:solidFill>
                  <a:srgbClr val="1E495C"/>
                </a:solidFill>
                <a:latin typeface="Arial" charset="0"/>
              </a:rPr>
              <a:t>τ</a:t>
            </a:r>
            <a:r>
              <a:rPr lang="el-GR" sz="2300" b="0" dirty="0" smtClean="0">
                <a:solidFill>
                  <a:srgbClr val="1E495C"/>
                </a:solidFill>
                <a:latin typeface="Arial" charset="0"/>
              </a:rPr>
              <a:t>εχνολογική ανεργία</a:t>
            </a:r>
            <a:endParaRPr lang="en-GB" sz="2300" b="0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lnSpc>
                <a:spcPct val="14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εποχιακή ανεργία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7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72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0" grpId="0" build="p" bldLvl="3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41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741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αίτια της ανεργίας</a:t>
            </a:r>
            <a:endParaRPr lang="en-GB" dirty="0"/>
          </a:p>
        </p:txBody>
      </p:sp>
      <p:sp>
        <p:nvSpPr>
          <p:cNvPr id="47411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</a:pPr>
            <a:r>
              <a:rPr lang="el-GR" dirty="0" smtClean="0"/>
              <a:t>Πολιτικές για την αντιμετώπιση της ανεργίας</a:t>
            </a:r>
            <a:endParaRPr lang="en-GB" dirty="0"/>
          </a:p>
          <a:p>
            <a:pPr lvl="1">
              <a:lnSpc>
                <a:spcPct val="180000"/>
              </a:lnSpc>
            </a:pPr>
            <a:r>
              <a:rPr lang="el-GR" dirty="0"/>
              <a:t>α</a:t>
            </a:r>
            <a:r>
              <a:rPr lang="el-GR" dirty="0" smtClean="0"/>
              <a:t>πό πλευρά ζήτησης</a:t>
            </a:r>
            <a:endParaRPr lang="en-GB" dirty="0"/>
          </a:p>
          <a:p>
            <a:pPr lvl="1">
              <a:lnSpc>
                <a:spcPct val="180000"/>
              </a:lnSpc>
            </a:pPr>
            <a:r>
              <a:rPr lang="el-GR" dirty="0"/>
              <a:t>α</a:t>
            </a:r>
            <a:r>
              <a:rPr lang="el-GR" dirty="0" smtClean="0"/>
              <a:t>πό πλευρά προσφοράς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4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4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4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7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100" dirty="0" smtClean="0"/>
              <a:t>Μακροοικονομικά Θέματα και Ανάλυση: μία Επισκόπηση</a:t>
            </a:r>
            <a:endParaRPr lang="en-GB" sz="4100" dirty="0"/>
          </a:p>
        </p:txBody>
      </p:sp>
      <p:sp>
        <p:nvSpPr>
          <p:cNvPr id="4761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Συνολικά Ζήτηση , Συνολική Προσφορά και το Επίπεδο Τιμών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</a:t>
            </a:r>
            <a:r>
              <a:rPr lang="en-GB" dirty="0"/>
              <a:t>,</a:t>
            </a:r>
            <a:r>
              <a:rPr lang="en-GB" i="1" dirty="0"/>
              <a:t> AS</a:t>
            </a:r>
            <a:r>
              <a:rPr lang="en-GB" dirty="0"/>
              <a:t> </a:t>
            </a:r>
            <a:r>
              <a:rPr lang="el-GR" dirty="0" smtClean="0"/>
              <a:t>και το επίπεδο τιμών</a:t>
            </a:r>
            <a:endParaRPr lang="en-GB" dirty="0"/>
          </a:p>
        </p:txBody>
      </p:sp>
      <p:sp>
        <p:nvSpPr>
          <p:cNvPr id="478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l-GR" dirty="0" smtClean="0"/>
              <a:t>Η συνολική καμπύλη ζήτησης</a:t>
            </a:r>
            <a:endParaRPr lang="en-GB" dirty="0"/>
          </a:p>
          <a:p>
            <a:pPr lvl="1">
              <a:lnSpc>
                <a:spcPct val="130000"/>
              </a:lnSpc>
            </a:pPr>
            <a:r>
              <a:rPr lang="el-GR" dirty="0" smtClean="0"/>
              <a:t>εισοδηματικό αποτέλεσμα  και αποτελέσματα υποκατάστασης</a:t>
            </a:r>
            <a:endParaRPr lang="en-GB" dirty="0"/>
          </a:p>
          <a:p>
            <a:pPr lvl="1">
              <a:lnSpc>
                <a:spcPct val="130000"/>
              </a:lnSpc>
            </a:pP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build="p" bldLvl="3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0261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0262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0263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480264" name="Rectangle 8"/>
          <p:cNvSpPr>
            <a:spLocks noChangeArrowheads="1"/>
          </p:cNvSpPr>
          <p:nvPr/>
        </p:nvSpPr>
        <p:spPr bwMode="auto">
          <a:xfrm rot="-5400000">
            <a:off x="-634869" y="2858737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Επίπεδο τιμών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80265" name="Rectangle 9"/>
          <p:cNvSpPr>
            <a:spLocks noChangeArrowheads="1"/>
          </p:cNvSpPr>
          <p:nvPr/>
        </p:nvSpPr>
        <p:spPr bwMode="auto">
          <a:xfrm>
            <a:off x="3042588" y="6430963"/>
            <a:ext cx="291913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Εθνικό εισόδημα  (ΑΕΠ)</a:t>
            </a:r>
            <a:endParaRPr lang="en-GB" sz="2000" b="0" dirty="0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936750" y="0"/>
            <a:ext cx="7207250" cy="5592763"/>
            <a:chOff x="1220" y="0"/>
            <a:chExt cx="4540" cy="3523"/>
          </a:xfrm>
        </p:grpSpPr>
        <p:sp>
          <p:nvSpPr>
            <p:cNvPr id="480267" name="Arc 11"/>
            <p:cNvSpPr>
              <a:spLocks/>
            </p:cNvSpPr>
            <p:nvPr/>
          </p:nvSpPr>
          <p:spPr bwMode="auto">
            <a:xfrm>
              <a:off x="1220" y="0"/>
              <a:ext cx="4540" cy="3360"/>
            </a:xfrm>
            <a:custGeom>
              <a:avLst/>
              <a:gdLst>
                <a:gd name="T0" fmla="*/ 610 w 20698"/>
                <a:gd name="T1" fmla="*/ 563 h 20052"/>
                <a:gd name="T2" fmla="*/ 0 w 20698"/>
                <a:gd name="T3" fmla="*/ 173 h 20052"/>
                <a:gd name="T4" fmla="*/ 996 w 20698"/>
                <a:gd name="T5" fmla="*/ 0 h 20052"/>
                <a:gd name="T6" fmla="*/ 0 60000 65536"/>
                <a:gd name="T7" fmla="*/ 0 60000 65536"/>
                <a:gd name="T8" fmla="*/ 0 60000 65536"/>
                <a:gd name="T9" fmla="*/ 0 w 20698"/>
                <a:gd name="T10" fmla="*/ 0 h 20052"/>
                <a:gd name="T11" fmla="*/ 20698 w 20698"/>
                <a:gd name="T12" fmla="*/ 20052 h 20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98" h="20052" fill="none" extrusionOk="0">
                  <a:moveTo>
                    <a:pt x="12668" y="20051"/>
                  </a:moveTo>
                  <a:cubicBezTo>
                    <a:pt x="6550" y="17601"/>
                    <a:pt x="1885" y="12492"/>
                    <a:pt x="0" y="6177"/>
                  </a:cubicBezTo>
                </a:path>
                <a:path w="20698" h="20052" stroke="0" extrusionOk="0">
                  <a:moveTo>
                    <a:pt x="12668" y="20051"/>
                  </a:moveTo>
                  <a:cubicBezTo>
                    <a:pt x="6550" y="17601"/>
                    <a:pt x="1885" y="12492"/>
                    <a:pt x="0" y="6177"/>
                  </a:cubicBezTo>
                  <a:lnTo>
                    <a:pt x="20698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480268" name="Rectangle 12"/>
            <p:cNvSpPr>
              <a:spLocks noChangeArrowheads="1"/>
            </p:cNvSpPr>
            <p:nvPr/>
          </p:nvSpPr>
          <p:spPr bwMode="auto">
            <a:xfrm>
              <a:off x="3974" y="3235"/>
              <a:ext cx="3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0" i="1">
                  <a:solidFill>
                    <a:schemeClr val="tx2"/>
                  </a:solidFill>
                  <a:latin typeface="Arial" charset="0"/>
                </a:rPr>
                <a:t>AD</a:t>
              </a:r>
            </a:p>
          </p:txBody>
        </p:sp>
      </p:grpSp>
      <p:sp>
        <p:nvSpPr>
          <p:cNvPr id="360462" name="Rectangle 14"/>
          <p:cNvSpPr>
            <a:spLocks noChangeArrowheads="1"/>
          </p:cNvSpPr>
          <p:nvPr/>
        </p:nvSpPr>
        <p:spPr bwMode="auto">
          <a:xfrm>
            <a:off x="3854547" y="722312"/>
            <a:ext cx="4023361" cy="359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>
              <a:spcBef>
                <a:spcPts val="0"/>
              </a:spcBef>
              <a:buClr>
                <a:srgbClr val="003BB0"/>
              </a:buClr>
            </a:pP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Γιατί η καμπύλη συνολικής ζήτησης εμφανίζει αρνητική κλίση</a:t>
            </a:r>
            <a:endParaRPr lang="en-GB" sz="2000" dirty="0">
              <a:solidFill>
                <a:schemeClr val="folHlink"/>
              </a:solidFill>
              <a:latin typeface="Arial" charset="0"/>
            </a:endParaRPr>
          </a:p>
          <a:p>
            <a:pPr marL="0" lvl="1" indent="-457200">
              <a:spcBef>
                <a:spcPts val="0"/>
              </a:spcBef>
              <a:buClr>
                <a:srgbClr val="A000A0"/>
              </a:buClr>
              <a:buFontTx/>
              <a:buChar char="•"/>
            </a:pPr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επίδραση διεθνούς εμπορίου</a:t>
            </a:r>
            <a:endParaRPr lang="en-GB" sz="1800" dirty="0">
              <a:solidFill>
                <a:schemeClr val="accent1"/>
              </a:solidFill>
              <a:latin typeface="Arial" charset="0"/>
            </a:endParaRPr>
          </a:p>
          <a:p>
            <a:pPr marL="0" lvl="1" indent="-457200">
              <a:spcBef>
                <a:spcPts val="0"/>
              </a:spcBef>
              <a:buClr>
                <a:srgbClr val="A000A0"/>
              </a:buClr>
              <a:buFontTx/>
              <a:buChar char="•"/>
            </a:pPr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πραγματική επίδραση ισορροπίας</a:t>
            </a:r>
            <a:endParaRPr lang="en-GB" sz="1800" dirty="0">
              <a:solidFill>
                <a:schemeClr val="accent1"/>
              </a:solidFill>
              <a:latin typeface="Arial" charset="0"/>
            </a:endParaRPr>
          </a:p>
          <a:p>
            <a:pPr marL="0" lvl="1" indent="-457200">
              <a:spcBef>
                <a:spcPts val="0"/>
              </a:spcBef>
              <a:buClr>
                <a:srgbClr val="A000A0"/>
              </a:buClr>
              <a:buFontTx/>
              <a:buChar char="•"/>
            </a:pPr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επίδραση επιτοκίου</a:t>
            </a:r>
            <a:endParaRPr lang="en-GB" sz="1800" dirty="0">
              <a:solidFill>
                <a:schemeClr val="accent1"/>
              </a:solidFill>
              <a:latin typeface="Arial" charset="0"/>
            </a:endParaRPr>
          </a:p>
          <a:p>
            <a:pPr marL="0" lvl="1">
              <a:spcBef>
                <a:spcPts val="0"/>
              </a:spcBef>
              <a:buClr>
                <a:srgbClr val="003BB0"/>
              </a:buClr>
            </a:pP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Η κλίση της καμπύλης συνολικής </a:t>
            </a:r>
            <a:r>
              <a:rPr lang="el-GR" sz="20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ζήτησης</a:t>
            </a:r>
          </a:p>
          <a:p>
            <a:pPr marL="0" lvl="1">
              <a:spcBef>
                <a:spcPts val="0"/>
              </a:spcBef>
              <a:buClr>
                <a:srgbClr val="003BB0"/>
              </a:buClr>
            </a:pPr>
            <a:r>
              <a:rPr lang="el-GR" sz="2000" dirty="0" smtClean="0">
                <a:solidFill>
                  <a:schemeClr val="folHlink"/>
                </a:solidFill>
                <a:latin typeface="Arial" charset="0"/>
              </a:rPr>
              <a:t>Μετατοπίσεις στη καμπύλη συνολικής ζήτησης</a:t>
            </a:r>
            <a:endParaRPr lang="en-GB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80270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Συνολική ζήτηση και συνολική προσφορά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0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0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0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0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0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62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 dirty="0"/>
          </a:p>
        </p:txBody>
      </p:sp>
      <p:sp>
        <p:nvSpPr>
          <p:cNvPr id="381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φύση της ανεργίας</a:t>
            </a:r>
            <a:endParaRPr lang="en-GB" dirty="0"/>
          </a:p>
        </p:txBody>
      </p:sp>
      <p:sp>
        <p:nvSpPr>
          <p:cNvPr id="3819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l-GR" dirty="0" smtClean="0"/>
              <a:t>Η έννοια της «ανεργίας»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Καθορίζοντας το ποσοστό ανεργίας</a:t>
            </a:r>
            <a:endParaRPr lang="en-GB" dirty="0"/>
          </a:p>
          <a:p>
            <a:pPr lvl="1">
              <a:lnSpc>
                <a:spcPct val="140000"/>
              </a:lnSpc>
            </a:pPr>
            <a:r>
              <a:rPr lang="el-GR" dirty="0" smtClean="0"/>
              <a:t>Καταγεγραμμένη ανεργία</a:t>
            </a:r>
            <a:endParaRPr lang="en-GB" dirty="0"/>
          </a:p>
          <a:p>
            <a:pPr lvl="2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οι καταγεγραμμένες στατιστικές υποτιμούν το επίπεδο της ανεργίας, καθώς πολλοί δεν είναι επιλέξιμοι για παροχές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Τυποποιημένη ανεργία </a:t>
            </a:r>
            <a:r>
              <a:rPr lang="en-GB" dirty="0" smtClean="0"/>
              <a:t>(</a:t>
            </a:r>
            <a:r>
              <a:rPr lang="en-GB" dirty="0"/>
              <a:t>ILO/OECD)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81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build="p" bldLvl="3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</a:t>
            </a:r>
            <a:r>
              <a:rPr lang="en-GB" dirty="0"/>
              <a:t>,</a:t>
            </a:r>
            <a:r>
              <a:rPr lang="en-GB" i="1" dirty="0"/>
              <a:t> AS</a:t>
            </a:r>
            <a:r>
              <a:rPr lang="en-GB" dirty="0"/>
              <a:t> </a:t>
            </a:r>
            <a:r>
              <a:rPr lang="el-GR" dirty="0" smtClean="0"/>
              <a:t>και το επίπεδο τιμών</a:t>
            </a:r>
            <a:endParaRPr lang="en-GB" dirty="0"/>
          </a:p>
        </p:txBody>
      </p:sp>
      <p:sp>
        <p:nvSpPr>
          <p:cNvPr id="482307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1423988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συνολικής ζήτησης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εισοδηματικό αποτέλεσμα και αποτελέσματα υποκατάστασης</a:t>
            </a:r>
            <a:endParaRPr lang="en-GB" dirty="0"/>
          </a:p>
        </p:txBody>
      </p:sp>
      <p:sp>
        <p:nvSpPr>
          <p:cNvPr id="482308" name="Rectangle 4"/>
          <p:cNvSpPr>
            <a:spLocks/>
          </p:cNvSpPr>
          <p:nvPr/>
        </p:nvSpPr>
        <p:spPr bwMode="auto">
          <a:xfrm>
            <a:off x="301625" y="3263705"/>
            <a:ext cx="8534400" cy="32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30000"/>
              </a:spcBef>
              <a:buClr>
                <a:srgbClr val="990033"/>
              </a:buClr>
              <a:buSzPct val="85000"/>
              <a:buFont typeface="Wingdings 2" pitchFamily="18" charset="2"/>
              <a:buChar char=""/>
            </a:pPr>
            <a:r>
              <a:rPr lang="el-GR" sz="3000" b="0" dirty="0" smtClean="0">
                <a:latin typeface="Arial" charset="0"/>
              </a:rPr>
              <a:t>Η καμπύλη συνολικής προσφοράς</a:t>
            </a:r>
            <a:endParaRPr lang="en-GB" sz="3000" b="0" dirty="0"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βραχυπρόθεσμα αυξανόμενα κόστη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84357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4358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4359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484360" name="Rectangle 8"/>
          <p:cNvSpPr>
            <a:spLocks noChangeArrowheads="1"/>
          </p:cNvSpPr>
          <p:nvPr/>
        </p:nvSpPr>
        <p:spPr bwMode="auto">
          <a:xfrm rot="-5400000">
            <a:off x="-634869" y="2858737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Επίπεδο τιμών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484361" name="Rectangle 9"/>
          <p:cNvSpPr>
            <a:spLocks noChangeArrowheads="1"/>
          </p:cNvSpPr>
          <p:nvPr/>
        </p:nvSpPr>
        <p:spPr bwMode="auto">
          <a:xfrm>
            <a:off x="3077851" y="6430963"/>
            <a:ext cx="284860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Εθνικό εισόδημα (ΑΕΠ)</a:t>
            </a:r>
            <a:endParaRPr lang="en-GB" sz="2000" b="0" dirty="0"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34988" y="228600"/>
            <a:ext cx="5095875" cy="5226050"/>
            <a:chOff x="337" y="144"/>
            <a:chExt cx="3210" cy="3292"/>
          </a:xfrm>
        </p:grpSpPr>
        <p:sp>
          <p:nvSpPr>
            <p:cNvPr id="484363" name="Arc 11"/>
            <p:cNvSpPr>
              <a:spLocks/>
            </p:cNvSpPr>
            <p:nvPr/>
          </p:nvSpPr>
          <p:spPr bwMode="auto">
            <a:xfrm rot="-360000">
              <a:off x="337" y="144"/>
              <a:ext cx="3062" cy="3292"/>
            </a:xfrm>
            <a:custGeom>
              <a:avLst/>
              <a:gdLst>
                <a:gd name="T0" fmla="*/ 455 w 20593"/>
                <a:gd name="T1" fmla="*/ 154 h 21428"/>
                <a:gd name="T2" fmla="*/ 60 w 20593"/>
                <a:gd name="T3" fmla="*/ 506 h 21428"/>
                <a:gd name="T4" fmla="*/ 0 w 20593"/>
                <a:gd name="T5" fmla="*/ 0 h 21428"/>
                <a:gd name="T6" fmla="*/ 0 60000 65536"/>
                <a:gd name="T7" fmla="*/ 0 60000 65536"/>
                <a:gd name="T8" fmla="*/ 0 60000 65536"/>
                <a:gd name="T9" fmla="*/ 0 w 20593"/>
                <a:gd name="T10" fmla="*/ 0 h 21428"/>
                <a:gd name="T11" fmla="*/ 20593 w 20593"/>
                <a:gd name="T12" fmla="*/ 21428 h 214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93" h="21428" fill="none" extrusionOk="0">
                  <a:moveTo>
                    <a:pt x="20593" y="6518"/>
                  </a:moveTo>
                  <a:cubicBezTo>
                    <a:pt x="18051" y="14548"/>
                    <a:pt x="11073" y="20368"/>
                    <a:pt x="2718" y="21428"/>
                  </a:cubicBezTo>
                </a:path>
                <a:path w="20593" h="21428" stroke="0" extrusionOk="0">
                  <a:moveTo>
                    <a:pt x="20593" y="6518"/>
                  </a:moveTo>
                  <a:cubicBezTo>
                    <a:pt x="18051" y="14548"/>
                    <a:pt x="11073" y="20368"/>
                    <a:pt x="2718" y="2142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 b="0"/>
            </a:p>
          </p:txBody>
        </p:sp>
        <p:sp>
          <p:nvSpPr>
            <p:cNvPr id="484364" name="Rectangle 12"/>
            <p:cNvSpPr>
              <a:spLocks noChangeArrowheads="1"/>
            </p:cNvSpPr>
            <p:nvPr/>
          </p:nvSpPr>
          <p:spPr bwMode="auto">
            <a:xfrm>
              <a:off x="3175" y="739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b="0" i="1">
                  <a:solidFill>
                    <a:schemeClr val="tx2"/>
                  </a:solidFill>
                  <a:latin typeface="Arial" charset="0"/>
                </a:rPr>
                <a:t>AS</a:t>
              </a:r>
            </a:p>
          </p:txBody>
        </p:sp>
      </p:grpSp>
      <p:sp>
        <p:nvSpPr>
          <p:cNvPr id="363534" name="Rectangle 14"/>
          <p:cNvSpPr>
            <a:spLocks noChangeArrowheads="1"/>
          </p:cNvSpPr>
          <p:nvPr/>
        </p:nvSpPr>
        <p:spPr bwMode="auto">
          <a:xfrm>
            <a:off x="4686887" y="2862116"/>
            <a:ext cx="3404381" cy="296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75000"/>
              </a:spcBef>
              <a:buClr>
                <a:srgbClr val="007600"/>
              </a:buClr>
              <a:buFontTx/>
              <a:buChar char="•"/>
            </a:pPr>
            <a:r>
              <a:rPr lang="el-GR" sz="2200" dirty="0" smtClean="0">
                <a:solidFill>
                  <a:schemeClr val="folHlink"/>
                </a:solidFill>
                <a:latin typeface="Arial" charset="0"/>
              </a:rPr>
              <a:t>Βραχυπρόθεσμες και </a:t>
            </a:r>
            <a:r>
              <a:rPr lang="el-GR" sz="2170" dirty="0" smtClean="0">
                <a:solidFill>
                  <a:schemeClr val="folHlink"/>
                </a:solidFill>
                <a:latin typeface="Arial" charset="0"/>
              </a:rPr>
              <a:t>μακροχρόνιες</a:t>
            </a:r>
            <a:r>
              <a:rPr lang="el-GR" sz="2200" dirty="0" smtClean="0">
                <a:solidFill>
                  <a:schemeClr val="folHlink"/>
                </a:solidFill>
                <a:latin typeface="Arial" charset="0"/>
              </a:rPr>
              <a:t> καμπύλες συνολικής προσφοράς</a:t>
            </a:r>
            <a:endParaRPr lang="en-GB" sz="2200" dirty="0">
              <a:solidFill>
                <a:schemeClr val="folHlink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75000"/>
              </a:spcBef>
              <a:buClr>
                <a:srgbClr val="007600"/>
              </a:buClr>
              <a:buFontTx/>
              <a:buChar char="•"/>
            </a:pPr>
            <a:r>
              <a:rPr lang="el-GR" sz="2200" dirty="0" smtClean="0">
                <a:solidFill>
                  <a:schemeClr val="folHlink"/>
                </a:solidFill>
                <a:latin typeface="Arial" charset="0"/>
              </a:rPr>
              <a:t>Η κλίση της καμπύλης συνολικής προσφοράς</a:t>
            </a:r>
            <a:endParaRPr lang="en-GB" sz="2200" dirty="0">
              <a:solidFill>
                <a:schemeClr val="folHlink"/>
              </a:solidFill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75000"/>
              </a:spcBef>
              <a:buClr>
                <a:srgbClr val="007600"/>
              </a:buClr>
              <a:buFontTx/>
              <a:buChar char="•"/>
            </a:pPr>
            <a:r>
              <a:rPr lang="el-GR" sz="2200" dirty="0" smtClean="0">
                <a:solidFill>
                  <a:schemeClr val="folHlink"/>
                </a:solidFill>
                <a:latin typeface="Arial" charset="0"/>
              </a:rPr>
              <a:t>Μετατοπίσεις στην καμπύλη συνολικής προσφοράς </a:t>
            </a:r>
            <a:endParaRPr lang="en-GB" sz="22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84366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Συνολική ζήτηση και συνολική προσφορά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3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3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3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</a:t>
            </a:r>
            <a:r>
              <a:rPr lang="en-GB" dirty="0"/>
              <a:t>,</a:t>
            </a:r>
            <a:r>
              <a:rPr lang="en-GB" i="1" dirty="0"/>
              <a:t> AS</a:t>
            </a:r>
            <a:r>
              <a:rPr lang="en-GB" dirty="0"/>
              <a:t> </a:t>
            </a:r>
            <a:r>
              <a:rPr lang="el-GR" dirty="0" smtClean="0"/>
              <a:t>και το επίπεδο τιμών</a:t>
            </a:r>
            <a:endParaRPr lang="en-GB" dirty="0"/>
          </a:p>
        </p:txBody>
      </p:sp>
      <p:sp>
        <p:nvSpPr>
          <p:cNvPr id="4864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συνολικής ζήτησης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εισοδηματικά αποτελέσματα και αποτελέσματα υποκατάστασης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συνολικής ζήτησης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βραχυπρόθεσμα αυξανόμενα κόστη</a:t>
            </a:r>
            <a:endParaRPr lang="en-GB" dirty="0"/>
          </a:p>
          <a:p>
            <a:pPr>
              <a:lnSpc>
                <a:spcPct val="130000"/>
              </a:lnSpc>
            </a:pPr>
            <a:r>
              <a:rPr lang="el-GR" dirty="0" smtClean="0"/>
              <a:t>Ισορροπία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1" y="663463"/>
            <a:ext cx="7550727" cy="5896841"/>
          </a:xfrm>
          <a:prstGeom prst="rect">
            <a:avLst/>
          </a:prstGeom>
        </p:spPr>
      </p:pic>
      <p:sp>
        <p:nvSpPr>
          <p:cNvPr id="366613" name="Line 21"/>
          <p:cNvSpPr>
            <a:spLocks noChangeShapeType="1"/>
          </p:cNvSpPr>
          <p:nvPr/>
        </p:nvSpPr>
        <p:spPr bwMode="auto">
          <a:xfrm flipV="1">
            <a:off x="1274225" y="3696291"/>
            <a:ext cx="0" cy="86037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8477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Συνολική ζήτηση και συνολική προσφορά.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AD</a:t>
            </a:r>
            <a:r>
              <a:rPr lang="en-GB" dirty="0"/>
              <a:t>,</a:t>
            </a:r>
            <a:r>
              <a:rPr lang="en-GB" i="1" dirty="0"/>
              <a:t> AS</a:t>
            </a:r>
            <a:r>
              <a:rPr lang="en-GB" dirty="0"/>
              <a:t> </a:t>
            </a:r>
            <a:r>
              <a:rPr lang="el-GR" dirty="0" smtClean="0"/>
              <a:t>και το επίπεδο τιμών</a:t>
            </a:r>
            <a:endParaRPr lang="en-GB" dirty="0"/>
          </a:p>
        </p:txBody>
      </p:sp>
      <p:sp>
        <p:nvSpPr>
          <p:cNvPr id="490499" name="Rectangle 3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349726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συνολικής ζήτησης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εισοδηματικά αποτελέσματα και αποτελέσματα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συνολικής προσφοράς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βραχυπρόθεσμα αυξανόμενα κόστη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3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Ισορροπία 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490500" name="Rectangle 4"/>
          <p:cNvSpPr>
            <a:spLocks/>
          </p:cNvSpPr>
          <p:nvPr/>
        </p:nvSpPr>
        <p:spPr bwMode="auto">
          <a:xfrm>
            <a:off x="301625" y="5035550"/>
            <a:ext cx="85344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μετατοπίσεις στην καμπύλη συνολικής ζήτησης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μετατοπίσεις στην καμπύλη συνολικής προσφοράς</a:t>
            </a:r>
            <a:endParaRPr lang="en-GB" sz="2600" b="0" dirty="0" smtClean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30000"/>
              </a:lnSpc>
              <a:spcBef>
                <a:spcPct val="300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0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0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0" grpId="0" build="p" bldLvl="2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1213" y="620713"/>
            <a:ext cx="7461250" cy="1390967"/>
          </a:xfrm>
        </p:spPr>
        <p:txBody>
          <a:bodyPr/>
          <a:lstStyle/>
          <a:p>
            <a:r>
              <a:rPr lang="el-GR" dirty="0" smtClean="0"/>
              <a:t>Μακροοικονομικά Θέματα και Ανάλυση: Μία Επισκόπηση</a:t>
            </a:r>
            <a:endParaRPr lang="en-GB" dirty="0"/>
          </a:p>
        </p:txBody>
      </p:sp>
      <p:sp>
        <p:nvSpPr>
          <p:cNvPr id="4925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4000" dirty="0" smtClean="0"/>
              <a:t>Πληθωρισμός </a:t>
            </a:r>
            <a:endParaRPr lang="en-GB" sz="40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49459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49459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Ορίζοντας τον πληθωρισμό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πληθωρισμός τιμών καταναλωτή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chemeClr val="tx1"/>
                </a:solidFill>
              </a:rPr>
              <a:t>ΔΤΚ</a:t>
            </a:r>
            <a:endParaRPr lang="en-GB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chemeClr val="tx1"/>
                </a:solidFill>
              </a:rPr>
              <a:t>ΔΤΠ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πληθωρισμό τιμών εισροών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μισθών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στις τιμές βασικών εμπορευμάτων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4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4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4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94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94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94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94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7" grpId="0" build="p" bldLvl="2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1" name="Text Box 14"/>
          <p:cNvSpPr txBox="1">
            <a:spLocks noChangeArrowheads="1"/>
          </p:cNvSpPr>
          <p:nvPr/>
        </p:nvSpPr>
        <p:spPr bwMode="auto">
          <a:xfrm>
            <a:off x="0" y="6526213"/>
            <a:ext cx="8716963" cy="3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Πηγή: Βασισμένο σε δεδομένα από τα Δεδομένα Εμπορευμάτων της Παγκόσμιας Τράπεζας (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</a:rPr>
              <a:t>Pink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 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</a:rPr>
              <a:t>Sheet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</a:rPr>
              <a:t>) (Παγκόσμια Τράπεζα).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979972" name="Rectangle 13"/>
          <p:cNvSpPr txBox="1">
            <a:spLocks noChangeArrowheads="1"/>
          </p:cNvSpPr>
          <p:nvPr/>
        </p:nvSpPr>
        <p:spPr bwMode="auto">
          <a:xfrm>
            <a:off x="1588" y="0"/>
            <a:ext cx="914241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l-GR" sz="2600" dirty="0">
                <a:solidFill>
                  <a:srgbClr val="660066"/>
                </a:solidFill>
                <a:latin typeface="Arial" charset="0"/>
              </a:rPr>
              <a:t>Ο πληθωρισμός των τιμών των βασικών εμπορευμάτων</a:t>
            </a:r>
            <a:endParaRPr lang="en-GB" sz="2600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0" b="4408"/>
          <a:stretch/>
        </p:blipFill>
        <p:spPr>
          <a:xfrm>
            <a:off x="415637" y="743440"/>
            <a:ext cx="8312727" cy="5488549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9820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9820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98202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Ορίζοντας τον πληθωρισμό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Πληθωρισμός τιμών καταναλωτή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ΔΤΚ </a:t>
            </a:r>
            <a:endParaRPr lang="en-GB" dirty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ΔΤΠ </a:t>
            </a:r>
            <a:endParaRPr lang="en-GB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πληθωρισμό τιμών εισροών</a:t>
            </a:r>
            <a:endParaRPr lang="en-GB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μισθών</a:t>
            </a:r>
            <a:endParaRPr lang="en-GB" dirty="0" smtClean="0"/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στις τιμές βασικών εμπορευμάτων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Αποπληθωριστής ΑΕΠ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600" dirty="0">
                <a:solidFill>
                  <a:srgbClr val="660066"/>
                </a:solidFill>
                <a:latin typeface="Arial" charset="0"/>
              </a:rPr>
              <a:t>Επιλογή των ετήσιων ρυθμών </a:t>
            </a:r>
            <a:r>
              <a:rPr lang="el-GR" sz="2600" dirty="0" smtClean="0">
                <a:solidFill>
                  <a:srgbClr val="660066"/>
                </a:solidFill>
                <a:latin typeface="Arial" charset="0"/>
              </a:rPr>
              <a:t>πληθωρισμού</a:t>
            </a:r>
            <a:br>
              <a:rPr lang="el-GR" sz="2600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600" dirty="0" smtClean="0">
                <a:solidFill>
                  <a:srgbClr val="660066"/>
                </a:solidFill>
                <a:latin typeface="Arial" charset="0"/>
              </a:rPr>
              <a:t>στο </a:t>
            </a:r>
            <a:r>
              <a:rPr lang="el-GR" sz="2600" dirty="0">
                <a:solidFill>
                  <a:srgbClr val="660066"/>
                </a:solidFill>
                <a:latin typeface="Arial" charset="0"/>
              </a:rPr>
              <a:t>Ηνωμένο Βασίλειο</a:t>
            </a:r>
            <a:endParaRPr lang="en-GB" sz="26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984068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Σημειώσεις: Τα ΜΕΚ είναι οι μέσες τακτικές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εβδομαδιαίες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αποδοχές (περιλαμβανομένων των </a:t>
            </a:r>
            <a:r>
              <a:rPr lang="el-GR" sz="1200" b="0" i="1" dirty="0" err="1">
                <a:solidFill>
                  <a:srgbClr val="B2B2B2"/>
                </a:solidFill>
                <a:latin typeface="Arial" charset="0"/>
                <a:cs typeface="Arial" charset="0"/>
              </a:rPr>
              <a:t>bonus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) για τους τρεις τελευταίους μήνες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Πηγή: Βασίζεται σε δεδομένα από τα </a:t>
            </a:r>
            <a:r>
              <a:rPr lang="en-GB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Time Series </a:t>
            </a:r>
            <a:r>
              <a:rPr lang="en-GB" sz="1200" b="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Data,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σειρές </a:t>
            </a:r>
            <a:r>
              <a:rPr lang="en-GB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IHYU, D7G7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και </a:t>
            </a:r>
            <a:r>
              <a:rPr lang="en-GB" sz="1200" b="0" i="1" dirty="0">
                <a:solidFill>
                  <a:srgbClr val="B2B2B2"/>
                </a:solidFill>
                <a:latin typeface="Arial" charset="0"/>
                <a:cs typeface="Arial" charset="0"/>
              </a:rPr>
              <a:t>KAC3 (National Statistics</a:t>
            </a:r>
            <a:r>
              <a:rPr lang="en-GB" sz="1200" b="0" i="1" dirty="0" smtClean="0">
                <a:solidFill>
                  <a:srgbClr val="B2B2B2"/>
                </a:solidFill>
                <a:latin typeface="Arial" charset="0"/>
                <a:cs typeface="Arial" charset="0"/>
              </a:rPr>
              <a:t>)</a:t>
            </a:r>
            <a:endParaRPr lang="en-GB" sz="1200" b="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2" y="937770"/>
            <a:ext cx="8665698" cy="498246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6947" y="6147255"/>
            <a:ext cx="8651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Σημειώσεις: (i) ΕΕ-15 = τα 15 μέλη της Ευρωπαϊκής Ένωσης πριν από την 1η Μαΐου 2004, (ii) δεδομένα για τη Γερμανία βασίζονται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στη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Δυτική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Γερμανία μόνο μέχρι το 1991 (iii) Τα δεδομένα από το 2014 βασίζονται σε προβλέψεις.</a:t>
            </a:r>
          </a:p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Βάση δεδομένων AMECO (Ευρωπαϊκή Επιτροπή, DGECFIN).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9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02321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600" b="1" dirty="0">
                <a:solidFill>
                  <a:srgbClr val="006666"/>
                </a:solidFill>
              </a:rPr>
              <a:t>Μέσα ποσοστά ανεργίας (%)</a:t>
            </a:r>
            <a:endParaRPr lang="en-GB" sz="2600" b="1" dirty="0">
              <a:solidFill>
                <a:srgbClr val="006666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097465"/>
              </p:ext>
            </p:extLst>
          </p:nvPr>
        </p:nvGraphicFramePr>
        <p:xfrm>
          <a:off x="211016" y="731517"/>
          <a:ext cx="8665699" cy="5425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0836"/>
                <a:gridCol w="984739"/>
                <a:gridCol w="1125415"/>
                <a:gridCol w="1420838"/>
                <a:gridCol w="1237957"/>
                <a:gridCol w="1237957"/>
                <a:gridCol w="1237957"/>
              </a:tblGrid>
              <a:tr h="298579">
                <a:tc>
                  <a:txBody>
                    <a:bodyPr/>
                    <a:lstStyle/>
                    <a:p>
                      <a:endParaRPr lang="el-GR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182563" marR="31496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1960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1970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1980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2010-15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Αυστρ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Κανα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δάς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λλί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Γερμ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Ελλάδ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Ιρλ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ανδία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Ιαπ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ωνί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Πορτογ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Ισ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Ην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σίλειο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ΗΠΑ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71359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ΕΕ-15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973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6973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 </a:t>
            </a:r>
            <a:endParaRPr lang="en-GB" sz="4000" dirty="0"/>
          </a:p>
        </p:txBody>
      </p:sp>
      <p:sp>
        <p:nvSpPr>
          <p:cNvPr id="69734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Ορίζοντας τον πληθωρισμό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Πληθωρισμός τιμών καταναλωτή</a:t>
            </a:r>
            <a:endParaRPr lang="en-GB" dirty="0" smtClean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ΔΤΚ </a:t>
            </a:r>
            <a:endParaRPr lang="en-GB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>
                <a:solidFill>
                  <a:srgbClr val="646B86"/>
                </a:solidFill>
              </a:rPr>
              <a:t>ΔΤΠ 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Πληθωρισμό τιμών εισροών</a:t>
            </a:r>
            <a:endParaRPr lang="en-GB" dirty="0" smtClean="0">
              <a:solidFill>
                <a:srgbClr val="FF00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μισθών</a:t>
            </a:r>
            <a:endParaRPr lang="en-GB" dirty="0" smtClean="0"/>
          </a:p>
          <a:p>
            <a:pPr lvl="2">
              <a:lnSpc>
                <a:spcPct val="100000"/>
              </a:lnSpc>
            </a:pPr>
            <a:r>
              <a:rPr lang="el-GR" dirty="0" smtClean="0"/>
              <a:t>πληθωρισμός στις τιμές βασικών εμπορευμάτων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l-GR" dirty="0" smtClean="0"/>
              <a:t>Αποπληθωριστής ΑΕΠ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</a:pPr>
            <a:r>
              <a:rPr lang="el-GR" dirty="0" smtClean="0"/>
              <a:t>Διεθνής εμπειρία πληθωρισμού</a:t>
            </a:r>
            <a:endParaRPr lang="en-GB" dirty="0">
              <a:solidFill>
                <a:srgbClr val="646B86"/>
              </a:solidFill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472951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56251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074084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900080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758103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–0,3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l-GR" sz="1600" b="0" i="0" u="none" strike="noStrike" dirty="0">
                        <a:solidFill>
                          <a:srgbClr val="231F2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defTabSz="762000"/>
            <a:r>
              <a:rPr lang="el-GR" dirty="0">
                <a:solidFill>
                  <a:srgbClr val="800080"/>
                </a:solidFill>
                <a:latin typeface="Arial" charset="0"/>
              </a:rPr>
              <a:t>Ποσοστά πληθωρισμού των τιμών </a:t>
            </a:r>
            <a:r>
              <a:rPr lang="el-GR" dirty="0" smtClean="0">
                <a:solidFill>
                  <a:srgbClr val="800080"/>
                </a:solidFill>
                <a:latin typeface="Arial" charset="0"/>
              </a:rPr>
              <a:t>καταναλωτή</a:t>
            </a:r>
            <a:br>
              <a:rPr lang="el-GR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2400" dirty="0" smtClean="0">
                <a:solidFill>
                  <a:srgbClr val="800080"/>
                </a:solidFill>
                <a:latin typeface="Arial" charset="0"/>
              </a:rPr>
              <a:t>για </a:t>
            </a:r>
            <a:r>
              <a:rPr lang="el-GR" sz="2400" dirty="0">
                <a:solidFill>
                  <a:srgbClr val="800080"/>
                </a:solidFill>
                <a:latin typeface="Arial" charset="0"/>
              </a:rPr>
              <a:t>επιλεγμένες χώρες (μέσο ετήσιο %)</a:t>
            </a:r>
            <a:endParaRPr lang="en-GB" sz="2400" dirty="0">
              <a:solidFill>
                <a:srgbClr val="800080"/>
              </a:solidFill>
              <a:latin typeface="Arial" charset="0"/>
            </a:endParaRPr>
          </a:p>
        </p:txBody>
      </p:sp>
      <p:sp>
        <p:nvSpPr>
          <p:cNvPr id="867332" name="Text Box 4"/>
          <p:cNvSpPr txBox="1">
            <a:spLocks noChangeArrowheads="1"/>
          </p:cNvSpPr>
          <p:nvPr/>
        </p:nvSpPr>
        <p:spPr bwMode="auto">
          <a:xfrm>
            <a:off x="292797" y="6487067"/>
            <a:ext cx="413177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>
              <a:spcBef>
                <a:spcPts val="600"/>
              </a:spcBef>
            </a:pP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Πηγή: Βασίζεται σε δεδομένα από τη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Stat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</a:t>
            </a:r>
            <a:r>
              <a:rPr lang="el-GR" sz="1200" b="0" dirty="0" err="1">
                <a:solidFill>
                  <a:srgbClr val="C0C0C0"/>
                </a:solidFill>
                <a:latin typeface="Arial" charset="0"/>
              </a:rPr>
              <a:t>Extracts</a:t>
            </a:r>
            <a:r>
              <a:rPr lang="el-GR" sz="1200" b="0" dirty="0">
                <a:solidFill>
                  <a:srgbClr val="C0C0C0"/>
                </a:solidFill>
                <a:latin typeface="Arial" charset="0"/>
              </a:rPr>
              <a:t> (ΟΟΣΑ).</a:t>
            </a:r>
            <a:endParaRPr lang="en-GB" sz="1200" b="0" dirty="0">
              <a:solidFill>
                <a:srgbClr val="C0C0C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60641"/>
              </p:ext>
            </p:extLst>
          </p:nvPr>
        </p:nvGraphicFramePr>
        <p:xfrm>
          <a:off x="56271" y="1026937"/>
          <a:ext cx="9031458" cy="5375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498"/>
                <a:gridCol w="1280160"/>
                <a:gridCol w="1280160"/>
                <a:gridCol w="1280160"/>
                <a:gridCol w="1280160"/>
                <a:gridCol w="1280160"/>
                <a:gridCol w="1280160"/>
              </a:tblGrid>
              <a:tr h="413517">
                <a:tc>
                  <a:txBody>
                    <a:bodyPr/>
                    <a:lstStyle/>
                    <a:p>
                      <a:endParaRPr lang="el-G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1971-80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 1981-90 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1991-2000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2001-7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2008-12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+mn-lt"/>
                        </a:rPr>
                        <a:t>1971-2012</a:t>
                      </a:r>
                      <a:endParaRPr lang="el-GR" dirty="0">
                        <a:latin typeface="+mn-lt"/>
                      </a:endParaRPr>
                    </a:p>
                  </a:txBody>
                  <a:tcPr marL="45720" marR="4572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Αυστραλία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10,5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Καναδάς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Γαλλία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9,7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Γερμανία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5,1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Ιταλία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7,2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Ιαπωνία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0,9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–0,3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–0,2</a:t>
                      </a:r>
                      <a:endParaRPr lang="el-G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Ολλανδία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Ζηλανδία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Σουηδία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9,2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Ην. </a:t>
                      </a:r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Βασίλειο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13,8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ΗΠΑ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9525" marR="9525" marT="9525" marB="0" anchor="ctr"/>
                </a:tc>
              </a:tr>
              <a:tr h="413517">
                <a:tc>
                  <a:txBody>
                    <a:bodyPr/>
                    <a:lstStyle/>
                    <a:p>
                      <a:pPr lvl="0" algn="l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ΟΟΣΑ</a:t>
                      </a:r>
                      <a:endParaRPr lang="el-G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6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996950" y="568325"/>
            <a:ext cx="7808913" cy="550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27395" name="Object 3"/>
          <p:cNvGraphicFramePr>
            <a:graphicFrameLocks noChangeAspect="1"/>
          </p:cNvGraphicFramePr>
          <p:nvPr/>
        </p:nvGraphicFramePr>
        <p:xfrm>
          <a:off x="2471738" y="1316038"/>
          <a:ext cx="4179887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80" name="Clip" r:id="rId4" imgW="2963520" imgH="3596760" progId="">
                  <p:embed/>
                </p:oleObj>
              </mc:Choice>
              <mc:Fallback>
                <p:oleObj name="Clip" r:id="rId4" imgW="2963520" imgH="359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1738" y="1316038"/>
                        <a:ext cx="4179887" cy="458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73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8273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3563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 anchor="ctr"/>
          <a:lstStyle/>
          <a:p>
            <a:r>
              <a:rPr lang="el-GR" sz="2800" b="1" dirty="0" smtClean="0"/>
              <a:t>ΜΒ ποσοστό πληθωρισμού</a:t>
            </a:r>
            <a:endParaRPr lang="en-GB" sz="2800" b="1" dirty="0"/>
          </a:p>
        </p:txBody>
      </p:sp>
      <p:graphicFrame>
        <p:nvGraphicFramePr>
          <p:cNvPr id="827399" name="Object 7"/>
          <p:cNvGraphicFramePr>
            <a:graphicFrameLocks/>
          </p:cNvGraphicFramePr>
          <p:nvPr/>
        </p:nvGraphicFramePr>
        <p:xfrm>
          <a:off x="0" y="520504"/>
          <a:ext cx="9144000" cy="6142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81" name="Chart" r:id="rId6" imgW="10424160" imgH="7627680" progId="MSGraph.Chart.8">
                  <p:embed followColorScheme="full"/>
                </p:oleObj>
              </mc:Choice>
              <mc:Fallback>
                <p:oleObj name="Chart" r:id="rId6" imgW="10424160" imgH="7627680" progId="MSGraph.Chart.8">
                  <p:embed followColorScheme="full"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391" t="3067" r="2238" b="1280"/>
                      <a:stretch>
                        <a:fillRect/>
                      </a:stretch>
                    </p:blipFill>
                    <p:spPr bwMode="auto">
                      <a:xfrm>
                        <a:off x="0" y="520504"/>
                        <a:ext cx="9144000" cy="6142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7400" name="Text Box 8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b="0">
                <a:solidFill>
                  <a:srgbClr val="C0C0C0"/>
                </a:solidFill>
                <a:latin typeface="Arial" charset="0"/>
              </a:rPr>
              <a:t>Source: based on data in </a:t>
            </a:r>
            <a:r>
              <a:rPr lang="en-GB" sz="1200" b="0" i="1">
                <a:solidFill>
                  <a:srgbClr val="C0C0C0"/>
                </a:solidFill>
                <a:latin typeface="Arial" charset="0"/>
              </a:rPr>
              <a:t>AMECO Database, European Commission, DGECFIN</a:t>
            </a:r>
            <a:endParaRPr lang="en-GB" sz="1200" b="0">
              <a:solidFill>
                <a:srgbClr val="C0C0C0"/>
              </a:solidFill>
              <a:latin typeface="Arial" charset="0"/>
            </a:endParaRPr>
          </a:p>
        </p:txBody>
      </p:sp>
      <p:sp>
        <p:nvSpPr>
          <p:cNvPr id="827401" name="Rectangle 3"/>
          <p:cNvSpPr>
            <a:spLocks noChangeArrowheads="1"/>
          </p:cNvSpPr>
          <p:nvPr/>
        </p:nvSpPr>
        <p:spPr bwMode="auto">
          <a:xfrm rot="-5400000">
            <a:off x="-3013447" y="3092786"/>
            <a:ext cx="655554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1800" b="0" dirty="0" smtClean="0">
                <a:latin typeface="Arial" charset="0"/>
              </a:rPr>
              <a:t>Ετήσια ποσοστιαία αύξηση στον αποπληθωριστή του ΑΕΠ </a:t>
            </a:r>
            <a:endParaRPr lang="en-GB" sz="1800" b="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27399" grpId="0" bld="series" 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ChangeArrowheads="1"/>
          </p:cNvSpPr>
          <p:nvPr/>
        </p:nvSpPr>
        <p:spPr bwMode="auto">
          <a:xfrm>
            <a:off x="996950" y="669925"/>
            <a:ext cx="7797800" cy="5276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29443" name="Object 3"/>
          <p:cNvGraphicFramePr>
            <a:graphicFrameLocks noChangeAspect="1"/>
          </p:cNvGraphicFramePr>
          <p:nvPr/>
        </p:nvGraphicFramePr>
        <p:xfrm>
          <a:off x="1160463" y="688975"/>
          <a:ext cx="7645400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99" name="Clip" r:id="rId4" imgW="3520800" imgH="3497040" progId="">
                  <p:embed/>
                </p:oleObj>
              </mc:Choice>
              <mc:Fallback>
                <p:oleObj name="Clip" r:id="rId4" imgW="3520800" imgH="34970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70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6073" b="7927"/>
                      <a:stretch>
                        <a:fillRect/>
                      </a:stretch>
                    </p:blipFill>
                    <p:spPr bwMode="auto">
                      <a:xfrm>
                        <a:off x="1160463" y="688975"/>
                        <a:ext cx="7645400" cy="522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47" name="Text Box 7"/>
          <p:cNvSpPr txBox="1">
            <a:spLocks noChangeArrowheads="1"/>
          </p:cNvSpPr>
          <p:nvPr/>
        </p:nvSpPr>
        <p:spPr bwMode="auto">
          <a:xfrm>
            <a:off x="0" y="-31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chemeClr val="folHlink"/>
                </a:solidFill>
                <a:latin typeface="Arial" charset="0"/>
              </a:rPr>
              <a:t>Ο πληθωρισμός σε επιλεγμένες βιομηχανικές χώρες.</a:t>
            </a:r>
            <a:endParaRPr lang="en-GB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829448" name="Text Box 8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b="0" i="1" dirty="0">
                <a:solidFill>
                  <a:srgbClr val="C0C0C0"/>
                </a:solidFill>
                <a:latin typeface="Arial" charset="0"/>
              </a:rPr>
              <a:t>Πηγή: Βασίζεται σε δεδομένα από τη βάση δεδομένων AMECO (Ευρωπαϊκή Επιτροπή, DGECFIN)).</a:t>
            </a:r>
            <a:endParaRPr lang="en-GB" sz="1200" b="0" i="1" dirty="0">
              <a:solidFill>
                <a:srgbClr val="C0C0C0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669582"/>
            <a:ext cx="8541532" cy="557510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09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09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51098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Ορίζοντας τον πληθωρισμό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8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Διεθνής εμπειρία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80000"/>
              </a:lnSpc>
            </a:pPr>
            <a:r>
              <a:rPr lang="el-GR" dirty="0" smtClean="0"/>
              <a:t>Υπερπληθωρισμός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6947" y="6147255"/>
            <a:ext cx="8651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Σημειώσεις: (i) ΕΕ-15 = τα 15 μέλη της Ευρωπαϊκής Ένωσης πριν από την 1η Μαΐου 2004, (ii) δεδομένα για τη Γερμανία βασίζονται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στη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Δυτική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Γερμανία μόνο μέχρι το 1991 (iii) Τα δεδομένα από το 2014 βασίζονται σε προβλέψεις.</a:t>
            </a:r>
          </a:p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Βάση δεδομένων AMECO (Ευρωπαϊκή Επιτροπή, DGECFIN).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8" name="Rectangle 9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02321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600" b="1" dirty="0">
                <a:solidFill>
                  <a:srgbClr val="006666"/>
                </a:solidFill>
              </a:rPr>
              <a:t>Μέσα ποσοστά ανεργίας (%)</a:t>
            </a:r>
            <a:endParaRPr lang="en-GB" sz="2600" b="1" dirty="0">
              <a:solidFill>
                <a:srgbClr val="006666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434528"/>
              </p:ext>
            </p:extLst>
          </p:nvPr>
        </p:nvGraphicFramePr>
        <p:xfrm>
          <a:off x="211016" y="731513"/>
          <a:ext cx="8665699" cy="5387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0836"/>
                <a:gridCol w="984739"/>
                <a:gridCol w="1125415"/>
                <a:gridCol w="1420838"/>
                <a:gridCol w="1237957"/>
                <a:gridCol w="1237957"/>
                <a:gridCol w="1237957"/>
              </a:tblGrid>
              <a:tr h="414456">
                <a:tc>
                  <a:txBody>
                    <a:bodyPr/>
                    <a:lstStyle/>
                    <a:p>
                      <a:endParaRPr lang="el-GR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182563" marR="31496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1960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1970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1980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2010-15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Αυστρ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Κανα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δάς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5,0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λλί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Γερμ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Ελλάδ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5,1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Ιρλ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ανδία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Ιαπ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ωνί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Πορτογ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Ισ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Ην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σίλειο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1,6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ΗΠΑ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4,8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ΕΕ-15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26" name="Group 2"/>
          <p:cNvGrpSpPr>
            <a:grpSpLocks/>
          </p:cNvGrpSpPr>
          <p:nvPr/>
        </p:nvGrpSpPr>
        <p:grpSpPr bwMode="auto">
          <a:xfrm>
            <a:off x="0" y="334963"/>
            <a:ext cx="9144000" cy="2693987"/>
            <a:chOff x="0" y="211"/>
            <a:chExt cx="5760" cy="1697"/>
          </a:xfrm>
        </p:grpSpPr>
        <p:sp>
          <p:nvSpPr>
            <p:cNvPr id="513027" name="Text Box 3"/>
            <p:cNvSpPr txBox="1">
              <a:spLocks noChangeArrowheads="1"/>
            </p:cNvSpPr>
            <p:nvPr/>
          </p:nvSpPr>
          <p:spPr bwMode="auto">
            <a:xfrm>
              <a:off x="0" y="211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sz="2400" dirty="0" smtClean="0">
                  <a:solidFill>
                    <a:srgbClr val="660066"/>
                  </a:solidFill>
                  <a:latin typeface="Arial" charset="0"/>
                </a:rPr>
                <a:t>Γιουγκοσλαβικό χαρτονόμισμα, 1994</a:t>
              </a:r>
              <a:endParaRPr lang="en-GB" sz="2400" dirty="0">
                <a:solidFill>
                  <a:srgbClr val="660066"/>
                </a:solidFill>
                <a:latin typeface="Arial" charset="0"/>
              </a:endParaRPr>
            </a:p>
          </p:txBody>
        </p:sp>
        <p:pic>
          <p:nvPicPr>
            <p:cNvPr id="513028" name="Picture 4" descr="C:\Booked7\Figures\Yugoslavia note.jpg"/>
            <p:cNvPicPr>
              <a:picLocks noChangeAspect="1" noChangeArrowheads="1"/>
            </p:cNvPicPr>
            <p:nvPr/>
          </p:nvPicPr>
          <p:blipFill>
            <a:blip r:embed="rId3" cstate="print"/>
            <a:srcRect l="5963" t="11511" r="3999" b="9183"/>
            <a:stretch>
              <a:fillRect/>
            </a:stretch>
          </p:blipFill>
          <p:spPr bwMode="auto">
            <a:xfrm>
              <a:off x="1436" y="632"/>
              <a:ext cx="2897" cy="1276"/>
            </a:xfrm>
            <a:prstGeom prst="rect">
              <a:avLst/>
            </a:prstGeom>
            <a:noFill/>
          </p:spPr>
        </p:pic>
      </p:grpSp>
      <p:grpSp>
        <p:nvGrpSpPr>
          <p:cNvPr id="513029" name="Group 5"/>
          <p:cNvGrpSpPr>
            <a:grpSpLocks/>
          </p:cNvGrpSpPr>
          <p:nvPr/>
        </p:nvGrpSpPr>
        <p:grpSpPr bwMode="auto">
          <a:xfrm>
            <a:off x="-9525" y="3556000"/>
            <a:ext cx="9144000" cy="2811463"/>
            <a:chOff x="-6" y="2240"/>
            <a:chExt cx="5760" cy="1771"/>
          </a:xfrm>
        </p:grpSpPr>
        <p:pic>
          <p:nvPicPr>
            <p:cNvPr id="513030" name="Picture 6" descr="C:\Booked7\Figures\Zimbabwe note.jpg"/>
            <p:cNvPicPr>
              <a:picLocks noChangeAspect="1" noChangeArrowheads="1"/>
            </p:cNvPicPr>
            <p:nvPr/>
          </p:nvPicPr>
          <p:blipFill>
            <a:blip r:embed="rId4" cstate="print"/>
            <a:srcRect l="1654" t="793" b="2740"/>
            <a:stretch>
              <a:fillRect/>
            </a:stretch>
          </p:blipFill>
          <p:spPr bwMode="auto">
            <a:xfrm>
              <a:off x="1445" y="2673"/>
              <a:ext cx="2854" cy="1338"/>
            </a:xfrm>
            <a:prstGeom prst="rect">
              <a:avLst/>
            </a:prstGeom>
            <a:noFill/>
          </p:spPr>
        </p:pic>
        <p:sp>
          <p:nvSpPr>
            <p:cNvPr id="513031" name="Text Box 7"/>
            <p:cNvSpPr txBox="1">
              <a:spLocks noChangeArrowheads="1"/>
            </p:cNvSpPr>
            <p:nvPr/>
          </p:nvSpPr>
          <p:spPr bwMode="auto">
            <a:xfrm>
              <a:off x="-6" y="2240"/>
              <a:ext cx="576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l-GR" sz="2400" dirty="0" smtClean="0">
                  <a:solidFill>
                    <a:srgbClr val="660066"/>
                  </a:solidFill>
                  <a:latin typeface="Arial" charset="0"/>
                </a:rPr>
                <a:t>Χαρτονόμισμα της Ζιμπάμπουε, 2008</a:t>
              </a:r>
              <a:endParaRPr lang="en-GB" sz="2400" dirty="0">
                <a:solidFill>
                  <a:srgbClr val="660066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03576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0422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57</a:t>
                      </a:r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174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585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158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503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8808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57</a:t>
                      </a:r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174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585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158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503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773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1 147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1 071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1 164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13523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57</a:t>
                      </a:r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174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585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158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503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773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1 147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1 071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1 164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1 883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5 394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7 415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40 911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45525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57</a:t>
                      </a:r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174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585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158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503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773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1 147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1 071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1 164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1 883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5 394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7 415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40 911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165 000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11 250 000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231 000 000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6,5 X 10</a:t>
                      </a:r>
                      <a:r>
                        <a:rPr lang="en-US" sz="1600" b="1" baseline="30000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108</a:t>
                      </a:r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5" name="Text Box 1027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eaLnBrk="1" hangingPunct="1"/>
            <a:r>
              <a:rPr lang="el-GR" sz="2400" dirty="0">
                <a:solidFill>
                  <a:srgbClr val="660066"/>
                </a:solidFill>
                <a:latin typeface="Arial" charset="0"/>
                <a:cs typeface="Times New Roman" pitchFamily="18" charset="0"/>
              </a:rPr>
              <a:t>Πληθωρισμός στη Ζιμπάμπουε</a:t>
            </a:r>
            <a:endParaRPr lang="en-GB" sz="2400" dirty="0">
              <a:solidFill>
                <a:srgbClr val="660066"/>
              </a:solidFill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605124"/>
              </p:ext>
            </p:extLst>
          </p:nvPr>
        </p:nvGraphicFramePr>
        <p:xfrm>
          <a:off x="540008" y="642393"/>
          <a:ext cx="8063985" cy="599755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677761"/>
                <a:gridCol w="982064"/>
                <a:gridCol w="6404160"/>
              </a:tblGrid>
              <a:tr h="304961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Ποσοστό πληθωρισμού τιμών καταναλωτή (% ετήσιος ρυθμός)</a:t>
                      </a:r>
                      <a:endParaRPr lang="el-GR" sz="1600" dirty="0"/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6EA6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57</a:t>
                      </a:r>
                      <a:endParaRPr lang="el-GR" sz="1600" b="1" dirty="0" smtClean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174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585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158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2005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503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773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1 147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1 071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2006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1 164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1 883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5 394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7 415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2007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40 911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</a:t>
                      </a:r>
                      <a:r>
                        <a:rPr lang="el-GR" sz="1600" b="1" dirty="0" smtClean="0">
                          <a:latin typeface="+mn-lt"/>
                        </a:rPr>
                        <a:t>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165 000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Q2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11 250 000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Q3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231 000 000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2008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Q4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6,5 X 10</a:t>
                      </a:r>
                      <a:r>
                        <a:rPr lang="en-US" sz="1600" b="1" baseline="30000" dirty="0" smtClean="0">
                          <a:solidFill>
                            <a:srgbClr val="003399"/>
                          </a:solidFill>
                          <a:latin typeface="+mn-lt"/>
                        </a:rPr>
                        <a:t>108</a:t>
                      </a:r>
                      <a:endParaRPr lang="el-GR" sz="1600" b="1" baseline="30000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2009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6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2010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3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FED"/>
                    </a:solidFill>
                  </a:tcPr>
                </a:tc>
              </a:tr>
              <a:tr h="27107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latin typeface="+mn-lt"/>
                        </a:rPr>
                        <a:t>2011</a:t>
                      </a:r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sz="1600" b="1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3399"/>
                          </a:solidFill>
                          <a:latin typeface="+mn-lt"/>
                        </a:rPr>
                        <a:t>5</a:t>
                      </a:r>
                      <a:endParaRPr lang="el-GR" sz="1600" b="1" dirty="0">
                        <a:solidFill>
                          <a:srgbClr val="003399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CE9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AA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5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507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51507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Το κόστος του πληθωρισμού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αναδιανομή εισοδήματος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αβεβαιότητα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ισοζύγιο πληρωμών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πόροι  που χρησιμοποιούνται για την αντιμετώπιση του πληθωρισμού</a:t>
            </a: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Κόστος όταν αναμένεται ο πληθωρισμός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κόστος «δερμάτινου παπουτσιού»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l-GR" dirty="0" smtClean="0"/>
              <a:t>κόστη τιμολογίου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5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5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5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5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5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5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15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7" grpId="0" build="p" bldLvl="2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71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171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5171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Τύποι Πληθωρισμού</a:t>
            </a:r>
            <a:endParaRPr lang="en-GB" dirty="0" smtClean="0"/>
          </a:p>
          <a:p>
            <a:pPr lvl="1"/>
            <a:r>
              <a:rPr lang="el-GR" dirty="0" smtClean="0"/>
              <a:t>Πληθωρισμός ζήτησης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build="p" bldLvl="2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 rot="16200000">
            <a:off x="-572351" y="2858737"/>
            <a:ext cx="1817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Επίπεδο τιμών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3118476" y="6430963"/>
            <a:ext cx="27673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Εθνικό εισόδημα (ΑΕΠ)</a:t>
            </a:r>
            <a:endParaRPr lang="en-GB" sz="2000" b="0" dirty="0">
              <a:latin typeface="Arial" charset="0"/>
            </a:endParaRPr>
          </a:p>
        </p:txBody>
      </p:sp>
      <p:grpSp>
        <p:nvGrpSpPr>
          <p:cNvPr id="519175" name="Group 7"/>
          <p:cNvGrpSpPr>
            <a:grpSpLocks/>
          </p:cNvGrpSpPr>
          <p:nvPr/>
        </p:nvGrpSpPr>
        <p:grpSpPr bwMode="auto">
          <a:xfrm>
            <a:off x="534988" y="228600"/>
            <a:ext cx="5095875" cy="5226050"/>
            <a:chOff x="337" y="144"/>
            <a:chExt cx="3210" cy="3292"/>
          </a:xfrm>
        </p:grpSpPr>
        <p:sp>
          <p:nvSpPr>
            <p:cNvPr id="519176" name="Arc 8"/>
            <p:cNvSpPr>
              <a:spLocks/>
            </p:cNvSpPr>
            <p:nvPr/>
          </p:nvSpPr>
          <p:spPr bwMode="auto">
            <a:xfrm rot="21240000">
              <a:off x="337" y="144"/>
              <a:ext cx="3062" cy="3292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93 w 20593"/>
                <a:gd name="T1" fmla="*/ 6518 h 21428"/>
                <a:gd name="T2" fmla="*/ 2718 w 20593"/>
                <a:gd name="T3" fmla="*/ 21428 h 21428"/>
                <a:gd name="T4" fmla="*/ 0 w 20593"/>
                <a:gd name="T5" fmla="*/ 0 h 2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3" h="21428" fill="none" extrusionOk="0">
                  <a:moveTo>
                    <a:pt x="20593" y="6518"/>
                  </a:moveTo>
                  <a:cubicBezTo>
                    <a:pt x="18051" y="14548"/>
                    <a:pt x="11073" y="20368"/>
                    <a:pt x="2718" y="21428"/>
                  </a:cubicBezTo>
                </a:path>
                <a:path w="20593" h="21428" stroke="0" extrusionOk="0">
                  <a:moveTo>
                    <a:pt x="20593" y="6518"/>
                  </a:moveTo>
                  <a:cubicBezTo>
                    <a:pt x="18051" y="14548"/>
                    <a:pt x="11073" y="20368"/>
                    <a:pt x="2718" y="2142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77" name="Rectangle 9"/>
            <p:cNvSpPr>
              <a:spLocks noChangeArrowheads="1"/>
            </p:cNvSpPr>
            <p:nvPr/>
          </p:nvSpPr>
          <p:spPr bwMode="auto">
            <a:xfrm>
              <a:off x="3175" y="739"/>
              <a:ext cx="3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b="0" i="1">
                  <a:solidFill>
                    <a:schemeClr val="tx2"/>
                  </a:solidFill>
                  <a:latin typeface="Arial" charset="0"/>
                </a:rPr>
                <a:t>AS</a:t>
              </a:r>
            </a:p>
          </p:txBody>
        </p:sp>
      </p:grpSp>
      <p:grpSp>
        <p:nvGrpSpPr>
          <p:cNvPr id="519178" name="Group 10"/>
          <p:cNvGrpSpPr>
            <a:grpSpLocks/>
          </p:cNvGrpSpPr>
          <p:nvPr/>
        </p:nvGrpSpPr>
        <p:grpSpPr bwMode="auto">
          <a:xfrm>
            <a:off x="1936750" y="0"/>
            <a:ext cx="7207250" cy="5592763"/>
            <a:chOff x="1220" y="0"/>
            <a:chExt cx="4540" cy="3523"/>
          </a:xfrm>
        </p:grpSpPr>
        <p:sp>
          <p:nvSpPr>
            <p:cNvPr id="519179" name="Arc 11"/>
            <p:cNvSpPr>
              <a:spLocks/>
            </p:cNvSpPr>
            <p:nvPr/>
          </p:nvSpPr>
          <p:spPr bwMode="auto">
            <a:xfrm>
              <a:off x="1220" y="0"/>
              <a:ext cx="4540" cy="3360"/>
            </a:xfrm>
            <a:custGeom>
              <a:avLst/>
              <a:gdLst>
                <a:gd name="G0" fmla="+- 20698 0 0"/>
                <a:gd name="G1" fmla="+- 0 0 0"/>
                <a:gd name="G2" fmla="+- 21600 0 0"/>
                <a:gd name="T0" fmla="*/ 12668 w 20698"/>
                <a:gd name="T1" fmla="*/ 20052 h 20052"/>
                <a:gd name="T2" fmla="*/ 0 w 20698"/>
                <a:gd name="T3" fmla="*/ 6178 h 20052"/>
                <a:gd name="T4" fmla="*/ 20698 w 20698"/>
                <a:gd name="T5" fmla="*/ 0 h 20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98" h="20052" fill="none" extrusionOk="0">
                  <a:moveTo>
                    <a:pt x="12668" y="20051"/>
                  </a:moveTo>
                  <a:cubicBezTo>
                    <a:pt x="6550" y="17601"/>
                    <a:pt x="1885" y="12492"/>
                    <a:pt x="0" y="6177"/>
                  </a:cubicBezTo>
                </a:path>
                <a:path w="20698" h="20052" stroke="0" extrusionOk="0">
                  <a:moveTo>
                    <a:pt x="12668" y="20051"/>
                  </a:moveTo>
                  <a:cubicBezTo>
                    <a:pt x="6550" y="17601"/>
                    <a:pt x="1885" y="12492"/>
                    <a:pt x="0" y="6177"/>
                  </a:cubicBezTo>
                  <a:lnTo>
                    <a:pt x="20698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80" name="Rectangle 12"/>
            <p:cNvSpPr>
              <a:spLocks noChangeArrowheads="1"/>
            </p:cNvSpPr>
            <p:nvPr/>
          </p:nvSpPr>
          <p:spPr bwMode="auto">
            <a:xfrm>
              <a:off x="3974" y="3235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400" b="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19181" name="Group 13"/>
          <p:cNvGrpSpPr>
            <a:grpSpLocks/>
          </p:cNvGrpSpPr>
          <p:nvPr/>
        </p:nvGrpSpPr>
        <p:grpSpPr bwMode="auto">
          <a:xfrm>
            <a:off x="628650" y="3937000"/>
            <a:ext cx="3279775" cy="396875"/>
            <a:chOff x="396" y="2480"/>
            <a:chExt cx="2066" cy="250"/>
          </a:xfrm>
        </p:grpSpPr>
        <p:sp>
          <p:nvSpPr>
            <p:cNvPr id="519182" name="Line 14"/>
            <p:cNvSpPr>
              <a:spLocks noChangeShapeType="1"/>
            </p:cNvSpPr>
            <p:nvPr/>
          </p:nvSpPr>
          <p:spPr bwMode="auto">
            <a:xfrm flipH="1">
              <a:off x="673" y="2621"/>
              <a:ext cx="1789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83" name="Rectangle 15"/>
            <p:cNvSpPr>
              <a:spLocks noChangeArrowheads="1"/>
            </p:cNvSpPr>
            <p:nvPr/>
          </p:nvSpPr>
          <p:spPr bwMode="auto">
            <a:xfrm>
              <a:off x="396" y="248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latin typeface="Arial" charset="0"/>
                </a:rPr>
                <a:t>P</a:t>
              </a:r>
              <a:r>
                <a:rPr lang="en-GB" sz="2000" b="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519184" name="Group 16"/>
          <p:cNvGrpSpPr>
            <a:grpSpLocks/>
          </p:cNvGrpSpPr>
          <p:nvPr/>
        </p:nvGrpSpPr>
        <p:grpSpPr bwMode="auto">
          <a:xfrm>
            <a:off x="3713163" y="4176713"/>
            <a:ext cx="473075" cy="2179637"/>
            <a:chOff x="2339" y="2631"/>
            <a:chExt cx="298" cy="1373"/>
          </a:xfrm>
        </p:grpSpPr>
        <p:sp>
          <p:nvSpPr>
            <p:cNvPr id="519185" name="Line 17"/>
            <p:cNvSpPr>
              <a:spLocks noChangeShapeType="1"/>
            </p:cNvSpPr>
            <p:nvPr/>
          </p:nvSpPr>
          <p:spPr bwMode="auto">
            <a:xfrm>
              <a:off x="2484" y="2631"/>
              <a:ext cx="0" cy="1114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86" name="Rectangle 18"/>
            <p:cNvSpPr>
              <a:spLocks noChangeArrowheads="1"/>
            </p:cNvSpPr>
            <p:nvPr/>
          </p:nvSpPr>
          <p:spPr bwMode="auto">
            <a:xfrm>
              <a:off x="2339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latin typeface="Arial" charset="0"/>
                </a:rPr>
                <a:t>Q</a:t>
              </a:r>
              <a:r>
                <a:rPr lang="en-GB" sz="2000" b="0" baseline="-25000">
                  <a:latin typeface="Arial" charset="0"/>
                </a:rPr>
                <a:t>1</a:t>
              </a:r>
            </a:p>
          </p:txBody>
        </p:sp>
      </p:grpSp>
      <p:grpSp>
        <p:nvGrpSpPr>
          <p:cNvPr id="519187" name="Group 19"/>
          <p:cNvGrpSpPr>
            <a:grpSpLocks/>
          </p:cNvGrpSpPr>
          <p:nvPr/>
        </p:nvGrpSpPr>
        <p:grpSpPr bwMode="auto">
          <a:xfrm>
            <a:off x="2703513" y="28575"/>
            <a:ext cx="6361112" cy="4814888"/>
            <a:chOff x="1703" y="18"/>
            <a:chExt cx="4007" cy="3033"/>
          </a:xfrm>
        </p:grpSpPr>
        <p:sp>
          <p:nvSpPr>
            <p:cNvPr id="519188" name="Arc 20"/>
            <p:cNvSpPr>
              <a:spLocks/>
            </p:cNvSpPr>
            <p:nvPr/>
          </p:nvSpPr>
          <p:spPr bwMode="auto">
            <a:xfrm>
              <a:off x="1703" y="18"/>
              <a:ext cx="4007" cy="2876"/>
            </a:xfrm>
            <a:custGeom>
              <a:avLst/>
              <a:gdLst>
                <a:gd name="G0" fmla="+- 20948 0 0"/>
                <a:gd name="G1" fmla="+- 0 0 0"/>
                <a:gd name="G2" fmla="+- 21600 0 0"/>
                <a:gd name="T0" fmla="*/ 13691 w 20948"/>
                <a:gd name="T1" fmla="*/ 20344 h 20344"/>
                <a:gd name="T2" fmla="*/ 0 w 20948"/>
                <a:gd name="T3" fmla="*/ 5268 h 20344"/>
                <a:gd name="T4" fmla="*/ 20948 w 20948"/>
                <a:gd name="T5" fmla="*/ 0 h 20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48" h="20344" fill="none" extrusionOk="0">
                  <a:moveTo>
                    <a:pt x="13690" y="20344"/>
                  </a:moveTo>
                  <a:cubicBezTo>
                    <a:pt x="6895" y="17920"/>
                    <a:pt x="1759" y="12264"/>
                    <a:pt x="0" y="5267"/>
                  </a:cubicBezTo>
                </a:path>
                <a:path w="20948" h="20344" stroke="0" extrusionOk="0">
                  <a:moveTo>
                    <a:pt x="13690" y="20344"/>
                  </a:moveTo>
                  <a:cubicBezTo>
                    <a:pt x="6895" y="17920"/>
                    <a:pt x="1759" y="12264"/>
                    <a:pt x="0" y="5267"/>
                  </a:cubicBezTo>
                  <a:lnTo>
                    <a:pt x="20948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89" name="Rectangle 21"/>
            <p:cNvSpPr>
              <a:spLocks noChangeArrowheads="1"/>
            </p:cNvSpPr>
            <p:nvPr/>
          </p:nvSpPr>
          <p:spPr bwMode="auto">
            <a:xfrm>
              <a:off x="4327" y="2763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4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19190" name="Line 22"/>
          <p:cNvSpPr>
            <a:spLocks noChangeShapeType="1"/>
          </p:cNvSpPr>
          <p:nvPr/>
        </p:nvSpPr>
        <p:spPr bwMode="auto">
          <a:xfrm flipH="1">
            <a:off x="1068388" y="3497263"/>
            <a:ext cx="3402012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1" name="Rectangle 23"/>
          <p:cNvSpPr>
            <a:spLocks noChangeArrowheads="1"/>
          </p:cNvSpPr>
          <p:nvPr/>
        </p:nvSpPr>
        <p:spPr bwMode="auto">
          <a:xfrm>
            <a:off x="628650" y="32908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grpSp>
        <p:nvGrpSpPr>
          <p:cNvPr id="519192" name="Group 24"/>
          <p:cNvGrpSpPr>
            <a:grpSpLocks/>
          </p:cNvGrpSpPr>
          <p:nvPr/>
        </p:nvGrpSpPr>
        <p:grpSpPr bwMode="auto">
          <a:xfrm>
            <a:off x="4257675" y="3497263"/>
            <a:ext cx="473075" cy="2859087"/>
            <a:chOff x="2682" y="2203"/>
            <a:chExt cx="298" cy="1801"/>
          </a:xfrm>
        </p:grpSpPr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>
              <a:off x="2816" y="2203"/>
              <a:ext cx="0" cy="1542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94" name="Rectangle 26"/>
            <p:cNvSpPr>
              <a:spLocks noChangeArrowheads="1"/>
            </p:cNvSpPr>
            <p:nvPr/>
          </p:nvSpPr>
          <p:spPr bwMode="auto">
            <a:xfrm>
              <a:off x="2682" y="375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Q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19195" name="Line 2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6" name="Line 2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7" name="Oval 29"/>
          <p:cNvSpPr>
            <a:spLocks noChangeArrowheads="1"/>
          </p:cNvSpPr>
          <p:nvPr/>
        </p:nvSpPr>
        <p:spPr bwMode="auto">
          <a:xfrm>
            <a:off x="3887788" y="4106863"/>
            <a:ext cx="109537" cy="10953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8" name="Oval 30"/>
          <p:cNvSpPr>
            <a:spLocks noChangeArrowheads="1"/>
          </p:cNvSpPr>
          <p:nvPr/>
        </p:nvSpPr>
        <p:spPr bwMode="auto">
          <a:xfrm>
            <a:off x="4414838" y="3443288"/>
            <a:ext cx="109537" cy="109537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9" name="Text Box 31"/>
          <p:cNvSpPr txBox="1">
            <a:spLocks noChangeArrowheads="1"/>
          </p:cNvSpPr>
          <p:nvPr/>
        </p:nvSpPr>
        <p:spPr bwMode="auto">
          <a:xfrm>
            <a:off x="0" y="476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>
                <a:solidFill>
                  <a:srgbClr val="005146"/>
                </a:solidFill>
                <a:latin typeface="Arial" charset="0"/>
              </a:rPr>
              <a:t>Πληθωρισμός </a:t>
            </a:r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ζήτησης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9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1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9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9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1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0" grpId="0" animBg="1"/>
      <p:bldP spid="519191" grpId="0" autoUpdateAnimBg="0"/>
      <p:bldP spid="519197" grpId="0" animBg="1"/>
      <p:bldP spid="519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6947" y="6147255"/>
            <a:ext cx="8651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Σημειώσεις: (i) ΕΕ-15 = τα 15 μέλη της Ευρωπαϊκής Ένωσης πριν από την 1η Μαΐου 2004, (ii) δεδομένα για τη Γερμανία βασίζονται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στη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Δυτική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Γερμανία μόνο μέχρι το 1991 (iii) Τα δεδομένα από το 2014 βασίζονται σε προβλέψεις.</a:t>
            </a:r>
          </a:p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Βάση δεδομένων AMECO (Ευρωπαϊκή Επιτροπή, DGECFIN).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02321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600" b="1" dirty="0">
                <a:solidFill>
                  <a:srgbClr val="006666"/>
                </a:solidFill>
              </a:rPr>
              <a:t>Μέσα ποσοστά ανεργίας (%)</a:t>
            </a:r>
            <a:endParaRPr lang="en-GB" sz="2600" b="1" dirty="0">
              <a:solidFill>
                <a:srgbClr val="006666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23930"/>
              </p:ext>
            </p:extLst>
          </p:nvPr>
        </p:nvGraphicFramePr>
        <p:xfrm>
          <a:off x="211016" y="731513"/>
          <a:ext cx="8665699" cy="5387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0836"/>
                <a:gridCol w="984739"/>
                <a:gridCol w="1125415"/>
                <a:gridCol w="1420838"/>
                <a:gridCol w="1237957"/>
                <a:gridCol w="1237957"/>
                <a:gridCol w="1237957"/>
              </a:tblGrid>
              <a:tr h="414456">
                <a:tc>
                  <a:txBody>
                    <a:bodyPr/>
                    <a:lstStyle/>
                    <a:p>
                      <a:endParaRPr lang="el-GR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182563" marR="31496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1960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1970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1980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2010-15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Αυστρ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Κανα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δάς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5,0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λλί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Γερμ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Ελλάδ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5,1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Ιρλ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ανδία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Ιαπ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ωνί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Πορτογ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Ισ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Ην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σίλειο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1,6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ΗΠΑ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4,8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ΕΕ-15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12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52122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Τύποι πληθωρισμού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πληθωρισμός ζήτησης</a:t>
            </a:r>
            <a:endParaRPr lang="en-GB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πληθωρισμός κόστους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9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 rot="16200000">
            <a:off x="-572352" y="2858737"/>
            <a:ext cx="181780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>
                <a:latin typeface="Arial" charset="0"/>
              </a:rPr>
              <a:t>Επίπεδο τιμών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3118470" y="6430963"/>
            <a:ext cx="276736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>
                <a:latin typeface="Arial" charset="0"/>
              </a:rPr>
              <a:t>Εθνικό εισόδημα (ΑΕΠ)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3274" name="Arc 10"/>
          <p:cNvSpPr>
            <a:spLocks/>
          </p:cNvSpPr>
          <p:nvPr/>
        </p:nvSpPr>
        <p:spPr bwMode="auto">
          <a:xfrm rot="21240000">
            <a:off x="534988" y="228600"/>
            <a:ext cx="4860925" cy="5226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593 w 20593"/>
              <a:gd name="T1" fmla="*/ 6518 h 21428"/>
              <a:gd name="T2" fmla="*/ 2718 w 20593"/>
              <a:gd name="T3" fmla="*/ 21428 h 21428"/>
              <a:gd name="T4" fmla="*/ 0 w 20593"/>
              <a:gd name="T5" fmla="*/ 0 h 2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5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G0" fmla="+- 20698 0 0"/>
              <a:gd name="G1" fmla="+- 0 0 0"/>
              <a:gd name="G2" fmla="+- 21600 0 0"/>
              <a:gd name="T0" fmla="*/ 12668 w 20698"/>
              <a:gd name="T1" fmla="*/ 20052 h 20052"/>
              <a:gd name="T2" fmla="*/ 0 w 20698"/>
              <a:gd name="T3" fmla="*/ 6178 h 20052"/>
              <a:gd name="T4" fmla="*/ 20698 w 20698"/>
              <a:gd name="T5" fmla="*/ 0 h 20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6" name="Rectangle 1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6308725" y="5135563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AD</a:t>
            </a:r>
          </a:p>
        </p:txBody>
      </p:sp>
      <p:sp>
        <p:nvSpPr>
          <p:cNvPr id="523278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9" name="Rectangle 15"/>
          <p:cNvSpPr>
            <a:spLocks noChangeArrowheads="1"/>
          </p:cNvSpPr>
          <p:nvPr/>
        </p:nvSpPr>
        <p:spPr bwMode="auto">
          <a:xfrm>
            <a:off x="628650" y="39370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latin typeface="Arial" charset="0"/>
              </a:rPr>
              <a:t>P</a:t>
            </a:r>
            <a:r>
              <a:rPr lang="en-GB" sz="2000" b="0" baseline="-25000">
                <a:latin typeface="Arial" charset="0"/>
              </a:rPr>
              <a:t>1</a:t>
            </a:r>
          </a:p>
        </p:txBody>
      </p:sp>
      <p:sp>
        <p:nvSpPr>
          <p:cNvPr id="523280" name="Line 16"/>
          <p:cNvSpPr>
            <a:spLocks noChangeShapeType="1"/>
          </p:cNvSpPr>
          <p:nvPr/>
        </p:nvSpPr>
        <p:spPr bwMode="auto">
          <a:xfrm>
            <a:off x="3943350" y="4176713"/>
            <a:ext cx="0" cy="1768475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81" name="Rectangle 17"/>
          <p:cNvSpPr>
            <a:spLocks noChangeArrowheads="1"/>
          </p:cNvSpPr>
          <p:nvPr/>
        </p:nvSpPr>
        <p:spPr bwMode="auto">
          <a:xfrm>
            <a:off x="3713163" y="5951538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latin typeface="Arial" charset="0"/>
              </a:rPr>
              <a:t>Q</a:t>
            </a:r>
            <a:r>
              <a:rPr lang="en-GB" sz="2000" b="0" baseline="-25000">
                <a:latin typeface="Arial" charset="0"/>
              </a:rPr>
              <a:t>1</a:t>
            </a:r>
          </a:p>
        </p:txBody>
      </p:sp>
      <p:grpSp>
        <p:nvGrpSpPr>
          <p:cNvPr id="523282" name="Group 18"/>
          <p:cNvGrpSpPr>
            <a:grpSpLocks/>
          </p:cNvGrpSpPr>
          <p:nvPr/>
        </p:nvGrpSpPr>
        <p:grpSpPr bwMode="auto">
          <a:xfrm>
            <a:off x="674688" y="225425"/>
            <a:ext cx="4332287" cy="4383088"/>
            <a:chOff x="425" y="142"/>
            <a:chExt cx="2729" cy="2761"/>
          </a:xfrm>
        </p:grpSpPr>
        <p:sp>
          <p:nvSpPr>
            <p:cNvPr id="523283" name="Arc 19"/>
            <p:cNvSpPr>
              <a:spLocks/>
            </p:cNvSpPr>
            <p:nvPr/>
          </p:nvSpPr>
          <p:spPr bwMode="auto">
            <a:xfrm rot="21240000">
              <a:off x="425" y="142"/>
              <a:ext cx="2521" cy="2761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594 w 20594"/>
                <a:gd name="T1" fmla="*/ 6515 h 21428"/>
                <a:gd name="T2" fmla="*/ 2721 w 20594"/>
                <a:gd name="T3" fmla="*/ 21428 h 21428"/>
                <a:gd name="T4" fmla="*/ 0 w 20594"/>
                <a:gd name="T5" fmla="*/ 0 h 2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94" h="21428" fill="none" extrusionOk="0">
                  <a:moveTo>
                    <a:pt x="20594" y="6515"/>
                  </a:moveTo>
                  <a:cubicBezTo>
                    <a:pt x="18053" y="14545"/>
                    <a:pt x="11076" y="20366"/>
                    <a:pt x="2720" y="21427"/>
                  </a:cubicBezTo>
                </a:path>
                <a:path w="20594" h="21428" stroke="0" extrusionOk="0">
                  <a:moveTo>
                    <a:pt x="20594" y="6515"/>
                  </a:moveTo>
                  <a:cubicBezTo>
                    <a:pt x="18053" y="14545"/>
                    <a:pt x="11076" y="20366"/>
                    <a:pt x="2720" y="2142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CC33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3284" name="Rectangle 20"/>
            <p:cNvSpPr>
              <a:spLocks noChangeArrowheads="1"/>
            </p:cNvSpPr>
            <p:nvPr/>
          </p:nvSpPr>
          <p:spPr bwMode="auto">
            <a:xfrm>
              <a:off x="2711" y="578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b="0" i="1">
                  <a:solidFill>
                    <a:srgbClr val="CC3300"/>
                  </a:solidFill>
                  <a:latin typeface="Arial" charset="0"/>
                </a:rPr>
                <a:t>AS</a:t>
              </a:r>
              <a:r>
                <a:rPr lang="en-GB" sz="2400" b="0" baseline="-25000">
                  <a:solidFill>
                    <a:srgbClr val="CC33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23285" name="Group 21"/>
          <p:cNvGrpSpPr>
            <a:grpSpLocks/>
          </p:cNvGrpSpPr>
          <p:nvPr/>
        </p:nvGrpSpPr>
        <p:grpSpPr bwMode="auto">
          <a:xfrm>
            <a:off x="627063" y="3460750"/>
            <a:ext cx="2736850" cy="396875"/>
            <a:chOff x="395" y="2180"/>
            <a:chExt cx="1724" cy="250"/>
          </a:xfrm>
        </p:grpSpPr>
        <p:sp>
          <p:nvSpPr>
            <p:cNvPr id="523286" name="Line 22"/>
            <p:cNvSpPr>
              <a:spLocks noChangeShapeType="1"/>
            </p:cNvSpPr>
            <p:nvPr/>
          </p:nvSpPr>
          <p:spPr bwMode="auto">
            <a:xfrm flipH="1">
              <a:off x="666" y="2310"/>
              <a:ext cx="1453" cy="0"/>
            </a:xfrm>
            <a:prstGeom prst="line">
              <a:avLst/>
            </a:prstGeom>
            <a:noFill/>
            <a:ln w="15875">
              <a:solidFill>
                <a:srgbClr val="CC33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3287" name="Rectangle 23"/>
            <p:cNvSpPr>
              <a:spLocks noChangeArrowheads="1"/>
            </p:cNvSpPr>
            <p:nvPr/>
          </p:nvSpPr>
          <p:spPr bwMode="auto">
            <a:xfrm>
              <a:off x="395" y="218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rgbClr val="CC3300"/>
                  </a:solidFill>
                  <a:latin typeface="Arial" charset="0"/>
                </a:rPr>
                <a:t>P</a:t>
              </a:r>
              <a:r>
                <a:rPr lang="en-GB" sz="2000" b="0" baseline="-25000">
                  <a:solidFill>
                    <a:srgbClr val="CC3300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23288" name="Group 24"/>
          <p:cNvGrpSpPr>
            <a:grpSpLocks/>
          </p:cNvGrpSpPr>
          <p:nvPr/>
        </p:nvGrpSpPr>
        <p:grpSpPr bwMode="auto">
          <a:xfrm>
            <a:off x="3116263" y="3716338"/>
            <a:ext cx="473075" cy="2624137"/>
            <a:chOff x="1963" y="2341"/>
            <a:chExt cx="298" cy="1653"/>
          </a:xfrm>
        </p:grpSpPr>
        <p:sp>
          <p:nvSpPr>
            <p:cNvPr id="523289" name="Line 25"/>
            <p:cNvSpPr>
              <a:spLocks noChangeShapeType="1"/>
            </p:cNvSpPr>
            <p:nvPr/>
          </p:nvSpPr>
          <p:spPr bwMode="auto">
            <a:xfrm>
              <a:off x="2119" y="2341"/>
              <a:ext cx="1" cy="1393"/>
            </a:xfrm>
            <a:prstGeom prst="line">
              <a:avLst/>
            </a:prstGeom>
            <a:noFill/>
            <a:ln w="15875">
              <a:solidFill>
                <a:srgbClr val="CC33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3290" name="Rectangle 26"/>
            <p:cNvSpPr>
              <a:spLocks noChangeArrowheads="1"/>
            </p:cNvSpPr>
            <p:nvPr/>
          </p:nvSpPr>
          <p:spPr bwMode="auto">
            <a:xfrm>
              <a:off x="1963" y="3744"/>
              <a:ext cx="2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rgbClr val="CC3300"/>
                  </a:solidFill>
                  <a:latin typeface="Arial" charset="0"/>
                </a:rPr>
                <a:t>Q</a:t>
              </a:r>
              <a:r>
                <a:rPr lang="en-GB" sz="2000" b="0" baseline="-25000">
                  <a:solidFill>
                    <a:srgbClr val="CC3300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23291" name="Oval 27"/>
          <p:cNvSpPr>
            <a:spLocks noChangeArrowheads="1"/>
          </p:cNvSpPr>
          <p:nvPr/>
        </p:nvSpPr>
        <p:spPr bwMode="auto">
          <a:xfrm>
            <a:off x="3887788" y="4106863"/>
            <a:ext cx="109537" cy="10953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92" name="Oval 28"/>
          <p:cNvSpPr>
            <a:spLocks noChangeArrowheads="1"/>
          </p:cNvSpPr>
          <p:nvPr/>
        </p:nvSpPr>
        <p:spPr bwMode="auto">
          <a:xfrm>
            <a:off x="3308350" y="3611563"/>
            <a:ext cx="109538" cy="109537"/>
          </a:xfrm>
          <a:prstGeom prst="ellipse">
            <a:avLst/>
          </a:prstGeom>
          <a:solidFill>
            <a:srgbClr val="FF8000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93" name="Text Box 29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GB">
                <a:solidFill>
                  <a:srgbClr val="A50021"/>
                </a:solidFill>
                <a:latin typeface="Arial" charset="0"/>
              </a:rPr>
              <a:t>Cost-push inflation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9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5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253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</a:t>
            </a:r>
            <a:endParaRPr lang="en-GB" sz="4000" dirty="0"/>
          </a:p>
        </p:txBody>
      </p:sp>
      <p:sp>
        <p:nvSpPr>
          <p:cNvPr id="52531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Τύποι πληθωρισμού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πληθωρισμός ζήτησης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πληθωρισμός κόστους</a:t>
            </a:r>
            <a:endParaRPr lang="en-GB" dirty="0"/>
          </a:p>
          <a:p>
            <a:pPr lvl="1"/>
            <a:r>
              <a:rPr lang="el-GR" dirty="0" smtClean="0"/>
              <a:t>αλληλεπίδραση μεταξύ πληθωρισμού ζήτησης και πληθωρισμού κόστους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 rot="16200000">
            <a:off x="-655870" y="2858737"/>
            <a:ext cx="1984839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Επίπεδο Τιμών 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7369" name="Rectangle 9"/>
          <p:cNvSpPr>
            <a:spLocks noChangeArrowheads="1"/>
          </p:cNvSpPr>
          <p:nvPr/>
        </p:nvSpPr>
        <p:spPr bwMode="auto">
          <a:xfrm>
            <a:off x="3077854" y="6430963"/>
            <a:ext cx="284860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Εθνικό εισόδημα (ΑΕΠ)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7370" name="Arc 10"/>
          <p:cNvSpPr>
            <a:spLocks/>
          </p:cNvSpPr>
          <p:nvPr/>
        </p:nvSpPr>
        <p:spPr bwMode="auto">
          <a:xfrm rot="21240000">
            <a:off x="534988" y="228600"/>
            <a:ext cx="4860925" cy="5226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593 w 20593"/>
              <a:gd name="T1" fmla="*/ 6518 h 21428"/>
              <a:gd name="T2" fmla="*/ 2718 w 20593"/>
              <a:gd name="T3" fmla="*/ 21428 h 21428"/>
              <a:gd name="T4" fmla="*/ 0 w 20593"/>
              <a:gd name="T5" fmla="*/ 0 h 2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1" name="Arc 11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G0" fmla="+- 20698 0 0"/>
              <a:gd name="G1" fmla="+- 0 0 0"/>
              <a:gd name="G2" fmla="+- 21600 0 0"/>
              <a:gd name="T0" fmla="*/ 12668 w 20698"/>
              <a:gd name="T1" fmla="*/ 20052 h 20052"/>
              <a:gd name="T2" fmla="*/ 0 w 20698"/>
              <a:gd name="T3" fmla="*/ 6178 h 20052"/>
              <a:gd name="T4" fmla="*/ 20698 w 20698"/>
              <a:gd name="T5" fmla="*/ 0 h 20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7373" name="Rectangle 13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7374" name="Line 14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5" name="Rectangle 15"/>
          <p:cNvSpPr>
            <a:spLocks noChangeArrowheads="1"/>
          </p:cNvSpPr>
          <p:nvPr/>
        </p:nvSpPr>
        <p:spPr bwMode="auto">
          <a:xfrm>
            <a:off x="628650" y="39370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latin typeface="Arial" charset="0"/>
              </a:rPr>
              <a:t>P</a:t>
            </a:r>
            <a:r>
              <a:rPr lang="en-GB" sz="2000" b="0" baseline="-25000">
                <a:latin typeface="Arial" charset="0"/>
              </a:rPr>
              <a:t>1</a:t>
            </a:r>
          </a:p>
        </p:txBody>
      </p:sp>
      <p:grpSp>
        <p:nvGrpSpPr>
          <p:cNvPr id="527376" name="Group 16"/>
          <p:cNvGrpSpPr>
            <a:grpSpLocks/>
          </p:cNvGrpSpPr>
          <p:nvPr/>
        </p:nvGrpSpPr>
        <p:grpSpPr bwMode="auto">
          <a:xfrm>
            <a:off x="628650" y="3136900"/>
            <a:ext cx="3279775" cy="396875"/>
            <a:chOff x="396" y="1976"/>
            <a:chExt cx="2066" cy="250"/>
          </a:xfrm>
        </p:grpSpPr>
        <p:sp>
          <p:nvSpPr>
            <p:cNvPr id="527377" name="Line 17"/>
            <p:cNvSpPr>
              <a:spLocks noChangeShapeType="1"/>
            </p:cNvSpPr>
            <p:nvPr/>
          </p:nvSpPr>
          <p:spPr bwMode="auto">
            <a:xfrm flipH="1">
              <a:off x="673" y="2106"/>
              <a:ext cx="1789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378" name="Rectangle 18"/>
            <p:cNvSpPr>
              <a:spLocks noChangeArrowheads="1"/>
            </p:cNvSpPr>
            <p:nvPr/>
          </p:nvSpPr>
          <p:spPr bwMode="auto">
            <a:xfrm>
              <a:off x="396" y="197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20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527379" name="Group 19"/>
          <p:cNvGrpSpPr>
            <a:grpSpLocks/>
          </p:cNvGrpSpPr>
          <p:nvPr/>
        </p:nvGrpSpPr>
        <p:grpSpPr bwMode="auto">
          <a:xfrm>
            <a:off x="760413" y="130175"/>
            <a:ext cx="7758112" cy="5032375"/>
            <a:chOff x="479" y="82"/>
            <a:chExt cx="4887" cy="3170"/>
          </a:xfrm>
        </p:grpSpPr>
        <p:sp>
          <p:nvSpPr>
            <p:cNvPr id="527380" name="Arc 20"/>
            <p:cNvSpPr>
              <a:spLocks/>
            </p:cNvSpPr>
            <p:nvPr/>
          </p:nvSpPr>
          <p:spPr bwMode="auto">
            <a:xfrm>
              <a:off x="1649" y="82"/>
              <a:ext cx="3717" cy="2913"/>
            </a:xfrm>
            <a:custGeom>
              <a:avLst/>
              <a:gdLst>
                <a:gd name="G0" fmla="+- 20883 0 0"/>
                <a:gd name="G1" fmla="+- 0 0 0"/>
                <a:gd name="G2" fmla="+- 21600 0 0"/>
                <a:gd name="T0" fmla="*/ 14338 w 20883"/>
                <a:gd name="T1" fmla="*/ 20584 h 20584"/>
                <a:gd name="T2" fmla="*/ 0 w 20883"/>
                <a:gd name="T3" fmla="*/ 5518 h 20584"/>
                <a:gd name="T4" fmla="*/ 20883 w 20883"/>
                <a:gd name="T5" fmla="*/ 0 h 20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83" h="20584" fill="none" extrusionOk="0">
                  <a:moveTo>
                    <a:pt x="14337" y="20584"/>
                  </a:moveTo>
                  <a:cubicBezTo>
                    <a:pt x="7296" y="18345"/>
                    <a:pt x="1887" y="12662"/>
                    <a:pt x="-1" y="5518"/>
                  </a:cubicBezTo>
                </a:path>
                <a:path w="20883" h="20584" stroke="0" extrusionOk="0">
                  <a:moveTo>
                    <a:pt x="14337" y="20584"/>
                  </a:moveTo>
                  <a:cubicBezTo>
                    <a:pt x="7296" y="18345"/>
                    <a:pt x="1887" y="12662"/>
                    <a:pt x="-1" y="5518"/>
                  </a:cubicBezTo>
                  <a:lnTo>
                    <a:pt x="20883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381" name="Arc 21"/>
            <p:cNvSpPr>
              <a:spLocks/>
            </p:cNvSpPr>
            <p:nvPr/>
          </p:nvSpPr>
          <p:spPr bwMode="auto">
            <a:xfrm rot="21240000">
              <a:off x="479" y="219"/>
              <a:ext cx="2599" cy="281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758 w 20758"/>
                <a:gd name="T1" fmla="*/ 5973 h 21429"/>
                <a:gd name="T2" fmla="*/ 2716 w 20758"/>
                <a:gd name="T3" fmla="*/ 21429 h 21429"/>
                <a:gd name="T4" fmla="*/ 0 w 20758"/>
                <a:gd name="T5" fmla="*/ 0 h 21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58" h="21429" fill="none" extrusionOk="0">
                  <a:moveTo>
                    <a:pt x="20757" y="5972"/>
                  </a:moveTo>
                  <a:cubicBezTo>
                    <a:pt x="18371" y="14266"/>
                    <a:pt x="11277" y="20343"/>
                    <a:pt x="2715" y="21428"/>
                  </a:cubicBezTo>
                </a:path>
                <a:path w="20758" h="21429" stroke="0" extrusionOk="0">
                  <a:moveTo>
                    <a:pt x="20757" y="5972"/>
                  </a:moveTo>
                  <a:cubicBezTo>
                    <a:pt x="18371" y="14266"/>
                    <a:pt x="11277" y="20343"/>
                    <a:pt x="2715" y="2142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382" name="Rectangle 22"/>
            <p:cNvSpPr>
              <a:spLocks noChangeArrowheads="1"/>
            </p:cNvSpPr>
            <p:nvPr/>
          </p:nvSpPr>
          <p:spPr bwMode="auto">
            <a:xfrm>
              <a:off x="2786" y="587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b="0" i="1">
                  <a:solidFill>
                    <a:schemeClr val="accent2"/>
                  </a:solidFill>
                  <a:latin typeface="Arial" charset="0"/>
                </a:rPr>
                <a:t>AS</a:t>
              </a:r>
              <a:r>
                <a:rPr lang="en-GB" sz="24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27383" name="Rectangle 23"/>
            <p:cNvSpPr>
              <a:spLocks noChangeArrowheads="1"/>
            </p:cNvSpPr>
            <p:nvPr/>
          </p:nvSpPr>
          <p:spPr bwMode="auto">
            <a:xfrm>
              <a:off x="4189" y="2839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b="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400" b="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27384" name="Line 24"/>
            <p:cNvSpPr>
              <a:spLocks noChangeShapeType="1"/>
            </p:cNvSpPr>
            <p:nvPr/>
          </p:nvSpPr>
          <p:spPr bwMode="auto">
            <a:xfrm>
              <a:off x="3105" y="2899"/>
              <a:ext cx="46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385" name="Line 25"/>
            <p:cNvSpPr>
              <a:spLocks noChangeShapeType="1"/>
            </p:cNvSpPr>
            <p:nvPr/>
          </p:nvSpPr>
          <p:spPr bwMode="auto">
            <a:xfrm flipV="1">
              <a:off x="1637" y="2888"/>
              <a:ext cx="0" cy="36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7386" name="Oval 26"/>
          <p:cNvSpPr>
            <a:spLocks noChangeArrowheads="1"/>
          </p:cNvSpPr>
          <p:nvPr/>
        </p:nvSpPr>
        <p:spPr bwMode="auto">
          <a:xfrm>
            <a:off x="3887788" y="4106863"/>
            <a:ext cx="109537" cy="10953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7" name="Oval 27"/>
          <p:cNvSpPr>
            <a:spLocks noChangeArrowheads="1"/>
          </p:cNvSpPr>
          <p:nvPr/>
        </p:nvSpPr>
        <p:spPr bwMode="auto">
          <a:xfrm>
            <a:off x="3887788" y="3289300"/>
            <a:ext cx="109537" cy="109538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8" name="Text Box 28"/>
          <p:cNvSpPr txBox="1">
            <a:spLocks noChangeArrowheads="1"/>
          </p:cNvSpPr>
          <p:nvPr/>
        </p:nvSpPr>
        <p:spPr bwMode="auto">
          <a:xfrm>
            <a:off x="4763" y="36513"/>
            <a:ext cx="913923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l-GR" sz="2500" dirty="0" smtClean="0">
                <a:solidFill>
                  <a:schemeClr val="accent1"/>
                </a:solidFill>
                <a:latin typeface="Arial" charset="0"/>
              </a:rPr>
              <a:t>Αλληλεπίδραση μεταξύ πληθωρισμού ζήτησης και κόστους</a:t>
            </a:r>
            <a:endParaRPr lang="en-GB" sz="25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2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7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1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3" name="Rectangle 5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b="0">
                <a:latin typeface="Arial" charset="0"/>
              </a:rPr>
              <a:t>O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 rot="16200000">
            <a:off x="-634869" y="2858737"/>
            <a:ext cx="1942840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b="0" dirty="0" smtClean="0">
                <a:latin typeface="Arial" charset="0"/>
              </a:rPr>
              <a:t>Επίπεδο τιμών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3077852" y="6430963"/>
            <a:ext cx="2848601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b="0" dirty="0" smtClean="0">
                <a:latin typeface="Arial" charset="0"/>
              </a:rPr>
              <a:t>Εθνικό εισόδημα (ΑΕΠ)</a:t>
            </a:r>
            <a:endParaRPr lang="en-GB" sz="2000" b="0" dirty="0">
              <a:latin typeface="Arial" charset="0"/>
            </a:endParaRPr>
          </a:p>
        </p:txBody>
      </p:sp>
      <p:sp>
        <p:nvSpPr>
          <p:cNvPr id="529416" name="Arc 8"/>
          <p:cNvSpPr>
            <a:spLocks/>
          </p:cNvSpPr>
          <p:nvPr/>
        </p:nvSpPr>
        <p:spPr bwMode="auto">
          <a:xfrm rot="21240000">
            <a:off x="534988" y="228600"/>
            <a:ext cx="4860925" cy="5226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593 w 20593"/>
              <a:gd name="T1" fmla="*/ 6518 h 21428"/>
              <a:gd name="T2" fmla="*/ 2718 w 20593"/>
              <a:gd name="T3" fmla="*/ 21428 h 21428"/>
              <a:gd name="T4" fmla="*/ 0 w 20593"/>
              <a:gd name="T5" fmla="*/ 0 h 21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593" h="21428" fill="none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</a:path>
              <a:path w="20593" h="21428" stroke="0" extrusionOk="0">
                <a:moveTo>
                  <a:pt x="20593" y="6518"/>
                </a:moveTo>
                <a:cubicBezTo>
                  <a:pt x="18051" y="14548"/>
                  <a:pt x="11073" y="20368"/>
                  <a:pt x="2718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7" name="Arc 9"/>
          <p:cNvSpPr>
            <a:spLocks/>
          </p:cNvSpPr>
          <p:nvPr/>
        </p:nvSpPr>
        <p:spPr bwMode="auto">
          <a:xfrm>
            <a:off x="1936750" y="0"/>
            <a:ext cx="7207250" cy="5334000"/>
          </a:xfrm>
          <a:custGeom>
            <a:avLst/>
            <a:gdLst>
              <a:gd name="G0" fmla="+- 20698 0 0"/>
              <a:gd name="G1" fmla="+- 0 0 0"/>
              <a:gd name="G2" fmla="+- 21600 0 0"/>
              <a:gd name="T0" fmla="*/ 12668 w 20698"/>
              <a:gd name="T1" fmla="*/ 20052 h 20052"/>
              <a:gd name="T2" fmla="*/ 0 w 20698"/>
              <a:gd name="T3" fmla="*/ 6178 h 20052"/>
              <a:gd name="T4" fmla="*/ 20698 w 20698"/>
              <a:gd name="T5" fmla="*/ 0 h 20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98" h="20052" fill="none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</a:path>
              <a:path w="20698" h="20052" stroke="0" extrusionOk="0">
                <a:moveTo>
                  <a:pt x="12668" y="20051"/>
                </a:moveTo>
                <a:cubicBezTo>
                  <a:pt x="6550" y="17601"/>
                  <a:pt x="1885" y="12492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4984750" y="11731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9419" name="Rectangle 11"/>
          <p:cNvSpPr>
            <a:spLocks noChangeArrowheads="1"/>
          </p:cNvSpPr>
          <p:nvPr/>
        </p:nvSpPr>
        <p:spPr bwMode="auto">
          <a:xfrm>
            <a:off x="6308725" y="51355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400" b="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29420" name="Line 12"/>
          <p:cNvSpPr>
            <a:spLocks noChangeShapeType="1"/>
          </p:cNvSpPr>
          <p:nvPr/>
        </p:nvSpPr>
        <p:spPr bwMode="auto">
          <a:xfrm flipH="1">
            <a:off x="1068388" y="4160838"/>
            <a:ext cx="2840037" cy="0"/>
          </a:xfrm>
          <a:prstGeom prst="line">
            <a:avLst/>
          </a:prstGeom>
          <a:noFill/>
          <a:ln w="15875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628650" y="39370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latin typeface="Arial" charset="0"/>
              </a:rPr>
              <a:t>P</a:t>
            </a:r>
            <a:r>
              <a:rPr lang="en-GB" sz="2000" b="0" baseline="-25000">
                <a:latin typeface="Arial" charset="0"/>
              </a:rPr>
              <a:t>1</a:t>
            </a:r>
          </a:p>
        </p:txBody>
      </p:sp>
      <p:sp>
        <p:nvSpPr>
          <p:cNvPr id="529422" name="Arc 14"/>
          <p:cNvSpPr>
            <a:spLocks/>
          </p:cNvSpPr>
          <p:nvPr/>
        </p:nvSpPr>
        <p:spPr bwMode="auto">
          <a:xfrm>
            <a:off x="2617788" y="130175"/>
            <a:ext cx="5900737" cy="4624388"/>
          </a:xfrm>
          <a:custGeom>
            <a:avLst/>
            <a:gdLst>
              <a:gd name="G0" fmla="+- 20883 0 0"/>
              <a:gd name="G1" fmla="+- 0 0 0"/>
              <a:gd name="G2" fmla="+- 21600 0 0"/>
              <a:gd name="T0" fmla="*/ 14338 w 20883"/>
              <a:gd name="T1" fmla="*/ 20584 h 20584"/>
              <a:gd name="T2" fmla="*/ 0 w 20883"/>
              <a:gd name="T3" fmla="*/ 5518 h 20584"/>
              <a:gd name="T4" fmla="*/ 20883 w 20883"/>
              <a:gd name="T5" fmla="*/ 0 h 20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0584" fill="none" extrusionOk="0">
                <a:moveTo>
                  <a:pt x="14337" y="20584"/>
                </a:moveTo>
                <a:cubicBezTo>
                  <a:pt x="7296" y="18345"/>
                  <a:pt x="1887" y="12662"/>
                  <a:pt x="-1" y="5518"/>
                </a:cubicBezTo>
              </a:path>
              <a:path w="20883" h="20584" stroke="0" extrusionOk="0">
                <a:moveTo>
                  <a:pt x="14337" y="20584"/>
                </a:moveTo>
                <a:cubicBezTo>
                  <a:pt x="7296" y="18345"/>
                  <a:pt x="1887" y="12662"/>
                  <a:pt x="-1" y="5518"/>
                </a:cubicBezTo>
                <a:lnTo>
                  <a:pt x="20883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3" name="Arc 15"/>
          <p:cNvSpPr>
            <a:spLocks/>
          </p:cNvSpPr>
          <p:nvPr/>
        </p:nvSpPr>
        <p:spPr bwMode="auto">
          <a:xfrm rot="21240000">
            <a:off x="760413" y="347663"/>
            <a:ext cx="4125912" cy="4473575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758 w 20758"/>
              <a:gd name="T1" fmla="*/ 5973 h 21429"/>
              <a:gd name="T2" fmla="*/ 2716 w 20758"/>
              <a:gd name="T3" fmla="*/ 21429 h 21429"/>
              <a:gd name="T4" fmla="*/ 0 w 20758"/>
              <a:gd name="T5" fmla="*/ 0 h 2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58" h="21429" fill="none" extrusionOk="0">
                <a:moveTo>
                  <a:pt x="20757" y="5972"/>
                </a:moveTo>
                <a:cubicBezTo>
                  <a:pt x="18371" y="14266"/>
                  <a:pt x="11277" y="20343"/>
                  <a:pt x="2715" y="21428"/>
                </a:cubicBezTo>
              </a:path>
              <a:path w="20758" h="21429" stroke="0" extrusionOk="0">
                <a:moveTo>
                  <a:pt x="20757" y="5972"/>
                </a:moveTo>
                <a:cubicBezTo>
                  <a:pt x="18371" y="14266"/>
                  <a:pt x="11277" y="20343"/>
                  <a:pt x="2715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4" name="Rectangle 16"/>
          <p:cNvSpPr>
            <a:spLocks noChangeArrowheads="1"/>
          </p:cNvSpPr>
          <p:nvPr/>
        </p:nvSpPr>
        <p:spPr bwMode="auto">
          <a:xfrm>
            <a:off x="6650038" y="450691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4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9425" name="Rectangle 17"/>
          <p:cNvSpPr>
            <a:spLocks noChangeArrowheads="1"/>
          </p:cNvSpPr>
          <p:nvPr/>
        </p:nvSpPr>
        <p:spPr bwMode="auto">
          <a:xfrm>
            <a:off x="628650" y="31369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b="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9426" name="Arc 18"/>
          <p:cNvSpPr>
            <a:spLocks/>
          </p:cNvSpPr>
          <p:nvPr/>
        </p:nvSpPr>
        <p:spPr bwMode="auto">
          <a:xfrm>
            <a:off x="3243263" y="0"/>
            <a:ext cx="5411787" cy="4143375"/>
          </a:xfrm>
          <a:custGeom>
            <a:avLst/>
            <a:gdLst>
              <a:gd name="G0" fmla="+- 20883 0 0"/>
              <a:gd name="G1" fmla="+- 0 0 0"/>
              <a:gd name="G2" fmla="+- 21600 0 0"/>
              <a:gd name="T0" fmla="*/ 14340 w 20883"/>
              <a:gd name="T1" fmla="*/ 20585 h 20585"/>
              <a:gd name="T2" fmla="*/ 0 w 20883"/>
              <a:gd name="T3" fmla="*/ 5520 h 20585"/>
              <a:gd name="T4" fmla="*/ 20883 w 20883"/>
              <a:gd name="T5" fmla="*/ 0 h 20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83" h="20585" fill="none" extrusionOk="0">
                <a:moveTo>
                  <a:pt x="14339" y="20585"/>
                </a:moveTo>
                <a:cubicBezTo>
                  <a:pt x="7297" y="18346"/>
                  <a:pt x="1888" y="12663"/>
                  <a:pt x="0" y="5519"/>
                </a:cubicBezTo>
              </a:path>
              <a:path w="20883" h="20585" stroke="0" extrusionOk="0">
                <a:moveTo>
                  <a:pt x="14339" y="20585"/>
                </a:moveTo>
                <a:cubicBezTo>
                  <a:pt x="7297" y="18346"/>
                  <a:pt x="1888" y="12663"/>
                  <a:pt x="0" y="5519"/>
                </a:cubicBezTo>
                <a:lnTo>
                  <a:pt x="20883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7" name="Arc 19"/>
          <p:cNvSpPr>
            <a:spLocks/>
          </p:cNvSpPr>
          <p:nvPr/>
        </p:nvSpPr>
        <p:spPr bwMode="auto">
          <a:xfrm rot="21240000">
            <a:off x="677863" y="247650"/>
            <a:ext cx="3749675" cy="41211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757 w 20757"/>
              <a:gd name="T1" fmla="*/ 5977 h 21429"/>
              <a:gd name="T2" fmla="*/ 2716 w 20757"/>
              <a:gd name="T3" fmla="*/ 21429 h 21429"/>
              <a:gd name="T4" fmla="*/ 0 w 20757"/>
              <a:gd name="T5" fmla="*/ 0 h 2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57" h="21429" fill="none" extrusionOk="0">
                <a:moveTo>
                  <a:pt x="20756" y="5976"/>
                </a:moveTo>
                <a:cubicBezTo>
                  <a:pt x="18369" y="14268"/>
                  <a:pt x="11275" y="20343"/>
                  <a:pt x="2715" y="21428"/>
                </a:cubicBezTo>
              </a:path>
              <a:path w="20757" h="21429" stroke="0" extrusionOk="0">
                <a:moveTo>
                  <a:pt x="20756" y="5976"/>
                </a:moveTo>
                <a:cubicBezTo>
                  <a:pt x="18369" y="14268"/>
                  <a:pt x="11275" y="20343"/>
                  <a:pt x="2715" y="21428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8" name="Rectangle 20"/>
          <p:cNvSpPr>
            <a:spLocks noChangeArrowheads="1"/>
          </p:cNvSpPr>
          <p:nvPr/>
        </p:nvSpPr>
        <p:spPr bwMode="auto">
          <a:xfrm>
            <a:off x="3905250" y="80645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folHlink"/>
                </a:solidFill>
                <a:latin typeface="Arial" charset="0"/>
              </a:rPr>
              <a:t>AS</a:t>
            </a:r>
            <a:r>
              <a:rPr lang="en-GB" sz="2400" b="0" baseline="-25000">
                <a:solidFill>
                  <a:schemeClr val="folHlink"/>
                </a:solidFill>
                <a:latin typeface="Arial" charset="0"/>
              </a:rPr>
              <a:t>3</a:t>
            </a:r>
          </a:p>
        </p:txBody>
      </p:sp>
      <p:sp>
        <p:nvSpPr>
          <p:cNvPr id="529429" name="Rectangle 21"/>
          <p:cNvSpPr>
            <a:spLocks noChangeArrowheads="1"/>
          </p:cNvSpPr>
          <p:nvPr/>
        </p:nvSpPr>
        <p:spPr bwMode="auto">
          <a:xfrm>
            <a:off x="6921500" y="3878263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b="0" i="1">
                <a:solidFill>
                  <a:schemeClr val="folHlink"/>
                </a:solidFill>
                <a:latin typeface="Arial" charset="0"/>
              </a:rPr>
              <a:t>AD</a:t>
            </a:r>
            <a:r>
              <a:rPr lang="en-GB" sz="2400" b="0" baseline="-25000">
                <a:solidFill>
                  <a:schemeClr val="folHlink"/>
                </a:solidFill>
                <a:latin typeface="Arial" charset="0"/>
              </a:rPr>
              <a:t>3</a:t>
            </a:r>
          </a:p>
        </p:txBody>
      </p:sp>
      <p:grpSp>
        <p:nvGrpSpPr>
          <p:cNvPr id="529430" name="Group 22"/>
          <p:cNvGrpSpPr>
            <a:grpSpLocks/>
          </p:cNvGrpSpPr>
          <p:nvPr/>
        </p:nvGrpSpPr>
        <p:grpSpPr bwMode="auto">
          <a:xfrm>
            <a:off x="644525" y="2116138"/>
            <a:ext cx="3279775" cy="396875"/>
            <a:chOff x="406" y="1333"/>
            <a:chExt cx="2066" cy="250"/>
          </a:xfrm>
        </p:grpSpPr>
        <p:sp>
          <p:nvSpPr>
            <p:cNvPr id="529431" name="Rectangle 23"/>
            <p:cNvSpPr>
              <a:spLocks noChangeArrowheads="1"/>
            </p:cNvSpPr>
            <p:nvPr/>
          </p:nvSpPr>
          <p:spPr bwMode="auto">
            <a:xfrm>
              <a:off x="406" y="1333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b="0" i="1">
                  <a:solidFill>
                    <a:schemeClr val="folHlink"/>
                  </a:solidFill>
                  <a:latin typeface="Arial" charset="0"/>
                </a:rPr>
                <a:t>P</a:t>
              </a:r>
              <a:r>
                <a:rPr lang="en-GB" sz="2000" b="0" baseline="-25000">
                  <a:solidFill>
                    <a:schemeClr val="folHlink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29432" name="Line 24"/>
            <p:cNvSpPr>
              <a:spLocks noChangeShapeType="1"/>
            </p:cNvSpPr>
            <p:nvPr/>
          </p:nvSpPr>
          <p:spPr bwMode="auto">
            <a:xfrm flipH="1">
              <a:off x="683" y="1474"/>
              <a:ext cx="1789" cy="0"/>
            </a:xfrm>
            <a:prstGeom prst="line">
              <a:avLst/>
            </a:prstGeom>
            <a:noFill/>
            <a:ln w="15875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9433" name="Line 25"/>
          <p:cNvSpPr>
            <a:spLocks noChangeShapeType="1"/>
          </p:cNvSpPr>
          <p:nvPr/>
        </p:nvSpPr>
        <p:spPr bwMode="auto">
          <a:xfrm>
            <a:off x="4962525" y="3819525"/>
            <a:ext cx="731838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4" name="Line 26"/>
          <p:cNvSpPr>
            <a:spLocks noChangeShapeType="1"/>
          </p:cNvSpPr>
          <p:nvPr/>
        </p:nvSpPr>
        <p:spPr bwMode="auto">
          <a:xfrm flipH="1" flipV="1">
            <a:off x="2800350" y="3836988"/>
            <a:ext cx="3175" cy="4921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5" name="Line 27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6" name="Line 28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7" name="Line 29"/>
          <p:cNvSpPr>
            <a:spLocks noChangeShapeType="1"/>
          </p:cNvSpPr>
          <p:nvPr/>
        </p:nvSpPr>
        <p:spPr bwMode="auto">
          <a:xfrm flipH="1">
            <a:off x="1068388" y="3343275"/>
            <a:ext cx="2840037" cy="0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8" name="Rectangle 30"/>
          <p:cNvSpPr>
            <a:spLocks noChangeArrowheads="1"/>
          </p:cNvSpPr>
          <p:nvPr/>
        </p:nvSpPr>
        <p:spPr bwMode="auto">
          <a:xfrm>
            <a:off x="4422775" y="9318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b="0" i="1">
                <a:solidFill>
                  <a:schemeClr val="accent2"/>
                </a:solidFill>
                <a:latin typeface="Arial" charset="0"/>
              </a:rPr>
              <a:t>AS</a:t>
            </a:r>
            <a:r>
              <a:rPr lang="en-GB" sz="2400" b="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29439" name="Oval 31"/>
          <p:cNvSpPr>
            <a:spLocks noChangeArrowheads="1"/>
          </p:cNvSpPr>
          <p:nvPr/>
        </p:nvSpPr>
        <p:spPr bwMode="auto">
          <a:xfrm>
            <a:off x="3887788" y="4106863"/>
            <a:ext cx="109537" cy="10953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0" name="Oval 32"/>
          <p:cNvSpPr>
            <a:spLocks noChangeArrowheads="1"/>
          </p:cNvSpPr>
          <p:nvPr/>
        </p:nvSpPr>
        <p:spPr bwMode="auto">
          <a:xfrm>
            <a:off x="3895725" y="2286000"/>
            <a:ext cx="109538" cy="109538"/>
          </a:xfrm>
          <a:prstGeom prst="ellipse">
            <a:avLst/>
          </a:prstGeom>
          <a:solidFill>
            <a:srgbClr val="66FF66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1" name="Oval 33"/>
          <p:cNvSpPr>
            <a:spLocks noChangeArrowheads="1"/>
          </p:cNvSpPr>
          <p:nvPr/>
        </p:nvSpPr>
        <p:spPr bwMode="auto">
          <a:xfrm>
            <a:off x="3887788" y="3289300"/>
            <a:ext cx="109537" cy="109538"/>
          </a:xfrm>
          <a:prstGeom prst="ellipse">
            <a:avLst/>
          </a:prstGeom>
          <a:solidFill>
            <a:srgbClr val="FF9999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2" name="Text Box 34"/>
          <p:cNvSpPr txBox="1">
            <a:spLocks noChangeArrowheads="1"/>
          </p:cNvSpPr>
          <p:nvPr/>
        </p:nvSpPr>
        <p:spPr bwMode="auto">
          <a:xfrm>
            <a:off x="4763" y="36513"/>
            <a:ext cx="9139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dirty="0" smtClean="0">
                <a:solidFill>
                  <a:schemeClr val="accent1"/>
                </a:solidFill>
                <a:latin typeface="Arial" charset="0"/>
              </a:rPr>
              <a:t>Αλληλεπίδραση μεταξύ πληθωρισμού ζήτησης και κόστους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9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2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40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14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Πληθωρισμός </a:t>
            </a:r>
            <a:endParaRPr lang="en-GB" sz="4000" dirty="0"/>
          </a:p>
        </p:txBody>
      </p:sp>
      <p:sp>
        <p:nvSpPr>
          <p:cNvPr id="531461" name="Rectangle 5"/>
          <p:cNvSpPr>
            <a:spLocks noGrp="1"/>
          </p:cNvSpPr>
          <p:nvPr>
            <p:ph type="body" idx="1"/>
          </p:nvPr>
        </p:nvSpPr>
        <p:spPr>
          <a:xfrm>
            <a:off x="301625" y="1350498"/>
            <a:ext cx="8534400" cy="25462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Τύποι πληθωρισμού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πληθωρισμός ζήτησης</a:t>
            </a:r>
            <a:endParaRPr lang="en-GB" sz="25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πληθωρισμός κόστους</a:t>
            </a:r>
            <a:endParaRPr lang="en-GB" sz="25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500" dirty="0" smtClean="0">
                <a:solidFill>
                  <a:srgbClr val="646B86"/>
                </a:solidFill>
              </a:rPr>
              <a:t>αλληλεπίδραση μεταξύ πληθωρισμού ζήτησης και κόστους</a:t>
            </a:r>
            <a:endParaRPr lang="en-GB" sz="2500" dirty="0">
              <a:solidFill>
                <a:srgbClr val="646B86"/>
              </a:solidFill>
            </a:endParaRPr>
          </a:p>
        </p:txBody>
      </p:sp>
      <p:sp>
        <p:nvSpPr>
          <p:cNvPr id="531462" name="Rectangle 6"/>
          <p:cNvSpPr>
            <a:spLocks/>
          </p:cNvSpPr>
          <p:nvPr/>
        </p:nvSpPr>
        <p:spPr bwMode="auto">
          <a:xfrm>
            <a:off x="301625" y="3585673"/>
            <a:ext cx="8534400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ts val="4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διορθωτικός πληθωρισμός (λόγω ζήτησης)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προσδοκίες και πληθωρισμός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342900" indent="-342900">
              <a:spcBef>
                <a:spcPts val="400"/>
              </a:spcBef>
              <a:buClr>
                <a:srgbClr val="990033"/>
              </a:buClr>
              <a:buSzPct val="85000"/>
              <a:buFont typeface="Wingdings 2" pitchFamily="18" charset="2"/>
              <a:buChar char=""/>
            </a:pPr>
            <a:r>
              <a:rPr lang="el-GR" sz="3000" b="0" dirty="0" smtClean="0">
                <a:latin typeface="Arial" charset="0"/>
              </a:rPr>
              <a:t>Πολιτικές για την αντιμετώπιση του πληθωρισμού</a:t>
            </a:r>
            <a:endParaRPr lang="en-GB" sz="3000" b="0" dirty="0">
              <a:latin typeface="Arial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από πλευρά ζήτησης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ts val="400"/>
              </a:spcBef>
              <a:buClr>
                <a:srgbClr val="007A31"/>
              </a:buClr>
              <a:buSzPct val="70000"/>
              <a:buFont typeface="Wingdings" pitchFamily="2" charset="2"/>
              <a:buChar char="¡"/>
            </a:pPr>
            <a:r>
              <a:rPr lang="el-GR" sz="2600" b="0" dirty="0" smtClean="0">
                <a:solidFill>
                  <a:srgbClr val="19323F"/>
                </a:solidFill>
                <a:latin typeface="Arial" charset="0"/>
              </a:rPr>
              <a:t>από πλευρά προσφοράς</a:t>
            </a:r>
            <a:endParaRPr lang="en-GB" sz="2600" b="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1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1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1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1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1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2" grpId="0" build="p" bldLvl="2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100" dirty="0" smtClean="0"/>
              <a:t>Μακροοικονομικά Θέματα και Ανάλυση :μία Επισκόπηση </a:t>
            </a:r>
            <a:endParaRPr lang="en-GB" sz="4100" dirty="0"/>
          </a:p>
        </p:txBody>
      </p:sp>
      <p:sp>
        <p:nvSpPr>
          <p:cNvPr id="53350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Σχέση μεταξύ Ανεργίας και Πληθωρισμού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9" grpId="0" build="p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5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355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5355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Συνολική ζήτηση και οι επιπτώσεις της στον πληθωρισμό και την ανεργία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οι επιπτώσεις της αύξησης της συνολικής ζήτησης (σε σχέση με τη δυνητική παραγωγή)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πώς οι στόχοι ποικίλλουν ανάλογα με την πορεία του οικονομικού κύκλου</a:t>
            </a:r>
            <a:endParaRPr lang="en-GB" dirty="0"/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Η καμπύλη </a:t>
            </a:r>
            <a:r>
              <a:rPr lang="en-GB" dirty="0" smtClean="0"/>
              <a:t>Phillips 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η πρωτότυπη καμπύλη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l-GR" dirty="0" smtClean="0"/>
              <a:t>οι προφανείς πολιτικές συνέπειες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5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5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35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5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35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7" grpId="0" build="p" bldLvl="2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9" name="Text Box 9"/>
          <p:cNvSpPr txBox="1">
            <a:spLocks noChangeArrowheads="1"/>
          </p:cNvSpPr>
          <p:nvPr/>
        </p:nvSpPr>
        <p:spPr bwMode="auto">
          <a:xfrm>
            <a:off x="0" y="317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dirty="0" smtClean="0">
                <a:solidFill>
                  <a:srgbClr val="005146"/>
                </a:solidFill>
                <a:latin typeface="Arial" charset="0"/>
              </a:rPr>
              <a:t>Η πρωτότυπη καμπύλη </a:t>
            </a:r>
            <a:r>
              <a:rPr lang="en-US" dirty="0" smtClean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dirty="0">
              <a:solidFill>
                <a:srgbClr val="005146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2"/>
          <a:stretch/>
        </p:blipFill>
        <p:spPr>
          <a:xfrm>
            <a:off x="842483" y="837550"/>
            <a:ext cx="7459035" cy="5733761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1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16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711685" name="Rectangle 5"/>
          <p:cNvSpPr>
            <a:spLocks noGrp="1"/>
          </p:cNvSpPr>
          <p:nvPr>
            <p:ph type="body" idx="1"/>
          </p:nvPr>
        </p:nvSpPr>
        <p:spPr>
          <a:xfrm>
            <a:off x="301625" y="1628775"/>
            <a:ext cx="8534400" cy="47847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0"/>
              </a:spcBef>
            </a:pPr>
            <a:r>
              <a:rPr lang="el-GR" dirty="0" smtClean="0"/>
              <a:t>Η καμπύλη </a:t>
            </a:r>
            <a:r>
              <a:rPr lang="en-GB" dirty="0" smtClean="0"/>
              <a:t>Phillips </a:t>
            </a:r>
            <a:r>
              <a:rPr lang="el-GR" dirty="0" smtClean="0"/>
              <a:t>πρόσφατα</a:t>
            </a:r>
            <a:endParaRPr lang="en-GB" dirty="0"/>
          </a:p>
          <a:p>
            <a:pPr lvl="1" algn="just">
              <a:lnSpc>
                <a:spcPct val="110000"/>
              </a:lnSpc>
              <a:spcBef>
                <a:spcPct val="60000"/>
              </a:spcBef>
            </a:pPr>
            <a:r>
              <a:rPr lang="el-GR" dirty="0" smtClean="0"/>
              <a:t>η ανάλυση της καμπύλης </a:t>
            </a:r>
            <a:r>
              <a:rPr lang="en-GB" dirty="0" smtClean="0"/>
              <a:t>Phillips</a:t>
            </a:r>
            <a:r>
              <a:rPr lang="el-GR" dirty="0" smtClean="0"/>
              <a:t> και το πρόβλημα του στασιμοπληθωρισμού τη δεκατία του 1970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1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5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6947" y="6147255"/>
            <a:ext cx="86516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Σημειώσεις: (i) ΕΕ-15 = τα 15 μέλη της Ευρωπαϊκής Ένωσης πριν από την 1η Μαΐου 2004, (ii) δεδομένα για τη Γερμανία βασίζονται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στη</a:t>
            </a:r>
            <a:r>
              <a:rPr lang="en-US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l-GR" sz="1200" b="0" i="1" dirty="0" smtClean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Δυτική </a:t>
            </a:r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Γερμανία μόνο μέχρι το 1991 (iii) Τα δεδομένα από το 2014 βασίζονται σε προβλέψεις.</a:t>
            </a:r>
          </a:p>
          <a:p>
            <a:r>
              <a:rPr lang="el-GR" sz="1200" b="0" i="1" dirty="0">
                <a:solidFill>
                  <a:srgbClr val="B2B2B2"/>
                </a:solidFill>
                <a:latin typeface="Arial" charset="0"/>
                <a:cs typeface="Times New Roman" pitchFamily="18" charset="0"/>
              </a:rPr>
              <a:t>Πηγή: Βάση δεδομένων AMECO (Ευρωπαϊκή Επιτροπή, DGECFIN).</a:t>
            </a:r>
            <a:endParaRPr lang="en-GB" sz="1200" b="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11" name="Rectangle 9"/>
          <p:cNvSpPr>
            <a:spLocks noGrp="1"/>
          </p:cNvSpPr>
          <p:nvPr>
            <p:ph type="title"/>
          </p:nvPr>
        </p:nvSpPr>
        <p:spPr>
          <a:xfrm>
            <a:off x="0" y="0"/>
            <a:ext cx="9142413" cy="602321"/>
          </a:xfrm>
          <a:noFill/>
          <a:ln/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r>
              <a:rPr lang="el-GR" sz="2600" b="1" dirty="0">
                <a:solidFill>
                  <a:srgbClr val="006666"/>
                </a:solidFill>
              </a:rPr>
              <a:t>Μέσα ποσοστά ανεργίας (%)</a:t>
            </a:r>
            <a:endParaRPr lang="en-GB" sz="2600" b="1" dirty="0">
              <a:solidFill>
                <a:srgbClr val="006666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56942"/>
              </p:ext>
            </p:extLst>
          </p:nvPr>
        </p:nvGraphicFramePr>
        <p:xfrm>
          <a:off x="211016" y="731513"/>
          <a:ext cx="8665699" cy="5387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0836"/>
                <a:gridCol w="984739"/>
                <a:gridCol w="1125415"/>
                <a:gridCol w="1420838"/>
                <a:gridCol w="1237957"/>
                <a:gridCol w="1237957"/>
                <a:gridCol w="1237957"/>
              </a:tblGrid>
              <a:tr h="414456">
                <a:tc>
                  <a:txBody>
                    <a:bodyPr/>
                    <a:lstStyle/>
                    <a:p>
                      <a:endParaRPr lang="el-GR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44000" marR="144000" anchor="ctr"/>
                </a:tc>
                <a:tc>
                  <a:txBody>
                    <a:bodyPr/>
                    <a:lstStyle/>
                    <a:p>
                      <a:pPr marL="182563" marR="31496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  <a:tabLst>
                          <a:tab pos="182563" algn="l"/>
                        </a:tabLs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1960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1970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75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1980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1990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2000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2010-15</a:t>
                      </a:r>
                      <a:endParaRPr lang="el-GR" sz="24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Αυστρ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Κανα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δάς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5,0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λλί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Γερμ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0,7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Ελλάδ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5,1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Ιρλ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ανδία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5,3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Ιαπ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ωνί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Πορτογ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αλία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Ισ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πανία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2,4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11,1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Ην</a:t>
                      </a:r>
                      <a:r>
                        <a:rPr lang="en-US" sz="1400" b="1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 </a:t>
                      </a: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Βα</a:t>
                      </a:r>
                      <a:r>
                        <a:rPr lang="en-US" sz="1400" b="1" dirty="0" err="1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σίλειο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1,6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ΗΠΑ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4,8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14456">
                <a:tc>
                  <a:txBody>
                    <a:bodyPr/>
                    <a:lstStyle/>
                    <a:p>
                      <a:pPr marL="3492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ΕΕ-15</a:t>
                      </a:r>
                      <a:endParaRPr lang="el-GR" sz="1400" b="1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44000" marR="144000" marT="0" marB="0" anchor="ctr"/>
                </a:tc>
                <a:tc>
                  <a:txBody>
                    <a:bodyPr/>
                    <a:lstStyle/>
                    <a:p>
                      <a:pPr marL="247015" marR="31496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8,3</a:t>
                      </a:r>
                      <a:endParaRPr lang="el-GR" sz="2800" dirty="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231F20"/>
                          </a:solidFill>
                          <a:effectLst/>
                          <a:latin typeface="Calibri"/>
                        </a:rPr>
                        <a:t>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l-GR" sz="1800" b="0" i="0" u="none" strike="noStrike" dirty="0">
                        <a:solidFill>
                          <a:srgbClr val="231F2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3732" name="Rectangle 4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  <p:sp>
        <p:nvSpPr>
          <p:cNvPr id="713734" name="Rectangle 6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713735" name="Rectangle 7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713736" name="Rectangle 8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713737" name="Rectangle 9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713738" name="Rectangle 10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713739" name="Rectangle 11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713740" name="Rectangle 12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713741" name="Rectangle 13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aphicFrame>
        <p:nvGraphicFramePr>
          <p:cNvPr id="713742" name="Object 14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782" name="Chart" r:id="rId4" imgW="7850160" imgH="5653080" progId="MSGraph.Chart.8">
                  <p:embed followColorScheme="full"/>
                </p:oleObj>
              </mc:Choice>
              <mc:Fallback>
                <p:oleObj name="Chart" r:id="rId4" imgW="7850160" imgH="5653080" progId="MSGraph.Chart.8">
                  <p:embed followColorScheme="full"/>
                  <p:pic>
                    <p:nvPicPr>
                      <p:cNvPr id="0" name="Object 1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3743" name="Rectangle 15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</p:spTree>
  </p:cSld>
  <p:clrMapOvr>
    <a:masterClrMapping/>
  </p:clrMapOvr>
  <p:transition spd="slow">
    <p:pull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5779" name="Arc 3"/>
          <p:cNvSpPr>
            <a:spLocks/>
          </p:cNvSpPr>
          <p:nvPr/>
        </p:nvSpPr>
        <p:spPr bwMode="auto">
          <a:xfrm>
            <a:off x="1244600" y="3868738"/>
            <a:ext cx="3348038" cy="2344737"/>
          </a:xfrm>
          <a:custGeom>
            <a:avLst/>
            <a:gdLst>
              <a:gd name="T0" fmla="*/ 245994868 w 21453"/>
              <a:gd name="T1" fmla="*/ 299183134 h 18376"/>
              <a:gd name="T2" fmla="*/ 0 w 21453"/>
              <a:gd name="T3" fmla="*/ 40914613 h 18376"/>
              <a:gd name="T4" fmla="*/ 522507701 w 21453"/>
              <a:gd name="T5" fmla="*/ 0 h 18376"/>
              <a:gd name="T6" fmla="*/ 0 60000 65536"/>
              <a:gd name="T7" fmla="*/ 0 60000 65536"/>
              <a:gd name="T8" fmla="*/ 0 60000 65536"/>
              <a:gd name="T9" fmla="*/ 0 w 21453"/>
              <a:gd name="T10" fmla="*/ 0 h 18376"/>
              <a:gd name="T11" fmla="*/ 21453 w 21453"/>
              <a:gd name="T12" fmla="*/ 18376 h 183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53" h="18376" fill="none" extrusionOk="0">
                <a:moveTo>
                  <a:pt x="10100" y="18375"/>
                </a:moveTo>
                <a:cubicBezTo>
                  <a:pt x="4487" y="14908"/>
                  <a:pt x="767" y="9065"/>
                  <a:pt x="-1" y="2513"/>
                </a:cubicBezTo>
              </a:path>
              <a:path w="21453" h="18376" stroke="0" extrusionOk="0">
                <a:moveTo>
                  <a:pt x="10100" y="18375"/>
                </a:moveTo>
                <a:cubicBezTo>
                  <a:pt x="4487" y="14908"/>
                  <a:pt x="767" y="9065"/>
                  <a:pt x="-1" y="2513"/>
                </a:cubicBezTo>
                <a:lnTo>
                  <a:pt x="21453" y="0"/>
                </a:lnTo>
                <a:close/>
              </a:path>
            </a:pathLst>
          </a:custGeom>
          <a:noFill/>
          <a:ln w="38100" cap="rnd">
            <a:solidFill>
              <a:srgbClr val="FF0000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5781" name="Rectangle 5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 smtClean="0">
                <a:latin typeface="Arial" charset="0"/>
              </a:rPr>
              <a:t>Ανεργία </a:t>
            </a:r>
            <a:r>
              <a:rPr lang="en-GB" sz="1600" dirty="0" smtClean="0">
                <a:latin typeface="Arial" charset="0"/>
              </a:rPr>
              <a:t>(%)</a:t>
            </a:r>
            <a:endParaRPr lang="en-GB" sz="1600" dirty="0">
              <a:latin typeface="Arial" charset="0"/>
            </a:endParaRPr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715784" name="Rectangle 8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715785" name="Rectangle 9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715786" name="Rectangle 10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715787" name="Rectangle 11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715788" name="Rectangle 12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715789" name="Rectangle 13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715790" name="Rectangle 14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aphicFrame>
        <p:nvGraphicFramePr>
          <p:cNvPr id="715791" name="Object 15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831" name="Chart" r:id="rId4" imgW="7850160" imgH="5653080" progId="MSGraph.Chart.8">
                  <p:embed followColorScheme="full"/>
                </p:oleObj>
              </mc:Choice>
              <mc:Fallback>
                <p:oleObj name="Chart" r:id="rId4" imgW="7850160" imgH="5653080" progId="MSGraph.Chart.8">
                  <p:embed followColorScheme="full"/>
                  <p:pic>
                    <p:nvPicPr>
                      <p:cNvPr id="0" name="Object 1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5793" name="Line 17"/>
          <p:cNvSpPr>
            <a:spLocks noChangeShapeType="1"/>
          </p:cNvSpPr>
          <p:nvPr/>
        </p:nvSpPr>
        <p:spPr bwMode="auto">
          <a:xfrm flipH="1">
            <a:off x="2381250" y="5062538"/>
            <a:ext cx="917575" cy="82867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5794" name="AutoShape 18" descr="Parchment"/>
          <p:cNvSpPr>
            <a:spLocks noChangeArrowheads="1"/>
          </p:cNvSpPr>
          <p:nvPr/>
        </p:nvSpPr>
        <p:spPr bwMode="auto">
          <a:xfrm>
            <a:off x="2672362" y="4565650"/>
            <a:ext cx="4004064" cy="609600"/>
          </a:xfrm>
          <a:prstGeom prst="roundRect">
            <a:avLst>
              <a:gd name="adj" fmla="val 16667"/>
            </a:avLst>
          </a:prstGeom>
          <a:blipFill dpi="0" rotWithShape="0">
            <a:blip r:embed="rId6" cstate="print"/>
            <a:srcRect/>
            <a:tile tx="0" ty="0" sx="100000" sy="100000" flip="none" algn="tl"/>
          </a:blipFill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2200" b="0" dirty="0" smtClean="0">
                <a:solidFill>
                  <a:schemeClr val="hlink"/>
                </a:solidFill>
                <a:latin typeface="Comic Sans MS" pitchFamily="66" charset="0"/>
              </a:rPr>
              <a:t>Πρωτότυπη </a:t>
            </a:r>
            <a:r>
              <a:rPr lang="el-GR" sz="2200" b="0" dirty="0">
                <a:solidFill>
                  <a:schemeClr val="hlink"/>
                </a:solidFill>
                <a:latin typeface="Comic Sans MS" pitchFamily="66" charset="0"/>
              </a:rPr>
              <a:t>καμπύλη </a:t>
            </a:r>
            <a:r>
              <a:rPr lang="en-GB" sz="2200" b="0" dirty="0">
                <a:solidFill>
                  <a:schemeClr val="hlink"/>
                </a:solidFill>
                <a:latin typeface="Comic Sans MS" pitchFamily="66" charset="0"/>
              </a:rPr>
              <a:t>Phillips</a:t>
            </a:r>
          </a:p>
        </p:txBody>
      </p:sp>
      <p:sp>
        <p:nvSpPr>
          <p:cNvPr id="715795" name="Rectangle 1043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 smtClean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 smtClean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80611" name="Line 3"/>
          <p:cNvSpPr>
            <a:spLocks noChangeShapeType="1"/>
          </p:cNvSpPr>
          <p:nvPr/>
        </p:nvSpPr>
        <p:spPr bwMode="auto">
          <a:xfrm flipH="1">
            <a:off x="2209800" y="1816100"/>
            <a:ext cx="330200" cy="3792538"/>
          </a:xfrm>
          <a:prstGeom prst="line">
            <a:avLst/>
          </a:prstGeom>
          <a:noFill/>
          <a:ln w="28575">
            <a:solidFill>
              <a:schemeClr val="folHlink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2074863" y="2460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74</a:t>
            </a: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2516188" y="3836988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71</a:t>
            </a:r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082800" y="39131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73</a:t>
            </a: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281238" y="4492625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727325" y="42687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72</a:t>
            </a:r>
          </a:p>
        </p:txBody>
      </p:sp>
      <p:sp>
        <p:nvSpPr>
          <p:cNvPr id="717834" name="Rectangle 10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sp>
        <p:nvSpPr>
          <p:cNvPr id="717836" name="Rectangle 12"/>
          <p:cNvSpPr>
            <a:spLocks noChangeArrowheads="1"/>
          </p:cNvSpPr>
          <p:nvPr/>
        </p:nvSpPr>
        <p:spPr bwMode="auto">
          <a:xfrm>
            <a:off x="2176463" y="47434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69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157413" y="49450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68</a:t>
            </a:r>
          </a:p>
        </p:txBody>
      </p:sp>
      <p:sp>
        <p:nvSpPr>
          <p:cNvPr id="717838" name="Rectangle 14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717839" name="Rectangle 15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aphicFrame>
        <p:nvGraphicFramePr>
          <p:cNvPr id="992256" name="Object 22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2296" name="Chart" r:id="rId4" imgW="7850160" imgH="5653080" progId="MSGraph.Chart.8">
                  <p:embed followColorScheme="full"/>
                </p:oleObj>
              </mc:Choice>
              <mc:Fallback>
                <p:oleObj name="Chart" r:id="rId4" imgW="7850160" imgH="5653080" progId="MSGraph.Chart.8">
                  <p:embed followColorScheme="full"/>
                  <p:pic>
                    <p:nvPicPr>
                      <p:cNvPr id="0" name="Object 2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47" name="Rectangle 1047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81635" name="Arc 3"/>
          <p:cNvSpPr>
            <a:spLocks/>
          </p:cNvSpPr>
          <p:nvPr/>
        </p:nvSpPr>
        <p:spPr bwMode="auto">
          <a:xfrm>
            <a:off x="3181350" y="0"/>
            <a:ext cx="5676900" cy="4638675"/>
          </a:xfrm>
          <a:custGeom>
            <a:avLst/>
            <a:gdLst>
              <a:gd name="T0" fmla="*/ 557261565 w 21559"/>
              <a:gd name="T1" fmla="*/ 1277445449 h 16844"/>
              <a:gd name="T2" fmla="*/ 0 w 21559"/>
              <a:gd name="T3" fmla="*/ 101397887 h 16844"/>
              <a:gd name="T4" fmla="*/ 1494837111 w 21559"/>
              <a:gd name="T5" fmla="*/ 0 h 16844"/>
              <a:gd name="T6" fmla="*/ 0 60000 65536"/>
              <a:gd name="T7" fmla="*/ 0 60000 65536"/>
              <a:gd name="T8" fmla="*/ 0 60000 65536"/>
              <a:gd name="T9" fmla="*/ 0 w 21559"/>
              <a:gd name="T10" fmla="*/ 0 h 16844"/>
              <a:gd name="T11" fmla="*/ 21559 w 21559"/>
              <a:gd name="T12" fmla="*/ 16844 h 168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9" h="16844" fill="none" extrusionOk="0">
                <a:moveTo>
                  <a:pt x="8037" y="16843"/>
                </a:moveTo>
                <a:cubicBezTo>
                  <a:pt x="3294" y="13036"/>
                  <a:pt x="376" y="7406"/>
                  <a:pt x="0" y="1336"/>
                </a:cubicBezTo>
              </a:path>
              <a:path w="21559" h="16844" stroke="0" extrusionOk="0">
                <a:moveTo>
                  <a:pt x="8037" y="16843"/>
                </a:moveTo>
                <a:cubicBezTo>
                  <a:pt x="3294" y="13036"/>
                  <a:pt x="376" y="7406"/>
                  <a:pt x="0" y="1336"/>
                </a:cubicBezTo>
                <a:lnTo>
                  <a:pt x="21559" y="0"/>
                </a:lnTo>
                <a:close/>
              </a:path>
            </a:pathLst>
          </a:custGeom>
          <a:noFill/>
          <a:ln w="28575" cap="rnd">
            <a:solidFill>
              <a:schemeClr val="accent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19876" name="Rectangle 4"/>
          <p:cNvSpPr>
            <a:spLocks noChangeArrowheads="1"/>
          </p:cNvSpPr>
          <p:nvPr/>
        </p:nvSpPr>
        <p:spPr bwMode="auto">
          <a:xfrm>
            <a:off x="2879725" y="631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75</a:t>
            </a:r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2074863" y="2460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74</a:t>
            </a:r>
          </a:p>
        </p:txBody>
      </p:sp>
      <p:sp>
        <p:nvSpPr>
          <p:cNvPr id="719878" name="Rectangle 6"/>
          <p:cNvSpPr>
            <a:spLocks noChangeArrowheads="1"/>
          </p:cNvSpPr>
          <p:nvPr/>
        </p:nvSpPr>
        <p:spPr bwMode="auto">
          <a:xfrm>
            <a:off x="4081463" y="21891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76</a:t>
            </a: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4327525" y="2536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77</a:t>
            </a:r>
          </a:p>
        </p:txBody>
      </p:sp>
      <p:sp>
        <p:nvSpPr>
          <p:cNvPr id="719880" name="Rectangle 8"/>
          <p:cNvSpPr>
            <a:spLocks noChangeArrowheads="1"/>
          </p:cNvSpPr>
          <p:nvPr/>
        </p:nvSpPr>
        <p:spPr bwMode="auto">
          <a:xfrm>
            <a:off x="3717925" y="2994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79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2516188" y="3836988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71</a:t>
            </a:r>
          </a:p>
        </p:txBody>
      </p:sp>
      <p:sp>
        <p:nvSpPr>
          <p:cNvPr id="719882" name="Rectangle 10"/>
          <p:cNvSpPr>
            <a:spLocks noChangeArrowheads="1"/>
          </p:cNvSpPr>
          <p:nvPr/>
        </p:nvSpPr>
        <p:spPr bwMode="auto">
          <a:xfrm>
            <a:off x="2082800" y="39131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73</a:t>
            </a:r>
          </a:p>
        </p:txBody>
      </p:sp>
      <p:sp>
        <p:nvSpPr>
          <p:cNvPr id="719883" name="Rectangle 11"/>
          <p:cNvSpPr>
            <a:spLocks noChangeArrowheads="1"/>
          </p:cNvSpPr>
          <p:nvPr/>
        </p:nvSpPr>
        <p:spPr bwMode="auto">
          <a:xfrm>
            <a:off x="2281238" y="4492625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719884" name="Rectangle 12"/>
          <p:cNvSpPr>
            <a:spLocks noChangeArrowheads="1"/>
          </p:cNvSpPr>
          <p:nvPr/>
        </p:nvSpPr>
        <p:spPr bwMode="auto">
          <a:xfrm>
            <a:off x="2727325" y="42687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72</a:t>
            </a:r>
          </a:p>
        </p:txBody>
      </p:sp>
      <p:sp>
        <p:nvSpPr>
          <p:cNvPr id="719885" name="Rectangle 13"/>
          <p:cNvSpPr>
            <a:spLocks noChangeArrowheads="1"/>
          </p:cNvSpPr>
          <p:nvPr/>
        </p:nvSpPr>
        <p:spPr bwMode="auto">
          <a:xfrm>
            <a:off x="4327525" y="4137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78</a:t>
            </a:r>
          </a:p>
        </p:txBody>
      </p:sp>
      <p:sp>
        <p:nvSpPr>
          <p:cNvPr id="719887" name="Rectangle 15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sp>
        <p:nvSpPr>
          <p:cNvPr id="719889" name="Rectangle 17"/>
          <p:cNvSpPr>
            <a:spLocks noChangeArrowheads="1"/>
          </p:cNvSpPr>
          <p:nvPr/>
        </p:nvSpPr>
        <p:spPr bwMode="auto">
          <a:xfrm>
            <a:off x="2176463" y="47434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69</a:t>
            </a:r>
          </a:p>
        </p:txBody>
      </p:sp>
      <p:sp>
        <p:nvSpPr>
          <p:cNvPr id="719890" name="Rectangle 18"/>
          <p:cNvSpPr>
            <a:spLocks noChangeArrowheads="1"/>
          </p:cNvSpPr>
          <p:nvPr/>
        </p:nvSpPr>
        <p:spPr bwMode="auto">
          <a:xfrm>
            <a:off x="2157413" y="49450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68</a:t>
            </a:r>
          </a:p>
        </p:txBody>
      </p:sp>
      <p:sp>
        <p:nvSpPr>
          <p:cNvPr id="719891" name="Rectangle 19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719892" name="Rectangle 20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719893" name="Rectangle 21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719894" name="Rectangle 22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719895" name="Rectangle 23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719896" name="Rectangle 24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719897" name="Rectangle 25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719898" name="Rectangle 26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aphicFrame>
        <p:nvGraphicFramePr>
          <p:cNvPr id="719899" name="Object 27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39" name="Chart" r:id="rId4" imgW="7850160" imgH="5653080" progId="MSGraph.Chart.8">
                  <p:embed followColorScheme="full"/>
                </p:oleObj>
              </mc:Choice>
              <mc:Fallback>
                <p:oleObj name="Chart" r:id="rId4" imgW="7850160" imgH="5653080" progId="MSGraph.Chart.8">
                  <p:embed followColorScheme="full"/>
                  <p:pic>
                    <p:nvPicPr>
                      <p:cNvPr id="0" name="Object 2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900" name="Rectangle 1052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35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219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721924" name="Rectangle 10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721925" name="Rectangle 1029"/>
          <p:cNvSpPr>
            <a:spLocks noGrp="1"/>
          </p:cNvSpPr>
          <p:nvPr>
            <p:ph type="body" idx="1"/>
          </p:nvPr>
        </p:nvSpPr>
        <p:spPr>
          <a:xfrm>
            <a:off x="301625" y="1619250"/>
            <a:ext cx="8534400" cy="47942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dirty="0" smtClean="0">
                <a:solidFill>
                  <a:srgbClr val="646B86"/>
                </a:solidFill>
              </a:rPr>
              <a:t>Phillips</a:t>
            </a:r>
            <a:r>
              <a:rPr lang="el-GR" dirty="0" smtClean="0">
                <a:solidFill>
                  <a:srgbClr val="646B86"/>
                </a:solidFill>
              </a:rPr>
              <a:t> πρόσφατα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/>
              <a:t>η ανάλυση της καμπύλης </a:t>
            </a:r>
            <a:r>
              <a:rPr lang="en-GB" dirty="0" smtClean="0"/>
              <a:t>Phillips</a:t>
            </a:r>
            <a:r>
              <a:rPr lang="el-GR" dirty="0" smtClean="0"/>
              <a:t> και το πρόβλημα του στασιμοπληθωρισμού τη δεκατία του 1970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εμπειρία από τη δεκατία του 1980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graphicFrame>
        <p:nvGraphicFramePr>
          <p:cNvPr id="993280" name="Object 3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20" name="Chart" r:id="rId4" imgW="7850160" imgH="5653080" progId="MSGraph.Chart.8">
                  <p:embed followColorScheme="full"/>
                </p:oleObj>
              </mc:Choice>
              <mc:Fallback>
                <p:oleObj name="Chart" r:id="rId4" imgW="7850160" imgH="5653080" progId="MSGraph.Chart.8">
                  <p:embed followColorScheme="full"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2879725" y="631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75</a:t>
            </a:r>
          </a:p>
        </p:txBody>
      </p:sp>
      <p:sp>
        <p:nvSpPr>
          <p:cNvPr id="551941" name="Rectangle 5"/>
          <p:cNvSpPr>
            <a:spLocks noChangeArrowheads="1"/>
          </p:cNvSpPr>
          <p:nvPr/>
        </p:nvSpPr>
        <p:spPr bwMode="auto">
          <a:xfrm>
            <a:off x="2074863" y="2460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74</a:t>
            </a:r>
          </a:p>
        </p:txBody>
      </p:sp>
      <p:sp>
        <p:nvSpPr>
          <p:cNvPr id="551942" name="Rectangle 6"/>
          <p:cNvSpPr>
            <a:spLocks noChangeArrowheads="1"/>
          </p:cNvSpPr>
          <p:nvPr/>
        </p:nvSpPr>
        <p:spPr bwMode="auto">
          <a:xfrm>
            <a:off x="4597400" y="20034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80</a:t>
            </a:r>
          </a:p>
        </p:txBody>
      </p:sp>
      <p:sp>
        <p:nvSpPr>
          <p:cNvPr id="551943" name="Rectangle 7"/>
          <p:cNvSpPr>
            <a:spLocks noChangeArrowheads="1"/>
          </p:cNvSpPr>
          <p:nvPr/>
        </p:nvSpPr>
        <p:spPr bwMode="auto">
          <a:xfrm>
            <a:off x="4081463" y="21891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76</a:t>
            </a:r>
          </a:p>
        </p:txBody>
      </p:sp>
      <p:sp>
        <p:nvSpPr>
          <p:cNvPr id="551944" name="Rectangle 8"/>
          <p:cNvSpPr>
            <a:spLocks noChangeArrowheads="1"/>
          </p:cNvSpPr>
          <p:nvPr/>
        </p:nvSpPr>
        <p:spPr bwMode="auto">
          <a:xfrm>
            <a:off x="4327525" y="2536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77</a:t>
            </a:r>
          </a:p>
        </p:txBody>
      </p:sp>
      <p:sp>
        <p:nvSpPr>
          <p:cNvPr id="551945" name="Rectangle 9"/>
          <p:cNvSpPr>
            <a:spLocks noChangeArrowheads="1"/>
          </p:cNvSpPr>
          <p:nvPr/>
        </p:nvSpPr>
        <p:spPr bwMode="auto">
          <a:xfrm>
            <a:off x="3717925" y="2994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79</a:t>
            </a:r>
          </a:p>
        </p:txBody>
      </p:sp>
      <p:sp>
        <p:nvSpPr>
          <p:cNvPr id="551946" name="Rectangle 10"/>
          <p:cNvSpPr>
            <a:spLocks noChangeArrowheads="1"/>
          </p:cNvSpPr>
          <p:nvPr/>
        </p:nvSpPr>
        <p:spPr bwMode="auto">
          <a:xfrm>
            <a:off x="2516188" y="3836988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71</a:t>
            </a:r>
          </a:p>
        </p:txBody>
      </p:sp>
      <p:sp>
        <p:nvSpPr>
          <p:cNvPr id="551947" name="Rectangle 11"/>
          <p:cNvSpPr>
            <a:spLocks noChangeArrowheads="1"/>
          </p:cNvSpPr>
          <p:nvPr/>
        </p:nvSpPr>
        <p:spPr bwMode="auto">
          <a:xfrm>
            <a:off x="2082800" y="39131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73</a:t>
            </a:r>
          </a:p>
        </p:txBody>
      </p:sp>
      <p:sp>
        <p:nvSpPr>
          <p:cNvPr id="551948" name="Rectangle 12"/>
          <p:cNvSpPr>
            <a:spLocks noChangeArrowheads="1"/>
          </p:cNvSpPr>
          <p:nvPr/>
        </p:nvSpPr>
        <p:spPr bwMode="auto">
          <a:xfrm>
            <a:off x="2281238" y="4492625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551949" name="Rectangle 13"/>
          <p:cNvSpPr>
            <a:spLocks noChangeArrowheads="1"/>
          </p:cNvSpPr>
          <p:nvPr/>
        </p:nvSpPr>
        <p:spPr bwMode="auto">
          <a:xfrm>
            <a:off x="2727325" y="42687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72</a:t>
            </a:r>
          </a:p>
        </p:txBody>
      </p:sp>
      <p:sp>
        <p:nvSpPr>
          <p:cNvPr id="551950" name="Rectangle 14"/>
          <p:cNvSpPr>
            <a:spLocks noChangeArrowheads="1"/>
          </p:cNvSpPr>
          <p:nvPr/>
        </p:nvSpPr>
        <p:spPr bwMode="auto">
          <a:xfrm>
            <a:off x="4327525" y="4137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78</a:t>
            </a:r>
          </a:p>
        </p:txBody>
      </p:sp>
      <p:sp>
        <p:nvSpPr>
          <p:cNvPr id="551951" name="Rectangle 15"/>
          <p:cNvSpPr>
            <a:spLocks noChangeArrowheads="1"/>
          </p:cNvSpPr>
          <p:nvPr/>
        </p:nvSpPr>
        <p:spPr bwMode="auto">
          <a:xfrm>
            <a:off x="7604125" y="4060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82</a:t>
            </a:r>
          </a:p>
        </p:txBody>
      </p:sp>
      <p:sp>
        <p:nvSpPr>
          <p:cNvPr id="551952" name="Rectangle 16"/>
          <p:cNvSpPr>
            <a:spLocks noChangeArrowheads="1"/>
          </p:cNvSpPr>
          <p:nvPr/>
        </p:nvSpPr>
        <p:spPr bwMode="auto">
          <a:xfrm>
            <a:off x="8274050" y="4899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83</a:t>
            </a:r>
          </a:p>
        </p:txBody>
      </p:sp>
      <p:sp>
        <p:nvSpPr>
          <p:cNvPr id="551953" name="Rectangle 17"/>
          <p:cNvSpPr>
            <a:spLocks noChangeArrowheads="1"/>
          </p:cNvSpPr>
          <p:nvPr/>
        </p:nvSpPr>
        <p:spPr bwMode="auto">
          <a:xfrm>
            <a:off x="7832725" y="4746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84</a:t>
            </a:r>
          </a:p>
        </p:txBody>
      </p:sp>
      <p:sp>
        <p:nvSpPr>
          <p:cNvPr id="551954" name="Rectangle 18"/>
          <p:cNvSpPr>
            <a:spLocks noChangeArrowheads="1"/>
          </p:cNvSpPr>
          <p:nvPr/>
        </p:nvSpPr>
        <p:spPr bwMode="auto">
          <a:xfrm>
            <a:off x="7527925" y="45942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85</a:t>
            </a:r>
          </a:p>
        </p:txBody>
      </p:sp>
      <p:sp>
        <p:nvSpPr>
          <p:cNvPr id="551955" name="Rectangle 19"/>
          <p:cNvSpPr>
            <a:spLocks noChangeArrowheads="1"/>
          </p:cNvSpPr>
          <p:nvPr/>
        </p:nvSpPr>
        <p:spPr bwMode="auto">
          <a:xfrm>
            <a:off x="6691313" y="33083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81</a:t>
            </a:r>
          </a:p>
        </p:txBody>
      </p:sp>
      <p:sp>
        <p:nvSpPr>
          <p:cNvPr id="551957" name="Rectangle 21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sp>
        <p:nvSpPr>
          <p:cNvPr id="551959" name="Rectangle 23"/>
          <p:cNvSpPr>
            <a:spLocks noChangeArrowheads="1"/>
          </p:cNvSpPr>
          <p:nvPr/>
        </p:nvSpPr>
        <p:spPr bwMode="auto">
          <a:xfrm>
            <a:off x="2176463" y="47434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69</a:t>
            </a:r>
          </a:p>
        </p:txBody>
      </p:sp>
      <p:sp>
        <p:nvSpPr>
          <p:cNvPr id="551960" name="Rectangle 24"/>
          <p:cNvSpPr>
            <a:spLocks noChangeArrowheads="1"/>
          </p:cNvSpPr>
          <p:nvPr/>
        </p:nvSpPr>
        <p:spPr bwMode="auto">
          <a:xfrm>
            <a:off x="2157413" y="49450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68</a:t>
            </a:r>
          </a:p>
        </p:txBody>
      </p:sp>
      <p:sp>
        <p:nvSpPr>
          <p:cNvPr id="551961" name="Rectangle 25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551962" name="Rectangle 26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551963" name="Rectangle 27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551964" name="Rectangle 28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551965" name="Rectangle 29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551966" name="Rectangle 30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551967" name="Rectangle 31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551968" name="Rectangle 32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sp>
        <p:nvSpPr>
          <p:cNvPr id="582689" name="Arc 33"/>
          <p:cNvSpPr>
            <a:spLocks/>
          </p:cNvSpPr>
          <p:nvPr/>
        </p:nvSpPr>
        <p:spPr bwMode="auto">
          <a:xfrm>
            <a:off x="4679950" y="0"/>
            <a:ext cx="4457700" cy="4721225"/>
          </a:xfrm>
          <a:custGeom>
            <a:avLst/>
            <a:gdLst>
              <a:gd name="T0" fmla="*/ 845248993 w 20698"/>
              <a:gd name="T1" fmla="*/ 1038771652 h 21458"/>
              <a:gd name="T2" fmla="*/ 0 w 20698"/>
              <a:gd name="T3" fmla="*/ 299074137 h 21458"/>
              <a:gd name="T4" fmla="*/ 960048831 w 20698"/>
              <a:gd name="T5" fmla="*/ 0 h 21458"/>
              <a:gd name="T6" fmla="*/ 0 60000 65536"/>
              <a:gd name="T7" fmla="*/ 0 60000 65536"/>
              <a:gd name="T8" fmla="*/ 0 60000 65536"/>
              <a:gd name="T9" fmla="*/ 0 w 20698"/>
              <a:gd name="T10" fmla="*/ 0 h 21458"/>
              <a:gd name="T11" fmla="*/ 20698 w 20698"/>
              <a:gd name="T12" fmla="*/ 21458 h 214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98" h="21458" fill="none" extrusionOk="0">
                <a:moveTo>
                  <a:pt x="18223" y="21457"/>
                </a:moveTo>
                <a:cubicBezTo>
                  <a:pt x="9639" y="20467"/>
                  <a:pt x="2471" y="14457"/>
                  <a:pt x="0" y="6177"/>
                </a:cubicBezTo>
              </a:path>
              <a:path w="20698" h="21458" stroke="0" extrusionOk="0">
                <a:moveTo>
                  <a:pt x="18223" y="21457"/>
                </a:moveTo>
                <a:cubicBezTo>
                  <a:pt x="9639" y="20467"/>
                  <a:pt x="2471" y="14457"/>
                  <a:pt x="0" y="6177"/>
                </a:cubicBezTo>
                <a:lnTo>
                  <a:pt x="20698" y="0"/>
                </a:lnTo>
                <a:close/>
              </a:path>
            </a:pathLst>
          </a:custGeom>
          <a:noFill/>
          <a:ln w="28575" cap="rnd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1970" name="Rectangle 34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8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89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39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55398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dirty="0" smtClean="0">
                <a:solidFill>
                  <a:srgbClr val="646B86"/>
                </a:solidFill>
              </a:rPr>
              <a:t>Phillips</a:t>
            </a:r>
            <a:r>
              <a:rPr lang="el-GR" dirty="0" smtClean="0">
                <a:solidFill>
                  <a:srgbClr val="646B86"/>
                </a:solidFill>
              </a:rPr>
              <a:t> πρόσφατα 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/>
              <a:t>η ανάλυση της καμπύλης </a:t>
            </a:r>
            <a:r>
              <a:rPr lang="en-GB" dirty="0" smtClean="0"/>
              <a:t>Phillips</a:t>
            </a:r>
            <a:r>
              <a:rPr lang="el-GR" dirty="0" smtClean="0"/>
              <a:t> και το πρόβλημα του στασιμοπληθωρισμού τη δεκατία του 1970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εμπειρία από τη δεκατία του 1980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εμπειρία των τελευταίων χρόνων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687388" y="476250"/>
            <a:ext cx="7939087" cy="5538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83683" name="Arc 3"/>
          <p:cNvSpPr>
            <a:spLocks/>
          </p:cNvSpPr>
          <p:nvPr/>
        </p:nvSpPr>
        <p:spPr bwMode="auto">
          <a:xfrm>
            <a:off x="4168775" y="1835150"/>
            <a:ext cx="4397375" cy="3884613"/>
          </a:xfrm>
          <a:custGeom>
            <a:avLst/>
            <a:gdLst>
              <a:gd name="T0" fmla="*/ 983215275 w 19667"/>
              <a:gd name="T1" fmla="*/ 698620958 h 21600"/>
              <a:gd name="T2" fmla="*/ 0 w 19667"/>
              <a:gd name="T3" fmla="*/ 288892899 h 21600"/>
              <a:gd name="T4" fmla="*/ 983215275 w 19667"/>
              <a:gd name="T5" fmla="*/ 0 h 21600"/>
              <a:gd name="T6" fmla="*/ 0 60000 65536"/>
              <a:gd name="T7" fmla="*/ 0 60000 65536"/>
              <a:gd name="T8" fmla="*/ 0 60000 65536"/>
              <a:gd name="T9" fmla="*/ 0 w 19667"/>
              <a:gd name="T10" fmla="*/ 0 h 21600"/>
              <a:gd name="T11" fmla="*/ 19667 w 1966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67" h="21600" fill="none" extrusionOk="0">
                <a:moveTo>
                  <a:pt x="19667" y="21600"/>
                </a:moveTo>
                <a:cubicBezTo>
                  <a:pt x="11194" y="21600"/>
                  <a:pt x="3503" y="16646"/>
                  <a:pt x="0" y="8931"/>
                </a:cubicBezTo>
              </a:path>
              <a:path w="19667" h="21600" stroke="0" extrusionOk="0">
                <a:moveTo>
                  <a:pt x="19667" y="21600"/>
                </a:moveTo>
                <a:cubicBezTo>
                  <a:pt x="11194" y="21600"/>
                  <a:pt x="3503" y="16646"/>
                  <a:pt x="0" y="8931"/>
                </a:cubicBezTo>
                <a:lnTo>
                  <a:pt x="19667" y="0"/>
                </a:lnTo>
                <a:close/>
              </a:path>
            </a:pathLst>
          </a:custGeom>
          <a:noFill/>
          <a:ln w="28575" cap="rnd">
            <a:solidFill>
              <a:schemeClr val="tx2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2879725" y="631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75</a:t>
            </a:r>
          </a:p>
        </p:txBody>
      </p:sp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2074863" y="2460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74</a:t>
            </a:r>
          </a:p>
        </p:txBody>
      </p:sp>
      <p:sp>
        <p:nvSpPr>
          <p:cNvPr id="556038" name="Rectangle 6"/>
          <p:cNvSpPr>
            <a:spLocks noChangeArrowheads="1"/>
          </p:cNvSpPr>
          <p:nvPr/>
        </p:nvSpPr>
        <p:spPr bwMode="auto">
          <a:xfrm>
            <a:off x="4597400" y="20034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80</a:t>
            </a:r>
          </a:p>
        </p:txBody>
      </p:sp>
      <p:sp>
        <p:nvSpPr>
          <p:cNvPr id="556039" name="Rectangle 7"/>
          <p:cNvSpPr>
            <a:spLocks noChangeArrowheads="1"/>
          </p:cNvSpPr>
          <p:nvPr/>
        </p:nvSpPr>
        <p:spPr bwMode="auto">
          <a:xfrm>
            <a:off x="4081463" y="21891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76</a:t>
            </a:r>
          </a:p>
        </p:txBody>
      </p:sp>
      <p:sp>
        <p:nvSpPr>
          <p:cNvPr id="556040" name="Rectangle 8"/>
          <p:cNvSpPr>
            <a:spLocks noChangeArrowheads="1"/>
          </p:cNvSpPr>
          <p:nvPr/>
        </p:nvSpPr>
        <p:spPr bwMode="auto">
          <a:xfrm>
            <a:off x="4327525" y="2536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77</a:t>
            </a:r>
          </a:p>
        </p:txBody>
      </p:sp>
      <p:sp>
        <p:nvSpPr>
          <p:cNvPr id="556041" name="Rectangle 9"/>
          <p:cNvSpPr>
            <a:spLocks noChangeArrowheads="1"/>
          </p:cNvSpPr>
          <p:nvPr/>
        </p:nvSpPr>
        <p:spPr bwMode="auto">
          <a:xfrm>
            <a:off x="3717925" y="2994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79</a:t>
            </a:r>
          </a:p>
        </p:txBody>
      </p:sp>
      <p:sp>
        <p:nvSpPr>
          <p:cNvPr id="556042" name="Rectangle 10"/>
          <p:cNvSpPr>
            <a:spLocks noChangeArrowheads="1"/>
          </p:cNvSpPr>
          <p:nvPr/>
        </p:nvSpPr>
        <p:spPr bwMode="auto">
          <a:xfrm>
            <a:off x="2516188" y="3836988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71</a:t>
            </a:r>
          </a:p>
        </p:txBody>
      </p:sp>
      <p:sp>
        <p:nvSpPr>
          <p:cNvPr id="556043" name="Rectangle 11"/>
          <p:cNvSpPr>
            <a:spLocks noChangeArrowheads="1"/>
          </p:cNvSpPr>
          <p:nvPr/>
        </p:nvSpPr>
        <p:spPr bwMode="auto">
          <a:xfrm>
            <a:off x="2082800" y="39131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73</a:t>
            </a:r>
          </a:p>
        </p:txBody>
      </p:sp>
      <p:sp>
        <p:nvSpPr>
          <p:cNvPr id="556044" name="Rectangle 12"/>
          <p:cNvSpPr>
            <a:spLocks noChangeArrowheads="1"/>
          </p:cNvSpPr>
          <p:nvPr/>
        </p:nvSpPr>
        <p:spPr bwMode="auto">
          <a:xfrm>
            <a:off x="2281238" y="4492625"/>
            <a:ext cx="369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70</a:t>
            </a:r>
          </a:p>
        </p:txBody>
      </p:sp>
      <p:sp>
        <p:nvSpPr>
          <p:cNvPr id="556045" name="Rectangle 13"/>
          <p:cNvSpPr>
            <a:spLocks noChangeArrowheads="1"/>
          </p:cNvSpPr>
          <p:nvPr/>
        </p:nvSpPr>
        <p:spPr bwMode="auto">
          <a:xfrm>
            <a:off x="2727325" y="4268788"/>
            <a:ext cx="369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72</a:t>
            </a:r>
          </a:p>
        </p:txBody>
      </p:sp>
      <p:sp>
        <p:nvSpPr>
          <p:cNvPr id="556046" name="Rectangle 14"/>
          <p:cNvSpPr>
            <a:spLocks noChangeArrowheads="1"/>
          </p:cNvSpPr>
          <p:nvPr/>
        </p:nvSpPr>
        <p:spPr bwMode="auto">
          <a:xfrm>
            <a:off x="4327525" y="4137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1"/>
                </a:solidFill>
                <a:latin typeface="Arial Narrow" pitchFamily="34" charset="0"/>
              </a:rPr>
              <a:t>78</a:t>
            </a:r>
          </a:p>
        </p:txBody>
      </p:sp>
      <p:sp>
        <p:nvSpPr>
          <p:cNvPr id="556047" name="Rectangle 15"/>
          <p:cNvSpPr>
            <a:spLocks noChangeArrowheads="1"/>
          </p:cNvSpPr>
          <p:nvPr/>
        </p:nvSpPr>
        <p:spPr bwMode="auto">
          <a:xfrm>
            <a:off x="4913313" y="37655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90</a:t>
            </a:r>
          </a:p>
        </p:txBody>
      </p:sp>
      <p:sp>
        <p:nvSpPr>
          <p:cNvPr id="556048" name="Rectangle 16"/>
          <p:cNvSpPr>
            <a:spLocks noChangeArrowheads="1"/>
          </p:cNvSpPr>
          <p:nvPr/>
        </p:nvSpPr>
        <p:spPr bwMode="auto">
          <a:xfrm>
            <a:off x="5072063" y="41275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89</a:t>
            </a:r>
          </a:p>
        </p:txBody>
      </p:sp>
      <p:sp>
        <p:nvSpPr>
          <p:cNvPr id="556049" name="Rectangle 17"/>
          <p:cNvSpPr>
            <a:spLocks noChangeArrowheads="1"/>
          </p:cNvSpPr>
          <p:nvPr/>
        </p:nvSpPr>
        <p:spPr bwMode="auto">
          <a:xfrm>
            <a:off x="6080125" y="45942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91</a:t>
            </a:r>
          </a:p>
        </p:txBody>
      </p:sp>
      <p:sp>
        <p:nvSpPr>
          <p:cNvPr id="556050" name="Rectangle 18"/>
          <p:cNvSpPr>
            <a:spLocks noChangeArrowheads="1"/>
          </p:cNvSpPr>
          <p:nvPr/>
        </p:nvSpPr>
        <p:spPr bwMode="auto">
          <a:xfrm>
            <a:off x="5927725" y="4822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88</a:t>
            </a:r>
          </a:p>
        </p:txBody>
      </p:sp>
      <p:sp>
        <p:nvSpPr>
          <p:cNvPr id="556051" name="Rectangle 19"/>
          <p:cNvSpPr>
            <a:spLocks noChangeArrowheads="1"/>
          </p:cNvSpPr>
          <p:nvPr/>
        </p:nvSpPr>
        <p:spPr bwMode="auto">
          <a:xfrm>
            <a:off x="6003925" y="5127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95</a:t>
            </a:r>
          </a:p>
        </p:txBody>
      </p:sp>
      <p:sp>
        <p:nvSpPr>
          <p:cNvPr id="556052" name="Rectangle 20"/>
          <p:cNvSpPr>
            <a:spLocks noChangeArrowheads="1"/>
          </p:cNvSpPr>
          <p:nvPr/>
        </p:nvSpPr>
        <p:spPr bwMode="auto">
          <a:xfrm>
            <a:off x="7604125" y="40608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82</a:t>
            </a:r>
          </a:p>
        </p:txBody>
      </p:sp>
      <p:sp>
        <p:nvSpPr>
          <p:cNvPr id="556053" name="Rectangle 21"/>
          <p:cNvSpPr>
            <a:spLocks noChangeArrowheads="1"/>
          </p:cNvSpPr>
          <p:nvPr/>
        </p:nvSpPr>
        <p:spPr bwMode="auto">
          <a:xfrm>
            <a:off x="8274050" y="4899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83</a:t>
            </a:r>
          </a:p>
        </p:txBody>
      </p:sp>
      <p:sp>
        <p:nvSpPr>
          <p:cNvPr id="556054" name="Rectangle 22"/>
          <p:cNvSpPr>
            <a:spLocks noChangeArrowheads="1"/>
          </p:cNvSpPr>
          <p:nvPr/>
        </p:nvSpPr>
        <p:spPr bwMode="auto">
          <a:xfrm>
            <a:off x="7832725" y="4746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84</a:t>
            </a:r>
          </a:p>
        </p:txBody>
      </p:sp>
      <p:sp>
        <p:nvSpPr>
          <p:cNvPr id="556055" name="Rectangle 23"/>
          <p:cNvSpPr>
            <a:spLocks noChangeArrowheads="1"/>
          </p:cNvSpPr>
          <p:nvPr/>
        </p:nvSpPr>
        <p:spPr bwMode="auto">
          <a:xfrm>
            <a:off x="7527925" y="45942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85</a:t>
            </a:r>
          </a:p>
        </p:txBody>
      </p:sp>
      <p:sp>
        <p:nvSpPr>
          <p:cNvPr id="556056" name="Rectangle 24"/>
          <p:cNvSpPr>
            <a:spLocks noChangeArrowheads="1"/>
          </p:cNvSpPr>
          <p:nvPr/>
        </p:nvSpPr>
        <p:spPr bwMode="auto">
          <a:xfrm>
            <a:off x="7527925" y="5127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86</a:t>
            </a:r>
          </a:p>
        </p:txBody>
      </p:sp>
      <p:sp>
        <p:nvSpPr>
          <p:cNvPr id="556057" name="Rectangle 25"/>
          <p:cNvSpPr>
            <a:spLocks noChangeArrowheads="1"/>
          </p:cNvSpPr>
          <p:nvPr/>
        </p:nvSpPr>
        <p:spPr bwMode="auto">
          <a:xfrm>
            <a:off x="7070725" y="55086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93</a:t>
            </a:r>
          </a:p>
        </p:txBody>
      </p:sp>
      <p:sp>
        <p:nvSpPr>
          <p:cNvPr id="556058" name="Rectangle 26"/>
          <p:cNvSpPr>
            <a:spLocks noChangeArrowheads="1"/>
          </p:cNvSpPr>
          <p:nvPr/>
        </p:nvSpPr>
        <p:spPr bwMode="auto">
          <a:xfrm>
            <a:off x="6994525" y="49752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87</a:t>
            </a:r>
          </a:p>
        </p:txBody>
      </p:sp>
      <p:sp>
        <p:nvSpPr>
          <p:cNvPr id="556059" name="Rectangle 27"/>
          <p:cNvSpPr>
            <a:spLocks noChangeArrowheads="1"/>
          </p:cNvSpPr>
          <p:nvPr/>
        </p:nvSpPr>
        <p:spPr bwMode="auto">
          <a:xfrm>
            <a:off x="6818313" y="514508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92</a:t>
            </a:r>
          </a:p>
        </p:txBody>
      </p:sp>
      <p:sp>
        <p:nvSpPr>
          <p:cNvPr id="556060" name="Rectangle 28"/>
          <p:cNvSpPr>
            <a:spLocks noChangeArrowheads="1"/>
          </p:cNvSpPr>
          <p:nvPr/>
        </p:nvSpPr>
        <p:spPr bwMode="auto">
          <a:xfrm>
            <a:off x="6537325" y="52800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tx2"/>
                </a:solidFill>
                <a:latin typeface="Arial Narrow" pitchFamily="34" charset="0"/>
              </a:rPr>
              <a:t>94</a:t>
            </a:r>
          </a:p>
        </p:txBody>
      </p:sp>
      <p:sp>
        <p:nvSpPr>
          <p:cNvPr id="556061" name="Rectangle 29"/>
          <p:cNvSpPr>
            <a:spLocks noChangeArrowheads="1"/>
          </p:cNvSpPr>
          <p:nvPr/>
        </p:nvSpPr>
        <p:spPr bwMode="auto">
          <a:xfrm>
            <a:off x="6691313" y="33083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accent2"/>
                </a:solidFill>
                <a:latin typeface="Arial Narrow" pitchFamily="34" charset="0"/>
              </a:rPr>
              <a:t>81</a:t>
            </a:r>
          </a:p>
        </p:txBody>
      </p:sp>
      <p:sp>
        <p:nvSpPr>
          <p:cNvPr id="556063" name="Rectangle 31"/>
          <p:cNvSpPr>
            <a:spLocks noChangeArrowheads="1"/>
          </p:cNvSpPr>
          <p:nvPr/>
        </p:nvSpPr>
        <p:spPr bwMode="auto">
          <a:xfrm>
            <a:off x="7185025" y="6411913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sp>
        <p:nvSpPr>
          <p:cNvPr id="556065" name="Rectangle 33"/>
          <p:cNvSpPr>
            <a:spLocks noChangeArrowheads="1"/>
          </p:cNvSpPr>
          <p:nvPr/>
        </p:nvSpPr>
        <p:spPr bwMode="auto">
          <a:xfrm>
            <a:off x="2176463" y="47434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69</a:t>
            </a:r>
          </a:p>
        </p:txBody>
      </p:sp>
      <p:sp>
        <p:nvSpPr>
          <p:cNvPr id="556066" name="Rectangle 34"/>
          <p:cNvSpPr>
            <a:spLocks noChangeArrowheads="1"/>
          </p:cNvSpPr>
          <p:nvPr/>
        </p:nvSpPr>
        <p:spPr bwMode="auto">
          <a:xfrm>
            <a:off x="2157413" y="494506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folHlink"/>
                </a:solidFill>
                <a:latin typeface="Arial Narrow" pitchFamily="34" charset="0"/>
              </a:rPr>
              <a:t>68</a:t>
            </a:r>
          </a:p>
        </p:txBody>
      </p:sp>
      <p:sp>
        <p:nvSpPr>
          <p:cNvPr id="556067" name="Rectangle 35"/>
          <p:cNvSpPr>
            <a:spLocks noChangeArrowheads="1"/>
          </p:cNvSpPr>
          <p:nvPr/>
        </p:nvSpPr>
        <p:spPr bwMode="auto">
          <a:xfrm>
            <a:off x="2084388" y="529272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67</a:t>
            </a:r>
          </a:p>
        </p:txBody>
      </p:sp>
      <p:sp>
        <p:nvSpPr>
          <p:cNvPr id="556068" name="Rectangle 36"/>
          <p:cNvSpPr>
            <a:spLocks noChangeArrowheads="1"/>
          </p:cNvSpPr>
          <p:nvPr/>
        </p:nvSpPr>
        <p:spPr bwMode="auto">
          <a:xfrm>
            <a:off x="2098675" y="553085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63</a:t>
            </a:r>
          </a:p>
        </p:txBody>
      </p:sp>
      <p:sp>
        <p:nvSpPr>
          <p:cNvPr id="556069" name="Rectangle 37"/>
          <p:cNvSpPr>
            <a:spLocks noChangeArrowheads="1"/>
          </p:cNvSpPr>
          <p:nvPr/>
        </p:nvSpPr>
        <p:spPr bwMode="auto">
          <a:xfrm>
            <a:off x="1882775" y="4981575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62</a:t>
            </a:r>
          </a:p>
        </p:txBody>
      </p:sp>
      <p:sp>
        <p:nvSpPr>
          <p:cNvPr id="556070" name="Rectangle 38"/>
          <p:cNvSpPr>
            <a:spLocks noChangeArrowheads="1"/>
          </p:cNvSpPr>
          <p:nvPr/>
        </p:nvSpPr>
        <p:spPr bwMode="auto">
          <a:xfrm>
            <a:off x="1552575" y="48339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65</a:t>
            </a:r>
          </a:p>
        </p:txBody>
      </p:sp>
      <p:sp>
        <p:nvSpPr>
          <p:cNvPr id="556071" name="Rectangle 39"/>
          <p:cNvSpPr>
            <a:spLocks noChangeArrowheads="1"/>
          </p:cNvSpPr>
          <p:nvPr/>
        </p:nvSpPr>
        <p:spPr bwMode="auto">
          <a:xfrm>
            <a:off x="1641475" y="50546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66</a:t>
            </a:r>
          </a:p>
        </p:txBody>
      </p:sp>
      <p:sp>
        <p:nvSpPr>
          <p:cNvPr id="556072" name="Rectangle 40"/>
          <p:cNvSpPr>
            <a:spLocks noChangeArrowheads="1"/>
          </p:cNvSpPr>
          <p:nvPr/>
        </p:nvSpPr>
        <p:spPr bwMode="auto">
          <a:xfrm>
            <a:off x="1733550" y="5291138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64</a:t>
            </a:r>
          </a:p>
        </p:txBody>
      </p:sp>
      <p:sp>
        <p:nvSpPr>
          <p:cNvPr id="556073" name="Rectangle 41"/>
          <p:cNvSpPr>
            <a:spLocks noChangeArrowheads="1"/>
          </p:cNvSpPr>
          <p:nvPr/>
        </p:nvSpPr>
        <p:spPr bwMode="auto">
          <a:xfrm>
            <a:off x="1751013" y="56769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60</a:t>
            </a:r>
          </a:p>
        </p:txBody>
      </p:sp>
      <p:sp>
        <p:nvSpPr>
          <p:cNvPr id="556074" name="Rectangle 42"/>
          <p:cNvSpPr>
            <a:spLocks noChangeArrowheads="1"/>
          </p:cNvSpPr>
          <p:nvPr/>
        </p:nvSpPr>
        <p:spPr bwMode="auto">
          <a:xfrm>
            <a:off x="1311275" y="5256213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400">
                <a:solidFill>
                  <a:schemeClr val="hlink"/>
                </a:solidFill>
                <a:latin typeface="Arial Narrow" pitchFamily="34" charset="0"/>
              </a:rPr>
              <a:t>61</a:t>
            </a:r>
          </a:p>
        </p:txBody>
      </p:sp>
      <p:graphicFrame>
        <p:nvGraphicFramePr>
          <p:cNvPr id="994304" name="Object 43"/>
          <p:cNvGraphicFramePr>
            <a:graphicFrameLocks/>
          </p:cNvGraphicFramePr>
          <p:nvPr/>
        </p:nvGraphicFramePr>
        <p:xfrm>
          <a:off x="176213" y="168275"/>
          <a:ext cx="8737600" cy="641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44" name="Chart" r:id="rId4" imgW="12127680" imgH="8718840" progId="MSGraph.Chart.8">
                  <p:embed followColorScheme="full"/>
                </p:oleObj>
              </mc:Choice>
              <mc:Fallback>
                <p:oleObj name="Chart" r:id="rId4" imgW="12127680" imgH="8718840" progId="MSGraph.Chart.8">
                  <p:embed followColorScheme="full"/>
                  <p:pic>
                    <p:nvPicPr>
                      <p:cNvPr id="0" name="Object 4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168275"/>
                        <a:ext cx="8737600" cy="641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6076" name="Rectangle 44"/>
          <p:cNvSpPr>
            <a:spLocks noChangeArrowheads="1"/>
          </p:cNvSpPr>
          <p:nvPr/>
        </p:nvSpPr>
        <p:spPr bwMode="auto">
          <a:xfrm>
            <a:off x="166688" y="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578565" name="Rectangle 5"/>
          <p:cNvSpPr>
            <a:spLocks noChangeArrowheads="1"/>
          </p:cNvSpPr>
          <p:nvPr/>
        </p:nvSpPr>
        <p:spPr bwMode="auto">
          <a:xfrm>
            <a:off x="0" y="0"/>
            <a:ext cx="9144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dirty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US" sz="2400" dirty="0">
                <a:solidFill>
                  <a:srgbClr val="005146"/>
                </a:solidFill>
                <a:latin typeface="Arial" charset="0"/>
              </a:rPr>
              <a:t>Phillips</a:t>
            </a:r>
            <a:endParaRPr lang="en-GB" sz="24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83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0"/>
          </a:p>
        </p:txBody>
      </p:sp>
      <p:sp>
        <p:nvSpPr>
          <p:cNvPr id="5580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Πληθωρισμός και ανεργία</a:t>
            </a:r>
            <a:endParaRPr lang="en-GB" dirty="0"/>
          </a:p>
        </p:txBody>
      </p:sp>
      <p:sp>
        <p:nvSpPr>
          <p:cNvPr id="5580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καμπύλη </a:t>
            </a:r>
            <a:r>
              <a:rPr lang="en-GB" dirty="0" smtClean="0">
                <a:solidFill>
                  <a:srgbClr val="646B86"/>
                </a:solidFill>
              </a:rPr>
              <a:t>Phillips</a:t>
            </a:r>
            <a:r>
              <a:rPr lang="el-GR" dirty="0" smtClean="0">
                <a:solidFill>
                  <a:srgbClr val="646B86"/>
                </a:solidFill>
              </a:rPr>
              <a:t> πρόσφατα </a:t>
            </a:r>
            <a:endParaRPr lang="en-GB" dirty="0" smtClean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80000"/>
              </a:spcBef>
              <a:buClr>
                <a:srgbClr val="646B86"/>
              </a:buClr>
            </a:pPr>
            <a:r>
              <a:rPr lang="el-GR" dirty="0" smtClean="0"/>
              <a:t>η ανάλυση της καμπύλης </a:t>
            </a:r>
            <a:r>
              <a:rPr lang="en-GB" dirty="0" smtClean="0"/>
              <a:t>Phillips</a:t>
            </a:r>
            <a:r>
              <a:rPr lang="el-GR" dirty="0" smtClean="0"/>
              <a:t> και το πρόβλημα του στασιμοπληθωρισμού τη δεκατία του 1970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εμπειρία από τη δεκατία του 1980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80000"/>
              </a:spcBef>
            </a:pPr>
            <a:r>
              <a:rPr lang="el-GR" dirty="0" smtClean="0"/>
              <a:t>η εμπειρία των τελευταίων χρόνων</a:t>
            </a:r>
            <a:endParaRPr lang="en-GB" dirty="0" smtClean="0"/>
          </a:p>
          <a:p>
            <a:pPr lvl="1">
              <a:lnSpc>
                <a:spcPct val="100000"/>
              </a:lnSpc>
              <a:spcBef>
                <a:spcPct val="60000"/>
              </a:spcBef>
              <a:buClr>
                <a:srgbClr val="CC9900"/>
              </a:buClr>
            </a:pPr>
            <a:r>
              <a:rPr lang="el-GR" dirty="0" smtClean="0"/>
              <a:t>μία οριζόντια καμπύλη </a:t>
            </a:r>
            <a:r>
              <a:rPr lang="en-GB" dirty="0" smtClean="0"/>
              <a:t>Phillips</a:t>
            </a:r>
            <a:r>
              <a:rPr lang="el-GR" dirty="0" smtClean="0"/>
              <a:t>;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8770" name="Object 2"/>
          <p:cNvGraphicFramePr>
            <a:graphicFrameLocks/>
          </p:cNvGraphicFramePr>
          <p:nvPr/>
        </p:nvGraphicFramePr>
        <p:xfrm>
          <a:off x="176213" y="314325"/>
          <a:ext cx="8736012" cy="641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10" name="Chart" r:id="rId4" imgW="12127680" imgH="8706240" progId="MSGraph.Chart.8">
                  <p:embed followColorScheme="full"/>
                </p:oleObj>
              </mc:Choice>
              <mc:Fallback>
                <p:oleObj name="Chart" r:id="rId4" imgW="12127680" imgH="8706240" progId="MSGraph.Chart.8">
                  <p:embed followColorScheme="full"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314325"/>
                        <a:ext cx="8736012" cy="641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8771" name="Group 3"/>
          <p:cNvGrpSpPr>
            <a:grpSpLocks/>
          </p:cNvGrpSpPr>
          <p:nvPr/>
        </p:nvGrpSpPr>
        <p:grpSpPr bwMode="auto">
          <a:xfrm>
            <a:off x="3441700" y="833438"/>
            <a:ext cx="992188" cy="3573462"/>
            <a:chOff x="2168" y="525"/>
            <a:chExt cx="625" cy="2251"/>
          </a:xfrm>
        </p:grpSpPr>
        <p:sp>
          <p:nvSpPr>
            <p:cNvPr id="928772" name="Rectangle 3"/>
            <p:cNvSpPr>
              <a:spLocks noChangeArrowheads="1"/>
            </p:cNvSpPr>
            <p:nvPr/>
          </p:nvSpPr>
          <p:spPr bwMode="auto">
            <a:xfrm>
              <a:off x="2168" y="525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hlink"/>
                  </a:solidFill>
                  <a:latin typeface="Arial Narrow" pitchFamily="34" charset="0"/>
                </a:rPr>
                <a:t>75</a:t>
              </a:r>
            </a:p>
          </p:txBody>
        </p:sp>
        <p:sp>
          <p:nvSpPr>
            <p:cNvPr id="928773" name="Rectangle 6"/>
            <p:cNvSpPr>
              <a:spLocks noChangeArrowheads="1"/>
            </p:cNvSpPr>
            <p:nvPr/>
          </p:nvSpPr>
          <p:spPr bwMode="auto">
            <a:xfrm>
              <a:off x="2471" y="145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hlink"/>
                  </a:solidFill>
                  <a:latin typeface="Arial Narrow" pitchFamily="34" charset="0"/>
                </a:rPr>
                <a:t>76</a:t>
              </a:r>
            </a:p>
          </p:txBody>
        </p:sp>
        <p:sp>
          <p:nvSpPr>
            <p:cNvPr id="928774" name="Rectangle 7"/>
            <p:cNvSpPr>
              <a:spLocks noChangeArrowheads="1"/>
            </p:cNvSpPr>
            <p:nvPr/>
          </p:nvSpPr>
          <p:spPr bwMode="auto">
            <a:xfrm>
              <a:off x="2575" y="161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hlink"/>
                  </a:solidFill>
                  <a:latin typeface="Arial Narrow" pitchFamily="34" charset="0"/>
                </a:rPr>
                <a:t>77</a:t>
              </a:r>
            </a:p>
          </p:txBody>
        </p:sp>
        <p:sp>
          <p:nvSpPr>
            <p:cNvPr id="928775" name="Rectangle 8"/>
            <p:cNvSpPr>
              <a:spLocks noChangeArrowheads="1"/>
            </p:cNvSpPr>
            <p:nvPr/>
          </p:nvSpPr>
          <p:spPr bwMode="auto">
            <a:xfrm>
              <a:off x="2336" y="1986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hlink"/>
                  </a:solidFill>
                  <a:latin typeface="Arial Narrow" pitchFamily="34" charset="0"/>
                </a:rPr>
                <a:t>79</a:t>
              </a:r>
            </a:p>
          </p:txBody>
        </p:sp>
        <p:sp>
          <p:nvSpPr>
            <p:cNvPr id="928776" name="Rectangle 13"/>
            <p:cNvSpPr>
              <a:spLocks noChangeArrowheads="1"/>
            </p:cNvSpPr>
            <p:nvPr/>
          </p:nvSpPr>
          <p:spPr bwMode="auto">
            <a:xfrm>
              <a:off x="2536" y="2584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hlink"/>
                  </a:solidFill>
                  <a:latin typeface="Arial Narrow" pitchFamily="34" charset="0"/>
                </a:rPr>
                <a:t>78</a:t>
              </a:r>
            </a:p>
          </p:txBody>
        </p:sp>
      </p:grpSp>
      <p:grpSp>
        <p:nvGrpSpPr>
          <p:cNvPr id="928777" name="Group 9"/>
          <p:cNvGrpSpPr>
            <a:grpSpLocks/>
          </p:cNvGrpSpPr>
          <p:nvPr/>
        </p:nvGrpSpPr>
        <p:grpSpPr bwMode="auto">
          <a:xfrm>
            <a:off x="4986338" y="3656013"/>
            <a:ext cx="2846387" cy="1885950"/>
            <a:chOff x="3141" y="2303"/>
            <a:chExt cx="1793" cy="1188"/>
          </a:xfrm>
        </p:grpSpPr>
        <p:sp>
          <p:nvSpPr>
            <p:cNvPr id="928778" name="Rectangle 14"/>
            <p:cNvSpPr>
              <a:spLocks noChangeArrowheads="1"/>
            </p:cNvSpPr>
            <p:nvPr/>
          </p:nvSpPr>
          <p:spPr bwMode="auto">
            <a:xfrm>
              <a:off x="3141" y="2303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90</a:t>
              </a:r>
            </a:p>
          </p:txBody>
        </p:sp>
        <p:sp>
          <p:nvSpPr>
            <p:cNvPr id="928779" name="Rectangle 15"/>
            <p:cNvSpPr>
              <a:spLocks noChangeArrowheads="1"/>
            </p:cNvSpPr>
            <p:nvPr/>
          </p:nvSpPr>
          <p:spPr bwMode="auto">
            <a:xfrm>
              <a:off x="3162" y="259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89</a:t>
              </a:r>
            </a:p>
          </p:txBody>
        </p:sp>
        <p:sp>
          <p:nvSpPr>
            <p:cNvPr id="928780" name="Rectangle 18"/>
            <p:cNvSpPr>
              <a:spLocks noChangeArrowheads="1"/>
            </p:cNvSpPr>
            <p:nvPr/>
          </p:nvSpPr>
          <p:spPr bwMode="auto">
            <a:xfrm>
              <a:off x="3803" y="2798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91</a:t>
              </a:r>
            </a:p>
          </p:txBody>
        </p:sp>
        <p:sp>
          <p:nvSpPr>
            <p:cNvPr id="928781" name="Rectangle 19"/>
            <p:cNvSpPr>
              <a:spLocks noChangeArrowheads="1"/>
            </p:cNvSpPr>
            <p:nvPr/>
          </p:nvSpPr>
          <p:spPr bwMode="auto">
            <a:xfrm>
              <a:off x="3531" y="297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88</a:t>
              </a:r>
            </a:p>
          </p:txBody>
        </p:sp>
        <p:sp>
          <p:nvSpPr>
            <p:cNvPr id="928782" name="Rectangle 20"/>
            <p:cNvSpPr>
              <a:spLocks noChangeArrowheads="1"/>
            </p:cNvSpPr>
            <p:nvPr/>
          </p:nvSpPr>
          <p:spPr bwMode="auto">
            <a:xfrm>
              <a:off x="3694" y="309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95</a:t>
              </a:r>
            </a:p>
          </p:txBody>
        </p:sp>
        <p:sp>
          <p:nvSpPr>
            <p:cNvPr id="928783" name="Rectangle 25"/>
            <p:cNvSpPr>
              <a:spLocks noChangeArrowheads="1"/>
            </p:cNvSpPr>
            <p:nvPr/>
          </p:nvSpPr>
          <p:spPr bwMode="auto">
            <a:xfrm>
              <a:off x="4716" y="318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86</a:t>
              </a:r>
            </a:p>
          </p:txBody>
        </p:sp>
        <p:sp>
          <p:nvSpPr>
            <p:cNvPr id="928784" name="Rectangle 26"/>
            <p:cNvSpPr>
              <a:spLocks noChangeArrowheads="1"/>
            </p:cNvSpPr>
            <p:nvPr/>
          </p:nvSpPr>
          <p:spPr bwMode="auto">
            <a:xfrm>
              <a:off x="4381" y="3299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93</a:t>
              </a:r>
            </a:p>
          </p:txBody>
        </p:sp>
        <p:sp>
          <p:nvSpPr>
            <p:cNvPr id="928785" name="Rectangle 27"/>
            <p:cNvSpPr>
              <a:spLocks noChangeArrowheads="1"/>
            </p:cNvSpPr>
            <p:nvPr/>
          </p:nvSpPr>
          <p:spPr bwMode="auto">
            <a:xfrm>
              <a:off x="4379" y="301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87</a:t>
              </a:r>
            </a:p>
          </p:txBody>
        </p:sp>
        <p:sp>
          <p:nvSpPr>
            <p:cNvPr id="928786" name="Rectangle 28"/>
            <p:cNvSpPr>
              <a:spLocks noChangeArrowheads="1"/>
            </p:cNvSpPr>
            <p:nvPr/>
          </p:nvSpPr>
          <p:spPr bwMode="auto">
            <a:xfrm>
              <a:off x="4092" y="3009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92</a:t>
              </a:r>
            </a:p>
          </p:txBody>
        </p:sp>
        <p:sp>
          <p:nvSpPr>
            <p:cNvPr id="928787" name="Rectangle 29"/>
            <p:cNvSpPr>
              <a:spLocks noChangeArrowheads="1"/>
            </p:cNvSpPr>
            <p:nvPr/>
          </p:nvSpPr>
          <p:spPr bwMode="auto">
            <a:xfrm>
              <a:off x="4036" y="3202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tx2"/>
                  </a:solidFill>
                  <a:latin typeface="Arial Narrow" pitchFamily="34" charset="0"/>
                </a:rPr>
                <a:t>94</a:t>
              </a:r>
            </a:p>
          </p:txBody>
        </p:sp>
      </p:grpSp>
      <p:grpSp>
        <p:nvGrpSpPr>
          <p:cNvPr id="928788" name="Group 20"/>
          <p:cNvGrpSpPr>
            <a:grpSpLocks/>
          </p:cNvGrpSpPr>
          <p:nvPr/>
        </p:nvGrpSpPr>
        <p:grpSpPr bwMode="auto">
          <a:xfrm>
            <a:off x="4498975" y="2097088"/>
            <a:ext cx="3702050" cy="3038475"/>
            <a:chOff x="2834" y="1321"/>
            <a:chExt cx="2332" cy="1914"/>
          </a:xfrm>
        </p:grpSpPr>
        <p:sp>
          <p:nvSpPr>
            <p:cNvPr id="928789" name="Rectangle 5"/>
            <p:cNvSpPr>
              <a:spLocks noChangeArrowheads="1"/>
            </p:cNvSpPr>
            <p:nvPr/>
          </p:nvSpPr>
          <p:spPr bwMode="auto">
            <a:xfrm>
              <a:off x="2834" y="132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80</a:t>
              </a:r>
            </a:p>
          </p:txBody>
        </p:sp>
        <p:sp>
          <p:nvSpPr>
            <p:cNvPr id="928790" name="Rectangle 21"/>
            <p:cNvSpPr>
              <a:spLocks noChangeArrowheads="1"/>
            </p:cNvSpPr>
            <p:nvPr/>
          </p:nvSpPr>
          <p:spPr bwMode="auto">
            <a:xfrm>
              <a:off x="4492" y="2475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82</a:t>
              </a:r>
            </a:p>
          </p:txBody>
        </p:sp>
        <p:sp>
          <p:nvSpPr>
            <p:cNvPr id="928791" name="Rectangle 22"/>
            <p:cNvSpPr>
              <a:spLocks noChangeArrowheads="1"/>
            </p:cNvSpPr>
            <p:nvPr/>
          </p:nvSpPr>
          <p:spPr bwMode="auto">
            <a:xfrm>
              <a:off x="4772" y="3043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83</a:t>
              </a:r>
            </a:p>
          </p:txBody>
        </p:sp>
        <p:sp>
          <p:nvSpPr>
            <p:cNvPr id="928792" name="Rectangle 23"/>
            <p:cNvSpPr>
              <a:spLocks noChangeArrowheads="1"/>
            </p:cNvSpPr>
            <p:nvPr/>
          </p:nvSpPr>
          <p:spPr bwMode="auto">
            <a:xfrm>
              <a:off x="4948" y="288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84</a:t>
              </a:r>
            </a:p>
          </p:txBody>
        </p:sp>
        <p:sp>
          <p:nvSpPr>
            <p:cNvPr id="928793" name="Rectangle 24"/>
            <p:cNvSpPr>
              <a:spLocks noChangeArrowheads="1"/>
            </p:cNvSpPr>
            <p:nvPr/>
          </p:nvSpPr>
          <p:spPr bwMode="auto">
            <a:xfrm>
              <a:off x="4763" y="2716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85</a:t>
              </a:r>
            </a:p>
          </p:txBody>
        </p:sp>
        <p:sp>
          <p:nvSpPr>
            <p:cNvPr id="928794" name="Rectangle 30"/>
            <p:cNvSpPr>
              <a:spLocks noChangeArrowheads="1"/>
            </p:cNvSpPr>
            <p:nvPr/>
          </p:nvSpPr>
          <p:spPr bwMode="auto">
            <a:xfrm>
              <a:off x="4100" y="2056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1"/>
                  </a:solidFill>
                  <a:latin typeface="Arial Narrow" pitchFamily="34" charset="0"/>
                </a:rPr>
                <a:t>81</a:t>
              </a:r>
            </a:p>
          </p:txBody>
        </p:sp>
      </p:grpSp>
      <p:sp>
        <p:nvSpPr>
          <p:cNvPr id="928795" name="Rectangle 31"/>
          <p:cNvSpPr>
            <a:spLocks noChangeArrowheads="1"/>
          </p:cNvSpPr>
          <p:nvPr/>
        </p:nvSpPr>
        <p:spPr bwMode="auto">
          <a:xfrm>
            <a:off x="234950" y="123825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1600" b="0">
                <a:latin typeface="Arial" charset="0"/>
                <a:sym typeface="Symbol" pitchFamily="18" charset="2"/>
              </a:rPr>
              <a:t></a:t>
            </a:r>
            <a:r>
              <a:rPr lang="en-GB" sz="1600" b="0">
                <a:latin typeface="Arial" charset="0"/>
              </a:rPr>
              <a:t> (%)</a:t>
            </a:r>
          </a:p>
        </p:txBody>
      </p:sp>
      <p:sp>
        <p:nvSpPr>
          <p:cNvPr id="928796" name="Rectangle 32"/>
          <p:cNvSpPr>
            <a:spLocks noChangeArrowheads="1"/>
          </p:cNvSpPr>
          <p:nvPr/>
        </p:nvSpPr>
        <p:spPr bwMode="auto">
          <a:xfrm>
            <a:off x="7124700" y="6511925"/>
            <a:ext cx="1255024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1600" dirty="0">
                <a:latin typeface="Arial" charset="0"/>
              </a:rPr>
              <a:t>Ανεργία </a:t>
            </a:r>
            <a:r>
              <a:rPr lang="en-GB" sz="1600" dirty="0">
                <a:latin typeface="Arial" charset="0"/>
              </a:rPr>
              <a:t>(%)</a:t>
            </a:r>
          </a:p>
        </p:txBody>
      </p:sp>
      <p:grpSp>
        <p:nvGrpSpPr>
          <p:cNvPr id="928797" name="Group 29"/>
          <p:cNvGrpSpPr>
            <a:grpSpLocks/>
          </p:cNvGrpSpPr>
          <p:nvPr/>
        </p:nvGrpSpPr>
        <p:grpSpPr bwMode="auto">
          <a:xfrm>
            <a:off x="2665413" y="2578100"/>
            <a:ext cx="1047750" cy="2444750"/>
            <a:chOff x="1644" y="1624"/>
            <a:chExt cx="660" cy="1540"/>
          </a:xfrm>
        </p:grpSpPr>
        <p:sp>
          <p:nvSpPr>
            <p:cNvPr id="928798" name="Rectangle 11"/>
            <p:cNvSpPr>
              <a:spLocks noChangeArrowheads="1"/>
            </p:cNvSpPr>
            <p:nvPr/>
          </p:nvSpPr>
          <p:spPr bwMode="auto">
            <a:xfrm>
              <a:off x="2054" y="2740"/>
              <a:ext cx="2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folHlink"/>
                  </a:solidFill>
                  <a:latin typeface="Arial Narrow" pitchFamily="34" charset="0"/>
                </a:rPr>
                <a:t>70</a:t>
              </a:r>
            </a:p>
          </p:txBody>
        </p:sp>
        <p:grpSp>
          <p:nvGrpSpPr>
            <p:cNvPr id="928799" name="Group 31"/>
            <p:cNvGrpSpPr>
              <a:grpSpLocks/>
            </p:cNvGrpSpPr>
            <p:nvPr/>
          </p:nvGrpSpPr>
          <p:grpSpPr bwMode="auto">
            <a:xfrm>
              <a:off x="1644" y="1624"/>
              <a:ext cx="660" cy="1424"/>
              <a:chOff x="1644" y="1624"/>
              <a:chExt cx="660" cy="1424"/>
            </a:xfrm>
          </p:grpSpPr>
          <p:sp>
            <p:nvSpPr>
              <p:cNvPr id="928800" name="Rectangle 4"/>
              <p:cNvSpPr>
                <a:spLocks noChangeArrowheads="1"/>
              </p:cNvSpPr>
              <p:nvPr/>
            </p:nvSpPr>
            <p:spPr bwMode="auto">
              <a:xfrm>
                <a:off x="1741" y="1624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GB" sz="1400">
                    <a:solidFill>
                      <a:schemeClr val="folHlink"/>
                    </a:solidFill>
                    <a:latin typeface="Arial Narrow" pitchFamily="34" charset="0"/>
                  </a:rPr>
                  <a:t>74</a:t>
                </a:r>
              </a:p>
            </p:txBody>
          </p:sp>
          <p:sp>
            <p:nvSpPr>
              <p:cNvPr id="928801" name="Rectangle 9"/>
              <p:cNvSpPr>
                <a:spLocks noChangeArrowheads="1"/>
              </p:cNvSpPr>
              <p:nvPr/>
            </p:nvSpPr>
            <p:spPr bwMode="auto">
              <a:xfrm>
                <a:off x="1992" y="2334"/>
                <a:ext cx="2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GB" sz="1400">
                    <a:solidFill>
                      <a:schemeClr val="folHlink"/>
                    </a:solidFill>
                    <a:latin typeface="Arial Narrow" pitchFamily="34" charset="0"/>
                  </a:rPr>
                  <a:t>71</a:t>
                </a:r>
              </a:p>
            </p:txBody>
          </p:sp>
          <p:sp>
            <p:nvSpPr>
              <p:cNvPr id="928802" name="Rectangle 10"/>
              <p:cNvSpPr>
                <a:spLocks noChangeArrowheads="1"/>
              </p:cNvSpPr>
              <p:nvPr/>
            </p:nvSpPr>
            <p:spPr bwMode="auto">
              <a:xfrm>
                <a:off x="1644" y="2483"/>
                <a:ext cx="2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GB" sz="1400">
                    <a:solidFill>
                      <a:schemeClr val="folHlink"/>
                    </a:solidFill>
                    <a:latin typeface="Arial Narrow" pitchFamily="34" charset="0"/>
                  </a:rPr>
                  <a:t>73</a:t>
                </a:r>
              </a:p>
            </p:txBody>
          </p:sp>
          <p:sp>
            <p:nvSpPr>
              <p:cNvPr id="928803" name="Rectangle 12"/>
              <p:cNvSpPr>
                <a:spLocks noChangeArrowheads="1"/>
              </p:cNvSpPr>
              <p:nvPr/>
            </p:nvSpPr>
            <p:spPr bwMode="auto">
              <a:xfrm>
                <a:off x="2071" y="2627"/>
                <a:ext cx="23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 defTabSz="762000"/>
                <a:r>
                  <a:rPr lang="en-GB" sz="1400">
                    <a:solidFill>
                      <a:schemeClr val="folHlink"/>
                    </a:solidFill>
                    <a:latin typeface="Arial Narrow" pitchFamily="34" charset="0"/>
                  </a:rPr>
                  <a:t>72</a:t>
                </a:r>
              </a:p>
            </p:txBody>
          </p:sp>
          <p:sp>
            <p:nvSpPr>
              <p:cNvPr id="928804" name="Rectangle 33"/>
              <p:cNvSpPr>
                <a:spLocks noChangeArrowheads="1"/>
              </p:cNvSpPr>
              <p:nvPr/>
            </p:nvSpPr>
            <p:spPr bwMode="auto">
              <a:xfrm>
                <a:off x="1994" y="2856"/>
                <a:ext cx="21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algn="r" defTabSz="762000"/>
                <a:r>
                  <a:rPr lang="en-GB" sz="1400">
                    <a:solidFill>
                      <a:schemeClr val="folHlink"/>
                    </a:solidFill>
                    <a:latin typeface="Arial Narrow" pitchFamily="34" charset="0"/>
                  </a:rPr>
                  <a:t>69</a:t>
                </a:r>
              </a:p>
            </p:txBody>
          </p:sp>
        </p:grpSp>
        <p:sp>
          <p:nvSpPr>
            <p:cNvPr id="928805" name="Rectangle 34"/>
            <p:cNvSpPr>
              <a:spLocks noChangeArrowheads="1"/>
            </p:cNvSpPr>
            <p:nvPr/>
          </p:nvSpPr>
          <p:spPr bwMode="auto">
            <a:xfrm>
              <a:off x="1988" y="2972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1400">
                  <a:solidFill>
                    <a:schemeClr val="folHlink"/>
                  </a:solidFill>
                  <a:latin typeface="Arial Narrow" pitchFamily="34" charset="0"/>
                </a:rPr>
                <a:t>68</a:t>
              </a:r>
            </a:p>
          </p:txBody>
        </p:sp>
      </p:grpSp>
      <p:grpSp>
        <p:nvGrpSpPr>
          <p:cNvPr id="928806" name="Group 38"/>
          <p:cNvGrpSpPr>
            <a:grpSpLocks/>
          </p:cNvGrpSpPr>
          <p:nvPr/>
        </p:nvGrpSpPr>
        <p:grpSpPr bwMode="auto">
          <a:xfrm>
            <a:off x="1322388" y="4572000"/>
            <a:ext cx="1270000" cy="1203325"/>
            <a:chOff x="833" y="2880"/>
            <a:chExt cx="800" cy="758"/>
          </a:xfrm>
        </p:grpSpPr>
        <p:sp>
          <p:nvSpPr>
            <p:cNvPr id="928807" name="Rectangle 35"/>
            <p:cNvSpPr>
              <a:spLocks noChangeArrowheads="1"/>
            </p:cNvSpPr>
            <p:nvPr/>
          </p:nvSpPr>
          <p:spPr bwMode="auto">
            <a:xfrm>
              <a:off x="1415" y="3035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67</a:t>
              </a:r>
            </a:p>
          </p:txBody>
        </p:sp>
        <p:sp>
          <p:nvSpPr>
            <p:cNvPr id="928808" name="Rectangle 36"/>
            <p:cNvSpPr>
              <a:spLocks noChangeArrowheads="1"/>
            </p:cNvSpPr>
            <p:nvPr/>
          </p:nvSpPr>
          <p:spPr bwMode="auto">
            <a:xfrm>
              <a:off x="1329" y="330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63</a:t>
              </a:r>
            </a:p>
          </p:txBody>
        </p:sp>
        <p:sp>
          <p:nvSpPr>
            <p:cNvPr id="928809" name="Rectangle 37"/>
            <p:cNvSpPr>
              <a:spLocks noChangeArrowheads="1"/>
            </p:cNvSpPr>
            <p:nvPr/>
          </p:nvSpPr>
          <p:spPr bwMode="auto">
            <a:xfrm>
              <a:off x="1198" y="296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62</a:t>
              </a:r>
            </a:p>
          </p:txBody>
        </p:sp>
        <p:sp>
          <p:nvSpPr>
            <p:cNvPr id="928810" name="Rectangle 38"/>
            <p:cNvSpPr>
              <a:spLocks noChangeArrowheads="1"/>
            </p:cNvSpPr>
            <p:nvPr/>
          </p:nvSpPr>
          <p:spPr bwMode="auto">
            <a:xfrm>
              <a:off x="917" y="2880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65</a:t>
              </a:r>
            </a:p>
          </p:txBody>
        </p:sp>
        <p:sp>
          <p:nvSpPr>
            <p:cNvPr id="928811" name="Rectangle 39"/>
            <p:cNvSpPr>
              <a:spLocks noChangeArrowheads="1"/>
            </p:cNvSpPr>
            <p:nvPr/>
          </p:nvSpPr>
          <p:spPr bwMode="auto">
            <a:xfrm>
              <a:off x="1014" y="2992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66</a:t>
              </a:r>
            </a:p>
          </p:txBody>
        </p:sp>
        <p:sp>
          <p:nvSpPr>
            <p:cNvPr id="928812" name="Rectangle 40"/>
            <p:cNvSpPr>
              <a:spLocks noChangeArrowheads="1"/>
            </p:cNvSpPr>
            <p:nvPr/>
          </p:nvSpPr>
          <p:spPr bwMode="auto">
            <a:xfrm>
              <a:off x="1083" y="3148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64</a:t>
              </a:r>
            </a:p>
          </p:txBody>
        </p:sp>
        <p:sp>
          <p:nvSpPr>
            <p:cNvPr id="928813" name="Rectangle 41"/>
            <p:cNvSpPr>
              <a:spLocks noChangeArrowheads="1"/>
            </p:cNvSpPr>
            <p:nvPr/>
          </p:nvSpPr>
          <p:spPr bwMode="auto">
            <a:xfrm>
              <a:off x="926" y="3446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60</a:t>
              </a:r>
            </a:p>
          </p:txBody>
        </p:sp>
        <p:sp>
          <p:nvSpPr>
            <p:cNvPr id="928814" name="Rectangle 42"/>
            <p:cNvSpPr>
              <a:spLocks noChangeArrowheads="1"/>
            </p:cNvSpPr>
            <p:nvPr/>
          </p:nvSpPr>
          <p:spPr bwMode="auto">
            <a:xfrm>
              <a:off x="833" y="3153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chemeClr val="accent2"/>
                  </a:solidFill>
                  <a:latin typeface="Arial Narrow" pitchFamily="34" charset="0"/>
                </a:rPr>
                <a:t>61</a:t>
              </a:r>
            </a:p>
          </p:txBody>
        </p:sp>
      </p:grpSp>
      <p:sp>
        <p:nvSpPr>
          <p:cNvPr id="928821" name="Line 58"/>
          <p:cNvSpPr>
            <a:spLocks noChangeShapeType="1"/>
          </p:cNvSpPr>
          <p:nvPr/>
        </p:nvSpPr>
        <p:spPr bwMode="auto">
          <a:xfrm flipH="1" flipV="1">
            <a:off x="3260725" y="5302250"/>
            <a:ext cx="2932113" cy="20638"/>
          </a:xfrm>
          <a:prstGeom prst="line">
            <a:avLst/>
          </a:prstGeom>
          <a:noFill/>
          <a:ln w="25400">
            <a:solidFill>
              <a:srgbClr val="996600"/>
            </a:solidFill>
            <a:prstDash val="lgDash"/>
            <a:round/>
            <a:headEnd type="none" w="sm" len="sm"/>
            <a:tailEnd type="none" w="sm" len="med"/>
          </a:ln>
        </p:spPr>
        <p:txBody>
          <a:bodyPr lIns="90000" tIns="46800" rIns="90000" bIns="46800" anchor="ctr">
            <a:spAutoFit/>
          </a:bodyPr>
          <a:lstStyle/>
          <a:p>
            <a:endParaRPr lang="el-GR"/>
          </a:p>
        </p:txBody>
      </p:sp>
      <p:cxnSp>
        <p:nvCxnSpPr>
          <p:cNvPr id="928822" name="Straight Connector 26"/>
          <p:cNvCxnSpPr>
            <a:cxnSpLocks noChangeShapeType="1"/>
          </p:cNvCxnSpPr>
          <p:nvPr/>
        </p:nvCxnSpPr>
        <p:spPr bwMode="auto">
          <a:xfrm>
            <a:off x="738188" y="5761038"/>
            <a:ext cx="7759700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none" w="sm" len="sm"/>
            <a:tailEnd type="none" w="sm" len="med"/>
          </a:ln>
        </p:spPr>
      </p:cxnSp>
      <p:sp>
        <p:nvSpPr>
          <p:cNvPr id="928823" name="TextBox 1"/>
          <p:cNvSpPr txBox="1">
            <a:spLocks noChangeArrowheads="1"/>
          </p:cNvSpPr>
          <p:nvPr/>
        </p:nvSpPr>
        <p:spPr bwMode="auto">
          <a:xfrm>
            <a:off x="0" y="6583363"/>
            <a:ext cx="72040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GB" sz="1100" b="0">
                <a:solidFill>
                  <a:srgbClr val="B2B2B2"/>
                </a:solidFill>
                <a:latin typeface="Arial" charset="0"/>
              </a:rPr>
              <a:t>Source: Based on </a:t>
            </a:r>
            <a:r>
              <a:rPr lang="en-GB" sz="1100" b="0" i="1">
                <a:solidFill>
                  <a:srgbClr val="B2B2B2"/>
                </a:solidFill>
                <a:latin typeface="Arial" charset="0"/>
              </a:rPr>
              <a:t>Time Series Data </a:t>
            </a:r>
            <a:r>
              <a:rPr lang="en-GB" sz="1100" b="0">
                <a:solidFill>
                  <a:srgbClr val="B2B2B2"/>
                </a:solidFill>
                <a:latin typeface="Arial" charset="0"/>
              </a:rPr>
              <a:t>(National Statistics); forecasts based on data in </a:t>
            </a:r>
            <a:r>
              <a:rPr lang="en-GB" sz="1100" b="0" i="1">
                <a:solidFill>
                  <a:srgbClr val="B2B2B2"/>
                </a:solidFill>
                <a:latin typeface="Arial" charset="0"/>
              </a:rPr>
              <a:t>Economic Outlook</a:t>
            </a:r>
            <a:r>
              <a:rPr lang="en-GB" sz="1100" b="0">
                <a:solidFill>
                  <a:srgbClr val="B2B2B2"/>
                </a:solidFill>
                <a:latin typeface="Arial" charset="0"/>
              </a:rPr>
              <a:t> (IMF)</a:t>
            </a:r>
          </a:p>
        </p:txBody>
      </p:sp>
      <p:grpSp>
        <p:nvGrpSpPr>
          <p:cNvPr id="928825" name="Group 57"/>
          <p:cNvGrpSpPr>
            <a:grpSpLocks/>
          </p:cNvGrpSpPr>
          <p:nvPr/>
        </p:nvGrpSpPr>
        <p:grpSpPr bwMode="auto">
          <a:xfrm>
            <a:off x="3330575" y="4456113"/>
            <a:ext cx="2574925" cy="1647825"/>
            <a:chOff x="2098" y="2807"/>
            <a:chExt cx="1622" cy="1038"/>
          </a:xfrm>
        </p:grpSpPr>
        <p:sp>
          <p:nvSpPr>
            <p:cNvPr id="928826" name="Rectangle 55"/>
            <p:cNvSpPr>
              <a:spLocks noChangeArrowheads="1"/>
            </p:cNvSpPr>
            <p:nvPr/>
          </p:nvSpPr>
          <p:spPr bwMode="auto">
            <a:xfrm>
              <a:off x="2115" y="3091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rgbClr val="996633"/>
                  </a:solidFill>
                  <a:latin typeface="Arial Narrow" pitchFamily="34" charset="0"/>
                </a:rPr>
                <a:t>04</a:t>
              </a:r>
            </a:p>
          </p:txBody>
        </p:sp>
        <p:sp>
          <p:nvSpPr>
            <p:cNvPr id="928827" name="Rectangle 56"/>
            <p:cNvSpPr>
              <a:spLocks noChangeArrowheads="1"/>
            </p:cNvSpPr>
            <p:nvPr/>
          </p:nvSpPr>
          <p:spPr bwMode="auto">
            <a:xfrm>
              <a:off x="2098" y="3186"/>
              <a:ext cx="2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1400">
                  <a:solidFill>
                    <a:srgbClr val="996633"/>
                  </a:solidFill>
                  <a:latin typeface="Arial Narrow" pitchFamily="34" charset="0"/>
                </a:rPr>
                <a:t>05</a:t>
              </a:r>
            </a:p>
          </p:txBody>
        </p:sp>
        <p:grpSp>
          <p:nvGrpSpPr>
            <p:cNvPr id="928828" name="Group 60"/>
            <p:cNvGrpSpPr>
              <a:grpSpLocks/>
            </p:cNvGrpSpPr>
            <p:nvPr/>
          </p:nvGrpSpPr>
          <p:grpSpPr bwMode="auto">
            <a:xfrm>
              <a:off x="2227" y="2807"/>
              <a:ext cx="1493" cy="1038"/>
              <a:chOff x="2227" y="2807"/>
              <a:chExt cx="1493" cy="1038"/>
            </a:xfrm>
          </p:grpSpPr>
          <p:sp>
            <p:nvSpPr>
              <p:cNvPr id="928829" name="Text Box 64"/>
              <p:cNvSpPr txBox="1">
                <a:spLocks noChangeArrowheads="1"/>
              </p:cNvSpPr>
              <p:nvPr/>
            </p:nvSpPr>
            <p:spPr bwMode="auto">
              <a:xfrm>
                <a:off x="3276" y="2874"/>
                <a:ext cx="226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 type="none" w="sm" len="sm"/>
                <a:tailEnd type="none" w="sm" len="med"/>
              </a:ln>
            </p:spPr>
            <p:txBody>
              <a:bodyPr lIns="90000" tIns="46800" rIns="90000" bIns="46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>
                    <a:solidFill>
                      <a:srgbClr val="996633"/>
                    </a:solidFill>
                    <a:latin typeface="Arial Narrow" pitchFamily="34" charset="0"/>
                  </a:rPr>
                  <a:t>10</a:t>
                </a:r>
                <a:endParaRPr lang="en-US" sz="1400">
                  <a:solidFill>
                    <a:srgbClr val="996633"/>
                  </a:solidFill>
                  <a:latin typeface="Arial Narrow" pitchFamily="34" charset="0"/>
                </a:endParaRPr>
              </a:p>
            </p:txBody>
          </p:sp>
          <p:grpSp>
            <p:nvGrpSpPr>
              <p:cNvPr id="928830" name="Group 62"/>
              <p:cNvGrpSpPr>
                <a:grpSpLocks/>
              </p:cNvGrpSpPr>
              <p:nvPr/>
            </p:nvGrpSpPr>
            <p:grpSpPr bwMode="auto">
              <a:xfrm>
                <a:off x="2227" y="2807"/>
                <a:ext cx="1493" cy="1038"/>
                <a:chOff x="2227" y="2807"/>
                <a:chExt cx="1493" cy="1038"/>
              </a:xfrm>
            </p:grpSpPr>
            <p:sp>
              <p:nvSpPr>
                <p:cNvPr id="928831" name="Rectangle 16"/>
                <p:cNvSpPr>
                  <a:spLocks noChangeArrowheads="1"/>
                </p:cNvSpPr>
                <p:nvPr/>
              </p:nvSpPr>
              <p:spPr bwMode="auto">
                <a:xfrm>
                  <a:off x="3049" y="3190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97</a:t>
                  </a:r>
                </a:p>
              </p:txBody>
            </p:sp>
            <p:sp>
              <p:nvSpPr>
                <p:cNvPr id="928832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2" y="3183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96</a:t>
                  </a:r>
                </a:p>
              </p:txBody>
            </p:sp>
            <p:sp>
              <p:nvSpPr>
                <p:cNvPr id="928833" name="Rectangle 43"/>
                <p:cNvSpPr>
                  <a:spLocks noChangeArrowheads="1"/>
                </p:cNvSpPr>
                <p:nvPr/>
              </p:nvSpPr>
              <p:spPr bwMode="auto">
                <a:xfrm>
                  <a:off x="2721" y="3395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99</a:t>
                  </a:r>
                </a:p>
              </p:txBody>
            </p:sp>
            <p:sp>
              <p:nvSpPr>
                <p:cNvPr id="928834" name="Rectangle 44"/>
                <p:cNvSpPr>
                  <a:spLocks noChangeArrowheads="1"/>
                </p:cNvSpPr>
                <p:nvPr/>
              </p:nvSpPr>
              <p:spPr bwMode="auto">
                <a:xfrm>
                  <a:off x="2774" y="3179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98</a:t>
                  </a:r>
                </a:p>
              </p:txBody>
            </p:sp>
            <p:sp>
              <p:nvSpPr>
                <p:cNvPr id="928835" name="Rectangle 51"/>
                <p:cNvSpPr>
                  <a:spLocks noChangeArrowheads="1"/>
                </p:cNvSpPr>
                <p:nvPr/>
              </p:nvSpPr>
              <p:spPr bwMode="auto">
                <a:xfrm>
                  <a:off x="2473" y="3204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00</a:t>
                  </a:r>
                </a:p>
              </p:txBody>
            </p:sp>
            <p:sp>
              <p:nvSpPr>
                <p:cNvPr id="928836" name="Rectangle 52"/>
                <p:cNvSpPr>
                  <a:spLocks noChangeArrowheads="1"/>
                </p:cNvSpPr>
                <p:nvPr/>
              </p:nvSpPr>
              <p:spPr bwMode="auto">
                <a:xfrm>
                  <a:off x="2227" y="3329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01</a:t>
                  </a:r>
                </a:p>
              </p:txBody>
            </p:sp>
            <p:sp>
              <p:nvSpPr>
                <p:cNvPr id="928837" name="Rectangle 53"/>
                <p:cNvSpPr>
                  <a:spLocks noChangeArrowheads="1"/>
                </p:cNvSpPr>
                <p:nvPr/>
              </p:nvSpPr>
              <p:spPr bwMode="auto">
                <a:xfrm>
                  <a:off x="2411" y="3359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02</a:t>
                  </a:r>
                </a:p>
              </p:txBody>
            </p:sp>
            <p:sp>
              <p:nvSpPr>
                <p:cNvPr id="928838" name="Rectangle 54"/>
                <p:cNvSpPr>
                  <a:spLocks noChangeArrowheads="1"/>
                </p:cNvSpPr>
                <p:nvPr/>
              </p:nvSpPr>
              <p:spPr bwMode="auto">
                <a:xfrm>
                  <a:off x="2260" y="3118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03</a:t>
                  </a:r>
                </a:p>
              </p:txBody>
            </p:sp>
            <p:sp>
              <p:nvSpPr>
                <p:cNvPr id="92883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64" y="3091"/>
                  <a:ext cx="21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defTabSz="762000"/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06</a:t>
                  </a:r>
                </a:p>
              </p:txBody>
            </p:sp>
            <p:sp>
              <p:nvSpPr>
                <p:cNvPr id="928840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334" y="2922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07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2884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560" y="2961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08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28842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359" y="3653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09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28843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373" y="2807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11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2884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307" y="3055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12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  <p:sp>
              <p:nvSpPr>
                <p:cNvPr id="928845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95" y="3371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996633"/>
                      </a:solidFill>
                      <a:latin typeface="Arial Narrow" pitchFamily="34" charset="0"/>
                    </a:rPr>
                    <a:t>15</a:t>
                  </a:r>
                </a:p>
              </p:txBody>
            </p:sp>
            <p:sp>
              <p:nvSpPr>
                <p:cNvPr id="928846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209" y="3363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>
                      <a:solidFill>
                        <a:srgbClr val="996633"/>
                      </a:solidFill>
                      <a:latin typeface="Arial Narrow" pitchFamily="34" charset="0"/>
                    </a:rPr>
                    <a:t>14</a:t>
                  </a:r>
                </a:p>
              </p:txBody>
            </p:sp>
            <p:sp>
              <p:nvSpPr>
                <p:cNvPr id="928847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3209" y="3115"/>
                  <a:ext cx="226" cy="192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 type="none" w="sm" len="sm"/>
                  <a:tailEnd type="none" w="sm" len="med"/>
                </a:ln>
              </p:spPr>
              <p:txBody>
                <a:bodyPr lIns="90000" tIns="46800" rIns="90000" bIns="46800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GB" sz="1400">
                      <a:solidFill>
                        <a:srgbClr val="996633"/>
                      </a:solidFill>
                      <a:latin typeface="Arial Narrow" pitchFamily="34" charset="0"/>
                    </a:rPr>
                    <a:t>13</a:t>
                  </a:r>
                  <a:endParaRPr lang="en-US" sz="1400">
                    <a:solidFill>
                      <a:srgbClr val="996633"/>
                    </a:solidFill>
                    <a:latin typeface="Arial Narrow" pitchFamily="34" charset="0"/>
                  </a:endParaRPr>
                </a:p>
              </p:txBody>
            </p:sp>
          </p:grpSp>
        </p:grpSp>
      </p:grpSp>
      <p:sp>
        <p:nvSpPr>
          <p:cNvPr id="582678" name="Rectangle 22"/>
          <p:cNvSpPr>
            <a:spLocks noChangeArrowheads="1"/>
          </p:cNvSpPr>
          <p:nvPr/>
        </p:nvSpPr>
        <p:spPr bwMode="auto">
          <a:xfrm>
            <a:off x="0" y="0"/>
            <a:ext cx="9144000" cy="49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600" dirty="0" smtClean="0">
                <a:solidFill>
                  <a:srgbClr val="005146"/>
                </a:solidFill>
                <a:latin typeface="Arial" charset="0"/>
              </a:rPr>
              <a:t>Η ανάλυση της καμπύλης </a:t>
            </a:r>
            <a:r>
              <a:rPr lang="en-GB" sz="2600" dirty="0" smtClean="0">
                <a:solidFill>
                  <a:srgbClr val="005146"/>
                </a:solidFill>
                <a:latin typeface="Arial" charset="0"/>
              </a:rPr>
              <a:t>Phillips</a:t>
            </a:r>
            <a:r>
              <a:rPr lang="el-GR" sz="2600" dirty="0" smtClean="0">
                <a:solidFill>
                  <a:srgbClr val="005146"/>
                </a:solidFill>
                <a:latin typeface="Arial" charset="0"/>
              </a:rPr>
              <a:t> ;</a:t>
            </a:r>
            <a:endParaRPr lang="en-GB" sz="2600" dirty="0">
              <a:solidFill>
                <a:srgbClr val="00514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2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82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80"/>
    </a:dk2>
    <a:lt2>
      <a:srgbClr val="000000"/>
    </a:lt2>
    <a:accent1>
      <a:srgbClr val="663300"/>
    </a:accent1>
    <a:accent2>
      <a:srgbClr val="CC0000"/>
    </a:accent2>
    <a:accent3>
      <a:srgbClr val="FFFFFF"/>
    </a:accent3>
    <a:accent4>
      <a:srgbClr val="000000"/>
    </a:accent4>
    <a:accent5>
      <a:srgbClr val="B8ADAA"/>
    </a:accent5>
    <a:accent6>
      <a:srgbClr val="B90000"/>
    </a:accent6>
    <a:hlink>
      <a:srgbClr val="660066"/>
    </a:hlink>
    <a:folHlink>
      <a:srgbClr val="0066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3221</TotalTime>
  <Words>5598</Words>
  <Application>Microsoft Office PowerPoint</Application>
  <PresentationFormat>On-screen Show (4:3)</PresentationFormat>
  <Paragraphs>2836</Paragraphs>
  <Slides>136</Slides>
  <Notes>136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136</vt:i4>
      </vt:variant>
    </vt:vector>
  </HeadingPairs>
  <TitlesOfParts>
    <vt:vector size="139" baseType="lpstr">
      <vt:lpstr>Default Design</vt:lpstr>
      <vt:lpstr>Clip</vt:lpstr>
      <vt:lpstr>Chart</vt:lpstr>
      <vt:lpstr>PowerPoint Presentation</vt:lpstr>
      <vt:lpstr>Μακροοικονομικά Θέματα και Ανάλυση: Μία Επισκόπηση</vt:lpstr>
      <vt:lpstr>Ανακεφαλαίωση βασικών θεμάτων</vt:lpstr>
      <vt:lpstr>Μακροοικονομικά Θέματα και Ανάλυση : Μία  Επισκόπηση</vt:lpstr>
      <vt:lpstr>Η φύση της ανεργίας</vt:lpstr>
      <vt:lpstr>Μέσα ποσοστά ανεργίας (%)</vt:lpstr>
      <vt:lpstr>Μέσα ποσοστά ανεργίας (%)</vt:lpstr>
      <vt:lpstr>Μέσα ποσοστά ανεργίας (%)</vt:lpstr>
      <vt:lpstr>Μέσα ποσοστά ανεργίας (%)</vt:lpstr>
      <vt:lpstr>Μέσα ποσοστά ανεργίας (%)</vt:lpstr>
      <vt:lpstr>Τα ποσοστά ανεργίας ανά ηλικία και φύλο, μέσος όρος Σεπτεμβρίου 2008 έως Αύγουστο 2013</vt:lpstr>
      <vt:lpstr>Τα ποσοστά ανεργίας ανά ηλικία και φύλο, μέσος όρος Σεπτεμβρίου 2008 έως Αύγουστο 2013</vt:lpstr>
      <vt:lpstr>Τα ποσοστά ανεργίας ανά ηλικία και φύλο, μέσος όρος Σεπτεμβρίου 2008 έως Αύγουστο 2013</vt:lpstr>
      <vt:lpstr>Τα ποσοστά ανεργίας ανά ηλικία και φύλο, μέσος όρος Σεπτεμβρίου 2008 έως Αύγουστο 2013</vt:lpstr>
      <vt:lpstr>Τα ποσοστά ανεργίας ανά ηλικία και φύλο, μέσος όρος Σεπτεμβρίου 2008 έως Αύγουστο 2013</vt:lpstr>
      <vt:lpstr>PowerPoint Presentation</vt:lpstr>
      <vt:lpstr>Η φύση της ανεργίας</vt:lpstr>
      <vt:lpstr>PowerPoint Presentation</vt:lpstr>
      <vt:lpstr>Η φύση της ανεργίας</vt:lpstr>
      <vt:lpstr>PowerPoint Presentation</vt:lpstr>
      <vt:lpstr>Η φύση της ανεργίας</vt:lpstr>
      <vt:lpstr>PowerPoint Presentation</vt:lpstr>
      <vt:lpstr>Η φύση της ανεργίας</vt:lpstr>
      <vt:lpstr>Η φύση της ανεργίας</vt:lpstr>
      <vt:lpstr>Μακροοικονομικά Θέματα και Ανάλυση :μία Επισκόπηση</vt:lpstr>
      <vt:lpstr>Τα αίτια της ανεργίας</vt:lpstr>
      <vt:lpstr>PowerPoint Presentation</vt:lpstr>
      <vt:lpstr>Τα αίτια της ανεργίας</vt:lpstr>
      <vt:lpstr>PowerPoint Presentation</vt:lpstr>
      <vt:lpstr>Τα αίτια της ανεργίας</vt:lpstr>
      <vt:lpstr>PowerPoint Presentation</vt:lpstr>
      <vt:lpstr>Τα αίτια της ανεργίας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Τα αίτια της ανεργίας</vt:lpstr>
      <vt:lpstr>PowerPoint Presentation</vt:lpstr>
      <vt:lpstr>Τα αίτια της ανεργίας</vt:lpstr>
      <vt:lpstr>PowerPoint Presentation</vt:lpstr>
      <vt:lpstr>Τα αίτια της ανεργίας</vt:lpstr>
      <vt:lpstr>Τα αίτια της ανεργίας</vt:lpstr>
      <vt:lpstr>PowerPoint Presentation</vt:lpstr>
      <vt:lpstr>Τα αίτια της ανεργίας</vt:lpstr>
      <vt:lpstr>Τα αίτια της ανεργίας</vt:lpstr>
      <vt:lpstr>Μακροοικονομικά Θέματα και Ανάλυση: μία Επισκόπηση</vt:lpstr>
      <vt:lpstr>AD, AS και το επίπεδο τιμών</vt:lpstr>
      <vt:lpstr>PowerPoint Presentation</vt:lpstr>
      <vt:lpstr>AD, AS και το επίπεδο τιμών</vt:lpstr>
      <vt:lpstr>PowerPoint Presentation</vt:lpstr>
      <vt:lpstr>AD, AS και το επίπεδο τιμών</vt:lpstr>
      <vt:lpstr>PowerPoint Presentation</vt:lpstr>
      <vt:lpstr>AD, AS και το επίπεδο τιμών</vt:lpstr>
      <vt:lpstr>Μακροοικονομικά Θέματα και Ανάλυση: Μία Επισκόπηση</vt:lpstr>
      <vt:lpstr>Πληθωρισμός</vt:lpstr>
      <vt:lpstr>PowerPoint Presentation</vt:lpstr>
      <vt:lpstr>Πληθωρισμός</vt:lpstr>
      <vt:lpstr>PowerPoint Presentation</vt:lpstr>
      <vt:lpstr>Πληθωρισμός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ΜΒ ποσοστό πληθωρισμού</vt:lpstr>
      <vt:lpstr>PowerPoint Presentation</vt:lpstr>
      <vt:lpstr>Πληθωρισμός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Πληθωρισμός</vt:lpstr>
      <vt:lpstr>Πληθωρισμός</vt:lpstr>
      <vt:lpstr>PowerPoint Presentation</vt:lpstr>
      <vt:lpstr>Πληθωρισμός</vt:lpstr>
      <vt:lpstr>PowerPoint Presentation</vt:lpstr>
      <vt:lpstr>Πληθωρισμός</vt:lpstr>
      <vt:lpstr>PowerPoint Presentation</vt:lpstr>
      <vt:lpstr>PowerPoint Presentation</vt:lpstr>
      <vt:lpstr>Πληθωρισμός </vt:lpstr>
      <vt:lpstr>Μακροοικονομικά Θέματα και Ανάλυση :μία Επισκόπηση </vt:lpstr>
      <vt:lpstr>Πληθωρισμός και ανεργία</vt:lpstr>
      <vt:lpstr>PowerPoint Presentation</vt:lpstr>
      <vt:lpstr>Πληθωρισμός και ανεργία</vt:lpstr>
      <vt:lpstr>PowerPoint Presentation</vt:lpstr>
      <vt:lpstr>PowerPoint Presentation</vt:lpstr>
      <vt:lpstr>PowerPoint Presentation</vt:lpstr>
      <vt:lpstr>PowerPoint Presentation</vt:lpstr>
      <vt:lpstr>Πληθωρισμός και ανεργία</vt:lpstr>
      <vt:lpstr>PowerPoint Presentation</vt:lpstr>
      <vt:lpstr>Πληθωρισμός και ανεργία</vt:lpstr>
      <vt:lpstr>PowerPoint Presentation</vt:lpstr>
      <vt:lpstr>Πληθωρισμός και ανεργία</vt:lpstr>
      <vt:lpstr>PowerPoint Presentation</vt:lpstr>
      <vt:lpstr>Πληθωρισμός και ανεργία</vt:lpstr>
      <vt:lpstr>Μακροοικονομικά Θέματα και Ανάλυση :μία Επισκόπηση</vt:lpstr>
      <vt:lpstr>Το Ισοζύγιο πληρωμών</vt:lpstr>
      <vt:lpstr>PowerPoint Presentation</vt:lpstr>
      <vt:lpstr>Το ισοζύγιο πληρωμών</vt:lpstr>
      <vt:lpstr>PowerPoint Presentation</vt:lpstr>
      <vt:lpstr>PowerPoint Presentation</vt:lpstr>
      <vt:lpstr>Το ισοζύγιο πληρωμών</vt:lpstr>
      <vt:lpstr>PowerPoint Presentation</vt:lpstr>
      <vt:lpstr>Το ισοζύγιο πληρωμών</vt:lpstr>
      <vt:lpstr>PowerPoint Presentation</vt:lpstr>
      <vt:lpstr>PowerPoint Presentation</vt:lpstr>
      <vt:lpstr>PowerPoint Presentation</vt:lpstr>
      <vt:lpstr>Το ισοζύγιο πληρωμών</vt:lpstr>
      <vt:lpstr>PowerPoint Presentation</vt:lpstr>
      <vt:lpstr>PowerPoint Presentation</vt:lpstr>
      <vt:lpstr>Μακροοικονομικά Θέματα και Ανάλυση: μία Επισκόπηση</vt:lpstr>
      <vt:lpstr>Συναλλαγματικές Ισοτιμίες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Συναλλαγματικές Ισοτιμίες</vt:lpstr>
      <vt:lpstr>PowerPoint Presentation</vt:lpstr>
      <vt:lpstr>PowerPoint Presentation</vt:lpstr>
      <vt:lpstr>PowerPoint Presentation</vt:lpstr>
      <vt:lpstr>PowerPoint Presentation</vt:lpstr>
      <vt:lpstr>Συναλλαγματικές ισοτιμίες</vt:lpstr>
      <vt:lpstr>PowerPoint Presentation</vt:lpstr>
      <vt:lpstr>PowerPoint Presentation</vt:lpstr>
      <vt:lpstr>PowerPoint Presentation</vt:lpstr>
      <vt:lpstr>Συναλλαγματικές Ισοτιμίες</vt:lpstr>
      <vt:lpstr>PowerPoint Presentation</vt:lpstr>
      <vt:lpstr>Συναλλαγματικές Ισοτιμίες</vt:lpstr>
      <vt:lpstr>Συναλλαγματικές Ισοτιμίες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user1</cp:lastModifiedBy>
  <cp:revision>320</cp:revision>
  <dcterms:created xsi:type="dcterms:W3CDTF">2002-11-17T23:04:00Z</dcterms:created>
  <dcterms:modified xsi:type="dcterms:W3CDTF">2018-04-11T11:53:59Z</dcterms:modified>
</cp:coreProperties>
</file>