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sldIdLst>
    <p:sldId id="521" r:id="rId2"/>
    <p:sldId id="391" r:id="rId3"/>
    <p:sldId id="392" r:id="rId4"/>
    <p:sldId id="494" r:id="rId5"/>
    <p:sldId id="466" r:id="rId6"/>
    <p:sldId id="522" r:id="rId7"/>
    <p:sldId id="523" r:id="rId8"/>
    <p:sldId id="524" r:id="rId9"/>
    <p:sldId id="525" r:id="rId10"/>
    <p:sldId id="526" r:id="rId11"/>
    <p:sldId id="539" r:id="rId12"/>
    <p:sldId id="506" r:id="rId13"/>
    <p:sldId id="492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418" r:id="rId33"/>
    <p:sldId id="512" r:id="rId34"/>
    <p:sldId id="513" r:id="rId35"/>
    <p:sldId id="514" r:id="rId36"/>
    <p:sldId id="515" r:id="rId37"/>
    <p:sldId id="422" r:id="rId38"/>
    <p:sldId id="516" r:id="rId39"/>
    <p:sldId id="517" r:id="rId40"/>
    <p:sldId id="493" r:id="rId41"/>
    <p:sldId id="535" r:id="rId42"/>
    <p:sldId id="536" r:id="rId43"/>
    <p:sldId id="537" r:id="rId44"/>
    <p:sldId id="538" r:id="rId45"/>
    <p:sldId id="435" r:id="rId46"/>
    <p:sldId id="436" r:id="rId47"/>
    <p:sldId id="437" r:id="rId48"/>
    <p:sldId id="438" r:id="rId49"/>
    <p:sldId id="439" r:id="rId50"/>
    <p:sldId id="518" r:id="rId51"/>
    <p:sldId id="519" r:id="rId52"/>
    <p:sldId id="520" r:id="rId53"/>
    <p:sldId id="440" r:id="rId54"/>
    <p:sldId id="542" r:id="rId55"/>
    <p:sldId id="443" r:id="rId56"/>
    <p:sldId id="495" r:id="rId57"/>
    <p:sldId id="496" r:id="rId58"/>
    <p:sldId id="446" r:id="rId59"/>
    <p:sldId id="497" r:id="rId60"/>
    <p:sldId id="448" r:id="rId61"/>
    <p:sldId id="541" r:id="rId62"/>
    <p:sldId id="450" r:id="rId63"/>
    <p:sldId id="451" r:id="rId64"/>
    <p:sldId id="452" r:id="rId65"/>
    <p:sldId id="453" r:id="rId66"/>
    <p:sldId id="454" r:id="rId67"/>
    <p:sldId id="455" r:id="rId68"/>
    <p:sldId id="456" r:id="rId69"/>
    <p:sldId id="457" r:id="rId70"/>
    <p:sldId id="458" r:id="rId71"/>
    <p:sldId id="459" r:id="rId72"/>
    <p:sldId id="460" r:id="rId73"/>
    <p:sldId id="461" r:id="rId74"/>
    <p:sldId id="462" r:id="rId75"/>
    <p:sldId id="463" r:id="rId7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9D5"/>
    <a:srgbClr val="D6D0A6"/>
    <a:srgbClr val="FFFFDB"/>
    <a:srgbClr val="837C45"/>
    <a:srgbClr val="EFE7AF"/>
    <a:srgbClr val="800000"/>
    <a:srgbClr val="99CC00"/>
    <a:srgbClr val="438600"/>
    <a:srgbClr val="33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8" autoAdjust="0"/>
    <p:restoredTop sz="90860" autoAdjust="0"/>
  </p:normalViewPr>
  <p:slideViewPr>
    <p:cSldViewPr snapToGrid="0">
      <p:cViewPr>
        <p:scale>
          <a:sx n="70" d="100"/>
          <a:sy n="70" d="100"/>
        </p:scale>
        <p:origin x="-1666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13" Type="http://schemas.openxmlformats.org/officeDocument/2006/relationships/slide" Target="slides/slide36.xml"/><Relationship Id="rId18" Type="http://schemas.openxmlformats.org/officeDocument/2006/relationships/slide" Target="slides/slide57.xml"/><Relationship Id="rId26" Type="http://schemas.openxmlformats.org/officeDocument/2006/relationships/slide" Target="slides/slide68.xml"/><Relationship Id="rId3" Type="http://schemas.openxmlformats.org/officeDocument/2006/relationships/slide" Target="slides/slide12.xml"/><Relationship Id="rId21" Type="http://schemas.openxmlformats.org/officeDocument/2006/relationships/slide" Target="slides/slide60.xml"/><Relationship Id="rId7" Type="http://schemas.openxmlformats.org/officeDocument/2006/relationships/slide" Target="slides/slide29.xml"/><Relationship Id="rId12" Type="http://schemas.openxmlformats.org/officeDocument/2006/relationships/slide" Target="slides/slide35.xml"/><Relationship Id="rId17" Type="http://schemas.openxmlformats.org/officeDocument/2006/relationships/slide" Target="slides/slide56.xml"/><Relationship Id="rId25" Type="http://schemas.openxmlformats.org/officeDocument/2006/relationships/slide" Target="slides/slide64.xml"/><Relationship Id="rId2" Type="http://schemas.openxmlformats.org/officeDocument/2006/relationships/slide" Target="slides/slide11.xml"/><Relationship Id="rId16" Type="http://schemas.openxmlformats.org/officeDocument/2006/relationships/slide" Target="slides/slide55.xml"/><Relationship Id="rId20" Type="http://schemas.openxmlformats.org/officeDocument/2006/relationships/slide" Target="slides/slide59.xml"/><Relationship Id="rId29" Type="http://schemas.openxmlformats.org/officeDocument/2006/relationships/slide" Target="slides/slide74.xml"/><Relationship Id="rId1" Type="http://schemas.openxmlformats.org/officeDocument/2006/relationships/slide" Target="slides/slide10.xml"/><Relationship Id="rId6" Type="http://schemas.openxmlformats.org/officeDocument/2006/relationships/slide" Target="slides/slide27.xml"/><Relationship Id="rId11" Type="http://schemas.openxmlformats.org/officeDocument/2006/relationships/slide" Target="slides/slide34.xml"/><Relationship Id="rId24" Type="http://schemas.openxmlformats.org/officeDocument/2006/relationships/slide" Target="slides/slide63.xml"/><Relationship Id="rId5" Type="http://schemas.openxmlformats.org/officeDocument/2006/relationships/slide" Target="slides/slide26.xml"/><Relationship Id="rId15" Type="http://schemas.openxmlformats.org/officeDocument/2006/relationships/slide" Target="slides/slide54.xml"/><Relationship Id="rId23" Type="http://schemas.openxmlformats.org/officeDocument/2006/relationships/slide" Target="slides/slide62.xml"/><Relationship Id="rId28" Type="http://schemas.openxmlformats.org/officeDocument/2006/relationships/slide" Target="slides/slide70.xml"/><Relationship Id="rId10" Type="http://schemas.openxmlformats.org/officeDocument/2006/relationships/slide" Target="slides/slide33.xml"/><Relationship Id="rId19" Type="http://schemas.openxmlformats.org/officeDocument/2006/relationships/slide" Target="slides/slide58.xml"/><Relationship Id="rId4" Type="http://schemas.openxmlformats.org/officeDocument/2006/relationships/slide" Target="slides/slide25.xml"/><Relationship Id="rId9" Type="http://schemas.openxmlformats.org/officeDocument/2006/relationships/slide" Target="slides/slide31.xml"/><Relationship Id="rId14" Type="http://schemas.openxmlformats.org/officeDocument/2006/relationships/slide" Target="slides/slide53.xml"/><Relationship Id="rId22" Type="http://schemas.openxmlformats.org/officeDocument/2006/relationships/slide" Target="slides/slide61.xml"/><Relationship Id="rId27" Type="http://schemas.openxmlformats.org/officeDocument/2006/relationships/slide" Target="slides/slide69.xml"/><Relationship Id="rId30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4E6710-D126-46DB-A035-F0165ED234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8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C1129-98EE-4182-B92E-862AFAFD871A}" type="slidenum">
              <a:rPr lang="en-GB"/>
              <a:pPr/>
              <a:t>1</a:t>
            </a:fld>
            <a:endParaRPr lang="en-GB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4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5B334-A758-40E4-AD82-1F914D3AB385}" type="slidenum">
              <a:rPr lang="en-GB"/>
              <a:pPr/>
              <a:t>10</a:t>
            </a:fld>
            <a:endParaRPr lang="en-GB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8AA66-25D2-4D00-A6F0-631328010562}" type="slidenum">
              <a:rPr lang="en-GB"/>
              <a:pPr/>
              <a:t>11</a:t>
            </a:fld>
            <a:endParaRPr lang="en-GB"/>
          </a:p>
        </p:txBody>
      </p:sp>
      <p:sp>
        <p:nvSpPr>
          <p:cNvPr id="65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9572BD-47FF-4060-9586-92802173A25C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65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EB37D-8D8D-4FA6-A54B-F5F73449EC93}" type="slidenum">
              <a:rPr lang="en-GB"/>
              <a:pPr/>
              <a:t>12</a:t>
            </a:fld>
            <a:endParaRPr lang="en-GB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1575F-8316-4BD3-A14E-0A77C81AA543}" type="slidenum">
              <a:rPr lang="en-GB"/>
              <a:pPr/>
              <a:t>13</a:t>
            </a:fld>
            <a:endParaRPr lang="en-GB"/>
          </a:p>
        </p:txBody>
      </p:sp>
      <p:sp>
        <p:nvSpPr>
          <p:cNvPr id="568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44161A7-464E-43EA-AD90-9F93D7FE28E2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  <p:sp>
        <p:nvSpPr>
          <p:cNvPr id="568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1B135-ED95-4C7E-A1F9-4B3EAE7CC9C6}" type="slidenum">
              <a:rPr lang="en-GB"/>
              <a:pPr/>
              <a:t>14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96F9B-C696-453D-91DA-A55E26509E5B}" type="slidenum">
              <a:rPr lang="en-GB"/>
              <a:pPr/>
              <a:t>15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338D4-331B-439C-80E0-DE9A09449961}" type="slidenum">
              <a:rPr lang="en-GB"/>
              <a:pPr/>
              <a:t>16</a:t>
            </a:fld>
            <a:endParaRPr lang="en-GB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337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30C99-95D0-4073-A014-230C2E77340C}" type="slidenum">
              <a:rPr lang="en-GB"/>
              <a:pPr/>
              <a:t>17</a:t>
            </a:fld>
            <a:endParaRPr lang="en-GB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FC4AD-528C-42A3-8656-E29D516E5482}" type="slidenum">
              <a:rPr lang="en-GB"/>
              <a:pPr/>
              <a:t>18</a:t>
            </a:fld>
            <a:endParaRPr lang="en-GB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42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BCDA7-8D7E-42C7-8201-1DD99A3C261F}" type="slidenum">
              <a:rPr lang="en-GB"/>
              <a:pPr/>
              <a:t>19</a:t>
            </a:fld>
            <a:endParaRPr lang="en-GB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397F6-0B96-46AD-9BB0-B4200F959D3B}" type="slidenum">
              <a:rPr lang="en-GB"/>
              <a:pPr/>
              <a:t>2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436CF-E3D9-4224-9878-1EADCDA68060}" type="slidenum">
              <a:rPr lang="en-GB"/>
              <a:pPr/>
              <a:t>20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68DE4-C1BB-45AD-BF90-0C1D38EF54B1}" type="slidenum">
              <a:rPr lang="en-GB"/>
              <a:pPr/>
              <a:t>21</a:t>
            </a:fld>
            <a:endParaRPr lang="en-GB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28B25-96F7-4F5D-B3C1-B5EE80C88F1B}" type="slidenum">
              <a:rPr lang="en-GB"/>
              <a:pPr/>
              <a:t>22</a:t>
            </a:fld>
            <a:endParaRPr lang="en-GB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50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51917-DC15-43FD-8148-EB49847E26B2}" type="slidenum">
              <a:rPr lang="en-GB"/>
              <a:pPr/>
              <a:t>23</a:t>
            </a:fld>
            <a:endParaRPr lang="en-GB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352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61979-8913-4AC6-BD4E-26F2515A6C66}" type="slidenum">
              <a:rPr lang="en-GB"/>
              <a:pPr/>
              <a:t>24</a:t>
            </a:fld>
            <a:endParaRPr lang="en-GB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BBDAF-9AC3-4E1E-BB88-C4FE5C63012C}" type="slidenum">
              <a:rPr lang="en-GB"/>
              <a:pPr/>
              <a:t>28</a:t>
            </a:fld>
            <a:endParaRPr lang="en-GB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207C0-2704-43A9-9520-961213FD1D6F}" type="slidenum">
              <a:rPr lang="en-GB"/>
              <a:pPr/>
              <a:t>3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C4710-BD21-47E8-A1A2-BD335EF01C0B}" type="slidenum">
              <a:rPr lang="en-GB"/>
              <a:pPr/>
              <a:t>32</a:t>
            </a:fld>
            <a:endParaRPr lang="en-GB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264E3-E96C-4C75-B8E0-ACE6C8E66C87}" type="slidenum">
              <a:rPr lang="en-GB"/>
              <a:pPr/>
              <a:t>33</a:t>
            </a:fld>
            <a:endParaRPr lang="en-GB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113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28C64-AB37-417A-9F0F-1104369DB62C}" type="slidenum">
              <a:rPr lang="en-GB"/>
              <a:pPr/>
              <a:t>34</a:t>
            </a:fld>
            <a:endParaRPr lang="en-GB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13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D34AF-14B9-40E2-A845-CB6D76F5C071}" type="slidenum">
              <a:rPr lang="en-GB"/>
              <a:pPr/>
              <a:t>35</a:t>
            </a:fld>
            <a:endParaRPr lang="en-GB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15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EF116-D66F-49A8-87A0-D85509A04831}" type="slidenum">
              <a:rPr lang="en-GB"/>
              <a:pPr/>
              <a:t>36</a:t>
            </a:fld>
            <a:endParaRPr lang="en-GB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174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F0B7D-5026-4A43-8DBD-43393B93FA6A}" type="slidenum">
              <a:rPr lang="en-GB"/>
              <a:pPr/>
              <a:t>37</a:t>
            </a:fld>
            <a:endParaRPr lang="en-GB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8C16D-9C3C-44E9-B545-1E717A8FCC02}" type="slidenum">
              <a:rPr lang="en-GB"/>
              <a:pPr/>
              <a:t>4</a:t>
            </a:fld>
            <a:endParaRPr lang="en-GB"/>
          </a:p>
        </p:txBody>
      </p:sp>
      <p:sp>
        <p:nvSpPr>
          <p:cNvPr id="572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4BFDD5-F329-4B60-81D0-C8545C3949C7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572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2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7847F-41F3-436A-BAB9-38FD71A70CCD}" type="slidenum">
              <a:rPr lang="en-GB"/>
              <a:pPr/>
              <a:t>40</a:t>
            </a:fld>
            <a:endParaRPr lang="en-GB"/>
          </a:p>
        </p:txBody>
      </p:sp>
      <p:sp>
        <p:nvSpPr>
          <p:cNvPr id="570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222AB134-CA32-45A8-966B-47E459BEFD16}" type="slidenum">
              <a:rPr lang="en-GB" altLang="en-US" sz="1200"/>
              <a:pPr algn="r"/>
              <a:t>40</a:t>
            </a:fld>
            <a:endParaRPr lang="en-GB" altLang="en-US" sz="1200"/>
          </a:p>
        </p:txBody>
      </p:sp>
      <p:sp>
        <p:nvSpPr>
          <p:cNvPr id="570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606D7-90B9-4758-8B61-D9FC27CD212B}" type="slidenum">
              <a:rPr lang="en-GB"/>
              <a:pPr/>
              <a:t>41</a:t>
            </a:fld>
            <a:endParaRPr lang="en-GB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7C50-8B6B-4033-8240-3F1445F0347D}" type="slidenum">
              <a:rPr lang="en-GB"/>
              <a:pPr/>
              <a:t>42</a:t>
            </a:fld>
            <a:endParaRPr lang="en-GB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619C7-62D2-4812-B485-679FC354405B}" type="slidenum">
              <a:rPr lang="en-GB"/>
              <a:pPr/>
              <a:t>43</a:t>
            </a:fld>
            <a:endParaRPr lang="en-GB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63B2C-4622-4345-AAEE-858BF9E9B6C5}" type="slidenum">
              <a:rPr lang="en-GB"/>
              <a:pPr/>
              <a:t>44</a:t>
            </a:fld>
            <a:endParaRPr lang="en-GB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17CD3-12D6-461C-AF7E-B56F061D2B92}" type="slidenum">
              <a:rPr lang="en-GB"/>
              <a:pPr/>
              <a:t>45</a:t>
            </a:fld>
            <a:endParaRPr lang="en-GB"/>
          </a:p>
        </p:txBody>
      </p:sp>
      <p:sp>
        <p:nvSpPr>
          <p:cNvPr id="411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3B9D2-2972-4703-8FA4-D2D587FCBACC}" type="slidenum">
              <a:rPr lang="en-GB"/>
              <a:pPr/>
              <a:t>46</a:t>
            </a:fld>
            <a:endParaRPr lang="en-GB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13F75-799A-4AD6-98B2-78774FAD5540}" type="slidenum">
              <a:rPr lang="en-GB"/>
              <a:pPr/>
              <a:t>47</a:t>
            </a:fld>
            <a:endParaRPr lang="en-GB"/>
          </a:p>
        </p:txBody>
      </p:sp>
      <p:sp>
        <p:nvSpPr>
          <p:cNvPr id="415746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5747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6D1DB-C726-48D1-8287-1FBCBD3E6728}" type="slidenum">
              <a:rPr lang="en-GB"/>
              <a:pPr/>
              <a:t>48</a:t>
            </a:fld>
            <a:endParaRPr lang="en-GB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7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6E8DC-468E-43CC-8C49-8B795F3F61E7}" type="slidenum">
              <a:rPr lang="en-GB"/>
              <a:pPr/>
              <a:t>49</a:t>
            </a:fld>
            <a:endParaRPr lang="en-GB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9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D5FF7-E499-4D50-A559-486AE55D59B6}" type="slidenum">
              <a:rPr lang="en-GB"/>
              <a:pPr/>
              <a:t>5</a:t>
            </a:fld>
            <a:endParaRPr lang="en-GB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6710-D126-46DB-A035-F0165ED234C3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B8CD7-BE57-4B4E-8971-A183FCA3ABA7}" type="slidenum">
              <a:rPr lang="en-GB"/>
              <a:pPr/>
              <a:t>53</a:t>
            </a:fld>
            <a:endParaRPr lang="en-GB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5F145-A1A3-47F5-BE80-85E4520EE36A}" type="slidenum">
              <a:rPr lang="en-GB"/>
              <a:pPr/>
              <a:t>54</a:t>
            </a:fld>
            <a:endParaRPr lang="en-GB"/>
          </a:p>
        </p:txBody>
      </p:sp>
      <p:sp>
        <p:nvSpPr>
          <p:cNvPr id="66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740A0598-9228-44C6-AD9E-D1A4C4DF1234}" type="slidenum">
              <a:rPr lang="en-GB" sz="1200"/>
              <a:pPr algn="r"/>
              <a:t>54</a:t>
            </a:fld>
            <a:endParaRPr lang="en-GB" sz="1200"/>
          </a:p>
        </p:txBody>
      </p:sp>
      <p:sp>
        <p:nvSpPr>
          <p:cNvPr id="6615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n-US" b="1" dirty="0"/>
          </a:p>
        </p:txBody>
      </p:sp>
      <p:sp>
        <p:nvSpPr>
          <p:cNvPr id="661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B6229-B4B0-4564-9383-B4FC6DB3C528}" type="slidenum">
              <a:rPr lang="en-GB"/>
              <a:pPr/>
              <a:t>55</a:t>
            </a:fld>
            <a:endParaRPr lang="en-GB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B8D39-6973-4411-88E0-5CD465C08D40}" type="slidenum">
              <a:rPr lang="en-GB"/>
              <a:pPr/>
              <a:t>56</a:t>
            </a:fld>
            <a:endParaRPr lang="en-GB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574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013F5-0874-4BAE-9E0B-03CA9DBE1425}" type="slidenum">
              <a:rPr lang="en-GB"/>
              <a:pPr/>
              <a:t>57</a:t>
            </a:fld>
            <a:endParaRPr lang="en-GB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76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C4B8B-8E66-4836-807A-08D2241AD534}" type="slidenum">
              <a:rPr lang="en-GB"/>
              <a:pPr/>
              <a:t>58</a:t>
            </a:fld>
            <a:endParaRPr lang="en-GB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B3C94-AD55-42D5-A6E0-26E4456B85F9}" type="slidenum">
              <a:rPr lang="en-GB"/>
              <a:pPr/>
              <a:t>59</a:t>
            </a:fld>
            <a:endParaRPr lang="en-GB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578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A747F-DF21-4276-9E3C-740F2B3FA22E}" type="slidenum">
              <a:rPr lang="en-GB"/>
              <a:pPr/>
              <a:t>6</a:t>
            </a:fld>
            <a:endParaRPr lang="en-GB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26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17AE5-10CE-4BE1-8AC3-D5D1617C1232}" type="slidenum">
              <a:rPr lang="en-GB"/>
              <a:pPr/>
              <a:t>60</a:t>
            </a:fld>
            <a:endParaRPr lang="en-GB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52520-FCBA-4C97-8472-4E2A7B466C7F}" type="slidenum">
              <a:rPr lang="en-GB"/>
              <a:pPr/>
              <a:t>61</a:t>
            </a:fld>
            <a:endParaRPr lang="en-GB"/>
          </a:p>
        </p:txBody>
      </p:sp>
      <p:sp>
        <p:nvSpPr>
          <p:cNvPr id="65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C2F57E-53C0-4321-A157-2F262B58B16D}" type="slidenum">
              <a:rPr lang="en-GB" sz="1200"/>
              <a:pPr algn="r"/>
              <a:t>61</a:t>
            </a:fld>
            <a:endParaRPr lang="en-GB" sz="1200"/>
          </a:p>
        </p:txBody>
      </p:sp>
      <p:sp>
        <p:nvSpPr>
          <p:cNvPr id="65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6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b="1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B5F81-1380-4CD7-83A8-DB4C72F05699}" type="slidenum">
              <a:rPr lang="en-GB"/>
              <a:pPr/>
              <a:t>62</a:t>
            </a:fld>
            <a:endParaRPr lang="en-GB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05430-BD16-4C8E-A77F-3CEDE82AED98}" type="slidenum">
              <a:rPr lang="en-GB"/>
              <a:pPr/>
              <a:t>63</a:t>
            </a:fld>
            <a:endParaRPr lang="en-GB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4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29B8B-5045-4FDB-AB28-07F4230D26B1}" type="slidenum">
              <a:rPr lang="en-GB"/>
              <a:pPr/>
              <a:t>64</a:t>
            </a:fld>
            <a:endParaRPr lang="en-GB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8305E-C66B-47B2-A424-BEF34D9C11F7}" type="slidenum">
              <a:rPr lang="en-GB"/>
              <a:pPr/>
              <a:t>65</a:t>
            </a:fld>
            <a:endParaRPr lang="en-GB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533E0-F6C8-4982-B7D0-653CB0606DA8}" type="slidenum">
              <a:rPr lang="en-GB"/>
              <a:pPr/>
              <a:t>66</a:t>
            </a:fld>
            <a:endParaRPr lang="en-GB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614B5-530A-490C-BA8A-281D0EE61F86}" type="slidenum">
              <a:rPr lang="en-GB"/>
              <a:pPr/>
              <a:t>67</a:t>
            </a:fld>
            <a:endParaRPr lang="en-GB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94113-7F86-4EDC-8492-83D629C857F8}" type="slidenum">
              <a:rPr lang="en-GB"/>
              <a:pPr/>
              <a:t>68</a:t>
            </a:fld>
            <a:endParaRPr lang="en-GB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570DA-C77C-41EE-9BBE-B26B08E1090D}" type="slidenum">
              <a:rPr lang="en-GB"/>
              <a:pPr/>
              <a:t>69</a:t>
            </a:fld>
            <a:endParaRPr lang="en-GB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ED534-9561-45E1-BB4E-1AD7ADE7E594}" type="slidenum">
              <a:rPr lang="en-GB"/>
              <a:pPr/>
              <a:t>7</a:t>
            </a:fld>
            <a:endParaRPr lang="en-GB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8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AF192-283F-486F-9A93-D068D54965E1}" type="slidenum">
              <a:rPr lang="en-GB"/>
              <a:pPr/>
              <a:t>70</a:t>
            </a:fld>
            <a:endParaRPr lang="en-GB"/>
          </a:p>
        </p:txBody>
      </p:sp>
      <p:sp>
        <p:nvSpPr>
          <p:cNvPr id="458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8BD37-8232-4EE3-9D5C-23D87120067D}" type="slidenum">
              <a:rPr lang="en-GB"/>
              <a:pPr/>
              <a:t>71</a:t>
            </a:fld>
            <a:endParaRPr lang="en-GB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1EC12-F2B7-405E-A788-3F09555A9ABC}" type="slidenum">
              <a:rPr lang="en-GB"/>
              <a:pPr/>
              <a:t>72</a:t>
            </a:fld>
            <a:endParaRPr lang="en-GB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49CEF-D654-40F5-8376-74B8A89F8E08}" type="slidenum">
              <a:rPr lang="en-GB"/>
              <a:pPr/>
              <a:t>73</a:t>
            </a:fld>
            <a:endParaRPr lang="en-GB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E145A-DC69-4AA4-83D4-B75158A66659}" type="slidenum">
              <a:rPr lang="en-GB"/>
              <a:pPr/>
              <a:t>74</a:t>
            </a:fld>
            <a:endParaRPr lang="en-GB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66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3B76E-9FDB-48E4-96B3-A7A772ABB352}" type="slidenum">
              <a:rPr lang="en-GB"/>
              <a:pPr/>
              <a:t>75</a:t>
            </a:fld>
            <a:endParaRPr lang="en-GB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BE887-76CD-4A7D-B272-87805C10DCA4}" type="slidenum">
              <a:rPr lang="en-GB"/>
              <a:pPr/>
              <a:t>8</a:t>
            </a:fld>
            <a:endParaRPr lang="en-GB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30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C8D4B-7F4C-471F-80AC-5247669337CB}" type="slidenum">
              <a:rPr lang="en-GB"/>
              <a:pPr/>
              <a:t>9</a:t>
            </a:fld>
            <a:endParaRPr lang="en-GB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32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5D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DEC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93775"/>
            <a:ext cx="9144000" cy="796925"/>
          </a:xfrm>
          <a:effectLst/>
        </p:spPr>
        <p:txBody>
          <a:bodyPr anchor="ctr"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76041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3366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758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301625" y="1524000"/>
            <a:ext cx="8534400" cy="48895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FDC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4B74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3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E6312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BC94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E5B00"/>
        </a:buClr>
        <a:buSzPct val="65000"/>
        <a:buFont typeface="Wingdings 2" pitchFamily="18" charset="2"/>
        <a:buChar char=""/>
        <a:defRPr sz="2000">
          <a:solidFill>
            <a:srgbClr val="404464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D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 descr="C:\Econ9MEL\Images\Chapter 14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0" y="5033963"/>
            <a:ext cx="9144000" cy="182403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l-GR" sz="6200" b="1" dirty="0" smtClean="0">
                <a:solidFill>
                  <a:srgbClr val="3B4A71"/>
                </a:solidFill>
                <a:latin typeface="Arial" charset="0"/>
              </a:rPr>
              <a:t>Η ΕΘΝΙΚΗ ΟΙΚΟΝΟΜΙΑ</a:t>
            </a:r>
            <a:endParaRPr lang="en-GB" sz="6200" dirty="0">
              <a:solidFill>
                <a:srgbClr val="3B4A7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/>
          </p:cNvSpPr>
          <p:nvPr>
            <p:ph type="title"/>
          </p:nvPr>
        </p:nvSpPr>
        <p:spPr>
          <a:xfrm>
            <a:off x="203200" y="0"/>
            <a:ext cx="8632825" cy="1219200"/>
          </a:xfrm>
        </p:spPr>
        <p:txBody>
          <a:bodyPr anchor="ctr"/>
          <a:lstStyle/>
          <a:p>
            <a:r>
              <a:rPr lang="el-GR" sz="3200" dirty="0" smtClean="0"/>
              <a:t>Το πεδίο εφαρμογής της μακροοικονομικής</a:t>
            </a:r>
            <a:endParaRPr lang="en-GB" sz="3200" noProof="1"/>
          </a:p>
        </p:txBody>
      </p:sp>
      <p:sp>
        <p:nvSpPr>
          <p:cNvPr id="633859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35179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Μικροοικονομική και Μακροοικονομική</a:t>
            </a:r>
            <a:endParaRPr lang="en-US" noProof="1">
              <a:solidFill>
                <a:srgbClr val="737255"/>
              </a:solidFill>
            </a:endParaRP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Τα κύρια μακροοικονομικά ζητήματα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Οικονομική μεγένθυση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Ανεργία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Πληθωρισμός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Ισοζύγιο πληρωμών και συναλλαγματική ισοτιμία</a:t>
            </a:r>
            <a:endParaRPr lang="en-US" noProof="1">
              <a:solidFill>
                <a:srgbClr val="737255"/>
              </a:solidFill>
            </a:endParaRPr>
          </a:p>
        </p:txBody>
      </p:sp>
      <p:sp>
        <p:nvSpPr>
          <p:cNvPr id="633860" name="Rectangle 4"/>
          <p:cNvSpPr>
            <a:spLocks/>
          </p:cNvSpPr>
          <p:nvPr/>
        </p:nvSpPr>
        <p:spPr bwMode="auto">
          <a:xfrm>
            <a:off x="301625" y="4911725"/>
            <a:ext cx="85344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noProof="1" smtClean="0">
                <a:solidFill>
                  <a:srgbClr val="19323F"/>
                </a:solidFill>
                <a:latin typeface="Arial" charset="0"/>
              </a:rPr>
              <a:t>Λογαριασμοί κατά τομέα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3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660066"/>
                </a:solidFill>
                <a:latin typeface="Arial" charset="0"/>
              </a:rPr>
              <a:t>Καθαρή θέση του Ην. </a:t>
            </a:r>
            <a:r>
              <a:rPr lang="el-GR" b="1" dirty="0" smtClean="0">
                <a:solidFill>
                  <a:srgbClr val="660066"/>
                </a:solidFill>
                <a:latin typeface="Arial" charset="0"/>
              </a:rPr>
              <a:t>Βασιλείου</a:t>
            </a:r>
            <a:endParaRPr lang="en-GB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54339" name="Text Box 10"/>
          <p:cNvSpPr txBox="1">
            <a:spLocks noChangeArrowheads="1"/>
          </p:cNvSpPr>
          <p:nvPr/>
        </p:nvSpPr>
        <p:spPr bwMode="auto">
          <a:xfrm>
            <a:off x="0" y="6546850"/>
            <a:ext cx="9144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668338" algn="l"/>
              </a:tabLst>
            </a:pP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το </a:t>
            </a:r>
            <a:r>
              <a:rPr lang="en-GB" sz="1200" i="1" dirty="0">
                <a:solidFill>
                  <a:srgbClr val="B2B2B2"/>
                </a:solidFill>
                <a:latin typeface="Arial" charset="0"/>
              </a:rPr>
              <a:t>National Balance Sheet 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και </a:t>
            </a:r>
            <a:r>
              <a:rPr lang="en-GB" sz="1200" i="1" dirty="0">
                <a:solidFill>
                  <a:srgbClr val="B2B2B2"/>
                </a:solidFill>
                <a:latin typeface="Arial" charset="0"/>
              </a:rPr>
              <a:t>Quarterly National </a:t>
            </a:r>
            <a:r>
              <a:rPr lang="en-GB" sz="1200" i="1" dirty="0" smtClean="0">
                <a:solidFill>
                  <a:srgbClr val="B2B2B2"/>
                </a:solidFill>
                <a:latin typeface="Arial" charset="0"/>
              </a:rPr>
              <a:t>Accounts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GB" sz="1200" i="1" dirty="0" smtClean="0">
                <a:solidFill>
                  <a:srgbClr val="B2B2B2"/>
                </a:solidFill>
                <a:latin typeface="Arial" charset="0"/>
              </a:rPr>
              <a:t>(National Statistics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0" y="908720"/>
            <a:ext cx="8314429" cy="538289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noProof="1" smtClean="0"/>
              <a:t>Το πεδίο εφαρμογής της μακροοικονομικής</a:t>
            </a:r>
            <a:endParaRPr lang="en-GB" sz="3400" noProof="1"/>
          </a:p>
        </p:txBody>
      </p:sp>
      <p:sp>
        <p:nvSpPr>
          <p:cNvPr id="593923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39100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Μικροοικονομική και Μακροοικονομική</a:t>
            </a:r>
            <a:endParaRPr lang="en-US" noProof="1">
              <a:solidFill>
                <a:srgbClr val="737255"/>
              </a:solidFill>
            </a:endParaRP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Τα κύρια μακροοικονομικά ζητήματα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Οικονομική μεγένθυση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Ανεργία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Πληθωρισμός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Ισοζύγιο πληρωμών και συναλλαγματική ισοτιμία</a:t>
            </a:r>
            <a:endParaRPr lang="en-GB" dirty="0">
              <a:solidFill>
                <a:srgbClr val="737255"/>
              </a:solidFill>
            </a:endParaRP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rgbClr val="646B86"/>
              </a:buClr>
            </a:pPr>
            <a:r>
              <a:rPr lang="en-GB" dirty="0">
                <a:solidFill>
                  <a:srgbClr val="737255"/>
                </a:solidFill>
              </a:rPr>
              <a:t> </a:t>
            </a:r>
            <a:r>
              <a:rPr lang="el-GR" dirty="0" smtClean="0">
                <a:solidFill>
                  <a:srgbClr val="737255"/>
                </a:solidFill>
              </a:rPr>
              <a:t>Λογαριασμοί κατά τομέα</a:t>
            </a:r>
            <a:endParaRPr lang="en-GB" noProof="1">
              <a:solidFill>
                <a:srgbClr val="737255"/>
              </a:solidFill>
            </a:endParaRPr>
          </a:p>
        </p:txBody>
      </p:sp>
      <p:sp>
        <p:nvSpPr>
          <p:cNvPr id="593924" name="Rectangle 4"/>
          <p:cNvSpPr>
            <a:spLocks/>
          </p:cNvSpPr>
          <p:nvPr/>
        </p:nvSpPr>
        <p:spPr bwMode="auto">
          <a:xfrm>
            <a:off x="301625" y="5451475"/>
            <a:ext cx="8534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Χρηματοπιστωτική σταθερότητα</a:t>
            </a:r>
            <a:endParaRPr lang="en-GB" sz="2600" noProof="1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4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sz="3300" dirty="0" smtClean="0"/>
              <a:t>Το πεδίο εφαρμογής της Μακροοικονομικής</a:t>
            </a:r>
            <a:endParaRPr lang="en-GB" altLang="en-US" sz="3300" noProof="1"/>
          </a:p>
        </p:txBody>
      </p:sp>
      <p:sp>
        <p:nvSpPr>
          <p:cNvPr id="324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altLang="en-US" noProof="1" smtClean="0"/>
              <a:t>Μακροοικονομική πολιτική της κυβέρνησης</a:t>
            </a:r>
            <a:endParaRPr lang="en-US" altLang="en-US" noProof="1"/>
          </a:p>
          <a:p>
            <a:pPr lvl="1">
              <a:lnSpc>
                <a:spcPct val="150000"/>
              </a:lnSpc>
            </a:pPr>
            <a:r>
              <a:rPr lang="en-US" altLang="en-US" noProof="1"/>
              <a:t> </a:t>
            </a:r>
            <a:r>
              <a:rPr lang="el-GR" altLang="en-US" noProof="1" smtClean="0"/>
              <a:t>Επιλογή μακροοικονομικών θεωριών</a:t>
            </a:r>
            <a:endParaRPr lang="en-US" altLang="en-US" noProof="1"/>
          </a:p>
          <a:p>
            <a:pPr lvl="1">
              <a:lnSpc>
                <a:spcPct val="150000"/>
              </a:lnSpc>
            </a:pPr>
            <a:r>
              <a:rPr lang="en-US" altLang="en-US" noProof="1"/>
              <a:t> </a:t>
            </a:r>
            <a:r>
              <a:rPr lang="el-GR" altLang="en-US" noProof="1" smtClean="0"/>
              <a:t>Επιλογή σειράς προτεραιοτήτων</a:t>
            </a:r>
            <a:endParaRPr lang="en-US" altLang="en-US" noProof="1"/>
          </a:p>
          <a:p>
            <a:pPr lvl="1">
              <a:lnSpc>
                <a:spcPct val="150000"/>
              </a:lnSpc>
            </a:pPr>
            <a:r>
              <a:rPr lang="el-GR" altLang="en-US" noProof="1" smtClean="0"/>
              <a:t> Σύγκρουση </a:t>
            </a:r>
            <a:r>
              <a:rPr lang="en-US" altLang="en-US" noProof="1" smtClean="0"/>
              <a:t> </a:t>
            </a:r>
            <a:r>
              <a:rPr lang="el-GR" altLang="en-US" noProof="1" smtClean="0"/>
              <a:t>πολιτικών στόχων</a:t>
            </a:r>
            <a:endParaRPr lang="en-US" altLang="en-US" noProof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Εθνική Οικονομία</a:t>
            </a:r>
            <a:endParaRPr lang="en-GB" dirty="0"/>
          </a:p>
        </p:txBody>
      </p:sp>
      <p:sp>
        <p:nvSpPr>
          <p:cNvPr id="33280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Κυκλική Ροή του Εισοδήματος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κυκλική ροή του εισοδήματος</a:t>
            </a:r>
            <a:endParaRPr lang="en-GB" noProof="1"/>
          </a:p>
        </p:txBody>
      </p:sp>
      <p:sp>
        <p:nvSpPr>
          <p:cNvPr id="334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noProof="1" smtClean="0"/>
              <a:t>Η εσωτερική ροή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304" y="280689"/>
            <a:ext cx="6069843" cy="6364558"/>
            <a:chOff x="5281683" y="1295400"/>
            <a:chExt cx="4339989" cy="45507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24"/>
            <a:stretch/>
          </p:blipFill>
          <p:spPr>
            <a:xfrm>
              <a:off x="5281683" y="1295400"/>
              <a:ext cx="4094328" cy="4550713"/>
            </a:xfrm>
            <a:prstGeom prst="snip2DiagRect">
              <a:avLst>
                <a:gd name="adj1" fmla="val 0"/>
                <a:gd name="adj2" fmla="val 16334"/>
              </a:avLst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8093122" y="1419367"/>
              <a:ext cx="1528550" cy="1310185"/>
            </a:xfrm>
            <a:prstGeom prst="rect">
              <a:avLst/>
            </a:prstGeom>
            <a:solidFill>
              <a:srgbClr val="ECE9D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056728" y="4535928"/>
              <a:ext cx="1528550" cy="1310185"/>
            </a:xfrm>
            <a:prstGeom prst="rect">
              <a:avLst/>
            </a:prstGeom>
            <a:solidFill>
              <a:srgbClr val="ECE9D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64572" y="3297782"/>
              <a:ext cx="1255595" cy="878433"/>
            </a:xfrm>
            <a:prstGeom prst="rect">
              <a:avLst/>
            </a:prstGeom>
            <a:solidFill>
              <a:srgbClr val="ECE9D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3553588" y="95250"/>
            <a:ext cx="55808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Η κυκλική ροή του εισοδήματος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36908" name="AutoShape 12" descr="Parchment"/>
          <p:cNvSpPr>
            <a:spLocks noChangeArrowheads="1"/>
          </p:cNvSpPr>
          <p:nvPr/>
        </p:nvSpPr>
        <p:spPr bwMode="auto">
          <a:xfrm>
            <a:off x="4190372" y="1065469"/>
            <a:ext cx="2286000" cy="609600"/>
          </a:xfrm>
          <a:prstGeom prst="roundRect">
            <a:avLst>
              <a:gd name="adj" fmla="val 16667"/>
            </a:avLst>
          </a:prstGeom>
          <a:solidFill>
            <a:srgbClr val="ECE9D5"/>
          </a:solidFill>
          <a:ln w="28575">
            <a:solidFill>
              <a:srgbClr val="D6D0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Εταιρείες</a:t>
            </a:r>
            <a:endParaRPr lang="en-GB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6909" name="AutoShape 13" descr="Parchment"/>
          <p:cNvSpPr>
            <a:spLocks noChangeArrowheads="1"/>
          </p:cNvSpPr>
          <p:nvPr/>
        </p:nvSpPr>
        <p:spPr bwMode="auto">
          <a:xfrm>
            <a:off x="4190372" y="5638800"/>
            <a:ext cx="2286000" cy="609600"/>
          </a:xfrm>
          <a:prstGeom prst="roundRect">
            <a:avLst>
              <a:gd name="adj" fmla="val 16667"/>
            </a:avLst>
          </a:prstGeom>
          <a:solidFill>
            <a:srgbClr val="ECE9D5"/>
          </a:solidFill>
          <a:ln w="28575">
            <a:solidFill>
              <a:srgbClr val="D6D0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Νοικοκυριά</a:t>
            </a:r>
            <a:endParaRPr lang="en-GB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8" grpId="0" animBg="1" autoUpdateAnimBg="0"/>
      <p:bldP spid="33690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κυκλική ροή του εισοδήματος</a:t>
            </a:r>
            <a:endParaRPr lang="en-GB" noProof="1"/>
          </a:p>
        </p:txBody>
      </p:sp>
      <p:sp>
        <p:nvSpPr>
          <p:cNvPr id="338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noProof="1" smtClean="0"/>
              <a:t>Εκροές</a:t>
            </a:r>
            <a:endParaRPr lang="en-US" noProof="1"/>
          </a:p>
          <a:p>
            <a:pPr lvl="1">
              <a:lnSpc>
                <a:spcPct val="110000"/>
              </a:lnSpc>
            </a:pPr>
            <a:r>
              <a:rPr lang="el-GR" noProof="1" smtClean="0"/>
              <a:t>Καθαρή αποταμίευση</a:t>
            </a:r>
            <a:endParaRPr lang="en-US" noProof="1"/>
          </a:p>
          <a:p>
            <a:pPr lvl="1">
              <a:lnSpc>
                <a:spcPct val="110000"/>
              </a:lnSpc>
            </a:pPr>
            <a:r>
              <a:rPr lang="el-GR" noProof="1" smtClean="0"/>
              <a:t>Καθαροί φόροι</a:t>
            </a:r>
            <a:endParaRPr lang="en-US" noProof="1"/>
          </a:p>
          <a:p>
            <a:pPr lvl="1">
              <a:lnSpc>
                <a:spcPct val="110000"/>
              </a:lnSpc>
            </a:pPr>
            <a:r>
              <a:rPr lang="el-GR" noProof="1" smtClean="0"/>
              <a:t>Δαπάνες εισαγωγών</a:t>
            </a:r>
            <a:endParaRPr lang="en-US" noProof="1"/>
          </a:p>
          <a:p>
            <a:pPr>
              <a:lnSpc>
                <a:spcPct val="110000"/>
              </a:lnSpc>
            </a:pPr>
            <a:r>
              <a:rPr lang="el-GR" noProof="1" smtClean="0"/>
              <a:t>Εισροές</a:t>
            </a:r>
            <a:endParaRPr lang="en-US" noProof="1"/>
          </a:p>
          <a:p>
            <a:pPr lvl="1">
              <a:lnSpc>
                <a:spcPct val="110000"/>
              </a:lnSpc>
            </a:pPr>
            <a:r>
              <a:rPr lang="en-US" noProof="1"/>
              <a:t> </a:t>
            </a:r>
            <a:r>
              <a:rPr lang="el-GR" noProof="1" smtClean="0"/>
              <a:t>Επενδύσεις </a:t>
            </a:r>
            <a:endParaRPr lang="en-US" noProof="1"/>
          </a:p>
          <a:p>
            <a:pPr lvl="1">
              <a:lnSpc>
                <a:spcPct val="110000"/>
              </a:lnSpc>
            </a:pPr>
            <a:r>
              <a:rPr lang="en-US" noProof="1"/>
              <a:t> </a:t>
            </a:r>
            <a:r>
              <a:rPr lang="el-GR" noProof="1" smtClean="0"/>
              <a:t>Δημόσιες δαπάνες</a:t>
            </a:r>
            <a:endParaRPr lang="en-US" noProof="1"/>
          </a:p>
          <a:p>
            <a:pPr lvl="1">
              <a:lnSpc>
                <a:spcPct val="110000"/>
              </a:lnSpc>
            </a:pPr>
            <a:r>
              <a:rPr lang="en-US" noProof="1"/>
              <a:t> </a:t>
            </a:r>
            <a:r>
              <a:rPr lang="el-GR" noProof="1" smtClean="0"/>
              <a:t>Δαπάνες εξαγωγών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178" y="993618"/>
            <a:ext cx="8934171" cy="5668664"/>
            <a:chOff x="152178" y="1491915"/>
            <a:chExt cx="8934171" cy="515333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107"/>
            <a:stretch/>
          </p:blipFill>
          <p:spPr>
            <a:xfrm>
              <a:off x="152178" y="1491915"/>
              <a:ext cx="8934171" cy="5153331"/>
            </a:xfrm>
            <a:prstGeom prst="snip2DiagRect">
              <a:avLst>
                <a:gd name="adj1" fmla="val 0"/>
                <a:gd name="adj2" fmla="val 16334"/>
              </a:avLst>
            </a:prstGeom>
          </p:spPr>
        </p:pic>
        <p:sp>
          <p:nvSpPr>
            <p:cNvPr id="43" name="Rectangle 42"/>
            <p:cNvSpPr/>
            <p:nvPr/>
          </p:nvSpPr>
          <p:spPr bwMode="auto">
            <a:xfrm>
              <a:off x="1296702" y="3850105"/>
              <a:ext cx="1398372" cy="832756"/>
            </a:xfrm>
            <a:prstGeom prst="rect">
              <a:avLst/>
            </a:prstGeom>
            <a:solidFill>
              <a:srgbClr val="ECE9D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41020" name="Rectangle 28"/>
          <p:cNvSpPr>
            <a:spLocks noChangeArrowheads="1"/>
          </p:cNvSpPr>
          <p:nvPr/>
        </p:nvSpPr>
        <p:spPr bwMode="auto">
          <a:xfrm>
            <a:off x="3948953" y="95250"/>
            <a:ext cx="518552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Η κυκλική ροή του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εισοδήματος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Κυκλική Ροή του Εισοδήματος</a:t>
            </a:r>
            <a:endParaRPr lang="en-GB" noProof="1"/>
          </a:p>
        </p:txBody>
      </p:sp>
      <p:sp>
        <p:nvSpPr>
          <p:cNvPr id="343043" name="Rectangle 3"/>
          <p:cNvSpPr>
            <a:spLocks noGrp="1"/>
          </p:cNvSpPr>
          <p:nvPr>
            <p:ph type="body" idx="1"/>
          </p:nvPr>
        </p:nvSpPr>
        <p:spPr>
          <a:xfrm>
            <a:off x="301625" y="1558925"/>
            <a:ext cx="8534400" cy="48545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Η σχέση μεταξύ εισροών και εκροών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οι σύνδεσμοι μεταξύ τους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οι προγραμματισμένες εισροές μπορεί να μην ισούνται  με τις  προγραμματισμένες  εκροές</a:t>
            </a:r>
            <a:endParaRPr lang="en-US" noProof="1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Η ισορροπία στην κυκλική ροή</a:t>
            </a:r>
            <a:endParaRPr lang="en-US" noProof="1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 Η κυκλική ροή του εισοδήματος και οι τέσσερις μακροοικονομικοί στόχοι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πεδίο εφαρμογής της μακροοικονομικής</a:t>
            </a:r>
            <a:endParaRPr lang="en-GB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Εθνική Οικονομία</a:t>
            </a:r>
            <a:endParaRPr lang="el-GR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Εθνική Οικονομία</a:t>
            </a:r>
            <a:endParaRPr lang="en-GB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Μέτρηση Εθνικού Εισοδήματος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εθνικού εισοδήματος</a:t>
            </a:r>
            <a:endParaRPr lang="en-GB" noProof="1"/>
          </a:p>
        </p:txBody>
      </p:sp>
      <p:sp>
        <p:nvSpPr>
          <p:cNvPr id="347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l-GR" noProof="1" smtClean="0"/>
              <a:t>Οι τρεις τρόποι μέτρησης του ακαθάριστου εγχώριου προϊόντος (ΑΕΠ)</a:t>
            </a:r>
            <a:endParaRPr lang="en-US" noProof="1"/>
          </a:p>
          <a:p>
            <a:pPr lvl="1">
              <a:lnSpc>
                <a:spcPct val="170000"/>
              </a:lnSpc>
            </a:pPr>
            <a:r>
              <a:rPr lang="el-GR" noProof="1" smtClean="0"/>
              <a:t>η μέθοδος της παραγωγής</a:t>
            </a:r>
            <a:endParaRPr lang="en-US" noProof="1"/>
          </a:p>
          <a:p>
            <a:pPr lvl="1">
              <a:lnSpc>
                <a:spcPct val="170000"/>
              </a:lnSpc>
            </a:pPr>
            <a:r>
              <a:rPr lang="el-GR" noProof="1" smtClean="0"/>
              <a:t>η μέθοδος του εισοδήματος</a:t>
            </a:r>
            <a:endParaRPr lang="en-US" noProof="1"/>
          </a:p>
          <a:p>
            <a:pPr lvl="1">
              <a:lnSpc>
                <a:spcPct val="170000"/>
              </a:lnSpc>
            </a:pPr>
            <a:r>
              <a:rPr lang="el-GR" noProof="1" smtClean="0"/>
              <a:t> η μέθοδος των δαπανών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7332" r="28457"/>
          <a:stretch/>
        </p:blipFill>
        <p:spPr>
          <a:xfrm>
            <a:off x="3104147" y="1371599"/>
            <a:ext cx="2911642" cy="5252229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2133" y="95250"/>
            <a:ext cx="838037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rgbClr val="1E495C"/>
                </a:solidFill>
                <a:latin typeface="Arial" charset="0"/>
              </a:rPr>
              <a:t>Η κυκλική ροή του εθνικού εισοδήματος και δαπάνης</a:t>
            </a:r>
            <a:endParaRPr lang="en-GB" b="1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392133" y="95250"/>
            <a:ext cx="838037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b="1" dirty="0">
                <a:solidFill>
                  <a:srgbClr val="1E495C"/>
                </a:solidFill>
                <a:latin typeface="Arial" charset="0"/>
              </a:rPr>
              <a:t>Η κυκλική ροή του εθνικού εισοδήματος και δαπάνης</a:t>
            </a:r>
            <a:endParaRPr lang="en-GB" b="1" dirty="0">
              <a:solidFill>
                <a:srgbClr val="1E495C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2" y="956061"/>
            <a:ext cx="7260365" cy="56677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Μέτρηση του Εθνικού Εισοδήματος</a:t>
            </a:r>
            <a:endParaRPr lang="en-GB" noProof="1"/>
          </a:p>
        </p:txBody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>
          <a:xfrm>
            <a:off x="301625" y="1584325"/>
            <a:ext cx="8534400" cy="4829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noProof="1" smtClean="0"/>
              <a:t>Η μέθοδος παραγωγής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το πρόβλημα της διπλής καταγραφής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η μέτρηση των προστιθέμενων αξιών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η ακαθάριστη προστιθέμενη αξία (ΑΠΑ)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ορισμένες διευκρινίσεις</a:t>
            </a:r>
            <a:endParaRPr lang="en-US" noProof="1"/>
          </a:p>
          <a:p>
            <a:pPr lvl="2">
              <a:lnSpc>
                <a:spcPct val="100000"/>
              </a:lnSpc>
            </a:pPr>
            <a:r>
              <a:rPr lang="el-GR" noProof="1" smtClean="0"/>
              <a:t>Αποθέματα</a:t>
            </a:r>
            <a:endParaRPr lang="en-US" noProof="1"/>
          </a:p>
          <a:p>
            <a:pPr lvl="2">
              <a:lnSpc>
                <a:spcPct val="100000"/>
              </a:lnSpc>
            </a:pPr>
            <a:r>
              <a:rPr lang="el-GR" noProof="1" smtClean="0"/>
              <a:t>Κρατικές Υπηρεσίες</a:t>
            </a:r>
            <a:endParaRPr lang="en-US" noProof="1"/>
          </a:p>
          <a:p>
            <a:pPr lvl="2">
              <a:lnSpc>
                <a:spcPct val="100000"/>
              </a:lnSpc>
            </a:pPr>
            <a:r>
              <a:rPr lang="el-GR" noProof="1" smtClean="0"/>
              <a:t>Κυριότητα Κατοικιών</a:t>
            </a:r>
            <a:endParaRPr lang="en-US" noProof="1"/>
          </a:p>
          <a:p>
            <a:pPr lvl="2">
              <a:lnSpc>
                <a:spcPct val="100000"/>
              </a:lnSpc>
            </a:pPr>
            <a:r>
              <a:rPr lang="el-GR" noProof="1" smtClean="0"/>
              <a:t>Φόροι και Επιδοτήσεις Προϊόντων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0"/>
          <p:cNvSpPr txBox="1">
            <a:spLocks noChangeArrowheads="1"/>
          </p:cNvSpPr>
          <p:nvPr/>
        </p:nvSpPr>
        <p:spPr bwMode="auto">
          <a:xfrm>
            <a:off x="0" y="0"/>
            <a:ext cx="8948738" cy="512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sz="2400" b="1" dirty="0">
                <a:solidFill>
                  <a:srgbClr val="660066"/>
                </a:solidFill>
                <a:latin typeface="Arial" charset="0"/>
                <a:cs typeface="Arial" charset="0"/>
              </a:rPr>
              <a:t>ΑΠΑ στο Ηνωμένο Βασίλειο ανά κατηγορία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εισοδήματος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85994"/>
              </p:ext>
            </p:extLst>
          </p:nvPr>
        </p:nvGraphicFramePr>
        <p:xfrm>
          <a:off x="325310" y="603187"/>
          <a:ext cx="8225693" cy="5410002"/>
        </p:xfrm>
        <a:graphic>
          <a:graphicData uri="http://schemas.openxmlformats.org/drawingml/2006/table">
            <a:tbl>
              <a:tblPr/>
              <a:tblGrid>
                <a:gridCol w="7296004"/>
                <a:gridCol w="929689"/>
              </a:tblGrid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Γεωργία, </a:t>
                      </a:r>
                      <a:r>
                        <a:rPr kumimoji="0" lang="el-G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Δασοκομεία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και Αλιεία £9.056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5862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Ορυχεία και λατομεία, ηλεκτρισμός,</a:t>
                      </a:r>
                      <a:b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αέριο και παροχή νερού £62.738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Μεταποίηση £39.325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Κατασκευή £82.969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5862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Χονδρεμπόριο και λιανικό εμπόριο, επισκευές</a:t>
                      </a:r>
                      <a:b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αυτοκινήτων £154.312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Διαμονή, εστιατόρια και υπηρεσίες εστίασης £38.196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Μεταφορές, πληροφορίες και επικοινωνίες £149.745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Χρηματοοικονομικές και ασφαλιστικές δραστηριότητες £109.463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Ακίνητα £153.890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Δημόσιες υπηρεσίες και άμυνα £75.141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Εκπαίδευση, υγεία και κοινωνική εργασία £193.934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Λοιπές υπηρεσίες £214.313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Ακαθάριστη προστιθέμενη αξία (ΑΠΑ) σε τιμές βάσης £1.383.082 εκατ.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0"/>
          <p:cNvSpPr txBox="1">
            <a:spLocks noChangeArrowheads="1"/>
          </p:cNvSpPr>
          <p:nvPr/>
        </p:nvSpPr>
        <p:spPr bwMode="auto">
          <a:xfrm>
            <a:off x="0" y="0"/>
            <a:ext cx="8948738" cy="512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sz="2400" b="1" dirty="0">
                <a:solidFill>
                  <a:srgbClr val="660066"/>
                </a:solidFill>
                <a:latin typeface="Arial" charset="0"/>
                <a:cs typeface="Arial" charset="0"/>
              </a:rPr>
              <a:t>ΑΠΑ στο Ηνωμένο Βασίλειο ανά κατηγορία εισοδήματος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084590"/>
              </p:ext>
            </p:extLst>
          </p:nvPr>
        </p:nvGraphicFramePr>
        <p:xfrm>
          <a:off x="325310" y="603187"/>
          <a:ext cx="8225693" cy="5410002"/>
        </p:xfrm>
        <a:graphic>
          <a:graphicData uri="http://schemas.openxmlformats.org/drawingml/2006/table">
            <a:tbl>
              <a:tblPr/>
              <a:tblGrid>
                <a:gridCol w="7296004"/>
                <a:gridCol w="929689"/>
              </a:tblGrid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Γεωργία, </a:t>
                      </a:r>
                      <a:r>
                        <a:rPr kumimoji="0" lang="el-G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Δασοκομεία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και Αλιεία £9.056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5862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Ορυχεία και λατομεία, ηλεκτρισμός,</a:t>
                      </a:r>
                      <a:b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αέριο και παροχή νερού £62.738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Μεταποίηση £39.325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Κατασκευή £82.969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5862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Χονδρεμπόριο και λιανικό εμπόριο, επισκευές</a:t>
                      </a:r>
                      <a:b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αυτοκινήτων £154.312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Διαμονή, εστιατόρια και υπηρεσίες εστίασης £38.196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Μεταφορές, πληροφορίες και επικοινωνίες £149.745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Χρηματοοικονομικές και ασφαλιστικές δραστηριότητες £109.463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Ακίνητα £153.890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Δημόσιες υπηρεσίες και άμυνα £75.141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Εκπαίδευση, υγεία και κοινωνική εργασία £193.934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Λοιπές υπηρεσίες £214.313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Ακαθάριστη προστιθέμενη αξία (ΑΠΑ) σε τιμές βάσης £1.383.082 εκατ.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028"/>
          <p:cNvSpPr>
            <a:spLocks noChangeArrowheads="1"/>
          </p:cNvSpPr>
          <p:nvPr/>
        </p:nvSpPr>
        <p:spPr bwMode="auto">
          <a:xfrm rot="5400000">
            <a:off x="7651134" y="3245293"/>
            <a:ext cx="2346796" cy="400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solidFill>
                  <a:srgbClr val="000000"/>
                </a:solidFill>
                <a:latin typeface="Arial" charset="0"/>
              </a:rPr>
              <a:t>Ποσοστό στην ΑΠΑ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0002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5028886"/>
              </p:ext>
            </p:extLst>
          </p:nvPr>
        </p:nvGraphicFramePr>
        <p:xfrm>
          <a:off x="325310" y="603187"/>
          <a:ext cx="8225693" cy="5410002"/>
        </p:xfrm>
        <a:graphic>
          <a:graphicData uri="http://schemas.openxmlformats.org/drawingml/2006/table">
            <a:tbl>
              <a:tblPr/>
              <a:tblGrid>
                <a:gridCol w="7296004"/>
                <a:gridCol w="929689"/>
              </a:tblGrid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Γεωργία, </a:t>
                      </a:r>
                      <a:r>
                        <a:rPr kumimoji="0" lang="el-G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Δασοκομεία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και Αλιεία £9.056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5862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Ορυχεία και λατομεία, ηλεκτρισμός,</a:t>
                      </a:r>
                      <a:b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αέριο και παροχή νερού £62.738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Μεταποίηση £39.325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Κατασκευή £82.969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5862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Χονδρεμπόριο και λιανικό εμπόριο, επισκευές</a:t>
                      </a:r>
                      <a:b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αυτοκινήτων £154.312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Διαμονή, εστιατόρια και υπηρεσίες εστίασης £38.196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Μεταφορές, πληροφορίες και επικοινωνίες £149.745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Χρηματοοικονομικές και ασφαλιστικές δραστηριότητες £109.463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Ακίνητα £153.890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Δημόσιες υπηρεσίες και άμυνα £75.141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Εκπαίδευση, υγεία και κοινωνική εργασία £193.934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Λοιπές υπηρεσίες £214.313 εκατ.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9D5"/>
                    </a:solidFill>
                  </a:tcPr>
                </a:tc>
              </a:tr>
              <a:tr h="3572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Ακαθάριστη προστιθέμενη αξία (ΑΠΑ) σε τιμές βάσης £1.383.082 εκατ.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28" marR="91428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030"/>
          <p:cNvSpPr txBox="1">
            <a:spLocks noChangeArrowheads="1"/>
          </p:cNvSpPr>
          <p:nvPr/>
        </p:nvSpPr>
        <p:spPr bwMode="auto">
          <a:xfrm>
            <a:off x="0" y="0"/>
            <a:ext cx="8948738" cy="512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sz="2400" b="1" dirty="0">
                <a:solidFill>
                  <a:srgbClr val="660066"/>
                </a:solidFill>
                <a:latin typeface="Arial" charset="0"/>
                <a:cs typeface="Arial" charset="0"/>
              </a:rPr>
              <a:t>ΑΠΑ στο Ηνωμένο Βασίλειο ανά κατηγορία εισοδήματος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640047" name="Rectangle 1028"/>
          <p:cNvSpPr>
            <a:spLocks noChangeArrowheads="1"/>
          </p:cNvSpPr>
          <p:nvPr/>
        </p:nvSpPr>
        <p:spPr bwMode="auto">
          <a:xfrm rot="5400000">
            <a:off x="7651134" y="3245293"/>
            <a:ext cx="2346796" cy="400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solidFill>
                  <a:srgbClr val="000000"/>
                </a:solidFill>
                <a:latin typeface="Arial" charset="0"/>
              </a:rPr>
              <a:t>Ποσοστό στην ΑΠΑ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4004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68875"/>
              </p:ext>
            </p:extLst>
          </p:nvPr>
        </p:nvGraphicFramePr>
        <p:xfrm>
          <a:off x="109538" y="5887974"/>
          <a:ext cx="81930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75" name="Document" r:id="rId5" imgW="8372944" imgH="1270614" progId="Word.Document.8">
                  <p:embed/>
                </p:oleObj>
              </mc:Choice>
              <mc:Fallback>
                <p:oleObj name="Document" r:id="rId5" imgW="8372944" imgH="1270614" progId="Word.Document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3815"/>
                      <a:stretch>
                        <a:fillRect/>
                      </a:stretch>
                    </p:blipFill>
                    <p:spPr bwMode="auto">
                      <a:xfrm>
                        <a:off x="109538" y="5887974"/>
                        <a:ext cx="819308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Μέτρηση του Εθνικού Εισοδήματος</a:t>
            </a:r>
            <a:endParaRPr lang="en-GB" noProof="1"/>
          </a:p>
        </p:txBody>
      </p:sp>
      <p:sp>
        <p:nvSpPr>
          <p:cNvPr id="641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noProof="1" smtClean="0"/>
              <a:t>Η μέθοδος του εισοδήματος</a:t>
            </a:r>
            <a:endParaRPr lang="en-US" noProof="1"/>
          </a:p>
          <a:p>
            <a:pPr lvl="1">
              <a:lnSpc>
                <a:spcPct val="130000"/>
              </a:lnSpc>
            </a:pPr>
            <a:r>
              <a:rPr lang="el-GR" noProof="1" smtClean="0">
                <a:solidFill>
                  <a:schemeClr val="tx1"/>
                </a:solidFill>
              </a:rPr>
              <a:t>Προσθέτοντας τους συντελεστές κερδών</a:t>
            </a:r>
            <a:endParaRPr lang="en-US" noProof="1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noProof="1" smtClean="0"/>
              <a:t>Ορισμένες διευκρινίσεις</a:t>
            </a:r>
            <a:endParaRPr lang="en-US" noProof="1"/>
          </a:p>
          <a:p>
            <a:pPr lvl="2">
              <a:lnSpc>
                <a:spcPct val="130000"/>
              </a:lnSpc>
            </a:pPr>
            <a:r>
              <a:rPr lang="el-GR" noProof="1" smtClean="0"/>
              <a:t>Ανατίμηση αποθεμάτων</a:t>
            </a:r>
            <a:endParaRPr lang="en-US" noProof="1"/>
          </a:p>
          <a:p>
            <a:pPr lvl="2">
              <a:lnSpc>
                <a:spcPct val="130000"/>
              </a:lnSpc>
            </a:pPr>
            <a:r>
              <a:rPr lang="el-GR" noProof="1" smtClean="0"/>
              <a:t>Μεταβιβαστικές πληρωμές</a:t>
            </a:r>
            <a:endParaRPr lang="en-US" noProof="1"/>
          </a:p>
          <a:p>
            <a:pPr lvl="2">
              <a:lnSpc>
                <a:spcPct val="130000"/>
              </a:lnSpc>
            </a:pPr>
            <a:r>
              <a:rPr lang="el-GR" noProof="1" smtClean="0"/>
              <a:t>Άμεσοι φόροι, φόροι και επιδοτήσεις προϊόντων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 txBox="1">
            <a:spLocks noChangeArrowheads="1"/>
          </p:cNvSpPr>
          <p:nvPr/>
        </p:nvSpPr>
        <p:spPr bwMode="auto">
          <a:xfrm>
            <a:off x="0" y="0"/>
            <a:ext cx="8948738" cy="512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ΑΠΑ στο Ηνωμένο Βασίλειο ανά κατηγορία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εισοδήματος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943164"/>
              </p:ext>
            </p:extLst>
          </p:nvPr>
        </p:nvGraphicFramePr>
        <p:xfrm>
          <a:off x="557213" y="698500"/>
          <a:ext cx="7332662" cy="4348987"/>
        </p:xfrm>
        <a:graphic>
          <a:graphicData uri="http://schemas.openxmlformats.org/drawingml/2006/table">
            <a:tbl>
              <a:tblPr/>
              <a:tblGrid>
                <a:gridCol w="6550025"/>
                <a:gridCol w="782637"/>
              </a:tblGrid>
              <a:tr h="729355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Αποζημιώσεις εργαζομένων </a:t>
                      </a:r>
                      <a:b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(μισθοί και ημερομίσθια) £842.386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1344749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Λειτουργικό πλεόνασμα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(ακαθάριστο κέρδος, ενοίκια και τόκοι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επιχειρήσεων, κυβέρνησης και λοιπών θεσμών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£432.863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508476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Μικτά εισοδήματα £85.360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1037052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Φόροι μείον επιδοτήσεις στην παραγωγή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(άλλες πέραν αυτών των προϊόντων,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πλέον στατιστικά σφάλματα) £22.473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7293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Ακαθάριστη προστιθέμενη αξία (ΑΠΑ) σε βασικές τιμές £1.383.082 εκατ.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noProof="1" smtClean="0"/>
              <a:t>Μικροοικονομική και Μακροοικονομική</a:t>
            </a:r>
            <a:endParaRPr lang="en-US" noProof="1"/>
          </a:p>
          <a:p>
            <a:pPr>
              <a:lnSpc>
                <a:spcPct val="100000"/>
              </a:lnSpc>
            </a:pPr>
            <a:r>
              <a:rPr lang="el-GR" noProof="1" smtClean="0"/>
              <a:t>Τα κύρια μακροοικονομικά ζητήματα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οικονομική μεγένθυνση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ανεργία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πληθωρισμός</a:t>
            </a:r>
            <a:endParaRPr lang="en-US" noProof="1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01625" y="333829"/>
            <a:ext cx="8534400" cy="605971"/>
          </a:xfrm>
        </p:spPr>
        <p:txBody>
          <a:bodyPr/>
          <a:lstStyle/>
          <a:p>
            <a:r>
              <a:rPr lang="el-GR" sz="3400" dirty="0" smtClean="0"/>
              <a:t>Το πεδίο εφαρμογής της μακροοικονομικής</a:t>
            </a:r>
            <a:endParaRPr lang="el-GR" sz="3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 txBox="1">
            <a:spLocks noChangeArrowheads="1"/>
          </p:cNvSpPr>
          <p:nvPr/>
        </p:nvSpPr>
        <p:spPr bwMode="auto">
          <a:xfrm>
            <a:off x="0" y="0"/>
            <a:ext cx="8948738" cy="512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ΑΠΑ στο Ηνωμένο Βασίλειο ανά κατηγορία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εισοδήματος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013363"/>
              </p:ext>
            </p:extLst>
          </p:nvPr>
        </p:nvGraphicFramePr>
        <p:xfrm>
          <a:off x="557213" y="698500"/>
          <a:ext cx="7332662" cy="4348987"/>
        </p:xfrm>
        <a:graphic>
          <a:graphicData uri="http://schemas.openxmlformats.org/drawingml/2006/table">
            <a:tbl>
              <a:tblPr/>
              <a:tblGrid>
                <a:gridCol w="6550025"/>
                <a:gridCol w="782637"/>
              </a:tblGrid>
              <a:tr h="729355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Αποζημιώσεις εργαζομένων </a:t>
                      </a:r>
                      <a:b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(μισθοί και ημερομίσθια) £842.386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1344749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Λειτουργικό πλεόνασμα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(ακαθάριστο κέρδος, ενοίκια και τόκοι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επιχειρήσεων, κυβέρνησης και λοιπών θεσμών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£432.863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508476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Μικτά εισοδήματα £85.360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1037052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Φόροι μείον επιδοτήσεις στην παραγωγή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(άλλες πέραν αυτών των προϊόντων,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πλέον στατιστικά σφάλματα) £22.473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7293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Ακαθάριστη προστιθέμενη αξία (ΑΠΑ) σε βασικές τιμές £1.383.082 εκατ.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028"/>
          <p:cNvSpPr>
            <a:spLocks noChangeArrowheads="1"/>
          </p:cNvSpPr>
          <p:nvPr/>
        </p:nvSpPr>
        <p:spPr bwMode="auto">
          <a:xfrm rot="5400000">
            <a:off x="7432965" y="3226243"/>
            <a:ext cx="1745671" cy="400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solidFill>
                  <a:srgbClr val="000000"/>
                </a:solidFill>
                <a:latin typeface="Arial" charset="0"/>
              </a:rPr>
              <a:t>Ποσοστό ΑΠΑ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0"/>
          <p:cNvSpPr txBox="1">
            <a:spLocks noChangeArrowheads="1"/>
          </p:cNvSpPr>
          <p:nvPr/>
        </p:nvSpPr>
        <p:spPr bwMode="auto">
          <a:xfrm>
            <a:off x="0" y="0"/>
            <a:ext cx="8948738" cy="5127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ΑΠΑ στο Ηνωμένο Βασίλειο ανά κατηγορία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εισοδήματος 2012</a:t>
            </a:r>
            <a:endParaRPr lang="en-GB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4512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1379164"/>
              </p:ext>
            </p:extLst>
          </p:nvPr>
        </p:nvGraphicFramePr>
        <p:xfrm>
          <a:off x="557213" y="698500"/>
          <a:ext cx="7332662" cy="4348987"/>
        </p:xfrm>
        <a:graphic>
          <a:graphicData uri="http://schemas.openxmlformats.org/drawingml/2006/table">
            <a:tbl>
              <a:tblPr/>
              <a:tblGrid>
                <a:gridCol w="6550025"/>
                <a:gridCol w="782637"/>
              </a:tblGrid>
              <a:tr h="729355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Αποζημιώσεις εργαζομένων </a:t>
                      </a:r>
                      <a:b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(μισθοί και ημερομίσθια) £842.386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60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1344749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Λειτουργικό πλεόνασμα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(ακαθάριστο κέρδος, ενοίκια και τόκοι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επιχειρήσεων, κυβέρνησης και λοιπών θεσμών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£432.863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508476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Μικτά εισοδήματα £85.360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1037052">
                <a:tc>
                  <a:txBody>
                    <a:bodyPr/>
                    <a:lstStyle/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Φόροι μείον επιδοτήσεις στην παραγωγή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(άλλες πέραν αυτών των προϊόντων,</a:t>
                      </a:r>
                    </a:p>
                    <a:p>
                      <a:pPr marL="0" marR="0" lvl="0" indent="0" algn="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πλέον στατιστικά σφάλματα) £22.473 εκατ.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AF"/>
                    </a:solidFill>
                  </a:tcPr>
                </a:tc>
              </a:tr>
              <a:tr h="7293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Ακαθάριστη προστιθέμενη αξία (ΑΠΑ) σε βασικές τιμές £1.383.082 εκατ.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7C45"/>
                    </a:solidFill>
                  </a:tcPr>
                </a:tc>
              </a:tr>
            </a:tbl>
          </a:graphicData>
        </a:graphic>
      </p:graphicFrame>
      <p:sp>
        <p:nvSpPr>
          <p:cNvPr id="645143" name="Rectangle 1028"/>
          <p:cNvSpPr>
            <a:spLocks noChangeArrowheads="1"/>
          </p:cNvSpPr>
          <p:nvPr/>
        </p:nvSpPr>
        <p:spPr bwMode="auto">
          <a:xfrm rot="5400000">
            <a:off x="7432965" y="3226243"/>
            <a:ext cx="1745671" cy="400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solidFill>
                  <a:srgbClr val="000000"/>
                </a:solidFill>
                <a:latin typeface="Arial" charset="0"/>
              </a:rPr>
              <a:t>Ποσοστό ΑΠΑ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451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73328"/>
              </p:ext>
            </p:extLst>
          </p:nvPr>
        </p:nvGraphicFramePr>
        <p:xfrm>
          <a:off x="365125" y="5376863"/>
          <a:ext cx="8193088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0" name="Document" r:id="rId5" imgW="8372944" imgH="1270614" progId="Word.Document.8">
                  <p:embed/>
                </p:oleObj>
              </mc:Choice>
              <mc:Fallback>
                <p:oleObj name="Document" r:id="rId5" imgW="8372944" imgH="1270614" progId="Word.Documen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3815"/>
                      <a:stretch>
                        <a:fillRect/>
                      </a:stretch>
                    </p:blipFill>
                    <p:spPr bwMode="auto">
                      <a:xfrm>
                        <a:off x="365125" y="5376863"/>
                        <a:ext cx="8193088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Μέτρηση του Εθνικού Εισοδήματος</a:t>
            </a:r>
            <a:endParaRPr lang="en-GB" noProof="1"/>
          </a:p>
        </p:txBody>
      </p:sp>
      <p:sp>
        <p:nvSpPr>
          <p:cNvPr id="3758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l-GR" noProof="1" smtClean="0"/>
              <a:t>Η Μέθοδος της Δαπάνης</a:t>
            </a:r>
            <a:endParaRPr lang="en-US" noProof="1"/>
          </a:p>
          <a:p>
            <a:pPr lvl="1">
              <a:lnSpc>
                <a:spcPct val="170000"/>
              </a:lnSpc>
            </a:pPr>
            <a:r>
              <a:rPr lang="en-US" noProof="1"/>
              <a:t> </a:t>
            </a:r>
            <a:r>
              <a:rPr lang="en-US" i="1" noProof="1"/>
              <a:t>C + G + I + X – M</a:t>
            </a:r>
          </a:p>
          <a:p>
            <a:pPr>
              <a:lnSpc>
                <a:spcPct val="170000"/>
              </a:lnSpc>
            </a:pPr>
            <a:r>
              <a:rPr lang="el-GR" noProof="1" smtClean="0"/>
              <a:t>Ακαθάριστο Εθνικό Εισόδημα (ΑΕθν.Ε)</a:t>
            </a:r>
            <a:endParaRPr lang="en-US" noProof="1"/>
          </a:p>
          <a:p>
            <a:pPr>
              <a:lnSpc>
                <a:spcPct val="170000"/>
              </a:lnSpc>
            </a:pPr>
            <a:r>
              <a:rPr lang="el-GR" noProof="1" smtClean="0"/>
              <a:t>Καθαρό Εθνικό Εισόδημα (ΚΕΕ)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1450" y="669925"/>
            <a:ext cx="8805863" cy="6070600"/>
          </a:xfrm>
          <a:prstGeom prst="rect">
            <a:avLst/>
          </a:prstGeom>
          <a:solidFill>
            <a:srgbClr val="ECE9D5"/>
          </a:solidFill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3988" y="685800"/>
            <a:ext cx="8990012" cy="395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tabLst>
                <a:tab pos="8570913" algn="r"/>
              </a:tabLst>
            </a:pPr>
            <a:r>
              <a:rPr lang="en-GB" sz="2000" u="sng" dirty="0" smtClean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b="1" u="sng" dirty="0">
                <a:solidFill>
                  <a:schemeClr val="bg2"/>
                </a:solidFill>
                <a:latin typeface="Arial" charset="0"/>
              </a:rPr>
              <a:t>E</a:t>
            </a:r>
            <a:r>
              <a:rPr lang="el-GR" sz="2000" b="1" u="sng" dirty="0" err="1">
                <a:solidFill>
                  <a:schemeClr val="bg2"/>
                </a:solidFill>
                <a:latin typeface="Arial" charset="0"/>
              </a:rPr>
              <a:t>κατομμύρια</a:t>
            </a:r>
            <a:r>
              <a:rPr lang="el-GR" sz="2000" b="1" u="sng" dirty="0">
                <a:solidFill>
                  <a:schemeClr val="bg2"/>
                </a:solidFill>
                <a:latin typeface="Arial" charset="0"/>
              </a:rPr>
              <a:t> £</a:t>
            </a:r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pPr defTabSz="762000">
              <a:lnSpc>
                <a:spcPct val="12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Καταναλωτική δαπάνη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νοικοκυριών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και ΜΚΟ </a:t>
            </a:r>
            <a:r>
              <a:rPr lang="el-GR" sz="2000" b="1" i="1" dirty="0">
                <a:solidFill>
                  <a:schemeClr val="tx2"/>
                </a:solidFill>
                <a:latin typeface="Arial" charset="0"/>
              </a:rPr>
              <a:t>(C)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	</a:t>
            </a:r>
            <a:endParaRPr lang="el-GR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lnSpc>
                <a:spcPct val="12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Τελική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κατανάλωση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κυβέρνησης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G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endParaRPr lang="el-GR" sz="2000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Ακαθάριστος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σχηματισμός κεφαλαίου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I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endParaRPr lang="el-GR" sz="2000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Εξαγωγές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αγαθών και υπηρεσιών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endParaRPr lang="el-GR" sz="2000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Εισαγωγές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αγαθών και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υπηρεσιών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endParaRPr lang="el-GR" sz="2000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Στατιστικά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σφάλματα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endParaRPr lang="el-GR" sz="2000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Ακαθάριστο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εγχώριο προϊόν (ΑΕΠ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) 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σε τρέχουσες τιμές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)</a:t>
            </a:r>
            <a:r>
              <a:rPr lang="en-GB" sz="2400" b="1" dirty="0">
                <a:solidFill>
                  <a:srgbClr val="660066"/>
                </a:solidFill>
                <a:latin typeface="Arial" charset="0"/>
              </a:rPr>
              <a:t>	</a:t>
            </a:r>
            <a:endParaRPr lang="en-GB" sz="2000" dirty="0">
              <a:latin typeface="Arial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350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ΑΕΠ, </a:t>
            </a:r>
            <a:r>
              <a:rPr lang="el-GR" sz="2400" b="1" dirty="0" err="1">
                <a:solidFill>
                  <a:srgbClr val="660066"/>
                </a:solidFill>
                <a:latin typeface="Arial" charset="0"/>
              </a:rPr>
              <a:t>ΑΕθν.Π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 και ΚΕΕ του Ην. Βασιλείου σε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τρέχουσες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τιμές, 2012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1450" y="669925"/>
            <a:ext cx="8805863" cy="6070600"/>
          </a:xfrm>
          <a:prstGeom prst="rect">
            <a:avLst/>
          </a:prstGeom>
          <a:solidFill>
            <a:srgbClr val="ECE9D5"/>
          </a:solidFill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7491413" y="4037013"/>
            <a:ext cx="1371600" cy="158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3988" y="685800"/>
            <a:ext cx="8990012" cy="38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tabLst>
                <a:tab pos="8570913" algn="r"/>
              </a:tabLst>
            </a:pPr>
            <a:r>
              <a:rPr lang="en-GB" sz="2000" u="sng" dirty="0" smtClean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b="1" u="sng" dirty="0">
                <a:solidFill>
                  <a:schemeClr val="bg2"/>
                </a:solidFill>
                <a:latin typeface="Arial" charset="0"/>
              </a:rPr>
              <a:t>E</a:t>
            </a:r>
            <a:r>
              <a:rPr lang="el-GR" sz="2000" b="1" u="sng" dirty="0" err="1">
                <a:solidFill>
                  <a:schemeClr val="bg2"/>
                </a:solidFill>
                <a:latin typeface="Arial" charset="0"/>
              </a:rPr>
              <a:t>κατομμύρια</a:t>
            </a:r>
            <a:r>
              <a:rPr lang="el-GR" sz="2000" b="1" u="sng" dirty="0">
                <a:solidFill>
                  <a:schemeClr val="bg2"/>
                </a:solidFill>
                <a:latin typeface="Arial" charset="0"/>
              </a:rPr>
              <a:t> £</a:t>
            </a:r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pPr defTabSz="762000">
              <a:lnSpc>
                <a:spcPct val="12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Καταναλωτική δαπάνη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νοικοκυριών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και ΜΚΟ </a:t>
            </a:r>
            <a:r>
              <a:rPr lang="el-GR" sz="2000" b="1" i="1" dirty="0">
                <a:solidFill>
                  <a:schemeClr val="tx2"/>
                </a:solidFill>
                <a:latin typeface="Arial" charset="0"/>
              </a:rPr>
              <a:t>(C)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1 028 756</a:t>
            </a:r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Τελική κατανάλωση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κυβέρνησης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G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340 912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Ακαθάριστος σχηματισμός κεφαλαίου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I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231 033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Εξαγωγές αγαθών και υπηρεσιών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492 810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Εισαγωγές αγαθών και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υπηρεσιών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–526 711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Στατιστικά σφάλματα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–4 538</a:t>
            </a:r>
            <a:endParaRPr lang="en-GB" sz="2000" dirty="0"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Ακαθάριστο εγχώριο προϊόν (ΑΕΠ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) 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σε τρέχουσες τιμές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)</a:t>
            </a:r>
            <a:r>
              <a:rPr lang="en-GB" sz="2400" b="1" dirty="0">
                <a:solidFill>
                  <a:srgbClr val="660066"/>
                </a:solidFill>
                <a:latin typeface="Arial" charset="0"/>
              </a:rPr>
              <a:t>	 </a:t>
            </a:r>
            <a:r>
              <a:rPr lang="en-GB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1 562 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263</a:t>
            </a:r>
            <a:endParaRPr lang="en-GB" sz="2000" dirty="0"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6350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ΑΕΠ, </a:t>
            </a:r>
            <a:r>
              <a:rPr lang="el-GR" sz="2400" b="1" dirty="0" err="1">
                <a:solidFill>
                  <a:srgbClr val="660066"/>
                </a:solidFill>
                <a:latin typeface="Arial" charset="0"/>
              </a:rPr>
              <a:t>ΑΕθν.Π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 και ΚΕΕ του Ην. Βασιλείου σε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τρέχουσες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τιμές, 2012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1450" y="669925"/>
            <a:ext cx="8805863" cy="6070600"/>
          </a:xfrm>
          <a:prstGeom prst="rect">
            <a:avLst/>
          </a:prstGeom>
          <a:solidFill>
            <a:srgbClr val="ECE9D5"/>
          </a:solidFill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3988" y="685800"/>
            <a:ext cx="8990012" cy="498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tabLst>
                <a:tab pos="8570913" algn="r"/>
              </a:tabLst>
            </a:pPr>
            <a:r>
              <a:rPr lang="en-GB" sz="2000" u="sng" dirty="0" smtClean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b="1" u="sng" dirty="0">
                <a:solidFill>
                  <a:schemeClr val="bg2"/>
                </a:solidFill>
                <a:latin typeface="Arial" charset="0"/>
              </a:rPr>
              <a:t>E</a:t>
            </a:r>
            <a:r>
              <a:rPr lang="el-GR" sz="2000" b="1" u="sng" dirty="0" err="1">
                <a:solidFill>
                  <a:schemeClr val="bg2"/>
                </a:solidFill>
                <a:latin typeface="Arial" charset="0"/>
              </a:rPr>
              <a:t>κατομμύρια</a:t>
            </a:r>
            <a:r>
              <a:rPr lang="el-GR" sz="2000" b="1" u="sng" dirty="0">
                <a:solidFill>
                  <a:schemeClr val="bg2"/>
                </a:solidFill>
                <a:latin typeface="Arial" charset="0"/>
              </a:rPr>
              <a:t> £</a:t>
            </a:r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pPr defTabSz="762000">
              <a:lnSpc>
                <a:spcPct val="12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Καταναλωτική δαπάνη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νοικοκυριών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και ΜΚΟ </a:t>
            </a:r>
            <a:r>
              <a:rPr lang="el-GR" sz="2000" b="1" i="1" dirty="0">
                <a:solidFill>
                  <a:schemeClr val="tx2"/>
                </a:solidFill>
                <a:latin typeface="Arial" charset="0"/>
              </a:rPr>
              <a:t>(C)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1 028 756</a:t>
            </a:r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Τελική κατανάλωση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κυβέρνησης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G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340 912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Ακαθάριστος σχηματισμός κεφαλαίου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I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231 033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Εξαγωγές αγαθών και υπηρεσιών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492 810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Εισαγωγές αγαθών και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υπηρεσιών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–526 711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Στατιστικά σφάλματα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–4 538</a:t>
            </a:r>
            <a:endParaRPr lang="en-GB" sz="2000" dirty="0"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Ακαθάριστο εγχώριο προϊόν (ΑΕΠ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) 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σε τρέχουσες τιμές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)</a:t>
            </a:r>
            <a:r>
              <a:rPr lang="en-GB" sz="2400" b="1" dirty="0">
                <a:solidFill>
                  <a:srgbClr val="660066"/>
                </a:solidFill>
                <a:latin typeface="Arial" charset="0"/>
              </a:rPr>
              <a:t>	 </a:t>
            </a:r>
            <a:r>
              <a:rPr lang="en-GB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1 562 263</a:t>
            </a:r>
            <a:endParaRPr lang="en-GB" sz="2000" dirty="0"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i="1" dirty="0" smtClean="0">
                <a:solidFill>
                  <a:srgbClr val="0000FF"/>
                </a:solidFill>
                <a:latin typeface="Arial" charset="0"/>
              </a:rPr>
              <a:t>πλέον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Καθαρό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εισόδημα από το εξωτερικό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–4 760</a:t>
            </a:r>
            <a:endParaRPr lang="en-GB" sz="2000" dirty="0">
              <a:latin typeface="Arial" charset="0"/>
            </a:endParaRPr>
          </a:p>
          <a:p>
            <a:pPr defTabSz="762000">
              <a:lnSpc>
                <a:spcPct val="11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400" b="1" dirty="0">
                <a:solidFill>
                  <a:srgbClr val="CC0000"/>
                </a:solidFill>
                <a:latin typeface="Arial" charset="0"/>
              </a:rPr>
              <a:t>Ακαθάριστο Εθνικό Εισόδημα (</a:t>
            </a:r>
            <a:r>
              <a:rPr lang="el-GR" sz="2400" b="1" dirty="0" err="1">
                <a:solidFill>
                  <a:srgbClr val="CC0000"/>
                </a:solidFill>
                <a:latin typeface="Arial" charset="0"/>
              </a:rPr>
              <a:t>ΑΕθν.Ε</a:t>
            </a:r>
            <a:r>
              <a:rPr lang="el-GR" sz="2400" b="1" dirty="0">
                <a:solidFill>
                  <a:srgbClr val="CC0000"/>
                </a:solidFill>
                <a:latin typeface="Arial" charset="0"/>
              </a:rPr>
              <a:t>)</a:t>
            </a:r>
            <a:r>
              <a:rPr lang="en-GB" sz="2400" b="1" dirty="0">
                <a:solidFill>
                  <a:srgbClr val="CC0000"/>
                </a:solidFill>
                <a:latin typeface="Arial" charset="0"/>
              </a:rPr>
              <a:t>	</a:t>
            </a:r>
            <a:r>
              <a:rPr lang="en-GB" sz="24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1 557 </a:t>
            </a:r>
            <a:r>
              <a:rPr lang="en-GB" sz="2400" b="1" dirty="0" smtClean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503</a:t>
            </a:r>
            <a:endParaRPr lang="en-GB" sz="2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6350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ΑΕΠ, </a:t>
            </a:r>
            <a:r>
              <a:rPr lang="el-GR" sz="2400" b="1" dirty="0" err="1">
                <a:solidFill>
                  <a:srgbClr val="660066"/>
                </a:solidFill>
                <a:latin typeface="Arial" charset="0"/>
              </a:rPr>
              <a:t>ΑΕθν.Π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 και ΚΕΕ του Ην. Βασιλείου σε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τρέχουσες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τιμές, 2012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7491413" y="4037013"/>
            <a:ext cx="1371600" cy="158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7491413" y="5105400"/>
            <a:ext cx="1371600" cy="158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7491413" y="6172200"/>
            <a:ext cx="1371600" cy="158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171450" y="669925"/>
            <a:ext cx="8805863" cy="6070600"/>
          </a:xfrm>
          <a:prstGeom prst="rect">
            <a:avLst/>
          </a:prstGeom>
          <a:solidFill>
            <a:srgbClr val="ECE9D5"/>
          </a:solidFill>
          <a:ln w="19050">
            <a:noFill/>
            <a:miter lim="800000"/>
            <a:headEnd type="none" w="sm" len="sm"/>
            <a:tailEnd type="none" w="sm" len="sm"/>
          </a:ln>
          <a:effectLst>
            <a:glow rad="101600">
              <a:srgbClr val="EFE7AF">
                <a:alpha val="40000"/>
              </a:srgbClr>
            </a:glo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153988" y="685800"/>
            <a:ext cx="8990012" cy="610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tabLst>
                <a:tab pos="8570913" algn="r"/>
              </a:tabLst>
            </a:pPr>
            <a:r>
              <a:rPr lang="en-GB" sz="2000" u="sng" dirty="0" smtClean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b="1" u="sng" dirty="0">
                <a:solidFill>
                  <a:schemeClr val="bg2"/>
                </a:solidFill>
                <a:latin typeface="Arial" charset="0"/>
              </a:rPr>
              <a:t>E</a:t>
            </a:r>
            <a:r>
              <a:rPr lang="el-GR" sz="2000" b="1" u="sng" dirty="0" err="1">
                <a:solidFill>
                  <a:schemeClr val="bg2"/>
                </a:solidFill>
                <a:latin typeface="Arial" charset="0"/>
              </a:rPr>
              <a:t>κατομμύρια</a:t>
            </a:r>
            <a:r>
              <a:rPr lang="el-GR" sz="2000" b="1" u="sng" dirty="0">
                <a:solidFill>
                  <a:schemeClr val="bg2"/>
                </a:solidFill>
                <a:latin typeface="Arial" charset="0"/>
              </a:rPr>
              <a:t> £</a:t>
            </a:r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pPr defTabSz="762000">
              <a:lnSpc>
                <a:spcPct val="12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Καταναλωτική δαπάνη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νοικοκυριών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και ΜΚΟ </a:t>
            </a:r>
            <a:r>
              <a:rPr lang="el-GR" sz="2000" b="1" i="1" dirty="0">
                <a:solidFill>
                  <a:schemeClr val="tx2"/>
                </a:solidFill>
                <a:latin typeface="Arial" charset="0"/>
              </a:rPr>
              <a:t>(C)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1 028 756</a:t>
            </a:r>
            <a:endParaRPr lang="en-GB" sz="2000" dirty="0" smtClean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Τελική κατανάλωση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κυβέρνησης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G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340 912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Ακαθάριστος σχηματισμός κεφαλαίου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 smtClean="0">
                <a:solidFill>
                  <a:srgbClr val="0000FF"/>
                </a:solidFill>
                <a:latin typeface="Arial" charset="0"/>
              </a:rPr>
              <a:t>I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231 033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Εξαγωγές αγαθών και υπηρεσιών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492 810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Εισαγωγές αγαθών και</a:t>
            </a:r>
            <a:r>
              <a:rPr lang="en-GB" sz="20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υπηρεσιών </a:t>
            </a:r>
            <a:r>
              <a:rPr lang="en-GB" sz="2000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GB" sz="20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–526 711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dirty="0">
                <a:solidFill>
                  <a:schemeClr val="bg2"/>
                </a:solidFill>
                <a:latin typeface="Arial" charset="0"/>
              </a:rPr>
              <a:t>Στατιστικά σφάλματα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–4 538</a:t>
            </a:r>
            <a:endParaRPr lang="en-GB" sz="2000" dirty="0"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Ακαθάριστο εγχώριο προϊόν (ΑΕΠ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) 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σε τρέχουσες τιμές</a:t>
            </a:r>
            <a:r>
              <a:rPr lang="en-GB" sz="2400" b="1" dirty="0" smtClean="0">
                <a:solidFill>
                  <a:srgbClr val="660066"/>
                </a:solidFill>
                <a:latin typeface="Arial" charset="0"/>
              </a:rPr>
              <a:t>)</a:t>
            </a:r>
            <a:r>
              <a:rPr lang="en-GB" sz="2400" b="1" dirty="0">
                <a:solidFill>
                  <a:srgbClr val="660066"/>
                </a:solidFill>
                <a:latin typeface="Arial" charset="0"/>
              </a:rPr>
              <a:t>	 </a:t>
            </a:r>
            <a:r>
              <a:rPr lang="en-GB" sz="24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1 562 263</a:t>
            </a:r>
            <a:endParaRPr lang="en-GB" sz="2000" dirty="0"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i="1" dirty="0" smtClean="0">
                <a:solidFill>
                  <a:srgbClr val="0000FF"/>
                </a:solidFill>
                <a:latin typeface="Arial" charset="0"/>
              </a:rPr>
              <a:t>πλέον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Καθαρό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εισόδημα από το εξωτερικό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–4 760</a:t>
            </a:r>
            <a:endParaRPr lang="en-GB" sz="2000" dirty="0">
              <a:latin typeface="Arial" charset="0"/>
            </a:endParaRPr>
          </a:p>
          <a:p>
            <a:pPr defTabSz="762000">
              <a:lnSpc>
                <a:spcPct val="11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400" b="1" dirty="0">
                <a:solidFill>
                  <a:srgbClr val="CC0000"/>
                </a:solidFill>
                <a:latin typeface="Arial" charset="0"/>
              </a:rPr>
              <a:t>Ακαθάριστο Εθνικό Εισόδημα (</a:t>
            </a:r>
            <a:r>
              <a:rPr lang="el-GR" sz="2400" b="1" dirty="0" err="1">
                <a:solidFill>
                  <a:srgbClr val="CC0000"/>
                </a:solidFill>
                <a:latin typeface="Arial" charset="0"/>
              </a:rPr>
              <a:t>ΑΕθν.Ε</a:t>
            </a:r>
            <a:r>
              <a:rPr lang="el-GR" sz="2400" b="1" dirty="0">
                <a:solidFill>
                  <a:srgbClr val="CC0000"/>
                </a:solidFill>
                <a:latin typeface="Arial" charset="0"/>
              </a:rPr>
              <a:t>)</a:t>
            </a:r>
            <a:r>
              <a:rPr lang="en-GB" sz="2400" b="1" dirty="0">
                <a:solidFill>
                  <a:srgbClr val="CC0000"/>
                </a:solidFill>
                <a:latin typeface="Arial" charset="0"/>
              </a:rPr>
              <a:t>	</a:t>
            </a:r>
            <a:r>
              <a:rPr lang="en-GB" sz="24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1 557 503</a:t>
            </a:r>
            <a:endParaRPr lang="en-GB" sz="2400" b="1" dirty="0">
              <a:solidFill>
                <a:schemeClr val="accent2"/>
              </a:solidFill>
              <a:latin typeface="Arial" charset="0"/>
            </a:endParaRPr>
          </a:p>
          <a:p>
            <a:pPr defTabSz="762000">
              <a:spcBef>
                <a:spcPct val="55000"/>
              </a:spcBef>
              <a:tabLst>
                <a:tab pos="8570913" algn="r"/>
              </a:tabLst>
            </a:pPr>
            <a:r>
              <a:rPr lang="el-GR" sz="2000" i="1" dirty="0">
                <a:solidFill>
                  <a:srgbClr val="0000FF"/>
                </a:solidFill>
                <a:latin typeface="Arial" charset="0"/>
              </a:rPr>
              <a:t>μ</a:t>
            </a:r>
            <a:r>
              <a:rPr lang="el-GR" sz="2000" i="1" dirty="0" smtClean="0">
                <a:solidFill>
                  <a:srgbClr val="0000FF"/>
                </a:solidFill>
                <a:latin typeface="Arial" charset="0"/>
              </a:rPr>
              <a:t>είον </a:t>
            </a:r>
            <a:r>
              <a:rPr lang="el-GR" sz="2000" dirty="0" smtClean="0">
                <a:solidFill>
                  <a:schemeClr val="bg2"/>
                </a:solidFill>
                <a:latin typeface="Arial" charset="0"/>
              </a:rPr>
              <a:t>Ανάλωση </a:t>
            </a:r>
            <a:r>
              <a:rPr lang="el-GR" sz="2000" dirty="0">
                <a:solidFill>
                  <a:schemeClr val="bg2"/>
                </a:solidFill>
                <a:latin typeface="Arial" charset="0"/>
              </a:rPr>
              <a:t>κεφαλαίου (απόσβεση)</a:t>
            </a:r>
            <a:r>
              <a:rPr lang="en-GB" sz="200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GB" sz="200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176 050</a:t>
            </a:r>
            <a:endParaRPr lang="en-GB" sz="2000" dirty="0">
              <a:latin typeface="Arial" charset="0"/>
            </a:endParaRPr>
          </a:p>
          <a:p>
            <a:pPr defTabSz="762000">
              <a:lnSpc>
                <a:spcPct val="120000"/>
              </a:lnSpc>
              <a:spcBef>
                <a:spcPct val="55000"/>
              </a:spcBef>
              <a:tabLst>
                <a:tab pos="8570913" algn="r"/>
              </a:tabLst>
            </a:pPr>
            <a:r>
              <a:rPr lang="el-GR" sz="2400" b="1" dirty="0">
                <a:solidFill>
                  <a:srgbClr val="006600"/>
                </a:solidFill>
                <a:latin typeface="Arial" charset="0"/>
              </a:rPr>
              <a:t>Καθαρό Εθνικό Εισόδημα (ΚΕΕ)</a:t>
            </a:r>
            <a:r>
              <a:rPr lang="en-GB" sz="2400" b="1" dirty="0">
                <a:solidFill>
                  <a:srgbClr val="006600"/>
                </a:solidFill>
                <a:latin typeface="Arial" charset="0"/>
              </a:rPr>
              <a:t>	</a:t>
            </a:r>
            <a:r>
              <a:rPr lang="en-GB" sz="24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1 381 453</a:t>
            </a:r>
          </a:p>
        </p:txBody>
      </p:sp>
      <p:sp>
        <p:nvSpPr>
          <p:cNvPr id="616452" name="Line 4"/>
          <p:cNvSpPr>
            <a:spLocks noChangeShapeType="1"/>
          </p:cNvSpPr>
          <p:nvPr/>
        </p:nvSpPr>
        <p:spPr bwMode="auto">
          <a:xfrm flipH="1">
            <a:off x="7491413" y="4037013"/>
            <a:ext cx="1371600" cy="158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6453" name="Line 5"/>
          <p:cNvSpPr>
            <a:spLocks noChangeShapeType="1"/>
          </p:cNvSpPr>
          <p:nvPr/>
        </p:nvSpPr>
        <p:spPr bwMode="auto">
          <a:xfrm flipH="1">
            <a:off x="7491413" y="5105400"/>
            <a:ext cx="1371600" cy="158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6454" name="Line 6"/>
          <p:cNvSpPr>
            <a:spLocks noChangeShapeType="1"/>
          </p:cNvSpPr>
          <p:nvPr/>
        </p:nvSpPr>
        <p:spPr bwMode="auto">
          <a:xfrm flipH="1">
            <a:off x="7491413" y="6172200"/>
            <a:ext cx="1371600" cy="158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0" y="6350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ΑΕΠ, </a:t>
            </a:r>
            <a:r>
              <a:rPr lang="el-GR" sz="2400" b="1" dirty="0" err="1">
                <a:solidFill>
                  <a:srgbClr val="660066"/>
                </a:solidFill>
                <a:latin typeface="Arial" charset="0"/>
              </a:rPr>
              <a:t>ΑΕθν.Π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 και ΚΕΕ του Ην. Βασιλείου σε </a:t>
            </a: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τρέχουσες </a:t>
            </a: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τιμές, 2012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Μέτρηση του Εθνικού Εισοδήματος</a:t>
            </a:r>
            <a:endParaRPr lang="en-GB" noProof="1"/>
          </a:p>
        </p:txBody>
      </p:sp>
      <p:sp>
        <p:nvSpPr>
          <p:cNvPr id="384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noProof="1" smtClean="0"/>
              <a:t>Το διαθέσιμο εισόδημα των νοικοκυριών</a:t>
            </a:r>
            <a:endParaRPr lang="en-GB" noProof="1"/>
          </a:p>
          <a:p>
            <a:pPr>
              <a:lnSpc>
                <a:spcPct val="130000"/>
              </a:lnSpc>
            </a:pPr>
            <a:r>
              <a:rPr lang="el-GR" noProof="1" smtClean="0"/>
              <a:t>Λαμβάνοντας υπόψη :</a:t>
            </a:r>
            <a:endParaRPr lang="en-GB" noProof="1"/>
          </a:p>
          <a:p>
            <a:pPr lvl="1">
              <a:lnSpc>
                <a:spcPct val="130000"/>
              </a:lnSpc>
            </a:pPr>
            <a:r>
              <a:rPr lang="el-GR" noProof="1" smtClean="0"/>
              <a:t>Πληθωρισμό</a:t>
            </a:r>
            <a:endParaRPr lang="en-GB" noProof="1"/>
          </a:p>
          <a:p>
            <a:pPr lvl="1">
              <a:lnSpc>
                <a:spcPct val="130000"/>
              </a:lnSpc>
            </a:pPr>
            <a:r>
              <a:rPr lang="el-GR" noProof="1" smtClean="0"/>
              <a:t>Πληθυσμό</a:t>
            </a:r>
            <a:endParaRPr lang="en-GB" noProof="1"/>
          </a:p>
          <a:p>
            <a:pPr lvl="1">
              <a:lnSpc>
                <a:spcPct val="130000"/>
              </a:lnSpc>
            </a:pPr>
            <a:r>
              <a:rPr lang="el-GR" noProof="1" smtClean="0"/>
              <a:t>Αγοραστική δύναμη (</a:t>
            </a:r>
            <a:r>
              <a:rPr lang="en-US" noProof="1" smtClean="0"/>
              <a:t>PPP </a:t>
            </a:r>
            <a:r>
              <a:rPr lang="el-GR" noProof="1" smtClean="0"/>
              <a:t>μέτρων)</a:t>
            </a:r>
            <a:endParaRPr lang="en-GB" noProof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0" y="63500"/>
            <a:ext cx="9142413" cy="4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Κατά κεφαλήν ΑΕΠ ως ποσοστό του μέσου όρου της ΕΕ-15, 2014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75168"/>
              </p:ext>
            </p:extLst>
          </p:nvPr>
        </p:nvGraphicFramePr>
        <p:xfrm>
          <a:off x="512763" y="658813"/>
          <a:ext cx="8027987" cy="583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25" name="Document" r:id="rId5" imgW="5430787" imgH="3459478" progId="Word.Document.8">
                  <p:embed/>
                </p:oleObj>
              </mc:Choice>
              <mc:Fallback>
                <p:oleObj name="Document" r:id="rId5" imgW="5430787" imgH="345947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24290" b="8318"/>
                      <a:stretch>
                        <a:fillRect/>
                      </a:stretch>
                    </p:blipFill>
                    <p:spPr bwMode="auto">
                      <a:xfrm>
                        <a:off x="512763" y="658813"/>
                        <a:ext cx="8027987" cy="5833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0" y="63500"/>
            <a:ext cx="9142413" cy="4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500" b="1" dirty="0">
                <a:solidFill>
                  <a:srgbClr val="800080"/>
                </a:solidFill>
                <a:latin typeface="Arial" charset="0"/>
              </a:rPr>
              <a:t>Κατά κεφαλήν ΑΕΠ ως ποσοστό του μέσου όρου της ΕΕ-15, 2014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619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203218"/>
              </p:ext>
            </p:extLst>
          </p:nvPr>
        </p:nvGraphicFramePr>
        <p:xfrm>
          <a:off x="512763" y="658813"/>
          <a:ext cx="8027987" cy="588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49" name="Document" r:id="rId5" imgW="5430787" imgH="3459478" progId="Word.Document.8">
                  <p:embed/>
                </p:oleObj>
              </mc:Choice>
              <mc:Fallback>
                <p:oleObj name="Document" r:id="rId5" imgW="5430787" imgH="345947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24290" b="8318"/>
                      <a:stretch>
                        <a:fillRect/>
                      </a:stretch>
                    </p:blipFill>
                    <p:spPr bwMode="auto">
                      <a:xfrm>
                        <a:off x="512763" y="658813"/>
                        <a:ext cx="8027987" cy="5888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660066"/>
                </a:solidFill>
                <a:latin typeface="Arial" charset="0"/>
              </a:rPr>
              <a:t>Ονομαστικό ΑΕΠ και ΑΕΠ σε σταθερές τιμές, </a:t>
            </a:r>
            <a:r>
              <a:rPr lang="el-GR" sz="2500" b="1" dirty="0" smtClean="0">
                <a:solidFill>
                  <a:srgbClr val="660066"/>
                </a:solidFill>
                <a:latin typeface="Arial" charset="0"/>
              </a:rPr>
              <a:t/>
            </a:r>
            <a:br>
              <a:rPr lang="el-GR" sz="25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500" b="1" dirty="0" smtClean="0">
                <a:solidFill>
                  <a:srgbClr val="660066"/>
                </a:solidFill>
                <a:latin typeface="Arial" charset="0"/>
              </a:rPr>
              <a:t>Ην</a:t>
            </a:r>
            <a:r>
              <a:rPr lang="el-GR" sz="2500" b="1" dirty="0">
                <a:solidFill>
                  <a:srgbClr val="660066"/>
                </a:solidFill>
                <a:latin typeface="Arial" charset="0"/>
              </a:rPr>
              <a:t>. Βασίλειο </a:t>
            </a:r>
            <a:r>
              <a:rPr lang="el-GR" sz="2500" b="1" dirty="0" smtClean="0">
                <a:solidFill>
                  <a:srgbClr val="660066"/>
                </a:solidFill>
                <a:latin typeface="Arial" charset="0"/>
              </a:rPr>
              <a:t>1950-2015</a:t>
            </a:r>
            <a:endParaRPr lang="en-GB" sz="25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71396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68338" algn="l"/>
              </a:tabLst>
            </a:pP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Σημείωση: Τα στοιχεία του 2014 και 2015 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</a:rPr>
              <a:t>βασίζονται 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σε προβλέψεις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</a:rPr>
              <a:t>.</a:t>
            </a:r>
            <a:endParaRPr lang="en-US" sz="1200" i="1" dirty="0" smtClean="0">
              <a:solidFill>
                <a:srgbClr val="B2B2B2"/>
              </a:solidFill>
              <a:latin typeface="Arial" charset="0"/>
            </a:endParaRPr>
          </a:p>
          <a:p>
            <a:pPr>
              <a:tabLst>
                <a:tab pos="668338" algn="l"/>
              </a:tabLst>
            </a:pPr>
            <a:r>
              <a:rPr lang="el-GR" sz="1100" i="1" dirty="0">
                <a:solidFill>
                  <a:srgbClr val="B2B2B2"/>
                </a:solidFill>
                <a:latin typeface="Arial" charset="0"/>
              </a:rPr>
              <a:t>Πηγή: </a:t>
            </a:r>
            <a:r>
              <a:rPr lang="el-GR" sz="1100" i="1" dirty="0" err="1">
                <a:solidFill>
                  <a:srgbClr val="B2B2B2"/>
                </a:solidFill>
                <a:latin typeface="Arial" charset="0"/>
              </a:rPr>
              <a:t>Bασισμένο</a:t>
            </a:r>
            <a:r>
              <a:rPr lang="el-GR" sz="1100" i="1" dirty="0">
                <a:solidFill>
                  <a:srgbClr val="B2B2B2"/>
                </a:solidFill>
                <a:latin typeface="Arial" charset="0"/>
              </a:rPr>
              <a:t> σε δεδομένα τα </a:t>
            </a:r>
            <a:r>
              <a:rPr lang="el-GR" sz="1100" i="1" dirty="0" err="1">
                <a:solidFill>
                  <a:srgbClr val="B2B2B2"/>
                </a:solidFill>
                <a:latin typeface="Arial" charset="0"/>
              </a:rPr>
              <a:t>Quarterly</a:t>
            </a:r>
            <a:r>
              <a:rPr lang="el-GR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100" i="1" dirty="0" err="1">
                <a:solidFill>
                  <a:srgbClr val="B2B2B2"/>
                </a:solidFill>
                <a:latin typeface="Arial" charset="0"/>
              </a:rPr>
              <a:t>National</a:t>
            </a:r>
            <a:r>
              <a:rPr lang="el-GR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100" i="1" dirty="0" err="1">
                <a:solidFill>
                  <a:srgbClr val="B2B2B2"/>
                </a:solidFill>
                <a:latin typeface="Arial" charset="0"/>
              </a:rPr>
              <a:t>Accounts</a:t>
            </a:r>
            <a:r>
              <a:rPr lang="el-GR" sz="1100" i="1" dirty="0">
                <a:solidFill>
                  <a:srgbClr val="B2B2B2"/>
                </a:solidFill>
                <a:latin typeface="Arial" charset="0"/>
              </a:rPr>
              <a:t> (DNS), οι προβλέψεις βασίζονται σε δεδομένα του </a:t>
            </a:r>
            <a:r>
              <a:rPr lang="el-GR" sz="1100" i="1" dirty="0" err="1" smtClean="0">
                <a:solidFill>
                  <a:srgbClr val="B2B2B2"/>
                </a:solidFill>
                <a:latin typeface="Arial" charset="0"/>
              </a:rPr>
              <a:t>Economic</a:t>
            </a:r>
            <a:r>
              <a:rPr lang="en-US" sz="110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100" i="1" dirty="0" smtClean="0">
                <a:solidFill>
                  <a:srgbClr val="B2B2B2"/>
                </a:solidFill>
                <a:latin typeface="Arial" charset="0"/>
              </a:rPr>
              <a:t>Outlook </a:t>
            </a:r>
            <a:r>
              <a:rPr lang="el-GR" sz="1100" i="1" dirty="0">
                <a:solidFill>
                  <a:srgbClr val="B2B2B2"/>
                </a:solidFill>
                <a:latin typeface="Arial" charset="0"/>
              </a:rPr>
              <a:t>(IMF</a:t>
            </a:r>
            <a:r>
              <a:rPr lang="el-GR" sz="1100" i="1" dirty="0" smtClean="0">
                <a:solidFill>
                  <a:srgbClr val="B2B2B2"/>
                </a:solidFill>
                <a:latin typeface="Arial" charset="0"/>
              </a:rPr>
              <a:t>)</a:t>
            </a:r>
            <a:endParaRPr lang="en-GB" sz="11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916484"/>
            <a:ext cx="8527584" cy="542063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dirty="0" smtClean="0"/>
              <a:t>Η Μέτρηση του Εθνικού Εισοδήματος</a:t>
            </a:r>
            <a:endParaRPr lang="en-GB" altLang="en-US" sz="2000" noProof="1"/>
          </a:p>
        </p:txBody>
      </p:sp>
      <p:sp>
        <p:nvSpPr>
          <p:cNvPr id="345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l-GR" altLang="en-US" sz="2600" noProof="1" smtClean="0"/>
              <a:t>Τα δεδομένα του εθνικού εισοδήματος και το βιοτικό επίπεδο</a:t>
            </a:r>
            <a:endParaRPr lang="en-US" altLang="en-US" sz="2600" noProof="1"/>
          </a:p>
          <a:p>
            <a:pPr lvl="1">
              <a:spcBef>
                <a:spcPts val="0"/>
              </a:spcBef>
            </a:pPr>
            <a:r>
              <a:rPr lang="el-GR" altLang="en-US" sz="2300" noProof="1" smtClean="0"/>
              <a:t>στοιχεία που εξαιρούνται</a:t>
            </a:r>
            <a:endParaRPr lang="en-US" altLang="en-US" sz="2300" noProof="1"/>
          </a:p>
          <a:p>
            <a:pPr lvl="2">
              <a:spcBef>
                <a:spcPts val="0"/>
              </a:spcBef>
            </a:pPr>
            <a:r>
              <a:rPr lang="el-GR" altLang="en-US" sz="2200" noProof="1" smtClean="0"/>
              <a:t> μη εμπορικά είδη</a:t>
            </a:r>
            <a:endParaRPr lang="en-US" altLang="en-US" sz="2200" noProof="1"/>
          </a:p>
          <a:p>
            <a:pPr lvl="2">
              <a:spcBef>
                <a:spcPts val="0"/>
              </a:spcBef>
            </a:pPr>
            <a:r>
              <a:rPr lang="el-GR" altLang="en-US" sz="2200" noProof="1" smtClean="0"/>
              <a:t> η παραοικονομία</a:t>
            </a:r>
            <a:endParaRPr lang="en-US" altLang="en-US" sz="2200" noProof="1"/>
          </a:p>
          <a:p>
            <a:pPr lvl="1">
              <a:spcBef>
                <a:spcPts val="0"/>
              </a:spcBef>
            </a:pPr>
            <a:r>
              <a:rPr lang="el-GR" altLang="en-US" sz="2300" noProof="1" smtClean="0"/>
              <a:t>η παραγωγή αποτελεί ανεπαρκή δείκτη της ευημερίας; </a:t>
            </a:r>
            <a:endParaRPr lang="en-US" altLang="en-US" sz="2300" noProof="1"/>
          </a:p>
          <a:p>
            <a:pPr lvl="2">
              <a:spcBef>
                <a:spcPts val="0"/>
              </a:spcBef>
            </a:pPr>
            <a:r>
              <a:rPr lang="el-GR" altLang="en-US" sz="2200" noProof="1" smtClean="0"/>
              <a:t>η παραγωγή δεν ισούται με την κατανάλωση</a:t>
            </a:r>
            <a:endParaRPr lang="en-US" altLang="en-US" sz="2200" noProof="1"/>
          </a:p>
          <a:p>
            <a:pPr lvl="2">
              <a:spcBef>
                <a:spcPts val="0"/>
              </a:spcBef>
            </a:pPr>
            <a:r>
              <a:rPr lang="el-GR" altLang="en-US" sz="2200" noProof="1" smtClean="0"/>
              <a:t>το ανθρώπινο κόστος της παραγωγής</a:t>
            </a:r>
            <a:endParaRPr lang="en-US" altLang="en-US" sz="2200" noProof="1"/>
          </a:p>
          <a:p>
            <a:pPr lvl="2">
              <a:spcBef>
                <a:spcPts val="0"/>
              </a:spcBef>
            </a:pPr>
            <a:r>
              <a:rPr lang="el-GR" altLang="en-US" sz="2200" noProof="1" smtClean="0"/>
              <a:t>οι εξωτερικότητες</a:t>
            </a:r>
            <a:endParaRPr lang="en-US" altLang="en-US" sz="2200" noProof="1"/>
          </a:p>
          <a:p>
            <a:pPr lvl="2">
              <a:spcBef>
                <a:spcPts val="0"/>
              </a:spcBef>
            </a:pPr>
            <a:r>
              <a:rPr lang="el-GR" altLang="en-US" sz="2200" noProof="1" smtClean="0"/>
              <a:t>η παραγωγή αντι- αγαθών</a:t>
            </a:r>
            <a:endParaRPr lang="en-GB" altLang="en-US" sz="2200" noProof="1"/>
          </a:p>
          <a:p>
            <a:pPr lvl="2">
              <a:spcBef>
                <a:spcPts val="0"/>
              </a:spcBef>
            </a:pPr>
            <a:r>
              <a:rPr lang="el-GR" altLang="en-US" sz="2200" noProof="1" smtClean="0"/>
              <a:t>η κατανομή του εισοδήματος</a:t>
            </a:r>
            <a:endParaRPr lang="en-GB" altLang="en-US" sz="2200" noProof="1"/>
          </a:p>
          <a:p>
            <a:pPr>
              <a:spcBef>
                <a:spcPts val="0"/>
              </a:spcBef>
            </a:pPr>
            <a:r>
              <a:rPr lang="el-GR" altLang="en-US" sz="2700" noProof="1" smtClean="0"/>
              <a:t>Εντονότατο ενδιαφέρον για τη μέτρηση της εθνικής ευημερίας</a:t>
            </a:r>
            <a:endParaRPr lang="en-GB" altLang="en-US" sz="1600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Συνεισφορές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στο Δείκτη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Βιώσιμης Οικονομικής Ευημερίας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(ISEW)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(£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κατά κεφαλήν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τιμές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1990)</a:t>
            </a:r>
            <a:endParaRPr lang="en-GB" sz="2400" b="1" dirty="0">
              <a:solidFill>
                <a:srgbClr val="18525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95859"/>
              </p:ext>
            </p:extLst>
          </p:nvPr>
        </p:nvGraphicFramePr>
        <p:xfrm>
          <a:off x="128016" y="987425"/>
          <a:ext cx="8759825" cy="570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2" name="Document" r:id="rId5" imgW="6085706" imgH="4778471" progId="Word.Document.8">
                  <p:embed/>
                </p:oleObj>
              </mc:Choice>
              <mc:Fallback>
                <p:oleObj name="Document" r:id="rId5" imgW="6085706" imgH="47784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b="8029"/>
                      <a:stretch>
                        <a:fillRect/>
                      </a:stretch>
                    </p:blipFill>
                    <p:spPr bwMode="auto">
                      <a:xfrm>
                        <a:off x="128016" y="987425"/>
                        <a:ext cx="8759825" cy="5705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Συνεισφορές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στο Δείκτη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Βιώσιμης Οικονομικής Ευημερίας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(ISEW)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(£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κατά κεφαλήν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τιμές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1990)</a:t>
            </a:r>
            <a:endParaRPr lang="en-GB" sz="2400" b="1" dirty="0">
              <a:solidFill>
                <a:srgbClr val="18525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350912"/>
              </p:ext>
            </p:extLst>
          </p:nvPr>
        </p:nvGraphicFramePr>
        <p:xfrm>
          <a:off x="128016" y="987425"/>
          <a:ext cx="8759825" cy="570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20" name="Document" r:id="rId5" imgW="6085706" imgH="4778471" progId="Word.Document.8">
                  <p:embed/>
                </p:oleObj>
              </mc:Choice>
              <mc:Fallback>
                <p:oleObj name="Document" r:id="rId5" imgW="6085706" imgH="47784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b="8029"/>
                      <a:stretch>
                        <a:fillRect/>
                      </a:stretch>
                    </p:blipFill>
                    <p:spPr bwMode="auto">
                      <a:xfrm>
                        <a:off x="128016" y="987425"/>
                        <a:ext cx="8759825" cy="5705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Συνεισφορές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στο Δείκτη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Βιώσιμης Οικονομικής Ευημερίας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(ISEW)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(£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κατά κεφαλήν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τιμές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1990)</a:t>
            </a:r>
            <a:endParaRPr lang="en-GB" sz="2400" b="1" dirty="0">
              <a:solidFill>
                <a:srgbClr val="18525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26496"/>
              </p:ext>
            </p:extLst>
          </p:nvPr>
        </p:nvGraphicFramePr>
        <p:xfrm>
          <a:off x="128016" y="987425"/>
          <a:ext cx="8759825" cy="570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8" name="Document" r:id="rId5" imgW="6085706" imgH="4778471" progId="Word.Document.8">
                  <p:embed/>
                </p:oleObj>
              </mc:Choice>
              <mc:Fallback>
                <p:oleObj name="Document" r:id="rId5" imgW="6085706" imgH="47784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b="8029"/>
                      <a:stretch>
                        <a:fillRect/>
                      </a:stretch>
                    </p:blipFill>
                    <p:spPr bwMode="auto">
                      <a:xfrm>
                        <a:off x="128016" y="987425"/>
                        <a:ext cx="8759825" cy="5705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Συνεισφορές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στο Δείκτη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Βιώσιμης Οικονομικής Ευημερίας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(ISEW)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(£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 κατά κεφαλήν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τιμές </a:t>
            </a:r>
            <a:r>
              <a:rPr lang="en-GB" sz="2400" b="1" dirty="0" smtClean="0">
                <a:solidFill>
                  <a:srgbClr val="185251"/>
                </a:solidFill>
                <a:latin typeface="Calibri" pitchFamily="34" charset="0"/>
                <a:cs typeface="Calibri" pitchFamily="34" charset="0"/>
              </a:rPr>
              <a:t>1990)</a:t>
            </a:r>
            <a:endParaRPr lang="en-GB" sz="2400" b="1" dirty="0">
              <a:solidFill>
                <a:srgbClr val="18525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5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49525"/>
              </p:ext>
            </p:extLst>
          </p:nvPr>
        </p:nvGraphicFramePr>
        <p:xfrm>
          <a:off x="128016" y="987425"/>
          <a:ext cx="8759825" cy="570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16" name="Document" r:id="rId5" imgW="6085706" imgH="4778471" progId="Word.Document.8">
                  <p:embed/>
                </p:oleObj>
              </mc:Choice>
              <mc:Fallback>
                <p:oleObj name="Document" r:id="rId5" imgW="6085706" imgH="477847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b="8029"/>
                      <a:stretch>
                        <a:fillRect/>
                      </a:stretch>
                    </p:blipFill>
                    <p:spPr bwMode="auto">
                      <a:xfrm>
                        <a:off x="128016" y="987425"/>
                        <a:ext cx="8759825" cy="5705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37318"/>
            <a:ext cx="9144000" cy="796925"/>
          </a:xfrm>
        </p:spPr>
        <p:txBody>
          <a:bodyPr/>
          <a:lstStyle/>
          <a:p>
            <a:r>
              <a:rPr lang="el-GR" dirty="0" smtClean="0"/>
              <a:t>Η Εθνική Οικονομία </a:t>
            </a:r>
            <a:endParaRPr lang="en-GB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157287"/>
          </a:xfrm>
        </p:spPr>
        <p:txBody>
          <a:bodyPr/>
          <a:lstStyle/>
          <a:p>
            <a:r>
              <a:rPr lang="el-GR" dirty="0" smtClean="0"/>
              <a:t>Βραχυχρόνια Οικονομική Μεγέθυνση και ο Οικονομικός Κύκλος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026"/>
          <p:cNvSpPr>
            <a:spLocks noGrp="1"/>
          </p:cNvSpPr>
          <p:nvPr>
            <p:ph type="title"/>
          </p:nvPr>
        </p:nvSpPr>
        <p:spPr>
          <a:xfrm>
            <a:off x="173038" y="228600"/>
            <a:ext cx="8799512" cy="801914"/>
          </a:xfrm>
        </p:spPr>
        <p:txBody>
          <a:bodyPr anchor="ctr"/>
          <a:lstStyle/>
          <a:p>
            <a:r>
              <a:rPr lang="el-GR" sz="2800" dirty="0" smtClean="0"/>
              <a:t>Βραχυχρόνια ανάπτυξη και</a:t>
            </a:r>
            <a:r>
              <a:rPr lang="en-US" sz="2800" dirty="0" smtClean="0"/>
              <a:t> </a:t>
            </a:r>
            <a:r>
              <a:rPr lang="el-GR" sz="2800" dirty="0" smtClean="0"/>
              <a:t>οικονομικός κύκλος</a:t>
            </a:r>
            <a:endParaRPr lang="en-GB" sz="2800" noProof="1"/>
          </a:p>
        </p:txBody>
      </p:sp>
      <p:sp>
        <p:nvSpPr>
          <p:cNvPr id="412675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noProof="1" smtClean="0"/>
              <a:t>Το πραγματικό και δυνητικό εθνικό εισόδημα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noProof="1" smtClean="0"/>
              <a:t>πραγματική μεγέθυνση</a:t>
            </a:r>
            <a:endParaRPr lang="en-GB" dirty="0"/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l-GR" noProof="1" smtClean="0"/>
              <a:t> η επί της % αύξηση στην πραγματική παραγωγή </a:t>
            </a:r>
            <a:endParaRPr lang="en-GB" noProof="1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noProof="1" smtClean="0"/>
              <a:t>δυνητική οικονομική μεγέθυνση</a:t>
            </a:r>
            <a:endParaRPr lang="en-GB" dirty="0"/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l-GR" noProof="1" smtClean="0"/>
              <a:t>Η επί της </a:t>
            </a:r>
            <a:r>
              <a:rPr lang="en-GB" noProof="1" smtClean="0"/>
              <a:t> </a:t>
            </a:r>
            <a:r>
              <a:rPr lang="en-GB" noProof="1"/>
              <a:t>% </a:t>
            </a:r>
            <a:r>
              <a:rPr lang="el-GR" noProof="1" smtClean="0"/>
              <a:t> αύξηση στην οικονομική ικανότητα</a:t>
            </a:r>
            <a:endParaRPr lang="en-GB" noProof="1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noProof="1" smtClean="0"/>
              <a:t>Η οικονομική μεγέθυνση και η καμπύλη παραγωγικών δυνατοτήτων</a:t>
            </a:r>
            <a:endParaRPr lang="en-GB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472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4724" name="Rectangle 1028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4725" name="Line 1029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4726" name="Line 1030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4727" name="Arc 1031"/>
          <p:cNvSpPr>
            <a:spLocks/>
          </p:cNvSpPr>
          <p:nvPr/>
        </p:nvSpPr>
        <p:spPr bwMode="auto">
          <a:xfrm>
            <a:off x="184150" y="2106613"/>
            <a:ext cx="5848350" cy="4751387"/>
          </a:xfrm>
          <a:custGeom>
            <a:avLst/>
            <a:gdLst>
              <a:gd name="G0" fmla="+- 0 0 0"/>
              <a:gd name="G1" fmla="+- 21357 0 0"/>
              <a:gd name="G2" fmla="+- 21600 0 0"/>
              <a:gd name="T0" fmla="*/ 3234 w 21166"/>
              <a:gd name="T1" fmla="*/ 0 h 21357"/>
              <a:gd name="T2" fmla="*/ 21166 w 21166"/>
              <a:gd name="T3" fmla="*/ 17047 h 21357"/>
              <a:gd name="T4" fmla="*/ 0 w 21166"/>
              <a:gd name="T5" fmla="*/ 21357 h 2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66" h="21357" fill="none" extrusionOk="0">
                <a:moveTo>
                  <a:pt x="3233" y="0"/>
                </a:moveTo>
                <a:cubicBezTo>
                  <a:pt x="12195" y="1357"/>
                  <a:pt x="19357" y="8165"/>
                  <a:pt x="21165" y="17047"/>
                </a:cubicBezTo>
              </a:path>
              <a:path w="21166" h="21357" stroke="0" extrusionOk="0">
                <a:moveTo>
                  <a:pt x="3233" y="0"/>
                </a:moveTo>
                <a:cubicBezTo>
                  <a:pt x="12195" y="1357"/>
                  <a:pt x="19357" y="8165"/>
                  <a:pt x="21165" y="17047"/>
                </a:cubicBezTo>
                <a:lnTo>
                  <a:pt x="0" y="21357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4728" name="Rectangle 1032"/>
          <p:cNvSpPr>
            <a:spLocks noChangeArrowheads="1"/>
          </p:cNvSpPr>
          <p:nvPr/>
        </p:nvSpPr>
        <p:spPr bwMode="auto">
          <a:xfrm rot="16200000">
            <a:off x="-92668" y="2728741"/>
            <a:ext cx="135056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400" dirty="0" smtClean="0">
                <a:latin typeface="Arial" charset="0"/>
              </a:rPr>
              <a:t>Αγαθό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X</a:t>
            </a:r>
          </a:p>
        </p:txBody>
      </p:sp>
      <p:sp>
        <p:nvSpPr>
          <p:cNvPr id="414729" name="Rectangle 1033"/>
          <p:cNvSpPr>
            <a:spLocks noChangeArrowheads="1"/>
          </p:cNvSpPr>
          <p:nvPr/>
        </p:nvSpPr>
        <p:spPr bwMode="auto">
          <a:xfrm>
            <a:off x="4043363" y="6246813"/>
            <a:ext cx="13449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400" dirty="0" smtClean="0">
                <a:latin typeface="Arial" charset="0"/>
              </a:rPr>
              <a:t>Αγαθό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Y</a:t>
            </a:r>
          </a:p>
        </p:txBody>
      </p:sp>
      <p:sp>
        <p:nvSpPr>
          <p:cNvPr id="414730" name="Rectangle 1034"/>
          <p:cNvSpPr>
            <a:spLocks noChangeArrowheads="1"/>
          </p:cNvSpPr>
          <p:nvPr/>
        </p:nvSpPr>
        <p:spPr bwMode="auto">
          <a:xfrm>
            <a:off x="704850" y="59817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>
                <a:latin typeface="Arial" charset="0"/>
              </a:rPr>
              <a:t>O</a:t>
            </a:r>
          </a:p>
        </p:txBody>
      </p:sp>
      <p:grpSp>
        <p:nvGrpSpPr>
          <p:cNvPr id="414731" name="Group 1035"/>
          <p:cNvGrpSpPr>
            <a:grpSpLocks/>
          </p:cNvGrpSpPr>
          <p:nvPr/>
        </p:nvGrpSpPr>
        <p:grpSpPr bwMode="auto">
          <a:xfrm>
            <a:off x="2867025" y="4060825"/>
            <a:ext cx="504825" cy="457200"/>
            <a:chOff x="1806" y="2558"/>
            <a:chExt cx="318" cy="288"/>
          </a:xfrm>
        </p:grpSpPr>
        <p:sp>
          <p:nvSpPr>
            <p:cNvPr id="414732" name="Oval 1036"/>
            <p:cNvSpPr>
              <a:spLocks noChangeArrowheads="1"/>
            </p:cNvSpPr>
            <p:nvPr/>
          </p:nvSpPr>
          <p:spPr bwMode="auto">
            <a:xfrm>
              <a:off x="1806" y="2671"/>
              <a:ext cx="70" cy="70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rgbClr val="00204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4733" name="Rectangle 1037"/>
            <p:cNvSpPr>
              <a:spLocks noChangeArrowheads="1"/>
            </p:cNvSpPr>
            <p:nvPr/>
          </p:nvSpPr>
          <p:spPr bwMode="auto">
            <a:xfrm>
              <a:off x="1901" y="255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>
                  <a:solidFill>
                    <a:schemeClr val="folHlink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414734" name="Group 1038"/>
          <p:cNvGrpSpPr>
            <a:grpSpLocks/>
          </p:cNvGrpSpPr>
          <p:nvPr/>
        </p:nvGrpSpPr>
        <p:grpSpPr bwMode="auto">
          <a:xfrm>
            <a:off x="3006725" y="3602038"/>
            <a:ext cx="823913" cy="541337"/>
            <a:chOff x="1894" y="2269"/>
            <a:chExt cx="519" cy="341"/>
          </a:xfrm>
        </p:grpSpPr>
        <p:sp>
          <p:nvSpPr>
            <p:cNvPr id="414735" name="Oval 1039"/>
            <p:cNvSpPr>
              <a:spLocks noChangeArrowheads="1"/>
            </p:cNvSpPr>
            <p:nvPr/>
          </p:nvSpPr>
          <p:spPr bwMode="auto">
            <a:xfrm>
              <a:off x="2138" y="2295"/>
              <a:ext cx="70" cy="7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00204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4736" name="Rectangle 1040"/>
            <p:cNvSpPr>
              <a:spLocks noChangeArrowheads="1"/>
            </p:cNvSpPr>
            <p:nvPr/>
          </p:nvSpPr>
          <p:spPr bwMode="auto">
            <a:xfrm>
              <a:off x="2190" y="226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>
                  <a:solidFill>
                    <a:schemeClr val="accent1"/>
                  </a:solidFill>
                  <a:latin typeface="Arial" charset="0"/>
                </a:rPr>
                <a:t>b</a:t>
              </a:r>
              <a:endParaRPr lang="en-GB" sz="240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414737" name="Line 1041"/>
            <p:cNvSpPr>
              <a:spLocks noChangeShapeType="1"/>
            </p:cNvSpPr>
            <p:nvPr/>
          </p:nvSpPr>
          <p:spPr bwMode="auto">
            <a:xfrm flipV="1">
              <a:off x="1894" y="2374"/>
              <a:ext cx="236" cy="23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4738" name="Group 1042"/>
          <p:cNvGrpSpPr>
            <a:grpSpLocks/>
          </p:cNvGrpSpPr>
          <p:nvPr/>
        </p:nvGrpSpPr>
        <p:grpSpPr bwMode="auto">
          <a:xfrm>
            <a:off x="3551238" y="2870200"/>
            <a:ext cx="890587" cy="728663"/>
            <a:chOff x="2237" y="1808"/>
            <a:chExt cx="561" cy="459"/>
          </a:xfrm>
        </p:grpSpPr>
        <p:sp>
          <p:nvSpPr>
            <p:cNvPr id="414739" name="Oval 1043"/>
            <p:cNvSpPr>
              <a:spLocks noChangeArrowheads="1"/>
            </p:cNvSpPr>
            <p:nvPr/>
          </p:nvSpPr>
          <p:spPr bwMode="auto">
            <a:xfrm>
              <a:off x="2469" y="1953"/>
              <a:ext cx="70" cy="7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204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4740" name="Rectangle 1044"/>
            <p:cNvSpPr>
              <a:spLocks noChangeArrowheads="1"/>
            </p:cNvSpPr>
            <p:nvPr/>
          </p:nvSpPr>
          <p:spPr bwMode="auto">
            <a:xfrm>
              <a:off x="2586" y="180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14741" name="Line 1045"/>
            <p:cNvSpPr>
              <a:spLocks noChangeShapeType="1"/>
            </p:cNvSpPr>
            <p:nvPr/>
          </p:nvSpPr>
          <p:spPr bwMode="auto">
            <a:xfrm flipV="1">
              <a:off x="2237" y="2031"/>
              <a:ext cx="236" cy="2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4742" name="Group 1046"/>
          <p:cNvGrpSpPr>
            <a:grpSpLocks/>
          </p:cNvGrpSpPr>
          <p:nvPr/>
        </p:nvGrpSpPr>
        <p:grpSpPr bwMode="auto">
          <a:xfrm>
            <a:off x="5768982" y="1146987"/>
            <a:ext cx="2025032" cy="1077691"/>
            <a:chOff x="3634" y="696"/>
            <a:chExt cx="1362" cy="800"/>
          </a:xfrm>
        </p:grpSpPr>
        <p:sp>
          <p:nvSpPr>
            <p:cNvPr id="414743" name="AutoShape 1047" descr="Parchment"/>
            <p:cNvSpPr>
              <a:spLocks noChangeArrowheads="1"/>
            </p:cNvSpPr>
            <p:nvPr/>
          </p:nvSpPr>
          <p:spPr bwMode="auto">
            <a:xfrm>
              <a:off x="3634" y="739"/>
              <a:ext cx="1362" cy="743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4744" name="Rectangle 1048"/>
            <p:cNvSpPr>
              <a:spLocks noChangeArrowheads="1"/>
            </p:cNvSpPr>
            <p:nvPr/>
          </p:nvSpPr>
          <p:spPr bwMode="auto">
            <a:xfrm>
              <a:off x="3668" y="696"/>
              <a:ext cx="1259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600" b="1" dirty="0" smtClean="0">
                  <a:solidFill>
                    <a:schemeClr val="hlink"/>
                  </a:solidFill>
                  <a:latin typeface="Arial" charset="0"/>
                </a:rPr>
                <a:t>Ανάπτυξη  πραγματικού παραγόμενου προϊόντος </a:t>
              </a:r>
              <a:endParaRPr lang="en-GB" sz="1600" b="1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414745" name="Rectangle 1049"/>
          <p:cNvSpPr>
            <a:spLocks noChangeArrowheads="1"/>
          </p:cNvSpPr>
          <p:nvPr/>
        </p:nvSpPr>
        <p:spPr bwMode="auto">
          <a:xfrm>
            <a:off x="0" y="34925"/>
            <a:ext cx="917575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b="1" dirty="0" smtClean="0">
                <a:solidFill>
                  <a:srgbClr val="185251"/>
                </a:solidFill>
                <a:latin typeface="Arial" charset="0"/>
              </a:rPr>
              <a:t>Ανάπτυξη και καμπύλη πιθανότητας παραγωγής  </a:t>
            </a:r>
            <a:endParaRPr lang="en-GB" b="1" dirty="0">
              <a:solidFill>
                <a:srgbClr val="18525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1023257" y="52251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3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4" name="Arc 6"/>
          <p:cNvSpPr>
            <a:spLocks/>
          </p:cNvSpPr>
          <p:nvPr/>
        </p:nvSpPr>
        <p:spPr bwMode="auto">
          <a:xfrm>
            <a:off x="184150" y="2106613"/>
            <a:ext cx="5848350" cy="4751387"/>
          </a:xfrm>
          <a:custGeom>
            <a:avLst/>
            <a:gdLst>
              <a:gd name="G0" fmla="+- 0 0 0"/>
              <a:gd name="G1" fmla="+- 21357 0 0"/>
              <a:gd name="G2" fmla="+- 21600 0 0"/>
              <a:gd name="T0" fmla="*/ 3234 w 21166"/>
              <a:gd name="T1" fmla="*/ 0 h 21357"/>
              <a:gd name="T2" fmla="*/ 21166 w 21166"/>
              <a:gd name="T3" fmla="*/ 17047 h 21357"/>
              <a:gd name="T4" fmla="*/ 0 w 21166"/>
              <a:gd name="T5" fmla="*/ 21357 h 2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66" h="21357" fill="none" extrusionOk="0">
                <a:moveTo>
                  <a:pt x="3233" y="0"/>
                </a:moveTo>
                <a:cubicBezTo>
                  <a:pt x="12195" y="1357"/>
                  <a:pt x="19357" y="8165"/>
                  <a:pt x="21165" y="17047"/>
                </a:cubicBezTo>
              </a:path>
              <a:path w="21166" h="21357" stroke="0" extrusionOk="0">
                <a:moveTo>
                  <a:pt x="3233" y="0"/>
                </a:moveTo>
                <a:cubicBezTo>
                  <a:pt x="12195" y="1357"/>
                  <a:pt x="19357" y="8165"/>
                  <a:pt x="21165" y="17047"/>
                </a:cubicBezTo>
                <a:lnTo>
                  <a:pt x="0" y="21357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6775" name="Group 7"/>
          <p:cNvGrpSpPr>
            <a:grpSpLocks/>
          </p:cNvGrpSpPr>
          <p:nvPr/>
        </p:nvGrpSpPr>
        <p:grpSpPr bwMode="auto">
          <a:xfrm>
            <a:off x="2206625" y="1762125"/>
            <a:ext cx="4305300" cy="3656013"/>
            <a:chOff x="1390" y="1110"/>
            <a:chExt cx="2712" cy="2303"/>
          </a:xfrm>
        </p:grpSpPr>
        <p:sp>
          <p:nvSpPr>
            <p:cNvPr id="416776" name="Line 8"/>
            <p:cNvSpPr>
              <a:spLocks noChangeShapeType="1"/>
            </p:cNvSpPr>
            <p:nvPr/>
          </p:nvSpPr>
          <p:spPr bwMode="auto">
            <a:xfrm flipV="1">
              <a:off x="1390" y="1110"/>
              <a:ext cx="119" cy="28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777" name="Line 9"/>
            <p:cNvSpPr>
              <a:spLocks noChangeShapeType="1"/>
            </p:cNvSpPr>
            <p:nvPr/>
          </p:nvSpPr>
          <p:spPr bwMode="auto">
            <a:xfrm flipV="1">
              <a:off x="2483" y="1635"/>
              <a:ext cx="204" cy="26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778" name="Line 10"/>
            <p:cNvSpPr>
              <a:spLocks noChangeShapeType="1"/>
            </p:cNvSpPr>
            <p:nvPr/>
          </p:nvSpPr>
          <p:spPr bwMode="auto">
            <a:xfrm flipV="1">
              <a:off x="3275" y="2374"/>
              <a:ext cx="269" cy="2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779" name="Line 11"/>
            <p:cNvSpPr>
              <a:spLocks noChangeShapeType="1"/>
            </p:cNvSpPr>
            <p:nvPr/>
          </p:nvSpPr>
          <p:spPr bwMode="auto">
            <a:xfrm flipV="1">
              <a:off x="3779" y="3339"/>
              <a:ext cx="323" cy="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704850" y="59817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>
                <a:latin typeface="Arial" charset="0"/>
              </a:rPr>
              <a:t>O</a:t>
            </a:r>
          </a:p>
        </p:txBody>
      </p:sp>
      <p:grpSp>
        <p:nvGrpSpPr>
          <p:cNvPr id="416781" name="Group 13"/>
          <p:cNvGrpSpPr>
            <a:grpSpLocks/>
          </p:cNvGrpSpPr>
          <p:nvPr/>
        </p:nvGrpSpPr>
        <p:grpSpPr bwMode="auto">
          <a:xfrm>
            <a:off x="4368800" y="943804"/>
            <a:ext cx="3468914" cy="937557"/>
            <a:chOff x="332" y="781"/>
            <a:chExt cx="7312" cy="281"/>
          </a:xfrm>
        </p:grpSpPr>
        <p:sp>
          <p:nvSpPr>
            <p:cNvPr id="416782" name="AutoShape 14" descr="Parchment"/>
            <p:cNvSpPr>
              <a:spLocks noChangeArrowheads="1"/>
            </p:cNvSpPr>
            <p:nvPr/>
          </p:nvSpPr>
          <p:spPr bwMode="auto">
            <a:xfrm>
              <a:off x="332" y="781"/>
              <a:ext cx="7312" cy="281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783" name="Rectangle 15"/>
            <p:cNvSpPr>
              <a:spLocks noChangeArrowheads="1"/>
            </p:cNvSpPr>
            <p:nvPr/>
          </p:nvSpPr>
          <p:spPr bwMode="auto">
            <a:xfrm>
              <a:off x="363" y="812"/>
              <a:ext cx="67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Ανάπτυξη δυνητικού παραγόμενου προϊόντος</a:t>
              </a:r>
              <a:endParaRPr lang="en-GB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416784" name="Rectangle 16"/>
          <p:cNvSpPr>
            <a:spLocks noChangeArrowheads="1"/>
          </p:cNvSpPr>
          <p:nvPr/>
        </p:nvSpPr>
        <p:spPr bwMode="auto">
          <a:xfrm rot="16200000">
            <a:off x="-135147" y="2728741"/>
            <a:ext cx="143552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400" dirty="0" smtClean="0">
                <a:latin typeface="Arial" charset="0"/>
              </a:rPr>
              <a:t>Αγαθό 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X</a:t>
            </a:r>
          </a:p>
        </p:txBody>
      </p:sp>
      <p:sp>
        <p:nvSpPr>
          <p:cNvPr id="416785" name="Rectangle 17"/>
          <p:cNvSpPr>
            <a:spLocks noChangeArrowheads="1"/>
          </p:cNvSpPr>
          <p:nvPr/>
        </p:nvSpPr>
        <p:spPr bwMode="auto">
          <a:xfrm>
            <a:off x="4043363" y="6246813"/>
            <a:ext cx="13449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400" dirty="0" smtClean="0">
                <a:latin typeface="Arial" charset="0"/>
              </a:rPr>
              <a:t>Αγαθό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Y</a:t>
            </a:r>
          </a:p>
        </p:txBody>
      </p:sp>
      <p:sp>
        <p:nvSpPr>
          <p:cNvPr id="416786" name="Oval 18"/>
          <p:cNvSpPr>
            <a:spLocks noChangeArrowheads="1"/>
          </p:cNvSpPr>
          <p:nvPr/>
        </p:nvSpPr>
        <p:spPr bwMode="auto">
          <a:xfrm>
            <a:off x="3394075" y="3643313"/>
            <a:ext cx="111125" cy="111125"/>
          </a:xfrm>
          <a:prstGeom prst="ellipse">
            <a:avLst/>
          </a:prstGeom>
          <a:solidFill>
            <a:srgbClr val="FF00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87" name="Rectangle 19"/>
          <p:cNvSpPr>
            <a:spLocks noChangeArrowheads="1"/>
          </p:cNvSpPr>
          <p:nvPr/>
        </p:nvSpPr>
        <p:spPr bwMode="auto">
          <a:xfrm>
            <a:off x="3476625" y="3602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>
                <a:solidFill>
                  <a:schemeClr val="accent1"/>
                </a:solidFill>
                <a:latin typeface="Arial" charset="0"/>
              </a:rPr>
              <a:t>x</a:t>
            </a:r>
            <a:endParaRPr lang="en-GB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6788" name="Rectangle 20"/>
          <p:cNvSpPr>
            <a:spLocks noChangeArrowheads="1"/>
          </p:cNvSpPr>
          <p:nvPr/>
        </p:nvSpPr>
        <p:spPr bwMode="auto">
          <a:xfrm>
            <a:off x="6062663" y="5538788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grpSp>
        <p:nvGrpSpPr>
          <p:cNvPr id="416789" name="Group 21"/>
          <p:cNvGrpSpPr>
            <a:grpSpLocks/>
          </p:cNvGrpSpPr>
          <p:nvPr/>
        </p:nvGrpSpPr>
        <p:grpSpPr bwMode="auto">
          <a:xfrm>
            <a:off x="533400" y="1374775"/>
            <a:ext cx="6664325" cy="5483225"/>
            <a:chOff x="336" y="866"/>
            <a:chExt cx="4198" cy="3454"/>
          </a:xfrm>
        </p:grpSpPr>
        <p:sp>
          <p:nvSpPr>
            <p:cNvPr id="416790" name="Arc 22"/>
            <p:cNvSpPr>
              <a:spLocks/>
            </p:cNvSpPr>
            <p:nvPr/>
          </p:nvSpPr>
          <p:spPr bwMode="auto">
            <a:xfrm>
              <a:off x="336" y="866"/>
              <a:ext cx="3999" cy="3454"/>
            </a:xfrm>
            <a:custGeom>
              <a:avLst/>
              <a:gdLst>
                <a:gd name="G0" fmla="+- 0 0 0"/>
                <a:gd name="G1" fmla="+- 21518 0 0"/>
                <a:gd name="G2" fmla="+- 21600 0 0"/>
                <a:gd name="T0" fmla="*/ 1878 w 21279"/>
                <a:gd name="T1" fmla="*/ 0 h 21518"/>
                <a:gd name="T2" fmla="*/ 21279 w 21279"/>
                <a:gd name="T3" fmla="*/ 17810 h 21518"/>
                <a:gd name="T4" fmla="*/ 0 w 21279"/>
                <a:gd name="T5" fmla="*/ 21518 h 2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9" h="21518" fill="none" extrusionOk="0">
                  <a:moveTo>
                    <a:pt x="1878" y="-1"/>
                  </a:moveTo>
                  <a:cubicBezTo>
                    <a:pt x="11635" y="851"/>
                    <a:pt x="19597" y="8161"/>
                    <a:pt x="21279" y="17809"/>
                  </a:cubicBezTo>
                </a:path>
                <a:path w="21279" h="21518" stroke="0" extrusionOk="0">
                  <a:moveTo>
                    <a:pt x="1878" y="-1"/>
                  </a:moveTo>
                  <a:cubicBezTo>
                    <a:pt x="11635" y="851"/>
                    <a:pt x="19597" y="8161"/>
                    <a:pt x="21279" y="17809"/>
                  </a:cubicBezTo>
                  <a:lnTo>
                    <a:pt x="0" y="21518"/>
                  </a:lnTo>
                  <a:close/>
                </a:path>
              </a:pathLst>
            </a:custGeom>
            <a:noFill/>
            <a:ln w="508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791" name="Rectangle 23"/>
            <p:cNvSpPr>
              <a:spLocks noChangeArrowheads="1"/>
            </p:cNvSpPr>
            <p:nvPr/>
          </p:nvSpPr>
          <p:spPr bwMode="auto">
            <a:xfrm>
              <a:off x="4312" y="3446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b="1">
                  <a:solidFill>
                    <a:schemeClr val="accent2"/>
                  </a:solidFill>
                  <a:latin typeface="Arial" charset="0"/>
                </a:rPr>
                <a:t>II</a:t>
              </a:r>
            </a:p>
          </p:txBody>
        </p:sp>
      </p:grpSp>
      <p:sp>
        <p:nvSpPr>
          <p:cNvPr id="416792" name="Rectangle 24"/>
          <p:cNvSpPr>
            <a:spLocks noChangeArrowheads="1"/>
          </p:cNvSpPr>
          <p:nvPr/>
        </p:nvSpPr>
        <p:spPr bwMode="auto">
          <a:xfrm>
            <a:off x="0" y="34925"/>
            <a:ext cx="917575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b="1" dirty="0" smtClean="0">
                <a:solidFill>
                  <a:srgbClr val="185251"/>
                </a:solidFill>
                <a:latin typeface="Arial" charset="0"/>
              </a:rPr>
              <a:t>Ανάπτυξη και καμπύλη πιθανότητας παραγωγής</a:t>
            </a:r>
            <a:endParaRPr lang="en-GB" b="1" dirty="0">
              <a:solidFill>
                <a:srgbClr val="18525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1" name="Line 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2" name="Arc 6"/>
          <p:cNvSpPr>
            <a:spLocks/>
          </p:cNvSpPr>
          <p:nvPr/>
        </p:nvSpPr>
        <p:spPr bwMode="auto">
          <a:xfrm>
            <a:off x="184150" y="2106613"/>
            <a:ext cx="5848350" cy="4751387"/>
          </a:xfrm>
          <a:custGeom>
            <a:avLst/>
            <a:gdLst>
              <a:gd name="G0" fmla="+- 0 0 0"/>
              <a:gd name="G1" fmla="+- 21357 0 0"/>
              <a:gd name="G2" fmla="+- 21600 0 0"/>
              <a:gd name="T0" fmla="*/ 3234 w 21166"/>
              <a:gd name="T1" fmla="*/ 0 h 21357"/>
              <a:gd name="T2" fmla="*/ 21166 w 21166"/>
              <a:gd name="T3" fmla="*/ 17047 h 21357"/>
              <a:gd name="T4" fmla="*/ 0 w 21166"/>
              <a:gd name="T5" fmla="*/ 21357 h 2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66" h="21357" fill="none" extrusionOk="0">
                <a:moveTo>
                  <a:pt x="3233" y="0"/>
                </a:moveTo>
                <a:cubicBezTo>
                  <a:pt x="12195" y="1357"/>
                  <a:pt x="19357" y="8165"/>
                  <a:pt x="21165" y="17047"/>
                </a:cubicBezTo>
              </a:path>
              <a:path w="21166" h="21357" stroke="0" extrusionOk="0">
                <a:moveTo>
                  <a:pt x="3233" y="0"/>
                </a:moveTo>
                <a:cubicBezTo>
                  <a:pt x="12195" y="1357"/>
                  <a:pt x="19357" y="8165"/>
                  <a:pt x="21165" y="17047"/>
                </a:cubicBezTo>
                <a:lnTo>
                  <a:pt x="0" y="21357"/>
                </a:lnTo>
                <a:close/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704850" y="59817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>
                <a:latin typeface="Arial" charset="0"/>
              </a:rPr>
              <a:t>O</a:t>
            </a:r>
          </a:p>
        </p:txBody>
      </p:sp>
      <p:grpSp>
        <p:nvGrpSpPr>
          <p:cNvPr id="418824" name="Group 8"/>
          <p:cNvGrpSpPr>
            <a:grpSpLocks/>
          </p:cNvGrpSpPr>
          <p:nvPr/>
        </p:nvGrpSpPr>
        <p:grpSpPr bwMode="auto">
          <a:xfrm>
            <a:off x="4397829" y="1236663"/>
            <a:ext cx="3396342" cy="1158194"/>
            <a:chOff x="1214" y="739"/>
            <a:chExt cx="5780" cy="455"/>
          </a:xfrm>
        </p:grpSpPr>
        <p:sp>
          <p:nvSpPr>
            <p:cNvPr id="418825" name="AutoShape 9" descr="Parchment"/>
            <p:cNvSpPr>
              <a:spLocks noChangeArrowheads="1"/>
            </p:cNvSpPr>
            <p:nvPr/>
          </p:nvSpPr>
          <p:spPr bwMode="auto">
            <a:xfrm>
              <a:off x="1214" y="739"/>
              <a:ext cx="5780" cy="455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26" name="Rectangle 10"/>
            <p:cNvSpPr>
              <a:spLocks noChangeArrowheads="1"/>
            </p:cNvSpPr>
            <p:nvPr/>
          </p:nvSpPr>
          <p:spPr bwMode="auto">
            <a:xfrm>
              <a:off x="1700" y="812"/>
              <a:ext cx="51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1600" b="1" dirty="0" smtClean="0">
                  <a:solidFill>
                    <a:schemeClr val="folHlink"/>
                  </a:solidFill>
                  <a:latin typeface="Arial" charset="0"/>
                </a:rPr>
                <a:t>Ανάπτυξη  πραγματικού και δυνητικά παραγόμενου προϊόντος</a:t>
              </a:r>
              <a:endParaRPr lang="en-GB" sz="1600" b="1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418827" name="Rectangle 11"/>
          <p:cNvSpPr>
            <a:spLocks noChangeArrowheads="1"/>
          </p:cNvSpPr>
          <p:nvPr/>
        </p:nvSpPr>
        <p:spPr bwMode="auto">
          <a:xfrm rot="16200000">
            <a:off x="-135148" y="2728741"/>
            <a:ext cx="143552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400" dirty="0" smtClean="0">
                <a:latin typeface="Arial" charset="0"/>
              </a:rPr>
              <a:t>Αγαθό 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X</a:t>
            </a: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4043363" y="6246813"/>
            <a:ext cx="13449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400" dirty="0" smtClean="0">
                <a:latin typeface="Arial" charset="0"/>
              </a:rPr>
              <a:t>Αγαθό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Y</a:t>
            </a:r>
          </a:p>
        </p:txBody>
      </p:sp>
      <p:sp>
        <p:nvSpPr>
          <p:cNvPr id="418829" name="Oval 13"/>
          <p:cNvSpPr>
            <a:spLocks noChangeArrowheads="1"/>
          </p:cNvSpPr>
          <p:nvPr/>
        </p:nvSpPr>
        <p:spPr bwMode="auto">
          <a:xfrm>
            <a:off x="3394075" y="3643313"/>
            <a:ext cx="111125" cy="111125"/>
          </a:xfrm>
          <a:prstGeom prst="ellipse">
            <a:avLst/>
          </a:prstGeom>
          <a:solidFill>
            <a:srgbClr val="FF00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30" name="Rectangle 14"/>
          <p:cNvSpPr>
            <a:spLocks noChangeArrowheads="1"/>
          </p:cNvSpPr>
          <p:nvPr/>
        </p:nvSpPr>
        <p:spPr bwMode="auto">
          <a:xfrm>
            <a:off x="3476625" y="3602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>
                <a:solidFill>
                  <a:schemeClr val="accent1"/>
                </a:solidFill>
                <a:latin typeface="Arial" charset="0"/>
              </a:rPr>
              <a:t>x</a:t>
            </a:r>
            <a:endParaRPr lang="en-GB" sz="24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418831" name="Rectangle 15"/>
          <p:cNvSpPr>
            <a:spLocks noChangeArrowheads="1"/>
          </p:cNvSpPr>
          <p:nvPr/>
        </p:nvSpPr>
        <p:spPr bwMode="auto">
          <a:xfrm>
            <a:off x="6062663" y="5538788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1">
                <a:solidFill>
                  <a:schemeClr val="tx2"/>
                </a:solidFill>
                <a:latin typeface="Arial" charset="0"/>
              </a:rPr>
              <a:t>I</a:t>
            </a:r>
          </a:p>
        </p:txBody>
      </p:sp>
      <p:grpSp>
        <p:nvGrpSpPr>
          <p:cNvPr id="418832" name="Group 16"/>
          <p:cNvGrpSpPr>
            <a:grpSpLocks/>
          </p:cNvGrpSpPr>
          <p:nvPr/>
        </p:nvGrpSpPr>
        <p:grpSpPr bwMode="auto">
          <a:xfrm>
            <a:off x="533400" y="1374775"/>
            <a:ext cx="6664325" cy="5483225"/>
            <a:chOff x="336" y="866"/>
            <a:chExt cx="4198" cy="3454"/>
          </a:xfrm>
        </p:grpSpPr>
        <p:sp>
          <p:nvSpPr>
            <p:cNvPr id="418833" name="Arc 17"/>
            <p:cNvSpPr>
              <a:spLocks/>
            </p:cNvSpPr>
            <p:nvPr/>
          </p:nvSpPr>
          <p:spPr bwMode="auto">
            <a:xfrm>
              <a:off x="336" y="866"/>
              <a:ext cx="3999" cy="3454"/>
            </a:xfrm>
            <a:custGeom>
              <a:avLst/>
              <a:gdLst>
                <a:gd name="G0" fmla="+- 0 0 0"/>
                <a:gd name="G1" fmla="+- 21518 0 0"/>
                <a:gd name="G2" fmla="+- 21600 0 0"/>
                <a:gd name="T0" fmla="*/ 1878 w 21279"/>
                <a:gd name="T1" fmla="*/ 0 h 21518"/>
                <a:gd name="T2" fmla="*/ 21279 w 21279"/>
                <a:gd name="T3" fmla="*/ 17810 h 21518"/>
                <a:gd name="T4" fmla="*/ 0 w 21279"/>
                <a:gd name="T5" fmla="*/ 21518 h 2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9" h="21518" fill="none" extrusionOk="0">
                  <a:moveTo>
                    <a:pt x="1878" y="-1"/>
                  </a:moveTo>
                  <a:cubicBezTo>
                    <a:pt x="11635" y="851"/>
                    <a:pt x="19597" y="8161"/>
                    <a:pt x="21279" y="17809"/>
                  </a:cubicBezTo>
                </a:path>
                <a:path w="21279" h="21518" stroke="0" extrusionOk="0">
                  <a:moveTo>
                    <a:pt x="1878" y="-1"/>
                  </a:moveTo>
                  <a:cubicBezTo>
                    <a:pt x="11635" y="851"/>
                    <a:pt x="19597" y="8161"/>
                    <a:pt x="21279" y="17809"/>
                  </a:cubicBezTo>
                  <a:lnTo>
                    <a:pt x="0" y="21518"/>
                  </a:lnTo>
                  <a:close/>
                </a:path>
              </a:pathLst>
            </a:custGeom>
            <a:noFill/>
            <a:ln w="508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4" name="Rectangle 18"/>
            <p:cNvSpPr>
              <a:spLocks noChangeArrowheads="1"/>
            </p:cNvSpPr>
            <p:nvPr/>
          </p:nvSpPr>
          <p:spPr bwMode="auto">
            <a:xfrm>
              <a:off x="4312" y="3446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b="1">
                  <a:solidFill>
                    <a:schemeClr val="accent2"/>
                  </a:solidFill>
                  <a:latin typeface="Arial" charset="0"/>
                </a:rPr>
                <a:t>II</a:t>
              </a:r>
            </a:p>
          </p:txBody>
        </p:sp>
        <p:sp>
          <p:nvSpPr>
            <p:cNvPr id="418835" name="Line 19"/>
            <p:cNvSpPr>
              <a:spLocks noChangeShapeType="1"/>
            </p:cNvSpPr>
            <p:nvPr/>
          </p:nvSpPr>
          <p:spPr bwMode="auto">
            <a:xfrm flipV="1">
              <a:off x="3275" y="2374"/>
              <a:ext cx="269" cy="2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8836" name="Group 20"/>
          <p:cNvGrpSpPr>
            <a:grpSpLocks/>
          </p:cNvGrpSpPr>
          <p:nvPr/>
        </p:nvGrpSpPr>
        <p:grpSpPr bwMode="auto">
          <a:xfrm>
            <a:off x="3500438" y="2343150"/>
            <a:ext cx="685800" cy="1222375"/>
            <a:chOff x="2205" y="1476"/>
            <a:chExt cx="432" cy="770"/>
          </a:xfrm>
        </p:grpSpPr>
        <p:sp>
          <p:nvSpPr>
            <p:cNvPr id="418837" name="Oval 21"/>
            <p:cNvSpPr>
              <a:spLocks noChangeArrowheads="1"/>
            </p:cNvSpPr>
            <p:nvPr/>
          </p:nvSpPr>
          <p:spPr bwMode="auto">
            <a:xfrm>
              <a:off x="2363" y="1524"/>
              <a:ext cx="70" cy="70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rgbClr val="00204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8" name="Rectangle 22"/>
            <p:cNvSpPr>
              <a:spLocks noChangeArrowheads="1"/>
            </p:cNvSpPr>
            <p:nvPr/>
          </p:nvSpPr>
          <p:spPr bwMode="auto">
            <a:xfrm>
              <a:off x="2425" y="147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>
                  <a:solidFill>
                    <a:schemeClr val="folHlink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418839" name="Line 23"/>
            <p:cNvSpPr>
              <a:spLocks noChangeShapeType="1"/>
            </p:cNvSpPr>
            <p:nvPr/>
          </p:nvSpPr>
          <p:spPr bwMode="auto">
            <a:xfrm flipV="1">
              <a:off x="2205" y="1657"/>
              <a:ext cx="182" cy="5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8840" name="Rectangle 24"/>
          <p:cNvSpPr>
            <a:spLocks noChangeArrowheads="1"/>
          </p:cNvSpPr>
          <p:nvPr/>
        </p:nvSpPr>
        <p:spPr bwMode="auto">
          <a:xfrm>
            <a:off x="0" y="34925"/>
            <a:ext cx="917575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b="1" dirty="0" smtClean="0">
                <a:solidFill>
                  <a:srgbClr val="185251"/>
                </a:solidFill>
                <a:latin typeface="Arial" charset="0"/>
              </a:rPr>
              <a:t>Ανάπτυξη και καμπύλη πιθανότητας παραγωγής</a:t>
            </a:r>
            <a:endParaRPr lang="en-GB" b="1" dirty="0">
              <a:solidFill>
                <a:srgbClr val="18525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026"/>
          <p:cNvSpPr>
            <a:spLocks noGrp="1"/>
          </p:cNvSpPr>
          <p:nvPr>
            <p:ph type="title"/>
          </p:nvPr>
        </p:nvSpPr>
        <p:spPr>
          <a:xfrm>
            <a:off x="301625" y="174171"/>
            <a:ext cx="8534400" cy="1059543"/>
          </a:xfrm>
        </p:spPr>
        <p:txBody>
          <a:bodyPr anchor="ctr"/>
          <a:lstStyle/>
          <a:p>
            <a:r>
              <a:rPr lang="el-GR" sz="3200" dirty="0" smtClean="0"/>
              <a:t>Το πεδίο εφαρμογής της μακροοικονομικής</a:t>
            </a:r>
            <a:endParaRPr lang="en-GB" sz="3200" noProof="1"/>
          </a:p>
        </p:txBody>
      </p:sp>
      <p:sp>
        <p:nvSpPr>
          <p:cNvPr id="475139" name="Rectangle 1027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4889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noProof="1" smtClean="0">
                <a:solidFill>
                  <a:srgbClr val="737255"/>
                </a:solidFill>
              </a:rPr>
              <a:t>Μικροοικονομική και Μακροοικονομική</a:t>
            </a:r>
            <a:endParaRPr lang="en-US" noProof="1">
              <a:solidFill>
                <a:srgbClr val="737255"/>
              </a:solidFill>
            </a:endParaRPr>
          </a:p>
          <a:p>
            <a:pPr>
              <a:lnSpc>
                <a:spcPct val="100000"/>
              </a:lnSpc>
            </a:pPr>
            <a:r>
              <a:rPr lang="el-GR" noProof="1" smtClean="0">
                <a:solidFill>
                  <a:srgbClr val="737255"/>
                </a:solidFill>
              </a:rPr>
              <a:t> Τα κύρια μακροοικονομικά ζητήματα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Οικονομική μεγένθυση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 Ανεργία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noProof="1">
                <a:solidFill>
                  <a:srgbClr val="737255"/>
                </a:solidFill>
              </a:rPr>
              <a:t> </a:t>
            </a:r>
            <a:r>
              <a:rPr lang="el-GR" noProof="1" smtClean="0">
                <a:solidFill>
                  <a:srgbClr val="737255"/>
                </a:solidFill>
              </a:rPr>
              <a:t> Πληθωρισμός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noProof="1"/>
              <a:t> </a:t>
            </a:r>
            <a:r>
              <a:rPr lang="el-GR" noProof="1" smtClean="0"/>
              <a:t>Ισοζύγιο πληρωμών και συναλλαγματική ισοτιμία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0" y="63500"/>
            <a:ext cx="9142413" cy="8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Μέσος ετήσιος ρυθμός αύξησης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πραγματικού</a:t>
            </a:r>
            <a:b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και δυνητικού προϊόντος</a:t>
            </a:r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, % (1970-2015)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83125"/>
              </p:ext>
            </p:extLst>
          </p:nvPr>
        </p:nvGraphicFramePr>
        <p:xfrm>
          <a:off x="1009650" y="1338263"/>
          <a:ext cx="7083425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72" name="Document" r:id="rId5" imgW="5430787" imgH="2792781" progId="Word.Document.8">
                  <p:embed/>
                </p:oleObj>
              </mc:Choice>
              <mc:Fallback>
                <p:oleObj name="Document" r:id="rId5" imgW="5430787" imgH="279278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33392" b="9486"/>
                      <a:stretch>
                        <a:fillRect/>
                      </a:stretch>
                    </p:blipFill>
                    <p:spPr bwMode="auto">
                      <a:xfrm>
                        <a:off x="1009650" y="1338263"/>
                        <a:ext cx="7083425" cy="517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23706"/>
              </p:ext>
            </p:extLst>
          </p:nvPr>
        </p:nvGraphicFramePr>
        <p:xfrm>
          <a:off x="1009650" y="1338263"/>
          <a:ext cx="7083425" cy="517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97" name="Document" r:id="rId5" imgW="5430787" imgH="2792781" progId="Word.Document.8">
                  <p:embed/>
                </p:oleObj>
              </mc:Choice>
              <mc:Fallback>
                <p:oleObj name="Document" r:id="rId5" imgW="5430787" imgH="279278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33392" b="9486"/>
                      <a:stretch>
                        <a:fillRect/>
                      </a:stretch>
                    </p:blipFill>
                    <p:spPr bwMode="auto">
                      <a:xfrm>
                        <a:off x="1009650" y="1338263"/>
                        <a:ext cx="7083425" cy="5171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3500"/>
            <a:ext cx="9142413" cy="8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Μέσος ετήσιος ρυθμός αύξησης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πραγματικού</a:t>
            </a:r>
            <a:b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και δυνητικού προϊόντος</a:t>
            </a:r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, % (1970-2015)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5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726770"/>
              </p:ext>
            </p:extLst>
          </p:nvPr>
        </p:nvGraphicFramePr>
        <p:xfrm>
          <a:off x="1009650" y="1338263"/>
          <a:ext cx="7083425" cy="510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20" name="Document" r:id="rId5" imgW="5430787" imgH="2791701" progId="Word.Document.8">
                  <p:embed/>
                </p:oleObj>
              </mc:Choice>
              <mc:Fallback>
                <p:oleObj name="Document" r:id="rId5" imgW="5430787" imgH="279170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33392" b="9486"/>
                      <a:stretch>
                        <a:fillRect/>
                      </a:stretch>
                    </p:blipFill>
                    <p:spPr bwMode="auto">
                      <a:xfrm>
                        <a:off x="1009650" y="1338263"/>
                        <a:ext cx="7083425" cy="5103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500"/>
            <a:ext cx="9142413" cy="86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Μέσος ετήσιος ρυθμός αύξησης του 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πραγματικού</a:t>
            </a:r>
            <a:b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και δυνητικού προϊόντος</a:t>
            </a:r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, % (1970-2015)</a:t>
            </a:r>
            <a:endParaRPr lang="en-GB" sz="2500" b="1" dirty="0">
              <a:solidFill>
                <a:srgbClr val="80008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noProof="1" smtClean="0"/>
              <a:t>Η οικονομική ανάπτυξη και ο οικονομικός κύκλος</a:t>
            </a:r>
            <a:endParaRPr lang="en-GB" noProof="1"/>
          </a:p>
          <a:p>
            <a:pPr lvl="1"/>
            <a:r>
              <a:rPr lang="el-GR" noProof="1" smtClean="0"/>
              <a:t>οι διακυμάνσεις στην πραγματική μεγέθυνση</a:t>
            </a:r>
            <a:endParaRPr lang="en-GB" noProof="1"/>
          </a:p>
        </p:txBody>
      </p:sp>
      <p:sp>
        <p:nvSpPr>
          <p:cNvPr id="420869" name="Rectangle 5"/>
          <p:cNvSpPr>
            <a:spLocks noGrp="1"/>
          </p:cNvSpPr>
          <p:nvPr>
            <p:ph type="title"/>
          </p:nvPr>
        </p:nvSpPr>
        <p:spPr>
          <a:xfrm>
            <a:off x="173038" y="228599"/>
            <a:ext cx="8799512" cy="874487"/>
          </a:xfrm>
          <a:noFill/>
          <a:ln/>
        </p:spPr>
        <p:txBody>
          <a:bodyPr anchor="ctr"/>
          <a:lstStyle/>
          <a:p>
            <a:r>
              <a:rPr lang="el-GR" sz="3200" dirty="0" smtClean="0"/>
              <a:t>Βραχυχρόνια ανάπτυξη και οικονομικός κύκλος</a:t>
            </a:r>
            <a:endParaRPr lang="en-GB" sz="3200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 build="p" bldLvl="2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Text Box 14"/>
          <p:cNvSpPr txBox="1">
            <a:spLocks noChangeArrowheads="1"/>
          </p:cNvSpPr>
          <p:nvPr/>
        </p:nvSpPr>
        <p:spPr bwMode="auto">
          <a:xfrm>
            <a:off x="0" y="6289675"/>
            <a:ext cx="9144000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sz="1200" i="1" dirty="0">
                <a:solidFill>
                  <a:srgbClr val="C0C0C0"/>
                </a:solidFill>
                <a:latin typeface="Arial" charset="0"/>
              </a:rPr>
              <a:t>Σημείωση: Τα δεδομένα από το 2014 βασίζονται σε </a:t>
            </a:r>
            <a:r>
              <a:rPr lang="el-GR" sz="1200" i="1" dirty="0" smtClean="0">
                <a:solidFill>
                  <a:srgbClr val="C0C0C0"/>
                </a:solidFill>
                <a:latin typeface="Arial" charset="0"/>
              </a:rPr>
              <a:t>προβλέψεις</a:t>
            </a:r>
            <a:r>
              <a:rPr lang="el-GR" sz="1200" i="1" dirty="0">
                <a:solidFill>
                  <a:srgbClr val="C0C0C0"/>
                </a:solidFill>
                <a:latin typeface="Arial" charset="0"/>
              </a:rPr>
              <a:t>. ΕΕ-15 = τα κράτη μέλη της Ευρωπαϊκής Ένωσης πριν την 1η Μαΐου </a:t>
            </a:r>
            <a:r>
              <a:rPr lang="el-GR" sz="1200" i="1" dirty="0" smtClean="0">
                <a:solidFill>
                  <a:srgbClr val="C0C0C0"/>
                </a:solidFill>
                <a:latin typeface="Arial" charset="0"/>
              </a:rPr>
              <a:t>2004. Πηγή</a:t>
            </a:r>
            <a:r>
              <a:rPr lang="el-GR" sz="1200" i="1" dirty="0">
                <a:solidFill>
                  <a:srgbClr val="C0C0C0"/>
                </a:solidFill>
                <a:latin typeface="Arial" charset="0"/>
              </a:rPr>
              <a:t>: Βασισμένο σε δεδομένα από τη βάση δεδομένων </a:t>
            </a:r>
            <a:r>
              <a:rPr lang="el-GR" sz="1200" i="1" dirty="0" smtClean="0">
                <a:solidFill>
                  <a:srgbClr val="C0C0C0"/>
                </a:solidFill>
                <a:latin typeface="Arial" charset="0"/>
              </a:rPr>
              <a:t>AMECO (Ευρωπαϊκή </a:t>
            </a:r>
            <a:r>
              <a:rPr lang="el-GR" sz="1200" i="1" dirty="0">
                <a:solidFill>
                  <a:srgbClr val="C0C0C0"/>
                </a:solidFill>
                <a:latin typeface="Arial" charset="0"/>
              </a:rPr>
              <a:t>Επιτροπή DGECFIN</a:t>
            </a:r>
            <a:r>
              <a:rPr lang="el-GR" sz="1200" i="1" dirty="0" smtClean="0">
                <a:solidFill>
                  <a:srgbClr val="C0C0C0"/>
                </a:solidFill>
                <a:latin typeface="Arial" charset="0"/>
              </a:rPr>
              <a:t>)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660485" name="Rectangle 5"/>
          <p:cNvSpPr>
            <a:spLocks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b"/>
          <a:lstStyle/>
          <a:p>
            <a:pPr algn="ctr"/>
            <a:r>
              <a:rPr lang="el-GR" sz="2700" b="1" dirty="0">
                <a:solidFill>
                  <a:srgbClr val="660066"/>
                </a:solidFill>
                <a:latin typeface="Arial" charset="0"/>
              </a:rPr>
              <a:t>Ρυθμοί ανάπτυξης σε επιλεγμένες βιομηχανικές </a:t>
            </a:r>
            <a:r>
              <a:rPr lang="el-GR" sz="2700" b="1" dirty="0" smtClean="0">
                <a:solidFill>
                  <a:srgbClr val="660066"/>
                </a:solidFill>
                <a:latin typeface="Arial" charset="0"/>
              </a:rPr>
              <a:t>οικονομίες</a:t>
            </a:r>
            <a:endParaRPr lang="en-GB" sz="27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08085"/>
            <a:ext cx="8312727" cy="521453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103313"/>
          </a:xfrm>
        </p:spPr>
        <p:txBody>
          <a:bodyPr/>
          <a:lstStyle/>
          <a:p>
            <a:pPr>
              <a:buClr>
                <a:srgbClr val="646B86"/>
              </a:buClr>
            </a:pPr>
            <a:r>
              <a:rPr lang="el-GR" sz="2800" noProof="1" smtClean="0">
                <a:solidFill>
                  <a:srgbClr val="646B86"/>
                </a:solidFill>
              </a:rPr>
              <a:t>Η οικονομική ανάπτυξη και ο οικονομικός κύκλος</a:t>
            </a:r>
            <a:endParaRPr lang="en-GB" sz="2800" noProof="1">
              <a:solidFill>
                <a:srgbClr val="646B86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noProof="1" smtClean="0">
                <a:solidFill>
                  <a:srgbClr val="646B86"/>
                </a:solidFill>
              </a:rPr>
              <a:t> οι διακυμάνσεις της πραγματικής μεγένθυσης </a:t>
            </a:r>
            <a:endParaRPr lang="en-GB" noProof="1"/>
          </a:p>
        </p:txBody>
      </p:sp>
      <p:sp>
        <p:nvSpPr>
          <p:cNvPr id="427012" name="Rectangle 4"/>
          <p:cNvSpPr>
            <a:spLocks/>
          </p:cNvSpPr>
          <p:nvPr/>
        </p:nvSpPr>
        <p:spPr bwMode="auto">
          <a:xfrm>
            <a:off x="301625" y="2586038"/>
            <a:ext cx="85344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3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οι φάσεις του οικονομικού κύκλου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η ανάκαμψη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 η  άνθιση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Η κορύφωση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Η επιβράδυνση ή ύφεση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</p:txBody>
      </p:sp>
      <p:sp>
        <p:nvSpPr>
          <p:cNvPr id="427014" name="Rectangle 6"/>
          <p:cNvSpPr>
            <a:spLocks noGrp="1"/>
          </p:cNvSpPr>
          <p:nvPr>
            <p:ph type="title"/>
          </p:nvPr>
        </p:nvSpPr>
        <p:spPr>
          <a:xfrm>
            <a:off x="173038" y="228599"/>
            <a:ext cx="8799512" cy="947058"/>
          </a:xfrm>
          <a:noFill/>
          <a:ln/>
        </p:spPr>
        <p:txBody>
          <a:bodyPr anchor="ctr"/>
          <a:lstStyle/>
          <a:p>
            <a:r>
              <a:rPr lang="el-GR" sz="3200" dirty="0" smtClean="0"/>
              <a:t>Βραχυχρόνια ανάπτυξη και οικονομικός κύκλος</a:t>
            </a:r>
            <a:endParaRPr lang="en-GB" sz="3200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27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1069975" y="638175"/>
            <a:ext cx="6945313" cy="53308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sm" len="sm"/>
            <a:tailEnd type="none" w="sm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746125" y="589756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0</a:t>
            </a:r>
            <a:endParaRPr lang="en-GB" sz="2000" dirty="0">
              <a:latin typeface="Arial" charset="0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 rot="16200000">
            <a:off x="-1351874" y="3180692"/>
            <a:ext cx="3826112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Ονομαστική παραγωγή (ΑΕΠ)</a:t>
            </a:r>
            <a:endParaRPr lang="en-GB" sz="2200" dirty="0">
              <a:latin typeface="Arial" charset="0"/>
            </a:endParaRPr>
          </a:p>
        </p:txBody>
      </p:sp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4098925" y="6180138"/>
            <a:ext cx="1059329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Χρόνος</a:t>
            </a:r>
            <a:endParaRPr lang="en-GB" sz="2200" dirty="0">
              <a:latin typeface="Arial" charset="0"/>
            </a:endParaRPr>
          </a:p>
        </p:txBody>
      </p:sp>
      <p:grpSp>
        <p:nvGrpSpPr>
          <p:cNvPr id="573448" name="Group 8"/>
          <p:cNvGrpSpPr>
            <a:grpSpLocks/>
          </p:cNvGrpSpPr>
          <p:nvPr/>
        </p:nvGrpSpPr>
        <p:grpSpPr bwMode="auto">
          <a:xfrm>
            <a:off x="1066800" y="630238"/>
            <a:ext cx="6958013" cy="2951162"/>
            <a:chOff x="672" y="397"/>
            <a:chExt cx="4383" cy="1859"/>
          </a:xfrm>
        </p:grpSpPr>
        <p:sp>
          <p:nvSpPr>
            <p:cNvPr id="573449" name="Freeform 9"/>
            <p:cNvSpPr>
              <a:spLocks/>
            </p:cNvSpPr>
            <p:nvPr/>
          </p:nvSpPr>
          <p:spPr bwMode="auto">
            <a:xfrm>
              <a:off x="672" y="397"/>
              <a:ext cx="4378" cy="18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853"/>
                </a:cxn>
                <a:cxn ang="0">
                  <a:pos x="4378" y="708"/>
                </a:cxn>
                <a:cxn ang="0">
                  <a:pos x="4378" y="0"/>
                </a:cxn>
                <a:cxn ang="0">
                  <a:pos x="0" y="6"/>
                </a:cxn>
              </a:cxnLst>
              <a:rect l="0" t="0" r="r" b="b"/>
              <a:pathLst>
                <a:path w="4378" h="1853">
                  <a:moveTo>
                    <a:pt x="0" y="6"/>
                  </a:moveTo>
                  <a:lnTo>
                    <a:pt x="0" y="1853"/>
                  </a:lnTo>
                  <a:lnTo>
                    <a:pt x="4378" y="708"/>
                  </a:lnTo>
                  <a:lnTo>
                    <a:pt x="437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CE9D5"/>
            </a:solidFill>
            <a:ln w="25400" cap="flat" cmpd="sng">
              <a:noFill/>
              <a:prstDash val="solid"/>
              <a:round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573450" name="Line 10"/>
            <p:cNvSpPr>
              <a:spLocks noChangeShapeType="1"/>
            </p:cNvSpPr>
            <p:nvPr/>
          </p:nvSpPr>
          <p:spPr bwMode="auto">
            <a:xfrm flipV="1">
              <a:off x="672" y="1100"/>
              <a:ext cx="4383" cy="11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73451" name="Rectangle 11"/>
          <p:cNvSpPr>
            <a:spLocks noChangeArrowheads="1"/>
          </p:cNvSpPr>
          <p:nvPr/>
        </p:nvSpPr>
        <p:spPr bwMode="auto">
          <a:xfrm>
            <a:off x="5792920" y="1085850"/>
            <a:ext cx="228428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Παραγωγή πλήρους</a:t>
            </a:r>
          </a:p>
          <a:p>
            <a:pPr algn="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ικανότητας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3452" name="Line 12"/>
          <p:cNvSpPr>
            <a:spLocks noChangeShapeType="1"/>
          </p:cNvSpPr>
          <p:nvPr/>
        </p:nvSpPr>
        <p:spPr bwMode="auto">
          <a:xfrm>
            <a:off x="1066800" y="5951538"/>
            <a:ext cx="695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453" name="Line 1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454" name="Text Box 14"/>
          <p:cNvSpPr txBox="1">
            <a:spLocks noChangeArrowheads="1"/>
          </p:cNvSpPr>
          <p:nvPr/>
        </p:nvSpPr>
        <p:spPr bwMode="auto">
          <a:xfrm>
            <a:off x="0" y="50800"/>
            <a:ext cx="9144000" cy="52540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Ο οικονομικός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κύκλος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1069975" y="638175"/>
            <a:ext cx="6945313" cy="53308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sm" len="sm"/>
            <a:tailEnd type="none" w="sm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75491" name="Freeform 3"/>
          <p:cNvSpPr>
            <a:spLocks/>
          </p:cNvSpPr>
          <p:nvPr/>
        </p:nvSpPr>
        <p:spPr bwMode="auto">
          <a:xfrm>
            <a:off x="1066800" y="630238"/>
            <a:ext cx="6950075" cy="2941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1853"/>
              </a:cxn>
              <a:cxn ang="0">
                <a:pos x="4378" y="708"/>
              </a:cxn>
              <a:cxn ang="0">
                <a:pos x="4378" y="0"/>
              </a:cxn>
              <a:cxn ang="0">
                <a:pos x="0" y="6"/>
              </a:cxn>
            </a:cxnLst>
            <a:rect l="0" t="0" r="r" b="b"/>
            <a:pathLst>
              <a:path w="4378" h="1853">
                <a:moveTo>
                  <a:pt x="0" y="6"/>
                </a:moveTo>
                <a:lnTo>
                  <a:pt x="0" y="1853"/>
                </a:lnTo>
                <a:lnTo>
                  <a:pt x="4378" y="708"/>
                </a:lnTo>
                <a:lnTo>
                  <a:pt x="4378" y="0"/>
                </a:lnTo>
                <a:lnTo>
                  <a:pt x="0" y="6"/>
                </a:lnTo>
                <a:close/>
              </a:path>
            </a:pathLst>
          </a:custGeom>
          <a:solidFill>
            <a:srgbClr val="ECE9D5"/>
          </a:solidFill>
          <a:ln w="25400" cap="flat" cmpd="sng">
            <a:noFill/>
            <a:prstDash val="solid"/>
            <a:round/>
            <a:headEnd type="none" w="sm" len="sm"/>
            <a:tailEnd type="none" w="sm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5494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746125" y="589756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0</a:t>
            </a:r>
            <a:endParaRPr lang="en-GB" sz="2000" dirty="0">
              <a:latin typeface="Arial" charset="0"/>
            </a:endParaRPr>
          </a:p>
        </p:txBody>
      </p:sp>
      <p:sp>
        <p:nvSpPr>
          <p:cNvPr id="575496" name="Rectangle 8"/>
          <p:cNvSpPr>
            <a:spLocks noChangeArrowheads="1"/>
          </p:cNvSpPr>
          <p:nvPr/>
        </p:nvSpPr>
        <p:spPr bwMode="auto">
          <a:xfrm rot="16200000">
            <a:off x="-1351874" y="3180692"/>
            <a:ext cx="3826112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Ονομαστική παραγωγή (ΑΕΠ)</a:t>
            </a:r>
            <a:endParaRPr lang="en-GB" sz="2200" dirty="0">
              <a:latin typeface="Arial" charset="0"/>
            </a:endParaRPr>
          </a:p>
        </p:txBody>
      </p:sp>
      <p:sp>
        <p:nvSpPr>
          <p:cNvPr id="575497" name="Rectangle 9"/>
          <p:cNvSpPr>
            <a:spLocks noChangeArrowheads="1"/>
          </p:cNvSpPr>
          <p:nvPr/>
        </p:nvSpPr>
        <p:spPr bwMode="auto">
          <a:xfrm>
            <a:off x="4098925" y="6180138"/>
            <a:ext cx="1059329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Χρόνος</a:t>
            </a:r>
            <a:endParaRPr lang="en-GB" sz="2200" dirty="0">
              <a:latin typeface="Arial" charset="0"/>
            </a:endParaRPr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 flipV="1">
            <a:off x="1066800" y="1746250"/>
            <a:ext cx="6958013" cy="1835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5499" name="Rectangle 11"/>
          <p:cNvSpPr>
            <a:spLocks noChangeArrowheads="1"/>
          </p:cNvSpPr>
          <p:nvPr/>
        </p:nvSpPr>
        <p:spPr bwMode="auto">
          <a:xfrm>
            <a:off x="5792920" y="1085850"/>
            <a:ext cx="228428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Παραγωγή πλήρους</a:t>
            </a:r>
          </a:p>
          <a:p>
            <a:pPr algn="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ικανότητας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5500" name="Rectangle 12"/>
          <p:cNvSpPr>
            <a:spLocks noChangeArrowheads="1"/>
          </p:cNvSpPr>
          <p:nvPr/>
        </p:nvSpPr>
        <p:spPr bwMode="auto">
          <a:xfrm>
            <a:off x="1708150" y="4845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800">
                <a:latin typeface="Arial" charset="0"/>
              </a:rPr>
              <a:t>1</a:t>
            </a:r>
          </a:p>
        </p:txBody>
      </p:sp>
      <p:sp>
        <p:nvSpPr>
          <p:cNvPr id="575501" name="Rectangle 13"/>
          <p:cNvSpPr>
            <a:spLocks noChangeArrowheads="1"/>
          </p:cNvSpPr>
          <p:nvPr/>
        </p:nvSpPr>
        <p:spPr bwMode="auto">
          <a:xfrm>
            <a:off x="2752725" y="3983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800">
                <a:latin typeface="Arial" charset="0"/>
              </a:rPr>
              <a:t>2</a:t>
            </a:r>
          </a:p>
        </p:txBody>
      </p:sp>
      <p:sp>
        <p:nvSpPr>
          <p:cNvPr id="575502" name="Rectangle 14"/>
          <p:cNvSpPr>
            <a:spLocks noChangeArrowheads="1"/>
          </p:cNvSpPr>
          <p:nvPr/>
        </p:nvSpPr>
        <p:spPr bwMode="auto">
          <a:xfrm>
            <a:off x="3270250" y="3222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800">
                <a:latin typeface="Arial" charset="0"/>
              </a:rPr>
              <a:t>3</a:t>
            </a:r>
          </a:p>
        </p:txBody>
      </p:sp>
      <p:sp>
        <p:nvSpPr>
          <p:cNvPr id="575503" name="Rectangle 15"/>
          <p:cNvSpPr>
            <a:spLocks noChangeArrowheads="1"/>
          </p:cNvSpPr>
          <p:nvPr/>
        </p:nvSpPr>
        <p:spPr bwMode="auto">
          <a:xfrm>
            <a:off x="3981450" y="3697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800">
                <a:latin typeface="Arial" charset="0"/>
              </a:rPr>
              <a:t>4</a:t>
            </a:r>
          </a:p>
        </p:txBody>
      </p:sp>
      <p:grpSp>
        <p:nvGrpSpPr>
          <p:cNvPr id="575504" name="Group 16"/>
          <p:cNvGrpSpPr>
            <a:grpSpLocks/>
          </p:cNvGrpSpPr>
          <p:nvPr/>
        </p:nvGrpSpPr>
        <p:grpSpPr bwMode="auto">
          <a:xfrm>
            <a:off x="4891088" y="2493963"/>
            <a:ext cx="2549525" cy="1943100"/>
            <a:chOff x="3081" y="1571"/>
            <a:chExt cx="1606" cy="1224"/>
          </a:xfrm>
        </p:grpSpPr>
        <p:sp>
          <p:nvSpPr>
            <p:cNvPr id="575505" name="Rectangle 17"/>
            <p:cNvSpPr>
              <a:spLocks noChangeArrowheads="1"/>
            </p:cNvSpPr>
            <p:nvPr/>
          </p:nvSpPr>
          <p:spPr bwMode="auto">
            <a:xfrm>
              <a:off x="3081" y="256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800">
                  <a:latin typeface="Arial" charset="0"/>
                </a:rPr>
                <a:t>1</a:t>
              </a:r>
            </a:p>
          </p:txBody>
        </p:sp>
        <p:sp>
          <p:nvSpPr>
            <p:cNvPr id="575506" name="Rectangle 18"/>
            <p:cNvSpPr>
              <a:spLocks noChangeArrowheads="1"/>
            </p:cNvSpPr>
            <p:nvPr/>
          </p:nvSpPr>
          <p:spPr bwMode="auto">
            <a:xfrm>
              <a:off x="3581" y="196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800">
                  <a:latin typeface="Arial" charset="0"/>
                </a:rPr>
                <a:t>2</a:t>
              </a:r>
            </a:p>
          </p:txBody>
        </p:sp>
        <p:sp>
          <p:nvSpPr>
            <p:cNvPr id="575507" name="Rectangle 19"/>
            <p:cNvSpPr>
              <a:spLocks noChangeArrowheads="1"/>
            </p:cNvSpPr>
            <p:nvPr/>
          </p:nvSpPr>
          <p:spPr bwMode="auto">
            <a:xfrm>
              <a:off x="4061" y="157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800">
                  <a:latin typeface="Arial" charset="0"/>
                </a:rPr>
                <a:t>3</a:t>
              </a:r>
            </a:p>
          </p:txBody>
        </p:sp>
        <p:sp>
          <p:nvSpPr>
            <p:cNvPr id="575508" name="Rectangle 20"/>
            <p:cNvSpPr>
              <a:spLocks noChangeArrowheads="1"/>
            </p:cNvSpPr>
            <p:nvPr/>
          </p:nvSpPr>
          <p:spPr bwMode="auto">
            <a:xfrm>
              <a:off x="4491" y="174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800">
                  <a:latin typeface="Arial" charset="0"/>
                </a:rPr>
                <a:t>4</a:t>
              </a:r>
            </a:p>
          </p:txBody>
        </p:sp>
      </p:grpSp>
      <p:sp>
        <p:nvSpPr>
          <p:cNvPr id="575509" name="Rectangle 21"/>
          <p:cNvSpPr>
            <a:spLocks noChangeArrowheads="1"/>
          </p:cNvSpPr>
          <p:nvPr/>
        </p:nvSpPr>
        <p:spPr bwMode="auto">
          <a:xfrm>
            <a:off x="6643836" y="3136900"/>
            <a:ext cx="1461939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1900" dirty="0">
                <a:solidFill>
                  <a:schemeClr val="tx2"/>
                </a:solidFill>
                <a:latin typeface="Arial" charset="0"/>
              </a:rPr>
              <a:t>Πραγματική</a:t>
            </a:r>
          </a:p>
          <a:p>
            <a:pPr algn="r" defTabSz="762000"/>
            <a:r>
              <a:rPr lang="el-GR" sz="1900" dirty="0">
                <a:solidFill>
                  <a:schemeClr val="tx2"/>
                </a:solidFill>
                <a:latin typeface="Arial" charset="0"/>
              </a:rPr>
              <a:t>παραγωγή</a:t>
            </a:r>
            <a:endParaRPr lang="en-GB" sz="19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75510" name="Freeform 22"/>
          <p:cNvSpPr>
            <a:spLocks/>
          </p:cNvSpPr>
          <p:nvPr/>
        </p:nvSpPr>
        <p:spPr bwMode="auto">
          <a:xfrm>
            <a:off x="1093788" y="2441575"/>
            <a:ext cx="6845300" cy="2338388"/>
          </a:xfrm>
          <a:custGeom>
            <a:avLst/>
            <a:gdLst/>
            <a:ahLst/>
            <a:cxnLst>
              <a:cxn ang="0">
                <a:pos x="0" y="1483"/>
              </a:cxn>
              <a:cxn ang="0">
                <a:pos x="212" y="1694"/>
              </a:cxn>
              <a:cxn ang="0">
                <a:pos x="467" y="1728"/>
              </a:cxn>
              <a:cxn ang="0">
                <a:pos x="712" y="1628"/>
              </a:cxn>
              <a:cxn ang="0">
                <a:pos x="945" y="1372"/>
              </a:cxn>
              <a:cxn ang="0">
                <a:pos x="1067" y="1061"/>
              </a:cxn>
              <a:cxn ang="0">
                <a:pos x="1223" y="683"/>
              </a:cxn>
              <a:cxn ang="0">
                <a:pos x="1501" y="550"/>
              </a:cxn>
              <a:cxn ang="0">
                <a:pos x="1756" y="661"/>
              </a:cxn>
              <a:cxn ang="0">
                <a:pos x="2001" y="983"/>
              </a:cxn>
              <a:cxn ang="0">
                <a:pos x="2167" y="1139"/>
              </a:cxn>
              <a:cxn ang="0">
                <a:pos x="2334" y="1206"/>
              </a:cxn>
              <a:cxn ang="0">
                <a:pos x="2579" y="1194"/>
              </a:cxn>
              <a:cxn ang="0">
                <a:pos x="2834" y="1061"/>
              </a:cxn>
              <a:cxn ang="0">
                <a:pos x="3023" y="794"/>
              </a:cxn>
              <a:cxn ang="0">
                <a:pos x="3090" y="561"/>
              </a:cxn>
              <a:cxn ang="0">
                <a:pos x="3145" y="317"/>
              </a:cxn>
              <a:cxn ang="0">
                <a:pos x="3268" y="95"/>
              </a:cxn>
              <a:cxn ang="0">
                <a:pos x="3445" y="6"/>
              </a:cxn>
              <a:cxn ang="0">
                <a:pos x="3723" y="61"/>
              </a:cxn>
              <a:cxn ang="0">
                <a:pos x="3901" y="239"/>
              </a:cxn>
              <a:cxn ang="0">
                <a:pos x="4034" y="395"/>
              </a:cxn>
              <a:cxn ang="0">
                <a:pos x="4145" y="439"/>
              </a:cxn>
              <a:cxn ang="0">
                <a:pos x="4312" y="461"/>
              </a:cxn>
            </a:cxnLst>
            <a:rect l="0" t="0" r="r" b="b"/>
            <a:pathLst>
              <a:path w="4312" h="1739">
                <a:moveTo>
                  <a:pt x="0" y="1483"/>
                </a:moveTo>
                <a:cubicBezTo>
                  <a:pt x="67" y="1568"/>
                  <a:pt x="134" y="1653"/>
                  <a:pt x="212" y="1694"/>
                </a:cubicBezTo>
                <a:cubicBezTo>
                  <a:pt x="290" y="1735"/>
                  <a:pt x="384" y="1739"/>
                  <a:pt x="467" y="1728"/>
                </a:cubicBezTo>
                <a:cubicBezTo>
                  <a:pt x="550" y="1717"/>
                  <a:pt x="632" y="1687"/>
                  <a:pt x="712" y="1628"/>
                </a:cubicBezTo>
                <a:cubicBezTo>
                  <a:pt x="792" y="1569"/>
                  <a:pt x="886" y="1466"/>
                  <a:pt x="945" y="1372"/>
                </a:cubicBezTo>
                <a:cubicBezTo>
                  <a:pt x="1004" y="1278"/>
                  <a:pt x="1021" y="1176"/>
                  <a:pt x="1067" y="1061"/>
                </a:cubicBezTo>
                <a:cubicBezTo>
                  <a:pt x="1113" y="946"/>
                  <a:pt x="1151" y="768"/>
                  <a:pt x="1223" y="683"/>
                </a:cubicBezTo>
                <a:cubicBezTo>
                  <a:pt x="1295" y="598"/>
                  <a:pt x="1412" y="554"/>
                  <a:pt x="1501" y="550"/>
                </a:cubicBezTo>
                <a:cubicBezTo>
                  <a:pt x="1590" y="546"/>
                  <a:pt x="1673" y="589"/>
                  <a:pt x="1756" y="661"/>
                </a:cubicBezTo>
                <a:cubicBezTo>
                  <a:pt x="1839" y="733"/>
                  <a:pt x="1933" y="903"/>
                  <a:pt x="2001" y="983"/>
                </a:cubicBezTo>
                <a:cubicBezTo>
                  <a:pt x="2069" y="1063"/>
                  <a:pt x="2112" y="1102"/>
                  <a:pt x="2167" y="1139"/>
                </a:cubicBezTo>
                <a:cubicBezTo>
                  <a:pt x="2222" y="1176"/>
                  <a:pt x="2265" y="1197"/>
                  <a:pt x="2334" y="1206"/>
                </a:cubicBezTo>
                <a:cubicBezTo>
                  <a:pt x="2403" y="1215"/>
                  <a:pt x="2496" y="1218"/>
                  <a:pt x="2579" y="1194"/>
                </a:cubicBezTo>
                <a:cubicBezTo>
                  <a:pt x="2662" y="1170"/>
                  <a:pt x="2760" y="1128"/>
                  <a:pt x="2834" y="1061"/>
                </a:cubicBezTo>
                <a:cubicBezTo>
                  <a:pt x="2908" y="994"/>
                  <a:pt x="2980" y="877"/>
                  <a:pt x="3023" y="794"/>
                </a:cubicBezTo>
                <a:cubicBezTo>
                  <a:pt x="3066" y="711"/>
                  <a:pt x="3070" y="640"/>
                  <a:pt x="3090" y="561"/>
                </a:cubicBezTo>
                <a:cubicBezTo>
                  <a:pt x="3110" y="482"/>
                  <a:pt x="3115" y="395"/>
                  <a:pt x="3145" y="317"/>
                </a:cubicBezTo>
                <a:cubicBezTo>
                  <a:pt x="3175" y="239"/>
                  <a:pt x="3218" y="147"/>
                  <a:pt x="3268" y="95"/>
                </a:cubicBezTo>
                <a:cubicBezTo>
                  <a:pt x="3318" y="43"/>
                  <a:pt x="3369" y="12"/>
                  <a:pt x="3445" y="6"/>
                </a:cubicBezTo>
                <a:cubicBezTo>
                  <a:pt x="3521" y="0"/>
                  <a:pt x="3647" y="22"/>
                  <a:pt x="3723" y="61"/>
                </a:cubicBezTo>
                <a:cubicBezTo>
                  <a:pt x="3799" y="100"/>
                  <a:pt x="3849" y="183"/>
                  <a:pt x="3901" y="239"/>
                </a:cubicBezTo>
                <a:cubicBezTo>
                  <a:pt x="3953" y="295"/>
                  <a:pt x="3993" y="362"/>
                  <a:pt x="4034" y="395"/>
                </a:cubicBezTo>
                <a:cubicBezTo>
                  <a:pt x="4075" y="428"/>
                  <a:pt x="4099" y="428"/>
                  <a:pt x="4145" y="439"/>
                </a:cubicBezTo>
                <a:cubicBezTo>
                  <a:pt x="4191" y="450"/>
                  <a:pt x="4251" y="455"/>
                  <a:pt x="4312" y="46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5511" name="Line 23"/>
          <p:cNvSpPr>
            <a:spLocks noChangeShapeType="1"/>
          </p:cNvSpPr>
          <p:nvPr/>
        </p:nvSpPr>
        <p:spPr bwMode="auto">
          <a:xfrm>
            <a:off x="1066800" y="5951538"/>
            <a:ext cx="695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5512" name="Text Box 24"/>
          <p:cNvSpPr txBox="1">
            <a:spLocks noChangeArrowheads="1"/>
          </p:cNvSpPr>
          <p:nvPr/>
        </p:nvSpPr>
        <p:spPr bwMode="auto">
          <a:xfrm>
            <a:off x="0" y="50800"/>
            <a:ext cx="9144000" cy="52540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Ο οικονομικός κύκλος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7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00" grpId="0" autoUpdateAnimBg="0"/>
      <p:bldP spid="575501" grpId="0" autoUpdateAnimBg="0"/>
      <p:bldP spid="575502" grpId="0" autoUpdateAnimBg="0"/>
      <p:bldP spid="57550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/>
          </p:cNvSpPr>
          <p:nvPr>
            <p:ph type="body" idx="1"/>
          </p:nvPr>
        </p:nvSpPr>
        <p:spPr>
          <a:xfrm>
            <a:off x="301625" y="1523999"/>
            <a:ext cx="8534400" cy="3526971"/>
          </a:xfrm>
        </p:spPr>
        <p:txBody>
          <a:bodyPr/>
          <a:lstStyle/>
          <a:p>
            <a:pPr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οικονομική ανάπτυξη και ο οικονομικός κύκλος</a:t>
            </a:r>
            <a:endParaRPr lang="en-GB" noProof="1">
              <a:solidFill>
                <a:srgbClr val="737255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οι διακυμάνσεις στην πραγματική μεγέθυνση</a:t>
            </a:r>
            <a:endParaRPr lang="en-GB" noProof="1">
              <a:solidFill>
                <a:srgbClr val="737255"/>
              </a:solidFill>
            </a:endParaRPr>
          </a:p>
          <a:p>
            <a:pPr lvl="1"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οι φάσεις του οικονομικού κύκλου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ανάκαμψη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άνθιση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κορύφωση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επιβράδυνση ή ύφεση</a:t>
            </a:r>
            <a:endParaRPr lang="en-GB" noProof="1">
              <a:solidFill>
                <a:srgbClr val="737255"/>
              </a:solidFill>
            </a:endParaRPr>
          </a:p>
        </p:txBody>
      </p:sp>
      <p:sp>
        <p:nvSpPr>
          <p:cNvPr id="433156" name="Rectangle 4"/>
          <p:cNvSpPr>
            <a:spLocks/>
          </p:cNvSpPr>
          <p:nvPr/>
        </p:nvSpPr>
        <p:spPr bwMode="auto">
          <a:xfrm>
            <a:off x="301625" y="5109028"/>
            <a:ext cx="8534400" cy="11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3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η μακροχρόνια τάση παραγωγής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βιώσιμο εθνικό εισόδημα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</p:txBody>
      </p:sp>
      <p:sp>
        <p:nvSpPr>
          <p:cNvPr id="433158" name="Rectangle 6"/>
          <p:cNvSpPr>
            <a:spLocks noGrp="1"/>
          </p:cNvSpPr>
          <p:nvPr>
            <p:ph type="title"/>
          </p:nvPr>
        </p:nvSpPr>
        <p:spPr>
          <a:xfrm>
            <a:off x="173038" y="228599"/>
            <a:ext cx="8799512" cy="918030"/>
          </a:xfrm>
          <a:noFill/>
          <a:ln/>
        </p:spPr>
        <p:txBody>
          <a:bodyPr anchor="ctr"/>
          <a:lstStyle/>
          <a:p>
            <a:r>
              <a:rPr lang="el-GR" sz="3200" dirty="0" smtClean="0"/>
              <a:t>Βραχυχρόνια ανάπτυξη και</a:t>
            </a:r>
            <a:r>
              <a:rPr lang="en-US" sz="3200" dirty="0"/>
              <a:t> </a:t>
            </a:r>
            <a:r>
              <a:rPr lang="el-GR" sz="3200" dirty="0" smtClean="0"/>
              <a:t>οικονομικός κύκλος</a:t>
            </a:r>
            <a:endParaRPr lang="en-GB" sz="3200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6" grpId="0" build="p" bldLvl="3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1069975" y="638175"/>
            <a:ext cx="6945313" cy="53308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 type="none" w="sm" len="sm"/>
            <a:tailEnd type="none" w="sm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77539" name="Freeform 3"/>
          <p:cNvSpPr>
            <a:spLocks/>
          </p:cNvSpPr>
          <p:nvPr/>
        </p:nvSpPr>
        <p:spPr bwMode="auto">
          <a:xfrm>
            <a:off x="1074738" y="630238"/>
            <a:ext cx="6950075" cy="294163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1853"/>
              </a:cxn>
              <a:cxn ang="0">
                <a:pos x="4378" y="708"/>
              </a:cxn>
              <a:cxn ang="0">
                <a:pos x="4378" y="0"/>
              </a:cxn>
              <a:cxn ang="0">
                <a:pos x="0" y="6"/>
              </a:cxn>
            </a:cxnLst>
            <a:rect l="0" t="0" r="r" b="b"/>
            <a:pathLst>
              <a:path w="4378" h="1853">
                <a:moveTo>
                  <a:pt x="0" y="6"/>
                </a:moveTo>
                <a:lnTo>
                  <a:pt x="0" y="1853"/>
                </a:lnTo>
                <a:lnTo>
                  <a:pt x="4378" y="708"/>
                </a:lnTo>
                <a:lnTo>
                  <a:pt x="4378" y="0"/>
                </a:lnTo>
                <a:lnTo>
                  <a:pt x="0" y="6"/>
                </a:lnTo>
                <a:close/>
              </a:path>
            </a:pathLst>
          </a:custGeom>
          <a:solidFill>
            <a:srgbClr val="ECE9D5"/>
          </a:solidFill>
          <a:ln w="25400" cap="flat" cmpd="sng">
            <a:noFill/>
            <a:prstDash val="solid"/>
            <a:round/>
            <a:headEnd type="none" w="sm" len="sm"/>
            <a:tailEnd type="none" w="sm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7542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>
            <a:off x="1066800" y="5951538"/>
            <a:ext cx="695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7544" name="Rectangle 8"/>
          <p:cNvSpPr>
            <a:spLocks noChangeArrowheads="1"/>
          </p:cNvSpPr>
          <p:nvPr/>
        </p:nvSpPr>
        <p:spPr bwMode="auto">
          <a:xfrm>
            <a:off x="746125" y="589756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latin typeface="Arial" charset="0"/>
              </a:rPr>
              <a:t>0</a:t>
            </a:r>
            <a:endParaRPr lang="en-GB" sz="2000" dirty="0">
              <a:latin typeface="Arial" charset="0"/>
            </a:endParaRPr>
          </a:p>
        </p:txBody>
      </p:sp>
      <p:sp>
        <p:nvSpPr>
          <p:cNvPr id="577545" name="Rectangle 9"/>
          <p:cNvSpPr>
            <a:spLocks noChangeArrowheads="1"/>
          </p:cNvSpPr>
          <p:nvPr/>
        </p:nvSpPr>
        <p:spPr bwMode="auto">
          <a:xfrm rot="16200000">
            <a:off x="-1351874" y="3180692"/>
            <a:ext cx="3826112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Ονομαστική παραγωγή (ΑΕΠ)</a:t>
            </a:r>
            <a:endParaRPr lang="en-GB" sz="2200" dirty="0">
              <a:latin typeface="Arial" charset="0"/>
            </a:endParaRPr>
          </a:p>
        </p:txBody>
      </p:sp>
      <p:sp>
        <p:nvSpPr>
          <p:cNvPr id="577546" name="Rectangle 10"/>
          <p:cNvSpPr>
            <a:spLocks noChangeArrowheads="1"/>
          </p:cNvSpPr>
          <p:nvPr/>
        </p:nvSpPr>
        <p:spPr bwMode="auto">
          <a:xfrm>
            <a:off x="4098925" y="6180138"/>
            <a:ext cx="1059329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Χρόνος</a:t>
            </a:r>
            <a:endParaRPr lang="en-GB" sz="2200" dirty="0">
              <a:latin typeface="Arial" charset="0"/>
            </a:endParaRPr>
          </a:p>
        </p:txBody>
      </p:sp>
      <p:sp>
        <p:nvSpPr>
          <p:cNvPr id="577547" name="Line 11"/>
          <p:cNvSpPr>
            <a:spLocks noChangeShapeType="1"/>
          </p:cNvSpPr>
          <p:nvPr/>
        </p:nvSpPr>
        <p:spPr bwMode="auto">
          <a:xfrm flipV="1">
            <a:off x="1066800" y="1746250"/>
            <a:ext cx="6958013" cy="1835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7548" name="Rectangle 12"/>
          <p:cNvSpPr>
            <a:spLocks noChangeArrowheads="1"/>
          </p:cNvSpPr>
          <p:nvPr/>
        </p:nvSpPr>
        <p:spPr bwMode="auto">
          <a:xfrm>
            <a:off x="5792920" y="1085850"/>
            <a:ext cx="228428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Παραγωγή πλήρους</a:t>
            </a:r>
          </a:p>
          <a:p>
            <a:pPr algn="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ικανότητας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77549" name="Rectangle 13"/>
          <p:cNvSpPr>
            <a:spLocks noChangeArrowheads="1"/>
          </p:cNvSpPr>
          <p:nvPr/>
        </p:nvSpPr>
        <p:spPr bwMode="auto">
          <a:xfrm>
            <a:off x="6643836" y="3136900"/>
            <a:ext cx="1461939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1900" dirty="0">
                <a:solidFill>
                  <a:schemeClr val="tx2"/>
                </a:solidFill>
                <a:latin typeface="Arial" charset="0"/>
              </a:rPr>
              <a:t>Πραγματική</a:t>
            </a:r>
          </a:p>
          <a:p>
            <a:pPr algn="r" defTabSz="762000"/>
            <a:r>
              <a:rPr lang="el-GR" sz="1900" dirty="0">
                <a:solidFill>
                  <a:schemeClr val="tx2"/>
                </a:solidFill>
                <a:latin typeface="Arial" charset="0"/>
              </a:rPr>
              <a:t>παραγωγή</a:t>
            </a:r>
            <a:endParaRPr lang="en-GB" sz="19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77550" name="Freeform 14"/>
          <p:cNvSpPr>
            <a:spLocks/>
          </p:cNvSpPr>
          <p:nvPr/>
        </p:nvSpPr>
        <p:spPr bwMode="auto">
          <a:xfrm>
            <a:off x="1093788" y="2441575"/>
            <a:ext cx="6845300" cy="2338388"/>
          </a:xfrm>
          <a:custGeom>
            <a:avLst/>
            <a:gdLst/>
            <a:ahLst/>
            <a:cxnLst>
              <a:cxn ang="0">
                <a:pos x="0" y="1483"/>
              </a:cxn>
              <a:cxn ang="0">
                <a:pos x="212" y="1694"/>
              </a:cxn>
              <a:cxn ang="0">
                <a:pos x="467" y="1728"/>
              </a:cxn>
              <a:cxn ang="0">
                <a:pos x="712" y="1628"/>
              </a:cxn>
              <a:cxn ang="0">
                <a:pos x="945" y="1372"/>
              </a:cxn>
              <a:cxn ang="0">
                <a:pos x="1067" y="1061"/>
              </a:cxn>
              <a:cxn ang="0">
                <a:pos x="1223" y="683"/>
              </a:cxn>
              <a:cxn ang="0">
                <a:pos x="1501" y="550"/>
              </a:cxn>
              <a:cxn ang="0">
                <a:pos x="1756" y="661"/>
              </a:cxn>
              <a:cxn ang="0">
                <a:pos x="2001" y="983"/>
              </a:cxn>
              <a:cxn ang="0">
                <a:pos x="2167" y="1139"/>
              </a:cxn>
              <a:cxn ang="0">
                <a:pos x="2334" y="1206"/>
              </a:cxn>
              <a:cxn ang="0">
                <a:pos x="2579" y="1194"/>
              </a:cxn>
              <a:cxn ang="0">
                <a:pos x="2834" y="1061"/>
              </a:cxn>
              <a:cxn ang="0">
                <a:pos x="3023" y="794"/>
              </a:cxn>
              <a:cxn ang="0">
                <a:pos x="3090" y="561"/>
              </a:cxn>
              <a:cxn ang="0">
                <a:pos x="3145" y="317"/>
              </a:cxn>
              <a:cxn ang="0">
                <a:pos x="3268" y="95"/>
              </a:cxn>
              <a:cxn ang="0">
                <a:pos x="3445" y="6"/>
              </a:cxn>
              <a:cxn ang="0">
                <a:pos x="3723" y="61"/>
              </a:cxn>
              <a:cxn ang="0">
                <a:pos x="3901" y="239"/>
              </a:cxn>
              <a:cxn ang="0">
                <a:pos x="4034" y="395"/>
              </a:cxn>
              <a:cxn ang="0">
                <a:pos x="4145" y="439"/>
              </a:cxn>
              <a:cxn ang="0">
                <a:pos x="4312" y="461"/>
              </a:cxn>
            </a:cxnLst>
            <a:rect l="0" t="0" r="r" b="b"/>
            <a:pathLst>
              <a:path w="4312" h="1739">
                <a:moveTo>
                  <a:pt x="0" y="1483"/>
                </a:moveTo>
                <a:cubicBezTo>
                  <a:pt x="67" y="1568"/>
                  <a:pt x="134" y="1653"/>
                  <a:pt x="212" y="1694"/>
                </a:cubicBezTo>
                <a:cubicBezTo>
                  <a:pt x="290" y="1735"/>
                  <a:pt x="384" y="1739"/>
                  <a:pt x="467" y="1728"/>
                </a:cubicBezTo>
                <a:cubicBezTo>
                  <a:pt x="550" y="1717"/>
                  <a:pt x="632" y="1687"/>
                  <a:pt x="712" y="1628"/>
                </a:cubicBezTo>
                <a:cubicBezTo>
                  <a:pt x="792" y="1569"/>
                  <a:pt x="886" y="1466"/>
                  <a:pt x="945" y="1372"/>
                </a:cubicBezTo>
                <a:cubicBezTo>
                  <a:pt x="1004" y="1278"/>
                  <a:pt x="1021" y="1176"/>
                  <a:pt x="1067" y="1061"/>
                </a:cubicBezTo>
                <a:cubicBezTo>
                  <a:pt x="1113" y="946"/>
                  <a:pt x="1151" y="768"/>
                  <a:pt x="1223" y="683"/>
                </a:cubicBezTo>
                <a:cubicBezTo>
                  <a:pt x="1295" y="598"/>
                  <a:pt x="1412" y="554"/>
                  <a:pt x="1501" y="550"/>
                </a:cubicBezTo>
                <a:cubicBezTo>
                  <a:pt x="1590" y="546"/>
                  <a:pt x="1673" y="589"/>
                  <a:pt x="1756" y="661"/>
                </a:cubicBezTo>
                <a:cubicBezTo>
                  <a:pt x="1839" y="733"/>
                  <a:pt x="1933" y="903"/>
                  <a:pt x="2001" y="983"/>
                </a:cubicBezTo>
                <a:cubicBezTo>
                  <a:pt x="2069" y="1063"/>
                  <a:pt x="2112" y="1102"/>
                  <a:pt x="2167" y="1139"/>
                </a:cubicBezTo>
                <a:cubicBezTo>
                  <a:pt x="2222" y="1176"/>
                  <a:pt x="2265" y="1197"/>
                  <a:pt x="2334" y="1206"/>
                </a:cubicBezTo>
                <a:cubicBezTo>
                  <a:pt x="2403" y="1215"/>
                  <a:pt x="2496" y="1218"/>
                  <a:pt x="2579" y="1194"/>
                </a:cubicBezTo>
                <a:cubicBezTo>
                  <a:pt x="2662" y="1170"/>
                  <a:pt x="2760" y="1128"/>
                  <a:pt x="2834" y="1061"/>
                </a:cubicBezTo>
                <a:cubicBezTo>
                  <a:pt x="2908" y="994"/>
                  <a:pt x="2980" y="877"/>
                  <a:pt x="3023" y="794"/>
                </a:cubicBezTo>
                <a:cubicBezTo>
                  <a:pt x="3066" y="711"/>
                  <a:pt x="3070" y="640"/>
                  <a:pt x="3090" y="561"/>
                </a:cubicBezTo>
                <a:cubicBezTo>
                  <a:pt x="3110" y="482"/>
                  <a:pt x="3115" y="395"/>
                  <a:pt x="3145" y="317"/>
                </a:cubicBezTo>
                <a:cubicBezTo>
                  <a:pt x="3175" y="239"/>
                  <a:pt x="3218" y="147"/>
                  <a:pt x="3268" y="95"/>
                </a:cubicBezTo>
                <a:cubicBezTo>
                  <a:pt x="3318" y="43"/>
                  <a:pt x="3369" y="12"/>
                  <a:pt x="3445" y="6"/>
                </a:cubicBezTo>
                <a:cubicBezTo>
                  <a:pt x="3521" y="0"/>
                  <a:pt x="3647" y="22"/>
                  <a:pt x="3723" y="61"/>
                </a:cubicBezTo>
                <a:cubicBezTo>
                  <a:pt x="3799" y="100"/>
                  <a:pt x="3849" y="183"/>
                  <a:pt x="3901" y="239"/>
                </a:cubicBezTo>
                <a:cubicBezTo>
                  <a:pt x="3953" y="295"/>
                  <a:pt x="3993" y="362"/>
                  <a:pt x="4034" y="395"/>
                </a:cubicBezTo>
                <a:cubicBezTo>
                  <a:pt x="4075" y="428"/>
                  <a:pt x="4099" y="428"/>
                  <a:pt x="4145" y="439"/>
                </a:cubicBezTo>
                <a:cubicBezTo>
                  <a:pt x="4191" y="450"/>
                  <a:pt x="4251" y="455"/>
                  <a:pt x="4312" y="46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77551" name="Group 15"/>
          <p:cNvGrpSpPr>
            <a:grpSpLocks/>
          </p:cNvGrpSpPr>
          <p:nvPr/>
        </p:nvGrpSpPr>
        <p:grpSpPr bwMode="auto">
          <a:xfrm>
            <a:off x="1060450" y="1851029"/>
            <a:ext cx="7029450" cy="2505079"/>
            <a:chOff x="668" y="1166"/>
            <a:chExt cx="4428" cy="1578"/>
          </a:xfrm>
        </p:grpSpPr>
        <p:sp>
          <p:nvSpPr>
            <p:cNvPr id="577552" name="Line 16"/>
            <p:cNvSpPr>
              <a:spLocks noChangeShapeType="1"/>
            </p:cNvSpPr>
            <p:nvPr/>
          </p:nvSpPr>
          <p:spPr bwMode="auto">
            <a:xfrm flipV="1">
              <a:off x="668" y="1633"/>
              <a:ext cx="4355" cy="111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77553" name="Rectangle 17"/>
            <p:cNvSpPr>
              <a:spLocks noChangeArrowheads="1"/>
            </p:cNvSpPr>
            <p:nvPr/>
          </p:nvSpPr>
          <p:spPr bwMode="auto">
            <a:xfrm>
              <a:off x="4207" y="1166"/>
              <a:ext cx="88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sz="1900" dirty="0">
                  <a:solidFill>
                    <a:schemeClr val="folHlink"/>
                  </a:solidFill>
                  <a:latin typeface="Arial" charset="0"/>
                </a:rPr>
                <a:t>Τάση</a:t>
              </a:r>
            </a:p>
            <a:p>
              <a:pPr algn="r" defTabSz="762000"/>
              <a:r>
                <a:rPr lang="el-GR" sz="1900" dirty="0">
                  <a:solidFill>
                    <a:schemeClr val="folHlink"/>
                  </a:solidFill>
                  <a:latin typeface="Arial" charset="0"/>
                </a:rPr>
                <a:t>παραγωγής</a:t>
              </a:r>
              <a:endParaRPr lang="en-GB" sz="19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577554" name="Text Box 18"/>
          <p:cNvSpPr txBox="1">
            <a:spLocks noChangeArrowheads="1"/>
          </p:cNvSpPr>
          <p:nvPr/>
        </p:nvSpPr>
        <p:spPr bwMode="auto">
          <a:xfrm>
            <a:off x="0" y="50800"/>
            <a:ext cx="9144000" cy="52540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762000"/>
            <a:r>
              <a:rPr lang="el-GR" b="1" dirty="0">
                <a:solidFill>
                  <a:schemeClr val="hlink"/>
                </a:solidFill>
                <a:latin typeface="Arial" charset="0"/>
              </a:rPr>
              <a:t>Ο οικονομικός κύκλος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Rectangle 4" descr="Green marb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388"/>
          </a:xfrm>
          <a:noFill/>
          <a:ln/>
        </p:spPr>
        <p:txBody>
          <a:bodyPr lIns="92075" tIns="46038" rIns="92075" bIns="46038" anchor="ctr"/>
          <a:lstStyle/>
          <a:p>
            <a:r>
              <a:rPr lang="el-GR" sz="2300" b="1" dirty="0">
                <a:solidFill>
                  <a:schemeClr val="hlink"/>
                </a:solidFill>
              </a:rPr>
              <a:t>Οικονομική ανάπτυξη (μέσο ετήσιο %), ανεργία (μέσο %)</a:t>
            </a:r>
            <a:r>
              <a:rPr lang="en-US" sz="2300" b="1" dirty="0">
                <a:solidFill>
                  <a:schemeClr val="hlink"/>
                </a:solidFill>
              </a:rPr>
              <a:t/>
            </a:r>
            <a:br>
              <a:rPr lang="en-US" sz="2300" b="1" dirty="0">
                <a:solidFill>
                  <a:schemeClr val="hlink"/>
                </a:solidFill>
              </a:rPr>
            </a:br>
            <a:r>
              <a:rPr lang="el-GR" sz="2300" b="1" dirty="0">
                <a:solidFill>
                  <a:schemeClr val="hlink"/>
                </a:solidFill>
              </a:rPr>
              <a:t>και πληθωρισμός (μέσο ετήσιο %)</a:t>
            </a:r>
            <a:endParaRPr lang="en-GB" sz="2300" b="1" dirty="0">
              <a:solidFill>
                <a:schemeClr val="hlin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7831"/>
              </p:ext>
            </p:extLst>
          </p:nvPr>
        </p:nvGraphicFramePr>
        <p:xfrm>
          <a:off x="36513" y="1152525"/>
          <a:ext cx="8905875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4" name="Document" r:id="rId5" imgW="5880234" imgH="4192412" progId="Word.Document.8">
                  <p:embed/>
                </p:oleObj>
              </mc:Choice>
              <mc:Fallback>
                <p:oleObj name="Document" r:id="rId5" imgW="5880234" imgH="41924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-2054" r="-1785" b="3348"/>
                      <a:stretch>
                        <a:fillRect/>
                      </a:stretch>
                    </p:blipFill>
                    <p:spPr bwMode="auto">
                      <a:xfrm>
                        <a:off x="36513" y="1152525"/>
                        <a:ext cx="8905875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335024" y="5138928"/>
            <a:ext cx="7571232" cy="1719072"/>
          </a:xfrm>
          <a:prstGeom prst="rect">
            <a:avLst/>
          </a:prstGeom>
          <a:solidFill>
            <a:srgbClr val="ECE9D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35024" y="3255264"/>
            <a:ext cx="7723632" cy="1674000"/>
          </a:xfrm>
          <a:prstGeom prst="rect">
            <a:avLst/>
          </a:prstGeom>
          <a:solidFill>
            <a:srgbClr val="ECE9D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35024" y="1633728"/>
            <a:ext cx="7571232" cy="1584960"/>
          </a:xfrm>
          <a:prstGeom prst="rect">
            <a:avLst/>
          </a:prstGeom>
          <a:solidFill>
            <a:srgbClr val="ECE9D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4949371"/>
          </a:xfrm>
        </p:spPr>
        <p:txBody>
          <a:bodyPr/>
          <a:lstStyle/>
          <a:p>
            <a:pPr>
              <a:spcBef>
                <a:spcPct val="35000"/>
              </a:spcBef>
              <a:buClr>
                <a:srgbClr val="646B86"/>
              </a:buClr>
            </a:pPr>
            <a:r>
              <a:rPr lang="el-GR" sz="2980" noProof="1" smtClean="0">
                <a:solidFill>
                  <a:srgbClr val="737255"/>
                </a:solidFill>
              </a:rPr>
              <a:t>Η οικονομική ανάπτυξη και ο οικονομικός κύκλος</a:t>
            </a:r>
            <a:endParaRPr lang="en-GB" sz="2980" noProof="1">
              <a:solidFill>
                <a:srgbClr val="737255"/>
              </a:solidFill>
            </a:endParaRPr>
          </a:p>
          <a:p>
            <a:pPr lvl="1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οι διακυμάνσεις της πραγματικής μεγέθυνσης</a:t>
            </a:r>
            <a:endParaRPr lang="en-GB" noProof="1">
              <a:solidFill>
                <a:srgbClr val="737255"/>
              </a:solidFill>
            </a:endParaRPr>
          </a:p>
          <a:p>
            <a:pPr lvl="1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 οι φάσεις του οικονομικού κύκλου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ανάκαμψη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άνθιση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 η κορύφωση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 η επιβράδυνση ή ύφεση</a:t>
            </a:r>
            <a:endParaRPr lang="en-GB" noProof="1">
              <a:solidFill>
                <a:srgbClr val="737255"/>
              </a:solidFill>
            </a:endParaRPr>
          </a:p>
          <a:p>
            <a:pPr lvl="1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μακροχρόνια τάση παραγωγής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spcBef>
                <a:spcPct val="35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το βιώσιμο εθνικό εισόδημα</a:t>
            </a:r>
            <a:endParaRPr lang="en-GB" noProof="1">
              <a:solidFill>
                <a:srgbClr val="737255"/>
              </a:solidFill>
            </a:endParaRPr>
          </a:p>
          <a:p>
            <a:pPr lvl="2">
              <a:spcBef>
                <a:spcPct val="35000"/>
              </a:spcBef>
            </a:pPr>
            <a:r>
              <a:rPr lang="el-GR" sz="2280" noProof="1" smtClean="0"/>
              <a:t>τα παραγωγικά κενά</a:t>
            </a:r>
            <a:endParaRPr lang="en-GB" sz="2280" noProof="1"/>
          </a:p>
        </p:txBody>
      </p:sp>
      <p:sp>
        <p:nvSpPr>
          <p:cNvPr id="437253" name="Rectangle 5"/>
          <p:cNvSpPr>
            <a:spLocks noGrp="1"/>
          </p:cNvSpPr>
          <p:nvPr>
            <p:ph type="title"/>
          </p:nvPr>
        </p:nvSpPr>
        <p:spPr>
          <a:xfrm>
            <a:off x="173038" y="271997"/>
            <a:ext cx="8799512" cy="769258"/>
          </a:xfrm>
          <a:noFill/>
          <a:ln/>
        </p:spPr>
        <p:txBody>
          <a:bodyPr anchor="ctr"/>
          <a:lstStyle/>
          <a:p>
            <a:r>
              <a:rPr lang="el-GR" sz="3100" dirty="0" smtClean="0"/>
              <a:t>Βραχυχρόνια ανάπτυξη και</a:t>
            </a:r>
            <a:r>
              <a:rPr lang="en-US" sz="3100" dirty="0"/>
              <a:t> </a:t>
            </a:r>
            <a:r>
              <a:rPr lang="el-GR" sz="3100" dirty="0" smtClean="0"/>
              <a:t>οικονομικός κύκλος</a:t>
            </a:r>
            <a:endParaRPr lang="en-GB" sz="3100" noProof="1"/>
          </a:p>
        </p:txBody>
      </p:sp>
    </p:spTree>
  </p:cSld>
  <p:clrMapOvr>
    <a:masterClrMapping/>
  </p:clrMapOvr>
  <p:transition spd="slow"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Παραγωγικά κενά, 1970-2015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58435" name="Text Box 10"/>
          <p:cNvSpPr txBox="1">
            <a:spLocks noChangeArrowheads="1"/>
          </p:cNvSpPr>
          <p:nvPr/>
        </p:nvSpPr>
        <p:spPr bwMode="auto">
          <a:xfrm>
            <a:off x="136479" y="6168784"/>
            <a:ext cx="78705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668338" algn="l"/>
              </a:tabLst>
            </a:pP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Σημείωση: Τα δεδομένα για τη Γερμανία βασίζονται στη Δυτική Γερμανία μόνο μέχρι το 1991. </a:t>
            </a:r>
            <a:r>
              <a:rPr lang="el-GR" sz="1200" i="1" dirty="0" smtClean="0">
                <a:solidFill>
                  <a:srgbClr val="B2B2B2"/>
                </a:solidFill>
                <a:latin typeface="Arial" charset="0"/>
              </a:rPr>
              <a:t/>
            </a:r>
            <a:br>
              <a:rPr lang="el-GR" sz="1200" i="1" dirty="0" smtClean="0">
                <a:solidFill>
                  <a:srgbClr val="B2B2B2"/>
                </a:solidFill>
                <a:latin typeface="Arial" charset="0"/>
              </a:rPr>
            </a:br>
            <a:r>
              <a:rPr lang="el-GR" sz="1200" i="1" dirty="0" smtClean="0">
                <a:solidFill>
                  <a:srgbClr val="B2B2B2"/>
                </a:solidFill>
                <a:latin typeface="Arial" charset="0"/>
              </a:rPr>
              <a:t>Τα </a:t>
            </a: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δεδομένα από το 2014 βασίζονται σε προβλέψεις</a:t>
            </a:r>
          </a:p>
          <a:p>
            <a:pPr>
              <a:tabLst>
                <a:tab pos="668338" algn="l"/>
              </a:tabLst>
            </a:pP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Πηγή: Βασίζεται σε δεδομένα από τη βάση δεδομένων AMECO (Ευρωπαϊκή Επιτροπή, DGECFIN)</a:t>
            </a:r>
            <a:endParaRPr lang="en-GB" sz="1200" i="1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" b="8725"/>
          <a:stretch/>
        </p:blipFill>
        <p:spPr>
          <a:xfrm>
            <a:off x="415637" y="846162"/>
            <a:ext cx="8312727" cy="495413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Ο οικονομικός κύκλος στην πράξη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οι διακυμάνσεις στην πραγματική μεγέθυνση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η διάρκεια των φάσεων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noProof="1" smtClean="0"/>
              <a:t>το μέγεθος των φάσεων</a:t>
            </a:r>
            <a:endParaRPr lang="en-US" noProof="1"/>
          </a:p>
        </p:txBody>
      </p:sp>
      <p:sp>
        <p:nvSpPr>
          <p:cNvPr id="441349" name="Rectangle 5"/>
          <p:cNvSpPr>
            <a:spLocks noGrp="1"/>
          </p:cNvSpPr>
          <p:nvPr>
            <p:ph type="title"/>
          </p:nvPr>
        </p:nvSpPr>
        <p:spPr>
          <a:xfrm>
            <a:off x="173038" y="203199"/>
            <a:ext cx="8799512" cy="986971"/>
          </a:xfrm>
          <a:noFill/>
          <a:ln/>
        </p:spPr>
        <p:txBody>
          <a:bodyPr/>
          <a:lstStyle/>
          <a:p>
            <a:r>
              <a:rPr lang="el-GR" sz="3400" dirty="0" smtClean="0"/>
              <a:t>Βραχυχρόνια ανάπτυξη και </a:t>
            </a:r>
            <a:br>
              <a:rPr lang="el-GR" sz="3400" dirty="0" smtClean="0"/>
            </a:br>
            <a:r>
              <a:rPr lang="el-GR" sz="3400" dirty="0" smtClean="0"/>
              <a:t>οικονομικός κύκλος</a:t>
            </a:r>
            <a:endParaRPr lang="en-GB" sz="3400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 build="p" bldLvl="2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026"/>
          <p:cNvSpPr>
            <a:spLocks noChangeArrowheads="1"/>
          </p:cNvSpPr>
          <p:nvPr/>
        </p:nvSpPr>
        <p:spPr bwMode="auto">
          <a:xfrm>
            <a:off x="766763" y="815975"/>
            <a:ext cx="8066087" cy="528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443395" name="Object 1027"/>
          <p:cNvGraphicFramePr>
            <a:graphicFrameLocks noChangeAspect="1"/>
          </p:cNvGraphicFramePr>
          <p:nvPr/>
        </p:nvGraphicFramePr>
        <p:xfrm>
          <a:off x="2471738" y="1316038"/>
          <a:ext cx="4179887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6" name="Clip" r:id="rId4" imgW="2963520" imgH="3596760" progId="">
                  <p:embed/>
                </p:oleObj>
              </mc:Choice>
              <mc:Fallback>
                <p:oleObj name="Clip" r:id="rId4" imgW="2963520" imgH="3596760" progId="">
                  <p:embed/>
                  <p:pic>
                    <p:nvPicPr>
                      <p:cNvPr id="0" name="Picture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1316038"/>
                        <a:ext cx="4179887" cy="458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6" name="Rectangle 102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3397" name="Rectangle 102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3398" name="Rectangle 1030"/>
          <p:cNvSpPr>
            <a:spLocks noChangeArrowheads="1"/>
          </p:cNvSpPr>
          <p:nvPr/>
        </p:nvSpPr>
        <p:spPr bwMode="auto">
          <a:xfrm rot="16200000">
            <a:off x="-1561076" y="3267826"/>
            <a:ext cx="349204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1800" dirty="0" smtClean="0">
                <a:latin typeface="Arial" charset="0"/>
              </a:rPr>
              <a:t>Ετήσιος Ρυθμός Ανάπτυξης 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(%)</a:t>
            </a:r>
          </a:p>
        </p:txBody>
      </p:sp>
      <p:sp>
        <p:nvSpPr>
          <p:cNvPr id="443400" name="Text Box 1032"/>
          <p:cNvSpPr txBox="1">
            <a:spLocks noChangeArrowheads="1"/>
          </p:cNvSpPr>
          <p:nvPr/>
        </p:nvSpPr>
        <p:spPr bwMode="auto">
          <a:xfrm>
            <a:off x="0" y="396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185251"/>
                </a:solidFill>
                <a:latin typeface="Arial" charset="0"/>
              </a:rPr>
              <a:t>Ο οικονομικός κύκλος στο Ενωμένο Βασίλειο</a:t>
            </a:r>
            <a:endParaRPr lang="en-GB" b="1" dirty="0">
              <a:solidFill>
                <a:srgbClr val="185251"/>
              </a:solidFill>
              <a:latin typeface="Arial" charset="0"/>
            </a:endParaRPr>
          </a:p>
        </p:txBody>
      </p:sp>
      <p:graphicFrame>
        <p:nvGraphicFramePr>
          <p:cNvPr id="443399" name="Object 1031"/>
          <p:cNvGraphicFramePr>
            <a:graphicFrameLocks/>
          </p:cNvGraphicFramePr>
          <p:nvPr/>
        </p:nvGraphicFramePr>
        <p:xfrm>
          <a:off x="276225" y="641350"/>
          <a:ext cx="8867775" cy="605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7" name="Chart" r:id="rId6" imgW="11072520" imgH="7551360" progId="MSGraph.Chart.8">
                  <p:embed followColorScheme="full"/>
                </p:oleObj>
              </mc:Choice>
              <mc:Fallback>
                <p:oleObj name="Chart" r:id="rId6" imgW="11072520" imgH="7551360" progId="MSGraph.Chart.8">
                  <p:embed followColorScheme="full"/>
                  <p:pic>
                    <p:nvPicPr>
                      <p:cNvPr id="0" name="Picture 103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67" b="1280"/>
                      <a:stretch>
                        <a:fillRect/>
                      </a:stretch>
                    </p:blipFill>
                    <p:spPr bwMode="auto">
                      <a:xfrm>
                        <a:off x="276225" y="641350"/>
                        <a:ext cx="8867775" cy="605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43399" grpId="0" bld="series" 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4082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 οικονομικός κύκλος στην πράξη</a:t>
            </a:r>
            <a:endParaRPr lang="en-US" noProof="1" smtClean="0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οι διακυμάνσεις στην πραγματική μεγέθυνση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διάρκεια των φάσεων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Το μέγεθος των φάσεων</a:t>
            </a:r>
            <a:endParaRPr lang="en-US" noProof="1">
              <a:solidFill>
                <a:srgbClr val="737255"/>
              </a:solidFill>
            </a:endParaRPr>
          </a:p>
        </p:txBody>
      </p:sp>
      <p:sp>
        <p:nvSpPr>
          <p:cNvPr id="445444" name="Rectangle 4"/>
          <p:cNvSpPr>
            <a:spLocks/>
          </p:cNvSpPr>
          <p:nvPr/>
        </p:nvSpPr>
        <p:spPr bwMode="auto">
          <a:xfrm>
            <a:off x="301625" y="3283041"/>
            <a:ext cx="8534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noProof="1" smtClean="0">
                <a:latin typeface="Arial" charset="0"/>
              </a:rPr>
              <a:t>Τα αίτια των διακυμάνσεων στην ανάπτυξη</a:t>
            </a:r>
            <a:endParaRPr lang="en-US" noProof="1">
              <a:latin typeface="Arial" charset="0"/>
            </a:endParaRPr>
          </a:p>
          <a:p>
            <a:pPr marL="742950" lvl="1" indent="-285750">
              <a:spcBef>
                <a:spcPts val="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οι αλλαγές στο σύνολο των αιτιών διακυμάνσεων της συνολικής ζήτησης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οι αλλαγές της συνολικής ζήτησης σχετικά με το δυνητικά παραγόμενο προϊόν</a:t>
            </a:r>
            <a:endParaRPr lang="en-US" altLang="en-US" sz="2600" noProof="1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οι αλλαγές που προέρχονται από τη συνολική προσφορά</a:t>
            </a:r>
            <a:endParaRPr lang="en-GB" sz="2600" noProof="1">
              <a:solidFill>
                <a:srgbClr val="19323F"/>
              </a:solidFill>
              <a:latin typeface="Arial" charset="0"/>
            </a:endParaRPr>
          </a:p>
        </p:txBody>
      </p:sp>
      <p:sp>
        <p:nvSpPr>
          <p:cNvPr id="445446" name="Rectangle 6"/>
          <p:cNvSpPr>
            <a:spLocks noGrp="1"/>
          </p:cNvSpPr>
          <p:nvPr>
            <p:ph type="title"/>
          </p:nvPr>
        </p:nvSpPr>
        <p:spPr>
          <a:xfrm>
            <a:off x="173038" y="228600"/>
            <a:ext cx="8799512" cy="961571"/>
          </a:xfrm>
          <a:noFill/>
          <a:ln/>
        </p:spPr>
        <p:txBody>
          <a:bodyPr/>
          <a:lstStyle/>
          <a:p>
            <a:r>
              <a:rPr lang="el-GR" sz="3400" dirty="0" smtClean="0"/>
              <a:t>Βραχυχρόνια ανάπτυξη και</a:t>
            </a:r>
            <a:br>
              <a:rPr lang="el-GR" sz="3400" dirty="0" smtClean="0"/>
            </a:br>
            <a:r>
              <a:rPr lang="el-GR" sz="3400" dirty="0" smtClean="0"/>
              <a:t> οικονομικός κύκλος</a:t>
            </a:r>
            <a:endParaRPr lang="en-GB" sz="3400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4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08290"/>
            <a:ext cx="9144000" cy="796925"/>
          </a:xfrm>
        </p:spPr>
        <p:txBody>
          <a:bodyPr/>
          <a:lstStyle/>
          <a:p>
            <a:r>
              <a:rPr lang="el-GR" dirty="0" smtClean="0"/>
              <a:t>Η Εθνική Οικονομία </a:t>
            </a:r>
            <a:endParaRPr lang="en-GB" dirty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236" y="2907621"/>
            <a:ext cx="8312150" cy="760412"/>
          </a:xfrm>
        </p:spPr>
        <p:txBody>
          <a:bodyPr/>
          <a:lstStyle/>
          <a:p>
            <a:r>
              <a:rPr lang="el-GR" dirty="0" smtClean="0"/>
              <a:t>Η Μακροχρόνια Οικονομική Ανάπτυξη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μακροχρόνια οικονομική ανάπτυξη</a:t>
            </a:r>
            <a:endParaRPr lang="en-GB" noProof="1"/>
          </a:p>
        </p:txBody>
      </p:sp>
      <p:sp>
        <p:nvSpPr>
          <p:cNvPr id="449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5000"/>
              </a:spcBef>
            </a:pPr>
            <a:r>
              <a:rPr lang="el-GR" noProof="1" smtClean="0"/>
              <a:t>Τα αίτια της μακροχρόνιας ανάπτυξης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noProof="1" smtClean="0"/>
              <a:t>αυξήσεις στην ποσότητα των πόρων: εργασία, γη, κεφάλαιο και </a:t>
            </a:r>
            <a:r>
              <a:rPr lang="el-GR" noProof="1" smtClean="0">
                <a:solidFill>
                  <a:schemeClr val="tx1"/>
                </a:solidFill>
              </a:rPr>
              <a:t>πρώτες ύλες</a:t>
            </a:r>
            <a:endParaRPr lang="en-US" sz="1600" noProof="1"/>
          </a:p>
          <a:p>
            <a:pPr lvl="2">
              <a:lnSpc>
                <a:spcPct val="100000"/>
              </a:lnSpc>
              <a:spcBef>
                <a:spcPct val="55000"/>
              </a:spcBef>
            </a:pPr>
            <a:r>
              <a:rPr lang="el-GR" noProof="1" smtClean="0"/>
              <a:t>το πρόβλημα των  φθινουσών αποδόσεων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noProof="1" smtClean="0"/>
              <a:t>αυξήσεις στην παραγωγικότητα των πόρων</a:t>
            </a:r>
            <a:endParaRPr lang="en-US" noProof="1"/>
          </a:p>
          <a:p>
            <a:pPr lvl="2">
              <a:lnSpc>
                <a:spcPct val="100000"/>
              </a:lnSpc>
              <a:spcBef>
                <a:spcPct val="55000"/>
              </a:spcBef>
            </a:pPr>
            <a:r>
              <a:rPr lang="el-GR" noProof="1" smtClean="0"/>
              <a:t>Το σύνολο των πόρων παραγωγικότητας</a:t>
            </a:r>
            <a:endParaRPr lang="en-US" noProof="1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noProof="1" smtClean="0"/>
              <a:t>οι επιπτώσεις της πραγματικής ανάπτυξης στη δυνητική</a:t>
            </a:r>
            <a:endParaRPr lang="en-US" noProof="1"/>
          </a:p>
          <a:p>
            <a:pPr lvl="2">
              <a:lnSpc>
                <a:spcPct val="100000"/>
              </a:lnSpc>
              <a:spcBef>
                <a:spcPct val="55000"/>
              </a:spcBef>
            </a:pPr>
            <a:r>
              <a:rPr lang="el-GR" noProof="1" smtClean="0"/>
              <a:t>η σπουδαιότητα των επενδύσεων</a:t>
            </a:r>
            <a:endParaRPr lang="en-US" noProof="1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Η μακροχρόνια οικονομική ανάπτυξη</a:t>
            </a:r>
            <a:endParaRPr lang="en-GB" noProof="1"/>
          </a:p>
        </p:txBody>
      </p:sp>
      <p:sp>
        <p:nvSpPr>
          <p:cNvPr id="451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noProof="1" smtClean="0"/>
              <a:t>Οι θεωρίες της ανάπτυξης</a:t>
            </a:r>
            <a:endParaRPr lang="en-US" noProof="1"/>
          </a:p>
          <a:p>
            <a:pPr lvl="1">
              <a:lnSpc>
                <a:spcPct val="140000"/>
              </a:lnSpc>
            </a:pPr>
            <a:r>
              <a:rPr lang="el-GR" noProof="1" smtClean="0"/>
              <a:t>Η κλασική θεωρία</a:t>
            </a:r>
            <a:endParaRPr lang="en-US" noProof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 bldLvl="3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1216025" y="922338"/>
            <a:ext cx="6684963" cy="51101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35" name="Line 3"/>
          <p:cNvSpPr>
            <a:spLocks noChangeShapeType="1"/>
          </p:cNvSpPr>
          <p:nvPr/>
        </p:nvSpPr>
        <p:spPr bwMode="auto">
          <a:xfrm>
            <a:off x="1219200" y="9144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36" name="Line 4"/>
          <p:cNvSpPr>
            <a:spLocks noChangeShapeType="1"/>
          </p:cNvSpPr>
          <p:nvPr/>
        </p:nvSpPr>
        <p:spPr bwMode="auto">
          <a:xfrm>
            <a:off x="1219200" y="6035675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3637" name="Group 5"/>
          <p:cNvGrpSpPr>
            <a:grpSpLocks/>
          </p:cNvGrpSpPr>
          <p:nvPr/>
        </p:nvGrpSpPr>
        <p:grpSpPr bwMode="auto">
          <a:xfrm>
            <a:off x="1219200" y="1173163"/>
            <a:ext cx="6000750" cy="4846637"/>
            <a:chOff x="768" y="739"/>
            <a:chExt cx="3780" cy="3053"/>
          </a:xfrm>
        </p:grpSpPr>
        <p:sp>
          <p:nvSpPr>
            <p:cNvPr id="453638" name="Line 6"/>
            <p:cNvSpPr>
              <a:spLocks noChangeShapeType="1"/>
            </p:cNvSpPr>
            <p:nvPr/>
          </p:nvSpPr>
          <p:spPr bwMode="auto">
            <a:xfrm flipV="1">
              <a:off x="768" y="960"/>
              <a:ext cx="3360" cy="283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3639" name="Rectangle 7"/>
            <p:cNvSpPr>
              <a:spLocks noChangeArrowheads="1"/>
            </p:cNvSpPr>
            <p:nvPr/>
          </p:nvSpPr>
          <p:spPr bwMode="auto">
            <a:xfrm>
              <a:off x="4166" y="739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W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3226966" y="6354763"/>
            <a:ext cx="238526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Ενεργός πληθυσμός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53641" name="Rectangle 9"/>
          <p:cNvSpPr>
            <a:spLocks noChangeArrowheads="1"/>
          </p:cNvSpPr>
          <p:nvPr/>
        </p:nvSpPr>
        <p:spPr bwMode="auto">
          <a:xfrm>
            <a:off x="814388" y="8223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>
                <a:latin typeface="Arial" charset="0"/>
              </a:rPr>
              <a:t>£</a:t>
            </a:r>
          </a:p>
        </p:txBody>
      </p:sp>
      <p:sp>
        <p:nvSpPr>
          <p:cNvPr id="453642" name="Rectangle 10"/>
          <p:cNvSpPr>
            <a:spLocks noChangeArrowheads="1"/>
          </p:cNvSpPr>
          <p:nvPr/>
        </p:nvSpPr>
        <p:spPr bwMode="auto">
          <a:xfrm>
            <a:off x="781050" y="6003925"/>
            <a:ext cx="4206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200">
                <a:latin typeface="Arial" charset="0"/>
              </a:rPr>
              <a:t>O</a:t>
            </a:r>
          </a:p>
        </p:txBody>
      </p:sp>
      <p:grpSp>
        <p:nvGrpSpPr>
          <p:cNvPr id="453643" name="Group 11"/>
          <p:cNvGrpSpPr>
            <a:grpSpLocks/>
          </p:cNvGrpSpPr>
          <p:nvPr/>
        </p:nvGrpSpPr>
        <p:grpSpPr bwMode="auto">
          <a:xfrm>
            <a:off x="1233488" y="2087563"/>
            <a:ext cx="7835900" cy="4695825"/>
            <a:chOff x="777" y="1315"/>
            <a:chExt cx="4936" cy="2958"/>
          </a:xfrm>
        </p:grpSpPr>
        <p:sp>
          <p:nvSpPr>
            <p:cNvPr id="453644" name="Arc 12"/>
            <p:cNvSpPr>
              <a:spLocks/>
            </p:cNvSpPr>
            <p:nvPr/>
          </p:nvSpPr>
          <p:spPr bwMode="auto">
            <a:xfrm>
              <a:off x="777" y="1460"/>
              <a:ext cx="4936" cy="2813"/>
            </a:xfrm>
            <a:custGeom>
              <a:avLst/>
              <a:gdLst>
                <a:gd name="G0" fmla="+- 21271 0 0"/>
                <a:gd name="G1" fmla="+- 20763 0 0"/>
                <a:gd name="G2" fmla="+- 21600 0 0"/>
                <a:gd name="T0" fmla="*/ 0 w 21271"/>
                <a:gd name="T1" fmla="*/ 17006 h 20763"/>
                <a:gd name="T2" fmla="*/ 15316 w 21271"/>
                <a:gd name="T3" fmla="*/ 0 h 20763"/>
                <a:gd name="T4" fmla="*/ 21271 w 21271"/>
                <a:gd name="T5" fmla="*/ 20763 h 20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1" h="20763" fill="none" extrusionOk="0">
                  <a:moveTo>
                    <a:pt x="0" y="17006"/>
                  </a:moveTo>
                  <a:cubicBezTo>
                    <a:pt x="1436" y="8876"/>
                    <a:pt x="7380" y="2276"/>
                    <a:pt x="15316" y="0"/>
                  </a:cubicBezTo>
                </a:path>
                <a:path w="21271" h="20763" stroke="0" extrusionOk="0">
                  <a:moveTo>
                    <a:pt x="0" y="17006"/>
                  </a:moveTo>
                  <a:cubicBezTo>
                    <a:pt x="1436" y="8876"/>
                    <a:pt x="7380" y="2276"/>
                    <a:pt x="15316" y="0"/>
                  </a:cubicBezTo>
                  <a:lnTo>
                    <a:pt x="21271" y="20763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3645" name="Rectangle 13"/>
            <p:cNvSpPr>
              <a:spLocks noChangeArrowheads="1"/>
            </p:cNvSpPr>
            <p:nvPr/>
          </p:nvSpPr>
          <p:spPr bwMode="auto">
            <a:xfrm>
              <a:off x="4343" y="13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Y</a:t>
              </a:r>
            </a:p>
          </p:txBody>
        </p:sp>
      </p:grpSp>
      <p:grpSp>
        <p:nvGrpSpPr>
          <p:cNvPr id="453646" name="Group 14"/>
          <p:cNvGrpSpPr>
            <a:grpSpLocks/>
          </p:cNvGrpSpPr>
          <p:nvPr/>
        </p:nvGrpSpPr>
        <p:grpSpPr bwMode="auto">
          <a:xfrm>
            <a:off x="4234316" y="3587982"/>
            <a:ext cx="3103562" cy="990601"/>
            <a:chOff x="2649" y="2251"/>
            <a:chExt cx="1955" cy="624"/>
          </a:xfrm>
        </p:grpSpPr>
        <p:sp>
          <p:nvSpPr>
            <p:cNvPr id="453647" name="Line 15"/>
            <p:cNvSpPr>
              <a:spLocks noChangeShapeType="1"/>
            </p:cNvSpPr>
            <p:nvPr/>
          </p:nvSpPr>
          <p:spPr bwMode="auto">
            <a:xfrm flipH="1" flipV="1">
              <a:off x="2693" y="2251"/>
              <a:ext cx="251" cy="42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453648" name="AutoShape 16"/>
            <p:cNvSpPr>
              <a:spLocks noChangeArrowheads="1"/>
            </p:cNvSpPr>
            <p:nvPr/>
          </p:nvSpPr>
          <p:spPr bwMode="auto">
            <a:xfrm>
              <a:off x="2649" y="2601"/>
              <a:ext cx="1955" cy="27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222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r>
                <a:rPr lang="en-GB" sz="1900" dirty="0" smtClean="0">
                  <a:solidFill>
                    <a:schemeClr val="tx2"/>
                  </a:solidFill>
                  <a:latin typeface="Arial" charset="0"/>
                </a:rPr>
                <a:t>Total subsistence wages</a:t>
              </a:r>
              <a:endParaRPr lang="en-GB" sz="19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0" y="7937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400" b="1" dirty="0">
                <a:solidFill>
                  <a:srgbClr val="185251"/>
                </a:solidFill>
                <a:latin typeface="Arial" charset="0"/>
              </a:rPr>
              <a:t>Μακροχρόνια σταθερή κατάσταση στο κλασσικό υπόδειγμα</a:t>
            </a:r>
            <a:endParaRPr lang="en-GB" sz="2400" b="1" dirty="0">
              <a:solidFill>
                <a:srgbClr val="18525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1216025" y="922338"/>
            <a:ext cx="6684963" cy="51101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3" name="Line 3"/>
          <p:cNvSpPr>
            <a:spLocks noChangeShapeType="1"/>
          </p:cNvSpPr>
          <p:nvPr/>
        </p:nvSpPr>
        <p:spPr bwMode="auto">
          <a:xfrm>
            <a:off x="1219200" y="914400"/>
            <a:ext cx="0" cy="510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>
            <a:off x="1219200" y="6035675"/>
            <a:ext cx="670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 flipV="1">
            <a:off x="1219200" y="1524000"/>
            <a:ext cx="5334000" cy="449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6613525" y="1173163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S</a:t>
            </a:r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3226966" y="6354763"/>
            <a:ext cx="238526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solidFill>
                  <a:schemeClr val="bg2"/>
                </a:solidFill>
                <a:latin typeface="Arial" charset="0"/>
              </a:rPr>
              <a:t>Ενεργός πληθυσμός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814388" y="8223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>
                <a:solidFill>
                  <a:schemeClr val="bg2"/>
                </a:solidFill>
                <a:latin typeface="Arial" charset="0"/>
              </a:rPr>
              <a:t>£</a:t>
            </a:r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781050" y="6003925"/>
            <a:ext cx="4206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200">
                <a:solidFill>
                  <a:schemeClr val="bg2"/>
                </a:solidFill>
                <a:latin typeface="Arial" charset="0"/>
              </a:rPr>
              <a:t>O</a:t>
            </a:r>
          </a:p>
        </p:txBody>
      </p:sp>
      <p:sp>
        <p:nvSpPr>
          <p:cNvPr id="455690" name="Arc 10"/>
          <p:cNvSpPr>
            <a:spLocks/>
          </p:cNvSpPr>
          <p:nvPr/>
        </p:nvSpPr>
        <p:spPr bwMode="auto">
          <a:xfrm>
            <a:off x="1233488" y="2317750"/>
            <a:ext cx="7835900" cy="4465638"/>
          </a:xfrm>
          <a:custGeom>
            <a:avLst/>
            <a:gdLst>
              <a:gd name="G0" fmla="+- 21271 0 0"/>
              <a:gd name="G1" fmla="+- 20763 0 0"/>
              <a:gd name="G2" fmla="+- 21600 0 0"/>
              <a:gd name="T0" fmla="*/ 0 w 21271"/>
              <a:gd name="T1" fmla="*/ 17006 h 20763"/>
              <a:gd name="T2" fmla="*/ 15316 w 21271"/>
              <a:gd name="T3" fmla="*/ 0 h 20763"/>
              <a:gd name="T4" fmla="*/ 21271 w 21271"/>
              <a:gd name="T5" fmla="*/ 20763 h 20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71" h="20763" fill="none" extrusionOk="0">
                <a:moveTo>
                  <a:pt x="0" y="17006"/>
                </a:moveTo>
                <a:cubicBezTo>
                  <a:pt x="1436" y="8876"/>
                  <a:pt x="7380" y="2276"/>
                  <a:pt x="15316" y="0"/>
                </a:cubicBezTo>
              </a:path>
              <a:path w="21271" h="20763" stroke="0" extrusionOk="0">
                <a:moveTo>
                  <a:pt x="0" y="17006"/>
                </a:moveTo>
                <a:cubicBezTo>
                  <a:pt x="1436" y="8876"/>
                  <a:pt x="7380" y="2276"/>
                  <a:pt x="15316" y="0"/>
                </a:cubicBezTo>
                <a:lnTo>
                  <a:pt x="21271" y="20763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91" name="Rectangle 11"/>
          <p:cNvSpPr>
            <a:spLocks noChangeArrowheads="1"/>
          </p:cNvSpPr>
          <p:nvPr/>
        </p:nvSpPr>
        <p:spPr bwMode="auto">
          <a:xfrm>
            <a:off x="6894513" y="20875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Y</a:t>
            </a:r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>
            <a:off x="2955925" y="3825875"/>
            <a:ext cx="0" cy="21939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93" name="Rectangle 13"/>
          <p:cNvSpPr>
            <a:spLocks noChangeArrowheads="1"/>
          </p:cNvSpPr>
          <p:nvPr/>
        </p:nvSpPr>
        <p:spPr bwMode="auto">
          <a:xfrm>
            <a:off x="2711450" y="601980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455694" name="Group 14"/>
          <p:cNvGrpSpPr>
            <a:grpSpLocks/>
          </p:cNvGrpSpPr>
          <p:nvPr/>
        </p:nvGrpSpPr>
        <p:grpSpPr bwMode="auto">
          <a:xfrm>
            <a:off x="646113" y="4327525"/>
            <a:ext cx="2295525" cy="396875"/>
            <a:chOff x="407" y="2726"/>
            <a:chExt cx="1446" cy="250"/>
          </a:xfrm>
        </p:grpSpPr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 flipH="1">
              <a:off x="768" y="2870"/>
              <a:ext cx="108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5696" name="Rectangle 16"/>
            <p:cNvSpPr>
              <a:spLocks noChangeArrowheads="1"/>
            </p:cNvSpPr>
            <p:nvPr/>
          </p:nvSpPr>
          <p:spPr bwMode="auto">
            <a:xfrm>
              <a:off x="407" y="2726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W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GB" sz="2000" baseline="-48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55697" name="Group 17"/>
          <p:cNvGrpSpPr>
            <a:grpSpLocks/>
          </p:cNvGrpSpPr>
          <p:nvPr/>
        </p:nvGrpSpPr>
        <p:grpSpPr bwMode="auto">
          <a:xfrm>
            <a:off x="752475" y="3581400"/>
            <a:ext cx="2189163" cy="396875"/>
            <a:chOff x="474" y="2256"/>
            <a:chExt cx="1379" cy="250"/>
          </a:xfrm>
        </p:grpSpPr>
        <p:sp>
          <p:nvSpPr>
            <p:cNvPr id="455698" name="Line 18"/>
            <p:cNvSpPr>
              <a:spLocks noChangeShapeType="1"/>
            </p:cNvSpPr>
            <p:nvPr/>
          </p:nvSpPr>
          <p:spPr bwMode="auto">
            <a:xfrm flipH="1">
              <a:off x="768" y="2400"/>
              <a:ext cx="108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5699" name="Rectangle 19"/>
            <p:cNvSpPr>
              <a:spLocks noChangeArrowheads="1"/>
            </p:cNvSpPr>
            <p:nvPr/>
          </p:nvSpPr>
          <p:spPr bwMode="auto">
            <a:xfrm>
              <a:off x="474" y="225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2895600" y="3752850"/>
            <a:ext cx="120650" cy="120650"/>
          </a:xfrm>
          <a:prstGeom prst="ellipse">
            <a:avLst/>
          </a:prstGeom>
          <a:solidFill>
            <a:srgbClr val="FFCCCC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701" name="Oval 21"/>
          <p:cNvSpPr>
            <a:spLocks noChangeArrowheads="1"/>
          </p:cNvSpPr>
          <p:nvPr/>
        </p:nvSpPr>
        <p:spPr bwMode="auto">
          <a:xfrm>
            <a:off x="2895600" y="4492625"/>
            <a:ext cx="120650" cy="120650"/>
          </a:xfrm>
          <a:prstGeom prst="ellipse">
            <a:avLst/>
          </a:prstGeom>
          <a:solidFill>
            <a:srgbClr val="CCECFF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5702" name="Group 22"/>
          <p:cNvGrpSpPr>
            <a:grpSpLocks/>
          </p:cNvGrpSpPr>
          <p:nvPr/>
        </p:nvGrpSpPr>
        <p:grpSpPr bwMode="auto">
          <a:xfrm>
            <a:off x="4814888" y="2805113"/>
            <a:ext cx="460375" cy="3595687"/>
            <a:chOff x="3033" y="1767"/>
            <a:chExt cx="290" cy="2265"/>
          </a:xfrm>
        </p:grpSpPr>
        <p:sp>
          <p:nvSpPr>
            <p:cNvPr id="455703" name="Line 23"/>
            <p:cNvSpPr>
              <a:spLocks noChangeShapeType="1"/>
            </p:cNvSpPr>
            <p:nvPr/>
          </p:nvSpPr>
          <p:spPr bwMode="auto">
            <a:xfrm>
              <a:off x="3157" y="1767"/>
              <a:ext cx="0" cy="20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5704" name="Rectangle 24"/>
            <p:cNvSpPr>
              <a:spLocks noChangeArrowheads="1"/>
            </p:cNvSpPr>
            <p:nvPr/>
          </p:nvSpPr>
          <p:spPr bwMode="auto">
            <a:xfrm>
              <a:off x="3033" y="3782"/>
              <a:ext cx="2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N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L</a:t>
              </a:r>
            </a:p>
          </p:txBody>
        </p:sp>
      </p:grpSp>
      <p:grpSp>
        <p:nvGrpSpPr>
          <p:cNvPr id="455705" name="Group 25"/>
          <p:cNvGrpSpPr>
            <a:grpSpLocks/>
          </p:cNvGrpSpPr>
          <p:nvPr/>
        </p:nvGrpSpPr>
        <p:grpSpPr bwMode="auto">
          <a:xfrm>
            <a:off x="4881563" y="2316163"/>
            <a:ext cx="325437" cy="534987"/>
            <a:chOff x="3075" y="1459"/>
            <a:chExt cx="205" cy="337"/>
          </a:xfrm>
        </p:grpSpPr>
        <p:sp>
          <p:nvSpPr>
            <p:cNvPr id="455706" name="Oval 26"/>
            <p:cNvSpPr>
              <a:spLocks noChangeArrowheads="1"/>
            </p:cNvSpPr>
            <p:nvPr/>
          </p:nvSpPr>
          <p:spPr bwMode="auto">
            <a:xfrm>
              <a:off x="3118" y="1721"/>
              <a:ext cx="75" cy="7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5707" name="Rectangle 27"/>
            <p:cNvSpPr>
              <a:spLocks noChangeArrowheads="1"/>
            </p:cNvSpPr>
            <p:nvPr/>
          </p:nvSpPr>
          <p:spPr bwMode="auto">
            <a:xfrm>
              <a:off x="3075" y="145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e</a:t>
              </a:r>
            </a:p>
          </p:txBody>
        </p:sp>
      </p:grpSp>
      <p:grpSp>
        <p:nvGrpSpPr>
          <p:cNvPr id="455708" name="Group 28"/>
          <p:cNvGrpSpPr>
            <a:grpSpLocks/>
          </p:cNvGrpSpPr>
          <p:nvPr/>
        </p:nvGrpSpPr>
        <p:grpSpPr bwMode="auto">
          <a:xfrm>
            <a:off x="5097463" y="2859088"/>
            <a:ext cx="3184525" cy="1398587"/>
            <a:chOff x="3211" y="1801"/>
            <a:chExt cx="2006" cy="881"/>
          </a:xfrm>
        </p:grpSpPr>
        <p:sp>
          <p:nvSpPr>
            <p:cNvPr id="455709" name="Line 29"/>
            <p:cNvSpPr>
              <a:spLocks noChangeShapeType="1"/>
            </p:cNvSpPr>
            <p:nvPr/>
          </p:nvSpPr>
          <p:spPr bwMode="auto">
            <a:xfrm flipH="1" flipV="1">
              <a:off x="3211" y="1819"/>
              <a:ext cx="704" cy="56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455710" name="AutoShape 30"/>
            <p:cNvSpPr>
              <a:spLocks noChangeArrowheads="1"/>
            </p:cNvSpPr>
            <p:nvPr/>
          </p:nvSpPr>
          <p:spPr bwMode="auto">
            <a:xfrm>
              <a:off x="3559" y="1801"/>
              <a:ext cx="1658" cy="88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222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r>
                <a:rPr lang="el-GR" sz="1900" dirty="0">
                  <a:solidFill>
                    <a:schemeClr val="hlink"/>
                  </a:solidFill>
                  <a:latin typeface="Arial" charset="0"/>
                </a:rPr>
                <a:t>Μακροχρόνια</a:t>
              </a:r>
            </a:p>
            <a:p>
              <a:pPr algn="ctr" defTabSz="762000"/>
              <a:r>
                <a:rPr lang="el-GR" sz="1900" dirty="0">
                  <a:solidFill>
                    <a:schemeClr val="hlink"/>
                  </a:solidFill>
                  <a:latin typeface="Arial" charset="0"/>
                </a:rPr>
                <a:t>ισορροπία με τους </a:t>
              </a:r>
              <a:r>
                <a:rPr lang="el-GR" sz="1900" dirty="0" smtClean="0">
                  <a:solidFill>
                    <a:schemeClr val="hlink"/>
                  </a:solidFill>
                  <a:latin typeface="Arial" charset="0"/>
                </a:rPr>
                <a:t>μισθούς σε επίπεδο ‘επιβίωσης</a:t>
              </a:r>
              <a:r>
                <a:rPr lang="el-GR" sz="1900" dirty="0">
                  <a:solidFill>
                    <a:schemeClr val="hlink"/>
                  </a:solidFill>
                  <a:latin typeface="Arial" charset="0"/>
                </a:rPr>
                <a:t>’</a:t>
              </a:r>
              <a:endParaRPr lang="en-GB" sz="19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455711" name="Line 31"/>
          <p:cNvSpPr>
            <a:spLocks noChangeShapeType="1"/>
          </p:cNvSpPr>
          <p:nvPr/>
        </p:nvSpPr>
        <p:spPr bwMode="auto">
          <a:xfrm>
            <a:off x="3114675" y="6227763"/>
            <a:ext cx="1714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712" name="Text Box 32"/>
          <p:cNvSpPr txBox="1">
            <a:spLocks noChangeArrowheads="1"/>
          </p:cNvSpPr>
          <p:nvPr/>
        </p:nvSpPr>
        <p:spPr bwMode="auto">
          <a:xfrm>
            <a:off x="0" y="7937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sz="2400" b="1" dirty="0">
                <a:solidFill>
                  <a:srgbClr val="185251"/>
                </a:solidFill>
                <a:latin typeface="Arial" charset="0"/>
              </a:rPr>
              <a:t>Μακροχρόνια σταθερή κατάσταση στο κλασσικό υπόδειγμα</a:t>
            </a:r>
            <a:endParaRPr lang="en-GB" sz="2400" b="1" dirty="0">
              <a:solidFill>
                <a:srgbClr val="185251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5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5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92" grpId="0" animBg="1"/>
      <p:bldP spid="455700" grpId="0" animBg="1"/>
      <p:bldP spid="455701" grpId="0" animBg="1"/>
      <p:bldP spid="4557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Rectangle 4" descr="Green marb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388"/>
          </a:xfrm>
          <a:noFill/>
          <a:ln/>
        </p:spPr>
        <p:txBody>
          <a:bodyPr lIns="92075" tIns="46038" rIns="92075" bIns="46038" anchor="ctr"/>
          <a:lstStyle/>
          <a:p>
            <a:r>
              <a:rPr lang="el-GR" sz="2300" b="1" dirty="0">
                <a:solidFill>
                  <a:schemeClr val="hlink"/>
                </a:solidFill>
              </a:rPr>
              <a:t>Οικονομική ανάπτυξη (μέσο ετήσιο %), ανεργία (μέσο %)</a:t>
            </a:r>
            <a:r>
              <a:rPr lang="en-US" sz="2300" b="1" dirty="0">
                <a:solidFill>
                  <a:schemeClr val="hlink"/>
                </a:solidFill>
              </a:rPr>
              <a:t/>
            </a:r>
            <a:br>
              <a:rPr lang="en-US" sz="2300" b="1" dirty="0">
                <a:solidFill>
                  <a:schemeClr val="hlink"/>
                </a:solidFill>
              </a:rPr>
            </a:br>
            <a:r>
              <a:rPr lang="el-GR" sz="2300" b="1" dirty="0">
                <a:solidFill>
                  <a:schemeClr val="hlink"/>
                </a:solidFill>
              </a:rPr>
              <a:t>και πληθωρισμός (μέσο ετήσιο %)</a:t>
            </a:r>
            <a:endParaRPr lang="en-GB" sz="2300" b="1" dirty="0">
              <a:solidFill>
                <a:schemeClr val="hlin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452285"/>
              </p:ext>
            </p:extLst>
          </p:nvPr>
        </p:nvGraphicFramePr>
        <p:xfrm>
          <a:off x="36513" y="1152525"/>
          <a:ext cx="8905875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41" name="Document" r:id="rId5" imgW="5880234" imgH="4192412" progId="Word.Document.8">
                  <p:embed/>
                </p:oleObj>
              </mc:Choice>
              <mc:Fallback>
                <p:oleObj name="Document" r:id="rId5" imgW="5880234" imgH="41924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-2054" r="-1785" b="3348"/>
                      <a:stretch>
                        <a:fillRect/>
                      </a:stretch>
                    </p:blipFill>
                    <p:spPr bwMode="auto">
                      <a:xfrm>
                        <a:off x="36513" y="1152525"/>
                        <a:ext cx="8905875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1335024" y="5138928"/>
            <a:ext cx="7571232" cy="1719072"/>
          </a:xfrm>
          <a:prstGeom prst="rect">
            <a:avLst/>
          </a:prstGeom>
          <a:solidFill>
            <a:srgbClr val="ECE9D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5024" y="3273552"/>
            <a:ext cx="7723632" cy="1670304"/>
          </a:xfrm>
          <a:prstGeom prst="rect">
            <a:avLst/>
          </a:prstGeom>
          <a:solidFill>
            <a:srgbClr val="ECE9D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βραχυχρόνια οικονομική ανάπτυξη</a:t>
            </a:r>
            <a:endParaRPr lang="en-GB" noProof="1"/>
          </a:p>
        </p:txBody>
      </p:sp>
      <p:sp>
        <p:nvSpPr>
          <p:cNvPr id="457731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6652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Οι θεωρίες ανάπτυξης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Η κλασική θεωρία</a:t>
            </a:r>
            <a:endParaRPr lang="en-US" noProof="1">
              <a:solidFill>
                <a:srgbClr val="737255"/>
              </a:solidFill>
            </a:endParaRPr>
          </a:p>
        </p:txBody>
      </p:sp>
      <p:sp>
        <p:nvSpPr>
          <p:cNvPr id="457732" name="Rectangle 4"/>
          <p:cNvSpPr>
            <a:spLocks/>
          </p:cNvSpPr>
          <p:nvPr/>
        </p:nvSpPr>
        <p:spPr bwMode="auto">
          <a:xfrm>
            <a:off x="301625" y="3059113"/>
            <a:ext cx="8534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Η σύγχρονη θεωρία ενδογενούς ανάπτυξης</a:t>
            </a:r>
            <a:endParaRPr lang="en-US" sz="2600" noProof="1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altLang="en-US" sz="2300" noProof="1" smtClean="0">
                <a:solidFill>
                  <a:srgbClr val="1E495C"/>
                </a:solidFill>
                <a:latin typeface="Arial" charset="0"/>
              </a:rPr>
              <a:t>ανάπτυξη και εξάπλωση των νέων τεχνολογιών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noProof="1" smtClean="0">
                <a:solidFill>
                  <a:srgbClr val="1E495C"/>
                </a:solidFill>
                <a:latin typeface="Arial" charset="0"/>
              </a:rPr>
              <a:t>θετικές εξωτερικότητες της επένδυσης</a:t>
            </a:r>
            <a:endParaRPr lang="en-US" sz="2300" noProof="1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7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2" grpId="0" build="p" bldLvl="3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Η μακροχρόνια οικονομική ανάπτυξη</a:t>
            </a:r>
            <a:endParaRPr lang="en-GB" noProof="1"/>
          </a:p>
        </p:txBody>
      </p:sp>
      <p:sp>
        <p:nvSpPr>
          <p:cNvPr id="459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l-GR" noProof="1" smtClean="0"/>
              <a:t>Πολιτικές για την επίτευξη ανάπτυξης</a:t>
            </a:r>
            <a:endParaRPr lang="en-US" noProof="1"/>
          </a:p>
          <a:p>
            <a:pPr lvl="1">
              <a:lnSpc>
                <a:spcPct val="170000"/>
              </a:lnSpc>
            </a:pPr>
            <a:r>
              <a:rPr lang="el-GR" noProof="1" smtClean="0"/>
              <a:t>πολιτικές από την πλευρά της ζήτησης</a:t>
            </a:r>
            <a:endParaRPr lang="en-US" noProof="1"/>
          </a:p>
          <a:p>
            <a:pPr lvl="1">
              <a:lnSpc>
                <a:spcPct val="170000"/>
              </a:lnSpc>
            </a:pPr>
            <a:r>
              <a:rPr lang="el-GR" noProof="1" smtClean="0"/>
              <a:t>πολιτικές από την πλευρά της προσφοράς</a:t>
            </a:r>
            <a:endParaRPr lang="en-US" noProof="1"/>
          </a:p>
          <a:p>
            <a:pPr lvl="1">
              <a:lnSpc>
                <a:spcPct val="170000"/>
              </a:lnSpc>
            </a:pPr>
            <a:r>
              <a:rPr lang="el-GR" noProof="1" smtClean="0"/>
              <a:t>ο διττός ρόλος της επένδυσης</a:t>
            </a:r>
            <a:endParaRPr lang="en-US" noProof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 bldLvl="2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μακροχρόνια οικονομική  ανάπτυξη</a:t>
            </a:r>
            <a:endParaRPr lang="en-GB" noProof="1"/>
          </a:p>
        </p:txBody>
      </p:sp>
      <p:sp>
        <p:nvSpPr>
          <p:cNvPr id="461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l-GR" dirty="0" smtClean="0"/>
              <a:t>Τα οφέλη της μεγέθυνσης </a:t>
            </a:r>
            <a:endParaRPr lang="en-GB" noProof="1"/>
          </a:p>
          <a:p>
            <a:pPr lvl="1">
              <a:lnSpc>
                <a:spcPct val="190000"/>
              </a:lnSpc>
            </a:pPr>
            <a:r>
              <a:rPr lang="el-GR" noProof="1" smtClean="0"/>
              <a:t> αυξημένη κατανάλωση</a:t>
            </a:r>
            <a:endParaRPr lang="en-GB" noProof="1"/>
          </a:p>
          <a:p>
            <a:pPr lvl="1">
              <a:lnSpc>
                <a:spcPct val="190000"/>
              </a:lnSpc>
            </a:pPr>
            <a:r>
              <a:rPr lang="el-GR" noProof="1" smtClean="0"/>
              <a:t>μειώνει τα μακροικονομικά προβλήματα</a:t>
            </a:r>
            <a:endParaRPr lang="en-GB" noProof="1"/>
          </a:p>
          <a:p>
            <a:pPr lvl="1">
              <a:lnSpc>
                <a:spcPct val="190000"/>
              </a:lnSpc>
            </a:pPr>
            <a:r>
              <a:rPr lang="el-GR" noProof="1" smtClean="0"/>
              <a:t>δυνατότητες αναδιανομής</a:t>
            </a:r>
            <a:endParaRPr lang="en-GB" noProof="1"/>
          </a:p>
          <a:p>
            <a:pPr lvl="1">
              <a:lnSpc>
                <a:spcPct val="190000"/>
              </a:lnSpc>
            </a:pPr>
            <a:endParaRPr lang="en-GB" noProof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 bldLvl="2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Η μακροχρόνια οικονομική ανάπτυξη</a:t>
            </a:r>
            <a:endParaRPr lang="en-GB" noProof="1"/>
          </a:p>
        </p:txBody>
      </p:sp>
      <p:sp>
        <p:nvSpPr>
          <p:cNvPr id="463875" name="Rectangle 3"/>
          <p:cNvSpPr>
            <a:spLocks noGrp="1"/>
          </p:cNvSpPr>
          <p:nvPr>
            <p:ph type="body" idx="1"/>
          </p:nvPr>
        </p:nvSpPr>
        <p:spPr>
          <a:xfrm>
            <a:off x="301625" y="1558925"/>
            <a:ext cx="8534400" cy="4854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noProof="1" smtClean="0"/>
              <a:t>Τα κόστη της οικονομικής ανάπτυξης</a:t>
            </a:r>
            <a:endParaRPr lang="en-US" noProof="1"/>
          </a:p>
          <a:p>
            <a:pPr lvl="1">
              <a:lnSpc>
                <a:spcPct val="100000"/>
              </a:lnSpc>
            </a:pPr>
            <a:r>
              <a:rPr lang="el-GR" noProof="1" smtClean="0"/>
              <a:t> τρέχοντα κόστη ευκαιρίας</a:t>
            </a:r>
            <a:endParaRPr lang="en-US" noProof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 bldLvl="2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42" name="Text Box 22"/>
          <p:cNvSpPr txBox="1">
            <a:spLocks noChangeArrowheads="1"/>
          </p:cNvSpPr>
          <p:nvPr/>
        </p:nvSpPr>
        <p:spPr bwMode="auto">
          <a:xfrm>
            <a:off x="0" y="269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3E3E5E"/>
                </a:solidFill>
                <a:latin typeface="Arial" charset="0"/>
              </a:rPr>
              <a:t>Μονοπάτια υψηλής και χαμηλής ανάπτυξης</a:t>
            </a:r>
            <a:endParaRPr lang="en-GB" b="1" dirty="0">
              <a:solidFill>
                <a:srgbClr val="3E3E5E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/>
          <a:stretch/>
        </p:blipFill>
        <p:spPr>
          <a:xfrm>
            <a:off x="1001231" y="777922"/>
            <a:ext cx="7141537" cy="576835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μακροχρόνια οικονομική ανάπτυξη</a:t>
            </a:r>
            <a:endParaRPr lang="en-GB" noProof="1"/>
          </a:p>
        </p:txBody>
      </p:sp>
      <p:sp>
        <p:nvSpPr>
          <p:cNvPr id="467971" name="Rectangle 3"/>
          <p:cNvSpPr>
            <a:spLocks noGrp="1"/>
          </p:cNvSpPr>
          <p:nvPr>
            <p:ph type="body" idx="1"/>
          </p:nvPr>
        </p:nvSpPr>
        <p:spPr>
          <a:xfrm>
            <a:off x="301625" y="1576388"/>
            <a:ext cx="8534400" cy="12779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Τα κόστη της οικονομικής ανάπτυξης</a:t>
            </a:r>
            <a:endParaRPr lang="en-US" noProof="1">
              <a:solidFill>
                <a:srgbClr val="737255"/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646B86"/>
              </a:buClr>
            </a:pPr>
            <a:r>
              <a:rPr lang="el-GR" noProof="1" smtClean="0">
                <a:solidFill>
                  <a:srgbClr val="737255"/>
                </a:solidFill>
              </a:rPr>
              <a:t>τα τρέχοντα κόστη ευκαιρίας</a:t>
            </a:r>
            <a:endParaRPr lang="en-US" noProof="1">
              <a:solidFill>
                <a:srgbClr val="737255"/>
              </a:solidFill>
            </a:endParaRPr>
          </a:p>
        </p:txBody>
      </p:sp>
      <p:sp>
        <p:nvSpPr>
          <p:cNvPr id="467972" name="Rectangle 4"/>
          <p:cNvSpPr>
            <a:spLocks/>
          </p:cNvSpPr>
          <p:nvPr/>
        </p:nvSpPr>
        <p:spPr bwMode="auto">
          <a:xfrm>
            <a:off x="301625" y="2827338"/>
            <a:ext cx="85344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12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μπορεί να δημιουργήσουν πρόσθετες ανάγκες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επηρεάζουν την κατανομή του εισοδήματος</a:t>
            </a:r>
            <a:endParaRPr lang="en-GB" sz="2600" noProof="1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οι επιπτώσεις της αλλαγής, συμπεριλαμβανομένης της ανεργίας, καθώς οι δεξιότητες καθίστανται άσχετες</a:t>
            </a:r>
            <a:endParaRPr lang="en-GB" sz="2600" noProof="1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περιβαντολλογικά κόστη</a:t>
            </a:r>
            <a:endParaRPr lang="en-GB" sz="2600" noProof="1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noProof="1" smtClean="0">
                <a:solidFill>
                  <a:srgbClr val="19323F"/>
                </a:solidFill>
                <a:latin typeface="Arial" charset="0"/>
              </a:rPr>
              <a:t>Εξάντληση των πόρων</a:t>
            </a:r>
            <a:endParaRPr lang="en-GB" sz="2600" noProof="1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Rectangle 4" descr="Green marb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388"/>
          </a:xfrm>
          <a:noFill/>
          <a:ln/>
        </p:spPr>
        <p:txBody>
          <a:bodyPr lIns="92075" tIns="46038" rIns="92075" bIns="46038" anchor="ctr"/>
          <a:lstStyle/>
          <a:p>
            <a:r>
              <a:rPr lang="el-GR" sz="2300" b="1" dirty="0">
                <a:solidFill>
                  <a:schemeClr val="hlink"/>
                </a:solidFill>
              </a:rPr>
              <a:t>Οικονομική ανάπτυξη (μέσο ετήσιο %), ανεργία (μέσο %)</a:t>
            </a:r>
            <a:r>
              <a:rPr lang="en-US" sz="2300" b="1" dirty="0">
                <a:solidFill>
                  <a:schemeClr val="hlink"/>
                </a:solidFill>
              </a:rPr>
              <a:t/>
            </a:r>
            <a:br>
              <a:rPr lang="en-US" sz="2300" b="1" dirty="0">
                <a:solidFill>
                  <a:schemeClr val="hlink"/>
                </a:solidFill>
              </a:rPr>
            </a:br>
            <a:r>
              <a:rPr lang="el-GR" sz="2300" b="1" dirty="0">
                <a:solidFill>
                  <a:schemeClr val="hlink"/>
                </a:solidFill>
              </a:rPr>
              <a:t>και πληθωρισμός (μέσο ετήσιο %)</a:t>
            </a:r>
            <a:endParaRPr lang="en-GB" sz="2300" b="1" dirty="0">
              <a:solidFill>
                <a:schemeClr val="hlin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6310"/>
              </p:ext>
            </p:extLst>
          </p:nvPr>
        </p:nvGraphicFramePr>
        <p:xfrm>
          <a:off x="36513" y="1152525"/>
          <a:ext cx="8905875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91" name="Document" r:id="rId5" imgW="5880234" imgH="4192412" progId="Word.Document.8">
                  <p:embed/>
                </p:oleObj>
              </mc:Choice>
              <mc:Fallback>
                <p:oleObj name="Document" r:id="rId5" imgW="5880234" imgH="419241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-2054" r="-1785" b="3348"/>
                      <a:stretch>
                        <a:fillRect/>
                      </a:stretch>
                    </p:blipFill>
                    <p:spPr bwMode="auto">
                      <a:xfrm>
                        <a:off x="36513" y="1152525"/>
                        <a:ext cx="8905875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499616" y="5138928"/>
            <a:ext cx="7406640" cy="1719072"/>
          </a:xfrm>
          <a:prstGeom prst="rect">
            <a:avLst/>
          </a:prstGeom>
          <a:solidFill>
            <a:srgbClr val="ECE9D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2" name="Rectangle 4" descr="Green marb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4388"/>
          </a:xfrm>
          <a:noFill/>
          <a:ln/>
        </p:spPr>
        <p:txBody>
          <a:bodyPr lIns="92075" tIns="46038" rIns="92075" bIns="46038" anchor="ctr"/>
          <a:lstStyle/>
          <a:p>
            <a:r>
              <a:rPr lang="el-GR" sz="2300" b="1" dirty="0">
                <a:solidFill>
                  <a:schemeClr val="hlink"/>
                </a:solidFill>
              </a:rPr>
              <a:t>Οικονομική ανάπτυξη (μέσο ετήσιο %), ανεργία (μέσο %)</a:t>
            </a:r>
            <a:r>
              <a:rPr lang="en-US" sz="2300" b="1" dirty="0">
                <a:solidFill>
                  <a:schemeClr val="hlink"/>
                </a:solidFill>
              </a:rPr>
              <a:t/>
            </a:r>
            <a:br>
              <a:rPr lang="en-US" sz="2300" b="1" dirty="0">
                <a:solidFill>
                  <a:schemeClr val="hlink"/>
                </a:solidFill>
              </a:rPr>
            </a:br>
            <a:r>
              <a:rPr lang="el-GR" sz="2300" b="1" dirty="0">
                <a:solidFill>
                  <a:schemeClr val="hlink"/>
                </a:solidFill>
              </a:rPr>
              <a:t>και πληθωρισμός (μέσο ετήσιο %)</a:t>
            </a:r>
            <a:endParaRPr lang="en-GB" sz="2300" b="1" dirty="0">
              <a:solidFill>
                <a:schemeClr val="hlin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213872"/>
              </p:ext>
            </p:extLst>
          </p:nvPr>
        </p:nvGraphicFramePr>
        <p:xfrm>
          <a:off x="36513" y="1152525"/>
          <a:ext cx="8905875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38" name="Document" r:id="rId5" imgW="5880234" imgH="4192412" progId="Word.Document.8">
                  <p:embed/>
                </p:oleObj>
              </mc:Choice>
              <mc:Fallback>
                <p:oleObj name="Document" r:id="rId5" imgW="5880234" imgH="41924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-2054" r="-1785" b="3348"/>
                      <a:stretch>
                        <a:fillRect/>
                      </a:stretch>
                    </p:blipFill>
                    <p:spPr bwMode="auto">
                      <a:xfrm>
                        <a:off x="36513" y="1152525"/>
                        <a:ext cx="8905875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35AA"/>
    </a:lt2>
    <a:accent1>
      <a:srgbClr val="800080"/>
    </a:accent1>
    <a:accent2>
      <a:srgbClr val="C40038"/>
    </a:accent2>
    <a:accent3>
      <a:srgbClr val="AAAAAA"/>
    </a:accent3>
    <a:accent4>
      <a:srgbClr val="DADADA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35AA"/>
    </a:lt2>
    <a:accent1>
      <a:srgbClr val="800080"/>
    </a:accent1>
    <a:accent2>
      <a:srgbClr val="C40038"/>
    </a:accent2>
    <a:accent3>
      <a:srgbClr val="AAAAAA"/>
    </a:accent3>
    <a:accent4>
      <a:srgbClr val="DADADA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35AA"/>
    </a:lt2>
    <a:accent1>
      <a:srgbClr val="800080"/>
    </a:accent1>
    <a:accent2>
      <a:srgbClr val="C40038"/>
    </a:accent2>
    <a:accent3>
      <a:srgbClr val="AAAAAA"/>
    </a:accent3>
    <a:accent4>
      <a:srgbClr val="DADADA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35AA"/>
    </a:lt2>
    <a:accent1>
      <a:srgbClr val="800080"/>
    </a:accent1>
    <a:accent2>
      <a:srgbClr val="C40038"/>
    </a:accent2>
    <a:accent3>
      <a:srgbClr val="AAAAAA"/>
    </a:accent3>
    <a:accent4>
      <a:srgbClr val="DADADA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1932</TotalTime>
  <Words>2092</Words>
  <Application>Microsoft Office PowerPoint</Application>
  <PresentationFormat>On-screen Show (4:3)</PresentationFormat>
  <Paragraphs>550</Paragraphs>
  <Slides>75</Slides>
  <Notes>75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Default Design</vt:lpstr>
      <vt:lpstr>Document</vt:lpstr>
      <vt:lpstr>Clip</vt:lpstr>
      <vt:lpstr>Chart</vt:lpstr>
      <vt:lpstr>PowerPoint Presentation</vt:lpstr>
      <vt:lpstr>Η Εθνική Οικονομία</vt:lpstr>
      <vt:lpstr>Το πεδίο εφαρμογής της μακροοικονομικής</vt:lpstr>
      <vt:lpstr>PowerPoint Presentation</vt:lpstr>
      <vt:lpstr>Το πεδίο εφαρμογής της μακροοικονομικής</vt:lpstr>
      <vt:lpstr>Οικονομική ανάπτυξη (μέσο ετήσιο %), ανεργία (μέσο %) και πληθωρισμός (μέσο ετήσιο %)</vt:lpstr>
      <vt:lpstr>Οικονομική ανάπτυξη (μέσο ετήσιο %), ανεργία (μέσο %) και πληθωρισμός (μέσο ετήσιο %)</vt:lpstr>
      <vt:lpstr>Οικονομική ανάπτυξη (μέσο ετήσιο %), ανεργία (μέσο %) και πληθωρισμός (μέσο ετήσιο %)</vt:lpstr>
      <vt:lpstr>Οικονομική ανάπτυξη (μέσο ετήσιο %), ανεργία (μέσο %) και πληθωρισμός (μέσο ετήσιο %)</vt:lpstr>
      <vt:lpstr>Το πεδίο εφαρμογής της μακροοικονομικής</vt:lpstr>
      <vt:lpstr>PowerPoint Presentation</vt:lpstr>
      <vt:lpstr>Το πεδίο εφαρμογής της μακροοικονομικής</vt:lpstr>
      <vt:lpstr>Το πεδίο εφαρμογής της Μακροοικονομικής</vt:lpstr>
      <vt:lpstr>Η Εθνική Οικονομία</vt:lpstr>
      <vt:lpstr>Η κυκλική ροή του εισοδήματος</vt:lpstr>
      <vt:lpstr>PowerPoint Presentation</vt:lpstr>
      <vt:lpstr>Η κυκλική ροή του εισοδήματος</vt:lpstr>
      <vt:lpstr>PowerPoint Presentation</vt:lpstr>
      <vt:lpstr>Η Κυκλική Ροή του Εισοδήματος</vt:lpstr>
      <vt:lpstr>Η Εθνική Οικονομία</vt:lpstr>
      <vt:lpstr>Μέτρηση εθνικού εισοδήματος</vt:lpstr>
      <vt:lpstr>PowerPoint Presentation</vt:lpstr>
      <vt:lpstr>PowerPoint Presentation</vt:lpstr>
      <vt:lpstr>Η Μέτρηση του Εθνικού Εισοδήματος</vt:lpstr>
      <vt:lpstr>PowerPoint Presentation</vt:lpstr>
      <vt:lpstr>PowerPoint Presentation</vt:lpstr>
      <vt:lpstr>PowerPoint Presentation</vt:lpstr>
      <vt:lpstr>Η Μέτρηση του Εθνικού Εισοδήματος</vt:lpstr>
      <vt:lpstr>PowerPoint Presentation</vt:lpstr>
      <vt:lpstr>PowerPoint Presentation</vt:lpstr>
      <vt:lpstr>PowerPoint Presentation</vt:lpstr>
      <vt:lpstr>Η Μέτρηση του Εθνικού Εισοδήματος</vt:lpstr>
      <vt:lpstr>PowerPoint Presentation</vt:lpstr>
      <vt:lpstr>PowerPoint Presentation</vt:lpstr>
      <vt:lpstr>PowerPoint Presentation</vt:lpstr>
      <vt:lpstr>PowerPoint Presentation</vt:lpstr>
      <vt:lpstr>Η Μέτρηση του Εθνικού Εισοδήματος</vt:lpstr>
      <vt:lpstr>PowerPoint Presentation</vt:lpstr>
      <vt:lpstr>PowerPoint Presentation</vt:lpstr>
      <vt:lpstr>Η Μέτρηση του Εθνικού Εισοδήματος</vt:lpstr>
      <vt:lpstr>PowerPoint Presentation</vt:lpstr>
      <vt:lpstr>PowerPoint Presentation</vt:lpstr>
      <vt:lpstr>PowerPoint Presentation</vt:lpstr>
      <vt:lpstr>PowerPoint Presentation</vt:lpstr>
      <vt:lpstr>Η Εθνική Οικονομία </vt:lpstr>
      <vt:lpstr>Βραχυχρόνια ανάπτυξη και οικονομικός κύκλος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Βραχυχρόνια ανάπτυξη και οικονομικός κύκλος</vt:lpstr>
      <vt:lpstr>PowerPoint Presentation</vt:lpstr>
      <vt:lpstr>Βραχυχρόνια ανάπτυξη και οικονομικός κύκλος</vt:lpstr>
      <vt:lpstr>PowerPoint Presentation</vt:lpstr>
      <vt:lpstr>PowerPoint Presentation</vt:lpstr>
      <vt:lpstr>Βραχυχρόνια ανάπτυξη και οικονομικός κύκλος</vt:lpstr>
      <vt:lpstr>PowerPoint Presentation</vt:lpstr>
      <vt:lpstr>Βραχυχρόνια ανάπτυξη και οικονομικός κύκλος</vt:lpstr>
      <vt:lpstr>PowerPoint Presentation</vt:lpstr>
      <vt:lpstr>Βραχυχρόνια ανάπτυξη και  οικονομικός κύκλος</vt:lpstr>
      <vt:lpstr>PowerPoint Presentation</vt:lpstr>
      <vt:lpstr>Βραχυχρόνια ανάπτυξη και  οικονομικός κύκλος</vt:lpstr>
      <vt:lpstr>Η Εθνική Οικονομία </vt:lpstr>
      <vt:lpstr>Η μακροχρόνια οικονομική ανάπτυξη</vt:lpstr>
      <vt:lpstr> Η μακροχρόνια οικονομική ανάπτυξη</vt:lpstr>
      <vt:lpstr>PowerPoint Presentation</vt:lpstr>
      <vt:lpstr>PowerPoint Presentation</vt:lpstr>
      <vt:lpstr>Η βραχυχρόνια οικονομική ανάπτυξη</vt:lpstr>
      <vt:lpstr> Η μακροχρόνια οικονομική ανάπτυξη</vt:lpstr>
      <vt:lpstr>Η μακροχρόνια οικονομική  ανάπτυξη</vt:lpstr>
      <vt:lpstr> Η μακροχρόνια οικονομική ανάπτυξη</vt:lpstr>
      <vt:lpstr>PowerPoint Presentation</vt:lpstr>
      <vt:lpstr>Η μακροχρόνια οικονομική ανάπτυξη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user1</cp:lastModifiedBy>
  <cp:revision>254</cp:revision>
  <dcterms:created xsi:type="dcterms:W3CDTF">2002-11-17T23:04:00Z</dcterms:created>
  <dcterms:modified xsi:type="dcterms:W3CDTF">2018-04-11T11:50:29Z</dcterms:modified>
</cp:coreProperties>
</file>