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55" r:id="rId2"/>
    <p:sldId id="256" r:id="rId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B639D0-18AB-4ABC-96B6-E98E9D7B8600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04E7BE-FF88-4D5B-BA4F-59646D227EB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19873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0864777-AB49-2BB9-9924-20DB9F378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0682A9A-3688-BF16-B0FF-96724BC95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F9F3B1-B6D6-C3FC-5368-91B902B6C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49CA5BF-5C94-E831-AAED-3406A40C5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1885DEA-8C59-7238-38BC-53E90B332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065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97931F-4DF4-5C86-548C-6AA58B24A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B35BC6C-FA14-D587-0652-2D3C8C8524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51B6A0D-AC99-61F9-4196-683F48F37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A9CA6F4-C058-81AA-3D71-FB9BE3EFD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760C3CA-5DF0-125A-9F1F-FD5530814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1678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E1F8E73C-B045-4F69-0441-B693869EC1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5B0C987E-3DF9-A44E-6EB0-655A7DFA2F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553C224-E912-3768-74A8-3D219892B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E077299-380A-C6CF-A2F4-2B45EF7A6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1300D317-C085-F964-C879-9DFB59C7B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352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95CA756-1B51-E7FD-CC92-75624273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524A1A8-F3C4-19F8-8605-AB05436167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5DB9D50-9E7B-576C-193F-58E945B3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C450A28-66AF-CB8B-0C39-7133A8EFB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7D12E0D-A801-7D4F-9960-9DD424A4B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7536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F2A463-8CCA-4505-2E7E-8B8A7D5081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64D21F3-1E82-0FE9-9DED-E4D01BDE7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1762E09-1519-7481-074D-140170560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279DE27-789C-B5E0-34DC-FA9DEA147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73E06A7-CC39-B511-88AD-BE0998C4E5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9587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DF7B703-4625-825A-BA30-D205B52B4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1FC016-0CA8-BCF0-1435-EFEC46069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D7E9D3E3-B7F7-1A94-E6C7-28B06B57D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84FDAB9-2ECE-40BC-84E6-0159014AA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CCE9FAE2-0E04-7C26-2E0C-A59A2FEAD4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34303F3F-8563-525C-EB7C-711050C19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618974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073DF58-017F-B2E9-D34C-293F8F84F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625A03A8-2802-C0B3-F60D-B9653318E0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5F1E6D8F-D18E-BE2E-7F1E-A92754B3A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BADDB08C-DEDE-FC7F-174B-632068F235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C33CB09-5817-2DA1-2807-FAB7A4FF2D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042414F0-5183-1A8B-5C58-60267CD732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C8EE38E9-9705-7226-A948-FC8DD9D69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1047C743-DDEC-38B9-16A4-4949CB799E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790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DBC87FD-DA3B-C3F0-D9B3-D9DE2D7D66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48E60B9-723B-B5DD-82F2-D970FEA64B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00C126E0-89E8-F10A-1DEA-6E3003893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A4A7FFDB-76ED-DED4-FC89-EEF36DAE7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3614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E3E3AC56-B657-2F7B-129C-EE909D35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2DD615D-66EF-3752-1237-BBA5E55A2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9C9BAEB-420A-FE16-2042-39E96B853A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1354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E5FA06D-1F03-2D08-2940-3F1ECB745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CBCF84A-0819-0A5A-7244-8248E23FB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D9844FDE-51E9-3422-9FC7-4AEA01ED7A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5C51EA0-E9D2-F871-02BE-004567043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E15FACCB-9555-EEB0-02E6-FB2EDED5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F27BC8D-8A3E-D337-67C0-14E6899AF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05234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0F00336-5BB3-C5FD-97A8-4CEA2FB112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D0F712C2-4539-E914-3D67-7ACD8D479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D0500FA-99E5-8B96-F0E7-118A8D7DA4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71228623-BF76-8E8D-385D-C4EE36B88C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32D1E59C-F91A-87CB-9438-F30F989E7C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F7A94E5F-670B-87C0-B474-8E1C66384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4231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99BA8658-8E91-DA9D-56CD-0051DB737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F5E11280-0DC3-83E3-C4C2-EE86B756BA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272FD57-B906-5A7D-7EFA-2C2FDF6C1E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B779B5-E575-4D78-959F-AAFD0E3A88A1}" type="datetimeFigureOut">
              <a:rPr lang="el-GR" smtClean="0"/>
              <a:t>14/3/2025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D2119CE9-A832-F66F-CD2C-C1A1B8C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DB110A14-CABF-8C67-421E-1941E4CDCB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EB22E3-F747-4860-B76A-07F76F4EC1A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3236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65895"/>
            <a:ext cx="10515600" cy="1325563"/>
          </a:xfrm>
        </p:spPr>
        <p:txBody>
          <a:bodyPr/>
          <a:lstStyle/>
          <a:p>
            <a:pPr eaLnBrk="1" hangingPunct="1"/>
            <a:r>
              <a:rPr lang="en-US" dirty="0"/>
              <a:t>Massive </a:t>
            </a:r>
            <a:r>
              <a:rPr lang="en-US" dirty="0" err="1"/>
              <a:t>Failures:Leaving</a:t>
            </a:r>
            <a:r>
              <a:rPr lang="en-US" dirty="0"/>
              <a:t> the Ring (or Failing)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060576" y="1600200"/>
            <a:ext cx="3883025" cy="480060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z="2000" dirty="0"/>
              <a:t>Node departures are treated as node failures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Failure of nodes might cause incorrect lookup</a:t>
            </a:r>
          </a:p>
          <a:p>
            <a:pPr marL="692150" lvl="1" indent="-347663"/>
            <a:r>
              <a:rPr lang="en-US" sz="1800" dirty="0">
                <a:solidFill>
                  <a:schemeClr val="tx2"/>
                </a:solidFill>
              </a:rPr>
              <a:t>N8</a:t>
            </a:r>
            <a:r>
              <a:rPr lang="en-US" sz="1800" dirty="0"/>
              <a:t> doesn’t know correct successor, so lookup of </a:t>
            </a:r>
            <a:r>
              <a:rPr lang="en-US" sz="1800" b="1" dirty="0">
                <a:solidFill>
                  <a:srgbClr val="009900"/>
                </a:solidFill>
              </a:rPr>
              <a:t>K19</a:t>
            </a:r>
            <a:r>
              <a:rPr lang="en-US" sz="1800" dirty="0"/>
              <a:t> fails</a:t>
            </a:r>
          </a:p>
          <a:p>
            <a:pPr eaLnBrk="1" hangingPunct="1">
              <a:lnSpc>
                <a:spcPct val="90000"/>
              </a:lnSpc>
            </a:pPr>
            <a:endParaRPr lang="en-US" sz="2000" dirty="0"/>
          </a:p>
          <a:p>
            <a:pPr eaLnBrk="1" hangingPunct="1">
              <a:lnSpc>
                <a:spcPct val="90000"/>
              </a:lnSpc>
            </a:pPr>
            <a:r>
              <a:rPr lang="en-US" sz="2000" dirty="0"/>
              <a:t>Solution: </a:t>
            </a:r>
            <a:r>
              <a:rPr lang="en-US" sz="2000" b="1" dirty="0">
                <a:solidFill>
                  <a:srgbClr val="C00000"/>
                </a:solidFill>
              </a:rPr>
              <a:t>successor list</a:t>
            </a:r>
          </a:p>
          <a:p>
            <a:pPr marL="692150" lvl="1" indent="-347663"/>
            <a:r>
              <a:rPr lang="en-US" sz="1800" dirty="0"/>
              <a:t>Each node </a:t>
            </a:r>
            <a:r>
              <a:rPr lang="en-US" sz="1800" i="1" dirty="0"/>
              <a:t>n</a:t>
            </a:r>
            <a:r>
              <a:rPr lang="en-US" sz="1800" dirty="0"/>
              <a:t> knows </a:t>
            </a:r>
            <a:r>
              <a:rPr lang="en-US" sz="1800" i="1" dirty="0"/>
              <a:t>r</a:t>
            </a:r>
            <a:r>
              <a:rPr lang="en-US" sz="1800" dirty="0"/>
              <a:t> immediate successors</a:t>
            </a:r>
          </a:p>
          <a:p>
            <a:pPr marL="692150" lvl="1" indent="-347663"/>
            <a:r>
              <a:rPr lang="en-US" sz="1800" dirty="0"/>
              <a:t>After failure, </a:t>
            </a:r>
            <a:r>
              <a:rPr lang="en-US" sz="1800" i="1" dirty="0"/>
              <a:t>n</a:t>
            </a:r>
            <a:r>
              <a:rPr lang="en-US" sz="1800" dirty="0"/>
              <a:t> contacts first alive successor and updates successor list</a:t>
            </a:r>
          </a:p>
          <a:p>
            <a:pPr marL="692150" lvl="1" indent="-347663"/>
            <a:r>
              <a:rPr lang="en-US" sz="1800" dirty="0"/>
              <a:t>Correct successors guarantee correct lookups</a:t>
            </a:r>
          </a:p>
        </p:txBody>
      </p:sp>
      <p:sp>
        <p:nvSpPr>
          <p:cNvPr id="39940" name="Oval 4"/>
          <p:cNvSpPr>
            <a:spLocks noChangeArrowheads="1"/>
          </p:cNvSpPr>
          <p:nvPr/>
        </p:nvSpPr>
        <p:spPr bwMode="auto">
          <a:xfrm>
            <a:off x="6391275" y="2351088"/>
            <a:ext cx="3600450" cy="3600450"/>
          </a:xfrm>
          <a:prstGeom prst="ellipse">
            <a:avLst/>
          </a:prstGeom>
          <a:noFill/>
          <a:ln w="19050">
            <a:solidFill>
              <a:schemeClr val="tx2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 flipV="1">
            <a:off x="8183563" y="2060576"/>
            <a:ext cx="0" cy="288925"/>
          </a:xfrm>
          <a:prstGeom prst="line">
            <a:avLst/>
          </a:prstGeom>
          <a:noFill/>
          <a:ln w="9525">
            <a:solidFill>
              <a:schemeClr val="tx2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99366" name="Oval 6"/>
          <p:cNvSpPr>
            <a:spLocks noChangeArrowheads="1"/>
          </p:cNvSpPr>
          <p:nvPr/>
        </p:nvSpPr>
        <p:spPr bwMode="auto">
          <a:xfrm>
            <a:off x="9428163" y="2843214"/>
            <a:ext cx="144462" cy="1428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7" name="Oval 7"/>
          <p:cNvSpPr>
            <a:spLocks noChangeArrowheads="1"/>
          </p:cNvSpPr>
          <p:nvPr/>
        </p:nvSpPr>
        <p:spPr bwMode="auto">
          <a:xfrm>
            <a:off x="8253413" y="2274889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8" name="Oval 8"/>
          <p:cNvSpPr>
            <a:spLocks noChangeArrowheads="1"/>
          </p:cNvSpPr>
          <p:nvPr/>
        </p:nvSpPr>
        <p:spPr bwMode="auto">
          <a:xfrm>
            <a:off x="6313488" y="4005264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69" name="Oval 9"/>
          <p:cNvSpPr>
            <a:spLocks noChangeArrowheads="1"/>
          </p:cNvSpPr>
          <p:nvPr/>
        </p:nvSpPr>
        <p:spPr bwMode="auto">
          <a:xfrm>
            <a:off x="9913938" y="3932239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0" name="Oval 10"/>
          <p:cNvSpPr>
            <a:spLocks noChangeArrowheads="1"/>
          </p:cNvSpPr>
          <p:nvPr/>
        </p:nvSpPr>
        <p:spPr bwMode="auto">
          <a:xfrm>
            <a:off x="9572626" y="5146676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1" name="Oval 11"/>
          <p:cNvSpPr>
            <a:spLocks noChangeArrowheads="1"/>
          </p:cNvSpPr>
          <p:nvPr/>
        </p:nvSpPr>
        <p:spPr bwMode="auto">
          <a:xfrm>
            <a:off x="8040688" y="5876926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8401051" y="2132014"/>
            <a:ext cx="3778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</a:t>
            </a:r>
          </a:p>
        </p:txBody>
      </p:sp>
      <p:sp>
        <p:nvSpPr>
          <p:cNvPr id="39949" name="Text Box 13"/>
          <p:cNvSpPr txBox="1">
            <a:spLocks noChangeArrowheads="1"/>
          </p:cNvSpPr>
          <p:nvPr/>
        </p:nvSpPr>
        <p:spPr bwMode="auto">
          <a:xfrm>
            <a:off x="9553576" y="2781300"/>
            <a:ext cx="377825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N8</a:t>
            </a:r>
          </a:p>
        </p:txBody>
      </p:sp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7680326" y="5948364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N32</a:t>
            </a:r>
          </a:p>
        </p:txBody>
      </p:sp>
      <p:sp>
        <p:nvSpPr>
          <p:cNvPr id="39951" name="Text Box 15"/>
          <p:cNvSpPr txBox="1">
            <a:spLocks noChangeArrowheads="1"/>
          </p:cNvSpPr>
          <p:nvPr/>
        </p:nvSpPr>
        <p:spPr bwMode="auto">
          <a:xfrm>
            <a:off x="9698038" y="5084764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N21</a:t>
            </a:r>
          </a:p>
        </p:txBody>
      </p:sp>
      <p:sp>
        <p:nvSpPr>
          <p:cNvPr id="399376" name="Oval 16"/>
          <p:cNvSpPr>
            <a:spLocks noChangeArrowheads="1"/>
          </p:cNvSpPr>
          <p:nvPr/>
        </p:nvSpPr>
        <p:spPr bwMode="auto">
          <a:xfrm>
            <a:off x="7032626" y="5516564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77" name="Oval 17"/>
          <p:cNvSpPr>
            <a:spLocks noChangeArrowheads="1"/>
          </p:cNvSpPr>
          <p:nvPr/>
        </p:nvSpPr>
        <p:spPr bwMode="auto">
          <a:xfrm>
            <a:off x="6581776" y="5013326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54" name="Text Box 18"/>
          <p:cNvSpPr txBox="1">
            <a:spLocks noChangeArrowheads="1"/>
          </p:cNvSpPr>
          <p:nvPr/>
        </p:nvSpPr>
        <p:spPr bwMode="auto">
          <a:xfrm>
            <a:off x="6535738" y="5446714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N38</a:t>
            </a:r>
          </a:p>
        </p:txBody>
      </p:sp>
      <p:sp>
        <p:nvSpPr>
          <p:cNvPr id="39955" name="Text Box 19"/>
          <p:cNvSpPr txBox="1">
            <a:spLocks noChangeArrowheads="1"/>
          </p:cNvSpPr>
          <p:nvPr/>
        </p:nvSpPr>
        <p:spPr bwMode="auto">
          <a:xfrm>
            <a:off x="6169026" y="4940300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N42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5880101" y="3932239"/>
            <a:ext cx="461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N48</a:t>
            </a:r>
          </a:p>
        </p:txBody>
      </p:sp>
      <p:sp>
        <p:nvSpPr>
          <p:cNvPr id="399381" name="Oval 21"/>
          <p:cNvSpPr>
            <a:spLocks noChangeArrowheads="1"/>
          </p:cNvSpPr>
          <p:nvPr/>
        </p:nvSpPr>
        <p:spPr bwMode="auto">
          <a:xfrm>
            <a:off x="6437313" y="3438526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382" name="Oval 22"/>
          <p:cNvSpPr>
            <a:spLocks noChangeArrowheads="1"/>
          </p:cNvSpPr>
          <p:nvPr/>
        </p:nvSpPr>
        <p:spPr bwMode="auto">
          <a:xfrm>
            <a:off x="6851651" y="2790826"/>
            <a:ext cx="144463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59" name="Text Box 23"/>
          <p:cNvSpPr txBox="1">
            <a:spLocks noChangeArrowheads="1"/>
          </p:cNvSpPr>
          <p:nvPr/>
        </p:nvSpPr>
        <p:spPr bwMode="auto">
          <a:xfrm>
            <a:off x="6024563" y="335597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N51</a:t>
            </a:r>
          </a:p>
        </p:txBody>
      </p:sp>
      <p:sp>
        <p:nvSpPr>
          <p:cNvPr id="39960" name="Text Box 24"/>
          <p:cNvSpPr txBox="1">
            <a:spLocks noChangeArrowheads="1"/>
          </p:cNvSpPr>
          <p:nvPr/>
        </p:nvSpPr>
        <p:spPr bwMode="auto">
          <a:xfrm>
            <a:off x="6384926" y="2708275"/>
            <a:ext cx="4619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N56</a:t>
            </a:r>
          </a:p>
        </p:txBody>
      </p:sp>
      <p:sp>
        <p:nvSpPr>
          <p:cNvPr id="399385" name="Rectangle 25"/>
          <p:cNvSpPr>
            <a:spLocks noChangeArrowheads="1"/>
          </p:cNvSpPr>
          <p:nvPr/>
        </p:nvSpPr>
        <p:spPr bwMode="auto">
          <a:xfrm>
            <a:off x="6600825" y="1773238"/>
            <a:ext cx="431800" cy="2159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>
              <a:spcBef>
                <a:spcPct val="0"/>
              </a:spcBef>
              <a:buSzTx/>
              <a:buFontTx/>
              <a:buNone/>
              <a:defRPr/>
            </a:pPr>
            <a:r>
              <a:rPr lang="en-US" sz="1200" b="1">
                <a:latin typeface="Arial" charset="0"/>
              </a:rPr>
              <a:t>m=6</a:t>
            </a:r>
          </a:p>
        </p:txBody>
      </p:sp>
      <p:sp>
        <p:nvSpPr>
          <p:cNvPr id="39962" name="AutoShape 26"/>
          <p:cNvSpPr>
            <a:spLocks noChangeArrowheads="1"/>
          </p:cNvSpPr>
          <p:nvPr/>
        </p:nvSpPr>
        <p:spPr bwMode="auto">
          <a:xfrm rot="5400000">
            <a:off x="8077201" y="2311401"/>
            <a:ext cx="142875" cy="73025"/>
          </a:xfrm>
          <a:prstGeom prst="triangle">
            <a:avLst>
              <a:gd name="adj" fmla="val 50000"/>
            </a:avLst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Text Box 27"/>
          <p:cNvSpPr txBox="1">
            <a:spLocks noChangeArrowheads="1"/>
          </p:cNvSpPr>
          <p:nvPr/>
        </p:nvSpPr>
        <p:spPr bwMode="auto">
          <a:xfrm>
            <a:off x="7751764" y="1989139"/>
            <a:ext cx="6492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0"/>
              </a:spcBef>
              <a:tabLst>
                <a:tab pos="447675" algn="r"/>
              </a:tabLst>
            </a:pPr>
            <a:r>
              <a:rPr lang="en-US" sz="1200" i="1">
                <a:solidFill>
                  <a:schemeClr val="tx2"/>
                </a:solidFill>
                <a:latin typeface="Arial" charset="0"/>
              </a:rPr>
              <a:t>2</a:t>
            </a:r>
            <a:r>
              <a:rPr lang="en-US" sz="1200" i="1" baseline="30000">
                <a:solidFill>
                  <a:schemeClr val="tx2"/>
                </a:solidFill>
                <a:latin typeface="Arial" charset="0"/>
              </a:rPr>
              <a:t>m</a:t>
            </a:r>
            <a:r>
              <a:rPr lang="en-US" sz="1200" i="1">
                <a:solidFill>
                  <a:schemeClr val="tx2"/>
                </a:solidFill>
                <a:latin typeface="Arial" charset="0"/>
              </a:rPr>
              <a:t>-1	0</a:t>
            </a:r>
          </a:p>
        </p:txBody>
      </p:sp>
      <p:sp>
        <p:nvSpPr>
          <p:cNvPr id="39964" name="Freeform 28"/>
          <p:cNvSpPr>
            <a:spLocks/>
          </p:cNvSpPr>
          <p:nvPr/>
        </p:nvSpPr>
        <p:spPr bwMode="auto">
          <a:xfrm>
            <a:off x="8651876" y="2997200"/>
            <a:ext cx="828675" cy="2592388"/>
          </a:xfrm>
          <a:custGeom>
            <a:avLst/>
            <a:gdLst>
              <a:gd name="T0" fmla="*/ 522 w 522"/>
              <a:gd name="T1" fmla="*/ 0 h 1678"/>
              <a:gd name="T2" fmla="*/ 23 w 522"/>
              <a:gd name="T3" fmla="*/ 862 h 1678"/>
              <a:gd name="T4" fmla="*/ 386 w 522"/>
              <a:gd name="T5" fmla="*/ 1678 h 1678"/>
              <a:gd name="T6" fmla="*/ 0 60000 65536"/>
              <a:gd name="T7" fmla="*/ 0 60000 65536"/>
              <a:gd name="T8" fmla="*/ 0 60000 65536"/>
              <a:gd name="T9" fmla="*/ 0 w 522"/>
              <a:gd name="T10" fmla="*/ 0 h 1678"/>
              <a:gd name="T11" fmla="*/ 522 w 522"/>
              <a:gd name="T12" fmla="*/ 1678 h 167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22" h="1678">
                <a:moveTo>
                  <a:pt x="522" y="0"/>
                </a:moveTo>
                <a:cubicBezTo>
                  <a:pt x="284" y="291"/>
                  <a:pt x="46" y="582"/>
                  <a:pt x="23" y="862"/>
                </a:cubicBezTo>
                <a:cubicBezTo>
                  <a:pt x="0" y="1142"/>
                  <a:pt x="193" y="1410"/>
                  <a:pt x="386" y="1678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5" name="Freeform 29"/>
          <p:cNvSpPr>
            <a:spLocks/>
          </p:cNvSpPr>
          <p:nvPr/>
        </p:nvSpPr>
        <p:spPr bwMode="auto">
          <a:xfrm>
            <a:off x="9180513" y="2997201"/>
            <a:ext cx="793750" cy="1368425"/>
          </a:xfrm>
          <a:custGeom>
            <a:avLst/>
            <a:gdLst>
              <a:gd name="T0" fmla="*/ 189 w 506"/>
              <a:gd name="T1" fmla="*/ 0 h 862"/>
              <a:gd name="T2" fmla="*/ 53 w 506"/>
              <a:gd name="T3" fmla="*/ 544 h 862"/>
              <a:gd name="T4" fmla="*/ 506 w 506"/>
              <a:gd name="T5" fmla="*/ 862 h 862"/>
              <a:gd name="T6" fmla="*/ 0 60000 65536"/>
              <a:gd name="T7" fmla="*/ 0 60000 65536"/>
              <a:gd name="T8" fmla="*/ 0 60000 65536"/>
              <a:gd name="T9" fmla="*/ 0 w 506"/>
              <a:gd name="T10" fmla="*/ 0 h 862"/>
              <a:gd name="T11" fmla="*/ 506 w 506"/>
              <a:gd name="T12" fmla="*/ 862 h 86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506" h="862">
                <a:moveTo>
                  <a:pt x="189" y="0"/>
                </a:moveTo>
                <a:cubicBezTo>
                  <a:pt x="94" y="200"/>
                  <a:pt x="0" y="400"/>
                  <a:pt x="53" y="544"/>
                </a:cubicBezTo>
                <a:cubicBezTo>
                  <a:pt x="106" y="688"/>
                  <a:pt x="306" y="775"/>
                  <a:pt x="506" y="862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6" name="Freeform 30"/>
          <p:cNvSpPr>
            <a:spLocks/>
          </p:cNvSpPr>
          <p:nvPr/>
        </p:nvSpPr>
        <p:spPr bwMode="auto">
          <a:xfrm>
            <a:off x="9480550" y="2997200"/>
            <a:ext cx="431800" cy="647700"/>
          </a:xfrm>
          <a:custGeom>
            <a:avLst/>
            <a:gdLst>
              <a:gd name="T0" fmla="*/ 0 w 272"/>
              <a:gd name="T1" fmla="*/ 0 h 408"/>
              <a:gd name="T2" fmla="*/ 45 w 272"/>
              <a:gd name="T3" fmla="*/ 317 h 408"/>
              <a:gd name="T4" fmla="*/ 272 w 272"/>
              <a:gd name="T5" fmla="*/ 408 h 408"/>
              <a:gd name="T6" fmla="*/ 0 60000 65536"/>
              <a:gd name="T7" fmla="*/ 0 60000 65536"/>
              <a:gd name="T8" fmla="*/ 0 60000 65536"/>
              <a:gd name="T9" fmla="*/ 0 w 272"/>
              <a:gd name="T10" fmla="*/ 0 h 408"/>
              <a:gd name="T11" fmla="*/ 272 w 272"/>
              <a:gd name="T12" fmla="*/ 408 h 40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72" h="408">
                <a:moveTo>
                  <a:pt x="0" y="0"/>
                </a:moveTo>
                <a:cubicBezTo>
                  <a:pt x="0" y="124"/>
                  <a:pt x="0" y="249"/>
                  <a:pt x="45" y="317"/>
                </a:cubicBezTo>
                <a:cubicBezTo>
                  <a:pt x="90" y="385"/>
                  <a:pt x="181" y="396"/>
                  <a:pt x="272" y="408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7" name="Freeform 31"/>
          <p:cNvSpPr>
            <a:spLocks/>
          </p:cNvSpPr>
          <p:nvPr/>
        </p:nvSpPr>
        <p:spPr bwMode="auto">
          <a:xfrm>
            <a:off x="9480550" y="2997201"/>
            <a:ext cx="287338" cy="334963"/>
          </a:xfrm>
          <a:custGeom>
            <a:avLst/>
            <a:gdLst>
              <a:gd name="T0" fmla="*/ 0 w 181"/>
              <a:gd name="T1" fmla="*/ 0 h 211"/>
              <a:gd name="T2" fmla="*/ 45 w 181"/>
              <a:gd name="T3" fmla="*/ 181 h 211"/>
              <a:gd name="T4" fmla="*/ 181 w 181"/>
              <a:gd name="T5" fmla="*/ 181 h 211"/>
              <a:gd name="T6" fmla="*/ 0 60000 65536"/>
              <a:gd name="T7" fmla="*/ 0 60000 65536"/>
              <a:gd name="T8" fmla="*/ 0 60000 65536"/>
              <a:gd name="T9" fmla="*/ 0 w 181"/>
              <a:gd name="T10" fmla="*/ 0 h 211"/>
              <a:gd name="T11" fmla="*/ 181 w 181"/>
              <a:gd name="T12" fmla="*/ 211 h 211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1" h="211">
                <a:moveTo>
                  <a:pt x="0" y="0"/>
                </a:moveTo>
                <a:cubicBezTo>
                  <a:pt x="7" y="75"/>
                  <a:pt x="15" y="151"/>
                  <a:pt x="45" y="181"/>
                </a:cubicBezTo>
                <a:cubicBezTo>
                  <a:pt x="75" y="211"/>
                  <a:pt x="128" y="196"/>
                  <a:pt x="181" y="18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8" name="Freeform 32"/>
          <p:cNvSpPr>
            <a:spLocks/>
          </p:cNvSpPr>
          <p:nvPr/>
        </p:nvSpPr>
        <p:spPr bwMode="auto">
          <a:xfrm>
            <a:off x="9480550" y="2997200"/>
            <a:ext cx="177800" cy="141288"/>
          </a:xfrm>
          <a:custGeom>
            <a:avLst/>
            <a:gdLst>
              <a:gd name="T0" fmla="*/ 0 w 91"/>
              <a:gd name="T1" fmla="*/ 0 h 106"/>
              <a:gd name="T2" fmla="*/ 45 w 91"/>
              <a:gd name="T3" fmla="*/ 91 h 106"/>
              <a:gd name="T4" fmla="*/ 91 w 91"/>
              <a:gd name="T5" fmla="*/ 91 h 106"/>
              <a:gd name="T6" fmla="*/ 0 60000 65536"/>
              <a:gd name="T7" fmla="*/ 0 60000 65536"/>
              <a:gd name="T8" fmla="*/ 0 60000 65536"/>
              <a:gd name="T9" fmla="*/ 0 w 91"/>
              <a:gd name="T10" fmla="*/ 0 h 106"/>
              <a:gd name="T11" fmla="*/ 91 w 91"/>
              <a:gd name="T12" fmla="*/ 106 h 10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1" h="106">
                <a:moveTo>
                  <a:pt x="0" y="0"/>
                </a:moveTo>
                <a:cubicBezTo>
                  <a:pt x="15" y="38"/>
                  <a:pt x="30" y="76"/>
                  <a:pt x="45" y="91"/>
                </a:cubicBezTo>
                <a:cubicBezTo>
                  <a:pt x="60" y="106"/>
                  <a:pt x="75" y="98"/>
                  <a:pt x="91" y="91"/>
                </a:cubicBezTo>
              </a:path>
            </a:pathLst>
          </a:custGeom>
          <a:noFill/>
          <a:ln w="9525">
            <a:solidFill>
              <a:schemeClr val="accent2"/>
            </a:solidFill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9969" name="Rectangle 33"/>
          <p:cNvSpPr>
            <a:spLocks noChangeArrowheads="1"/>
          </p:cNvSpPr>
          <p:nvPr/>
        </p:nvSpPr>
        <p:spPr bwMode="auto">
          <a:xfrm>
            <a:off x="8328026" y="4005264"/>
            <a:ext cx="441325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+16</a:t>
            </a:r>
          </a:p>
        </p:txBody>
      </p:sp>
      <p:sp>
        <p:nvSpPr>
          <p:cNvPr id="39970" name="Rectangle 34"/>
          <p:cNvSpPr>
            <a:spLocks noChangeArrowheads="1"/>
          </p:cNvSpPr>
          <p:nvPr/>
        </p:nvSpPr>
        <p:spPr bwMode="auto">
          <a:xfrm>
            <a:off x="9059864" y="3933825"/>
            <a:ext cx="3571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+8</a:t>
            </a:r>
          </a:p>
        </p:txBody>
      </p:sp>
      <p:sp>
        <p:nvSpPr>
          <p:cNvPr id="39971" name="Rectangle 35"/>
          <p:cNvSpPr>
            <a:spLocks noChangeArrowheads="1"/>
          </p:cNvSpPr>
          <p:nvPr/>
        </p:nvSpPr>
        <p:spPr bwMode="auto">
          <a:xfrm>
            <a:off x="9409114" y="3573464"/>
            <a:ext cx="357187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+4</a:t>
            </a:r>
          </a:p>
        </p:txBody>
      </p:sp>
      <p:sp>
        <p:nvSpPr>
          <p:cNvPr id="39972" name="Rectangle 36"/>
          <p:cNvSpPr>
            <a:spLocks noChangeArrowheads="1"/>
          </p:cNvSpPr>
          <p:nvPr/>
        </p:nvSpPr>
        <p:spPr bwMode="auto">
          <a:xfrm>
            <a:off x="9480550" y="3284539"/>
            <a:ext cx="3571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+2</a:t>
            </a:r>
          </a:p>
        </p:txBody>
      </p:sp>
      <p:sp>
        <p:nvSpPr>
          <p:cNvPr id="39973" name="Rectangle 37"/>
          <p:cNvSpPr>
            <a:spLocks noChangeArrowheads="1"/>
          </p:cNvSpPr>
          <p:nvPr/>
        </p:nvSpPr>
        <p:spPr bwMode="auto">
          <a:xfrm>
            <a:off x="9625014" y="2997200"/>
            <a:ext cx="3571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accent2"/>
                </a:solidFill>
                <a:latin typeface="Arial" charset="0"/>
              </a:rPr>
              <a:t>+1</a:t>
            </a:r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9875838" y="3897313"/>
            <a:ext cx="215900" cy="215900"/>
            <a:chOff x="5261" y="2455"/>
            <a:chExt cx="136" cy="136"/>
          </a:xfrm>
        </p:grpSpPr>
        <p:sp>
          <p:nvSpPr>
            <p:cNvPr id="39984" name="Line 39"/>
            <p:cNvSpPr>
              <a:spLocks noChangeShapeType="1"/>
            </p:cNvSpPr>
            <p:nvPr/>
          </p:nvSpPr>
          <p:spPr bwMode="auto">
            <a:xfrm>
              <a:off x="5261" y="2455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5" name="Line 40"/>
            <p:cNvSpPr>
              <a:spLocks noChangeShapeType="1"/>
            </p:cNvSpPr>
            <p:nvPr/>
          </p:nvSpPr>
          <p:spPr bwMode="auto">
            <a:xfrm flipV="1">
              <a:off x="5261" y="2455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401" name="Oval 41"/>
          <p:cNvSpPr>
            <a:spLocks noChangeArrowheads="1"/>
          </p:cNvSpPr>
          <p:nvPr/>
        </p:nvSpPr>
        <p:spPr bwMode="auto">
          <a:xfrm>
            <a:off x="9840913" y="4616451"/>
            <a:ext cx="144462" cy="142875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9804400" y="4581525"/>
            <a:ext cx="215900" cy="215900"/>
            <a:chOff x="5057" y="3226"/>
            <a:chExt cx="136" cy="136"/>
          </a:xfrm>
        </p:grpSpPr>
        <p:sp>
          <p:nvSpPr>
            <p:cNvPr id="39982" name="Line 43"/>
            <p:cNvSpPr>
              <a:spLocks noChangeShapeType="1"/>
            </p:cNvSpPr>
            <p:nvPr/>
          </p:nvSpPr>
          <p:spPr bwMode="auto">
            <a:xfrm>
              <a:off x="5057" y="3226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983" name="Line 44"/>
            <p:cNvSpPr>
              <a:spLocks noChangeShapeType="1"/>
            </p:cNvSpPr>
            <p:nvPr/>
          </p:nvSpPr>
          <p:spPr bwMode="auto">
            <a:xfrm flipV="1">
              <a:off x="5057" y="3226"/>
              <a:ext cx="136" cy="136"/>
            </a:xfrm>
            <a:prstGeom prst="line">
              <a:avLst/>
            </a:prstGeom>
            <a:noFill/>
            <a:ln w="38100">
              <a:solidFill>
                <a:srgbClr val="CC3300">
                  <a:alpha val="74901"/>
                </a:srgbClr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77" name="Text Box 45"/>
          <p:cNvSpPr txBox="1">
            <a:spLocks noChangeArrowheads="1"/>
          </p:cNvSpPr>
          <p:nvPr/>
        </p:nvSpPr>
        <p:spPr bwMode="auto">
          <a:xfrm>
            <a:off x="10056813" y="3860800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N14</a:t>
            </a:r>
          </a:p>
        </p:txBody>
      </p:sp>
      <p:sp>
        <p:nvSpPr>
          <p:cNvPr id="39978" name="Text Box 46"/>
          <p:cNvSpPr txBox="1">
            <a:spLocks noChangeArrowheads="1"/>
          </p:cNvSpPr>
          <p:nvPr/>
        </p:nvSpPr>
        <p:spPr bwMode="auto">
          <a:xfrm>
            <a:off x="9983788" y="4545014"/>
            <a:ext cx="4619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chemeClr val="tx2"/>
                </a:solidFill>
                <a:latin typeface="Arial" charset="0"/>
              </a:rPr>
              <a:t>N18</a:t>
            </a:r>
          </a:p>
        </p:txBody>
      </p:sp>
      <p:sp>
        <p:nvSpPr>
          <p:cNvPr id="399407" name="Rectangle 47"/>
          <p:cNvSpPr>
            <a:spLocks noChangeArrowheads="1"/>
          </p:cNvSpPr>
          <p:nvPr/>
        </p:nvSpPr>
        <p:spPr bwMode="auto">
          <a:xfrm>
            <a:off x="9732963" y="4868864"/>
            <a:ext cx="144462" cy="142875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39980" name="Text Box 48"/>
          <p:cNvSpPr txBox="1">
            <a:spLocks noChangeArrowheads="1"/>
          </p:cNvSpPr>
          <p:nvPr/>
        </p:nvSpPr>
        <p:spPr bwMode="auto">
          <a:xfrm>
            <a:off x="9840913" y="4797425"/>
            <a:ext cx="461962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009900"/>
                </a:solidFill>
                <a:latin typeface="Arial" charset="0"/>
              </a:rPr>
              <a:t>K19</a:t>
            </a:r>
          </a:p>
        </p:txBody>
      </p:sp>
      <p:sp>
        <p:nvSpPr>
          <p:cNvPr id="39981" name="Rectangle 49"/>
          <p:cNvSpPr>
            <a:spLocks noChangeArrowheads="1"/>
          </p:cNvSpPr>
          <p:nvPr/>
        </p:nvSpPr>
        <p:spPr bwMode="auto">
          <a:xfrm>
            <a:off x="8047039" y="2997200"/>
            <a:ext cx="120173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spcBef>
                <a:spcPct val="0"/>
              </a:spcBef>
              <a:buSzTx/>
              <a:buFontTx/>
              <a:buNone/>
            </a:pPr>
            <a:r>
              <a:rPr lang="en-US" sz="1200" b="1">
                <a:solidFill>
                  <a:srgbClr val="CC3300"/>
                </a:solidFill>
                <a:latin typeface="Arial" charset="0"/>
              </a:rPr>
              <a:t>lookup(K19) ?</a:t>
            </a:r>
          </a:p>
        </p:txBody>
      </p:sp>
      <p:sp>
        <p:nvSpPr>
          <p:cNvPr id="50" name="49 - Ορθογώνιο"/>
          <p:cNvSpPr/>
          <p:nvPr/>
        </p:nvSpPr>
        <p:spPr bwMode="auto">
          <a:xfrm>
            <a:off x="1524000" y="6643710"/>
            <a:ext cx="8358214" cy="214290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>
              <a:latin typeface="Verdan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E8313531-5921-087B-D876-DF2B15D95DE1}"/>
              </a:ext>
            </a:extLst>
          </p:cNvPr>
          <p:cNvSpPr txBox="1">
            <a:spLocks noChangeArrowheads="1"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Leaving the Ring (or Failing)</a:t>
            </a:r>
            <a:endParaRPr lang="en-US" dirty="0"/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4B2C58B6-74C2-A630-0463-752D9495B4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2875" y="2164280"/>
            <a:ext cx="10626249" cy="4456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24768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103</Words>
  <Application>Microsoft Office PowerPoint</Application>
  <PresentationFormat>Ευρεία οθόνη</PresentationFormat>
  <Paragraphs>31</Paragraphs>
  <Slides>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Verdana</vt:lpstr>
      <vt:lpstr>Θέμα του Office</vt:lpstr>
      <vt:lpstr>Massive Failures:Leaving the Ring (or Failing)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Σιούτας Σπύρος</dc:creator>
  <cp:lastModifiedBy>Σιούτας Σπύρος</cp:lastModifiedBy>
  <cp:revision>2</cp:revision>
  <dcterms:created xsi:type="dcterms:W3CDTF">2025-03-14T14:19:45Z</dcterms:created>
  <dcterms:modified xsi:type="dcterms:W3CDTF">2025-03-14T14:23:59Z</dcterms:modified>
</cp:coreProperties>
</file>