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5" r:id="rId6"/>
    <p:sldId id="264"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6" r:id="rId22"/>
    <p:sldId id="280" r:id="rId23"/>
    <p:sldId id="281" r:id="rId24"/>
    <p:sldId id="282" r:id="rId25"/>
    <p:sldId id="283" r:id="rId26"/>
    <p:sldId id="284" r:id="rId27"/>
    <p:sldId id="285"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2" r:id="rId43"/>
    <p:sldId id="303" r:id="rId44"/>
    <p:sldId id="304" r:id="rId45"/>
    <p:sldId id="305" r:id="rId4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12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295E1-5297-42FD-BECC-5E500616CF19}"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CBC507EC-D4D2-4188-8359-8D075AE12350}">
      <dgm:prSet/>
      <dgm:spPr/>
      <dgm:t>
        <a:bodyPr/>
        <a:lstStyle/>
        <a:p>
          <a:r>
            <a:rPr lang="el-GR"/>
            <a:t>Παράλληλες βάσεις δεδομένων</a:t>
          </a:r>
          <a:endParaRPr lang="en-US"/>
        </a:p>
      </dgm:t>
    </dgm:pt>
    <dgm:pt modelId="{497E0BBE-73A0-4F99-9852-1BEB3B16EC36}" type="parTrans" cxnId="{375835F7-F963-4E0C-AC61-B76998D4B618}">
      <dgm:prSet/>
      <dgm:spPr/>
      <dgm:t>
        <a:bodyPr/>
        <a:lstStyle/>
        <a:p>
          <a:endParaRPr lang="en-US"/>
        </a:p>
      </dgm:t>
    </dgm:pt>
    <dgm:pt modelId="{1B55CD78-D1BE-4299-9685-C077EC60B424}" type="sibTrans" cxnId="{375835F7-F963-4E0C-AC61-B76998D4B618}">
      <dgm:prSet/>
      <dgm:spPr/>
      <dgm:t>
        <a:bodyPr/>
        <a:lstStyle/>
        <a:p>
          <a:endParaRPr lang="en-US"/>
        </a:p>
      </dgm:t>
    </dgm:pt>
    <dgm:pt modelId="{227CAFD4-1086-4CF2-901D-7FDC9E1B7D87}">
      <dgm:prSet/>
      <dgm:spPr/>
      <dgm:t>
        <a:bodyPr/>
        <a:lstStyle/>
        <a:p>
          <a:r>
            <a:rPr lang="el-GR"/>
            <a:t>Χρήση Νο</a:t>
          </a:r>
          <a:r>
            <a:rPr lang="en-US"/>
            <a:t>SQL Databases</a:t>
          </a:r>
        </a:p>
      </dgm:t>
    </dgm:pt>
    <dgm:pt modelId="{F240939C-C1A9-4A5C-9ED7-BA1546162A12}" type="parTrans" cxnId="{87511698-AFD0-42AD-8505-58C4175E4A60}">
      <dgm:prSet/>
      <dgm:spPr/>
      <dgm:t>
        <a:bodyPr/>
        <a:lstStyle/>
        <a:p>
          <a:endParaRPr lang="en-US"/>
        </a:p>
      </dgm:t>
    </dgm:pt>
    <dgm:pt modelId="{27A0D636-B5A9-4A69-A772-D04AF97377C0}" type="sibTrans" cxnId="{87511698-AFD0-42AD-8505-58C4175E4A60}">
      <dgm:prSet/>
      <dgm:spPr/>
      <dgm:t>
        <a:bodyPr/>
        <a:lstStyle/>
        <a:p>
          <a:endParaRPr lang="en-US"/>
        </a:p>
      </dgm:t>
    </dgm:pt>
    <dgm:pt modelId="{35D32107-1AAD-4468-B8EA-5C5BDA71311A}">
      <dgm:prSet/>
      <dgm:spPr/>
      <dgm:t>
        <a:bodyPr/>
        <a:lstStyle/>
        <a:p>
          <a:r>
            <a:rPr lang="en-US"/>
            <a:t>MapReduce</a:t>
          </a:r>
        </a:p>
      </dgm:t>
    </dgm:pt>
    <dgm:pt modelId="{0E25F434-A2DD-41F2-AFC6-BD99DD2E6920}" type="parTrans" cxnId="{1B3C46FE-A720-46E6-B67B-5AEE92B3F16B}">
      <dgm:prSet/>
      <dgm:spPr/>
      <dgm:t>
        <a:bodyPr/>
        <a:lstStyle/>
        <a:p>
          <a:endParaRPr lang="en-US"/>
        </a:p>
      </dgm:t>
    </dgm:pt>
    <dgm:pt modelId="{D70D9626-3E3D-4DB4-979B-84D4417369A3}" type="sibTrans" cxnId="{1B3C46FE-A720-46E6-B67B-5AEE92B3F16B}">
      <dgm:prSet/>
      <dgm:spPr/>
      <dgm:t>
        <a:bodyPr/>
        <a:lstStyle/>
        <a:p>
          <a:endParaRPr lang="en-US"/>
        </a:p>
      </dgm:t>
    </dgm:pt>
    <dgm:pt modelId="{7EED1513-8CD4-44C5-AC5E-77C9C1F95600}">
      <dgm:prSet/>
      <dgm:spPr/>
      <dgm:t>
        <a:bodyPr/>
        <a:lstStyle/>
        <a:p>
          <a:r>
            <a:rPr lang="en-US"/>
            <a:t>Apache Hadoop</a:t>
          </a:r>
        </a:p>
      </dgm:t>
    </dgm:pt>
    <dgm:pt modelId="{3D1C6A99-6A11-4C23-8E77-0C2EFB1FD8E9}" type="parTrans" cxnId="{5F5E16B7-161B-44C7-9867-B1C9BA205B74}">
      <dgm:prSet/>
      <dgm:spPr/>
      <dgm:t>
        <a:bodyPr/>
        <a:lstStyle/>
        <a:p>
          <a:endParaRPr lang="en-US"/>
        </a:p>
      </dgm:t>
    </dgm:pt>
    <dgm:pt modelId="{5244269C-8451-40EB-B210-245B8DD631DA}" type="sibTrans" cxnId="{5F5E16B7-161B-44C7-9867-B1C9BA205B74}">
      <dgm:prSet/>
      <dgm:spPr/>
      <dgm:t>
        <a:bodyPr/>
        <a:lstStyle/>
        <a:p>
          <a:endParaRPr lang="en-US"/>
        </a:p>
      </dgm:t>
    </dgm:pt>
    <dgm:pt modelId="{BDF71D66-6976-483B-A9DC-DC5471028D05}">
      <dgm:prSet/>
      <dgm:spPr/>
      <dgm:t>
        <a:bodyPr/>
        <a:lstStyle/>
        <a:p>
          <a:r>
            <a:rPr lang="en-US"/>
            <a:t>Apache Spark</a:t>
          </a:r>
        </a:p>
      </dgm:t>
    </dgm:pt>
    <dgm:pt modelId="{E1E2C52F-5B19-43C5-8A37-AF06C8E9CE4C}" type="parTrans" cxnId="{719680DF-1C32-4600-A349-5AA6BBCA355D}">
      <dgm:prSet/>
      <dgm:spPr/>
      <dgm:t>
        <a:bodyPr/>
        <a:lstStyle/>
        <a:p>
          <a:endParaRPr lang="en-US"/>
        </a:p>
      </dgm:t>
    </dgm:pt>
    <dgm:pt modelId="{81AB840B-B372-4AB5-9209-0912FDAB0ABE}" type="sibTrans" cxnId="{719680DF-1C32-4600-A349-5AA6BBCA355D}">
      <dgm:prSet/>
      <dgm:spPr/>
      <dgm:t>
        <a:bodyPr/>
        <a:lstStyle/>
        <a:p>
          <a:endParaRPr lang="en-US"/>
        </a:p>
      </dgm:t>
    </dgm:pt>
    <dgm:pt modelId="{161E706A-CFEF-47C4-94EA-93599ECA7662}" type="pres">
      <dgm:prSet presAssocID="{B56295E1-5297-42FD-BECC-5E500616CF19}" presName="diagram" presStyleCnt="0">
        <dgm:presLayoutVars>
          <dgm:dir/>
          <dgm:resizeHandles val="exact"/>
        </dgm:presLayoutVars>
      </dgm:prSet>
      <dgm:spPr/>
    </dgm:pt>
    <dgm:pt modelId="{F4941C84-9454-46EF-9735-7042A62ADC25}" type="pres">
      <dgm:prSet presAssocID="{CBC507EC-D4D2-4188-8359-8D075AE12350}" presName="node" presStyleLbl="node1" presStyleIdx="0" presStyleCnt="5">
        <dgm:presLayoutVars>
          <dgm:bulletEnabled val="1"/>
        </dgm:presLayoutVars>
      </dgm:prSet>
      <dgm:spPr/>
    </dgm:pt>
    <dgm:pt modelId="{79ECD6D3-9A73-4190-AE41-BBF69BEE935B}" type="pres">
      <dgm:prSet presAssocID="{1B55CD78-D1BE-4299-9685-C077EC60B424}" presName="sibTrans" presStyleCnt="0"/>
      <dgm:spPr/>
    </dgm:pt>
    <dgm:pt modelId="{001943BC-A028-4EF9-AAAB-E7369717E3A6}" type="pres">
      <dgm:prSet presAssocID="{227CAFD4-1086-4CF2-901D-7FDC9E1B7D87}" presName="node" presStyleLbl="node1" presStyleIdx="1" presStyleCnt="5">
        <dgm:presLayoutVars>
          <dgm:bulletEnabled val="1"/>
        </dgm:presLayoutVars>
      </dgm:prSet>
      <dgm:spPr/>
    </dgm:pt>
    <dgm:pt modelId="{F3E9F0B0-675E-4E75-B440-32D2ECCFE2B9}" type="pres">
      <dgm:prSet presAssocID="{27A0D636-B5A9-4A69-A772-D04AF97377C0}" presName="sibTrans" presStyleCnt="0"/>
      <dgm:spPr/>
    </dgm:pt>
    <dgm:pt modelId="{6F91AC01-450F-4AAE-B12B-8C51B7622AB4}" type="pres">
      <dgm:prSet presAssocID="{35D32107-1AAD-4468-B8EA-5C5BDA71311A}" presName="node" presStyleLbl="node1" presStyleIdx="2" presStyleCnt="5">
        <dgm:presLayoutVars>
          <dgm:bulletEnabled val="1"/>
        </dgm:presLayoutVars>
      </dgm:prSet>
      <dgm:spPr/>
    </dgm:pt>
    <dgm:pt modelId="{AFC5C5B1-4FE8-41B8-A03D-EE35EACCCF0F}" type="pres">
      <dgm:prSet presAssocID="{D70D9626-3E3D-4DB4-979B-84D4417369A3}" presName="sibTrans" presStyleCnt="0"/>
      <dgm:spPr/>
    </dgm:pt>
    <dgm:pt modelId="{949562D7-B521-4E58-A25C-570871B21462}" type="pres">
      <dgm:prSet presAssocID="{7EED1513-8CD4-44C5-AC5E-77C9C1F95600}" presName="node" presStyleLbl="node1" presStyleIdx="3" presStyleCnt="5">
        <dgm:presLayoutVars>
          <dgm:bulletEnabled val="1"/>
        </dgm:presLayoutVars>
      </dgm:prSet>
      <dgm:spPr/>
    </dgm:pt>
    <dgm:pt modelId="{F1D1395F-B567-40BF-9E5E-6E519F8941F8}" type="pres">
      <dgm:prSet presAssocID="{5244269C-8451-40EB-B210-245B8DD631DA}" presName="sibTrans" presStyleCnt="0"/>
      <dgm:spPr/>
    </dgm:pt>
    <dgm:pt modelId="{7C2BECD9-68F8-4001-B95B-44BB7DB3447A}" type="pres">
      <dgm:prSet presAssocID="{BDF71D66-6976-483B-A9DC-DC5471028D05}" presName="node" presStyleLbl="node1" presStyleIdx="4" presStyleCnt="5">
        <dgm:presLayoutVars>
          <dgm:bulletEnabled val="1"/>
        </dgm:presLayoutVars>
      </dgm:prSet>
      <dgm:spPr/>
    </dgm:pt>
  </dgm:ptLst>
  <dgm:cxnLst>
    <dgm:cxn modelId="{26514F3F-93C9-4D0D-8787-BDCFF579A859}" type="presOf" srcId="{BDF71D66-6976-483B-A9DC-DC5471028D05}" destId="{7C2BECD9-68F8-4001-B95B-44BB7DB3447A}" srcOrd="0" destOrd="0" presId="urn:microsoft.com/office/officeart/2005/8/layout/default"/>
    <dgm:cxn modelId="{D333995F-0487-41E5-BE6A-CCBB355FFD47}" type="presOf" srcId="{35D32107-1AAD-4468-B8EA-5C5BDA71311A}" destId="{6F91AC01-450F-4AAE-B12B-8C51B7622AB4}" srcOrd="0" destOrd="0" presId="urn:microsoft.com/office/officeart/2005/8/layout/default"/>
    <dgm:cxn modelId="{76B9C159-9969-4889-A9D5-5B39716CA99C}" type="presOf" srcId="{7EED1513-8CD4-44C5-AC5E-77C9C1F95600}" destId="{949562D7-B521-4E58-A25C-570871B21462}" srcOrd="0" destOrd="0" presId="urn:microsoft.com/office/officeart/2005/8/layout/default"/>
    <dgm:cxn modelId="{87511698-AFD0-42AD-8505-58C4175E4A60}" srcId="{B56295E1-5297-42FD-BECC-5E500616CF19}" destId="{227CAFD4-1086-4CF2-901D-7FDC9E1B7D87}" srcOrd="1" destOrd="0" parTransId="{F240939C-C1A9-4A5C-9ED7-BA1546162A12}" sibTransId="{27A0D636-B5A9-4A69-A772-D04AF97377C0}"/>
    <dgm:cxn modelId="{5F5E16B7-161B-44C7-9867-B1C9BA205B74}" srcId="{B56295E1-5297-42FD-BECC-5E500616CF19}" destId="{7EED1513-8CD4-44C5-AC5E-77C9C1F95600}" srcOrd="3" destOrd="0" parTransId="{3D1C6A99-6A11-4C23-8E77-0C2EFB1FD8E9}" sibTransId="{5244269C-8451-40EB-B210-245B8DD631DA}"/>
    <dgm:cxn modelId="{6B9E37C7-B3E0-4C58-B0EE-2D116751B31C}" type="presOf" srcId="{227CAFD4-1086-4CF2-901D-7FDC9E1B7D87}" destId="{001943BC-A028-4EF9-AAAB-E7369717E3A6}" srcOrd="0" destOrd="0" presId="urn:microsoft.com/office/officeart/2005/8/layout/default"/>
    <dgm:cxn modelId="{E65851DD-10BF-4A34-BDF4-1CC0BE6B0ECF}" type="presOf" srcId="{B56295E1-5297-42FD-BECC-5E500616CF19}" destId="{161E706A-CFEF-47C4-94EA-93599ECA7662}" srcOrd="0" destOrd="0" presId="urn:microsoft.com/office/officeart/2005/8/layout/default"/>
    <dgm:cxn modelId="{719680DF-1C32-4600-A349-5AA6BBCA355D}" srcId="{B56295E1-5297-42FD-BECC-5E500616CF19}" destId="{BDF71D66-6976-483B-A9DC-DC5471028D05}" srcOrd="4" destOrd="0" parTransId="{E1E2C52F-5B19-43C5-8A37-AF06C8E9CE4C}" sibTransId="{81AB840B-B372-4AB5-9209-0912FDAB0ABE}"/>
    <dgm:cxn modelId="{375835F7-F963-4E0C-AC61-B76998D4B618}" srcId="{B56295E1-5297-42FD-BECC-5E500616CF19}" destId="{CBC507EC-D4D2-4188-8359-8D075AE12350}" srcOrd="0" destOrd="0" parTransId="{497E0BBE-73A0-4F99-9852-1BEB3B16EC36}" sibTransId="{1B55CD78-D1BE-4299-9685-C077EC60B424}"/>
    <dgm:cxn modelId="{E8E5ECF7-FD9E-4B2C-B21B-96C53F33A192}" type="presOf" srcId="{CBC507EC-D4D2-4188-8359-8D075AE12350}" destId="{F4941C84-9454-46EF-9735-7042A62ADC25}" srcOrd="0" destOrd="0" presId="urn:microsoft.com/office/officeart/2005/8/layout/default"/>
    <dgm:cxn modelId="{1B3C46FE-A720-46E6-B67B-5AEE92B3F16B}" srcId="{B56295E1-5297-42FD-BECC-5E500616CF19}" destId="{35D32107-1AAD-4468-B8EA-5C5BDA71311A}" srcOrd="2" destOrd="0" parTransId="{0E25F434-A2DD-41F2-AFC6-BD99DD2E6920}" sibTransId="{D70D9626-3E3D-4DB4-979B-84D4417369A3}"/>
    <dgm:cxn modelId="{6B774060-F7A3-4B60-AFAC-AC4CD7A7F467}" type="presParOf" srcId="{161E706A-CFEF-47C4-94EA-93599ECA7662}" destId="{F4941C84-9454-46EF-9735-7042A62ADC25}" srcOrd="0" destOrd="0" presId="urn:microsoft.com/office/officeart/2005/8/layout/default"/>
    <dgm:cxn modelId="{196DC929-FFF1-4A9E-B9DB-0B2B7516C77D}" type="presParOf" srcId="{161E706A-CFEF-47C4-94EA-93599ECA7662}" destId="{79ECD6D3-9A73-4190-AE41-BBF69BEE935B}" srcOrd="1" destOrd="0" presId="urn:microsoft.com/office/officeart/2005/8/layout/default"/>
    <dgm:cxn modelId="{56B714FC-853C-4091-AAFD-B4373CD99C7C}" type="presParOf" srcId="{161E706A-CFEF-47C4-94EA-93599ECA7662}" destId="{001943BC-A028-4EF9-AAAB-E7369717E3A6}" srcOrd="2" destOrd="0" presId="urn:microsoft.com/office/officeart/2005/8/layout/default"/>
    <dgm:cxn modelId="{CA4D6896-465B-4525-8BF8-6995C5F0ECA0}" type="presParOf" srcId="{161E706A-CFEF-47C4-94EA-93599ECA7662}" destId="{F3E9F0B0-675E-4E75-B440-32D2ECCFE2B9}" srcOrd="3" destOrd="0" presId="urn:microsoft.com/office/officeart/2005/8/layout/default"/>
    <dgm:cxn modelId="{D947D075-7847-4ACD-AFD6-4EF976941F26}" type="presParOf" srcId="{161E706A-CFEF-47C4-94EA-93599ECA7662}" destId="{6F91AC01-450F-4AAE-B12B-8C51B7622AB4}" srcOrd="4" destOrd="0" presId="urn:microsoft.com/office/officeart/2005/8/layout/default"/>
    <dgm:cxn modelId="{9072413F-170E-47D2-BC03-D4BDD46FEB06}" type="presParOf" srcId="{161E706A-CFEF-47C4-94EA-93599ECA7662}" destId="{AFC5C5B1-4FE8-41B8-A03D-EE35EACCCF0F}" srcOrd="5" destOrd="0" presId="urn:microsoft.com/office/officeart/2005/8/layout/default"/>
    <dgm:cxn modelId="{E9E0A295-932D-4CE5-A810-5BA4AE8D3BED}" type="presParOf" srcId="{161E706A-CFEF-47C4-94EA-93599ECA7662}" destId="{949562D7-B521-4E58-A25C-570871B21462}" srcOrd="6" destOrd="0" presId="urn:microsoft.com/office/officeart/2005/8/layout/default"/>
    <dgm:cxn modelId="{7413FF53-B570-49CA-B66A-6B0BBEE3DCCC}" type="presParOf" srcId="{161E706A-CFEF-47C4-94EA-93599ECA7662}" destId="{F1D1395F-B567-40BF-9E5E-6E519F8941F8}" srcOrd="7" destOrd="0" presId="urn:microsoft.com/office/officeart/2005/8/layout/default"/>
    <dgm:cxn modelId="{0DAD46EF-D9E3-42B8-9F14-C260B3412ECD}" type="presParOf" srcId="{161E706A-CFEF-47C4-94EA-93599ECA7662}" destId="{7C2BECD9-68F8-4001-B95B-44BB7DB3447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4A33CE-091E-4687-9180-D9527D8C7570}" type="doc">
      <dgm:prSet loTypeId="urn:microsoft.com/office/officeart/2016/7/layout/BasicProcessNew" loCatId="process" qsTypeId="urn:microsoft.com/office/officeart/2005/8/quickstyle/simple1" qsCatId="simple" csTypeId="urn:microsoft.com/office/officeart/2005/8/colors/colorful1" csCatId="colorful"/>
      <dgm:spPr/>
      <dgm:t>
        <a:bodyPr/>
        <a:lstStyle/>
        <a:p>
          <a:endParaRPr lang="en-US"/>
        </a:p>
      </dgm:t>
    </dgm:pt>
    <dgm:pt modelId="{8AAE8F9F-663F-4CB7-9102-66856CBE6207}">
      <dgm:prSet/>
      <dgm:spPr/>
      <dgm:t>
        <a:bodyPr/>
        <a:lstStyle/>
        <a:p>
          <a:r>
            <a:rPr lang="el-GR"/>
            <a:t>Για την επίτευξη του στόχου αυτού το σύστημα θα πρέπει να χαρακτηρίζεται από τα εξής:</a:t>
          </a:r>
          <a:endParaRPr lang="en-US"/>
        </a:p>
      </dgm:t>
    </dgm:pt>
    <dgm:pt modelId="{DF1AFD12-F2DD-4CC2-B0C7-673672352B07}" type="parTrans" cxnId="{4558832A-F6E3-4620-9645-E8D3A8ECDCEC}">
      <dgm:prSet/>
      <dgm:spPr/>
      <dgm:t>
        <a:bodyPr/>
        <a:lstStyle/>
        <a:p>
          <a:endParaRPr lang="en-US"/>
        </a:p>
      </dgm:t>
    </dgm:pt>
    <dgm:pt modelId="{58FBAAF4-05B3-4F2B-8704-60A35135CFD5}" type="sibTrans" cxnId="{4558832A-F6E3-4620-9645-E8D3A8ECDCEC}">
      <dgm:prSet/>
      <dgm:spPr/>
      <dgm:t>
        <a:bodyPr/>
        <a:lstStyle/>
        <a:p>
          <a:endParaRPr lang="en-US"/>
        </a:p>
      </dgm:t>
    </dgm:pt>
    <dgm:pt modelId="{90B56FFA-ED53-4BF2-865E-78ED6FA0FE33}">
      <dgm:prSet/>
      <dgm:spPr/>
      <dgm:t>
        <a:bodyPr/>
        <a:lstStyle/>
        <a:p>
          <a:r>
            <a:rPr lang="el-GR"/>
            <a:t>Το σύστημα αρχείων θα πρέπει να επιτρέπει να προστεθεί επιπλέον Hardware αν αυτό κριθεί απαραίτητο για την αύξηση αποθήκευσης και επίδοσης.</a:t>
          </a:r>
          <a:endParaRPr lang="en-US"/>
        </a:p>
      </dgm:t>
    </dgm:pt>
    <dgm:pt modelId="{ADEF9F5B-DC5D-4748-ADD2-6DF6B5B9681B}" type="parTrans" cxnId="{3CA47C1A-40D2-4F32-BFF1-BB5B15687901}">
      <dgm:prSet/>
      <dgm:spPr/>
      <dgm:t>
        <a:bodyPr/>
        <a:lstStyle/>
        <a:p>
          <a:endParaRPr lang="en-US"/>
        </a:p>
      </dgm:t>
    </dgm:pt>
    <dgm:pt modelId="{D433CA33-E159-481F-B5E0-E8899F96EEA0}" type="sibTrans" cxnId="{3CA47C1A-40D2-4F32-BFF1-BB5B15687901}">
      <dgm:prSet/>
      <dgm:spPr/>
      <dgm:t>
        <a:bodyPr/>
        <a:lstStyle/>
        <a:p>
          <a:endParaRPr lang="en-US"/>
        </a:p>
      </dgm:t>
    </dgm:pt>
    <dgm:pt modelId="{780C85A8-3713-42C6-AEA5-35AC1A6001B1}">
      <dgm:prSet/>
      <dgm:spPr/>
      <dgm:t>
        <a:bodyPr/>
        <a:lstStyle/>
        <a:p>
          <a:r>
            <a:rPr lang="el-GR"/>
            <a:t>Το σύστημα αρχείων θα πρέπει να προσφέρει υψηλή απόδοσή και να είναι σε θέση να εντοπίζει τα δεδομένα που ενδιαφέρουν στους διανεμόμενους κόμβους σε πραγματικό χρόνο (real time)</a:t>
          </a:r>
          <a:endParaRPr lang="en-US"/>
        </a:p>
      </dgm:t>
    </dgm:pt>
    <dgm:pt modelId="{6251A467-CA19-47B2-89E8-4B75590E38D4}" type="parTrans" cxnId="{F778321F-02F6-45EE-AE73-1C69C73FF9E0}">
      <dgm:prSet/>
      <dgm:spPr/>
      <dgm:t>
        <a:bodyPr/>
        <a:lstStyle/>
        <a:p>
          <a:endParaRPr lang="en-US"/>
        </a:p>
      </dgm:t>
    </dgm:pt>
    <dgm:pt modelId="{578449F1-65E0-481B-A220-28BDED577AC3}" type="sibTrans" cxnId="{F778321F-02F6-45EE-AE73-1C69C73FF9E0}">
      <dgm:prSet/>
      <dgm:spPr/>
      <dgm:t>
        <a:bodyPr/>
        <a:lstStyle/>
        <a:p>
          <a:endParaRPr lang="en-US"/>
        </a:p>
      </dgm:t>
    </dgm:pt>
    <dgm:pt modelId="{9B05B17E-2D0B-40CC-AD8F-7E25804E33E6}">
      <dgm:prSet/>
      <dgm:spPr/>
      <dgm:t>
        <a:bodyPr/>
        <a:lstStyle/>
        <a:p>
          <a:r>
            <a:rPr lang="el-GR"/>
            <a:t>To σύστημα πρέπει να είναι αξιόπιστο και σε περίπτωση ανάκτησης των αρχικών δεδομένων θα πρέπει να είναι ικανό να αναδημιουργήσει από τους κατανεμημένους κόμβους τα αρχικά δεδομένα πλήρως</a:t>
          </a:r>
          <a:endParaRPr lang="en-US"/>
        </a:p>
      </dgm:t>
    </dgm:pt>
    <dgm:pt modelId="{EA6DCB6A-1F53-442E-BA1E-AECADD221425}" type="parTrans" cxnId="{9A2517A2-3641-43C2-A07F-93FE4A75165A}">
      <dgm:prSet/>
      <dgm:spPr/>
      <dgm:t>
        <a:bodyPr/>
        <a:lstStyle/>
        <a:p>
          <a:endParaRPr lang="en-US"/>
        </a:p>
      </dgm:t>
    </dgm:pt>
    <dgm:pt modelId="{839D27A5-91BC-4517-B9AA-BA20BE6D7C97}" type="sibTrans" cxnId="{9A2517A2-3641-43C2-A07F-93FE4A75165A}">
      <dgm:prSet/>
      <dgm:spPr/>
      <dgm:t>
        <a:bodyPr/>
        <a:lstStyle/>
        <a:p>
          <a:endParaRPr lang="en-US"/>
        </a:p>
      </dgm:t>
    </dgm:pt>
    <dgm:pt modelId="{827B70C3-ADFF-4F78-8660-8C78B2943C16}">
      <dgm:prSet/>
      <dgm:spPr/>
      <dgm:t>
        <a:bodyPr/>
        <a:lstStyle/>
        <a:p>
          <a:r>
            <a:rPr lang="el-GR"/>
            <a:t>Το σύστημα αρχείων θα πρέπει να έχει υψηλή διαθεσιμότητα , να χειρίζεται τις αποτυχίες και να ενσωματώνει μηχανισμούς για την παρακολούθηση και ανίχνευση σφαλμάτων, την ανοχή και την αυτόματη αποκατάσταση</a:t>
          </a:r>
          <a:endParaRPr lang="en-US"/>
        </a:p>
      </dgm:t>
    </dgm:pt>
    <dgm:pt modelId="{0CDC0B75-9F1B-4723-8642-FC01FAB4B25A}" type="parTrans" cxnId="{3257F486-6C58-4BD4-AD0B-24AE01D43059}">
      <dgm:prSet/>
      <dgm:spPr/>
      <dgm:t>
        <a:bodyPr/>
        <a:lstStyle/>
        <a:p>
          <a:endParaRPr lang="en-US"/>
        </a:p>
      </dgm:t>
    </dgm:pt>
    <dgm:pt modelId="{3E03E1BC-32A1-4C8E-8221-CE909BD28DD6}" type="sibTrans" cxnId="{3257F486-6C58-4BD4-AD0B-24AE01D43059}">
      <dgm:prSet/>
      <dgm:spPr/>
      <dgm:t>
        <a:bodyPr/>
        <a:lstStyle/>
        <a:p>
          <a:endParaRPr lang="en-US"/>
        </a:p>
      </dgm:t>
    </dgm:pt>
    <dgm:pt modelId="{89863369-1935-442E-BC3D-299FF2D6A694}" type="pres">
      <dgm:prSet presAssocID="{F84A33CE-091E-4687-9180-D9527D8C7570}" presName="Name0" presStyleCnt="0">
        <dgm:presLayoutVars>
          <dgm:dir/>
          <dgm:resizeHandles val="exact"/>
        </dgm:presLayoutVars>
      </dgm:prSet>
      <dgm:spPr/>
    </dgm:pt>
    <dgm:pt modelId="{7D6C6327-F44A-4E50-8962-C89803B98C7A}" type="pres">
      <dgm:prSet presAssocID="{8AAE8F9F-663F-4CB7-9102-66856CBE6207}" presName="node" presStyleLbl="node1" presStyleIdx="0" presStyleCnt="9">
        <dgm:presLayoutVars>
          <dgm:bulletEnabled val="1"/>
        </dgm:presLayoutVars>
      </dgm:prSet>
      <dgm:spPr/>
    </dgm:pt>
    <dgm:pt modelId="{6CC89750-B67A-411A-A3C4-CF620EB2F2A1}" type="pres">
      <dgm:prSet presAssocID="{58FBAAF4-05B3-4F2B-8704-60A35135CFD5}" presName="sibTransSpacerBeforeConnector" presStyleCnt="0"/>
      <dgm:spPr/>
    </dgm:pt>
    <dgm:pt modelId="{126A126A-706D-4668-A6DE-781582D37A58}" type="pres">
      <dgm:prSet presAssocID="{58FBAAF4-05B3-4F2B-8704-60A35135CFD5}" presName="sibTrans" presStyleLbl="node1" presStyleIdx="1" presStyleCnt="9"/>
      <dgm:spPr/>
    </dgm:pt>
    <dgm:pt modelId="{24FB7C6F-B12D-4A87-8F80-00D2A6CA155A}" type="pres">
      <dgm:prSet presAssocID="{58FBAAF4-05B3-4F2B-8704-60A35135CFD5}" presName="sibTransSpacerAfterConnector" presStyleCnt="0"/>
      <dgm:spPr/>
    </dgm:pt>
    <dgm:pt modelId="{72B40D65-7969-451B-9999-0D599B03847F}" type="pres">
      <dgm:prSet presAssocID="{90B56FFA-ED53-4BF2-865E-78ED6FA0FE33}" presName="node" presStyleLbl="node1" presStyleIdx="2" presStyleCnt="9">
        <dgm:presLayoutVars>
          <dgm:bulletEnabled val="1"/>
        </dgm:presLayoutVars>
      </dgm:prSet>
      <dgm:spPr/>
    </dgm:pt>
    <dgm:pt modelId="{265A054B-34C7-46D3-B0CC-24FC446BB8F3}" type="pres">
      <dgm:prSet presAssocID="{D433CA33-E159-481F-B5E0-E8899F96EEA0}" presName="sibTransSpacerBeforeConnector" presStyleCnt="0"/>
      <dgm:spPr/>
    </dgm:pt>
    <dgm:pt modelId="{CCCAC8F3-8F7D-44A2-844D-7E642132C778}" type="pres">
      <dgm:prSet presAssocID="{D433CA33-E159-481F-B5E0-E8899F96EEA0}" presName="sibTrans" presStyleLbl="node1" presStyleIdx="3" presStyleCnt="9"/>
      <dgm:spPr/>
    </dgm:pt>
    <dgm:pt modelId="{85495952-88FD-4330-97E9-87B7FB81E4AC}" type="pres">
      <dgm:prSet presAssocID="{D433CA33-E159-481F-B5E0-E8899F96EEA0}" presName="sibTransSpacerAfterConnector" presStyleCnt="0"/>
      <dgm:spPr/>
    </dgm:pt>
    <dgm:pt modelId="{BB53FA42-CCA4-4CF4-BFF0-59E5CEDE702D}" type="pres">
      <dgm:prSet presAssocID="{780C85A8-3713-42C6-AEA5-35AC1A6001B1}" presName="node" presStyleLbl="node1" presStyleIdx="4" presStyleCnt="9">
        <dgm:presLayoutVars>
          <dgm:bulletEnabled val="1"/>
        </dgm:presLayoutVars>
      </dgm:prSet>
      <dgm:spPr/>
    </dgm:pt>
    <dgm:pt modelId="{555E6091-8881-40DF-B5BE-4A1F570D3A7B}" type="pres">
      <dgm:prSet presAssocID="{578449F1-65E0-481B-A220-28BDED577AC3}" presName="sibTransSpacerBeforeConnector" presStyleCnt="0"/>
      <dgm:spPr/>
    </dgm:pt>
    <dgm:pt modelId="{92DCA0D6-0794-4629-815D-E79CE4FEAC02}" type="pres">
      <dgm:prSet presAssocID="{578449F1-65E0-481B-A220-28BDED577AC3}" presName="sibTrans" presStyleLbl="node1" presStyleIdx="5" presStyleCnt="9"/>
      <dgm:spPr/>
    </dgm:pt>
    <dgm:pt modelId="{51E28BBE-E146-40A2-AB37-D461A95781F4}" type="pres">
      <dgm:prSet presAssocID="{578449F1-65E0-481B-A220-28BDED577AC3}" presName="sibTransSpacerAfterConnector" presStyleCnt="0"/>
      <dgm:spPr/>
    </dgm:pt>
    <dgm:pt modelId="{04B83E12-CE4A-4AF3-BA50-1CB716AB7B67}" type="pres">
      <dgm:prSet presAssocID="{9B05B17E-2D0B-40CC-AD8F-7E25804E33E6}" presName="node" presStyleLbl="node1" presStyleIdx="6" presStyleCnt="9">
        <dgm:presLayoutVars>
          <dgm:bulletEnabled val="1"/>
        </dgm:presLayoutVars>
      </dgm:prSet>
      <dgm:spPr/>
    </dgm:pt>
    <dgm:pt modelId="{C5E68276-8063-41EB-9B37-D53240481CC3}" type="pres">
      <dgm:prSet presAssocID="{839D27A5-91BC-4517-B9AA-BA20BE6D7C97}" presName="sibTransSpacerBeforeConnector" presStyleCnt="0"/>
      <dgm:spPr/>
    </dgm:pt>
    <dgm:pt modelId="{60599DC4-2E07-4D67-BA9D-5963732689A6}" type="pres">
      <dgm:prSet presAssocID="{839D27A5-91BC-4517-B9AA-BA20BE6D7C97}" presName="sibTrans" presStyleLbl="node1" presStyleIdx="7" presStyleCnt="9"/>
      <dgm:spPr/>
    </dgm:pt>
    <dgm:pt modelId="{2902A26A-E2A8-488D-8624-034D94928684}" type="pres">
      <dgm:prSet presAssocID="{839D27A5-91BC-4517-B9AA-BA20BE6D7C97}" presName="sibTransSpacerAfterConnector" presStyleCnt="0"/>
      <dgm:spPr/>
    </dgm:pt>
    <dgm:pt modelId="{EE5BEA3A-321A-4A93-88C8-4B3B6C8FDD1A}" type="pres">
      <dgm:prSet presAssocID="{827B70C3-ADFF-4F78-8660-8C78B2943C16}" presName="node" presStyleLbl="node1" presStyleIdx="8" presStyleCnt="9">
        <dgm:presLayoutVars>
          <dgm:bulletEnabled val="1"/>
        </dgm:presLayoutVars>
      </dgm:prSet>
      <dgm:spPr/>
    </dgm:pt>
  </dgm:ptLst>
  <dgm:cxnLst>
    <dgm:cxn modelId="{939E2107-5125-4D1D-BCC2-C1B681E92526}" type="presOf" srcId="{827B70C3-ADFF-4F78-8660-8C78B2943C16}" destId="{EE5BEA3A-321A-4A93-88C8-4B3B6C8FDD1A}" srcOrd="0" destOrd="0" presId="urn:microsoft.com/office/officeart/2016/7/layout/BasicProcessNew"/>
    <dgm:cxn modelId="{3CA47C1A-40D2-4F32-BFF1-BB5B15687901}" srcId="{F84A33CE-091E-4687-9180-D9527D8C7570}" destId="{90B56FFA-ED53-4BF2-865E-78ED6FA0FE33}" srcOrd="1" destOrd="0" parTransId="{ADEF9F5B-DC5D-4748-ADD2-6DF6B5B9681B}" sibTransId="{D433CA33-E159-481F-B5E0-E8899F96EEA0}"/>
    <dgm:cxn modelId="{F778321F-02F6-45EE-AE73-1C69C73FF9E0}" srcId="{F84A33CE-091E-4687-9180-D9527D8C7570}" destId="{780C85A8-3713-42C6-AEA5-35AC1A6001B1}" srcOrd="2" destOrd="0" parTransId="{6251A467-CA19-47B2-89E8-4B75590E38D4}" sibTransId="{578449F1-65E0-481B-A220-28BDED577AC3}"/>
    <dgm:cxn modelId="{6A167028-8FA9-46E7-A19C-985E2672216E}" type="presOf" srcId="{780C85A8-3713-42C6-AEA5-35AC1A6001B1}" destId="{BB53FA42-CCA4-4CF4-BFF0-59E5CEDE702D}" srcOrd="0" destOrd="0" presId="urn:microsoft.com/office/officeart/2016/7/layout/BasicProcessNew"/>
    <dgm:cxn modelId="{4558832A-F6E3-4620-9645-E8D3A8ECDCEC}" srcId="{F84A33CE-091E-4687-9180-D9527D8C7570}" destId="{8AAE8F9F-663F-4CB7-9102-66856CBE6207}" srcOrd="0" destOrd="0" parTransId="{DF1AFD12-F2DD-4CC2-B0C7-673672352B07}" sibTransId="{58FBAAF4-05B3-4F2B-8704-60A35135CFD5}"/>
    <dgm:cxn modelId="{12D26A46-6CE1-4130-9E44-D89F75685C2E}" type="presOf" srcId="{D433CA33-E159-481F-B5E0-E8899F96EEA0}" destId="{CCCAC8F3-8F7D-44A2-844D-7E642132C778}" srcOrd="0" destOrd="0" presId="urn:microsoft.com/office/officeart/2016/7/layout/BasicProcessNew"/>
    <dgm:cxn modelId="{946F686E-48AC-4235-A151-FFE6E2FA26A4}" type="presOf" srcId="{839D27A5-91BC-4517-B9AA-BA20BE6D7C97}" destId="{60599DC4-2E07-4D67-BA9D-5963732689A6}" srcOrd="0" destOrd="0" presId="urn:microsoft.com/office/officeart/2016/7/layout/BasicProcessNew"/>
    <dgm:cxn modelId="{0C869281-6C66-43C0-AE93-01324B3C32E9}" type="presOf" srcId="{58FBAAF4-05B3-4F2B-8704-60A35135CFD5}" destId="{126A126A-706D-4668-A6DE-781582D37A58}" srcOrd="0" destOrd="0" presId="urn:microsoft.com/office/officeart/2016/7/layout/BasicProcessNew"/>
    <dgm:cxn modelId="{1DF93285-1644-4E6D-86D1-54CF4F9CCE8B}" type="presOf" srcId="{90B56FFA-ED53-4BF2-865E-78ED6FA0FE33}" destId="{72B40D65-7969-451B-9999-0D599B03847F}" srcOrd="0" destOrd="0" presId="urn:microsoft.com/office/officeart/2016/7/layout/BasicProcessNew"/>
    <dgm:cxn modelId="{3257F486-6C58-4BD4-AD0B-24AE01D43059}" srcId="{F84A33CE-091E-4687-9180-D9527D8C7570}" destId="{827B70C3-ADFF-4F78-8660-8C78B2943C16}" srcOrd="4" destOrd="0" parTransId="{0CDC0B75-9F1B-4723-8642-FC01FAB4B25A}" sibTransId="{3E03E1BC-32A1-4C8E-8221-CE909BD28DD6}"/>
    <dgm:cxn modelId="{95B2C49B-B47F-4830-83AA-ABD9BD58B15E}" type="presOf" srcId="{F84A33CE-091E-4687-9180-D9527D8C7570}" destId="{89863369-1935-442E-BC3D-299FF2D6A694}" srcOrd="0" destOrd="0" presId="urn:microsoft.com/office/officeart/2016/7/layout/BasicProcessNew"/>
    <dgm:cxn modelId="{9A2517A2-3641-43C2-A07F-93FE4A75165A}" srcId="{F84A33CE-091E-4687-9180-D9527D8C7570}" destId="{9B05B17E-2D0B-40CC-AD8F-7E25804E33E6}" srcOrd="3" destOrd="0" parTransId="{EA6DCB6A-1F53-442E-BA1E-AECADD221425}" sibTransId="{839D27A5-91BC-4517-B9AA-BA20BE6D7C97}"/>
    <dgm:cxn modelId="{5CA63CD7-5868-4DEC-B0E5-BD8DE3813EB9}" type="presOf" srcId="{578449F1-65E0-481B-A220-28BDED577AC3}" destId="{92DCA0D6-0794-4629-815D-E79CE4FEAC02}" srcOrd="0" destOrd="0" presId="urn:microsoft.com/office/officeart/2016/7/layout/BasicProcessNew"/>
    <dgm:cxn modelId="{B33B6AE2-FBD5-4583-86C9-66745EB72D2F}" type="presOf" srcId="{9B05B17E-2D0B-40CC-AD8F-7E25804E33E6}" destId="{04B83E12-CE4A-4AF3-BA50-1CB716AB7B67}" srcOrd="0" destOrd="0" presId="urn:microsoft.com/office/officeart/2016/7/layout/BasicProcessNew"/>
    <dgm:cxn modelId="{3CCEB7F0-22F4-474A-8399-BEA3382BFEBF}" type="presOf" srcId="{8AAE8F9F-663F-4CB7-9102-66856CBE6207}" destId="{7D6C6327-F44A-4E50-8962-C89803B98C7A}" srcOrd="0" destOrd="0" presId="urn:microsoft.com/office/officeart/2016/7/layout/BasicProcessNew"/>
    <dgm:cxn modelId="{3896DF45-D29A-48CC-9397-A19F7F82A2A7}" type="presParOf" srcId="{89863369-1935-442E-BC3D-299FF2D6A694}" destId="{7D6C6327-F44A-4E50-8962-C89803B98C7A}" srcOrd="0" destOrd="0" presId="urn:microsoft.com/office/officeart/2016/7/layout/BasicProcessNew"/>
    <dgm:cxn modelId="{8A330E8D-A60D-414B-A5D5-0708F54CF806}" type="presParOf" srcId="{89863369-1935-442E-BC3D-299FF2D6A694}" destId="{6CC89750-B67A-411A-A3C4-CF620EB2F2A1}" srcOrd="1" destOrd="0" presId="urn:microsoft.com/office/officeart/2016/7/layout/BasicProcessNew"/>
    <dgm:cxn modelId="{BE7908CF-5999-48BF-BDE6-865CBE493111}" type="presParOf" srcId="{89863369-1935-442E-BC3D-299FF2D6A694}" destId="{126A126A-706D-4668-A6DE-781582D37A58}" srcOrd="2" destOrd="0" presId="urn:microsoft.com/office/officeart/2016/7/layout/BasicProcessNew"/>
    <dgm:cxn modelId="{9CC8B951-155D-4E79-8937-0AE67C6D4979}" type="presParOf" srcId="{89863369-1935-442E-BC3D-299FF2D6A694}" destId="{24FB7C6F-B12D-4A87-8F80-00D2A6CA155A}" srcOrd="3" destOrd="0" presId="urn:microsoft.com/office/officeart/2016/7/layout/BasicProcessNew"/>
    <dgm:cxn modelId="{F371BC15-88A8-4B1A-9F65-6DB4735EB122}" type="presParOf" srcId="{89863369-1935-442E-BC3D-299FF2D6A694}" destId="{72B40D65-7969-451B-9999-0D599B03847F}" srcOrd="4" destOrd="0" presId="urn:microsoft.com/office/officeart/2016/7/layout/BasicProcessNew"/>
    <dgm:cxn modelId="{8F2A2A1E-7E4D-4DD4-8D76-F91CA49ED27A}" type="presParOf" srcId="{89863369-1935-442E-BC3D-299FF2D6A694}" destId="{265A054B-34C7-46D3-B0CC-24FC446BB8F3}" srcOrd="5" destOrd="0" presId="urn:microsoft.com/office/officeart/2016/7/layout/BasicProcessNew"/>
    <dgm:cxn modelId="{E980A27E-9826-44BF-87F4-C8C9F5195850}" type="presParOf" srcId="{89863369-1935-442E-BC3D-299FF2D6A694}" destId="{CCCAC8F3-8F7D-44A2-844D-7E642132C778}" srcOrd="6" destOrd="0" presId="urn:microsoft.com/office/officeart/2016/7/layout/BasicProcessNew"/>
    <dgm:cxn modelId="{5B782864-B564-4432-9590-ACFB3D682F49}" type="presParOf" srcId="{89863369-1935-442E-BC3D-299FF2D6A694}" destId="{85495952-88FD-4330-97E9-87B7FB81E4AC}" srcOrd="7" destOrd="0" presId="urn:microsoft.com/office/officeart/2016/7/layout/BasicProcessNew"/>
    <dgm:cxn modelId="{C545D4D6-0886-494F-94E9-04B88815D7D9}" type="presParOf" srcId="{89863369-1935-442E-BC3D-299FF2D6A694}" destId="{BB53FA42-CCA4-4CF4-BFF0-59E5CEDE702D}" srcOrd="8" destOrd="0" presId="urn:microsoft.com/office/officeart/2016/7/layout/BasicProcessNew"/>
    <dgm:cxn modelId="{84A93132-B0E0-4B2A-BADE-A0CAB5E0FF3B}" type="presParOf" srcId="{89863369-1935-442E-BC3D-299FF2D6A694}" destId="{555E6091-8881-40DF-B5BE-4A1F570D3A7B}" srcOrd="9" destOrd="0" presId="urn:microsoft.com/office/officeart/2016/7/layout/BasicProcessNew"/>
    <dgm:cxn modelId="{4D45813E-DB82-4007-BC21-2ECBCB7BA9E1}" type="presParOf" srcId="{89863369-1935-442E-BC3D-299FF2D6A694}" destId="{92DCA0D6-0794-4629-815D-E79CE4FEAC02}" srcOrd="10" destOrd="0" presId="urn:microsoft.com/office/officeart/2016/7/layout/BasicProcessNew"/>
    <dgm:cxn modelId="{78C1B0FE-5A48-4DFF-8694-C74B495AE680}" type="presParOf" srcId="{89863369-1935-442E-BC3D-299FF2D6A694}" destId="{51E28BBE-E146-40A2-AB37-D461A95781F4}" srcOrd="11" destOrd="0" presId="urn:microsoft.com/office/officeart/2016/7/layout/BasicProcessNew"/>
    <dgm:cxn modelId="{4500C44C-24A6-47B0-ADF0-9B53F4D6F53D}" type="presParOf" srcId="{89863369-1935-442E-BC3D-299FF2D6A694}" destId="{04B83E12-CE4A-4AF3-BA50-1CB716AB7B67}" srcOrd="12" destOrd="0" presId="urn:microsoft.com/office/officeart/2016/7/layout/BasicProcessNew"/>
    <dgm:cxn modelId="{55621688-E1FD-4BAE-8FCA-36EC5FCADD13}" type="presParOf" srcId="{89863369-1935-442E-BC3D-299FF2D6A694}" destId="{C5E68276-8063-41EB-9B37-D53240481CC3}" srcOrd="13" destOrd="0" presId="urn:microsoft.com/office/officeart/2016/7/layout/BasicProcessNew"/>
    <dgm:cxn modelId="{F8ACFB74-15FC-40A2-A7AB-34E34FE685D7}" type="presParOf" srcId="{89863369-1935-442E-BC3D-299FF2D6A694}" destId="{60599DC4-2E07-4D67-BA9D-5963732689A6}" srcOrd="14" destOrd="0" presId="urn:microsoft.com/office/officeart/2016/7/layout/BasicProcessNew"/>
    <dgm:cxn modelId="{A9186175-7FEF-4CF8-94B4-AE2B53BAE6E7}" type="presParOf" srcId="{89863369-1935-442E-BC3D-299FF2D6A694}" destId="{2902A26A-E2A8-488D-8624-034D94928684}" srcOrd="15" destOrd="0" presId="urn:microsoft.com/office/officeart/2016/7/layout/BasicProcessNew"/>
    <dgm:cxn modelId="{8D48C8B7-56D9-4F9D-AFF9-AE7E3D47217C}" type="presParOf" srcId="{89863369-1935-442E-BC3D-299FF2D6A694}" destId="{EE5BEA3A-321A-4A93-88C8-4B3B6C8FDD1A}" srcOrd="16"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0A25E3-A2EB-4C6E-A91A-F3783F48C33A}" type="doc">
      <dgm:prSet loTypeId="urn:microsoft.com/office/officeart/2005/8/layout/vList2" loCatId="list" qsTypeId="urn:microsoft.com/office/officeart/2005/8/quickstyle/simple5" qsCatId="simple" csTypeId="urn:microsoft.com/office/officeart/2005/8/colors/colorful5" csCatId="colorful"/>
      <dgm:spPr/>
      <dgm:t>
        <a:bodyPr/>
        <a:lstStyle/>
        <a:p>
          <a:endParaRPr lang="en-US"/>
        </a:p>
      </dgm:t>
    </dgm:pt>
    <dgm:pt modelId="{0FD4414C-10E6-4DF8-8789-E7AD5F7FBD95}">
      <dgm:prSet/>
      <dgm:spPr/>
      <dgm:t>
        <a:bodyPr/>
        <a:lstStyle/>
        <a:p>
          <a:r>
            <a:rPr lang="el-GR"/>
            <a:t>Τέλος, αναφέρουμε την αρχιτεκτονική μαζικής παράλληλης επεξεργασίας (MPP, Massively Parallel Processing). Tα δεδομένα επεξεργάζονται από πολλαπλούς εξυπηρετητές-κόμβους όπου ο καθένας διαθέτει δική του μονάδα επεξεργασίας και μνήμα RAM και έτσι γίνεται τοπική επεξεργασία.</a:t>
          </a:r>
          <a:endParaRPr lang="en-US"/>
        </a:p>
      </dgm:t>
    </dgm:pt>
    <dgm:pt modelId="{09D10405-B7C6-40BF-B896-D38B7D5D79D5}" type="parTrans" cxnId="{C93E23CD-756B-4E52-9B7D-F35DCCCED1EA}">
      <dgm:prSet/>
      <dgm:spPr/>
      <dgm:t>
        <a:bodyPr/>
        <a:lstStyle/>
        <a:p>
          <a:endParaRPr lang="en-US"/>
        </a:p>
      </dgm:t>
    </dgm:pt>
    <dgm:pt modelId="{24BB458B-7575-49E1-A38D-EF1FA7B90484}" type="sibTrans" cxnId="{C93E23CD-756B-4E52-9B7D-F35DCCCED1EA}">
      <dgm:prSet/>
      <dgm:spPr/>
      <dgm:t>
        <a:bodyPr/>
        <a:lstStyle/>
        <a:p>
          <a:endParaRPr lang="en-US"/>
        </a:p>
      </dgm:t>
    </dgm:pt>
    <dgm:pt modelId="{E9B63D51-2C6A-4E3F-BBAA-8E6958445973}">
      <dgm:prSet/>
      <dgm:spPr/>
      <dgm:t>
        <a:bodyPr/>
        <a:lstStyle/>
        <a:p>
          <a:r>
            <a:rPr lang="el-GR"/>
            <a:t>Η MPP αρχιτεκτονική υλοποιείται ως συσκευή αποθήκευσης δεδομένων , μειώνει την προσπάθεια εφαρμογής. Επίσης μειώνει την προσπάθεια διαχείρισης , καθώς έρχεται ως ανεξάρτητη συσκευή από το υπόλοιπο σύστημα</a:t>
          </a:r>
          <a:endParaRPr lang="en-US"/>
        </a:p>
      </dgm:t>
    </dgm:pt>
    <dgm:pt modelId="{12EFD90F-E703-4783-BE68-A0087CD1CB01}" type="parTrans" cxnId="{AAEDA8A5-32B1-4C4B-A0A8-6874F78DA6BC}">
      <dgm:prSet/>
      <dgm:spPr/>
      <dgm:t>
        <a:bodyPr/>
        <a:lstStyle/>
        <a:p>
          <a:endParaRPr lang="en-US"/>
        </a:p>
      </dgm:t>
    </dgm:pt>
    <dgm:pt modelId="{967D474E-8B67-4E62-9C4F-7A6D8C7648F5}" type="sibTrans" cxnId="{AAEDA8A5-32B1-4C4B-A0A8-6874F78DA6BC}">
      <dgm:prSet/>
      <dgm:spPr/>
      <dgm:t>
        <a:bodyPr/>
        <a:lstStyle/>
        <a:p>
          <a:endParaRPr lang="en-US"/>
        </a:p>
      </dgm:t>
    </dgm:pt>
    <dgm:pt modelId="{A91A4E80-90E0-41DD-B52F-CC2D64BB9570}" type="pres">
      <dgm:prSet presAssocID="{820A25E3-A2EB-4C6E-A91A-F3783F48C33A}" presName="linear" presStyleCnt="0">
        <dgm:presLayoutVars>
          <dgm:animLvl val="lvl"/>
          <dgm:resizeHandles val="exact"/>
        </dgm:presLayoutVars>
      </dgm:prSet>
      <dgm:spPr/>
    </dgm:pt>
    <dgm:pt modelId="{DA71AB86-7914-41CF-A821-A167BBBED646}" type="pres">
      <dgm:prSet presAssocID="{0FD4414C-10E6-4DF8-8789-E7AD5F7FBD95}" presName="parentText" presStyleLbl="node1" presStyleIdx="0" presStyleCnt="2">
        <dgm:presLayoutVars>
          <dgm:chMax val="0"/>
          <dgm:bulletEnabled val="1"/>
        </dgm:presLayoutVars>
      </dgm:prSet>
      <dgm:spPr/>
    </dgm:pt>
    <dgm:pt modelId="{EE2D0855-4D16-470D-803B-718E9CF58E98}" type="pres">
      <dgm:prSet presAssocID="{24BB458B-7575-49E1-A38D-EF1FA7B90484}" presName="spacer" presStyleCnt="0"/>
      <dgm:spPr/>
    </dgm:pt>
    <dgm:pt modelId="{F22C1225-C6E9-4AA2-A3F0-9A6BDEC6AA45}" type="pres">
      <dgm:prSet presAssocID="{E9B63D51-2C6A-4E3F-BBAA-8E6958445973}" presName="parentText" presStyleLbl="node1" presStyleIdx="1" presStyleCnt="2">
        <dgm:presLayoutVars>
          <dgm:chMax val="0"/>
          <dgm:bulletEnabled val="1"/>
        </dgm:presLayoutVars>
      </dgm:prSet>
      <dgm:spPr/>
    </dgm:pt>
  </dgm:ptLst>
  <dgm:cxnLst>
    <dgm:cxn modelId="{4B522B81-91AA-4602-990E-38FABF48C6FD}" type="presOf" srcId="{0FD4414C-10E6-4DF8-8789-E7AD5F7FBD95}" destId="{DA71AB86-7914-41CF-A821-A167BBBED646}" srcOrd="0" destOrd="0" presId="urn:microsoft.com/office/officeart/2005/8/layout/vList2"/>
    <dgm:cxn modelId="{AAEDA8A5-32B1-4C4B-A0A8-6874F78DA6BC}" srcId="{820A25E3-A2EB-4C6E-A91A-F3783F48C33A}" destId="{E9B63D51-2C6A-4E3F-BBAA-8E6958445973}" srcOrd="1" destOrd="0" parTransId="{12EFD90F-E703-4783-BE68-A0087CD1CB01}" sibTransId="{967D474E-8B67-4E62-9C4F-7A6D8C7648F5}"/>
    <dgm:cxn modelId="{DA334CC0-F75D-4BA2-9C7F-CE8064355943}" type="presOf" srcId="{E9B63D51-2C6A-4E3F-BBAA-8E6958445973}" destId="{F22C1225-C6E9-4AA2-A3F0-9A6BDEC6AA45}" srcOrd="0" destOrd="0" presId="urn:microsoft.com/office/officeart/2005/8/layout/vList2"/>
    <dgm:cxn modelId="{78430CC7-9EC1-4489-B1E9-400C052B3099}" type="presOf" srcId="{820A25E3-A2EB-4C6E-A91A-F3783F48C33A}" destId="{A91A4E80-90E0-41DD-B52F-CC2D64BB9570}" srcOrd="0" destOrd="0" presId="urn:microsoft.com/office/officeart/2005/8/layout/vList2"/>
    <dgm:cxn modelId="{C93E23CD-756B-4E52-9B7D-F35DCCCED1EA}" srcId="{820A25E3-A2EB-4C6E-A91A-F3783F48C33A}" destId="{0FD4414C-10E6-4DF8-8789-E7AD5F7FBD95}" srcOrd="0" destOrd="0" parTransId="{09D10405-B7C6-40BF-B896-D38B7D5D79D5}" sibTransId="{24BB458B-7575-49E1-A38D-EF1FA7B90484}"/>
    <dgm:cxn modelId="{3642977F-CDA9-45D5-BB60-C49B3F23B0C9}" type="presParOf" srcId="{A91A4E80-90E0-41DD-B52F-CC2D64BB9570}" destId="{DA71AB86-7914-41CF-A821-A167BBBED646}" srcOrd="0" destOrd="0" presId="urn:microsoft.com/office/officeart/2005/8/layout/vList2"/>
    <dgm:cxn modelId="{36FC05DD-64EE-4C4D-B330-472100DEAE13}" type="presParOf" srcId="{A91A4E80-90E0-41DD-B52F-CC2D64BB9570}" destId="{EE2D0855-4D16-470D-803B-718E9CF58E98}" srcOrd="1" destOrd="0" presId="urn:microsoft.com/office/officeart/2005/8/layout/vList2"/>
    <dgm:cxn modelId="{0182BAFF-9C4D-47C8-8441-8E42595CB53F}" type="presParOf" srcId="{A91A4E80-90E0-41DD-B52F-CC2D64BB9570}" destId="{F22C1225-C6E9-4AA2-A3F0-9A6BDEC6AA4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3B0A01-5382-4F1F-A05C-52F85D65E2E0}"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B034FD10-3A17-4544-812B-960CEFBA2AF1}">
      <dgm:prSet/>
      <dgm:spPr/>
      <dgm:t>
        <a:bodyPr/>
        <a:lstStyle/>
        <a:p>
          <a:r>
            <a:rPr lang="el-GR"/>
            <a:t>Η συνάρτηση αυτή δέχεται επίσης ένα ενδιάμεσο κλειδί και τα υποσύνολα που σχετίζονται με αυτό. Η συνάρτηση αυτή συγχωνεύει μαζί με αυτά τα υποσύνολα και το κλειδί για να σχηματίσουν ένα πιθανώς μικρότερο σύνολο τιμών. </a:t>
          </a:r>
          <a:endParaRPr lang="en-US"/>
        </a:p>
      </dgm:t>
    </dgm:pt>
    <dgm:pt modelId="{F88207B4-4EAA-4037-8CBA-F5B9260D47F6}" type="parTrans" cxnId="{7F5822DC-E466-46CF-9C59-6BA420DB2B2F}">
      <dgm:prSet/>
      <dgm:spPr/>
      <dgm:t>
        <a:bodyPr/>
        <a:lstStyle/>
        <a:p>
          <a:endParaRPr lang="en-US"/>
        </a:p>
      </dgm:t>
    </dgm:pt>
    <dgm:pt modelId="{E42F3DAA-19E8-457F-BAFA-E97D9C69A0A6}" type="sibTrans" cxnId="{7F5822DC-E466-46CF-9C59-6BA420DB2B2F}">
      <dgm:prSet/>
      <dgm:spPr/>
      <dgm:t>
        <a:bodyPr/>
        <a:lstStyle/>
        <a:p>
          <a:endParaRPr lang="en-US"/>
        </a:p>
      </dgm:t>
    </dgm:pt>
    <dgm:pt modelId="{025CEF1A-1335-4D73-BE6D-949100048B91}">
      <dgm:prSet/>
      <dgm:spPr/>
      <dgm:t>
        <a:bodyPr/>
        <a:lstStyle/>
        <a:p>
          <a:r>
            <a:rPr lang="el-GR"/>
            <a:t>Κανονικά η συνάρτηση Reduce παράγει καμία ή μία τιμή εξόδου. Πολλές εργασίες γίνονται στον πραγματικό κόσμο με την χρήση του μοντέλου MapReduce.</a:t>
          </a:r>
          <a:endParaRPr lang="en-US"/>
        </a:p>
      </dgm:t>
    </dgm:pt>
    <dgm:pt modelId="{3074FD44-CD4B-48D1-905A-A2C4CCDBB7A2}" type="parTrans" cxnId="{C6420461-5646-4CB8-9607-404A08097DA5}">
      <dgm:prSet/>
      <dgm:spPr/>
      <dgm:t>
        <a:bodyPr/>
        <a:lstStyle/>
        <a:p>
          <a:endParaRPr lang="en-US"/>
        </a:p>
      </dgm:t>
    </dgm:pt>
    <dgm:pt modelId="{4C8590AB-069A-44B3-A126-D29DB1CA258B}" type="sibTrans" cxnId="{C6420461-5646-4CB8-9607-404A08097DA5}">
      <dgm:prSet/>
      <dgm:spPr/>
      <dgm:t>
        <a:bodyPr/>
        <a:lstStyle/>
        <a:p>
          <a:endParaRPr lang="en-US"/>
        </a:p>
      </dgm:t>
    </dgm:pt>
    <dgm:pt modelId="{9F30864D-B8FC-461C-A992-ED90D63EAE12}" type="pres">
      <dgm:prSet presAssocID="{D43B0A01-5382-4F1F-A05C-52F85D65E2E0}" presName="hierChild1" presStyleCnt="0">
        <dgm:presLayoutVars>
          <dgm:chPref val="1"/>
          <dgm:dir/>
          <dgm:animOne val="branch"/>
          <dgm:animLvl val="lvl"/>
          <dgm:resizeHandles/>
        </dgm:presLayoutVars>
      </dgm:prSet>
      <dgm:spPr/>
    </dgm:pt>
    <dgm:pt modelId="{A4DAF9C9-7B3C-483C-8CAF-138C37DCE363}" type="pres">
      <dgm:prSet presAssocID="{B034FD10-3A17-4544-812B-960CEFBA2AF1}" presName="hierRoot1" presStyleCnt="0"/>
      <dgm:spPr/>
    </dgm:pt>
    <dgm:pt modelId="{B4814564-7FF7-40FB-B5F2-E0DEEB3DBC50}" type="pres">
      <dgm:prSet presAssocID="{B034FD10-3A17-4544-812B-960CEFBA2AF1}" presName="composite" presStyleCnt="0"/>
      <dgm:spPr/>
    </dgm:pt>
    <dgm:pt modelId="{35B023EB-E378-416D-8F0D-B36A960FF683}" type="pres">
      <dgm:prSet presAssocID="{B034FD10-3A17-4544-812B-960CEFBA2AF1}" presName="background" presStyleLbl="node0" presStyleIdx="0" presStyleCnt="2"/>
      <dgm:spPr/>
    </dgm:pt>
    <dgm:pt modelId="{A951AF7B-D892-466D-8D85-DADEA3A04386}" type="pres">
      <dgm:prSet presAssocID="{B034FD10-3A17-4544-812B-960CEFBA2AF1}" presName="text" presStyleLbl="fgAcc0" presStyleIdx="0" presStyleCnt="2">
        <dgm:presLayoutVars>
          <dgm:chPref val="3"/>
        </dgm:presLayoutVars>
      </dgm:prSet>
      <dgm:spPr/>
    </dgm:pt>
    <dgm:pt modelId="{32911055-B6BD-4827-8689-2AA31DD3AAC2}" type="pres">
      <dgm:prSet presAssocID="{B034FD10-3A17-4544-812B-960CEFBA2AF1}" presName="hierChild2" presStyleCnt="0"/>
      <dgm:spPr/>
    </dgm:pt>
    <dgm:pt modelId="{AA6386A3-6462-4388-98A2-8701554F712C}" type="pres">
      <dgm:prSet presAssocID="{025CEF1A-1335-4D73-BE6D-949100048B91}" presName="hierRoot1" presStyleCnt="0"/>
      <dgm:spPr/>
    </dgm:pt>
    <dgm:pt modelId="{D73C2908-0622-4FDC-ADA7-4A9AA059A8DC}" type="pres">
      <dgm:prSet presAssocID="{025CEF1A-1335-4D73-BE6D-949100048B91}" presName="composite" presStyleCnt="0"/>
      <dgm:spPr/>
    </dgm:pt>
    <dgm:pt modelId="{ADEEB9F8-E601-4236-81C8-50B9E52257F7}" type="pres">
      <dgm:prSet presAssocID="{025CEF1A-1335-4D73-BE6D-949100048B91}" presName="background" presStyleLbl="node0" presStyleIdx="1" presStyleCnt="2"/>
      <dgm:spPr/>
    </dgm:pt>
    <dgm:pt modelId="{AC7F27B0-84A8-4359-9B4B-95AF34FFAF14}" type="pres">
      <dgm:prSet presAssocID="{025CEF1A-1335-4D73-BE6D-949100048B91}" presName="text" presStyleLbl="fgAcc0" presStyleIdx="1" presStyleCnt="2">
        <dgm:presLayoutVars>
          <dgm:chPref val="3"/>
        </dgm:presLayoutVars>
      </dgm:prSet>
      <dgm:spPr/>
    </dgm:pt>
    <dgm:pt modelId="{89E24191-D551-4BBD-BDE9-605ECFFCA6FE}" type="pres">
      <dgm:prSet presAssocID="{025CEF1A-1335-4D73-BE6D-949100048B91}" presName="hierChild2" presStyleCnt="0"/>
      <dgm:spPr/>
    </dgm:pt>
  </dgm:ptLst>
  <dgm:cxnLst>
    <dgm:cxn modelId="{D1EDFA0A-2E0D-48C2-B634-02BE77CF6998}" type="presOf" srcId="{B034FD10-3A17-4544-812B-960CEFBA2AF1}" destId="{A951AF7B-D892-466D-8D85-DADEA3A04386}" srcOrd="0" destOrd="0" presId="urn:microsoft.com/office/officeart/2005/8/layout/hierarchy1"/>
    <dgm:cxn modelId="{D722A316-DCDD-4ED3-86EE-56417248DD79}" type="presOf" srcId="{025CEF1A-1335-4D73-BE6D-949100048B91}" destId="{AC7F27B0-84A8-4359-9B4B-95AF34FFAF14}" srcOrd="0" destOrd="0" presId="urn:microsoft.com/office/officeart/2005/8/layout/hierarchy1"/>
    <dgm:cxn modelId="{C6420461-5646-4CB8-9607-404A08097DA5}" srcId="{D43B0A01-5382-4F1F-A05C-52F85D65E2E0}" destId="{025CEF1A-1335-4D73-BE6D-949100048B91}" srcOrd="1" destOrd="0" parTransId="{3074FD44-CD4B-48D1-905A-A2C4CCDBB7A2}" sibTransId="{4C8590AB-069A-44B3-A126-D29DB1CA258B}"/>
    <dgm:cxn modelId="{7F5822DC-E466-46CF-9C59-6BA420DB2B2F}" srcId="{D43B0A01-5382-4F1F-A05C-52F85D65E2E0}" destId="{B034FD10-3A17-4544-812B-960CEFBA2AF1}" srcOrd="0" destOrd="0" parTransId="{F88207B4-4EAA-4037-8CBA-F5B9260D47F6}" sibTransId="{E42F3DAA-19E8-457F-BAFA-E97D9C69A0A6}"/>
    <dgm:cxn modelId="{A0D4D1F8-5100-4218-B786-231F2E402B88}" type="presOf" srcId="{D43B0A01-5382-4F1F-A05C-52F85D65E2E0}" destId="{9F30864D-B8FC-461C-A992-ED90D63EAE12}" srcOrd="0" destOrd="0" presId="urn:microsoft.com/office/officeart/2005/8/layout/hierarchy1"/>
    <dgm:cxn modelId="{4E791C3B-C542-40DC-83BB-2B1995EB29AA}" type="presParOf" srcId="{9F30864D-B8FC-461C-A992-ED90D63EAE12}" destId="{A4DAF9C9-7B3C-483C-8CAF-138C37DCE363}" srcOrd="0" destOrd="0" presId="urn:microsoft.com/office/officeart/2005/8/layout/hierarchy1"/>
    <dgm:cxn modelId="{3AA30DB4-1E4B-448D-BE8F-67C92FE522A5}" type="presParOf" srcId="{A4DAF9C9-7B3C-483C-8CAF-138C37DCE363}" destId="{B4814564-7FF7-40FB-B5F2-E0DEEB3DBC50}" srcOrd="0" destOrd="0" presId="urn:microsoft.com/office/officeart/2005/8/layout/hierarchy1"/>
    <dgm:cxn modelId="{678338AB-2823-4192-95FD-C9DDA63611E2}" type="presParOf" srcId="{B4814564-7FF7-40FB-B5F2-E0DEEB3DBC50}" destId="{35B023EB-E378-416D-8F0D-B36A960FF683}" srcOrd="0" destOrd="0" presId="urn:microsoft.com/office/officeart/2005/8/layout/hierarchy1"/>
    <dgm:cxn modelId="{62EEEFCE-2B03-46F1-B017-E8BF806385D6}" type="presParOf" srcId="{B4814564-7FF7-40FB-B5F2-E0DEEB3DBC50}" destId="{A951AF7B-D892-466D-8D85-DADEA3A04386}" srcOrd="1" destOrd="0" presId="urn:microsoft.com/office/officeart/2005/8/layout/hierarchy1"/>
    <dgm:cxn modelId="{E96C2E18-E1B2-493C-BB0F-0D2DEEB4F390}" type="presParOf" srcId="{A4DAF9C9-7B3C-483C-8CAF-138C37DCE363}" destId="{32911055-B6BD-4827-8689-2AA31DD3AAC2}" srcOrd="1" destOrd="0" presId="urn:microsoft.com/office/officeart/2005/8/layout/hierarchy1"/>
    <dgm:cxn modelId="{5BE8308E-1185-48C3-A0B0-D5A8CD5510EE}" type="presParOf" srcId="{9F30864D-B8FC-461C-A992-ED90D63EAE12}" destId="{AA6386A3-6462-4388-98A2-8701554F712C}" srcOrd="1" destOrd="0" presId="urn:microsoft.com/office/officeart/2005/8/layout/hierarchy1"/>
    <dgm:cxn modelId="{F637E755-9041-40D5-BEC0-000BCD0B063F}" type="presParOf" srcId="{AA6386A3-6462-4388-98A2-8701554F712C}" destId="{D73C2908-0622-4FDC-ADA7-4A9AA059A8DC}" srcOrd="0" destOrd="0" presId="urn:microsoft.com/office/officeart/2005/8/layout/hierarchy1"/>
    <dgm:cxn modelId="{6E6F687D-2546-45D6-BBB5-9155C1654A51}" type="presParOf" srcId="{D73C2908-0622-4FDC-ADA7-4A9AA059A8DC}" destId="{ADEEB9F8-E601-4236-81C8-50B9E52257F7}" srcOrd="0" destOrd="0" presId="urn:microsoft.com/office/officeart/2005/8/layout/hierarchy1"/>
    <dgm:cxn modelId="{A9FEAD6F-CF32-485D-AA00-1D50822E4972}" type="presParOf" srcId="{D73C2908-0622-4FDC-ADA7-4A9AA059A8DC}" destId="{AC7F27B0-84A8-4359-9B4B-95AF34FFAF14}" srcOrd="1" destOrd="0" presId="urn:microsoft.com/office/officeart/2005/8/layout/hierarchy1"/>
    <dgm:cxn modelId="{862F2BA7-0049-4B48-AF4B-C4E4D3C60DD1}" type="presParOf" srcId="{AA6386A3-6462-4388-98A2-8701554F712C}" destId="{89E24191-D551-4BBD-BDE9-605ECFFCA6F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C706CA-7E65-4E57-83EA-80608CA4F62B}" type="doc">
      <dgm:prSet loTypeId="urn:microsoft.com/office/officeart/2005/8/layout/hierarchy1" loCatId="hierarchy" qsTypeId="urn:microsoft.com/office/officeart/2005/8/quickstyle/simple1" qsCatId="simple" csTypeId="urn:microsoft.com/office/officeart/2005/8/colors/accent4_2" csCatId="accent4"/>
      <dgm:spPr/>
      <dgm:t>
        <a:bodyPr/>
        <a:lstStyle/>
        <a:p>
          <a:endParaRPr lang="en-US"/>
        </a:p>
      </dgm:t>
    </dgm:pt>
    <dgm:pt modelId="{3D46D388-F5E4-44DB-8557-A2F889B8A8F9}">
      <dgm:prSet/>
      <dgm:spPr/>
      <dgm:t>
        <a:bodyPr/>
        <a:lstStyle/>
        <a:p>
          <a:r>
            <a:rPr lang="el-GR"/>
            <a:t>Αυτό το μοντέλο χρησιμοποιείται για την υπηρεσία αναζήτησης στο διαδίκτυο, για τη διαλογή και την επεξεργασία των δεδομένων, για την εξόρυξη δεδομένων, για μηχανική μάθηση και για ένα μεγάλο αριθμό από άλλα συστήματα.</a:t>
          </a:r>
          <a:endParaRPr lang="en-US"/>
        </a:p>
      </dgm:t>
    </dgm:pt>
    <dgm:pt modelId="{16805B06-E0F8-441B-883D-72EE55B19696}" type="parTrans" cxnId="{C5194EAB-6D8B-4A3B-B3D4-C4943B84DB3E}">
      <dgm:prSet/>
      <dgm:spPr/>
      <dgm:t>
        <a:bodyPr/>
        <a:lstStyle/>
        <a:p>
          <a:endParaRPr lang="en-US"/>
        </a:p>
      </dgm:t>
    </dgm:pt>
    <dgm:pt modelId="{FC046C4E-A90E-4D88-9372-8B8ADA8DA7FA}" type="sibTrans" cxnId="{C5194EAB-6D8B-4A3B-B3D4-C4943B84DB3E}">
      <dgm:prSet/>
      <dgm:spPr/>
      <dgm:t>
        <a:bodyPr/>
        <a:lstStyle/>
        <a:p>
          <a:endParaRPr lang="en-US"/>
        </a:p>
      </dgm:t>
    </dgm:pt>
    <dgm:pt modelId="{256FFBAD-B967-4255-9CE7-91FCB1427870}">
      <dgm:prSet/>
      <dgm:spPr/>
      <dgm:t>
        <a:bodyPr/>
        <a:lstStyle/>
        <a:p>
          <a:r>
            <a:rPr lang="el-GR"/>
            <a:t>Το πλαίσιο του μοντέλου MapReduce διαχειρίζεται τον τρόπο με τον οποίο τα δεδομένα χωρίζονται μεταξύ των κόμβων και κατά πόσο τα ενδιάμεσα αποτελέσματα του ερωτήματος είναι καθολικά για το σύστημα.</a:t>
          </a:r>
          <a:endParaRPr lang="en-US"/>
        </a:p>
      </dgm:t>
    </dgm:pt>
    <dgm:pt modelId="{9E4B8443-1474-42C4-A7E2-CB3F5929EE25}" type="parTrans" cxnId="{C3C36591-BD51-4773-A677-797469965B04}">
      <dgm:prSet/>
      <dgm:spPr/>
      <dgm:t>
        <a:bodyPr/>
        <a:lstStyle/>
        <a:p>
          <a:endParaRPr lang="en-US"/>
        </a:p>
      </dgm:t>
    </dgm:pt>
    <dgm:pt modelId="{DD2BB296-6274-4133-896A-622D0E6F7CE1}" type="sibTrans" cxnId="{C3C36591-BD51-4773-A677-797469965B04}">
      <dgm:prSet/>
      <dgm:spPr/>
      <dgm:t>
        <a:bodyPr/>
        <a:lstStyle/>
        <a:p>
          <a:endParaRPr lang="en-US"/>
        </a:p>
      </dgm:t>
    </dgm:pt>
    <dgm:pt modelId="{8F44D723-ACD0-4D9C-84E4-62E541E8E2FF}" type="pres">
      <dgm:prSet presAssocID="{D5C706CA-7E65-4E57-83EA-80608CA4F62B}" presName="hierChild1" presStyleCnt="0">
        <dgm:presLayoutVars>
          <dgm:chPref val="1"/>
          <dgm:dir/>
          <dgm:animOne val="branch"/>
          <dgm:animLvl val="lvl"/>
          <dgm:resizeHandles/>
        </dgm:presLayoutVars>
      </dgm:prSet>
      <dgm:spPr/>
    </dgm:pt>
    <dgm:pt modelId="{13D81C97-FB53-445C-9703-E8B7BD61EE92}" type="pres">
      <dgm:prSet presAssocID="{3D46D388-F5E4-44DB-8557-A2F889B8A8F9}" presName="hierRoot1" presStyleCnt="0"/>
      <dgm:spPr/>
    </dgm:pt>
    <dgm:pt modelId="{2702CE3C-723C-4903-89E5-210E94C7756D}" type="pres">
      <dgm:prSet presAssocID="{3D46D388-F5E4-44DB-8557-A2F889B8A8F9}" presName="composite" presStyleCnt="0"/>
      <dgm:spPr/>
    </dgm:pt>
    <dgm:pt modelId="{2BEBB76D-908E-49DD-9A09-BF15F7EA71B0}" type="pres">
      <dgm:prSet presAssocID="{3D46D388-F5E4-44DB-8557-A2F889B8A8F9}" presName="background" presStyleLbl="node0" presStyleIdx="0" presStyleCnt="2"/>
      <dgm:spPr/>
    </dgm:pt>
    <dgm:pt modelId="{6E367060-B30F-4839-BE56-5BB3AA67707A}" type="pres">
      <dgm:prSet presAssocID="{3D46D388-F5E4-44DB-8557-A2F889B8A8F9}" presName="text" presStyleLbl="fgAcc0" presStyleIdx="0" presStyleCnt="2">
        <dgm:presLayoutVars>
          <dgm:chPref val="3"/>
        </dgm:presLayoutVars>
      </dgm:prSet>
      <dgm:spPr/>
    </dgm:pt>
    <dgm:pt modelId="{EF3B6C5A-EF04-4C0B-B763-72F9AA93AF1C}" type="pres">
      <dgm:prSet presAssocID="{3D46D388-F5E4-44DB-8557-A2F889B8A8F9}" presName="hierChild2" presStyleCnt="0"/>
      <dgm:spPr/>
    </dgm:pt>
    <dgm:pt modelId="{38300737-F3D4-4094-94BD-CBB6B3C126A5}" type="pres">
      <dgm:prSet presAssocID="{256FFBAD-B967-4255-9CE7-91FCB1427870}" presName="hierRoot1" presStyleCnt="0"/>
      <dgm:spPr/>
    </dgm:pt>
    <dgm:pt modelId="{CD4AECA7-C475-41B2-BEFC-CACE42D23EE1}" type="pres">
      <dgm:prSet presAssocID="{256FFBAD-B967-4255-9CE7-91FCB1427870}" presName="composite" presStyleCnt="0"/>
      <dgm:spPr/>
    </dgm:pt>
    <dgm:pt modelId="{45930BDC-F0F4-4E82-AF06-B421B3C216BE}" type="pres">
      <dgm:prSet presAssocID="{256FFBAD-B967-4255-9CE7-91FCB1427870}" presName="background" presStyleLbl="node0" presStyleIdx="1" presStyleCnt="2"/>
      <dgm:spPr/>
    </dgm:pt>
    <dgm:pt modelId="{5965E68B-FBEC-4416-8589-FBD7D53655E0}" type="pres">
      <dgm:prSet presAssocID="{256FFBAD-B967-4255-9CE7-91FCB1427870}" presName="text" presStyleLbl="fgAcc0" presStyleIdx="1" presStyleCnt="2">
        <dgm:presLayoutVars>
          <dgm:chPref val="3"/>
        </dgm:presLayoutVars>
      </dgm:prSet>
      <dgm:spPr/>
    </dgm:pt>
    <dgm:pt modelId="{3D8B0813-F10D-46C7-A3E9-4D35315DD469}" type="pres">
      <dgm:prSet presAssocID="{256FFBAD-B967-4255-9CE7-91FCB1427870}" presName="hierChild2" presStyleCnt="0"/>
      <dgm:spPr/>
    </dgm:pt>
  </dgm:ptLst>
  <dgm:cxnLst>
    <dgm:cxn modelId="{C5717145-80C8-4F0B-9211-6D9AE3EE4C0C}" type="presOf" srcId="{256FFBAD-B967-4255-9CE7-91FCB1427870}" destId="{5965E68B-FBEC-4416-8589-FBD7D53655E0}" srcOrd="0" destOrd="0" presId="urn:microsoft.com/office/officeart/2005/8/layout/hierarchy1"/>
    <dgm:cxn modelId="{C3C36591-BD51-4773-A677-797469965B04}" srcId="{D5C706CA-7E65-4E57-83EA-80608CA4F62B}" destId="{256FFBAD-B967-4255-9CE7-91FCB1427870}" srcOrd="1" destOrd="0" parTransId="{9E4B8443-1474-42C4-A7E2-CB3F5929EE25}" sibTransId="{DD2BB296-6274-4133-896A-622D0E6F7CE1}"/>
    <dgm:cxn modelId="{8BBC7999-62CA-4B7E-9F8F-36C6DC32DD98}" type="presOf" srcId="{3D46D388-F5E4-44DB-8557-A2F889B8A8F9}" destId="{6E367060-B30F-4839-BE56-5BB3AA67707A}" srcOrd="0" destOrd="0" presId="urn:microsoft.com/office/officeart/2005/8/layout/hierarchy1"/>
    <dgm:cxn modelId="{C5194EAB-6D8B-4A3B-B3D4-C4943B84DB3E}" srcId="{D5C706CA-7E65-4E57-83EA-80608CA4F62B}" destId="{3D46D388-F5E4-44DB-8557-A2F889B8A8F9}" srcOrd="0" destOrd="0" parTransId="{16805B06-E0F8-441B-883D-72EE55B19696}" sibTransId="{FC046C4E-A90E-4D88-9372-8B8ADA8DA7FA}"/>
    <dgm:cxn modelId="{A09005E5-3A7D-422C-8D80-D875CD017037}" type="presOf" srcId="{D5C706CA-7E65-4E57-83EA-80608CA4F62B}" destId="{8F44D723-ACD0-4D9C-84E4-62E541E8E2FF}" srcOrd="0" destOrd="0" presId="urn:microsoft.com/office/officeart/2005/8/layout/hierarchy1"/>
    <dgm:cxn modelId="{B7391E5E-0C2B-4EBB-8C46-24DA48ABB097}" type="presParOf" srcId="{8F44D723-ACD0-4D9C-84E4-62E541E8E2FF}" destId="{13D81C97-FB53-445C-9703-E8B7BD61EE92}" srcOrd="0" destOrd="0" presId="urn:microsoft.com/office/officeart/2005/8/layout/hierarchy1"/>
    <dgm:cxn modelId="{5860503B-C8F5-49A9-9CE4-97715802A66A}" type="presParOf" srcId="{13D81C97-FB53-445C-9703-E8B7BD61EE92}" destId="{2702CE3C-723C-4903-89E5-210E94C7756D}" srcOrd="0" destOrd="0" presId="urn:microsoft.com/office/officeart/2005/8/layout/hierarchy1"/>
    <dgm:cxn modelId="{8B41DA81-04DE-4E5E-A927-6577B3F45CFD}" type="presParOf" srcId="{2702CE3C-723C-4903-89E5-210E94C7756D}" destId="{2BEBB76D-908E-49DD-9A09-BF15F7EA71B0}" srcOrd="0" destOrd="0" presId="urn:microsoft.com/office/officeart/2005/8/layout/hierarchy1"/>
    <dgm:cxn modelId="{44A43412-F183-4C02-9FE3-C0B7FCD13C68}" type="presParOf" srcId="{2702CE3C-723C-4903-89E5-210E94C7756D}" destId="{6E367060-B30F-4839-BE56-5BB3AA67707A}" srcOrd="1" destOrd="0" presId="urn:microsoft.com/office/officeart/2005/8/layout/hierarchy1"/>
    <dgm:cxn modelId="{C179505D-DE6A-43C7-9E5C-3F9AA50E5834}" type="presParOf" srcId="{13D81C97-FB53-445C-9703-E8B7BD61EE92}" destId="{EF3B6C5A-EF04-4C0B-B763-72F9AA93AF1C}" srcOrd="1" destOrd="0" presId="urn:microsoft.com/office/officeart/2005/8/layout/hierarchy1"/>
    <dgm:cxn modelId="{7F657F0B-FE99-4A34-B0DB-9AEC1F4FB753}" type="presParOf" srcId="{8F44D723-ACD0-4D9C-84E4-62E541E8E2FF}" destId="{38300737-F3D4-4094-94BD-CBB6B3C126A5}" srcOrd="1" destOrd="0" presId="urn:microsoft.com/office/officeart/2005/8/layout/hierarchy1"/>
    <dgm:cxn modelId="{CAF028E4-22E5-48C0-84C0-9744A2D67E9D}" type="presParOf" srcId="{38300737-F3D4-4094-94BD-CBB6B3C126A5}" destId="{CD4AECA7-C475-41B2-BEFC-CACE42D23EE1}" srcOrd="0" destOrd="0" presId="urn:microsoft.com/office/officeart/2005/8/layout/hierarchy1"/>
    <dgm:cxn modelId="{A56F5954-4413-41CF-B4E0-86A48A378281}" type="presParOf" srcId="{CD4AECA7-C475-41B2-BEFC-CACE42D23EE1}" destId="{45930BDC-F0F4-4E82-AF06-B421B3C216BE}" srcOrd="0" destOrd="0" presId="urn:microsoft.com/office/officeart/2005/8/layout/hierarchy1"/>
    <dgm:cxn modelId="{D63F9F71-80D6-48D4-8EF7-F33B7FD99775}" type="presParOf" srcId="{CD4AECA7-C475-41B2-BEFC-CACE42D23EE1}" destId="{5965E68B-FBEC-4416-8589-FBD7D53655E0}" srcOrd="1" destOrd="0" presId="urn:microsoft.com/office/officeart/2005/8/layout/hierarchy1"/>
    <dgm:cxn modelId="{7CBBFEC3-C0B6-452E-9AD7-421D476E4FE9}" type="presParOf" srcId="{38300737-F3D4-4094-94BD-CBB6B3C126A5}" destId="{3D8B0813-F10D-46C7-A3E9-4D35315DD46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76DC0B-CD07-4D35-9EE4-3A836C69737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04CE54A9-3F9A-49F0-B3AF-3080DEA00F91}">
      <dgm:prSet/>
      <dgm:spPr/>
      <dgm:t>
        <a:bodyPr/>
        <a:lstStyle/>
        <a:p>
          <a:r>
            <a:rPr lang="el-GR"/>
            <a:t>Το κατανεμημένο Σύστημα Αρχείων του Hadoop (HDFS) είναι ένα σύστημα σχεδιασμένο να τρέχει σε τυπικά PC. Το HDFS έχει πολλές ομοιότητες, αλλά και σημαντικές διαφορές με άλλα κατανεμημένα συστήματα αρχείων που ήδη υπάρχουν. </a:t>
          </a:r>
          <a:endParaRPr lang="en-US"/>
        </a:p>
      </dgm:t>
    </dgm:pt>
    <dgm:pt modelId="{A8E25473-3604-4966-916A-6AB67419155F}" type="parTrans" cxnId="{E282E5AE-D3C8-4AEF-BC29-FD9A9E0538D8}">
      <dgm:prSet/>
      <dgm:spPr/>
      <dgm:t>
        <a:bodyPr/>
        <a:lstStyle/>
        <a:p>
          <a:endParaRPr lang="en-US"/>
        </a:p>
      </dgm:t>
    </dgm:pt>
    <dgm:pt modelId="{CED1EBA1-6DD3-4A48-8C1A-62E577825CA4}" type="sibTrans" cxnId="{E282E5AE-D3C8-4AEF-BC29-FD9A9E0538D8}">
      <dgm:prSet/>
      <dgm:spPr/>
      <dgm:t>
        <a:bodyPr/>
        <a:lstStyle/>
        <a:p>
          <a:endParaRPr lang="en-US"/>
        </a:p>
      </dgm:t>
    </dgm:pt>
    <dgm:pt modelId="{930EED89-1D8C-4253-B241-5F5278F6815D}">
      <dgm:prSet/>
      <dgm:spPr/>
      <dgm:t>
        <a:bodyPr/>
        <a:lstStyle/>
        <a:p>
          <a:r>
            <a:rPr lang="el-GR"/>
            <a:t>Στη συνέχεια, παρατίθενται τα προβλήματα που επιτυχώς επιλύει το HDFS, πλεονεκτώντας με αυτόν τον τρόπο έναντι των ήδη υπαρχόντων κατανεμημένων συστημάτων αρχείων, καθώς και τα σημεία στα οποία το HDFS υπερτερεί. </a:t>
          </a:r>
          <a:endParaRPr lang="en-US"/>
        </a:p>
      </dgm:t>
    </dgm:pt>
    <dgm:pt modelId="{4485D630-8104-4EB9-A06A-87CB6DBA1CAF}" type="parTrans" cxnId="{11177C64-4BCF-433F-9544-6D4B6ACF2A6E}">
      <dgm:prSet/>
      <dgm:spPr/>
      <dgm:t>
        <a:bodyPr/>
        <a:lstStyle/>
        <a:p>
          <a:endParaRPr lang="en-US"/>
        </a:p>
      </dgm:t>
    </dgm:pt>
    <dgm:pt modelId="{7ACE2244-AC08-4B9A-93B7-7755A1CD8E69}" type="sibTrans" cxnId="{11177C64-4BCF-433F-9544-6D4B6ACF2A6E}">
      <dgm:prSet/>
      <dgm:spPr/>
      <dgm:t>
        <a:bodyPr/>
        <a:lstStyle/>
        <a:p>
          <a:endParaRPr lang="en-US"/>
        </a:p>
      </dgm:t>
    </dgm:pt>
    <dgm:pt modelId="{41F3DBDF-10BB-4BDA-AFC2-A93F2E316BF4}" type="pres">
      <dgm:prSet presAssocID="{AB76DC0B-CD07-4D35-9EE4-3A836C697370}" presName="hierChild1" presStyleCnt="0">
        <dgm:presLayoutVars>
          <dgm:chPref val="1"/>
          <dgm:dir/>
          <dgm:animOne val="branch"/>
          <dgm:animLvl val="lvl"/>
          <dgm:resizeHandles/>
        </dgm:presLayoutVars>
      </dgm:prSet>
      <dgm:spPr/>
    </dgm:pt>
    <dgm:pt modelId="{F4E4B905-3E86-42ED-B6A3-E61F1DADF14D}" type="pres">
      <dgm:prSet presAssocID="{04CE54A9-3F9A-49F0-B3AF-3080DEA00F91}" presName="hierRoot1" presStyleCnt="0"/>
      <dgm:spPr/>
    </dgm:pt>
    <dgm:pt modelId="{F4A8C25E-30E2-44A2-B358-06A52D111223}" type="pres">
      <dgm:prSet presAssocID="{04CE54A9-3F9A-49F0-B3AF-3080DEA00F91}" presName="composite" presStyleCnt="0"/>
      <dgm:spPr/>
    </dgm:pt>
    <dgm:pt modelId="{5CAFB570-B5FE-4727-AC3A-BE3549D823A2}" type="pres">
      <dgm:prSet presAssocID="{04CE54A9-3F9A-49F0-B3AF-3080DEA00F91}" presName="background" presStyleLbl="node0" presStyleIdx="0" presStyleCnt="2"/>
      <dgm:spPr/>
    </dgm:pt>
    <dgm:pt modelId="{79B48C0F-F9E6-409D-ACEA-D246ECE7CA01}" type="pres">
      <dgm:prSet presAssocID="{04CE54A9-3F9A-49F0-B3AF-3080DEA00F91}" presName="text" presStyleLbl="fgAcc0" presStyleIdx="0" presStyleCnt="2">
        <dgm:presLayoutVars>
          <dgm:chPref val="3"/>
        </dgm:presLayoutVars>
      </dgm:prSet>
      <dgm:spPr/>
    </dgm:pt>
    <dgm:pt modelId="{AC7B9ADE-A400-4EF5-9306-574467E7F467}" type="pres">
      <dgm:prSet presAssocID="{04CE54A9-3F9A-49F0-B3AF-3080DEA00F91}" presName="hierChild2" presStyleCnt="0"/>
      <dgm:spPr/>
    </dgm:pt>
    <dgm:pt modelId="{DBEBDC2B-8C4C-41D8-B539-C22FEB49C14B}" type="pres">
      <dgm:prSet presAssocID="{930EED89-1D8C-4253-B241-5F5278F6815D}" presName="hierRoot1" presStyleCnt="0"/>
      <dgm:spPr/>
    </dgm:pt>
    <dgm:pt modelId="{FA019778-FC68-46E3-99DC-99C92A7603D1}" type="pres">
      <dgm:prSet presAssocID="{930EED89-1D8C-4253-B241-5F5278F6815D}" presName="composite" presStyleCnt="0"/>
      <dgm:spPr/>
    </dgm:pt>
    <dgm:pt modelId="{E9E3320C-7DA9-4FB0-89FF-BB0D5F4C7878}" type="pres">
      <dgm:prSet presAssocID="{930EED89-1D8C-4253-B241-5F5278F6815D}" presName="background" presStyleLbl="node0" presStyleIdx="1" presStyleCnt="2"/>
      <dgm:spPr/>
    </dgm:pt>
    <dgm:pt modelId="{13A03EEE-73DD-46A2-9225-67AB503ED630}" type="pres">
      <dgm:prSet presAssocID="{930EED89-1D8C-4253-B241-5F5278F6815D}" presName="text" presStyleLbl="fgAcc0" presStyleIdx="1" presStyleCnt="2">
        <dgm:presLayoutVars>
          <dgm:chPref val="3"/>
        </dgm:presLayoutVars>
      </dgm:prSet>
      <dgm:spPr/>
    </dgm:pt>
    <dgm:pt modelId="{8DCBD2AA-CB07-4656-A040-D63ACEBAED25}" type="pres">
      <dgm:prSet presAssocID="{930EED89-1D8C-4253-B241-5F5278F6815D}" presName="hierChild2" presStyleCnt="0"/>
      <dgm:spPr/>
    </dgm:pt>
  </dgm:ptLst>
  <dgm:cxnLst>
    <dgm:cxn modelId="{45D5F316-15FE-417E-8E43-CF645650D8B5}" type="presOf" srcId="{930EED89-1D8C-4253-B241-5F5278F6815D}" destId="{13A03EEE-73DD-46A2-9225-67AB503ED630}" srcOrd="0" destOrd="0" presId="urn:microsoft.com/office/officeart/2005/8/layout/hierarchy1"/>
    <dgm:cxn modelId="{0FF8F228-1057-4E78-B904-2F243A8CD7D2}" type="presOf" srcId="{04CE54A9-3F9A-49F0-B3AF-3080DEA00F91}" destId="{79B48C0F-F9E6-409D-ACEA-D246ECE7CA01}" srcOrd="0" destOrd="0" presId="urn:microsoft.com/office/officeart/2005/8/layout/hierarchy1"/>
    <dgm:cxn modelId="{38058542-5EB7-4CB3-B217-BE7F3B5937F9}" type="presOf" srcId="{AB76DC0B-CD07-4D35-9EE4-3A836C697370}" destId="{41F3DBDF-10BB-4BDA-AFC2-A93F2E316BF4}" srcOrd="0" destOrd="0" presId="urn:microsoft.com/office/officeart/2005/8/layout/hierarchy1"/>
    <dgm:cxn modelId="{11177C64-4BCF-433F-9544-6D4B6ACF2A6E}" srcId="{AB76DC0B-CD07-4D35-9EE4-3A836C697370}" destId="{930EED89-1D8C-4253-B241-5F5278F6815D}" srcOrd="1" destOrd="0" parTransId="{4485D630-8104-4EB9-A06A-87CB6DBA1CAF}" sibTransId="{7ACE2244-AC08-4B9A-93B7-7755A1CD8E69}"/>
    <dgm:cxn modelId="{E282E5AE-D3C8-4AEF-BC29-FD9A9E0538D8}" srcId="{AB76DC0B-CD07-4D35-9EE4-3A836C697370}" destId="{04CE54A9-3F9A-49F0-B3AF-3080DEA00F91}" srcOrd="0" destOrd="0" parTransId="{A8E25473-3604-4966-916A-6AB67419155F}" sibTransId="{CED1EBA1-6DD3-4A48-8C1A-62E577825CA4}"/>
    <dgm:cxn modelId="{6EDFDB2F-500A-4B56-92FC-00DD1AF9D0F4}" type="presParOf" srcId="{41F3DBDF-10BB-4BDA-AFC2-A93F2E316BF4}" destId="{F4E4B905-3E86-42ED-B6A3-E61F1DADF14D}" srcOrd="0" destOrd="0" presId="urn:microsoft.com/office/officeart/2005/8/layout/hierarchy1"/>
    <dgm:cxn modelId="{63BD0B04-529F-4826-BF0A-7C37CA055795}" type="presParOf" srcId="{F4E4B905-3E86-42ED-B6A3-E61F1DADF14D}" destId="{F4A8C25E-30E2-44A2-B358-06A52D111223}" srcOrd="0" destOrd="0" presId="urn:microsoft.com/office/officeart/2005/8/layout/hierarchy1"/>
    <dgm:cxn modelId="{268C14EE-9917-48FB-9FF5-2EC7AA182A59}" type="presParOf" srcId="{F4A8C25E-30E2-44A2-B358-06A52D111223}" destId="{5CAFB570-B5FE-4727-AC3A-BE3549D823A2}" srcOrd="0" destOrd="0" presId="urn:microsoft.com/office/officeart/2005/8/layout/hierarchy1"/>
    <dgm:cxn modelId="{78D21914-9954-49D7-A83C-39F844B0F7C4}" type="presParOf" srcId="{F4A8C25E-30E2-44A2-B358-06A52D111223}" destId="{79B48C0F-F9E6-409D-ACEA-D246ECE7CA01}" srcOrd="1" destOrd="0" presId="urn:microsoft.com/office/officeart/2005/8/layout/hierarchy1"/>
    <dgm:cxn modelId="{8F0C0039-B7A1-4A8A-B93D-AA3EEC8FD9C5}" type="presParOf" srcId="{F4E4B905-3E86-42ED-B6A3-E61F1DADF14D}" destId="{AC7B9ADE-A400-4EF5-9306-574467E7F467}" srcOrd="1" destOrd="0" presId="urn:microsoft.com/office/officeart/2005/8/layout/hierarchy1"/>
    <dgm:cxn modelId="{DB3928BA-FDA3-49B9-8DB1-DE53D97D857A}" type="presParOf" srcId="{41F3DBDF-10BB-4BDA-AFC2-A93F2E316BF4}" destId="{DBEBDC2B-8C4C-41D8-B539-C22FEB49C14B}" srcOrd="1" destOrd="0" presId="urn:microsoft.com/office/officeart/2005/8/layout/hierarchy1"/>
    <dgm:cxn modelId="{BE3EB055-97FA-45F8-A0A3-7EAC91CC2B09}" type="presParOf" srcId="{DBEBDC2B-8C4C-41D8-B539-C22FEB49C14B}" destId="{FA019778-FC68-46E3-99DC-99C92A7603D1}" srcOrd="0" destOrd="0" presId="urn:microsoft.com/office/officeart/2005/8/layout/hierarchy1"/>
    <dgm:cxn modelId="{6B44845D-0DB8-4F6A-8591-EBD10B9586C6}" type="presParOf" srcId="{FA019778-FC68-46E3-99DC-99C92A7603D1}" destId="{E9E3320C-7DA9-4FB0-89FF-BB0D5F4C7878}" srcOrd="0" destOrd="0" presId="urn:microsoft.com/office/officeart/2005/8/layout/hierarchy1"/>
    <dgm:cxn modelId="{290CAA4A-B1C0-43FA-8510-5A9C59288F15}" type="presParOf" srcId="{FA019778-FC68-46E3-99DC-99C92A7603D1}" destId="{13A03EEE-73DD-46A2-9225-67AB503ED630}" srcOrd="1" destOrd="0" presId="urn:microsoft.com/office/officeart/2005/8/layout/hierarchy1"/>
    <dgm:cxn modelId="{F06828F0-2B96-405D-B4DD-D35ADE0AE5B9}" type="presParOf" srcId="{DBEBDC2B-8C4C-41D8-B539-C22FEB49C14B}" destId="{8DCBD2AA-CB07-4656-A040-D63ACEBAED2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BE4EF0-E745-4C29-8A9D-99C36A8F37C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AE9CA7D-89E5-490D-A846-318F70D0EC02}">
      <dgm:prSet/>
      <dgm:spPr/>
      <dgm:t>
        <a:bodyPr/>
        <a:lstStyle/>
        <a:p>
          <a:r>
            <a:rPr lang="el-GR"/>
            <a:t>Αποτελεί επίσης ελεύθερου κώδικα λογισμικό για επεξεργασία Big Data. </a:t>
          </a:r>
          <a:endParaRPr lang="en-US"/>
        </a:p>
      </dgm:t>
    </dgm:pt>
    <dgm:pt modelId="{08268383-61D2-4F1C-A2CB-6E010743CAE5}" type="parTrans" cxnId="{7CEE9178-D29C-4C91-B361-FCC2ACE56525}">
      <dgm:prSet/>
      <dgm:spPr/>
      <dgm:t>
        <a:bodyPr/>
        <a:lstStyle/>
        <a:p>
          <a:endParaRPr lang="en-US"/>
        </a:p>
      </dgm:t>
    </dgm:pt>
    <dgm:pt modelId="{3CE94E72-BAE2-4488-968C-8B0FD41EC1DD}" type="sibTrans" cxnId="{7CEE9178-D29C-4C91-B361-FCC2ACE56525}">
      <dgm:prSet/>
      <dgm:spPr/>
      <dgm:t>
        <a:bodyPr/>
        <a:lstStyle/>
        <a:p>
          <a:endParaRPr lang="en-US"/>
        </a:p>
      </dgm:t>
    </dgm:pt>
    <dgm:pt modelId="{C5C28E0E-8D4E-46CD-8D80-131EC611FF22}">
      <dgm:prSet/>
      <dgm:spPr/>
      <dgm:t>
        <a:bodyPr/>
        <a:lstStyle/>
        <a:p>
          <a:r>
            <a:rPr lang="el-GR"/>
            <a:t>Δημιουργήθηκε αρχικά στο Πανεπιστήμιο Berkeley, της California και στη συνέχεια παραχωρήθηκε αφιλοκερδώς στην Apache Software Foundation.</a:t>
          </a:r>
          <a:endParaRPr lang="en-US"/>
        </a:p>
      </dgm:t>
    </dgm:pt>
    <dgm:pt modelId="{4D3813BE-4B1F-4C38-AC8D-1D05BC3E9D2D}" type="parTrans" cxnId="{34EDEC27-AFF6-4D25-A5A8-292BD16C09EA}">
      <dgm:prSet/>
      <dgm:spPr/>
      <dgm:t>
        <a:bodyPr/>
        <a:lstStyle/>
        <a:p>
          <a:endParaRPr lang="en-US"/>
        </a:p>
      </dgm:t>
    </dgm:pt>
    <dgm:pt modelId="{C79FB825-691E-4F2F-B20B-7C09DC50F944}" type="sibTrans" cxnId="{34EDEC27-AFF6-4D25-A5A8-292BD16C09EA}">
      <dgm:prSet/>
      <dgm:spPr/>
      <dgm:t>
        <a:bodyPr/>
        <a:lstStyle/>
        <a:p>
          <a:endParaRPr lang="en-US"/>
        </a:p>
      </dgm:t>
    </dgm:pt>
    <dgm:pt modelId="{E8ECE86E-7F35-4CD2-BD5C-3D5752A06272}">
      <dgm:prSet/>
      <dgm:spPr/>
      <dgm:t>
        <a:bodyPr/>
        <a:lstStyle/>
        <a:p>
          <a:r>
            <a:rPr lang="el-GR"/>
            <a:t>Δημιουργήθηκε μετά το Hadoop και ουσιαστικά προσφέρει κάποια πλεονεκτήματα, τα οποία θα αναλυθούν στη συνέχεια.</a:t>
          </a:r>
          <a:endParaRPr lang="en-US"/>
        </a:p>
      </dgm:t>
    </dgm:pt>
    <dgm:pt modelId="{2D04EC82-A23B-4F0E-BCC1-B49112042987}" type="parTrans" cxnId="{0B0E7CB5-C45F-4890-A5A7-E243BFA86F39}">
      <dgm:prSet/>
      <dgm:spPr/>
      <dgm:t>
        <a:bodyPr/>
        <a:lstStyle/>
        <a:p>
          <a:endParaRPr lang="en-US"/>
        </a:p>
      </dgm:t>
    </dgm:pt>
    <dgm:pt modelId="{7BE6FB8D-61E5-47A9-A6C5-A5B9E45049E8}" type="sibTrans" cxnId="{0B0E7CB5-C45F-4890-A5A7-E243BFA86F39}">
      <dgm:prSet/>
      <dgm:spPr/>
      <dgm:t>
        <a:bodyPr/>
        <a:lstStyle/>
        <a:p>
          <a:endParaRPr lang="en-US"/>
        </a:p>
      </dgm:t>
    </dgm:pt>
    <dgm:pt modelId="{762AC352-7590-4F22-B2A7-7E684EB9BD24}" type="pres">
      <dgm:prSet presAssocID="{B3BE4EF0-E745-4C29-8A9D-99C36A8F37C3}" presName="hierChild1" presStyleCnt="0">
        <dgm:presLayoutVars>
          <dgm:chPref val="1"/>
          <dgm:dir/>
          <dgm:animOne val="branch"/>
          <dgm:animLvl val="lvl"/>
          <dgm:resizeHandles/>
        </dgm:presLayoutVars>
      </dgm:prSet>
      <dgm:spPr/>
    </dgm:pt>
    <dgm:pt modelId="{84A06F1B-84BB-4AA5-B4D5-38470D1EB359}" type="pres">
      <dgm:prSet presAssocID="{4AE9CA7D-89E5-490D-A846-318F70D0EC02}" presName="hierRoot1" presStyleCnt="0"/>
      <dgm:spPr/>
    </dgm:pt>
    <dgm:pt modelId="{83987C37-13B9-409E-AF9D-012AAD5098D1}" type="pres">
      <dgm:prSet presAssocID="{4AE9CA7D-89E5-490D-A846-318F70D0EC02}" presName="composite" presStyleCnt="0"/>
      <dgm:spPr/>
    </dgm:pt>
    <dgm:pt modelId="{C471C9C9-14C8-41BE-8070-B87697B4F1A0}" type="pres">
      <dgm:prSet presAssocID="{4AE9CA7D-89E5-490D-A846-318F70D0EC02}" presName="background" presStyleLbl="node0" presStyleIdx="0" presStyleCnt="3"/>
      <dgm:spPr/>
    </dgm:pt>
    <dgm:pt modelId="{9A418B55-0CC2-47DB-8080-EC66C9308133}" type="pres">
      <dgm:prSet presAssocID="{4AE9CA7D-89E5-490D-A846-318F70D0EC02}" presName="text" presStyleLbl="fgAcc0" presStyleIdx="0" presStyleCnt="3">
        <dgm:presLayoutVars>
          <dgm:chPref val="3"/>
        </dgm:presLayoutVars>
      </dgm:prSet>
      <dgm:spPr/>
    </dgm:pt>
    <dgm:pt modelId="{C2C1283C-865F-4F9A-A67E-2EF34E40E299}" type="pres">
      <dgm:prSet presAssocID="{4AE9CA7D-89E5-490D-A846-318F70D0EC02}" presName="hierChild2" presStyleCnt="0"/>
      <dgm:spPr/>
    </dgm:pt>
    <dgm:pt modelId="{1C5EFF82-2BFD-40F9-85A2-406707770F16}" type="pres">
      <dgm:prSet presAssocID="{C5C28E0E-8D4E-46CD-8D80-131EC611FF22}" presName="hierRoot1" presStyleCnt="0"/>
      <dgm:spPr/>
    </dgm:pt>
    <dgm:pt modelId="{6D2DCCEF-94A5-411D-A466-924BBA070527}" type="pres">
      <dgm:prSet presAssocID="{C5C28E0E-8D4E-46CD-8D80-131EC611FF22}" presName="composite" presStyleCnt="0"/>
      <dgm:spPr/>
    </dgm:pt>
    <dgm:pt modelId="{2444C168-3B57-4895-B1D2-2BBC37E49030}" type="pres">
      <dgm:prSet presAssocID="{C5C28E0E-8D4E-46CD-8D80-131EC611FF22}" presName="background" presStyleLbl="node0" presStyleIdx="1" presStyleCnt="3"/>
      <dgm:spPr/>
    </dgm:pt>
    <dgm:pt modelId="{DA06AA5B-DCF8-4CFC-B414-F9D60DD89BDB}" type="pres">
      <dgm:prSet presAssocID="{C5C28E0E-8D4E-46CD-8D80-131EC611FF22}" presName="text" presStyleLbl="fgAcc0" presStyleIdx="1" presStyleCnt="3">
        <dgm:presLayoutVars>
          <dgm:chPref val="3"/>
        </dgm:presLayoutVars>
      </dgm:prSet>
      <dgm:spPr/>
    </dgm:pt>
    <dgm:pt modelId="{E65541C1-B42D-4766-A424-051FC59C1BBF}" type="pres">
      <dgm:prSet presAssocID="{C5C28E0E-8D4E-46CD-8D80-131EC611FF22}" presName="hierChild2" presStyleCnt="0"/>
      <dgm:spPr/>
    </dgm:pt>
    <dgm:pt modelId="{A2E31E76-9AE1-484C-998C-11A2CB2784AC}" type="pres">
      <dgm:prSet presAssocID="{E8ECE86E-7F35-4CD2-BD5C-3D5752A06272}" presName="hierRoot1" presStyleCnt="0"/>
      <dgm:spPr/>
    </dgm:pt>
    <dgm:pt modelId="{9D3A510F-7571-4156-A22C-DFA2900CAD26}" type="pres">
      <dgm:prSet presAssocID="{E8ECE86E-7F35-4CD2-BD5C-3D5752A06272}" presName="composite" presStyleCnt="0"/>
      <dgm:spPr/>
    </dgm:pt>
    <dgm:pt modelId="{5BE99D7B-4B13-47DD-B335-F9D44C9DBC1D}" type="pres">
      <dgm:prSet presAssocID="{E8ECE86E-7F35-4CD2-BD5C-3D5752A06272}" presName="background" presStyleLbl="node0" presStyleIdx="2" presStyleCnt="3"/>
      <dgm:spPr/>
    </dgm:pt>
    <dgm:pt modelId="{841C66A0-1F36-4836-9FE3-3567CCCEEDE6}" type="pres">
      <dgm:prSet presAssocID="{E8ECE86E-7F35-4CD2-BD5C-3D5752A06272}" presName="text" presStyleLbl="fgAcc0" presStyleIdx="2" presStyleCnt="3">
        <dgm:presLayoutVars>
          <dgm:chPref val="3"/>
        </dgm:presLayoutVars>
      </dgm:prSet>
      <dgm:spPr/>
    </dgm:pt>
    <dgm:pt modelId="{5470C291-96FF-4B0E-90C2-D125C56D81D8}" type="pres">
      <dgm:prSet presAssocID="{E8ECE86E-7F35-4CD2-BD5C-3D5752A06272}" presName="hierChild2" presStyleCnt="0"/>
      <dgm:spPr/>
    </dgm:pt>
  </dgm:ptLst>
  <dgm:cxnLst>
    <dgm:cxn modelId="{8E83DC02-3712-49E5-8D69-6683BBD108F7}" type="presOf" srcId="{E8ECE86E-7F35-4CD2-BD5C-3D5752A06272}" destId="{841C66A0-1F36-4836-9FE3-3567CCCEEDE6}" srcOrd="0" destOrd="0" presId="urn:microsoft.com/office/officeart/2005/8/layout/hierarchy1"/>
    <dgm:cxn modelId="{34EDEC27-AFF6-4D25-A5A8-292BD16C09EA}" srcId="{B3BE4EF0-E745-4C29-8A9D-99C36A8F37C3}" destId="{C5C28E0E-8D4E-46CD-8D80-131EC611FF22}" srcOrd="1" destOrd="0" parTransId="{4D3813BE-4B1F-4C38-AC8D-1D05BC3E9D2D}" sibTransId="{C79FB825-691E-4F2F-B20B-7C09DC50F944}"/>
    <dgm:cxn modelId="{7CEE9178-D29C-4C91-B361-FCC2ACE56525}" srcId="{B3BE4EF0-E745-4C29-8A9D-99C36A8F37C3}" destId="{4AE9CA7D-89E5-490D-A846-318F70D0EC02}" srcOrd="0" destOrd="0" parTransId="{08268383-61D2-4F1C-A2CB-6E010743CAE5}" sibTransId="{3CE94E72-BAE2-4488-968C-8B0FD41EC1DD}"/>
    <dgm:cxn modelId="{7FDB347C-CEA3-40EC-97FC-EE1D7DCA24E6}" type="presOf" srcId="{C5C28E0E-8D4E-46CD-8D80-131EC611FF22}" destId="{DA06AA5B-DCF8-4CFC-B414-F9D60DD89BDB}" srcOrd="0" destOrd="0" presId="urn:microsoft.com/office/officeart/2005/8/layout/hierarchy1"/>
    <dgm:cxn modelId="{0B0E7CB5-C45F-4890-A5A7-E243BFA86F39}" srcId="{B3BE4EF0-E745-4C29-8A9D-99C36A8F37C3}" destId="{E8ECE86E-7F35-4CD2-BD5C-3D5752A06272}" srcOrd="2" destOrd="0" parTransId="{2D04EC82-A23B-4F0E-BCC1-B49112042987}" sibTransId="{7BE6FB8D-61E5-47A9-A6C5-A5B9E45049E8}"/>
    <dgm:cxn modelId="{13D1B8C4-7E86-469F-A6DC-DD5824B2C269}" type="presOf" srcId="{4AE9CA7D-89E5-490D-A846-318F70D0EC02}" destId="{9A418B55-0CC2-47DB-8080-EC66C9308133}" srcOrd="0" destOrd="0" presId="urn:microsoft.com/office/officeart/2005/8/layout/hierarchy1"/>
    <dgm:cxn modelId="{434032F6-66F1-411B-987C-683E03D23408}" type="presOf" srcId="{B3BE4EF0-E745-4C29-8A9D-99C36A8F37C3}" destId="{762AC352-7590-4F22-B2A7-7E684EB9BD24}" srcOrd="0" destOrd="0" presId="urn:microsoft.com/office/officeart/2005/8/layout/hierarchy1"/>
    <dgm:cxn modelId="{FAEB9F97-D248-4541-886C-0898C18D65A4}" type="presParOf" srcId="{762AC352-7590-4F22-B2A7-7E684EB9BD24}" destId="{84A06F1B-84BB-4AA5-B4D5-38470D1EB359}" srcOrd="0" destOrd="0" presId="urn:microsoft.com/office/officeart/2005/8/layout/hierarchy1"/>
    <dgm:cxn modelId="{8F1BC278-5CC6-48D2-A26D-3DC862EAC9B9}" type="presParOf" srcId="{84A06F1B-84BB-4AA5-B4D5-38470D1EB359}" destId="{83987C37-13B9-409E-AF9D-012AAD5098D1}" srcOrd="0" destOrd="0" presId="urn:microsoft.com/office/officeart/2005/8/layout/hierarchy1"/>
    <dgm:cxn modelId="{470B7E96-2277-4489-B7CF-D4C8A6A533C9}" type="presParOf" srcId="{83987C37-13B9-409E-AF9D-012AAD5098D1}" destId="{C471C9C9-14C8-41BE-8070-B87697B4F1A0}" srcOrd="0" destOrd="0" presId="urn:microsoft.com/office/officeart/2005/8/layout/hierarchy1"/>
    <dgm:cxn modelId="{80F18FEF-9122-460F-BA8F-FCDEDDCBAFF5}" type="presParOf" srcId="{83987C37-13B9-409E-AF9D-012AAD5098D1}" destId="{9A418B55-0CC2-47DB-8080-EC66C9308133}" srcOrd="1" destOrd="0" presId="urn:microsoft.com/office/officeart/2005/8/layout/hierarchy1"/>
    <dgm:cxn modelId="{E2A7CCA9-3D99-4AB8-A00F-EF7AA6D33EF7}" type="presParOf" srcId="{84A06F1B-84BB-4AA5-B4D5-38470D1EB359}" destId="{C2C1283C-865F-4F9A-A67E-2EF34E40E299}" srcOrd="1" destOrd="0" presId="urn:microsoft.com/office/officeart/2005/8/layout/hierarchy1"/>
    <dgm:cxn modelId="{5A84E389-1EA3-4329-8495-9CEFE79C177E}" type="presParOf" srcId="{762AC352-7590-4F22-B2A7-7E684EB9BD24}" destId="{1C5EFF82-2BFD-40F9-85A2-406707770F16}" srcOrd="1" destOrd="0" presId="urn:microsoft.com/office/officeart/2005/8/layout/hierarchy1"/>
    <dgm:cxn modelId="{D7016A8E-A489-4A49-A06A-F19EDB3CBEB5}" type="presParOf" srcId="{1C5EFF82-2BFD-40F9-85A2-406707770F16}" destId="{6D2DCCEF-94A5-411D-A466-924BBA070527}" srcOrd="0" destOrd="0" presId="urn:microsoft.com/office/officeart/2005/8/layout/hierarchy1"/>
    <dgm:cxn modelId="{1AD8C889-9AAC-4F87-A09D-1B5F2F1F8D99}" type="presParOf" srcId="{6D2DCCEF-94A5-411D-A466-924BBA070527}" destId="{2444C168-3B57-4895-B1D2-2BBC37E49030}" srcOrd="0" destOrd="0" presId="urn:microsoft.com/office/officeart/2005/8/layout/hierarchy1"/>
    <dgm:cxn modelId="{DFF8D789-5063-441E-895F-496C0536A456}" type="presParOf" srcId="{6D2DCCEF-94A5-411D-A466-924BBA070527}" destId="{DA06AA5B-DCF8-4CFC-B414-F9D60DD89BDB}" srcOrd="1" destOrd="0" presId="urn:microsoft.com/office/officeart/2005/8/layout/hierarchy1"/>
    <dgm:cxn modelId="{D245909F-EBA0-4F87-8E45-9CF12A6B1D1A}" type="presParOf" srcId="{1C5EFF82-2BFD-40F9-85A2-406707770F16}" destId="{E65541C1-B42D-4766-A424-051FC59C1BBF}" srcOrd="1" destOrd="0" presId="urn:microsoft.com/office/officeart/2005/8/layout/hierarchy1"/>
    <dgm:cxn modelId="{F1BACE64-5431-4C4C-95A0-8691FBEE91CB}" type="presParOf" srcId="{762AC352-7590-4F22-B2A7-7E684EB9BD24}" destId="{A2E31E76-9AE1-484C-998C-11A2CB2784AC}" srcOrd="2" destOrd="0" presId="urn:microsoft.com/office/officeart/2005/8/layout/hierarchy1"/>
    <dgm:cxn modelId="{C55B9A2E-574B-4CD5-9D9D-8ABA6F2E261F}" type="presParOf" srcId="{A2E31E76-9AE1-484C-998C-11A2CB2784AC}" destId="{9D3A510F-7571-4156-A22C-DFA2900CAD26}" srcOrd="0" destOrd="0" presId="urn:microsoft.com/office/officeart/2005/8/layout/hierarchy1"/>
    <dgm:cxn modelId="{431E4146-8B82-4BB8-B65D-C1B733CECFA9}" type="presParOf" srcId="{9D3A510F-7571-4156-A22C-DFA2900CAD26}" destId="{5BE99D7B-4B13-47DD-B335-F9D44C9DBC1D}" srcOrd="0" destOrd="0" presId="urn:microsoft.com/office/officeart/2005/8/layout/hierarchy1"/>
    <dgm:cxn modelId="{20E5B413-6B0A-4656-A0BA-8FC262041549}" type="presParOf" srcId="{9D3A510F-7571-4156-A22C-DFA2900CAD26}" destId="{841C66A0-1F36-4836-9FE3-3567CCCEEDE6}" srcOrd="1" destOrd="0" presId="urn:microsoft.com/office/officeart/2005/8/layout/hierarchy1"/>
    <dgm:cxn modelId="{2BC864F3-FCDC-4BDA-AE70-52733BAC1E5B}" type="presParOf" srcId="{A2E31E76-9AE1-484C-998C-11A2CB2784AC}" destId="{5470C291-96FF-4B0E-90C2-D125C56D81D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CFAB8A-C916-4022-ADED-C3F409BAFAF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E33CB81A-7120-42A7-9828-C793DA62A7AC}">
      <dgm:prSet/>
      <dgm:spPr/>
      <dgm:t>
        <a:bodyPr/>
        <a:lstStyle/>
        <a:p>
          <a:r>
            <a:rPr lang="el-GR"/>
            <a:t>Ο λόγος δημιουργίας του Spark είναι ορισμένοι δομικοί περιορισμοί που επιβάλλονται από το μοντέλο Map-Reduce του Hadoop. </a:t>
          </a:r>
          <a:endParaRPr lang="en-US"/>
        </a:p>
      </dgm:t>
    </dgm:pt>
    <dgm:pt modelId="{88A051A5-88B2-4AF0-BF63-367F2AE1029A}" type="parTrans" cxnId="{D969B266-46F6-477A-ADB9-22C604E805BF}">
      <dgm:prSet/>
      <dgm:spPr/>
      <dgm:t>
        <a:bodyPr/>
        <a:lstStyle/>
        <a:p>
          <a:endParaRPr lang="en-US"/>
        </a:p>
      </dgm:t>
    </dgm:pt>
    <dgm:pt modelId="{5F6A3F81-11F8-4BED-A952-8C0FECC3925D}" type="sibTrans" cxnId="{D969B266-46F6-477A-ADB9-22C604E805BF}">
      <dgm:prSet/>
      <dgm:spPr/>
      <dgm:t>
        <a:bodyPr/>
        <a:lstStyle/>
        <a:p>
          <a:endParaRPr lang="en-US"/>
        </a:p>
      </dgm:t>
    </dgm:pt>
    <dgm:pt modelId="{4FF0F4C6-B0E2-4E30-A2BE-5EBB48C2ECFF}">
      <dgm:prSet/>
      <dgm:spPr/>
      <dgm:t>
        <a:bodyPr/>
        <a:lstStyle/>
        <a:p>
          <a:r>
            <a:rPr lang="el-GR"/>
            <a:t>Πιο συγκεκριμένα, απαιτείται γραμμική ροή δεδομένων ως είσοδος από το δίσκο σε κατανεμημένα συστήματα, κατάλληλη επεξεργασία σύμφωνα με τις συναρτήσεις Map και Reduce και τέλος γραμμικού χρόνου αποθήκευση των δεδομένων στο δίσκο. </a:t>
          </a:r>
          <a:endParaRPr lang="en-US"/>
        </a:p>
      </dgm:t>
    </dgm:pt>
    <dgm:pt modelId="{00FE2C46-1113-44A4-8886-BCA8D93D173A}" type="parTrans" cxnId="{BC2421BB-E2C7-40BF-B71C-DEA7D3E0B145}">
      <dgm:prSet/>
      <dgm:spPr/>
      <dgm:t>
        <a:bodyPr/>
        <a:lstStyle/>
        <a:p>
          <a:endParaRPr lang="en-US"/>
        </a:p>
      </dgm:t>
    </dgm:pt>
    <dgm:pt modelId="{6C8C43A7-18EA-4D22-BBBE-AC508A273C01}" type="sibTrans" cxnId="{BC2421BB-E2C7-40BF-B71C-DEA7D3E0B145}">
      <dgm:prSet/>
      <dgm:spPr/>
      <dgm:t>
        <a:bodyPr/>
        <a:lstStyle/>
        <a:p>
          <a:endParaRPr lang="en-US"/>
        </a:p>
      </dgm:t>
    </dgm:pt>
    <dgm:pt modelId="{4E0F1CF0-50D3-48AF-B854-B3CB81719DE2}" type="pres">
      <dgm:prSet presAssocID="{32CFAB8A-C916-4022-ADED-C3F409BAFAF7}" presName="hierChild1" presStyleCnt="0">
        <dgm:presLayoutVars>
          <dgm:chPref val="1"/>
          <dgm:dir/>
          <dgm:animOne val="branch"/>
          <dgm:animLvl val="lvl"/>
          <dgm:resizeHandles/>
        </dgm:presLayoutVars>
      </dgm:prSet>
      <dgm:spPr/>
    </dgm:pt>
    <dgm:pt modelId="{4D5AC435-338B-491E-8870-3BA4E634FD4C}" type="pres">
      <dgm:prSet presAssocID="{E33CB81A-7120-42A7-9828-C793DA62A7AC}" presName="hierRoot1" presStyleCnt="0"/>
      <dgm:spPr/>
    </dgm:pt>
    <dgm:pt modelId="{4C1F75F3-15CF-4A53-9E72-F5E1A013F792}" type="pres">
      <dgm:prSet presAssocID="{E33CB81A-7120-42A7-9828-C793DA62A7AC}" presName="composite" presStyleCnt="0"/>
      <dgm:spPr/>
    </dgm:pt>
    <dgm:pt modelId="{2D42E371-F91E-4FA8-A8E4-9ECC9494EDFC}" type="pres">
      <dgm:prSet presAssocID="{E33CB81A-7120-42A7-9828-C793DA62A7AC}" presName="background" presStyleLbl="node0" presStyleIdx="0" presStyleCnt="2"/>
      <dgm:spPr/>
    </dgm:pt>
    <dgm:pt modelId="{8261BBA8-2BE0-4BCB-80C3-97D0AE21F344}" type="pres">
      <dgm:prSet presAssocID="{E33CB81A-7120-42A7-9828-C793DA62A7AC}" presName="text" presStyleLbl="fgAcc0" presStyleIdx="0" presStyleCnt="2">
        <dgm:presLayoutVars>
          <dgm:chPref val="3"/>
        </dgm:presLayoutVars>
      </dgm:prSet>
      <dgm:spPr/>
    </dgm:pt>
    <dgm:pt modelId="{4938180F-44F3-4487-BFA0-58AA11EBAA2F}" type="pres">
      <dgm:prSet presAssocID="{E33CB81A-7120-42A7-9828-C793DA62A7AC}" presName="hierChild2" presStyleCnt="0"/>
      <dgm:spPr/>
    </dgm:pt>
    <dgm:pt modelId="{34DACE21-A302-41FB-9358-B848ADD4176C}" type="pres">
      <dgm:prSet presAssocID="{4FF0F4C6-B0E2-4E30-A2BE-5EBB48C2ECFF}" presName="hierRoot1" presStyleCnt="0"/>
      <dgm:spPr/>
    </dgm:pt>
    <dgm:pt modelId="{68BA9073-84A9-4735-AF1B-E9F921C42126}" type="pres">
      <dgm:prSet presAssocID="{4FF0F4C6-B0E2-4E30-A2BE-5EBB48C2ECFF}" presName="composite" presStyleCnt="0"/>
      <dgm:spPr/>
    </dgm:pt>
    <dgm:pt modelId="{56F4DCA0-EA76-4018-9858-1447943B3805}" type="pres">
      <dgm:prSet presAssocID="{4FF0F4C6-B0E2-4E30-A2BE-5EBB48C2ECFF}" presName="background" presStyleLbl="node0" presStyleIdx="1" presStyleCnt="2"/>
      <dgm:spPr/>
    </dgm:pt>
    <dgm:pt modelId="{C1FF74EE-5A1E-4A88-AFAA-E14361E2F816}" type="pres">
      <dgm:prSet presAssocID="{4FF0F4C6-B0E2-4E30-A2BE-5EBB48C2ECFF}" presName="text" presStyleLbl="fgAcc0" presStyleIdx="1" presStyleCnt="2">
        <dgm:presLayoutVars>
          <dgm:chPref val="3"/>
        </dgm:presLayoutVars>
      </dgm:prSet>
      <dgm:spPr/>
    </dgm:pt>
    <dgm:pt modelId="{2D11DD82-B5FD-46CC-A2FE-4F2C68358D87}" type="pres">
      <dgm:prSet presAssocID="{4FF0F4C6-B0E2-4E30-A2BE-5EBB48C2ECFF}" presName="hierChild2" presStyleCnt="0"/>
      <dgm:spPr/>
    </dgm:pt>
  </dgm:ptLst>
  <dgm:cxnLst>
    <dgm:cxn modelId="{2610533E-B0FB-4E13-A3BB-F5B6812523D3}" type="presOf" srcId="{32CFAB8A-C916-4022-ADED-C3F409BAFAF7}" destId="{4E0F1CF0-50D3-48AF-B854-B3CB81719DE2}" srcOrd="0" destOrd="0" presId="urn:microsoft.com/office/officeart/2005/8/layout/hierarchy1"/>
    <dgm:cxn modelId="{D969B266-46F6-477A-ADB9-22C604E805BF}" srcId="{32CFAB8A-C916-4022-ADED-C3F409BAFAF7}" destId="{E33CB81A-7120-42A7-9828-C793DA62A7AC}" srcOrd="0" destOrd="0" parTransId="{88A051A5-88B2-4AF0-BF63-367F2AE1029A}" sibTransId="{5F6A3F81-11F8-4BED-A952-8C0FECC3925D}"/>
    <dgm:cxn modelId="{2C448790-BA16-42A0-A4B0-8511A4C0E433}" type="presOf" srcId="{4FF0F4C6-B0E2-4E30-A2BE-5EBB48C2ECFF}" destId="{C1FF74EE-5A1E-4A88-AFAA-E14361E2F816}" srcOrd="0" destOrd="0" presId="urn:microsoft.com/office/officeart/2005/8/layout/hierarchy1"/>
    <dgm:cxn modelId="{0367DCB4-81EB-4084-B765-F2CC54A6F0D0}" type="presOf" srcId="{E33CB81A-7120-42A7-9828-C793DA62A7AC}" destId="{8261BBA8-2BE0-4BCB-80C3-97D0AE21F344}" srcOrd="0" destOrd="0" presId="urn:microsoft.com/office/officeart/2005/8/layout/hierarchy1"/>
    <dgm:cxn modelId="{BC2421BB-E2C7-40BF-B71C-DEA7D3E0B145}" srcId="{32CFAB8A-C916-4022-ADED-C3F409BAFAF7}" destId="{4FF0F4C6-B0E2-4E30-A2BE-5EBB48C2ECFF}" srcOrd="1" destOrd="0" parTransId="{00FE2C46-1113-44A4-8886-BCA8D93D173A}" sibTransId="{6C8C43A7-18EA-4D22-BBBE-AC508A273C01}"/>
    <dgm:cxn modelId="{767B55CC-F470-4412-9869-7D6C2B89F814}" type="presParOf" srcId="{4E0F1CF0-50D3-48AF-B854-B3CB81719DE2}" destId="{4D5AC435-338B-491E-8870-3BA4E634FD4C}" srcOrd="0" destOrd="0" presId="urn:microsoft.com/office/officeart/2005/8/layout/hierarchy1"/>
    <dgm:cxn modelId="{675A57DE-66AE-4ACC-91AE-45A57AB8D138}" type="presParOf" srcId="{4D5AC435-338B-491E-8870-3BA4E634FD4C}" destId="{4C1F75F3-15CF-4A53-9E72-F5E1A013F792}" srcOrd="0" destOrd="0" presId="urn:microsoft.com/office/officeart/2005/8/layout/hierarchy1"/>
    <dgm:cxn modelId="{E41C3D48-F05C-4055-A09A-A4DDBFD19F0D}" type="presParOf" srcId="{4C1F75F3-15CF-4A53-9E72-F5E1A013F792}" destId="{2D42E371-F91E-4FA8-A8E4-9ECC9494EDFC}" srcOrd="0" destOrd="0" presId="urn:microsoft.com/office/officeart/2005/8/layout/hierarchy1"/>
    <dgm:cxn modelId="{0D99484C-E8C0-4C6D-82B1-4A406D221D4B}" type="presParOf" srcId="{4C1F75F3-15CF-4A53-9E72-F5E1A013F792}" destId="{8261BBA8-2BE0-4BCB-80C3-97D0AE21F344}" srcOrd="1" destOrd="0" presId="urn:microsoft.com/office/officeart/2005/8/layout/hierarchy1"/>
    <dgm:cxn modelId="{4E23F443-E3C4-4EAD-B241-306E47BE9C7E}" type="presParOf" srcId="{4D5AC435-338B-491E-8870-3BA4E634FD4C}" destId="{4938180F-44F3-4487-BFA0-58AA11EBAA2F}" srcOrd="1" destOrd="0" presId="urn:microsoft.com/office/officeart/2005/8/layout/hierarchy1"/>
    <dgm:cxn modelId="{B575B3D9-BA84-4E5A-9709-FFAF75DF534A}" type="presParOf" srcId="{4E0F1CF0-50D3-48AF-B854-B3CB81719DE2}" destId="{34DACE21-A302-41FB-9358-B848ADD4176C}" srcOrd="1" destOrd="0" presId="urn:microsoft.com/office/officeart/2005/8/layout/hierarchy1"/>
    <dgm:cxn modelId="{D4E5C89A-77BB-464C-B3E2-C83A0EA037C9}" type="presParOf" srcId="{34DACE21-A302-41FB-9358-B848ADD4176C}" destId="{68BA9073-84A9-4735-AF1B-E9F921C42126}" srcOrd="0" destOrd="0" presId="urn:microsoft.com/office/officeart/2005/8/layout/hierarchy1"/>
    <dgm:cxn modelId="{FD190AF3-3CA6-4CFB-8679-F786C8BC1A82}" type="presParOf" srcId="{68BA9073-84A9-4735-AF1B-E9F921C42126}" destId="{56F4DCA0-EA76-4018-9858-1447943B3805}" srcOrd="0" destOrd="0" presId="urn:microsoft.com/office/officeart/2005/8/layout/hierarchy1"/>
    <dgm:cxn modelId="{5D950DCF-99BA-4D8D-940C-32FFBF00E7CA}" type="presParOf" srcId="{68BA9073-84A9-4735-AF1B-E9F921C42126}" destId="{C1FF74EE-5A1E-4A88-AFAA-E14361E2F816}" srcOrd="1" destOrd="0" presId="urn:microsoft.com/office/officeart/2005/8/layout/hierarchy1"/>
    <dgm:cxn modelId="{F8B6AB6D-B1D8-4A14-8D8C-3CC4E48B1E0F}" type="presParOf" srcId="{34DACE21-A302-41FB-9358-B848ADD4176C}" destId="{2D11DD82-B5FD-46CC-A2FE-4F2C68358D8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41C84-9454-46EF-9735-7042A62ADC25}">
      <dsp:nvSpPr>
        <dsp:cNvPr id="0" name=""/>
        <dsp:cNvSpPr/>
      </dsp:nvSpPr>
      <dsp:spPr>
        <a:xfrm>
          <a:off x="671988" y="580"/>
          <a:ext cx="2742307" cy="16453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kern="1200"/>
            <a:t>Παράλληλες βάσεις δεδομένων</a:t>
          </a:r>
          <a:endParaRPr lang="en-US" sz="3300" kern="1200"/>
        </a:p>
      </dsp:txBody>
      <dsp:txXfrm>
        <a:off x="671988" y="580"/>
        <a:ext cx="2742307" cy="1645384"/>
      </dsp:txXfrm>
    </dsp:sp>
    <dsp:sp modelId="{001943BC-A028-4EF9-AAAB-E7369717E3A6}">
      <dsp:nvSpPr>
        <dsp:cNvPr id="0" name=""/>
        <dsp:cNvSpPr/>
      </dsp:nvSpPr>
      <dsp:spPr>
        <a:xfrm>
          <a:off x="3688526" y="580"/>
          <a:ext cx="2742307" cy="16453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kern="1200"/>
            <a:t>Χρήση Νο</a:t>
          </a:r>
          <a:r>
            <a:rPr lang="en-US" sz="3300" kern="1200"/>
            <a:t>SQL Databases</a:t>
          </a:r>
        </a:p>
      </dsp:txBody>
      <dsp:txXfrm>
        <a:off x="3688526" y="580"/>
        <a:ext cx="2742307" cy="1645384"/>
      </dsp:txXfrm>
    </dsp:sp>
    <dsp:sp modelId="{6F91AC01-450F-4AAE-B12B-8C51B7622AB4}">
      <dsp:nvSpPr>
        <dsp:cNvPr id="0" name=""/>
        <dsp:cNvSpPr/>
      </dsp:nvSpPr>
      <dsp:spPr>
        <a:xfrm>
          <a:off x="6705064" y="580"/>
          <a:ext cx="2742307" cy="16453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MapReduce</a:t>
          </a:r>
        </a:p>
      </dsp:txBody>
      <dsp:txXfrm>
        <a:off x="6705064" y="580"/>
        <a:ext cx="2742307" cy="1645384"/>
      </dsp:txXfrm>
    </dsp:sp>
    <dsp:sp modelId="{949562D7-B521-4E58-A25C-570871B21462}">
      <dsp:nvSpPr>
        <dsp:cNvPr id="0" name=""/>
        <dsp:cNvSpPr/>
      </dsp:nvSpPr>
      <dsp:spPr>
        <a:xfrm>
          <a:off x="2180257" y="1920195"/>
          <a:ext cx="2742307" cy="16453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Apache Hadoop</a:t>
          </a:r>
        </a:p>
      </dsp:txBody>
      <dsp:txXfrm>
        <a:off x="2180257" y="1920195"/>
        <a:ext cx="2742307" cy="1645384"/>
      </dsp:txXfrm>
    </dsp:sp>
    <dsp:sp modelId="{7C2BECD9-68F8-4001-B95B-44BB7DB3447A}">
      <dsp:nvSpPr>
        <dsp:cNvPr id="0" name=""/>
        <dsp:cNvSpPr/>
      </dsp:nvSpPr>
      <dsp:spPr>
        <a:xfrm>
          <a:off x="5196795" y="1920195"/>
          <a:ext cx="2742307" cy="164538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Apache Spark</a:t>
          </a:r>
        </a:p>
      </dsp:txBody>
      <dsp:txXfrm>
        <a:off x="5196795" y="1920195"/>
        <a:ext cx="2742307" cy="1645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C6327-F44A-4E50-8962-C89803B98C7A}">
      <dsp:nvSpPr>
        <dsp:cNvPr id="0" name=""/>
        <dsp:cNvSpPr/>
      </dsp:nvSpPr>
      <dsp:spPr>
        <a:xfrm>
          <a:off x="4979" y="1040136"/>
          <a:ext cx="1835608" cy="18686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l-GR" sz="1100" kern="1200"/>
            <a:t>Για την επίτευξη του στόχου αυτού το σύστημα θα πρέπει να χαρακτηρίζεται από τα εξής:</a:t>
          </a:r>
          <a:endParaRPr lang="en-US" sz="1100" kern="1200"/>
        </a:p>
      </dsp:txBody>
      <dsp:txXfrm>
        <a:off x="4979" y="1040136"/>
        <a:ext cx="1835608" cy="1868603"/>
      </dsp:txXfrm>
    </dsp:sp>
    <dsp:sp modelId="{126A126A-706D-4668-A6DE-781582D37A58}">
      <dsp:nvSpPr>
        <dsp:cNvPr id="0" name=""/>
        <dsp:cNvSpPr/>
      </dsp:nvSpPr>
      <dsp:spPr>
        <a:xfrm>
          <a:off x="1868867" y="1852938"/>
          <a:ext cx="275341" cy="243000"/>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B40D65-7969-451B-9999-0D599B03847F}">
      <dsp:nvSpPr>
        <dsp:cNvPr id="0" name=""/>
        <dsp:cNvSpPr/>
      </dsp:nvSpPr>
      <dsp:spPr>
        <a:xfrm>
          <a:off x="2172487" y="1040136"/>
          <a:ext cx="1835608" cy="186860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l-GR" sz="1100" kern="1200"/>
            <a:t>Το σύστημα αρχείων θα πρέπει να επιτρέπει να προστεθεί επιπλέον Hardware αν αυτό κριθεί απαραίτητο για την αύξηση αποθήκευσης και επίδοσης.</a:t>
          </a:r>
          <a:endParaRPr lang="en-US" sz="1100" kern="1200"/>
        </a:p>
      </dsp:txBody>
      <dsp:txXfrm>
        <a:off x="2172487" y="1040136"/>
        <a:ext cx="1835608" cy="1868603"/>
      </dsp:txXfrm>
    </dsp:sp>
    <dsp:sp modelId="{CCCAC8F3-8F7D-44A2-844D-7E642132C778}">
      <dsp:nvSpPr>
        <dsp:cNvPr id="0" name=""/>
        <dsp:cNvSpPr/>
      </dsp:nvSpPr>
      <dsp:spPr>
        <a:xfrm>
          <a:off x="4036375" y="1852938"/>
          <a:ext cx="275341" cy="243000"/>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53FA42-CCA4-4CF4-BFF0-59E5CEDE702D}">
      <dsp:nvSpPr>
        <dsp:cNvPr id="0" name=""/>
        <dsp:cNvSpPr/>
      </dsp:nvSpPr>
      <dsp:spPr>
        <a:xfrm>
          <a:off x="4339995" y="1040136"/>
          <a:ext cx="1835608" cy="186860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l-GR" sz="1100" kern="1200"/>
            <a:t>Το σύστημα αρχείων θα πρέπει να προσφέρει υψηλή απόδοσή και να είναι σε θέση να εντοπίζει τα δεδομένα που ενδιαφέρουν στους διανεμόμενους κόμβους σε πραγματικό χρόνο (real time)</a:t>
          </a:r>
          <a:endParaRPr lang="en-US" sz="1100" kern="1200"/>
        </a:p>
      </dsp:txBody>
      <dsp:txXfrm>
        <a:off x="4339995" y="1040136"/>
        <a:ext cx="1835608" cy="1868603"/>
      </dsp:txXfrm>
    </dsp:sp>
    <dsp:sp modelId="{92DCA0D6-0794-4629-815D-E79CE4FEAC02}">
      <dsp:nvSpPr>
        <dsp:cNvPr id="0" name=""/>
        <dsp:cNvSpPr/>
      </dsp:nvSpPr>
      <dsp:spPr>
        <a:xfrm>
          <a:off x="6203883" y="1852938"/>
          <a:ext cx="275341" cy="243000"/>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B83E12-CE4A-4AF3-BA50-1CB716AB7B67}">
      <dsp:nvSpPr>
        <dsp:cNvPr id="0" name=""/>
        <dsp:cNvSpPr/>
      </dsp:nvSpPr>
      <dsp:spPr>
        <a:xfrm>
          <a:off x="6507503" y="1040136"/>
          <a:ext cx="1835608" cy="18686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l-GR" sz="1100" kern="1200"/>
            <a:t>To σύστημα πρέπει να είναι αξιόπιστο και σε περίπτωση ανάκτησης των αρχικών δεδομένων θα πρέπει να είναι ικανό να αναδημιουργήσει από τους κατανεμημένους κόμβους τα αρχικά δεδομένα πλήρως</a:t>
          </a:r>
          <a:endParaRPr lang="en-US" sz="1100" kern="1200"/>
        </a:p>
      </dsp:txBody>
      <dsp:txXfrm>
        <a:off x="6507503" y="1040136"/>
        <a:ext cx="1835608" cy="1868603"/>
      </dsp:txXfrm>
    </dsp:sp>
    <dsp:sp modelId="{60599DC4-2E07-4D67-BA9D-5963732689A6}">
      <dsp:nvSpPr>
        <dsp:cNvPr id="0" name=""/>
        <dsp:cNvSpPr/>
      </dsp:nvSpPr>
      <dsp:spPr>
        <a:xfrm>
          <a:off x="8371391" y="1852938"/>
          <a:ext cx="275341" cy="243000"/>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5BEA3A-321A-4A93-88C8-4B3B6C8FDD1A}">
      <dsp:nvSpPr>
        <dsp:cNvPr id="0" name=""/>
        <dsp:cNvSpPr/>
      </dsp:nvSpPr>
      <dsp:spPr>
        <a:xfrm>
          <a:off x="8675011" y="1040136"/>
          <a:ext cx="1835608" cy="18686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l-GR" sz="1100" kern="1200"/>
            <a:t>Το σύστημα αρχείων θα πρέπει να έχει υψηλή διαθεσιμότητα , να χειρίζεται τις αποτυχίες και να ενσωματώνει μηχανισμούς για την παρακολούθηση και ανίχνευση σφαλμάτων, την ανοχή και την αυτόματη αποκατάσταση</a:t>
          </a:r>
          <a:endParaRPr lang="en-US" sz="1100" kern="1200"/>
        </a:p>
      </dsp:txBody>
      <dsp:txXfrm>
        <a:off x="8675011" y="1040136"/>
        <a:ext cx="1835608" cy="1868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1AB86-7914-41CF-A821-A167BBBED646}">
      <dsp:nvSpPr>
        <dsp:cNvPr id="0" name=""/>
        <dsp:cNvSpPr/>
      </dsp:nvSpPr>
      <dsp:spPr>
        <a:xfrm>
          <a:off x="0" y="44844"/>
          <a:ext cx="4977578" cy="17503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Τέλος, αναφέρουμε την αρχιτεκτονική μαζικής παράλληλης επεξεργασίας (MPP, Massively Parallel Processing). Tα δεδομένα επεξεργάζονται από πολλαπλούς εξυπηρετητές-κόμβους όπου ο καθένας διαθέτει δική του μονάδα επεξεργασίας και μνήμα RAM και έτσι γίνεται τοπική επεξεργασία.</a:t>
          </a:r>
          <a:endParaRPr lang="en-US" sz="1700" kern="1200"/>
        </a:p>
      </dsp:txBody>
      <dsp:txXfrm>
        <a:off x="85444" y="130288"/>
        <a:ext cx="4806690" cy="1579432"/>
      </dsp:txXfrm>
    </dsp:sp>
    <dsp:sp modelId="{F22C1225-C6E9-4AA2-A3F0-9A6BDEC6AA45}">
      <dsp:nvSpPr>
        <dsp:cNvPr id="0" name=""/>
        <dsp:cNvSpPr/>
      </dsp:nvSpPr>
      <dsp:spPr>
        <a:xfrm>
          <a:off x="0" y="1844124"/>
          <a:ext cx="4977578" cy="175032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Η MPP αρχιτεκτονική υλοποιείται ως συσκευή αποθήκευσης δεδομένων , μειώνει την προσπάθεια εφαρμογής. Επίσης μειώνει την προσπάθεια διαχείρισης , καθώς έρχεται ως ανεξάρτητη συσκευή από το υπόλοιπο σύστημα</a:t>
          </a:r>
          <a:endParaRPr lang="en-US" sz="1700" kern="1200"/>
        </a:p>
      </dsp:txBody>
      <dsp:txXfrm>
        <a:off x="85444" y="1929568"/>
        <a:ext cx="4806690" cy="1579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023EB-E378-416D-8F0D-B36A960FF683}">
      <dsp:nvSpPr>
        <dsp:cNvPr id="0" name=""/>
        <dsp:cNvSpPr/>
      </dsp:nvSpPr>
      <dsp:spPr>
        <a:xfrm>
          <a:off x="1333" y="110983"/>
          <a:ext cx="4682211" cy="29732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51AF7B-D892-466D-8D85-DADEA3A04386}">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Η συνάρτηση αυτή δέχεται επίσης ένα ενδιάμεσο κλειδί και τα υποσύνολα που σχετίζονται με αυτό. Η συνάρτηση αυτή συγχωνεύει μαζί με αυτά τα υποσύνολα και το κλειδί για να σχηματίσουν ένα πιθανώς μικρότερο σύνολο τιμών. </a:t>
          </a:r>
          <a:endParaRPr lang="en-US" sz="2300" kern="1200"/>
        </a:p>
      </dsp:txBody>
      <dsp:txXfrm>
        <a:off x="608661" y="692298"/>
        <a:ext cx="4508047" cy="2799040"/>
      </dsp:txXfrm>
    </dsp:sp>
    <dsp:sp modelId="{ADEEB9F8-E601-4236-81C8-50B9E52257F7}">
      <dsp:nvSpPr>
        <dsp:cNvPr id="0" name=""/>
        <dsp:cNvSpPr/>
      </dsp:nvSpPr>
      <dsp:spPr>
        <a:xfrm>
          <a:off x="5724037" y="110983"/>
          <a:ext cx="4682211" cy="29732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7F27B0-84A8-4359-9B4B-95AF34FFAF14}">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Κανονικά η συνάρτηση Reduce παράγει καμία ή μία τιμή εξόδου. Πολλές εργασίες γίνονται στον πραγματικό κόσμο με την χρήση του μοντέλου MapReduce.</a:t>
          </a:r>
          <a:endParaRPr lang="en-US" sz="2300" kern="1200"/>
        </a:p>
      </dsp:txBody>
      <dsp:txXfrm>
        <a:off x="6331365" y="692298"/>
        <a:ext cx="4508047" cy="2799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BB76D-908E-49DD-9A09-BF15F7EA71B0}">
      <dsp:nvSpPr>
        <dsp:cNvPr id="0" name=""/>
        <dsp:cNvSpPr/>
      </dsp:nvSpPr>
      <dsp:spPr>
        <a:xfrm>
          <a:off x="1333" y="110983"/>
          <a:ext cx="4682211" cy="297320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367060-B30F-4839-BE56-5BB3AA67707A}">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Αυτό το μοντέλο χρησιμοποιείται για την υπηρεσία αναζήτησης στο διαδίκτυο, για τη διαλογή και την επεξεργασία των δεδομένων, για την εξόρυξη δεδομένων, για μηχανική μάθηση και για ένα μεγάλο αριθμό από άλλα συστήματα.</a:t>
          </a:r>
          <a:endParaRPr lang="en-US" sz="2300" kern="1200"/>
        </a:p>
      </dsp:txBody>
      <dsp:txXfrm>
        <a:off x="608661" y="692298"/>
        <a:ext cx="4508047" cy="2799040"/>
      </dsp:txXfrm>
    </dsp:sp>
    <dsp:sp modelId="{45930BDC-F0F4-4E82-AF06-B421B3C216BE}">
      <dsp:nvSpPr>
        <dsp:cNvPr id="0" name=""/>
        <dsp:cNvSpPr/>
      </dsp:nvSpPr>
      <dsp:spPr>
        <a:xfrm>
          <a:off x="5724037" y="110983"/>
          <a:ext cx="4682211" cy="297320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65E68B-FBEC-4416-8589-FBD7D53655E0}">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Το πλαίσιο του μοντέλου MapReduce διαχειρίζεται τον τρόπο με τον οποίο τα δεδομένα χωρίζονται μεταξύ των κόμβων και κατά πόσο τα ενδιάμεσα αποτελέσματα του ερωτήματος είναι καθολικά για το σύστημα.</a:t>
          </a:r>
          <a:endParaRPr lang="en-US" sz="2300" kern="1200"/>
        </a:p>
      </dsp:txBody>
      <dsp:txXfrm>
        <a:off x="6331365" y="692298"/>
        <a:ext cx="4508047" cy="2799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FB570-B5FE-4727-AC3A-BE3549D823A2}">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B48C0F-F9E6-409D-ACEA-D246ECE7CA01}">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a:t>Το κατανεμημένο Σύστημα Αρχείων του Hadoop (HDFS) είναι ένα σύστημα σχεδιασμένο να τρέχει σε τυπικά PC. Το HDFS έχει πολλές ομοιότητες, αλλά και σημαντικές διαφορές με άλλα κατανεμημένα συστήματα αρχείων που ήδη υπάρχουν. </a:t>
          </a:r>
          <a:endParaRPr lang="en-US" sz="2100" kern="1200"/>
        </a:p>
      </dsp:txBody>
      <dsp:txXfrm>
        <a:off x="696297" y="538547"/>
        <a:ext cx="4171627" cy="2590157"/>
      </dsp:txXfrm>
    </dsp:sp>
    <dsp:sp modelId="{E9E3320C-7DA9-4FB0-89FF-BB0D5F4C7878}">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03EEE-73DD-46A2-9225-67AB503ED630}">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a:t>Στη συνέχεια, παρατίθενται τα προβλήματα που επιτυχώς επιλύει το HDFS, πλεονεκτώντας με αυτόν τον τρόπο έναντι των ήδη υπαρχόντων κατανεμημένων συστημάτων αρχείων, καθώς και τα σημεία στα οποία το HDFS υπερτερεί. </a:t>
          </a:r>
          <a:endParaRPr lang="en-US" sz="2100" kern="1200"/>
        </a:p>
      </dsp:txBody>
      <dsp:txXfrm>
        <a:off x="5991936" y="538547"/>
        <a:ext cx="4171627" cy="2590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1C9C9-14C8-41BE-8070-B87697B4F1A0}">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418B55-0CC2-47DB-8080-EC66C9308133}">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t>Αποτελεί επίσης ελεύθερου κώδικα λογισμικό για επεξεργασία Big Data. </a:t>
          </a:r>
          <a:endParaRPr lang="en-US" sz="1900" kern="1200"/>
        </a:p>
      </dsp:txBody>
      <dsp:txXfrm>
        <a:off x="383617" y="1447754"/>
        <a:ext cx="2847502" cy="1768010"/>
      </dsp:txXfrm>
    </dsp:sp>
    <dsp:sp modelId="{2444C168-3B57-4895-B1D2-2BBC37E49030}">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06AA5B-DCF8-4CFC-B414-F9D60DD89BDB}">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t>Δημιουργήθηκε αρχικά στο Πανεπιστήμιο Berkeley, της California και στη συνέχεια παραχωρήθηκε αφιλοκερδώς στην Apache Software Foundation.</a:t>
          </a:r>
          <a:endParaRPr lang="en-US" sz="1900" kern="1200"/>
        </a:p>
      </dsp:txBody>
      <dsp:txXfrm>
        <a:off x="3998355" y="1447754"/>
        <a:ext cx="2847502" cy="1768010"/>
      </dsp:txXfrm>
    </dsp:sp>
    <dsp:sp modelId="{5BE99D7B-4B13-47DD-B335-F9D44C9DBC1D}">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1C66A0-1F36-4836-9FE3-3567CCCEEDE6}">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t>Δημιουργήθηκε μετά το Hadoop και ουσιαστικά προσφέρει κάποια πλεονεκτήματα, τα οποία θα αναλυθούν στη συνέχεια.</a:t>
          </a:r>
          <a:endParaRPr lang="en-US" sz="1900" kern="1200"/>
        </a:p>
      </dsp:txBody>
      <dsp:txXfrm>
        <a:off x="7613092" y="1447754"/>
        <a:ext cx="2847502" cy="17680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2E371-F91E-4FA8-A8E4-9ECC9494EDFC}">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1BBA8-2BE0-4BCB-80C3-97D0AE21F344}">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a:t>Ο λόγος δημιουργίας του Spark είναι ορισμένοι δομικοί περιορισμοί που επιβάλλονται από το μοντέλο Map-Reduce του Hadoop. </a:t>
          </a:r>
          <a:endParaRPr lang="en-US" sz="2000" kern="1200"/>
        </a:p>
      </dsp:txBody>
      <dsp:txXfrm>
        <a:off x="696297" y="538547"/>
        <a:ext cx="4171627" cy="2590157"/>
      </dsp:txXfrm>
    </dsp:sp>
    <dsp:sp modelId="{56F4DCA0-EA76-4018-9858-1447943B3805}">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FF74EE-5A1E-4A88-AFAA-E14361E2F816}">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a:t>Πιο συγκεκριμένα, απαιτείται γραμμική ροή δεδομένων ως είσοδος από το δίσκο σε κατανεμημένα συστήματα, κατάλληλη επεξεργασία σύμφωνα με τις συναρτήσεις Map και Reduce και τέλος γραμμικού χρόνου αποθήκευση των δεδομένων στο δίσκο. </a:t>
          </a:r>
          <a:endParaRPr lang="en-US" sz="2000" kern="1200"/>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8C4DE4-9E73-49E9-E41A-646E7142229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B106D71-9FB5-F467-5CC8-D8EC7BB7FE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CF8D6966-04A6-DCCC-1156-972F6E863531}"/>
              </a:ext>
            </a:extLst>
          </p:cNvPr>
          <p:cNvSpPr>
            <a:spLocks noGrp="1"/>
          </p:cNvSpPr>
          <p:nvPr>
            <p:ph type="dt" sz="half" idx="10"/>
          </p:nvPr>
        </p:nvSpPr>
        <p:spPr/>
        <p:txBody>
          <a:bodyPr/>
          <a:lstStyle/>
          <a:p>
            <a:fld id="{CDABF817-DF17-41CB-B181-2E2CC7F90E99}" type="datetimeFigureOut">
              <a:rPr lang="el-GR" smtClean="0"/>
              <a:t>1/6/2023</a:t>
            </a:fld>
            <a:endParaRPr lang="el-GR"/>
          </a:p>
        </p:txBody>
      </p:sp>
      <p:sp>
        <p:nvSpPr>
          <p:cNvPr id="5" name="Θέση υποσέλιδου 4">
            <a:extLst>
              <a:ext uri="{FF2B5EF4-FFF2-40B4-BE49-F238E27FC236}">
                <a16:creationId xmlns:a16="http://schemas.microsoft.com/office/drawing/2014/main" id="{F8F24498-067C-AD93-991C-23A23D96780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47AB400-F9AA-CB45-167A-AB69BC738ED3}"/>
              </a:ext>
            </a:extLst>
          </p:cNvPr>
          <p:cNvSpPr>
            <a:spLocks noGrp="1"/>
          </p:cNvSpPr>
          <p:nvPr>
            <p:ph type="sldNum" sz="quarter" idx="12"/>
          </p:nvPr>
        </p:nvSpPr>
        <p:spPr/>
        <p:txBody>
          <a:bodyPr/>
          <a:lstStyle/>
          <a:p>
            <a:fld id="{0C1B7851-594A-481D-BDCB-DC5A863A5B02}" type="slidenum">
              <a:rPr lang="el-GR" smtClean="0"/>
              <a:t>‹#›</a:t>
            </a:fld>
            <a:endParaRPr lang="el-GR"/>
          </a:p>
        </p:txBody>
      </p:sp>
    </p:spTree>
    <p:extLst>
      <p:ext uri="{BB962C8B-B14F-4D97-AF65-F5344CB8AC3E}">
        <p14:creationId xmlns:p14="http://schemas.microsoft.com/office/powerpoint/2010/main" val="274833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4414F1-639E-D0C5-96EF-627DD7F024C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8D0D6E6-5A93-17F6-AC09-702ACA65442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B14B898-14F0-36B2-A90A-50A086D0C1AD}"/>
              </a:ext>
            </a:extLst>
          </p:cNvPr>
          <p:cNvSpPr>
            <a:spLocks noGrp="1"/>
          </p:cNvSpPr>
          <p:nvPr>
            <p:ph type="dt" sz="half" idx="10"/>
          </p:nvPr>
        </p:nvSpPr>
        <p:spPr/>
        <p:txBody>
          <a:bodyPr/>
          <a:lstStyle/>
          <a:p>
            <a:fld id="{CDABF817-DF17-41CB-B181-2E2CC7F90E99}" type="datetimeFigureOut">
              <a:rPr lang="el-GR" smtClean="0"/>
              <a:t>1/6/2023</a:t>
            </a:fld>
            <a:endParaRPr lang="el-GR"/>
          </a:p>
        </p:txBody>
      </p:sp>
      <p:sp>
        <p:nvSpPr>
          <p:cNvPr id="5" name="Θέση υποσέλιδου 4">
            <a:extLst>
              <a:ext uri="{FF2B5EF4-FFF2-40B4-BE49-F238E27FC236}">
                <a16:creationId xmlns:a16="http://schemas.microsoft.com/office/drawing/2014/main" id="{88F3E96D-76FC-0104-3ED1-8C02A0D6CDA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A369D7A-92C3-62DB-87B2-A33EF6486539}"/>
              </a:ext>
            </a:extLst>
          </p:cNvPr>
          <p:cNvSpPr>
            <a:spLocks noGrp="1"/>
          </p:cNvSpPr>
          <p:nvPr>
            <p:ph type="sldNum" sz="quarter" idx="12"/>
          </p:nvPr>
        </p:nvSpPr>
        <p:spPr/>
        <p:txBody>
          <a:bodyPr/>
          <a:lstStyle/>
          <a:p>
            <a:fld id="{0C1B7851-594A-481D-BDCB-DC5A863A5B02}" type="slidenum">
              <a:rPr lang="el-GR" smtClean="0"/>
              <a:t>‹#›</a:t>
            </a:fld>
            <a:endParaRPr lang="el-GR"/>
          </a:p>
        </p:txBody>
      </p:sp>
    </p:spTree>
    <p:extLst>
      <p:ext uri="{BB962C8B-B14F-4D97-AF65-F5344CB8AC3E}">
        <p14:creationId xmlns:p14="http://schemas.microsoft.com/office/powerpoint/2010/main" val="194603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BC80DF3-804B-1059-2CBC-65EAFFBBCDE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9927914-FCE5-101C-5D6D-34DEA926785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C836F8A-70B4-132E-05AA-3A85EDBCCBC5}"/>
              </a:ext>
            </a:extLst>
          </p:cNvPr>
          <p:cNvSpPr>
            <a:spLocks noGrp="1"/>
          </p:cNvSpPr>
          <p:nvPr>
            <p:ph type="dt" sz="half" idx="10"/>
          </p:nvPr>
        </p:nvSpPr>
        <p:spPr/>
        <p:txBody>
          <a:bodyPr/>
          <a:lstStyle/>
          <a:p>
            <a:fld id="{CDABF817-DF17-41CB-B181-2E2CC7F90E99}" type="datetimeFigureOut">
              <a:rPr lang="el-GR" smtClean="0"/>
              <a:t>1/6/2023</a:t>
            </a:fld>
            <a:endParaRPr lang="el-GR"/>
          </a:p>
        </p:txBody>
      </p:sp>
      <p:sp>
        <p:nvSpPr>
          <p:cNvPr id="5" name="Θέση υποσέλιδου 4">
            <a:extLst>
              <a:ext uri="{FF2B5EF4-FFF2-40B4-BE49-F238E27FC236}">
                <a16:creationId xmlns:a16="http://schemas.microsoft.com/office/drawing/2014/main" id="{CC8F8C00-0C35-BFEA-3C69-D1E983C0318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251EB31-17F1-313F-F18A-F18827EC68B9}"/>
              </a:ext>
            </a:extLst>
          </p:cNvPr>
          <p:cNvSpPr>
            <a:spLocks noGrp="1"/>
          </p:cNvSpPr>
          <p:nvPr>
            <p:ph type="sldNum" sz="quarter" idx="12"/>
          </p:nvPr>
        </p:nvSpPr>
        <p:spPr/>
        <p:txBody>
          <a:bodyPr/>
          <a:lstStyle/>
          <a:p>
            <a:fld id="{0C1B7851-594A-481D-BDCB-DC5A863A5B02}" type="slidenum">
              <a:rPr lang="el-GR" smtClean="0"/>
              <a:t>‹#›</a:t>
            </a:fld>
            <a:endParaRPr lang="el-GR"/>
          </a:p>
        </p:txBody>
      </p:sp>
    </p:spTree>
    <p:extLst>
      <p:ext uri="{BB962C8B-B14F-4D97-AF65-F5344CB8AC3E}">
        <p14:creationId xmlns:p14="http://schemas.microsoft.com/office/powerpoint/2010/main" val="2300491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AAB204-9602-6049-A874-F5C624AB1C3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2F135B7-2D3F-AF35-E7FE-2A29D34E250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A05387A-A9E7-7652-0E5C-6B1061F16587}"/>
              </a:ext>
            </a:extLst>
          </p:cNvPr>
          <p:cNvSpPr>
            <a:spLocks noGrp="1"/>
          </p:cNvSpPr>
          <p:nvPr>
            <p:ph type="dt" sz="half" idx="10"/>
          </p:nvPr>
        </p:nvSpPr>
        <p:spPr/>
        <p:txBody>
          <a:bodyPr/>
          <a:lstStyle/>
          <a:p>
            <a:fld id="{CDABF817-DF17-41CB-B181-2E2CC7F90E99}" type="datetimeFigureOut">
              <a:rPr lang="el-GR" smtClean="0"/>
              <a:t>1/6/2023</a:t>
            </a:fld>
            <a:endParaRPr lang="el-GR"/>
          </a:p>
        </p:txBody>
      </p:sp>
      <p:sp>
        <p:nvSpPr>
          <p:cNvPr id="5" name="Θέση υποσέλιδου 4">
            <a:extLst>
              <a:ext uri="{FF2B5EF4-FFF2-40B4-BE49-F238E27FC236}">
                <a16:creationId xmlns:a16="http://schemas.microsoft.com/office/drawing/2014/main" id="{58875DA2-6B17-5277-65E7-6EF97CA41D4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978380A-F0BD-08CE-7A3C-A3CD479FA38D}"/>
              </a:ext>
            </a:extLst>
          </p:cNvPr>
          <p:cNvSpPr>
            <a:spLocks noGrp="1"/>
          </p:cNvSpPr>
          <p:nvPr>
            <p:ph type="sldNum" sz="quarter" idx="12"/>
          </p:nvPr>
        </p:nvSpPr>
        <p:spPr/>
        <p:txBody>
          <a:bodyPr/>
          <a:lstStyle/>
          <a:p>
            <a:fld id="{0C1B7851-594A-481D-BDCB-DC5A863A5B02}" type="slidenum">
              <a:rPr lang="el-GR" smtClean="0"/>
              <a:t>‹#›</a:t>
            </a:fld>
            <a:endParaRPr lang="el-GR"/>
          </a:p>
        </p:txBody>
      </p:sp>
    </p:spTree>
    <p:extLst>
      <p:ext uri="{BB962C8B-B14F-4D97-AF65-F5344CB8AC3E}">
        <p14:creationId xmlns:p14="http://schemas.microsoft.com/office/powerpoint/2010/main" val="221292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9E2757-ED39-2AE2-F09D-051CD9CC9B7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AAAA15A-70A9-14B3-3D95-C05B6169EE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D613F933-3612-7D74-1632-17C2016019C6}"/>
              </a:ext>
            </a:extLst>
          </p:cNvPr>
          <p:cNvSpPr>
            <a:spLocks noGrp="1"/>
          </p:cNvSpPr>
          <p:nvPr>
            <p:ph type="dt" sz="half" idx="10"/>
          </p:nvPr>
        </p:nvSpPr>
        <p:spPr/>
        <p:txBody>
          <a:bodyPr/>
          <a:lstStyle/>
          <a:p>
            <a:fld id="{CDABF817-DF17-41CB-B181-2E2CC7F90E99}" type="datetimeFigureOut">
              <a:rPr lang="el-GR" smtClean="0"/>
              <a:t>1/6/2023</a:t>
            </a:fld>
            <a:endParaRPr lang="el-GR"/>
          </a:p>
        </p:txBody>
      </p:sp>
      <p:sp>
        <p:nvSpPr>
          <p:cNvPr id="5" name="Θέση υποσέλιδου 4">
            <a:extLst>
              <a:ext uri="{FF2B5EF4-FFF2-40B4-BE49-F238E27FC236}">
                <a16:creationId xmlns:a16="http://schemas.microsoft.com/office/drawing/2014/main" id="{DA48DEA3-B929-130F-6AF0-A707A3B9CC2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4B5F896-670C-4C2D-8CB8-6D01A5E88772}"/>
              </a:ext>
            </a:extLst>
          </p:cNvPr>
          <p:cNvSpPr>
            <a:spLocks noGrp="1"/>
          </p:cNvSpPr>
          <p:nvPr>
            <p:ph type="sldNum" sz="quarter" idx="12"/>
          </p:nvPr>
        </p:nvSpPr>
        <p:spPr/>
        <p:txBody>
          <a:bodyPr/>
          <a:lstStyle/>
          <a:p>
            <a:fld id="{0C1B7851-594A-481D-BDCB-DC5A863A5B02}" type="slidenum">
              <a:rPr lang="el-GR" smtClean="0"/>
              <a:t>‹#›</a:t>
            </a:fld>
            <a:endParaRPr lang="el-GR"/>
          </a:p>
        </p:txBody>
      </p:sp>
    </p:spTree>
    <p:extLst>
      <p:ext uri="{BB962C8B-B14F-4D97-AF65-F5344CB8AC3E}">
        <p14:creationId xmlns:p14="http://schemas.microsoft.com/office/powerpoint/2010/main" val="89239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BD479F-CDBB-FC94-8BFF-13B5C7E0170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057D162-5DF6-06EC-CB27-261C2F6EC39D}"/>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A5B8A42B-F25A-8BC8-F82B-D464D5BE8E1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ED4969F7-F9BD-353E-3912-467234D9185B}"/>
              </a:ext>
            </a:extLst>
          </p:cNvPr>
          <p:cNvSpPr>
            <a:spLocks noGrp="1"/>
          </p:cNvSpPr>
          <p:nvPr>
            <p:ph type="dt" sz="half" idx="10"/>
          </p:nvPr>
        </p:nvSpPr>
        <p:spPr/>
        <p:txBody>
          <a:bodyPr/>
          <a:lstStyle/>
          <a:p>
            <a:fld id="{CDABF817-DF17-41CB-B181-2E2CC7F90E99}" type="datetimeFigureOut">
              <a:rPr lang="el-GR" smtClean="0"/>
              <a:t>1/6/2023</a:t>
            </a:fld>
            <a:endParaRPr lang="el-GR"/>
          </a:p>
        </p:txBody>
      </p:sp>
      <p:sp>
        <p:nvSpPr>
          <p:cNvPr id="6" name="Θέση υποσέλιδου 5">
            <a:extLst>
              <a:ext uri="{FF2B5EF4-FFF2-40B4-BE49-F238E27FC236}">
                <a16:creationId xmlns:a16="http://schemas.microsoft.com/office/drawing/2014/main" id="{D1D313A3-E805-C694-9AF4-AC2E1B11022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6C117EE-08F6-CC56-7346-5525C020E28D}"/>
              </a:ext>
            </a:extLst>
          </p:cNvPr>
          <p:cNvSpPr>
            <a:spLocks noGrp="1"/>
          </p:cNvSpPr>
          <p:nvPr>
            <p:ph type="sldNum" sz="quarter" idx="12"/>
          </p:nvPr>
        </p:nvSpPr>
        <p:spPr/>
        <p:txBody>
          <a:bodyPr/>
          <a:lstStyle/>
          <a:p>
            <a:fld id="{0C1B7851-594A-481D-BDCB-DC5A863A5B02}" type="slidenum">
              <a:rPr lang="el-GR" smtClean="0"/>
              <a:t>‹#›</a:t>
            </a:fld>
            <a:endParaRPr lang="el-GR"/>
          </a:p>
        </p:txBody>
      </p:sp>
    </p:spTree>
    <p:extLst>
      <p:ext uri="{BB962C8B-B14F-4D97-AF65-F5344CB8AC3E}">
        <p14:creationId xmlns:p14="http://schemas.microsoft.com/office/powerpoint/2010/main" val="123652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B12B58-F9A9-EBAE-1180-B8B07095A93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9DA0FE4-447C-CF1B-8242-F575FA8D0A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F21B9DA-0961-33C7-5968-026DEC43009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A6FBBE1-FEA7-7647-A2C7-D80EF7CAF6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8C439E3-5CAA-38C1-1C32-ED165247004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866FB278-88B3-92C3-1D5C-DAF3DE707D00}"/>
              </a:ext>
            </a:extLst>
          </p:cNvPr>
          <p:cNvSpPr>
            <a:spLocks noGrp="1"/>
          </p:cNvSpPr>
          <p:nvPr>
            <p:ph type="dt" sz="half" idx="10"/>
          </p:nvPr>
        </p:nvSpPr>
        <p:spPr/>
        <p:txBody>
          <a:bodyPr/>
          <a:lstStyle/>
          <a:p>
            <a:fld id="{CDABF817-DF17-41CB-B181-2E2CC7F90E99}" type="datetimeFigureOut">
              <a:rPr lang="el-GR" smtClean="0"/>
              <a:t>1/6/2023</a:t>
            </a:fld>
            <a:endParaRPr lang="el-GR"/>
          </a:p>
        </p:txBody>
      </p:sp>
      <p:sp>
        <p:nvSpPr>
          <p:cNvPr id="8" name="Θέση υποσέλιδου 7">
            <a:extLst>
              <a:ext uri="{FF2B5EF4-FFF2-40B4-BE49-F238E27FC236}">
                <a16:creationId xmlns:a16="http://schemas.microsoft.com/office/drawing/2014/main" id="{B7CE425D-23A9-6567-481B-97E5B459273B}"/>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3970DCD-DA37-85E9-ECE3-1E69D7FECBF9}"/>
              </a:ext>
            </a:extLst>
          </p:cNvPr>
          <p:cNvSpPr>
            <a:spLocks noGrp="1"/>
          </p:cNvSpPr>
          <p:nvPr>
            <p:ph type="sldNum" sz="quarter" idx="12"/>
          </p:nvPr>
        </p:nvSpPr>
        <p:spPr/>
        <p:txBody>
          <a:bodyPr/>
          <a:lstStyle/>
          <a:p>
            <a:fld id="{0C1B7851-594A-481D-BDCB-DC5A863A5B02}" type="slidenum">
              <a:rPr lang="el-GR" smtClean="0"/>
              <a:t>‹#›</a:t>
            </a:fld>
            <a:endParaRPr lang="el-GR"/>
          </a:p>
        </p:txBody>
      </p:sp>
    </p:spTree>
    <p:extLst>
      <p:ext uri="{BB962C8B-B14F-4D97-AF65-F5344CB8AC3E}">
        <p14:creationId xmlns:p14="http://schemas.microsoft.com/office/powerpoint/2010/main" val="2118015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CF4EB0-47DB-6C47-BE1C-45617818365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D8121C7-15A0-A9A1-9D16-F0A030F492A0}"/>
              </a:ext>
            </a:extLst>
          </p:cNvPr>
          <p:cNvSpPr>
            <a:spLocks noGrp="1"/>
          </p:cNvSpPr>
          <p:nvPr>
            <p:ph type="dt" sz="half" idx="10"/>
          </p:nvPr>
        </p:nvSpPr>
        <p:spPr/>
        <p:txBody>
          <a:bodyPr/>
          <a:lstStyle/>
          <a:p>
            <a:fld id="{CDABF817-DF17-41CB-B181-2E2CC7F90E99}" type="datetimeFigureOut">
              <a:rPr lang="el-GR" smtClean="0"/>
              <a:t>1/6/2023</a:t>
            </a:fld>
            <a:endParaRPr lang="el-GR"/>
          </a:p>
        </p:txBody>
      </p:sp>
      <p:sp>
        <p:nvSpPr>
          <p:cNvPr id="4" name="Θέση υποσέλιδου 3">
            <a:extLst>
              <a:ext uri="{FF2B5EF4-FFF2-40B4-BE49-F238E27FC236}">
                <a16:creationId xmlns:a16="http://schemas.microsoft.com/office/drawing/2014/main" id="{A101F32A-11F6-4933-0706-634AF2640FE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7FD656E-1AEB-2B5F-2DC2-C6D7E32CEDE9}"/>
              </a:ext>
            </a:extLst>
          </p:cNvPr>
          <p:cNvSpPr>
            <a:spLocks noGrp="1"/>
          </p:cNvSpPr>
          <p:nvPr>
            <p:ph type="sldNum" sz="quarter" idx="12"/>
          </p:nvPr>
        </p:nvSpPr>
        <p:spPr/>
        <p:txBody>
          <a:bodyPr/>
          <a:lstStyle/>
          <a:p>
            <a:fld id="{0C1B7851-594A-481D-BDCB-DC5A863A5B02}" type="slidenum">
              <a:rPr lang="el-GR" smtClean="0"/>
              <a:t>‹#›</a:t>
            </a:fld>
            <a:endParaRPr lang="el-GR"/>
          </a:p>
        </p:txBody>
      </p:sp>
    </p:spTree>
    <p:extLst>
      <p:ext uri="{BB962C8B-B14F-4D97-AF65-F5344CB8AC3E}">
        <p14:creationId xmlns:p14="http://schemas.microsoft.com/office/powerpoint/2010/main" val="96366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0A84C4E-EC2D-DE92-79F8-0829C47C9ACD}"/>
              </a:ext>
            </a:extLst>
          </p:cNvPr>
          <p:cNvSpPr>
            <a:spLocks noGrp="1"/>
          </p:cNvSpPr>
          <p:nvPr>
            <p:ph type="dt" sz="half" idx="10"/>
          </p:nvPr>
        </p:nvSpPr>
        <p:spPr/>
        <p:txBody>
          <a:bodyPr/>
          <a:lstStyle/>
          <a:p>
            <a:fld id="{CDABF817-DF17-41CB-B181-2E2CC7F90E99}" type="datetimeFigureOut">
              <a:rPr lang="el-GR" smtClean="0"/>
              <a:t>1/6/2023</a:t>
            </a:fld>
            <a:endParaRPr lang="el-GR"/>
          </a:p>
        </p:txBody>
      </p:sp>
      <p:sp>
        <p:nvSpPr>
          <p:cNvPr id="3" name="Θέση υποσέλιδου 2">
            <a:extLst>
              <a:ext uri="{FF2B5EF4-FFF2-40B4-BE49-F238E27FC236}">
                <a16:creationId xmlns:a16="http://schemas.microsoft.com/office/drawing/2014/main" id="{6DBC2C77-D8F3-E636-B9F3-109BBC69A6C0}"/>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1831275-7366-8161-1A4A-EEAE738F1F30}"/>
              </a:ext>
            </a:extLst>
          </p:cNvPr>
          <p:cNvSpPr>
            <a:spLocks noGrp="1"/>
          </p:cNvSpPr>
          <p:nvPr>
            <p:ph type="sldNum" sz="quarter" idx="12"/>
          </p:nvPr>
        </p:nvSpPr>
        <p:spPr/>
        <p:txBody>
          <a:bodyPr/>
          <a:lstStyle/>
          <a:p>
            <a:fld id="{0C1B7851-594A-481D-BDCB-DC5A863A5B02}" type="slidenum">
              <a:rPr lang="el-GR" smtClean="0"/>
              <a:t>‹#›</a:t>
            </a:fld>
            <a:endParaRPr lang="el-GR"/>
          </a:p>
        </p:txBody>
      </p:sp>
    </p:spTree>
    <p:extLst>
      <p:ext uri="{BB962C8B-B14F-4D97-AF65-F5344CB8AC3E}">
        <p14:creationId xmlns:p14="http://schemas.microsoft.com/office/powerpoint/2010/main" val="1076855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D802F9-24A1-3909-1F69-CD931405552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EAAEBD3-6EFF-5D81-5266-442E2B1CF8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0012BA18-7A3C-3FD4-EA84-99C2C0414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715B659-9489-D160-6045-DDC197B38BEA}"/>
              </a:ext>
            </a:extLst>
          </p:cNvPr>
          <p:cNvSpPr>
            <a:spLocks noGrp="1"/>
          </p:cNvSpPr>
          <p:nvPr>
            <p:ph type="dt" sz="half" idx="10"/>
          </p:nvPr>
        </p:nvSpPr>
        <p:spPr/>
        <p:txBody>
          <a:bodyPr/>
          <a:lstStyle/>
          <a:p>
            <a:fld id="{CDABF817-DF17-41CB-B181-2E2CC7F90E99}" type="datetimeFigureOut">
              <a:rPr lang="el-GR" smtClean="0"/>
              <a:t>1/6/2023</a:t>
            </a:fld>
            <a:endParaRPr lang="el-GR"/>
          </a:p>
        </p:txBody>
      </p:sp>
      <p:sp>
        <p:nvSpPr>
          <p:cNvPr id="6" name="Θέση υποσέλιδου 5">
            <a:extLst>
              <a:ext uri="{FF2B5EF4-FFF2-40B4-BE49-F238E27FC236}">
                <a16:creationId xmlns:a16="http://schemas.microsoft.com/office/drawing/2014/main" id="{82AD871C-BBB2-DFD9-BF97-E2D6FB7DCE2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3AE1D16-2563-4D83-95B2-07F2D66B9466}"/>
              </a:ext>
            </a:extLst>
          </p:cNvPr>
          <p:cNvSpPr>
            <a:spLocks noGrp="1"/>
          </p:cNvSpPr>
          <p:nvPr>
            <p:ph type="sldNum" sz="quarter" idx="12"/>
          </p:nvPr>
        </p:nvSpPr>
        <p:spPr/>
        <p:txBody>
          <a:bodyPr/>
          <a:lstStyle/>
          <a:p>
            <a:fld id="{0C1B7851-594A-481D-BDCB-DC5A863A5B02}" type="slidenum">
              <a:rPr lang="el-GR" smtClean="0"/>
              <a:t>‹#›</a:t>
            </a:fld>
            <a:endParaRPr lang="el-GR"/>
          </a:p>
        </p:txBody>
      </p:sp>
    </p:spTree>
    <p:extLst>
      <p:ext uri="{BB962C8B-B14F-4D97-AF65-F5344CB8AC3E}">
        <p14:creationId xmlns:p14="http://schemas.microsoft.com/office/powerpoint/2010/main" val="3142483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014AE1-1CEC-D6DF-B948-4A5039354BF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6B8362E-A7C0-3067-7B8F-55510D586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20954B80-CC58-A848-8732-7CD8152E1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FE13AFE-B0FB-1557-3991-077816C0D217}"/>
              </a:ext>
            </a:extLst>
          </p:cNvPr>
          <p:cNvSpPr>
            <a:spLocks noGrp="1"/>
          </p:cNvSpPr>
          <p:nvPr>
            <p:ph type="dt" sz="half" idx="10"/>
          </p:nvPr>
        </p:nvSpPr>
        <p:spPr/>
        <p:txBody>
          <a:bodyPr/>
          <a:lstStyle/>
          <a:p>
            <a:fld id="{CDABF817-DF17-41CB-B181-2E2CC7F90E99}" type="datetimeFigureOut">
              <a:rPr lang="el-GR" smtClean="0"/>
              <a:t>1/6/2023</a:t>
            </a:fld>
            <a:endParaRPr lang="el-GR"/>
          </a:p>
        </p:txBody>
      </p:sp>
      <p:sp>
        <p:nvSpPr>
          <p:cNvPr id="6" name="Θέση υποσέλιδου 5">
            <a:extLst>
              <a:ext uri="{FF2B5EF4-FFF2-40B4-BE49-F238E27FC236}">
                <a16:creationId xmlns:a16="http://schemas.microsoft.com/office/drawing/2014/main" id="{81F5DABE-1366-7F3D-DD64-40B253CF161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C203A2D-87E4-06BB-70BC-09835190349D}"/>
              </a:ext>
            </a:extLst>
          </p:cNvPr>
          <p:cNvSpPr>
            <a:spLocks noGrp="1"/>
          </p:cNvSpPr>
          <p:nvPr>
            <p:ph type="sldNum" sz="quarter" idx="12"/>
          </p:nvPr>
        </p:nvSpPr>
        <p:spPr/>
        <p:txBody>
          <a:bodyPr/>
          <a:lstStyle/>
          <a:p>
            <a:fld id="{0C1B7851-594A-481D-BDCB-DC5A863A5B02}" type="slidenum">
              <a:rPr lang="el-GR" smtClean="0"/>
              <a:t>‹#›</a:t>
            </a:fld>
            <a:endParaRPr lang="el-GR"/>
          </a:p>
        </p:txBody>
      </p:sp>
    </p:spTree>
    <p:extLst>
      <p:ext uri="{BB962C8B-B14F-4D97-AF65-F5344CB8AC3E}">
        <p14:creationId xmlns:p14="http://schemas.microsoft.com/office/powerpoint/2010/main" val="3633358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82D4D21-0921-DFF4-B767-001FC979E0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DBF67D7-2F6D-E07A-C514-9EE80376D8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E846911-31D7-F3DE-CFCC-A88FCE9244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BF817-DF17-41CB-B181-2E2CC7F90E99}" type="datetimeFigureOut">
              <a:rPr lang="el-GR" smtClean="0"/>
              <a:t>1/6/2023</a:t>
            </a:fld>
            <a:endParaRPr lang="el-GR"/>
          </a:p>
        </p:txBody>
      </p:sp>
      <p:sp>
        <p:nvSpPr>
          <p:cNvPr id="5" name="Θέση υποσέλιδου 4">
            <a:extLst>
              <a:ext uri="{FF2B5EF4-FFF2-40B4-BE49-F238E27FC236}">
                <a16:creationId xmlns:a16="http://schemas.microsoft.com/office/drawing/2014/main" id="{D8E3BFB7-9F64-E6CD-58DF-ADB97AF7BB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4CA1EF6-8BF2-5BA9-5B7F-9811B8A5B9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B7851-594A-481D-BDCB-DC5A863A5B02}" type="slidenum">
              <a:rPr lang="el-GR" smtClean="0"/>
              <a:t>‹#›</a:t>
            </a:fld>
            <a:endParaRPr lang="el-GR"/>
          </a:p>
        </p:txBody>
      </p:sp>
    </p:spTree>
    <p:extLst>
      <p:ext uri="{BB962C8B-B14F-4D97-AF65-F5344CB8AC3E}">
        <p14:creationId xmlns:p14="http://schemas.microsoft.com/office/powerpoint/2010/main" val="3984992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Τίτλος 1">
            <a:extLst>
              <a:ext uri="{FF2B5EF4-FFF2-40B4-BE49-F238E27FC236}">
                <a16:creationId xmlns:a16="http://schemas.microsoft.com/office/drawing/2014/main" id="{5BEE497D-5276-B6B4-F5D0-12AF8DEAE5E8}"/>
              </a:ext>
            </a:extLst>
          </p:cNvPr>
          <p:cNvSpPr>
            <a:spLocks noGrp="1"/>
          </p:cNvSpPr>
          <p:nvPr>
            <p:ph type="title"/>
          </p:nvPr>
        </p:nvSpPr>
        <p:spPr>
          <a:xfrm>
            <a:off x="804672" y="457200"/>
            <a:ext cx="10579608" cy="1188720"/>
          </a:xfrm>
        </p:spPr>
        <p:txBody>
          <a:bodyPr>
            <a:normAutofit/>
          </a:bodyPr>
          <a:lstStyle/>
          <a:p>
            <a:r>
              <a:rPr lang="el-GR" sz="4000" b="1">
                <a:solidFill>
                  <a:schemeClr val="tx2"/>
                </a:solidFill>
                <a:latin typeface="Calibri Light" panose="020F0302020204030204"/>
              </a:rPr>
              <a:t>ΕΡΓΑΛΕΙΑ</a:t>
            </a:r>
            <a:r>
              <a:rPr lang="el-GR" sz="4000">
                <a:solidFill>
                  <a:schemeClr val="tx2"/>
                </a:solidFill>
              </a:rPr>
              <a:t> </a:t>
            </a:r>
            <a:r>
              <a:rPr lang="el-GR" sz="4000" b="1">
                <a:solidFill>
                  <a:schemeClr val="tx2"/>
                </a:solidFill>
                <a:latin typeface="Calibri Light" panose="020F0302020204030204"/>
              </a:rPr>
              <a:t>ΑΞΙΟΠΟΙΗΣΗΣ ΤΩΝ ΜΕΓΑΛΩΝ ΔΕΔΟΜΕΝΩΝ</a:t>
            </a: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Θέση περιεχομένου 2">
            <a:extLst>
              <a:ext uri="{FF2B5EF4-FFF2-40B4-BE49-F238E27FC236}">
                <a16:creationId xmlns:a16="http://schemas.microsoft.com/office/drawing/2014/main" id="{FAE0AF42-3C68-0953-08C0-2A109C3FA6A9}"/>
              </a:ext>
            </a:extLst>
          </p:cNvPr>
          <p:cNvGraphicFramePr>
            <a:graphicFrameLocks noGrp="1"/>
          </p:cNvGraphicFramePr>
          <p:nvPr>
            <p:ph idx="1"/>
            <p:extLst>
              <p:ext uri="{D42A27DB-BD31-4B8C-83A1-F6EECF244321}">
                <p14:modId xmlns:p14="http://schemas.microsoft.com/office/powerpoint/2010/main" val="3078789522"/>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350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EE7308D-4D48-42DC-1DA8-51D8CCD34455}"/>
              </a:ext>
            </a:extLst>
          </p:cNvPr>
          <p:cNvPicPr>
            <a:picLocks noChangeAspect="1"/>
          </p:cNvPicPr>
          <p:nvPr/>
        </p:nvPicPr>
        <p:blipFill rotWithShape="1">
          <a:blip r:embed="rId2"/>
          <a:srcRect l="17872" r="25163" b="-2"/>
          <a:stretch/>
        </p:blipFill>
        <p:spPr>
          <a:xfrm>
            <a:off x="-9527" y="3725"/>
            <a:ext cx="5846165" cy="6850548"/>
          </a:xfrm>
          <a:prstGeom prst="rect">
            <a:avLst/>
          </a:prstGeom>
        </p:spPr>
      </p:pic>
      <p:grpSp>
        <p:nvGrpSpPr>
          <p:cNvPr id="12" name="Group 11">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3" name="Freeform: Shape 12">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16" name="Freeform: Shape 15">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sp>
        <p:nvSpPr>
          <p:cNvPr id="2" name="Τίτλος 1">
            <a:extLst>
              <a:ext uri="{FF2B5EF4-FFF2-40B4-BE49-F238E27FC236}">
                <a16:creationId xmlns:a16="http://schemas.microsoft.com/office/drawing/2014/main" id="{89EA19B5-946F-16D4-6DCC-B9E19DBA85DD}"/>
              </a:ext>
            </a:extLst>
          </p:cNvPr>
          <p:cNvSpPr>
            <a:spLocks noGrp="1"/>
          </p:cNvSpPr>
          <p:nvPr>
            <p:ph type="title"/>
          </p:nvPr>
        </p:nvSpPr>
        <p:spPr>
          <a:xfrm>
            <a:off x="6094105" y="802955"/>
            <a:ext cx="4977976" cy="1454051"/>
          </a:xfrm>
        </p:spPr>
        <p:txBody>
          <a:bodyPr anchor="b">
            <a:normAutofit/>
          </a:bodyPr>
          <a:lstStyle/>
          <a:p>
            <a:r>
              <a:rPr lang="el-GR" sz="3600" b="1">
                <a:solidFill>
                  <a:schemeClr val="tx2"/>
                </a:solidFill>
              </a:rPr>
              <a:t>MASSIVELY PARALLEL PROCESSING</a:t>
            </a:r>
          </a:p>
        </p:txBody>
      </p:sp>
      <p:graphicFrame>
        <p:nvGraphicFramePr>
          <p:cNvPr id="5" name="Θέση περιεχομένου 2">
            <a:extLst>
              <a:ext uri="{FF2B5EF4-FFF2-40B4-BE49-F238E27FC236}">
                <a16:creationId xmlns:a16="http://schemas.microsoft.com/office/drawing/2014/main" id="{7E8EFCB8-21D9-03F9-A066-1C46C8653DDE}"/>
              </a:ext>
            </a:extLst>
          </p:cNvPr>
          <p:cNvGraphicFramePr>
            <a:graphicFrameLocks noGrp="1"/>
          </p:cNvGraphicFramePr>
          <p:nvPr>
            <p:ph idx="1"/>
            <p:extLst>
              <p:ext uri="{D42A27DB-BD31-4B8C-83A1-F6EECF244321}">
                <p14:modId xmlns:p14="http://schemas.microsoft.com/office/powerpoint/2010/main" val="1841735966"/>
              </p:ext>
            </p:extLst>
          </p:nvPr>
        </p:nvGraphicFramePr>
        <p:xfrm>
          <a:off x="6090574" y="2415756"/>
          <a:ext cx="4977578" cy="3639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4430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0432152-48F1-D5C9-FA5E-1B47B3B5F6E0}"/>
              </a:ext>
            </a:extLst>
          </p:cNvPr>
          <p:cNvSpPr>
            <a:spLocks noGrp="1"/>
          </p:cNvSpPr>
          <p:nvPr>
            <p:ph type="title"/>
          </p:nvPr>
        </p:nvSpPr>
        <p:spPr>
          <a:xfrm>
            <a:off x="640080" y="325369"/>
            <a:ext cx="4368602" cy="1956841"/>
          </a:xfrm>
        </p:spPr>
        <p:txBody>
          <a:bodyPr anchor="b">
            <a:normAutofit/>
          </a:bodyPr>
          <a:lstStyle/>
          <a:p>
            <a:r>
              <a:rPr lang="el-GR" sz="5400" b="1"/>
              <a:t>Νο</a:t>
            </a:r>
            <a:r>
              <a:rPr lang="en-US" sz="5400" b="1"/>
              <a:t>SQL Databases</a:t>
            </a:r>
            <a:endParaRPr lang="el-GR" sz="5400" b="1"/>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C8DED5D9-D39A-DE98-2C35-73BB3A74E895}"/>
              </a:ext>
            </a:extLst>
          </p:cNvPr>
          <p:cNvSpPr>
            <a:spLocks noGrp="1"/>
          </p:cNvSpPr>
          <p:nvPr>
            <p:ph idx="1"/>
          </p:nvPr>
        </p:nvSpPr>
        <p:spPr>
          <a:xfrm>
            <a:off x="640080" y="2872899"/>
            <a:ext cx="4243589" cy="3320668"/>
          </a:xfrm>
        </p:spPr>
        <p:txBody>
          <a:bodyPr>
            <a:normAutofit/>
          </a:bodyPr>
          <a:lstStyle/>
          <a:p>
            <a:pPr marL="0" indent="0">
              <a:buNone/>
            </a:pPr>
            <a:endParaRPr lang="el-GR" sz="2000"/>
          </a:p>
          <a:p>
            <a:pPr marL="0" indent="0">
              <a:buNone/>
            </a:pPr>
            <a:r>
              <a:rPr lang="el-GR" sz="2000"/>
              <a:t>Οι 10Gen, Cloudera και Amazon ήταν οι πρώτες εταιρίες που διαμόρφωσαν πλατφόρμες εκμετάλλευσης Big Data με δυνατότητα υποστήριξης του Apache Hadoop και τεχνολογιών για μη σχεσιακές βάσεις δεδομένων (NoSQL Databases), ενώ στην πορεία εμφανίστηκαν και άλλες, όπως οι </a:t>
            </a:r>
            <a:r>
              <a:rPr lang="en-US" sz="2000"/>
              <a:t>DataStax, Neo Technologies, Hortonworks, Platfora</a:t>
            </a:r>
            <a:r>
              <a:rPr lang="el-GR" sz="2000"/>
              <a:t> κτλ.</a:t>
            </a:r>
          </a:p>
        </p:txBody>
      </p:sp>
      <p:pic>
        <p:nvPicPr>
          <p:cNvPr id="5" name="Picture 4" descr="Αφηρημένο φόντο δεδομένων">
            <a:extLst>
              <a:ext uri="{FF2B5EF4-FFF2-40B4-BE49-F238E27FC236}">
                <a16:creationId xmlns:a16="http://schemas.microsoft.com/office/drawing/2014/main" id="{08498C57-2276-C51E-F177-F1C1209F6D35}"/>
              </a:ext>
            </a:extLst>
          </p:cNvPr>
          <p:cNvPicPr>
            <a:picLocks noChangeAspect="1"/>
          </p:cNvPicPr>
          <p:nvPr/>
        </p:nvPicPr>
        <p:blipFill rotWithShape="1">
          <a:blip r:embed="rId2"/>
          <a:srcRect l="17580" r="2599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98985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548C68B-97E4-7B85-8513-F600BEC7EE0E}"/>
              </a:ext>
            </a:extLst>
          </p:cNvPr>
          <p:cNvSpPr>
            <a:spLocks noGrp="1"/>
          </p:cNvSpPr>
          <p:nvPr>
            <p:ph type="title"/>
          </p:nvPr>
        </p:nvSpPr>
        <p:spPr>
          <a:xfrm>
            <a:off x="4654296" y="329184"/>
            <a:ext cx="6894576" cy="1783080"/>
          </a:xfrm>
        </p:spPr>
        <p:txBody>
          <a:bodyPr anchor="b">
            <a:normAutofit/>
          </a:bodyPr>
          <a:lstStyle/>
          <a:p>
            <a:r>
              <a:rPr lang="el-GR" sz="5400" b="1"/>
              <a:t>Νο</a:t>
            </a:r>
            <a:r>
              <a:rPr lang="en-US" sz="5400" b="1"/>
              <a:t>SQL Databases</a:t>
            </a:r>
            <a:endParaRPr lang="el-GR" sz="5400"/>
          </a:p>
        </p:txBody>
      </p:sp>
      <p:pic>
        <p:nvPicPr>
          <p:cNvPr id="5" name="Picture 4" descr="Δέσμη ενεργειών υπολογιστή σε μια οθόνη">
            <a:extLst>
              <a:ext uri="{FF2B5EF4-FFF2-40B4-BE49-F238E27FC236}">
                <a16:creationId xmlns:a16="http://schemas.microsoft.com/office/drawing/2014/main" id="{F70531C4-BFFD-7281-7E30-C805EE2342A0}"/>
              </a:ext>
            </a:extLst>
          </p:cNvPr>
          <p:cNvPicPr>
            <a:picLocks noChangeAspect="1"/>
          </p:cNvPicPr>
          <p:nvPr/>
        </p:nvPicPr>
        <p:blipFill rotWithShape="1">
          <a:blip r:embed="rId2"/>
          <a:srcRect l="10392" r="50164"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2811DB79-CED6-744F-BA02-40441F35F4A5}"/>
              </a:ext>
            </a:extLst>
          </p:cNvPr>
          <p:cNvSpPr>
            <a:spLocks noGrp="1"/>
          </p:cNvSpPr>
          <p:nvPr>
            <p:ph idx="1"/>
          </p:nvPr>
        </p:nvSpPr>
        <p:spPr>
          <a:xfrm>
            <a:off x="4654296" y="2706624"/>
            <a:ext cx="6894576" cy="3483864"/>
          </a:xfrm>
        </p:spPr>
        <p:txBody>
          <a:bodyPr>
            <a:normAutofit/>
          </a:bodyPr>
          <a:lstStyle/>
          <a:p>
            <a:pPr marL="0" indent="0">
              <a:buNone/>
            </a:pPr>
            <a:endParaRPr lang="el-GR" sz="2200"/>
          </a:p>
          <a:p>
            <a:pPr marL="0" indent="0">
              <a:buNone/>
            </a:pPr>
            <a:r>
              <a:rPr lang="el-GR" sz="2200"/>
              <a:t>Οι σχεσιακές βάσεις δεδομένων, δομημένες βάσει της γλώσσας SQL, ήταν για πολλά χρόνια ο πιο δημοφιλής τρόπος διαχείρισης δεδομένων για οργανισμούς και επαγγελματίες στον τομέα της τεχνολογίας. Με την έλευση των Big Data, τα οποία χαρακτηρίζονται τόσο από το μεγάλο μέγεθος, όσο και από την ποικιλομορφία στη δομή τους, καθίσταται απαραίτητη η δυνατότητα επεξεργασίας δεδομένων σε μεγάλη κλίμακα με σκοπό την εξαγωγή ενιαίων συμπερασμάτων. </a:t>
            </a:r>
          </a:p>
        </p:txBody>
      </p:sp>
    </p:spTree>
    <p:extLst>
      <p:ext uri="{BB962C8B-B14F-4D97-AF65-F5344CB8AC3E}">
        <p14:creationId xmlns:p14="http://schemas.microsoft.com/office/powerpoint/2010/main" val="811992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C4A57EC-01CB-8DF3-86DF-04BEC3F212D7}"/>
              </a:ext>
            </a:extLst>
          </p:cNvPr>
          <p:cNvSpPr>
            <a:spLocks noGrp="1"/>
          </p:cNvSpPr>
          <p:nvPr>
            <p:ph type="title"/>
          </p:nvPr>
        </p:nvSpPr>
        <p:spPr>
          <a:xfrm>
            <a:off x="4553733" y="548464"/>
            <a:ext cx="6798541" cy="1675623"/>
          </a:xfrm>
        </p:spPr>
        <p:txBody>
          <a:bodyPr anchor="b">
            <a:normAutofit/>
          </a:bodyPr>
          <a:lstStyle/>
          <a:p>
            <a:r>
              <a:rPr lang="el-GR" sz="4000" b="1"/>
              <a:t>Νο</a:t>
            </a:r>
            <a:r>
              <a:rPr lang="en-US" sz="4000" b="1"/>
              <a:t>SQL Databases</a:t>
            </a:r>
            <a:endParaRPr lang="el-GR" sz="4000"/>
          </a:p>
        </p:txBody>
      </p:sp>
      <p:pic>
        <p:nvPicPr>
          <p:cNvPr id="14" name="Picture 4" descr="Προγραμματισμός δεδομένων στην οθόνη του υπολογιστή">
            <a:extLst>
              <a:ext uri="{FF2B5EF4-FFF2-40B4-BE49-F238E27FC236}">
                <a16:creationId xmlns:a16="http://schemas.microsoft.com/office/drawing/2014/main" id="{50ADBBBB-D4EC-0B69-0205-E62FA2118B9E}"/>
              </a:ext>
            </a:extLst>
          </p:cNvPr>
          <p:cNvPicPr>
            <a:picLocks noChangeAspect="1"/>
          </p:cNvPicPr>
          <p:nvPr/>
        </p:nvPicPr>
        <p:blipFill rotWithShape="1">
          <a:blip r:embed="rId2"/>
          <a:srcRect l="34550" r="24605" b="-1"/>
          <a:stretch/>
        </p:blipFill>
        <p:spPr>
          <a:xfrm>
            <a:off x="1" y="10"/>
            <a:ext cx="4196496" cy="6857990"/>
          </a:xfrm>
          <a:prstGeom prst="rect">
            <a:avLst/>
          </a:prstGeom>
          <a:effectLst/>
        </p:spPr>
      </p:pic>
      <p:sp>
        <p:nvSpPr>
          <p:cNvPr id="3" name="Θέση περιεχομένου 2">
            <a:extLst>
              <a:ext uri="{FF2B5EF4-FFF2-40B4-BE49-F238E27FC236}">
                <a16:creationId xmlns:a16="http://schemas.microsoft.com/office/drawing/2014/main" id="{C19EA914-FAD5-CA74-6363-387456C89066}"/>
              </a:ext>
            </a:extLst>
          </p:cNvPr>
          <p:cNvSpPr>
            <a:spLocks noGrp="1"/>
          </p:cNvSpPr>
          <p:nvPr>
            <p:ph idx="1"/>
          </p:nvPr>
        </p:nvSpPr>
        <p:spPr>
          <a:xfrm>
            <a:off x="4553734" y="2409830"/>
            <a:ext cx="6798539" cy="3705217"/>
          </a:xfrm>
        </p:spPr>
        <p:txBody>
          <a:bodyPr>
            <a:normAutofit/>
          </a:bodyPr>
          <a:lstStyle/>
          <a:p>
            <a:pPr marL="0" indent="0">
              <a:buNone/>
            </a:pPr>
            <a:endParaRPr lang="el-GR" sz="2000"/>
          </a:p>
          <a:p>
            <a:pPr marL="0" indent="0">
              <a:buNone/>
            </a:pPr>
            <a:r>
              <a:rPr lang="el-GR" sz="2000"/>
              <a:t>Στο πρόβλημα της διαχείρισης των δεδομένων αυτών, τα συστήματα που βασίζονται στην SQL δεν είναι δυνατόν να προσφέρουν αυτόνομα τη λύση.</a:t>
            </a:r>
          </a:p>
          <a:p>
            <a:pPr marL="0" indent="0">
              <a:buNone/>
            </a:pPr>
            <a:r>
              <a:rPr lang="el-GR" sz="2000"/>
              <a:t>Το πρόβλημα αντιμετωπίζεται μέσω της χρήσης NoSQL βάσεων δεδομένων (NoSQL databases), οι οποίες παρέχουν δυνατότητες δυναμικής διαχείρισης δεδομένων (dynamic data management), αυξημένης ευελιξίας (flexibility) και κλιμάκωσης (scalability) εν συγκρίσει με τις σχεσιακές βάσεις δεδομένων</a:t>
            </a:r>
          </a:p>
        </p:txBody>
      </p:sp>
    </p:spTree>
    <p:extLst>
      <p:ext uri="{BB962C8B-B14F-4D97-AF65-F5344CB8AC3E}">
        <p14:creationId xmlns:p14="http://schemas.microsoft.com/office/powerpoint/2010/main" val="294957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D08117B-90F2-5DAE-2A9B-3A572A4964BE}"/>
              </a:ext>
            </a:extLst>
          </p:cNvPr>
          <p:cNvSpPr>
            <a:spLocks noGrp="1"/>
          </p:cNvSpPr>
          <p:nvPr>
            <p:ph type="title"/>
          </p:nvPr>
        </p:nvSpPr>
        <p:spPr>
          <a:xfrm>
            <a:off x="5297762" y="329184"/>
            <a:ext cx="6251110" cy="1783080"/>
          </a:xfrm>
        </p:spPr>
        <p:txBody>
          <a:bodyPr anchor="b">
            <a:normAutofit/>
          </a:bodyPr>
          <a:lstStyle/>
          <a:p>
            <a:r>
              <a:rPr kumimoji="0" lang="el-GR" sz="5400" b="1" i="0" u="none" strike="noStrike" kern="1200" cap="none" spc="0" normalizeH="0" baseline="0" noProof="0">
                <a:ln>
                  <a:noFill/>
                </a:ln>
                <a:effectLst/>
                <a:uLnTx/>
                <a:uFillTx/>
                <a:latin typeface="Calibri Light" panose="020F0302020204030204"/>
                <a:ea typeface="+mj-ea"/>
                <a:cs typeface="+mj-cs"/>
              </a:rPr>
              <a:t>Νο</a:t>
            </a:r>
            <a:r>
              <a:rPr kumimoji="0" lang="en-US" sz="5400" b="1" i="0" u="none" strike="noStrike" kern="1200" cap="none" spc="0" normalizeH="0" baseline="0" noProof="0">
                <a:ln>
                  <a:noFill/>
                </a:ln>
                <a:effectLst/>
                <a:uLnTx/>
                <a:uFillTx/>
                <a:latin typeface="Calibri Light" panose="020F0302020204030204"/>
                <a:ea typeface="+mj-ea"/>
                <a:cs typeface="+mj-cs"/>
              </a:rPr>
              <a:t>SQL Databases</a:t>
            </a:r>
            <a:endParaRPr lang="el-GR" sz="5400"/>
          </a:p>
        </p:txBody>
      </p:sp>
      <p:pic>
        <p:nvPicPr>
          <p:cNvPr id="5" name="Picture 4" descr="Προγραμματισμός δεδομένων στην οθόνη του υπολογιστή">
            <a:extLst>
              <a:ext uri="{FF2B5EF4-FFF2-40B4-BE49-F238E27FC236}">
                <a16:creationId xmlns:a16="http://schemas.microsoft.com/office/drawing/2014/main" id="{7C6A839D-3AEE-7E01-3992-582178621386}"/>
              </a:ext>
            </a:extLst>
          </p:cNvPr>
          <p:cNvPicPr>
            <a:picLocks noChangeAspect="1"/>
          </p:cNvPicPr>
          <p:nvPr/>
        </p:nvPicPr>
        <p:blipFill rotWithShape="1">
          <a:blip r:embed="rId2"/>
          <a:srcRect l="32307" r="2236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BD49F642-121E-F9C9-E03D-7440BBAE5E2B}"/>
              </a:ext>
            </a:extLst>
          </p:cNvPr>
          <p:cNvSpPr>
            <a:spLocks noGrp="1"/>
          </p:cNvSpPr>
          <p:nvPr>
            <p:ph idx="1"/>
          </p:nvPr>
        </p:nvSpPr>
        <p:spPr>
          <a:xfrm>
            <a:off x="5297762" y="2706624"/>
            <a:ext cx="6251110" cy="3483864"/>
          </a:xfrm>
        </p:spPr>
        <p:txBody>
          <a:bodyPr>
            <a:normAutofit/>
          </a:bodyPr>
          <a:lstStyle/>
          <a:p>
            <a:pPr marL="0" indent="0">
              <a:buNone/>
            </a:pPr>
            <a:endParaRPr lang="el-GR" sz="2200"/>
          </a:p>
          <a:p>
            <a:pPr marL="0" indent="0">
              <a:buNone/>
            </a:pPr>
            <a:r>
              <a:rPr lang="el-GR" sz="2200"/>
              <a:t>Τα χαρακτηριστικά τους, τις καθιστούν ιδανικές για διαχείριση μεγάλου μεγέθους, μη-ομοιογενών δεδομένων τα οποία ανανεώνονται συχνά και πολλές φορές μεταβάλλονται οι τύποι (formats) των πεδίων (fields) των δεδομένων, πέραν των ίδιων των δεδομένων. Η διαδικασία αυτή είναι εξαιρετικά χρονοβόρα και σε πολλές περιπτώσεις ανέφικτη σε σχεσιακά συστήματα διαχείρισης βάσεων δεδομένων. </a:t>
            </a:r>
          </a:p>
        </p:txBody>
      </p:sp>
    </p:spTree>
    <p:extLst>
      <p:ext uri="{BB962C8B-B14F-4D97-AF65-F5344CB8AC3E}">
        <p14:creationId xmlns:p14="http://schemas.microsoft.com/office/powerpoint/2010/main" val="634194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17612F6-1956-0ECA-F5A1-943383EBECF9}"/>
              </a:ext>
            </a:extLst>
          </p:cNvPr>
          <p:cNvSpPr>
            <a:spLocks noGrp="1"/>
          </p:cNvSpPr>
          <p:nvPr>
            <p:ph type="title"/>
          </p:nvPr>
        </p:nvSpPr>
        <p:spPr>
          <a:xfrm>
            <a:off x="5297762" y="329184"/>
            <a:ext cx="6251110" cy="1783080"/>
          </a:xfrm>
        </p:spPr>
        <p:txBody>
          <a:bodyPr anchor="b">
            <a:normAutofit/>
          </a:bodyPr>
          <a:lstStyle/>
          <a:p>
            <a:r>
              <a:rPr kumimoji="0" lang="el-GR" sz="5400" b="1" i="0" u="none" strike="noStrike" kern="1200" cap="none" spc="0" normalizeH="0" baseline="0" noProof="0">
                <a:ln>
                  <a:noFill/>
                </a:ln>
                <a:effectLst/>
                <a:uLnTx/>
                <a:uFillTx/>
                <a:latin typeface="Calibri Light" panose="020F0302020204030204"/>
                <a:ea typeface="+mj-ea"/>
                <a:cs typeface="+mj-cs"/>
              </a:rPr>
              <a:t>Νο</a:t>
            </a:r>
            <a:r>
              <a:rPr kumimoji="0" lang="en-US" sz="5400" b="1" i="0" u="none" strike="noStrike" kern="1200" cap="none" spc="0" normalizeH="0" baseline="0" noProof="0">
                <a:ln>
                  <a:noFill/>
                </a:ln>
                <a:effectLst/>
                <a:uLnTx/>
                <a:uFillTx/>
                <a:latin typeface="Calibri Light" panose="020F0302020204030204"/>
                <a:ea typeface="+mj-ea"/>
                <a:cs typeface="+mj-cs"/>
              </a:rPr>
              <a:t>SQL Databases</a:t>
            </a:r>
            <a:endParaRPr lang="el-GR" sz="5400"/>
          </a:p>
        </p:txBody>
      </p:sp>
      <p:pic>
        <p:nvPicPr>
          <p:cNvPr id="5" name="Picture 4" descr="Αφηρημένο φόντο γραφήματος σωματιδίων">
            <a:extLst>
              <a:ext uri="{FF2B5EF4-FFF2-40B4-BE49-F238E27FC236}">
                <a16:creationId xmlns:a16="http://schemas.microsoft.com/office/drawing/2014/main" id="{FDE1B6E1-88D4-4D34-D133-5B95EDECD92C}"/>
              </a:ext>
            </a:extLst>
          </p:cNvPr>
          <p:cNvPicPr>
            <a:picLocks noChangeAspect="1"/>
          </p:cNvPicPr>
          <p:nvPr/>
        </p:nvPicPr>
        <p:blipFill rotWithShape="1">
          <a:blip r:embed="rId2"/>
          <a:srcRect l="33596" r="2107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660BF33-AACC-F00C-52C2-DAA9EBBE3189}"/>
              </a:ext>
            </a:extLst>
          </p:cNvPr>
          <p:cNvSpPr>
            <a:spLocks noGrp="1"/>
          </p:cNvSpPr>
          <p:nvPr>
            <p:ph idx="1"/>
          </p:nvPr>
        </p:nvSpPr>
        <p:spPr>
          <a:xfrm>
            <a:off x="5297762" y="2706624"/>
            <a:ext cx="6251110" cy="3483864"/>
          </a:xfrm>
        </p:spPr>
        <p:txBody>
          <a:bodyPr>
            <a:normAutofit/>
          </a:bodyPr>
          <a:lstStyle/>
          <a:p>
            <a:pPr marL="0" indent="0">
              <a:buNone/>
            </a:pPr>
            <a:endParaRPr lang="el-GR" sz="2200"/>
          </a:p>
          <a:p>
            <a:pPr marL="0" indent="0">
              <a:buNone/>
            </a:pPr>
            <a:r>
              <a:rPr lang="el-GR" sz="2200"/>
              <a:t>Στο σημείο αυτό είναι απαραίτητο να διευκρινιστεί το γεγονός πως παρά τα οφέλη που παρέχουν οι NoSQL βάσεις δεδομένων, δεν είθισται να χρησιμοποιούνται αυτόνομα για τη διαχείριση Big Data. Όπως αναφέρει ο επιστήμονας μεγάλων δεδομένων William McKnight, «οι NoSQL βάσεις δεδομένων πρέπει να χρησιμοποιούνται μόνο όταν δεν είναι δυνατή η χρήση σχεσιακών βάσεων», ώστε να βελτιστοποιείται η αξιοποίηση των δεδομένων. </a:t>
            </a:r>
          </a:p>
        </p:txBody>
      </p:sp>
    </p:spTree>
    <p:extLst>
      <p:ext uri="{BB962C8B-B14F-4D97-AF65-F5344CB8AC3E}">
        <p14:creationId xmlns:p14="http://schemas.microsoft.com/office/powerpoint/2010/main" val="4027936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FCDD4B1-802E-499F-0149-4F93FB3FE9DD}"/>
              </a:ext>
            </a:extLst>
          </p:cNvPr>
          <p:cNvSpPr>
            <a:spLocks noGrp="1"/>
          </p:cNvSpPr>
          <p:nvPr>
            <p:ph type="title"/>
          </p:nvPr>
        </p:nvSpPr>
        <p:spPr>
          <a:xfrm>
            <a:off x="5297762" y="329184"/>
            <a:ext cx="6251110" cy="1783080"/>
          </a:xfrm>
        </p:spPr>
        <p:txBody>
          <a:bodyPr anchor="b">
            <a:normAutofit/>
          </a:bodyPr>
          <a:lstStyle/>
          <a:p>
            <a:r>
              <a:rPr kumimoji="0" lang="el-GR" sz="5400" b="1" i="0" u="none" strike="noStrike" kern="1200" cap="none" spc="0" normalizeH="0" baseline="0" noProof="0">
                <a:ln>
                  <a:noFill/>
                </a:ln>
                <a:effectLst/>
                <a:uLnTx/>
                <a:uFillTx/>
                <a:latin typeface="Calibri Light" panose="020F0302020204030204"/>
                <a:ea typeface="+mj-ea"/>
                <a:cs typeface="+mj-cs"/>
              </a:rPr>
              <a:t>Νο</a:t>
            </a:r>
            <a:r>
              <a:rPr kumimoji="0" lang="en-US" sz="5400" b="1" i="0" u="none" strike="noStrike" kern="1200" cap="none" spc="0" normalizeH="0" baseline="0" noProof="0">
                <a:ln>
                  <a:noFill/>
                </a:ln>
                <a:effectLst/>
                <a:uLnTx/>
                <a:uFillTx/>
                <a:latin typeface="Calibri Light" panose="020F0302020204030204"/>
                <a:ea typeface="+mj-ea"/>
                <a:cs typeface="+mj-cs"/>
              </a:rPr>
              <a:t>SQL Databases</a:t>
            </a:r>
            <a:endParaRPr lang="el-GR" sz="5400"/>
          </a:p>
        </p:txBody>
      </p:sp>
      <p:pic>
        <p:nvPicPr>
          <p:cNvPr id="5" name="Picture 4" descr="Προγραμματισμός δεδομένων στην οθόνη του υπολογιστή">
            <a:extLst>
              <a:ext uri="{FF2B5EF4-FFF2-40B4-BE49-F238E27FC236}">
                <a16:creationId xmlns:a16="http://schemas.microsoft.com/office/drawing/2014/main" id="{359305A4-21AA-F3EC-F90E-D818CC7A6852}"/>
              </a:ext>
            </a:extLst>
          </p:cNvPr>
          <p:cNvPicPr>
            <a:picLocks noChangeAspect="1"/>
          </p:cNvPicPr>
          <p:nvPr/>
        </p:nvPicPr>
        <p:blipFill rotWithShape="1">
          <a:blip r:embed="rId2"/>
          <a:srcRect l="32307" r="2236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19AEABB9-B887-1357-3DEC-44DF742F2AF3}"/>
              </a:ext>
            </a:extLst>
          </p:cNvPr>
          <p:cNvSpPr>
            <a:spLocks noGrp="1"/>
          </p:cNvSpPr>
          <p:nvPr>
            <p:ph idx="1"/>
          </p:nvPr>
        </p:nvSpPr>
        <p:spPr>
          <a:xfrm>
            <a:off x="5297762" y="2706624"/>
            <a:ext cx="6251110" cy="3483864"/>
          </a:xfrm>
        </p:spPr>
        <p:txBody>
          <a:bodyPr>
            <a:normAutofit/>
          </a:bodyPr>
          <a:lstStyle/>
          <a:p>
            <a:pPr marL="0" indent="0">
              <a:buNone/>
            </a:pPr>
            <a:endParaRPr lang="el-GR" sz="2200"/>
          </a:p>
          <a:p>
            <a:pPr marL="0" indent="0">
              <a:buNone/>
            </a:pPr>
            <a:r>
              <a:rPr lang="el-GR" sz="2200"/>
              <a:t>Οι βασικές επιλογές NoSQL βάσεων δεδομένων, είναι οι MongoDB, Neo4j, CouchBase, DynamoDB, HBase και Cassandra. Στις εταιρίες που δραστηριοποιούνται στο χώρο της υγείας, έχει κυριαρχήσει η χρήση της MongoDB, έναντι των υπολοίπων, οι οποίες πάντως χρησιμοποιούνται σε αρκετές εφαρμογές.</a:t>
            </a:r>
          </a:p>
        </p:txBody>
      </p:sp>
    </p:spTree>
    <p:extLst>
      <p:ext uri="{BB962C8B-B14F-4D97-AF65-F5344CB8AC3E}">
        <p14:creationId xmlns:p14="http://schemas.microsoft.com/office/powerpoint/2010/main" val="1393975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0969D3D-DCBF-EE7B-11FC-EC3BB2988F36}"/>
              </a:ext>
            </a:extLst>
          </p:cNvPr>
          <p:cNvSpPr>
            <a:spLocks noGrp="1"/>
          </p:cNvSpPr>
          <p:nvPr>
            <p:ph type="title"/>
          </p:nvPr>
        </p:nvSpPr>
        <p:spPr>
          <a:xfrm>
            <a:off x="5297762" y="329184"/>
            <a:ext cx="6251110" cy="1783080"/>
          </a:xfrm>
        </p:spPr>
        <p:txBody>
          <a:bodyPr anchor="b">
            <a:normAutofit/>
          </a:bodyPr>
          <a:lstStyle/>
          <a:p>
            <a:r>
              <a:rPr lang="en-US" sz="5400" b="1"/>
              <a:t>MapReduce</a:t>
            </a:r>
            <a:endParaRPr lang="el-GR" sz="5400" b="1"/>
          </a:p>
        </p:txBody>
      </p:sp>
      <p:pic>
        <p:nvPicPr>
          <p:cNvPr id="5" name="Picture 4" descr="Κόκκινες πινέζες σε χάρτη">
            <a:extLst>
              <a:ext uri="{FF2B5EF4-FFF2-40B4-BE49-F238E27FC236}">
                <a16:creationId xmlns:a16="http://schemas.microsoft.com/office/drawing/2014/main" id="{2B998057-6306-6C98-3577-452063E62726}"/>
              </a:ext>
            </a:extLst>
          </p:cNvPr>
          <p:cNvPicPr>
            <a:picLocks noChangeAspect="1"/>
          </p:cNvPicPr>
          <p:nvPr/>
        </p:nvPicPr>
        <p:blipFill rotWithShape="1">
          <a:blip r:embed="rId2"/>
          <a:srcRect l="20618" r="2844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BD616F67-368F-E7F0-F693-478F00D3FB8C}"/>
              </a:ext>
            </a:extLst>
          </p:cNvPr>
          <p:cNvSpPr>
            <a:spLocks noGrp="1"/>
          </p:cNvSpPr>
          <p:nvPr>
            <p:ph idx="1"/>
          </p:nvPr>
        </p:nvSpPr>
        <p:spPr>
          <a:xfrm>
            <a:off x="5297762" y="2706624"/>
            <a:ext cx="6251110" cy="3483864"/>
          </a:xfrm>
        </p:spPr>
        <p:txBody>
          <a:bodyPr>
            <a:normAutofit/>
          </a:bodyPr>
          <a:lstStyle/>
          <a:p>
            <a:pPr marL="0" indent="0">
              <a:buNone/>
            </a:pPr>
            <a:endParaRPr lang="el-GR" sz="1900"/>
          </a:p>
          <a:p>
            <a:pPr marL="0" indent="0">
              <a:buNone/>
            </a:pPr>
            <a:r>
              <a:rPr lang="el-GR" sz="1900"/>
              <a:t>Το μοντέλο MR είναι ένα μοντέλο προγραμματισμού και μια σχετική εφαρμογή για την επεξεργασία και τη δημιουργία μεγάλων συνόλων δεδομένων. Είναι κατάλληλο για την ανάπτυξη εφαρμογών οι οποίες επεξεργάζονται γρήγορα και παράλληλα τεράστιες ποσότητες δεδομένων σε συστοιχίες (Clusters) υπολογιστών. Το μοντέλο αναπτύχθηκε από τον Jeffrey Dean και Sanjay Ghemawat στην google. Το Map Reduce στηρίζεται στην λειτουργία μιας συνάρτησης Map που χρησιμοποιεί ως αρχική διαδικασία ζεύγη κλειδιού-τιμής και μια συνάρτηση Reduce που συγχωνεύει όλες τις ενδιάμεσες τιμές του ίδιου κλειδιού. </a:t>
            </a:r>
          </a:p>
        </p:txBody>
      </p:sp>
    </p:spTree>
    <p:extLst>
      <p:ext uri="{BB962C8B-B14F-4D97-AF65-F5344CB8AC3E}">
        <p14:creationId xmlns:p14="http://schemas.microsoft.com/office/powerpoint/2010/main" val="2377060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D95D001-278F-78B9-229D-C2B8C0292384}"/>
              </a:ext>
            </a:extLst>
          </p:cNvPr>
          <p:cNvSpPr>
            <a:spLocks noGrp="1"/>
          </p:cNvSpPr>
          <p:nvPr>
            <p:ph type="title"/>
          </p:nvPr>
        </p:nvSpPr>
        <p:spPr>
          <a:xfrm>
            <a:off x="5297762" y="329184"/>
            <a:ext cx="6251110" cy="1783080"/>
          </a:xfrm>
        </p:spPr>
        <p:txBody>
          <a:bodyPr anchor="b">
            <a:normAutofit/>
          </a:bodyPr>
          <a:lstStyle/>
          <a:p>
            <a:r>
              <a:rPr lang="en-US" sz="5400" b="1"/>
              <a:t>MapReduce</a:t>
            </a:r>
            <a:endParaRPr lang="el-GR" sz="5400"/>
          </a:p>
        </p:txBody>
      </p:sp>
      <p:pic>
        <p:nvPicPr>
          <p:cNvPr id="5" name="Picture 4" descr="Κόκκινες πινέζες σε χάρτη">
            <a:extLst>
              <a:ext uri="{FF2B5EF4-FFF2-40B4-BE49-F238E27FC236}">
                <a16:creationId xmlns:a16="http://schemas.microsoft.com/office/drawing/2014/main" id="{5F88433A-07A7-1371-B370-D3F98ED9CC33}"/>
              </a:ext>
            </a:extLst>
          </p:cNvPr>
          <p:cNvPicPr>
            <a:picLocks noChangeAspect="1"/>
          </p:cNvPicPr>
          <p:nvPr/>
        </p:nvPicPr>
        <p:blipFill rotWithShape="1">
          <a:blip r:embed="rId2"/>
          <a:srcRect l="20618" r="2844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59B610D-E64A-CFFB-B78B-7174A887B4FF}"/>
              </a:ext>
            </a:extLst>
          </p:cNvPr>
          <p:cNvSpPr>
            <a:spLocks noGrp="1"/>
          </p:cNvSpPr>
          <p:nvPr>
            <p:ph idx="1"/>
          </p:nvPr>
        </p:nvSpPr>
        <p:spPr>
          <a:xfrm>
            <a:off x="5297762" y="2706624"/>
            <a:ext cx="6251110" cy="3483864"/>
          </a:xfrm>
        </p:spPr>
        <p:txBody>
          <a:bodyPr>
            <a:normAutofit/>
          </a:bodyPr>
          <a:lstStyle/>
          <a:p>
            <a:r>
              <a:rPr lang="el-GR" sz="2200"/>
              <a:t>Tο σύνολο των δεδομένων χωρίζεται σε μικρότερα υποσύνολα τα οποία υποβάλλονται σε επεξεργασία παράλληλα με μία μεγάλη συστάδα υπολογιστικών μηχανών.</a:t>
            </a:r>
          </a:p>
          <a:p>
            <a:r>
              <a:rPr lang="el-GR" sz="2200"/>
              <a:t>Η συνάρτηση Map παίρνει ένα δεδομένου εισόδου και παράγει ένα σύνολο ενδιάμεσων υποσυνόλων.</a:t>
            </a:r>
          </a:p>
          <a:p>
            <a:r>
              <a:rPr lang="el-GR" sz="2200"/>
              <a:t>Η βιβλιοθήκη του MapReduce ομαδοποιεί όλα τα ενδιάμεσα υποσύνολα που συνδέονται με το ίδιο ενδιάμεσο κλειδί και τα προωθεί στην συνάρτηση Reduce.</a:t>
            </a:r>
          </a:p>
        </p:txBody>
      </p:sp>
    </p:spTree>
    <p:extLst>
      <p:ext uri="{BB962C8B-B14F-4D97-AF65-F5344CB8AC3E}">
        <p14:creationId xmlns:p14="http://schemas.microsoft.com/office/powerpoint/2010/main" val="2969031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0606FF7A-8D5B-A2E6-0DD5-F867E1D1FA7F}"/>
              </a:ext>
            </a:extLst>
          </p:cNvPr>
          <p:cNvSpPr>
            <a:spLocks noGrp="1"/>
          </p:cNvSpPr>
          <p:nvPr>
            <p:ph type="title"/>
          </p:nvPr>
        </p:nvSpPr>
        <p:spPr>
          <a:xfrm>
            <a:off x="1383564" y="348865"/>
            <a:ext cx="9718111" cy="1576446"/>
          </a:xfrm>
        </p:spPr>
        <p:txBody>
          <a:bodyPr anchor="ctr">
            <a:normAutofit/>
          </a:bodyPr>
          <a:lstStyle/>
          <a:p>
            <a:r>
              <a:rPr kumimoji="0" lang="en-US" sz="4000" b="1" i="0" u="none" strike="noStrike" kern="1200" cap="none" spc="0" normalizeH="0" baseline="0" noProof="0">
                <a:ln>
                  <a:noFill/>
                </a:ln>
                <a:solidFill>
                  <a:srgbClr val="FFFFFF"/>
                </a:solidFill>
                <a:effectLst/>
                <a:uLnTx/>
                <a:uFillTx/>
                <a:latin typeface="Calibri Light" panose="020F0302020204030204"/>
                <a:ea typeface="+mj-ea"/>
                <a:cs typeface="+mj-cs"/>
              </a:rPr>
              <a:t>MapReduce</a:t>
            </a:r>
            <a:endParaRPr lang="el-GR" sz="4000">
              <a:solidFill>
                <a:srgbClr val="FFFFFF"/>
              </a:solidFill>
            </a:endParaRPr>
          </a:p>
        </p:txBody>
      </p:sp>
      <p:graphicFrame>
        <p:nvGraphicFramePr>
          <p:cNvPr id="23" name="Θέση περιεχομένου 2">
            <a:extLst>
              <a:ext uri="{FF2B5EF4-FFF2-40B4-BE49-F238E27FC236}">
                <a16:creationId xmlns:a16="http://schemas.microsoft.com/office/drawing/2014/main" id="{B42FEFC7-C0C2-3FE4-8B6A-C9A8AB352FED}"/>
              </a:ext>
            </a:extLst>
          </p:cNvPr>
          <p:cNvGraphicFramePr>
            <a:graphicFrameLocks noGrp="1"/>
          </p:cNvGraphicFramePr>
          <p:nvPr>
            <p:ph idx="1"/>
            <p:extLst>
              <p:ext uri="{D42A27DB-BD31-4B8C-83A1-F6EECF244321}">
                <p14:modId xmlns:p14="http://schemas.microsoft.com/office/powerpoint/2010/main" val="366733510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703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0B17359-0F7B-7D9E-8EEF-12D444C9DAFB}"/>
              </a:ext>
            </a:extLst>
          </p:cNvPr>
          <p:cNvSpPr>
            <a:spLocks noGrp="1"/>
          </p:cNvSpPr>
          <p:nvPr>
            <p:ph type="title"/>
          </p:nvPr>
        </p:nvSpPr>
        <p:spPr>
          <a:xfrm>
            <a:off x="1389278" y="1233241"/>
            <a:ext cx="3240506" cy="4064628"/>
          </a:xfrm>
        </p:spPr>
        <p:txBody>
          <a:bodyPr>
            <a:normAutofit/>
          </a:bodyPr>
          <a:lstStyle/>
          <a:p>
            <a:r>
              <a:rPr lang="el-GR" b="1">
                <a:solidFill>
                  <a:srgbClr val="FFFFFF"/>
                </a:solidFill>
                <a:latin typeface="Calibri Light" panose="020F0302020204030204"/>
              </a:rPr>
              <a:t>ΠΑΡΑΛΛΗΛΕΣ ΒΑΣΕΙΣ ΔΕΔΟΜΕΝΩΝ</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DF600F65-F080-4192-3A6E-B7DC3046529B}"/>
              </a:ext>
            </a:extLst>
          </p:cNvPr>
          <p:cNvSpPr>
            <a:spLocks noGrp="1"/>
          </p:cNvSpPr>
          <p:nvPr>
            <p:ph idx="1"/>
          </p:nvPr>
        </p:nvSpPr>
        <p:spPr>
          <a:xfrm>
            <a:off x="6096000" y="820880"/>
            <a:ext cx="5257799" cy="4889350"/>
          </a:xfrm>
        </p:spPr>
        <p:txBody>
          <a:bodyPr anchor="t">
            <a:normAutofit/>
          </a:bodyPr>
          <a:lstStyle/>
          <a:p>
            <a:pPr marL="0" indent="0">
              <a:buNone/>
            </a:pPr>
            <a:endParaRPr lang="en-US" sz="2600"/>
          </a:p>
          <a:p>
            <a:pPr marL="0" indent="0">
              <a:buNone/>
            </a:pPr>
            <a:r>
              <a:rPr lang="el-GR" sz="2600"/>
              <a:t>Με την ραγδαία αύξηση των Μεγάλων Δεδομένων , εμφανίστηκαν αρκετά προβλήματα όσον αφορά την αποθήκευσή τους καθώς οι παραδοσιακές βάσεις δεδομένων δεν μπορούν να υποστηρίξουν τόσο μεγάλους όγκους δεδομένων. Τα μεγέθη, όπως θα δούμε και παρακάτω είναι πλέον ως και Petabytes ή ακόμη και Zettabytes.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854581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483CE5BA-5739-402F-ED73-2B0281CF699F}"/>
              </a:ext>
            </a:extLst>
          </p:cNvPr>
          <p:cNvSpPr>
            <a:spLocks noGrp="1"/>
          </p:cNvSpPr>
          <p:nvPr>
            <p:ph type="title"/>
          </p:nvPr>
        </p:nvSpPr>
        <p:spPr>
          <a:xfrm>
            <a:off x="1383564" y="348865"/>
            <a:ext cx="9718111" cy="1576446"/>
          </a:xfrm>
        </p:spPr>
        <p:txBody>
          <a:bodyPr anchor="ctr">
            <a:normAutofit/>
          </a:bodyPr>
          <a:lstStyle/>
          <a:p>
            <a:r>
              <a:rPr kumimoji="0" lang="en-US" sz="4000" b="1" i="0" u="none" strike="noStrike" kern="1200" cap="none" spc="0" normalizeH="0" baseline="0" noProof="0">
                <a:ln>
                  <a:noFill/>
                </a:ln>
                <a:solidFill>
                  <a:srgbClr val="FFFFFF"/>
                </a:solidFill>
                <a:effectLst/>
                <a:uLnTx/>
                <a:uFillTx/>
                <a:latin typeface="Calibri Light" panose="020F0302020204030204"/>
                <a:ea typeface="+mj-ea"/>
                <a:cs typeface="+mj-cs"/>
              </a:rPr>
              <a:t>MapReduce</a:t>
            </a:r>
            <a:endParaRPr lang="el-GR" sz="4000">
              <a:solidFill>
                <a:srgbClr val="FFFFFF"/>
              </a:solidFill>
            </a:endParaRPr>
          </a:p>
        </p:txBody>
      </p:sp>
      <p:graphicFrame>
        <p:nvGraphicFramePr>
          <p:cNvPr id="5" name="Θέση περιεχομένου 2">
            <a:extLst>
              <a:ext uri="{FF2B5EF4-FFF2-40B4-BE49-F238E27FC236}">
                <a16:creationId xmlns:a16="http://schemas.microsoft.com/office/drawing/2014/main" id="{E7529CC4-815D-7291-75ED-F63C149B0538}"/>
              </a:ext>
            </a:extLst>
          </p:cNvPr>
          <p:cNvGraphicFramePr>
            <a:graphicFrameLocks noGrp="1"/>
          </p:cNvGraphicFramePr>
          <p:nvPr>
            <p:ph idx="1"/>
            <p:extLst>
              <p:ext uri="{D42A27DB-BD31-4B8C-83A1-F6EECF244321}">
                <p14:modId xmlns:p14="http://schemas.microsoft.com/office/powerpoint/2010/main" val="342687829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1235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4977715-CE55-A187-0236-D2B0E1054F67}"/>
              </a:ext>
            </a:extLst>
          </p:cNvPr>
          <p:cNvSpPr>
            <a:spLocks noGrp="1"/>
          </p:cNvSpPr>
          <p:nvPr>
            <p:ph type="title"/>
          </p:nvPr>
        </p:nvSpPr>
        <p:spPr>
          <a:xfrm>
            <a:off x="5297762" y="329184"/>
            <a:ext cx="6251110" cy="1783080"/>
          </a:xfrm>
        </p:spPr>
        <p:txBody>
          <a:bodyPr anchor="b">
            <a:normAutofit/>
          </a:bodyPr>
          <a:lstStyle/>
          <a:p>
            <a:r>
              <a:rPr kumimoji="0" lang="en-US" sz="5400" b="1" i="0" u="none" strike="noStrike" kern="1200" cap="none" spc="0" normalizeH="0" baseline="0" noProof="0">
                <a:ln>
                  <a:noFill/>
                </a:ln>
                <a:effectLst/>
                <a:uLnTx/>
                <a:uFillTx/>
                <a:latin typeface="Calibri Light" panose="020F0302020204030204"/>
                <a:ea typeface="+mj-ea"/>
                <a:cs typeface="+mj-cs"/>
              </a:rPr>
              <a:t>MapReduce</a:t>
            </a:r>
            <a:endParaRPr lang="el-GR" sz="5400"/>
          </a:p>
        </p:txBody>
      </p:sp>
      <p:pic>
        <p:nvPicPr>
          <p:cNvPr id="5" name="Picture 4" descr="Αριθμοί χρηματιστηρίου">
            <a:extLst>
              <a:ext uri="{FF2B5EF4-FFF2-40B4-BE49-F238E27FC236}">
                <a16:creationId xmlns:a16="http://schemas.microsoft.com/office/drawing/2014/main" id="{ADD6B9B9-036C-A5D1-721F-5E4B9575854D}"/>
              </a:ext>
            </a:extLst>
          </p:cNvPr>
          <p:cNvPicPr>
            <a:picLocks noChangeAspect="1"/>
          </p:cNvPicPr>
          <p:nvPr/>
        </p:nvPicPr>
        <p:blipFill rotWithShape="1">
          <a:blip r:embed="rId2"/>
          <a:srcRect l="28075" r="2659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A9C98245-686E-B271-EAEA-945AED42C20A}"/>
              </a:ext>
            </a:extLst>
          </p:cNvPr>
          <p:cNvSpPr>
            <a:spLocks noGrp="1"/>
          </p:cNvSpPr>
          <p:nvPr>
            <p:ph idx="1"/>
          </p:nvPr>
        </p:nvSpPr>
        <p:spPr>
          <a:xfrm>
            <a:off x="5297762" y="2706624"/>
            <a:ext cx="6251110" cy="3483864"/>
          </a:xfrm>
        </p:spPr>
        <p:txBody>
          <a:bodyPr>
            <a:normAutofit/>
          </a:bodyPr>
          <a:lstStyle/>
          <a:p>
            <a:endParaRPr lang="en-US" sz="2200"/>
          </a:p>
          <a:p>
            <a:pPr marL="0" indent="0">
              <a:buNone/>
            </a:pPr>
            <a:r>
              <a:rPr lang="el-GR" sz="2200"/>
              <a:t>Κλασσικό παράδειγμα χρήσης του μοντέλου MapReduce αποτελεί ένα πρόγραμμα μέτρησης λέξεων (word-count) σε ένα σύνολο αρχείων. Στην περίπτωση αυτή, η συνάρτηση Map απεικονίζει το σύνολο των αρχείων τμηματικά σε κάθε υπολογιστικό κόμβο και η συνάρτηση Reduce μετράει το πλήθος των λέξεων σε κάθε υπολογιστικό κόμβο, λαμβάνοντάς τελικά το ζητούμενο αθροιστικά. </a:t>
            </a:r>
          </a:p>
        </p:txBody>
      </p:sp>
    </p:spTree>
    <p:extLst>
      <p:ext uri="{BB962C8B-B14F-4D97-AF65-F5344CB8AC3E}">
        <p14:creationId xmlns:p14="http://schemas.microsoft.com/office/powerpoint/2010/main" val="76484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Φωτισμένος πίνακας αίθουσας διακομιστή">
            <a:extLst>
              <a:ext uri="{FF2B5EF4-FFF2-40B4-BE49-F238E27FC236}">
                <a16:creationId xmlns:a16="http://schemas.microsoft.com/office/drawing/2014/main" id="{018938C0-2EA5-FF09-43A8-22850A6069BD}"/>
              </a:ext>
            </a:extLst>
          </p:cNvPr>
          <p:cNvPicPr>
            <a:picLocks noChangeAspect="1"/>
          </p:cNvPicPr>
          <p:nvPr/>
        </p:nvPicPr>
        <p:blipFill rotWithShape="1">
          <a:blip r:embed="rId2"/>
          <a:srcRect r="5882"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D1B497C6-3933-5AC7-0B12-A051A8705532}"/>
              </a:ext>
            </a:extLst>
          </p:cNvPr>
          <p:cNvSpPr>
            <a:spLocks noGrp="1"/>
          </p:cNvSpPr>
          <p:nvPr>
            <p:ph type="title"/>
          </p:nvPr>
        </p:nvSpPr>
        <p:spPr>
          <a:xfrm>
            <a:off x="838200" y="365125"/>
            <a:ext cx="3822189" cy="1899912"/>
          </a:xfrm>
        </p:spPr>
        <p:txBody>
          <a:bodyPr>
            <a:normAutofit/>
          </a:bodyPr>
          <a:lstStyle/>
          <a:p>
            <a:r>
              <a:rPr lang="el-GR" sz="3700" b="1"/>
              <a:t>ΠΛΕΟΝΕΚΤΗΜΑΤΑ</a:t>
            </a:r>
            <a:r>
              <a:rPr lang="el-GR" sz="3700"/>
              <a:t> </a:t>
            </a:r>
            <a:r>
              <a:rPr kumimoji="0" lang="en-US" sz="3700" b="1" i="0" u="none" strike="noStrike" kern="1200" cap="none" spc="0" normalizeH="0" baseline="0" noProof="0">
                <a:ln>
                  <a:noFill/>
                </a:ln>
                <a:effectLst/>
                <a:uLnTx/>
                <a:uFillTx/>
                <a:latin typeface="Calibri Light" panose="020F0302020204030204"/>
                <a:ea typeface="+mj-ea"/>
                <a:cs typeface="+mj-cs"/>
              </a:rPr>
              <a:t>MapReduce</a:t>
            </a:r>
            <a:endParaRPr lang="el-GR" sz="3700"/>
          </a:p>
        </p:txBody>
      </p:sp>
      <p:sp>
        <p:nvSpPr>
          <p:cNvPr id="3" name="Θέση περιεχομένου 2">
            <a:extLst>
              <a:ext uri="{FF2B5EF4-FFF2-40B4-BE49-F238E27FC236}">
                <a16:creationId xmlns:a16="http://schemas.microsoft.com/office/drawing/2014/main" id="{97C5496C-FB1B-DB4D-6C51-8C1785777C01}"/>
              </a:ext>
            </a:extLst>
          </p:cNvPr>
          <p:cNvSpPr>
            <a:spLocks noGrp="1"/>
          </p:cNvSpPr>
          <p:nvPr>
            <p:ph idx="1"/>
          </p:nvPr>
        </p:nvSpPr>
        <p:spPr>
          <a:xfrm>
            <a:off x="838200" y="2434201"/>
            <a:ext cx="3822189" cy="3742762"/>
          </a:xfrm>
        </p:spPr>
        <p:txBody>
          <a:bodyPr>
            <a:normAutofit/>
          </a:bodyPr>
          <a:lstStyle/>
          <a:p>
            <a:pPr marL="0" indent="0">
              <a:buNone/>
            </a:pPr>
            <a:r>
              <a:rPr lang="el-GR" sz="1400"/>
              <a:t>Τα πλεονεκτήματα του μοντέλου MapReduce είναι τα ακόλουθα: </a:t>
            </a:r>
          </a:p>
          <a:p>
            <a:r>
              <a:rPr lang="el-GR" sz="1400"/>
              <a:t>Το μοντέλο είναι εύκολο στην χρήση , ακόμη και τους προγραμματιστές χωρίς εμπειρία σε παράλληλα και κατανεμημένα συστήματα </a:t>
            </a:r>
          </a:p>
          <a:p>
            <a:r>
              <a:rPr lang="el-GR" sz="1400"/>
              <a:t>Παρέχει ανεξαρτησία αποθήκευσης του συστήματος, δεδομένου ότι δεν απαιτεί ιδιόκτητα συστήματα αρχείων δεδομένων ή προκαθορισμένα μοντέλα δεδομένων</a:t>
            </a:r>
          </a:p>
          <a:p>
            <a:r>
              <a:rPr lang="el-GR" sz="1400"/>
              <a:t>Τα δεδομένα αποθηκεύονται σε αρχεία απλού κειμένου και το σύστημα δεν είναι υποχρεωμένο να συμμορφώνεται στα σχεσιακά συστήματα δεδομένων ή οποιαδήποτε άλλη δομή.</a:t>
            </a:r>
          </a:p>
        </p:txBody>
      </p:sp>
    </p:spTree>
    <p:extLst>
      <p:ext uri="{BB962C8B-B14F-4D97-AF65-F5344CB8AC3E}">
        <p14:creationId xmlns:p14="http://schemas.microsoft.com/office/powerpoint/2010/main" val="3453254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Τίτλος 1">
            <a:extLst>
              <a:ext uri="{FF2B5EF4-FFF2-40B4-BE49-F238E27FC236}">
                <a16:creationId xmlns:a16="http://schemas.microsoft.com/office/drawing/2014/main" id="{85211486-13E2-B58D-9376-4DEE07AD9EFF}"/>
              </a:ext>
            </a:extLst>
          </p:cNvPr>
          <p:cNvSpPr>
            <a:spLocks noGrp="1"/>
          </p:cNvSpPr>
          <p:nvPr>
            <p:ph type="title"/>
          </p:nvPr>
        </p:nvSpPr>
        <p:spPr>
          <a:xfrm>
            <a:off x="838201" y="3998018"/>
            <a:ext cx="3981854" cy="2216513"/>
          </a:xfrm>
        </p:spPr>
        <p:txBody>
          <a:bodyPr>
            <a:normAutofit/>
          </a:bodyPr>
          <a:lstStyle/>
          <a:p>
            <a:r>
              <a:rPr lang="en-US" b="1" dirty="0"/>
              <a:t>Apache Hadoop</a:t>
            </a:r>
            <a:endParaRPr lang="el-GR" b="1"/>
          </a:p>
        </p:txBody>
      </p:sp>
      <p:sp>
        <p:nvSpPr>
          <p:cNvPr id="12" name="Arc 11">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FAE9AF60-006D-9C6F-475D-31B54C764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882" y="704504"/>
            <a:ext cx="9858236"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Θέση περιεχομένου 2">
            <a:extLst>
              <a:ext uri="{FF2B5EF4-FFF2-40B4-BE49-F238E27FC236}">
                <a16:creationId xmlns:a16="http://schemas.microsoft.com/office/drawing/2014/main" id="{5C43BEF2-0F37-5B5B-5A18-E2F9543B6D8A}"/>
              </a:ext>
            </a:extLst>
          </p:cNvPr>
          <p:cNvSpPr>
            <a:spLocks noGrp="1"/>
          </p:cNvSpPr>
          <p:nvPr>
            <p:ph idx="1"/>
          </p:nvPr>
        </p:nvSpPr>
        <p:spPr>
          <a:xfrm>
            <a:off x="4970835" y="3998019"/>
            <a:ext cx="6382966" cy="2216512"/>
          </a:xfrm>
        </p:spPr>
        <p:txBody>
          <a:bodyPr>
            <a:normAutofit/>
          </a:bodyPr>
          <a:lstStyle/>
          <a:p>
            <a:pPr marL="0" indent="0">
              <a:buNone/>
            </a:pPr>
            <a:endParaRPr lang="el-GR" sz="2000"/>
          </a:p>
          <a:p>
            <a:pPr marL="0" indent="0">
              <a:buNone/>
            </a:pPr>
            <a:r>
              <a:rPr lang="el-GR" sz="2000"/>
              <a:t>Τι είναι το </a:t>
            </a:r>
            <a:r>
              <a:rPr lang="en-US" sz="2000"/>
              <a:t>Apache Hadoop?</a:t>
            </a:r>
            <a:endParaRPr lang="el-GR" sz="2000"/>
          </a:p>
          <a:p>
            <a:pPr marL="0" indent="0">
              <a:buNone/>
            </a:pPr>
            <a:r>
              <a:rPr lang="en-US" sz="2000"/>
              <a:t>To </a:t>
            </a:r>
            <a:r>
              <a:rPr lang="el-GR" sz="2000"/>
              <a:t> </a:t>
            </a:r>
            <a:r>
              <a:rPr lang="en-US" sz="2000"/>
              <a:t>Apache Hadoop </a:t>
            </a:r>
            <a:r>
              <a:rPr lang="el-GR" sz="2000"/>
              <a:t>είναι ενα ελεύθερου κώδικα λογισμικό (open-source software), το οποίο χρησιμοποιείται για κατανεμημένη αποθήκευση και επεξεργασία Big Data χρησιμοποιώντας το μοντέλο Map-Reduce.</a:t>
            </a:r>
          </a:p>
          <a:p>
            <a:pPr marL="0" indent="0">
              <a:buNone/>
            </a:pPr>
            <a:endParaRPr lang="el-GR" sz="2000"/>
          </a:p>
        </p:txBody>
      </p:sp>
    </p:spTree>
    <p:extLst>
      <p:ext uri="{BB962C8B-B14F-4D97-AF65-F5344CB8AC3E}">
        <p14:creationId xmlns:p14="http://schemas.microsoft.com/office/powerpoint/2010/main" val="2651799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C7D015-0DD8-420F-A568-AC4FEDC41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595556-C814-4F1F-B0E5-71812F38A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Δέσμη ενεργειών υπολογιστή σε μια οθόνη">
            <a:extLst>
              <a:ext uri="{FF2B5EF4-FFF2-40B4-BE49-F238E27FC236}">
                <a16:creationId xmlns:a16="http://schemas.microsoft.com/office/drawing/2014/main" id="{D9A53998-B225-A8DE-7A97-D4693E0E368E}"/>
              </a:ext>
            </a:extLst>
          </p:cNvPr>
          <p:cNvPicPr>
            <a:picLocks noChangeAspect="1"/>
          </p:cNvPicPr>
          <p:nvPr/>
        </p:nvPicPr>
        <p:blipFill rotWithShape="1">
          <a:blip r:embed="rId2">
            <a:alphaModFix amt="60000"/>
          </a:blip>
          <a:srcRect t="5981" b="9749"/>
          <a:stretch/>
        </p:blipFill>
        <p:spPr>
          <a:xfrm>
            <a:off x="-1" y="10"/>
            <a:ext cx="12192001" cy="6857990"/>
          </a:xfrm>
          <a:prstGeom prst="rect">
            <a:avLst/>
          </a:prstGeom>
        </p:spPr>
      </p:pic>
      <p:sp>
        <p:nvSpPr>
          <p:cNvPr id="2" name="Τίτλος 1">
            <a:extLst>
              <a:ext uri="{FF2B5EF4-FFF2-40B4-BE49-F238E27FC236}">
                <a16:creationId xmlns:a16="http://schemas.microsoft.com/office/drawing/2014/main" id="{DC860ED3-B266-3B67-152A-25A518E78978}"/>
              </a:ext>
            </a:extLst>
          </p:cNvPr>
          <p:cNvSpPr>
            <a:spLocks noGrp="1"/>
          </p:cNvSpPr>
          <p:nvPr>
            <p:ph type="title"/>
          </p:nvPr>
        </p:nvSpPr>
        <p:spPr>
          <a:xfrm>
            <a:off x="838200" y="557189"/>
            <a:ext cx="4155825" cy="5571898"/>
          </a:xfrm>
        </p:spPr>
        <p:txBody>
          <a:bodyPr>
            <a:normAutofit/>
          </a:bodyPr>
          <a:lstStyle/>
          <a:p>
            <a:r>
              <a:rPr kumimoji="0" lang="en-US" b="1" i="0" u="none" strike="noStrike" kern="1200" cap="none" spc="0" normalizeH="0" baseline="0" noProof="0">
                <a:ln>
                  <a:noFill/>
                </a:ln>
                <a:solidFill>
                  <a:srgbClr val="FFFFFF"/>
                </a:solidFill>
                <a:effectLst/>
                <a:uLnTx/>
                <a:uFillTx/>
                <a:latin typeface="Calibri Light" panose="020F0302020204030204"/>
                <a:ea typeface="+mj-ea"/>
                <a:cs typeface="+mj-cs"/>
              </a:rPr>
              <a:t>Apache Hadoop</a:t>
            </a:r>
            <a:endParaRPr lang="el-GR">
              <a:solidFill>
                <a:srgbClr val="FFFFFF"/>
              </a:solidFill>
            </a:endParaRPr>
          </a:p>
        </p:txBody>
      </p:sp>
      <p:sp>
        <p:nvSpPr>
          <p:cNvPr id="3" name="Θέση περιεχομένου 2">
            <a:extLst>
              <a:ext uri="{FF2B5EF4-FFF2-40B4-BE49-F238E27FC236}">
                <a16:creationId xmlns:a16="http://schemas.microsoft.com/office/drawing/2014/main" id="{A93EC4ED-5A24-0206-AE67-FD2302B0355F}"/>
              </a:ext>
            </a:extLst>
          </p:cNvPr>
          <p:cNvSpPr>
            <a:spLocks noGrp="1"/>
          </p:cNvSpPr>
          <p:nvPr>
            <p:ph idx="1"/>
          </p:nvPr>
        </p:nvSpPr>
        <p:spPr>
          <a:xfrm>
            <a:off x="5186552" y="557189"/>
            <a:ext cx="6167246" cy="5571898"/>
          </a:xfrm>
        </p:spPr>
        <p:txBody>
          <a:bodyPr anchor="ctr">
            <a:normAutofit/>
          </a:bodyPr>
          <a:lstStyle/>
          <a:p>
            <a:pPr marL="0" indent="0">
              <a:buNone/>
            </a:pPr>
            <a:r>
              <a:rPr lang="el-GR" sz="2000">
                <a:solidFill>
                  <a:srgbClr val="FFFFFF"/>
                </a:solidFill>
              </a:rPr>
              <a:t>Το Hadoop αποτελείται από τα εξής δομικά στοιχεία: </a:t>
            </a:r>
            <a:endParaRPr lang="en-US" sz="2000">
              <a:solidFill>
                <a:srgbClr val="FFFFFF"/>
              </a:solidFill>
            </a:endParaRPr>
          </a:p>
          <a:p>
            <a:pPr marL="0" indent="0">
              <a:buNone/>
            </a:pPr>
            <a:r>
              <a:rPr lang="el-GR" sz="2000">
                <a:solidFill>
                  <a:srgbClr val="FFFFFF"/>
                </a:solidFill>
              </a:rPr>
              <a:t>• To Hadoop Common Utilities που περιέχει βασικές βιβλιοθήκες και λειτουργίες που απαιτούνται από τα υπόλοιπα στοιχεία. </a:t>
            </a:r>
            <a:endParaRPr lang="en-US" sz="2000">
              <a:solidFill>
                <a:srgbClr val="FFFFFF"/>
              </a:solidFill>
            </a:endParaRPr>
          </a:p>
          <a:p>
            <a:pPr marL="0" indent="0">
              <a:buNone/>
            </a:pPr>
            <a:r>
              <a:rPr lang="el-GR" sz="2000">
                <a:solidFill>
                  <a:srgbClr val="FFFFFF"/>
                </a:solidFill>
              </a:rPr>
              <a:t>• Το Hadoop Distributed File System (HDFS) που διαχειρίζεται την αποθήκευση κατανεμημένων δεδομένων. </a:t>
            </a:r>
            <a:endParaRPr lang="en-US" sz="2000">
              <a:solidFill>
                <a:srgbClr val="FFFFFF"/>
              </a:solidFill>
            </a:endParaRPr>
          </a:p>
          <a:p>
            <a:pPr marL="0" indent="0">
              <a:buNone/>
            </a:pPr>
            <a:r>
              <a:rPr lang="el-GR" sz="2000">
                <a:solidFill>
                  <a:srgbClr val="FFFFFF"/>
                </a:solidFill>
              </a:rPr>
              <a:t>• Το Hadoop YARN Framework, το οποίο αποτελεί μία πλατφόρμα διαχείρισης πόρων. Ουσιαστικά, είναι υπεύθυνο για τη διαχείριση των υπολογιστικών πόρων σε συστάδες και για τον προγραμματισμό των εφαρμογών των χρηστών. </a:t>
            </a:r>
            <a:endParaRPr lang="en-US" sz="2000">
              <a:solidFill>
                <a:srgbClr val="FFFFFF"/>
              </a:solidFill>
            </a:endParaRPr>
          </a:p>
          <a:p>
            <a:pPr marL="0" indent="0">
              <a:buNone/>
            </a:pPr>
            <a:r>
              <a:rPr lang="el-GR" sz="2000">
                <a:solidFill>
                  <a:srgbClr val="FFFFFF"/>
                </a:solidFill>
              </a:rPr>
              <a:t>• Το Hadoop Map-Reduce που αποτελεί υλοποίηση του μοντέλου Map-Reduce για κατανεμημένη επεξεργασία μεγάλης κλίμακας δεδομένων</a:t>
            </a:r>
          </a:p>
        </p:txBody>
      </p:sp>
    </p:spTree>
    <p:extLst>
      <p:ext uri="{BB962C8B-B14F-4D97-AF65-F5344CB8AC3E}">
        <p14:creationId xmlns:p14="http://schemas.microsoft.com/office/powerpoint/2010/main" val="1401377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C7D015-0DD8-420F-A568-AC4FEDC41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595556-C814-4F1F-B0E5-71812F38A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Δέσμη ενεργειών υπολογιστή σε μια οθόνη">
            <a:extLst>
              <a:ext uri="{FF2B5EF4-FFF2-40B4-BE49-F238E27FC236}">
                <a16:creationId xmlns:a16="http://schemas.microsoft.com/office/drawing/2014/main" id="{9831E214-4209-1C41-D952-276DC999BFC0}"/>
              </a:ext>
            </a:extLst>
          </p:cNvPr>
          <p:cNvPicPr>
            <a:picLocks noChangeAspect="1"/>
          </p:cNvPicPr>
          <p:nvPr/>
        </p:nvPicPr>
        <p:blipFill rotWithShape="1">
          <a:blip r:embed="rId2">
            <a:alphaModFix amt="60000"/>
          </a:blip>
          <a:srcRect t="5981" b="9749"/>
          <a:stretch/>
        </p:blipFill>
        <p:spPr>
          <a:xfrm>
            <a:off x="-1" y="10"/>
            <a:ext cx="12192001" cy="6857990"/>
          </a:xfrm>
          <a:prstGeom prst="rect">
            <a:avLst/>
          </a:prstGeom>
        </p:spPr>
      </p:pic>
      <p:sp>
        <p:nvSpPr>
          <p:cNvPr id="2" name="Τίτλος 1">
            <a:extLst>
              <a:ext uri="{FF2B5EF4-FFF2-40B4-BE49-F238E27FC236}">
                <a16:creationId xmlns:a16="http://schemas.microsoft.com/office/drawing/2014/main" id="{056C5284-C618-77ED-6562-61F8E53B1C0B}"/>
              </a:ext>
            </a:extLst>
          </p:cNvPr>
          <p:cNvSpPr>
            <a:spLocks noGrp="1"/>
          </p:cNvSpPr>
          <p:nvPr>
            <p:ph type="title"/>
          </p:nvPr>
        </p:nvSpPr>
        <p:spPr>
          <a:xfrm>
            <a:off x="838200" y="557189"/>
            <a:ext cx="4155825" cy="5571898"/>
          </a:xfrm>
        </p:spPr>
        <p:txBody>
          <a:bodyPr>
            <a:normAutofit/>
          </a:bodyPr>
          <a:lstStyle/>
          <a:p>
            <a:r>
              <a:rPr lang="el-GR" b="1">
                <a:solidFill>
                  <a:srgbClr val="FFFFFF"/>
                </a:solidFill>
              </a:rPr>
              <a:t>ΔΟΜΗ ΤΟΥ </a:t>
            </a:r>
            <a:r>
              <a:rPr lang="en-US" b="1">
                <a:solidFill>
                  <a:srgbClr val="FFFFFF"/>
                </a:solidFill>
              </a:rPr>
              <a:t>HADOOP</a:t>
            </a:r>
            <a:endParaRPr lang="el-GR" b="1">
              <a:solidFill>
                <a:srgbClr val="FFFFFF"/>
              </a:solidFill>
            </a:endParaRPr>
          </a:p>
        </p:txBody>
      </p:sp>
      <p:sp>
        <p:nvSpPr>
          <p:cNvPr id="3" name="Θέση περιεχομένου 2">
            <a:extLst>
              <a:ext uri="{FF2B5EF4-FFF2-40B4-BE49-F238E27FC236}">
                <a16:creationId xmlns:a16="http://schemas.microsoft.com/office/drawing/2014/main" id="{10FB5F0B-1D31-517E-9B36-36D48D60FB07}"/>
              </a:ext>
            </a:extLst>
          </p:cNvPr>
          <p:cNvSpPr>
            <a:spLocks noGrp="1"/>
          </p:cNvSpPr>
          <p:nvPr>
            <p:ph idx="1"/>
          </p:nvPr>
        </p:nvSpPr>
        <p:spPr>
          <a:xfrm>
            <a:off x="5186552" y="557189"/>
            <a:ext cx="6167246" cy="5571898"/>
          </a:xfrm>
        </p:spPr>
        <p:txBody>
          <a:bodyPr anchor="ctr">
            <a:normAutofit/>
          </a:bodyPr>
          <a:lstStyle/>
          <a:p>
            <a:endParaRPr lang="el-GR" sz="2000">
              <a:solidFill>
                <a:srgbClr val="FFFFFF"/>
              </a:solidFill>
            </a:endParaRPr>
          </a:p>
          <a:p>
            <a:pPr marL="0" indent="0">
              <a:buNone/>
            </a:pPr>
            <a:r>
              <a:rPr lang="el-GR" sz="2000">
                <a:solidFill>
                  <a:srgbClr val="FFFFFF"/>
                </a:solidFill>
              </a:rPr>
              <a:t>Η δομή του Hadoop βασίζεται στην υπόθεση ότι οι αστοχίες υλικού (hardware failures), δηλαδή οι δυσλειτουργίες στα ηλεκτρονικά στοιχεία των υπολογιστικών συστημάτων - είναι συχνές κατά τη διαχείριση μεγάλου όγκου δεδομένων και οφείλει η ίδια η εφαρμογή να τις διαχειρίζεται αποδοτικά. </a:t>
            </a:r>
          </a:p>
          <a:p>
            <a:pPr marL="0" indent="0">
              <a:buNone/>
            </a:pPr>
            <a:r>
              <a:rPr lang="el-GR" sz="2000">
                <a:solidFill>
                  <a:srgbClr val="FFFFFF"/>
                </a:solidFill>
              </a:rPr>
              <a:t>Ο πυρήνας του Hadoop αποτελείται από ένα τμήμα αποθήκευσης, γνωστό ως Hadoop Distributed File System (HDFS) και ένα τμήμα επεξεργασίας, που βασίζεται στο μοντέλο Map-Reduce που αναφέρθηκε προηγουμένως. </a:t>
            </a:r>
          </a:p>
        </p:txBody>
      </p:sp>
    </p:spTree>
    <p:extLst>
      <p:ext uri="{BB962C8B-B14F-4D97-AF65-F5344CB8AC3E}">
        <p14:creationId xmlns:p14="http://schemas.microsoft.com/office/powerpoint/2010/main" val="2206148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C7D015-0DD8-420F-A568-AC4FEDC41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595556-C814-4F1F-B0E5-71812F38A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Δέσμη ενεργειών υπολογιστή σε μια οθόνη">
            <a:extLst>
              <a:ext uri="{FF2B5EF4-FFF2-40B4-BE49-F238E27FC236}">
                <a16:creationId xmlns:a16="http://schemas.microsoft.com/office/drawing/2014/main" id="{FC3D1365-2C05-CB3B-62CC-1E5378F93166}"/>
              </a:ext>
            </a:extLst>
          </p:cNvPr>
          <p:cNvPicPr>
            <a:picLocks noChangeAspect="1"/>
          </p:cNvPicPr>
          <p:nvPr/>
        </p:nvPicPr>
        <p:blipFill rotWithShape="1">
          <a:blip r:embed="rId2">
            <a:alphaModFix amt="60000"/>
          </a:blip>
          <a:srcRect t="5981" b="9749"/>
          <a:stretch/>
        </p:blipFill>
        <p:spPr>
          <a:xfrm>
            <a:off x="-1" y="10"/>
            <a:ext cx="12192001" cy="6857990"/>
          </a:xfrm>
          <a:prstGeom prst="rect">
            <a:avLst/>
          </a:prstGeom>
        </p:spPr>
      </p:pic>
      <p:sp>
        <p:nvSpPr>
          <p:cNvPr id="2" name="Τίτλος 1">
            <a:extLst>
              <a:ext uri="{FF2B5EF4-FFF2-40B4-BE49-F238E27FC236}">
                <a16:creationId xmlns:a16="http://schemas.microsoft.com/office/drawing/2014/main" id="{B27B295B-C2A7-E5FE-572A-80653DAD817E}"/>
              </a:ext>
            </a:extLst>
          </p:cNvPr>
          <p:cNvSpPr>
            <a:spLocks noGrp="1"/>
          </p:cNvSpPr>
          <p:nvPr>
            <p:ph type="title"/>
          </p:nvPr>
        </p:nvSpPr>
        <p:spPr>
          <a:xfrm>
            <a:off x="838200" y="557189"/>
            <a:ext cx="4155825" cy="5571898"/>
          </a:xfrm>
        </p:spPr>
        <p:txBody>
          <a:bodyPr>
            <a:normAutofit/>
          </a:bodyPr>
          <a:lstStyle/>
          <a:p>
            <a:r>
              <a:rPr lang="el-GR" b="1">
                <a:solidFill>
                  <a:srgbClr val="FFFFFF"/>
                </a:solidFill>
              </a:rPr>
              <a:t>Πως λειτουργεί το </a:t>
            </a:r>
            <a:r>
              <a:rPr lang="en-US" b="1">
                <a:solidFill>
                  <a:srgbClr val="FFFFFF"/>
                </a:solidFill>
              </a:rPr>
              <a:t>Hadoop?</a:t>
            </a:r>
            <a:endParaRPr lang="el-GR" b="1">
              <a:solidFill>
                <a:srgbClr val="FFFFFF"/>
              </a:solidFill>
            </a:endParaRPr>
          </a:p>
        </p:txBody>
      </p:sp>
      <p:sp>
        <p:nvSpPr>
          <p:cNvPr id="3" name="Θέση περιεχομένου 2">
            <a:extLst>
              <a:ext uri="{FF2B5EF4-FFF2-40B4-BE49-F238E27FC236}">
                <a16:creationId xmlns:a16="http://schemas.microsoft.com/office/drawing/2014/main" id="{5A7A78A8-E785-D214-29C6-A7D735486429}"/>
              </a:ext>
            </a:extLst>
          </p:cNvPr>
          <p:cNvSpPr>
            <a:spLocks noGrp="1"/>
          </p:cNvSpPr>
          <p:nvPr>
            <p:ph idx="1"/>
          </p:nvPr>
        </p:nvSpPr>
        <p:spPr>
          <a:xfrm>
            <a:off x="5186552" y="557189"/>
            <a:ext cx="6167246" cy="5571898"/>
          </a:xfrm>
        </p:spPr>
        <p:txBody>
          <a:bodyPr anchor="ctr">
            <a:normAutofit/>
          </a:bodyPr>
          <a:lstStyle/>
          <a:p>
            <a:endParaRPr lang="el-GR" sz="2000">
              <a:solidFill>
                <a:srgbClr val="FFFFFF"/>
              </a:solidFill>
            </a:endParaRPr>
          </a:p>
          <a:p>
            <a:pPr marL="0" indent="0">
              <a:buNone/>
            </a:pPr>
            <a:r>
              <a:rPr lang="el-GR" sz="2000">
                <a:solidFill>
                  <a:srgbClr val="FFFFFF"/>
                </a:solidFill>
              </a:rPr>
              <a:t>Το Hadoop χωρίζει τα δεδομένα σε μεγάλα τμήματα (blocks) και τα κατανέμει μεταξύ διαφόρων υπολογιστικών κόμβων που συνιστούν το υπολογιστικό σύστημα. Στη συνέχεια, μεταφέρει τον κώδικα που πρόκειται να εκτελεστεί στους κόμβους ώστε να πραγματοποιηθεί παράλληλη, δηλαδή ταυτόχρονη επεξεργασία των δεδομένων στους κόμβους αυτούς. Ουσιαστικά, διενεργείται αξιοποίηση της ιδιότητας της τοπικότητας των δεδομένων (data locality) και οι κόμβοι διαχειρίζονται τα επιμέρους δεδομένα στα οποία έχουν πρόσβαση. </a:t>
            </a:r>
          </a:p>
        </p:txBody>
      </p:sp>
    </p:spTree>
    <p:extLst>
      <p:ext uri="{BB962C8B-B14F-4D97-AF65-F5344CB8AC3E}">
        <p14:creationId xmlns:p14="http://schemas.microsoft.com/office/powerpoint/2010/main" val="4046294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Τίτλος 1">
            <a:extLst>
              <a:ext uri="{FF2B5EF4-FFF2-40B4-BE49-F238E27FC236}">
                <a16:creationId xmlns:a16="http://schemas.microsoft.com/office/drawing/2014/main" id="{15B5D87D-2CB9-D3C1-5068-33CCF65E9F0B}"/>
              </a:ext>
            </a:extLst>
          </p:cNvPr>
          <p:cNvSpPr>
            <a:spLocks noGrp="1"/>
          </p:cNvSpPr>
          <p:nvPr>
            <p:ph type="title"/>
          </p:nvPr>
        </p:nvSpPr>
        <p:spPr>
          <a:xfrm>
            <a:off x="1014141" y="1450655"/>
            <a:ext cx="3932030" cy="3956690"/>
          </a:xfrm>
        </p:spPr>
        <p:txBody>
          <a:bodyPr anchor="ctr">
            <a:normAutofit/>
          </a:bodyPr>
          <a:lstStyle/>
          <a:p>
            <a:r>
              <a:rPr kumimoji="0" lang="en-US" sz="8000" b="1" i="0" u="none" strike="noStrike" kern="1200" cap="none" spc="0" normalizeH="0" baseline="0" noProof="0">
                <a:ln>
                  <a:noFill/>
                </a:ln>
                <a:solidFill>
                  <a:schemeClr val="bg1"/>
                </a:solidFill>
                <a:effectLst/>
                <a:uLnTx/>
                <a:uFillTx/>
                <a:latin typeface="Calibri Light" panose="020F0302020204030204"/>
                <a:ea typeface="+mj-ea"/>
                <a:cs typeface="+mj-cs"/>
              </a:rPr>
              <a:t>Apache Hadoop</a:t>
            </a:r>
            <a:endParaRPr lang="el-GR" sz="8000">
              <a:solidFill>
                <a:schemeClr val="bg1"/>
              </a:solidFill>
            </a:endParaRP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3B871F07-58AB-FA94-B019-1749BE3FFD10}"/>
              </a:ext>
            </a:extLst>
          </p:cNvPr>
          <p:cNvSpPr>
            <a:spLocks noGrp="1"/>
          </p:cNvSpPr>
          <p:nvPr>
            <p:ph idx="1"/>
          </p:nvPr>
        </p:nvSpPr>
        <p:spPr>
          <a:xfrm>
            <a:off x="6096000" y="1108061"/>
            <a:ext cx="5008901" cy="4571972"/>
          </a:xfrm>
        </p:spPr>
        <p:txBody>
          <a:bodyPr anchor="ctr">
            <a:normAutofit/>
          </a:bodyPr>
          <a:lstStyle/>
          <a:p>
            <a:endParaRPr lang="en-US" sz="2000">
              <a:solidFill>
                <a:schemeClr val="bg1"/>
              </a:solidFill>
            </a:endParaRPr>
          </a:p>
          <a:p>
            <a:pPr marL="0" indent="0">
              <a:buNone/>
            </a:pPr>
            <a:r>
              <a:rPr lang="el-GR" sz="2000">
                <a:solidFill>
                  <a:schemeClr val="bg1"/>
                </a:solidFill>
              </a:rPr>
              <a:t>Τέλος, αξίζει να σημειωθεί πως αν και η βασική δομή του Hadoop συνίσταται από τα στοιχεία που ήδη αναφέρθηκαν, συχνά χρησιμοποιούνται επεκτάσεις από την Apache που εμπλουτίζουν τις δυνατότητες του Hadoop, αναλόγως την περίσταση, οι σημαντικότερες από τις οποίες είναι: Apache HBase, Apache Pig, Apache Hive, Apache Phoenix, Apache Spark, Apache ZooKeeper, Apache Flume, Apache Sqoop, Apache Storm.</a:t>
            </a:r>
          </a:p>
        </p:txBody>
      </p:sp>
    </p:spTree>
    <p:extLst>
      <p:ext uri="{BB962C8B-B14F-4D97-AF65-F5344CB8AC3E}">
        <p14:creationId xmlns:p14="http://schemas.microsoft.com/office/powerpoint/2010/main" val="923628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Τίτλος 1">
            <a:extLst>
              <a:ext uri="{FF2B5EF4-FFF2-40B4-BE49-F238E27FC236}">
                <a16:creationId xmlns:a16="http://schemas.microsoft.com/office/drawing/2014/main" id="{8BDF7623-ECE8-CB85-9074-EEA3979DF087}"/>
              </a:ext>
            </a:extLst>
          </p:cNvPr>
          <p:cNvSpPr>
            <a:spLocks noGrp="1"/>
          </p:cNvSpPr>
          <p:nvPr>
            <p:ph type="title"/>
          </p:nvPr>
        </p:nvSpPr>
        <p:spPr>
          <a:xfrm>
            <a:off x="1014141" y="1450655"/>
            <a:ext cx="3932030" cy="3956690"/>
          </a:xfrm>
        </p:spPr>
        <p:txBody>
          <a:bodyPr anchor="ctr">
            <a:normAutofit/>
          </a:bodyPr>
          <a:lstStyle/>
          <a:p>
            <a:r>
              <a:rPr lang="en-US" sz="6200" b="1">
                <a:solidFill>
                  <a:schemeClr val="bg1"/>
                </a:solidFill>
              </a:rPr>
              <a:t>Hadoop Distributed File System (HDFS)</a:t>
            </a:r>
            <a:endParaRPr lang="el-GR" sz="6200" b="1">
              <a:solidFill>
                <a:schemeClr val="bg1"/>
              </a:solidFill>
            </a:endParaRP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72F57611-195D-0CDA-16BB-40D5EBF4E656}"/>
              </a:ext>
            </a:extLst>
          </p:cNvPr>
          <p:cNvSpPr>
            <a:spLocks noGrp="1"/>
          </p:cNvSpPr>
          <p:nvPr>
            <p:ph idx="1"/>
          </p:nvPr>
        </p:nvSpPr>
        <p:spPr>
          <a:xfrm>
            <a:off x="6096000" y="1108061"/>
            <a:ext cx="5008901" cy="4571972"/>
          </a:xfrm>
        </p:spPr>
        <p:txBody>
          <a:bodyPr anchor="ctr">
            <a:normAutofit/>
          </a:bodyPr>
          <a:lstStyle/>
          <a:p>
            <a:pPr marL="0" indent="0">
              <a:buNone/>
            </a:pPr>
            <a:endParaRPr lang="en-US" sz="1900">
              <a:solidFill>
                <a:schemeClr val="bg1"/>
              </a:solidFill>
            </a:endParaRPr>
          </a:p>
          <a:p>
            <a:pPr marL="0" indent="0">
              <a:buNone/>
            </a:pPr>
            <a:r>
              <a:rPr lang="el-GR" sz="1900">
                <a:solidFill>
                  <a:schemeClr val="bg1"/>
                </a:solidFill>
              </a:rPr>
              <a:t>Όταν ένα σύνολο δεδομένων ξεπερνά τη χωρητικότητα αποθήκευσης ενός και μόνο υπολογιστή, καθίσταται αναγκαίο να κατακερματιστεί σε ένα σύνολο από υπολογιστές. Τα συστήματα αρχείων, που διαχειρίζονται την αποθήκευση σε ένα δίκτυο υπολογιστών, ονομάζονται κατανεμημένα συστήματα αρχείων. Δεδομένου ότι αυτά βασίζονται σε κάποιο δίκτυο δεδομένων, υπεισέρχονται όλες οι επιπλοκές του προγραμματισμού μέσω δικτύου, καθιστώντας έτσι τα κατανεμημένα συστήματα αρχείων πιο περίπλοκα απ’ ό,τι τα συστήματα αρχείων σε έναν μόνο σκληρό δίσκο.</a:t>
            </a:r>
          </a:p>
        </p:txBody>
      </p:sp>
    </p:spTree>
    <p:extLst>
      <p:ext uri="{BB962C8B-B14F-4D97-AF65-F5344CB8AC3E}">
        <p14:creationId xmlns:p14="http://schemas.microsoft.com/office/powerpoint/2010/main" val="674347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Τίτλος 1">
            <a:extLst>
              <a:ext uri="{FF2B5EF4-FFF2-40B4-BE49-F238E27FC236}">
                <a16:creationId xmlns:a16="http://schemas.microsoft.com/office/drawing/2014/main" id="{22381954-0641-35F7-4BBA-44FB8609A769}"/>
              </a:ext>
            </a:extLst>
          </p:cNvPr>
          <p:cNvSpPr>
            <a:spLocks noGrp="1"/>
          </p:cNvSpPr>
          <p:nvPr>
            <p:ph type="title"/>
          </p:nvPr>
        </p:nvSpPr>
        <p:spPr>
          <a:xfrm>
            <a:off x="1014141" y="1450655"/>
            <a:ext cx="3932030" cy="3956690"/>
          </a:xfrm>
        </p:spPr>
        <p:txBody>
          <a:bodyPr anchor="ctr">
            <a:normAutofit/>
          </a:bodyPr>
          <a:lstStyle/>
          <a:p>
            <a:r>
              <a:rPr lang="el-GR" sz="5600" b="1">
                <a:solidFill>
                  <a:schemeClr val="bg1"/>
                </a:solidFill>
              </a:rPr>
              <a:t>ΠΑΡΑΔΕΙΓΜΑ </a:t>
            </a:r>
            <a:r>
              <a:rPr lang="en-US" sz="5600" b="1">
                <a:solidFill>
                  <a:schemeClr val="bg1"/>
                </a:solidFill>
              </a:rPr>
              <a:t>HDFS</a:t>
            </a:r>
            <a:endParaRPr lang="el-GR" sz="5600" b="1">
              <a:solidFill>
                <a:schemeClr val="bg1"/>
              </a:solidFill>
            </a:endParaRP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8A9ADA2B-92E5-103A-288D-1BF88B90F0D1}"/>
              </a:ext>
            </a:extLst>
          </p:cNvPr>
          <p:cNvSpPr>
            <a:spLocks noGrp="1"/>
          </p:cNvSpPr>
          <p:nvPr>
            <p:ph idx="1"/>
          </p:nvPr>
        </p:nvSpPr>
        <p:spPr>
          <a:xfrm>
            <a:off x="6096000" y="1108061"/>
            <a:ext cx="5008901" cy="4571972"/>
          </a:xfrm>
        </p:spPr>
        <p:txBody>
          <a:bodyPr anchor="ctr">
            <a:normAutofit/>
          </a:bodyPr>
          <a:lstStyle/>
          <a:p>
            <a:pPr marL="0" indent="0">
              <a:buNone/>
            </a:pPr>
            <a:r>
              <a:rPr lang="en-US" sz="2000">
                <a:solidFill>
                  <a:schemeClr val="bg1"/>
                </a:solidFill>
              </a:rPr>
              <a:t>M</a:t>
            </a:r>
            <a:r>
              <a:rPr lang="el-GR" sz="2000">
                <a:solidFill>
                  <a:schemeClr val="bg1"/>
                </a:solidFill>
              </a:rPr>
              <a:t>ία από τις μεγαλύτερες προκλήσεις είναι το κατανεμημένο σύστημα αρχείων να αντιμετωπίζει βλάβες σε υπολογιστικούς κόμβους, χωρίς να υποστεί απώλεια δεδομένων. Το Hadoop έρχεται με ένα κατανεμημένο σύστημα αρχείων, που ονομάζεται HDFS (Hadoop Distributed File System). Μπορεί μερικές φορές να δείτε να αναφέρονται σε αυτό και ως «DFS» – ιδιαίτερα σε άτυπες αναφορές ή σε παλαιότερα έγγραφα.</a:t>
            </a:r>
          </a:p>
        </p:txBody>
      </p:sp>
    </p:spTree>
    <p:extLst>
      <p:ext uri="{BB962C8B-B14F-4D97-AF65-F5344CB8AC3E}">
        <p14:creationId xmlns:p14="http://schemas.microsoft.com/office/powerpoint/2010/main" val="4145862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C16AB61-CDE6-01AC-9A29-6E37750EFDC1}"/>
              </a:ext>
            </a:extLst>
          </p:cNvPr>
          <p:cNvSpPr>
            <a:spLocks noGrp="1"/>
          </p:cNvSpPr>
          <p:nvPr>
            <p:ph type="title"/>
          </p:nvPr>
        </p:nvSpPr>
        <p:spPr>
          <a:xfrm>
            <a:off x="1389278" y="1233241"/>
            <a:ext cx="3240506" cy="4064628"/>
          </a:xfrm>
        </p:spPr>
        <p:txBody>
          <a:bodyPr>
            <a:normAutofit/>
          </a:bodyPr>
          <a:lstStyle/>
          <a:p>
            <a:r>
              <a:rPr lang="el-GR" b="1">
                <a:solidFill>
                  <a:srgbClr val="FFFFFF"/>
                </a:solidFill>
                <a:latin typeface="Calibri Light" panose="020F0302020204030204"/>
              </a:rPr>
              <a:t>ΠΑΡΑΛΛΗΛΕΣ ΒΑΣΕΙΣ ΔΕΔΟΜΕΝΩΝ</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E5B69E6E-6FA6-1EA5-997B-48731418B34D}"/>
              </a:ext>
            </a:extLst>
          </p:cNvPr>
          <p:cNvSpPr>
            <a:spLocks noGrp="1"/>
          </p:cNvSpPr>
          <p:nvPr>
            <p:ph idx="1"/>
          </p:nvPr>
        </p:nvSpPr>
        <p:spPr>
          <a:xfrm>
            <a:off x="6096000" y="820880"/>
            <a:ext cx="5257799" cy="4889350"/>
          </a:xfrm>
        </p:spPr>
        <p:txBody>
          <a:bodyPr anchor="t">
            <a:normAutofit/>
          </a:bodyPr>
          <a:lstStyle/>
          <a:p>
            <a:pPr marL="0" indent="0">
              <a:buNone/>
            </a:pPr>
            <a:endParaRPr lang="en-US" sz="2600"/>
          </a:p>
          <a:p>
            <a:pPr marL="0" indent="0">
              <a:buNone/>
            </a:pPr>
            <a:r>
              <a:rPr lang="el-GR" sz="2600"/>
              <a:t>H παράλληλη επεξεργασία παρουσιάζει προβλήματα οπότε δημιουργήθηκε η ανάγκη για ανάπτυξη νέων συστημάτων βάσεων δεδομένων για βελτιστοποίηση της απόδοσης. Οι βάσεις αυτές μπορούν να αποθηκεύσουν με ευκολία μεγάλες ποσότητες δεδομένων και να παρέχουν αύξηση των διαθέσιμων πόρων ώστε να τους υποστηρίζουν την παράλληλη επεξεργασία των δεδομένων</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53435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BED78F6-0A6F-0779-978B-F9D19F8332CA}"/>
              </a:ext>
            </a:extLst>
          </p:cNvPr>
          <p:cNvSpPr>
            <a:spLocks noGrp="1"/>
          </p:cNvSpPr>
          <p:nvPr>
            <p:ph type="title"/>
          </p:nvPr>
        </p:nvSpPr>
        <p:spPr>
          <a:xfrm>
            <a:off x="630936" y="639520"/>
            <a:ext cx="3429000" cy="1719072"/>
          </a:xfrm>
        </p:spPr>
        <p:txBody>
          <a:bodyPr anchor="b">
            <a:normAutofit/>
          </a:bodyPr>
          <a:lstStyle/>
          <a:p>
            <a:r>
              <a:rPr lang="el-GR" sz="4600" b="1"/>
              <a:t>Αρχιτεκτονική του </a:t>
            </a:r>
            <a:r>
              <a:rPr lang="en-US" sz="4600" b="1"/>
              <a:t>HDFS</a:t>
            </a:r>
            <a:endParaRPr lang="el-GR" sz="4600" b="1"/>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1B45362D-A590-0154-D642-B61F6EC04FA6}"/>
              </a:ext>
            </a:extLst>
          </p:cNvPr>
          <p:cNvSpPr>
            <a:spLocks noGrp="1"/>
          </p:cNvSpPr>
          <p:nvPr>
            <p:ph idx="1"/>
          </p:nvPr>
        </p:nvSpPr>
        <p:spPr>
          <a:xfrm>
            <a:off x="630936" y="2807208"/>
            <a:ext cx="3429000" cy="3410712"/>
          </a:xfrm>
        </p:spPr>
        <p:txBody>
          <a:bodyPr anchor="t">
            <a:normAutofit/>
          </a:bodyPr>
          <a:lstStyle/>
          <a:p>
            <a:endParaRPr lang="en-US" sz="2200"/>
          </a:p>
        </p:txBody>
      </p:sp>
      <p:pic>
        <p:nvPicPr>
          <p:cNvPr id="5" name="Θέση περιεχομένου 4">
            <a:extLst>
              <a:ext uri="{FF2B5EF4-FFF2-40B4-BE49-F238E27FC236}">
                <a16:creationId xmlns:a16="http://schemas.microsoft.com/office/drawing/2014/main" id="{59F498F8-6F5D-47DC-537C-DA8B2F925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753809"/>
            <a:ext cx="6903720" cy="5350382"/>
          </a:xfrm>
          <a:prstGeom prst="rect">
            <a:avLst/>
          </a:prstGeom>
        </p:spPr>
      </p:pic>
    </p:spTree>
    <p:extLst>
      <p:ext uri="{BB962C8B-B14F-4D97-AF65-F5344CB8AC3E}">
        <p14:creationId xmlns:p14="http://schemas.microsoft.com/office/powerpoint/2010/main" val="1895742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8821B0A-F952-0DA2-9C13-6DC09E55423D}"/>
              </a:ext>
            </a:extLst>
          </p:cNvPr>
          <p:cNvSpPr>
            <a:spLocks noGrp="1"/>
          </p:cNvSpPr>
          <p:nvPr>
            <p:ph type="title"/>
          </p:nvPr>
        </p:nvSpPr>
        <p:spPr>
          <a:xfrm>
            <a:off x="1043631" y="809898"/>
            <a:ext cx="10173010" cy="1554480"/>
          </a:xfrm>
        </p:spPr>
        <p:txBody>
          <a:bodyPr anchor="ctr">
            <a:normAutofit/>
          </a:bodyPr>
          <a:lstStyle/>
          <a:p>
            <a:r>
              <a:rPr lang="el-GR" sz="4800" b="1"/>
              <a:t>ΠΛΕΟΝΕΚΤΗΜΑΤΑ</a:t>
            </a:r>
            <a:r>
              <a:rPr lang="el-GR" sz="4800"/>
              <a:t> </a:t>
            </a:r>
            <a:r>
              <a:rPr lang="el-GR" sz="4800" b="1"/>
              <a:t>ΤΟΥ </a:t>
            </a:r>
            <a:r>
              <a:rPr lang="en-US" sz="4800" b="1"/>
              <a:t>HDFS</a:t>
            </a:r>
            <a:endParaRPr lang="el-GR" sz="4800" b="1"/>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74888E05-839D-641C-8EA9-4D137D75FE52}"/>
              </a:ext>
            </a:extLst>
          </p:cNvPr>
          <p:cNvGraphicFramePr>
            <a:graphicFrameLocks noGrp="1"/>
          </p:cNvGraphicFramePr>
          <p:nvPr>
            <p:ph idx="1"/>
            <p:extLst>
              <p:ext uri="{D42A27DB-BD31-4B8C-83A1-F6EECF244321}">
                <p14:modId xmlns:p14="http://schemas.microsoft.com/office/powerpoint/2010/main" val="104298914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884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Τίτλος 1">
            <a:extLst>
              <a:ext uri="{FF2B5EF4-FFF2-40B4-BE49-F238E27FC236}">
                <a16:creationId xmlns:a16="http://schemas.microsoft.com/office/drawing/2014/main" id="{20030613-045F-C7F4-1A2B-0CE14DA9B637}"/>
              </a:ext>
            </a:extLst>
          </p:cNvPr>
          <p:cNvSpPr>
            <a:spLocks noGrp="1"/>
          </p:cNvSpPr>
          <p:nvPr>
            <p:ph type="title"/>
          </p:nvPr>
        </p:nvSpPr>
        <p:spPr>
          <a:xfrm>
            <a:off x="838200" y="448721"/>
            <a:ext cx="4707671" cy="1225650"/>
          </a:xfrm>
        </p:spPr>
        <p:txBody>
          <a:bodyPr anchor="b">
            <a:normAutofit/>
          </a:bodyPr>
          <a:lstStyle/>
          <a:p>
            <a:endParaRPr lang="el-GR" sz="3800">
              <a:solidFill>
                <a:schemeClr val="bg1"/>
              </a:solidFill>
            </a:endParaRPr>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D14C92DB-F819-738A-3584-F71A5D80B2BE}"/>
              </a:ext>
            </a:extLst>
          </p:cNvPr>
          <p:cNvSpPr>
            <a:spLocks noGrp="1"/>
          </p:cNvSpPr>
          <p:nvPr>
            <p:ph idx="1"/>
          </p:nvPr>
        </p:nvSpPr>
        <p:spPr>
          <a:xfrm>
            <a:off x="897769" y="1909192"/>
            <a:ext cx="4586513" cy="3647710"/>
          </a:xfrm>
        </p:spPr>
        <p:txBody>
          <a:bodyPr>
            <a:normAutofit/>
          </a:bodyPr>
          <a:lstStyle/>
          <a:p>
            <a:pPr marL="0" indent="0">
              <a:buNone/>
            </a:pPr>
            <a:r>
              <a:rPr lang="el-GR" sz="1700">
                <a:solidFill>
                  <a:schemeClr val="bg1"/>
                </a:solidFill>
              </a:rPr>
              <a:t>ΑΠΟΤΥΧΙΑ ΥΛΙΚΟΥ</a:t>
            </a:r>
          </a:p>
          <a:p>
            <a:pPr marL="0" indent="0">
              <a:buNone/>
            </a:pPr>
            <a:endParaRPr lang="el-GR" sz="1700">
              <a:solidFill>
                <a:schemeClr val="bg1"/>
              </a:solidFill>
            </a:endParaRPr>
          </a:p>
          <a:p>
            <a:pPr marL="0" indent="0">
              <a:buNone/>
            </a:pPr>
            <a:r>
              <a:rPr lang="el-GR" sz="1700">
                <a:solidFill>
                  <a:schemeClr val="bg1"/>
                </a:solidFill>
              </a:rPr>
              <a:t>Ένα στιγμιότυπο HDFS μπορεί να συνίσταται από εκατοντάδες ή χιλιάδες μηχανήματα, όπου το καθένα αποθηκεύει το δικό του μερίδιο δεδομένων. Είναι πιθανό να προκύψουν αποτυχίες στο hardware, χωρίς αυτό να σημαίνει ότι κάποια από τα συστατικά του HDFS δεν είναι λειτουργικά. Το HDFS συνεχώς ερευνά για λάθη και αυτόματα ανακτά τα δεδομένα από αυτά. Ο τρόπος αυτός λειτουργίας του HDFS αποτελεί ένα πλεονέκτημα αρχιτεκτονικής του πυρήνα του. </a:t>
            </a: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4" descr="Μικροτσίπ σε πλακέτα κυκλώματος">
            <a:extLst>
              <a:ext uri="{FF2B5EF4-FFF2-40B4-BE49-F238E27FC236}">
                <a16:creationId xmlns:a16="http://schemas.microsoft.com/office/drawing/2014/main" id="{F7B4D056-B637-F546-F40D-20ABBD2F45B2}"/>
              </a:ext>
            </a:extLst>
          </p:cNvPr>
          <p:cNvPicPr>
            <a:picLocks noChangeAspect="1"/>
          </p:cNvPicPr>
          <p:nvPr/>
        </p:nvPicPr>
        <p:blipFill>
          <a:blip r:embed="rId2"/>
          <a:stretch>
            <a:fillRect/>
          </a:stretch>
        </p:blipFill>
        <p:spPr>
          <a:xfrm>
            <a:off x="6525453" y="1304045"/>
            <a:ext cx="5666547" cy="4249910"/>
          </a:xfrm>
          <a:prstGeom prst="rect">
            <a:avLst/>
          </a:prstGeom>
        </p:spPr>
      </p:pic>
    </p:spTree>
    <p:extLst>
      <p:ext uri="{BB962C8B-B14F-4D97-AF65-F5344CB8AC3E}">
        <p14:creationId xmlns:p14="http://schemas.microsoft.com/office/powerpoint/2010/main" val="3024089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Τίτλος 1">
            <a:extLst>
              <a:ext uri="{FF2B5EF4-FFF2-40B4-BE49-F238E27FC236}">
                <a16:creationId xmlns:a16="http://schemas.microsoft.com/office/drawing/2014/main" id="{E51EDE17-8919-F8D9-A3FB-005A1D7D13CF}"/>
              </a:ext>
            </a:extLst>
          </p:cNvPr>
          <p:cNvSpPr>
            <a:spLocks noGrp="1"/>
          </p:cNvSpPr>
          <p:nvPr>
            <p:ph type="title"/>
          </p:nvPr>
        </p:nvSpPr>
        <p:spPr>
          <a:xfrm>
            <a:off x="838200" y="448721"/>
            <a:ext cx="4707671" cy="1225650"/>
          </a:xfrm>
        </p:spPr>
        <p:txBody>
          <a:bodyPr anchor="b">
            <a:normAutofit/>
          </a:bodyPr>
          <a:lstStyle/>
          <a:p>
            <a:endParaRPr lang="el-GR" sz="3800">
              <a:solidFill>
                <a:schemeClr val="bg1"/>
              </a:solidFill>
            </a:endParaRPr>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C08366BD-7AA2-A650-693B-4A95323AC4D8}"/>
              </a:ext>
            </a:extLst>
          </p:cNvPr>
          <p:cNvSpPr>
            <a:spLocks noGrp="1"/>
          </p:cNvSpPr>
          <p:nvPr>
            <p:ph idx="1"/>
          </p:nvPr>
        </p:nvSpPr>
        <p:spPr>
          <a:xfrm>
            <a:off x="897769" y="1909192"/>
            <a:ext cx="4586513" cy="3647710"/>
          </a:xfrm>
        </p:spPr>
        <p:txBody>
          <a:bodyPr>
            <a:normAutofit/>
          </a:bodyPr>
          <a:lstStyle/>
          <a:p>
            <a:pPr marL="0" indent="0">
              <a:buNone/>
            </a:pPr>
            <a:r>
              <a:rPr lang="el-GR" sz="2000">
                <a:solidFill>
                  <a:schemeClr val="bg1"/>
                </a:solidFill>
              </a:rPr>
              <a:t>ΣΥΝΕΧΗΣ ΡΟΗ ΠΡΟΣΒΑΣΗΣ ΔΕΔΟΜΕΝΩΝ.</a:t>
            </a:r>
          </a:p>
          <a:p>
            <a:pPr marL="0" indent="0">
              <a:buNone/>
            </a:pPr>
            <a:endParaRPr lang="el-GR" sz="2000">
              <a:solidFill>
                <a:schemeClr val="bg1"/>
              </a:solidFill>
            </a:endParaRPr>
          </a:p>
          <a:p>
            <a:pPr marL="0" indent="0">
              <a:buNone/>
            </a:pPr>
            <a:r>
              <a:rPr lang="el-GR" sz="2000">
                <a:solidFill>
                  <a:schemeClr val="bg1"/>
                </a:solidFill>
              </a:rPr>
              <a:t>Οι εφαρμογές που τρέχουν στο HDFS χρειάζονται συνεχή πρόσβαση στα δεδομένα τους. Το HDFS είναι σχεδιασμένο περισσότερο για batch processing παρά για διαδραστική χρήση από τους χρήστες. Το POSIX (Portable Operating System Interface for Unix) θέτει πολλές απαιτήσεις που δεν χρειάζονται στις εφαρμογές που εκτελούνται στο HDFS. </a:t>
            </a: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Αφηρημένο φόντο δεδομένων">
            <a:extLst>
              <a:ext uri="{FF2B5EF4-FFF2-40B4-BE49-F238E27FC236}">
                <a16:creationId xmlns:a16="http://schemas.microsoft.com/office/drawing/2014/main" id="{6B952503-9EC1-680C-0C61-CF1F51770FA4}"/>
              </a:ext>
            </a:extLst>
          </p:cNvPr>
          <p:cNvPicPr>
            <a:picLocks noChangeAspect="1"/>
          </p:cNvPicPr>
          <p:nvPr/>
        </p:nvPicPr>
        <p:blipFill>
          <a:blip r:embed="rId2"/>
          <a:stretch>
            <a:fillRect/>
          </a:stretch>
        </p:blipFill>
        <p:spPr>
          <a:xfrm>
            <a:off x="6525453" y="1835284"/>
            <a:ext cx="5666547" cy="3187432"/>
          </a:xfrm>
          <a:prstGeom prst="rect">
            <a:avLst/>
          </a:prstGeom>
        </p:spPr>
      </p:pic>
    </p:spTree>
    <p:extLst>
      <p:ext uri="{BB962C8B-B14F-4D97-AF65-F5344CB8AC3E}">
        <p14:creationId xmlns:p14="http://schemas.microsoft.com/office/powerpoint/2010/main" val="2718694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Τίτλος 1">
            <a:extLst>
              <a:ext uri="{FF2B5EF4-FFF2-40B4-BE49-F238E27FC236}">
                <a16:creationId xmlns:a16="http://schemas.microsoft.com/office/drawing/2014/main" id="{E17A59C3-250C-E6FE-A4E4-87EDA28EE4B3}"/>
              </a:ext>
            </a:extLst>
          </p:cNvPr>
          <p:cNvSpPr>
            <a:spLocks noGrp="1"/>
          </p:cNvSpPr>
          <p:nvPr>
            <p:ph type="title"/>
          </p:nvPr>
        </p:nvSpPr>
        <p:spPr>
          <a:xfrm>
            <a:off x="1295400" y="669925"/>
            <a:ext cx="4562272" cy="1325563"/>
          </a:xfrm>
        </p:spPr>
        <p:txBody>
          <a:bodyPr anchor="b">
            <a:normAutofit/>
          </a:bodyPr>
          <a:lstStyle/>
          <a:p>
            <a:endParaRPr lang="el-GR">
              <a:solidFill>
                <a:schemeClr val="bg1"/>
              </a:solidFill>
            </a:endParaRPr>
          </a:p>
        </p:txBody>
      </p:sp>
      <p:sp>
        <p:nvSpPr>
          <p:cNvPr id="3" name="Θέση περιεχομένου 2">
            <a:extLst>
              <a:ext uri="{FF2B5EF4-FFF2-40B4-BE49-F238E27FC236}">
                <a16:creationId xmlns:a16="http://schemas.microsoft.com/office/drawing/2014/main" id="{0BA8C7AA-3149-BA4F-98BC-9D9910FDCE47}"/>
              </a:ext>
            </a:extLst>
          </p:cNvPr>
          <p:cNvSpPr>
            <a:spLocks noGrp="1"/>
          </p:cNvSpPr>
          <p:nvPr>
            <p:ph idx="1"/>
          </p:nvPr>
        </p:nvSpPr>
        <p:spPr>
          <a:xfrm>
            <a:off x="1295400" y="2288833"/>
            <a:ext cx="4562272" cy="3711571"/>
          </a:xfrm>
        </p:spPr>
        <p:txBody>
          <a:bodyPr>
            <a:normAutofit/>
          </a:bodyPr>
          <a:lstStyle/>
          <a:p>
            <a:pPr marL="0" indent="0">
              <a:buNone/>
            </a:pPr>
            <a:r>
              <a:rPr lang="el-GR" sz="1700">
                <a:solidFill>
                  <a:schemeClr val="bg1"/>
                </a:solidFill>
              </a:rPr>
              <a:t>ΜΕΓΑΛΟ ΣΥΝΟΛΟ ΔΕΔΟΜΕΝΩΝ</a:t>
            </a:r>
          </a:p>
          <a:p>
            <a:pPr marL="0" indent="0">
              <a:buNone/>
            </a:pPr>
            <a:endParaRPr lang="el-GR" sz="1700">
              <a:solidFill>
                <a:schemeClr val="bg1"/>
              </a:solidFill>
            </a:endParaRPr>
          </a:p>
          <a:p>
            <a:pPr marL="0" indent="0">
              <a:buNone/>
            </a:pPr>
            <a:r>
              <a:rPr lang="el-GR" sz="1700">
                <a:solidFill>
                  <a:schemeClr val="bg1"/>
                </a:solidFill>
              </a:rPr>
              <a:t>Οι εφαρμογές που τρέχουν σε HDFS χειρίζονται δεδομένα πολύ μεγάλου όγκου. Ένα συνηθισμένο αρχείο στο HDFS έχει μέγεθος της τάξης Gigabyte έως και Terabyte. Το HDFS δίνει τη δυνατότητα (α) παροχής υπηρεσιών με υψηλό όγκο πληροφορίας, που μπορεί να μεταδοθεί μέσω διαδικτύου σε δεδομένο χρόνο, (bandwidth), και (β) ύπαρξης εκατοντάδων κόμβων σε ένα ενιαίο cluster. Το HDFS θα μπορούσε να υποστηρίξει δεκάδες εκατομμύρια αρχεία σε ένα ενιαίο στιγμιότυπο</a:t>
            </a:r>
          </a:p>
        </p:txBody>
      </p:sp>
      <p:pic>
        <p:nvPicPr>
          <p:cNvPr id="5" name="Picture 4" descr="CPU με δυαδικούς αριθμούς και σχέδιο">
            <a:extLst>
              <a:ext uri="{FF2B5EF4-FFF2-40B4-BE49-F238E27FC236}">
                <a16:creationId xmlns:a16="http://schemas.microsoft.com/office/drawing/2014/main" id="{63BE3508-CEE7-C5A0-C018-D6ACBF6266C3}"/>
              </a:ext>
            </a:extLst>
          </p:cNvPr>
          <p:cNvPicPr>
            <a:picLocks noChangeAspect="1"/>
          </p:cNvPicPr>
          <p:nvPr/>
        </p:nvPicPr>
        <p:blipFill rotWithShape="1">
          <a:blip r:embed="rId2"/>
          <a:srcRect l="34240" r="28340"/>
          <a:stretch/>
        </p:blipFill>
        <p:spPr>
          <a:xfrm>
            <a:off x="7629728" y="10"/>
            <a:ext cx="4562272" cy="6857990"/>
          </a:xfrm>
          <a:prstGeom prst="rect">
            <a:avLst/>
          </a:prstGeom>
        </p:spPr>
      </p:pic>
      <p:cxnSp>
        <p:nvCxnSpPr>
          <p:cNvPr id="11" name="Straight Connector 1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95400" y="2026340"/>
            <a:ext cx="108966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812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Τίτλος 1">
            <a:extLst>
              <a:ext uri="{FF2B5EF4-FFF2-40B4-BE49-F238E27FC236}">
                <a16:creationId xmlns:a16="http://schemas.microsoft.com/office/drawing/2014/main" id="{58FD29CD-4A18-D03B-9444-EF559D3062B1}"/>
              </a:ext>
            </a:extLst>
          </p:cNvPr>
          <p:cNvSpPr>
            <a:spLocks noGrp="1"/>
          </p:cNvSpPr>
          <p:nvPr>
            <p:ph type="title"/>
          </p:nvPr>
        </p:nvSpPr>
        <p:spPr>
          <a:xfrm>
            <a:off x="6438899" y="669925"/>
            <a:ext cx="4414629" cy="1325563"/>
          </a:xfrm>
        </p:spPr>
        <p:txBody>
          <a:bodyPr anchor="b">
            <a:normAutofit/>
          </a:bodyPr>
          <a:lstStyle/>
          <a:p>
            <a:endParaRPr lang="el-GR" sz="3800">
              <a:solidFill>
                <a:schemeClr val="bg1"/>
              </a:solidFill>
            </a:endParaRPr>
          </a:p>
        </p:txBody>
      </p:sp>
      <p:pic>
        <p:nvPicPr>
          <p:cNvPr id="16" name="Picture 4" descr="Καρδιογράφημα">
            <a:extLst>
              <a:ext uri="{FF2B5EF4-FFF2-40B4-BE49-F238E27FC236}">
                <a16:creationId xmlns:a16="http://schemas.microsoft.com/office/drawing/2014/main" id="{8BC334E7-1CF8-561B-5C68-D40A89D3BF3E}"/>
              </a:ext>
            </a:extLst>
          </p:cNvPr>
          <p:cNvPicPr>
            <a:picLocks noChangeAspect="1"/>
          </p:cNvPicPr>
          <p:nvPr/>
        </p:nvPicPr>
        <p:blipFill rotWithShape="1">
          <a:blip r:embed="rId2"/>
          <a:srcRect l="18433" r="25781"/>
          <a:stretch/>
        </p:blipFill>
        <p:spPr>
          <a:xfrm>
            <a:off x="20" y="10"/>
            <a:ext cx="5753082" cy="6857990"/>
          </a:xfrm>
          <a:prstGeom prst="rect">
            <a:avLst/>
          </a:prstGeom>
        </p:spPr>
      </p:pic>
      <p:cxnSp>
        <p:nvCxnSpPr>
          <p:cNvPr id="17" name="Straight Connector 1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026340"/>
            <a:ext cx="108966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5F258330-2CA5-4426-177C-EC3C6470369C}"/>
              </a:ext>
            </a:extLst>
          </p:cNvPr>
          <p:cNvSpPr>
            <a:spLocks noGrp="1"/>
          </p:cNvSpPr>
          <p:nvPr>
            <p:ph idx="1"/>
          </p:nvPr>
        </p:nvSpPr>
        <p:spPr>
          <a:xfrm>
            <a:off x="6438899" y="2400304"/>
            <a:ext cx="4414629" cy="3441692"/>
          </a:xfrm>
        </p:spPr>
        <p:txBody>
          <a:bodyPr>
            <a:normAutofit/>
          </a:bodyPr>
          <a:lstStyle/>
          <a:p>
            <a:pPr marL="0" indent="0">
              <a:buNone/>
            </a:pPr>
            <a:r>
              <a:rPr lang="el-GR" sz="1700">
                <a:solidFill>
                  <a:schemeClr val="bg1"/>
                </a:solidFill>
              </a:rPr>
              <a:t>ΑΠΛΟ-ΣΥΝΕΠΕΣ ΜΟΝΤΕΛΟ</a:t>
            </a:r>
            <a:endParaRPr lang="en-US" sz="1700">
              <a:solidFill>
                <a:schemeClr val="bg1"/>
              </a:solidFill>
            </a:endParaRPr>
          </a:p>
          <a:p>
            <a:pPr marL="0" indent="0">
              <a:buNone/>
            </a:pPr>
            <a:endParaRPr lang="en-US" sz="1700">
              <a:solidFill>
                <a:schemeClr val="bg1"/>
              </a:solidFill>
            </a:endParaRPr>
          </a:p>
          <a:p>
            <a:pPr marL="0" indent="0">
              <a:buNone/>
            </a:pPr>
            <a:r>
              <a:rPr lang="el-GR" sz="1700">
                <a:solidFill>
                  <a:schemeClr val="bg1"/>
                </a:solidFill>
              </a:rPr>
              <a:t>Το HDFS χρησιμοποιεί για τα αρχεία το μοντέλο πρόσβασης «γράφω μία φορά, διαβάζω πολλές». Ένα αρχείο δημιουργείται, γράφεται και κλείνει, χωρίς να χρειάζεται αλλαγές. Έτσι, απλοποιείται η κατάσταση των δεδομένων και επιτυγχάνεται υψηλή παραγωγικότητα (throughput), με άλλα λόγια παράγεται μεγάλη ποσότητα έργου από έναν σταθμό εξυπηρέτησης, στη μονάδα του χρόνου.</a:t>
            </a:r>
          </a:p>
        </p:txBody>
      </p:sp>
      <p:sp>
        <p:nvSpPr>
          <p:cNvPr id="18" name="Rectangle 12">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032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585886-A9E2-AEA0-7BFF-032044833DA9}"/>
              </a:ext>
            </a:extLst>
          </p:cNvPr>
          <p:cNvSpPr>
            <a:spLocks noGrp="1"/>
          </p:cNvSpPr>
          <p:nvPr>
            <p:ph type="title"/>
          </p:nvPr>
        </p:nvSpPr>
        <p:spPr/>
        <p:txBody>
          <a:bodyPr/>
          <a:lstStyle/>
          <a:p>
            <a:pPr algn="ctr"/>
            <a:r>
              <a:rPr lang="en-US" b="1"/>
              <a:t>Apache Spark</a:t>
            </a:r>
            <a:endParaRPr lang="el-GR" b="1" dirty="0"/>
          </a:p>
        </p:txBody>
      </p:sp>
      <p:graphicFrame>
        <p:nvGraphicFramePr>
          <p:cNvPr id="5" name="Θέση περιεχομένου 2">
            <a:extLst>
              <a:ext uri="{FF2B5EF4-FFF2-40B4-BE49-F238E27FC236}">
                <a16:creationId xmlns:a16="http://schemas.microsoft.com/office/drawing/2014/main" id="{298B7883-6F01-83D2-3809-31E2D69A1DD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4901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CPU με δυαδικούς αριθμούς και σχέδιο">
            <a:extLst>
              <a:ext uri="{FF2B5EF4-FFF2-40B4-BE49-F238E27FC236}">
                <a16:creationId xmlns:a16="http://schemas.microsoft.com/office/drawing/2014/main" id="{2F96E279-2F50-FDB6-C8A8-C396248C7104}"/>
              </a:ext>
            </a:extLst>
          </p:cNvPr>
          <p:cNvPicPr>
            <a:picLocks noChangeAspect="1"/>
          </p:cNvPicPr>
          <p:nvPr/>
        </p:nvPicPr>
        <p:blipFill rotWithShape="1">
          <a:blip r:embed="rId2">
            <a:alphaModFix amt="60000"/>
          </a:blip>
          <a:srcRect/>
          <a:stretch/>
        </p:blipFill>
        <p:spPr>
          <a:xfrm>
            <a:off x="-1" y="10"/>
            <a:ext cx="12192001" cy="6857990"/>
          </a:xfrm>
          <a:prstGeom prst="rect">
            <a:avLst/>
          </a:prstGeom>
        </p:spPr>
      </p:pic>
      <p:sp>
        <p:nvSpPr>
          <p:cNvPr id="2" name="Τίτλος 1">
            <a:extLst>
              <a:ext uri="{FF2B5EF4-FFF2-40B4-BE49-F238E27FC236}">
                <a16:creationId xmlns:a16="http://schemas.microsoft.com/office/drawing/2014/main" id="{B0F12ADA-DE8C-D1B3-FAF0-3CFFEA276820}"/>
              </a:ext>
            </a:extLst>
          </p:cNvPr>
          <p:cNvSpPr>
            <a:spLocks noGrp="1"/>
          </p:cNvSpPr>
          <p:nvPr>
            <p:ph type="title"/>
          </p:nvPr>
        </p:nvSpPr>
        <p:spPr>
          <a:xfrm>
            <a:off x="1198181" y="728906"/>
            <a:ext cx="9792471" cy="2057037"/>
          </a:xfrm>
        </p:spPr>
        <p:txBody>
          <a:bodyPr>
            <a:normAutofit/>
          </a:bodyPr>
          <a:lstStyle/>
          <a:p>
            <a:r>
              <a:rPr lang="en-US" b="1">
                <a:solidFill>
                  <a:srgbClr val="FFFFFF"/>
                </a:solidFill>
              </a:rPr>
              <a:t>Apache Spark</a:t>
            </a:r>
            <a:endParaRPr lang="el-GR">
              <a:solidFill>
                <a:srgbClr val="FFFFFF"/>
              </a:solidFill>
            </a:endParaRPr>
          </a:p>
        </p:txBody>
      </p:sp>
      <p:sp>
        <p:nvSpPr>
          <p:cNvPr id="3" name="Θέση περιεχομένου 2">
            <a:extLst>
              <a:ext uri="{FF2B5EF4-FFF2-40B4-BE49-F238E27FC236}">
                <a16:creationId xmlns:a16="http://schemas.microsoft.com/office/drawing/2014/main" id="{6EC54C6B-DEE3-A70B-DAF8-1C37E8A1578D}"/>
              </a:ext>
            </a:extLst>
          </p:cNvPr>
          <p:cNvSpPr>
            <a:spLocks noGrp="1"/>
          </p:cNvSpPr>
          <p:nvPr>
            <p:ph idx="1"/>
          </p:nvPr>
        </p:nvSpPr>
        <p:spPr>
          <a:xfrm>
            <a:off x="1198181" y="2957665"/>
            <a:ext cx="9792471" cy="3171423"/>
          </a:xfrm>
        </p:spPr>
        <p:txBody>
          <a:bodyPr>
            <a:normAutofit/>
          </a:bodyPr>
          <a:lstStyle/>
          <a:p>
            <a:pPr marL="0" indent="0">
              <a:buNone/>
            </a:pPr>
            <a:endParaRPr lang="el-GR" sz="2000">
              <a:solidFill>
                <a:srgbClr val="FFFFFF"/>
              </a:solidFill>
            </a:endParaRPr>
          </a:p>
          <a:p>
            <a:pPr marL="0" indent="0">
              <a:buNone/>
            </a:pPr>
            <a:r>
              <a:rPr lang="el-GR" sz="2000">
                <a:solidFill>
                  <a:srgbClr val="FFFFFF"/>
                </a:solidFill>
              </a:rPr>
              <a:t>Το Spark προσφέρει στον προγραμματιστή μία διεπαφή (Interface) επικεντρωμένη σε μία δομή δεδομένων, γνωστή ως Ελαστικό Κατανεμημένο Σύνολο Δεδομένων (Resilient Distributed Dataset ή RDD) και πρόκεται για μια συλλογή κατανεμημένων αντικειμένων σε ένα σύνολο υπολογιστικών κόμβων η οποία διασφαλίζει αποτελεσματική διαχείριση αστοχιών υλικού, όπως ακριβώς το Hadoop.</a:t>
            </a:r>
          </a:p>
        </p:txBody>
      </p:sp>
    </p:spTree>
    <p:extLst>
      <p:ext uri="{BB962C8B-B14F-4D97-AF65-F5344CB8AC3E}">
        <p14:creationId xmlns:p14="http://schemas.microsoft.com/office/powerpoint/2010/main" val="1246643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3C4425F-F944-9476-B6E0-EE2CF4CEA1D4}"/>
              </a:ext>
            </a:extLst>
          </p:cNvPr>
          <p:cNvSpPr>
            <a:spLocks noGrp="1"/>
          </p:cNvSpPr>
          <p:nvPr>
            <p:ph type="title"/>
          </p:nvPr>
        </p:nvSpPr>
        <p:spPr>
          <a:xfrm>
            <a:off x="1043631" y="809898"/>
            <a:ext cx="10173010" cy="1554480"/>
          </a:xfrm>
        </p:spPr>
        <p:txBody>
          <a:bodyPr anchor="ctr">
            <a:normAutofit/>
          </a:bodyPr>
          <a:lstStyle/>
          <a:p>
            <a:r>
              <a:rPr lang="en-US" sz="4800" b="1"/>
              <a:t>Apache Spark</a:t>
            </a:r>
            <a:endParaRPr lang="el-GR"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5" name="Θέση περιεχομένου 2">
            <a:extLst>
              <a:ext uri="{FF2B5EF4-FFF2-40B4-BE49-F238E27FC236}">
                <a16:creationId xmlns:a16="http://schemas.microsoft.com/office/drawing/2014/main" id="{3E9A22BF-C841-B88C-8A28-580A003234C8}"/>
              </a:ext>
            </a:extLst>
          </p:cNvPr>
          <p:cNvGraphicFramePr>
            <a:graphicFrameLocks noGrp="1"/>
          </p:cNvGraphicFramePr>
          <p:nvPr>
            <p:ph idx="1"/>
            <p:extLst>
              <p:ext uri="{D42A27DB-BD31-4B8C-83A1-F6EECF244321}">
                <p14:modId xmlns:p14="http://schemas.microsoft.com/office/powerpoint/2010/main" val="20667307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7631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980CF5B-1A77-C520-9BDE-F8E56F2B72B2}"/>
              </a:ext>
            </a:extLst>
          </p:cNvPr>
          <p:cNvSpPr>
            <a:spLocks noGrp="1"/>
          </p:cNvSpPr>
          <p:nvPr>
            <p:ph type="title"/>
          </p:nvPr>
        </p:nvSpPr>
        <p:spPr>
          <a:xfrm>
            <a:off x="1102368" y="1877492"/>
            <a:ext cx="4030132" cy="3215373"/>
          </a:xfrm>
        </p:spPr>
        <p:txBody>
          <a:bodyPr>
            <a:normAutofit/>
          </a:bodyPr>
          <a:lstStyle/>
          <a:p>
            <a:pPr algn="ctr"/>
            <a:r>
              <a:rPr lang="en-US" b="1">
                <a:solidFill>
                  <a:schemeClr val="bg1"/>
                </a:solidFill>
              </a:rPr>
              <a:t>Apache Spark</a:t>
            </a:r>
            <a:endParaRPr lang="el-GR">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Θέση περιεχομένου 2">
            <a:extLst>
              <a:ext uri="{FF2B5EF4-FFF2-40B4-BE49-F238E27FC236}">
                <a16:creationId xmlns:a16="http://schemas.microsoft.com/office/drawing/2014/main" id="{B0D3259C-B517-2B8D-1558-8951BF7F0A1E}"/>
              </a:ext>
            </a:extLst>
          </p:cNvPr>
          <p:cNvSpPr>
            <a:spLocks noGrp="1"/>
          </p:cNvSpPr>
          <p:nvPr>
            <p:ph idx="1"/>
          </p:nvPr>
        </p:nvSpPr>
        <p:spPr>
          <a:xfrm>
            <a:off x="6234868" y="1130846"/>
            <a:ext cx="5217173" cy="4351338"/>
          </a:xfrm>
        </p:spPr>
        <p:txBody>
          <a:bodyPr>
            <a:normAutofit/>
          </a:bodyPr>
          <a:lstStyle/>
          <a:p>
            <a:pPr marL="0" indent="0">
              <a:buNone/>
            </a:pPr>
            <a:endParaRPr lang="el-GR" sz="2000">
              <a:solidFill>
                <a:schemeClr val="bg1"/>
              </a:solidFill>
            </a:endParaRPr>
          </a:p>
          <a:p>
            <a:pPr marL="0" indent="0">
              <a:buNone/>
            </a:pPr>
            <a:r>
              <a:rPr lang="el-GR" sz="2000">
                <a:solidFill>
                  <a:schemeClr val="bg1"/>
                </a:solidFill>
              </a:rPr>
              <a:t>Αντίθετα, το Spark παρέχει τη δυνατότητα πραγματοποίησης των υπολογισμών σε διαμοιραζόμενη μνήμη, όπου η ταχύ-τητα είναι σημαντικά μεγαλύτερη από την αντίστοιχη σε δίσκο. Με τον τρόπο αυτό, καθίσταται δυνατή η εφαρμογή επαναληπτικών αλγορίθμων που πραγματοποιούν πολλαπλές φορές πρόσβαση στα δεδομένα σε κάθε επανάληψη, χωρίς αυτό να συμβαίνει εις βάρος του χρόνου υπολογισμού, αφού ο χρόνος πρόσβασης σε δεδομένα μνήμης είναι ταχύτερος και «πλησιέστερα» στον επεξεργαστή των υπολογιστικών κόμβων. </a:t>
            </a: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1004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BF88749-CE55-5956-16F0-E712F20F6664}"/>
              </a:ext>
            </a:extLst>
          </p:cNvPr>
          <p:cNvSpPr>
            <a:spLocks noGrp="1"/>
          </p:cNvSpPr>
          <p:nvPr>
            <p:ph type="title"/>
          </p:nvPr>
        </p:nvSpPr>
        <p:spPr>
          <a:xfrm>
            <a:off x="838200" y="365125"/>
            <a:ext cx="10515600" cy="1325563"/>
          </a:xfrm>
        </p:spPr>
        <p:txBody>
          <a:bodyPr>
            <a:normAutofit/>
          </a:bodyPr>
          <a:lstStyle/>
          <a:p>
            <a:r>
              <a:rPr lang="el-GR" sz="5400" b="1">
                <a:latin typeface="Calibri Light" panose="020F0302020204030204"/>
              </a:rPr>
              <a:t>ΠΑΡΑΛΛΗΛΕΣ ΒΑΣΕΙΣ ΔΕΔΟΜΕΝΩΝ</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Θέση περιεχομένου 2">
            <a:extLst>
              <a:ext uri="{FF2B5EF4-FFF2-40B4-BE49-F238E27FC236}">
                <a16:creationId xmlns:a16="http://schemas.microsoft.com/office/drawing/2014/main" id="{51B184FD-CBA9-E5A8-A833-AEDA3A1A62E9}"/>
              </a:ext>
            </a:extLst>
          </p:cNvPr>
          <p:cNvGraphicFramePr>
            <a:graphicFrameLocks noGrp="1"/>
          </p:cNvGraphicFramePr>
          <p:nvPr>
            <p:ph idx="1"/>
            <p:extLst>
              <p:ext uri="{D42A27DB-BD31-4B8C-83A1-F6EECF244321}">
                <p14:modId xmlns:p14="http://schemas.microsoft.com/office/powerpoint/2010/main" val="1004802059"/>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523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1EB209D-C9E9-AD7A-C131-36E25C7B6469}"/>
              </a:ext>
            </a:extLst>
          </p:cNvPr>
          <p:cNvSpPr>
            <a:spLocks noGrp="1"/>
          </p:cNvSpPr>
          <p:nvPr>
            <p:ph type="title"/>
          </p:nvPr>
        </p:nvSpPr>
        <p:spPr>
          <a:xfrm>
            <a:off x="1102368" y="1877492"/>
            <a:ext cx="4030132" cy="3215373"/>
          </a:xfrm>
        </p:spPr>
        <p:txBody>
          <a:bodyPr>
            <a:normAutofit/>
          </a:bodyPr>
          <a:lstStyle/>
          <a:p>
            <a:pPr algn="ctr"/>
            <a:r>
              <a:rPr lang="en-US" b="1">
                <a:solidFill>
                  <a:schemeClr val="bg1"/>
                </a:solidFill>
              </a:rPr>
              <a:t>Apache Spark</a:t>
            </a:r>
            <a:endParaRPr lang="el-GR">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Θέση περιεχομένου 2">
            <a:extLst>
              <a:ext uri="{FF2B5EF4-FFF2-40B4-BE49-F238E27FC236}">
                <a16:creationId xmlns:a16="http://schemas.microsoft.com/office/drawing/2014/main" id="{BBDEB326-FC0E-5403-2C86-D577312E46DC}"/>
              </a:ext>
            </a:extLst>
          </p:cNvPr>
          <p:cNvSpPr>
            <a:spLocks noGrp="1"/>
          </p:cNvSpPr>
          <p:nvPr>
            <p:ph idx="1"/>
          </p:nvPr>
        </p:nvSpPr>
        <p:spPr>
          <a:xfrm>
            <a:off x="6234868" y="1130846"/>
            <a:ext cx="5217173" cy="4351338"/>
          </a:xfrm>
        </p:spPr>
        <p:txBody>
          <a:bodyPr>
            <a:normAutofit/>
          </a:bodyPr>
          <a:lstStyle/>
          <a:p>
            <a:pPr marL="0" indent="0">
              <a:buNone/>
            </a:pPr>
            <a:endParaRPr lang="el-GR" sz="2600">
              <a:solidFill>
                <a:schemeClr val="bg1"/>
              </a:solidFill>
            </a:endParaRPr>
          </a:p>
          <a:p>
            <a:pPr marL="0" indent="0">
              <a:buNone/>
            </a:pPr>
            <a:r>
              <a:rPr lang="el-GR" sz="2600">
                <a:solidFill>
                  <a:schemeClr val="bg1"/>
                </a:solidFill>
              </a:rPr>
              <a:t>Σύμφωνα μάλιστα με πληροφορίες που βρίσκονται στην επίσημη ιστοσελίδα του Spark, είναι δυνατόν να εκτελεστούν εφαρμογές έως και 100 φορές ταχύτερα στη μνήμη και έως 10 φορές ταχύτερα στο δίσκο, εν συγκρίσει με το Hadoop. Είναι δυνατόν μάλιστα να εκτε-λεστεί πάνω στον πυρήνα του Hadoop</a:t>
            </a: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04595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6EECCE6-6127-00BD-98A0-0B71B7B523B3}"/>
              </a:ext>
            </a:extLst>
          </p:cNvPr>
          <p:cNvSpPr>
            <a:spLocks noGrp="1"/>
          </p:cNvSpPr>
          <p:nvPr>
            <p:ph type="title"/>
          </p:nvPr>
        </p:nvSpPr>
        <p:spPr>
          <a:xfrm>
            <a:off x="630936" y="639520"/>
            <a:ext cx="3429000" cy="1719072"/>
          </a:xfrm>
        </p:spPr>
        <p:txBody>
          <a:bodyPr anchor="b">
            <a:normAutofit/>
          </a:bodyPr>
          <a:lstStyle/>
          <a:p>
            <a:r>
              <a:rPr lang="el-GR" sz="4600" b="1"/>
              <a:t>Δομή του </a:t>
            </a:r>
            <a:r>
              <a:rPr lang="en-US" sz="4600" b="1"/>
              <a:t>Apache Spark</a:t>
            </a:r>
            <a:endParaRPr lang="el-GR" sz="4600" b="1"/>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290AE97C-003E-D685-EA39-1072A8D37626}"/>
              </a:ext>
            </a:extLst>
          </p:cNvPr>
          <p:cNvSpPr>
            <a:spLocks noGrp="1"/>
          </p:cNvSpPr>
          <p:nvPr>
            <p:ph idx="1"/>
          </p:nvPr>
        </p:nvSpPr>
        <p:spPr>
          <a:xfrm>
            <a:off x="630936" y="2807208"/>
            <a:ext cx="3429000" cy="3410712"/>
          </a:xfrm>
        </p:spPr>
        <p:txBody>
          <a:bodyPr anchor="t">
            <a:normAutofit/>
          </a:bodyPr>
          <a:lstStyle/>
          <a:p>
            <a:endParaRPr lang="el-GR" sz="2200"/>
          </a:p>
          <a:p>
            <a:r>
              <a:rPr lang="en-US" sz="2200"/>
              <a:t>Spark SQL</a:t>
            </a:r>
            <a:endParaRPr lang="el-GR" sz="2200"/>
          </a:p>
          <a:p>
            <a:endParaRPr lang="el-GR" sz="2200"/>
          </a:p>
          <a:p>
            <a:r>
              <a:rPr lang="en-US" sz="2200"/>
              <a:t>Spark Streaming</a:t>
            </a:r>
            <a:r>
              <a:rPr lang="el-GR" sz="2200"/>
              <a:t>                 </a:t>
            </a:r>
          </a:p>
          <a:p>
            <a:endParaRPr lang="el-GR" sz="2200"/>
          </a:p>
          <a:p>
            <a:r>
              <a:rPr lang="en-US" sz="2200"/>
              <a:t>Mllib</a:t>
            </a:r>
            <a:endParaRPr lang="el-GR" sz="2200"/>
          </a:p>
          <a:p>
            <a:pPr marL="0" indent="0">
              <a:buNone/>
            </a:pPr>
            <a:endParaRPr lang="el-GR" sz="2200"/>
          </a:p>
          <a:p>
            <a:r>
              <a:rPr lang="en-US" sz="2200"/>
              <a:t>GraphX</a:t>
            </a:r>
            <a:endParaRPr lang="el-GR" sz="2200"/>
          </a:p>
        </p:txBody>
      </p:sp>
      <p:pic>
        <p:nvPicPr>
          <p:cNvPr id="4" name="Θέση περιεχομένου 4">
            <a:extLst>
              <a:ext uri="{FF2B5EF4-FFF2-40B4-BE49-F238E27FC236}">
                <a16:creationId xmlns:a16="http://schemas.microsoft.com/office/drawing/2014/main" id="{665F0CEC-1974-A37A-F9C1-C3AFE2F81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703070"/>
            <a:ext cx="6903720" cy="3451860"/>
          </a:xfrm>
          <a:prstGeom prst="rect">
            <a:avLst/>
          </a:prstGeom>
        </p:spPr>
      </p:pic>
    </p:spTree>
    <p:extLst>
      <p:ext uri="{BB962C8B-B14F-4D97-AF65-F5344CB8AC3E}">
        <p14:creationId xmlns:p14="http://schemas.microsoft.com/office/powerpoint/2010/main" val="3801808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CE67FDA-FFAE-8030-9D45-DB26A040077D}"/>
              </a:ext>
            </a:extLst>
          </p:cNvPr>
          <p:cNvSpPr>
            <a:spLocks noGrp="1"/>
          </p:cNvSpPr>
          <p:nvPr>
            <p:ph type="title"/>
          </p:nvPr>
        </p:nvSpPr>
        <p:spPr>
          <a:xfrm>
            <a:off x="838200" y="1748452"/>
            <a:ext cx="4974771" cy="3587786"/>
          </a:xfrm>
        </p:spPr>
        <p:txBody>
          <a:bodyPr>
            <a:normAutofit/>
          </a:bodyPr>
          <a:lstStyle/>
          <a:p>
            <a:pPr algn="ctr"/>
            <a:r>
              <a:rPr lang="el-GR" b="1">
                <a:solidFill>
                  <a:schemeClr val="bg1"/>
                </a:solidFill>
              </a:rPr>
              <a:t>Spark SQL</a:t>
            </a: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Θέση περιεχομένου 2">
            <a:extLst>
              <a:ext uri="{FF2B5EF4-FFF2-40B4-BE49-F238E27FC236}">
                <a16:creationId xmlns:a16="http://schemas.microsoft.com/office/drawing/2014/main" id="{15EDCA96-A5D1-58D2-D852-3ABE252A3F5F}"/>
              </a:ext>
            </a:extLst>
          </p:cNvPr>
          <p:cNvSpPr>
            <a:spLocks noGrp="1"/>
          </p:cNvSpPr>
          <p:nvPr>
            <p:ph idx="1"/>
          </p:nvPr>
        </p:nvSpPr>
        <p:spPr>
          <a:xfrm>
            <a:off x="6477270" y="1130846"/>
            <a:ext cx="4974771" cy="4351338"/>
          </a:xfrm>
        </p:spPr>
        <p:txBody>
          <a:bodyPr>
            <a:normAutofit/>
          </a:bodyPr>
          <a:lstStyle/>
          <a:p>
            <a:pPr marL="0" indent="0">
              <a:buNone/>
            </a:pPr>
            <a:endParaRPr lang="el-GR">
              <a:solidFill>
                <a:schemeClr val="bg1"/>
              </a:solidFill>
            </a:endParaRPr>
          </a:p>
          <a:p>
            <a:pPr marL="0" indent="0">
              <a:buNone/>
            </a:pPr>
            <a:endParaRPr lang="el-GR">
              <a:solidFill>
                <a:schemeClr val="bg1"/>
              </a:solidFill>
            </a:endParaRPr>
          </a:p>
          <a:p>
            <a:pPr marL="0" indent="0">
              <a:buNone/>
            </a:pPr>
            <a:r>
              <a:rPr lang="el-GR">
                <a:solidFill>
                  <a:schemeClr val="bg1"/>
                </a:solidFill>
              </a:rPr>
              <a:t>Επιτρέπει ερωτήματα (queries) σε δεδομένα με χρήση SQL, σε συνδυασμό με τις γλώσσες προγραμματισμού Java, Scala, Python και R.</a:t>
            </a:r>
          </a:p>
        </p:txBody>
      </p:sp>
    </p:spTree>
    <p:extLst>
      <p:ext uri="{BB962C8B-B14F-4D97-AF65-F5344CB8AC3E}">
        <p14:creationId xmlns:p14="http://schemas.microsoft.com/office/powerpoint/2010/main" val="2192347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1" name="Rectangle 38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Oval 382">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55715BE-226E-DEB5-CA51-EE53BA7919DC}"/>
              </a:ext>
            </a:extLst>
          </p:cNvPr>
          <p:cNvSpPr>
            <a:spLocks noGrp="1"/>
          </p:cNvSpPr>
          <p:nvPr>
            <p:ph type="title"/>
          </p:nvPr>
        </p:nvSpPr>
        <p:spPr>
          <a:xfrm>
            <a:off x="1102368" y="1877492"/>
            <a:ext cx="4030132" cy="3215373"/>
          </a:xfrm>
        </p:spPr>
        <p:txBody>
          <a:bodyPr>
            <a:normAutofit/>
          </a:bodyPr>
          <a:lstStyle/>
          <a:p>
            <a:pPr algn="ctr"/>
            <a:r>
              <a:rPr lang="en-US" b="1">
                <a:solidFill>
                  <a:schemeClr val="bg1"/>
                </a:solidFill>
              </a:rPr>
              <a:t>Spark Streaming</a:t>
            </a:r>
            <a:endParaRPr lang="el-GR" b="1">
              <a:solidFill>
                <a:schemeClr val="bg1"/>
              </a:solidFill>
            </a:endParaRPr>
          </a:p>
        </p:txBody>
      </p:sp>
      <p:grpSp>
        <p:nvGrpSpPr>
          <p:cNvPr id="389" name="Group 388">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390" name="Freeform: Shape 389">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91" name="Freeform: Shape 390">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93"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95"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97" name="Oval 396">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9" name="Oval 398">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Θέση περιεχομένου 2">
            <a:extLst>
              <a:ext uri="{FF2B5EF4-FFF2-40B4-BE49-F238E27FC236}">
                <a16:creationId xmlns:a16="http://schemas.microsoft.com/office/drawing/2014/main" id="{820FD0FC-2B8E-F76D-BC90-B6B2556BFB8C}"/>
              </a:ext>
            </a:extLst>
          </p:cNvPr>
          <p:cNvSpPr>
            <a:spLocks noGrp="1"/>
          </p:cNvSpPr>
          <p:nvPr>
            <p:ph idx="1"/>
          </p:nvPr>
        </p:nvSpPr>
        <p:spPr>
          <a:xfrm>
            <a:off x="6234868" y="1130846"/>
            <a:ext cx="5217173" cy="4351338"/>
          </a:xfrm>
        </p:spPr>
        <p:txBody>
          <a:bodyPr>
            <a:normAutofit/>
          </a:bodyPr>
          <a:lstStyle/>
          <a:p>
            <a:pPr marL="0" indent="0">
              <a:buNone/>
            </a:pPr>
            <a:endParaRPr lang="el-GR" sz="2000">
              <a:solidFill>
                <a:schemeClr val="bg1"/>
              </a:solidFill>
            </a:endParaRPr>
          </a:p>
          <a:p>
            <a:pPr marL="0" indent="0">
              <a:buNone/>
            </a:pPr>
            <a:r>
              <a:rPr lang="el-GR" sz="2000">
                <a:solidFill>
                  <a:schemeClr val="bg1"/>
                </a:solidFill>
              </a:rPr>
              <a:t>Καθιστά εφικτή την επεξεργασία δεδομένων σε ροή, δηλαδή δεδομένων που εισέρχονται στο σύστημα ενώ βρίσκονται ήδη σε εξέλιξη υπολογισμοί στα προηγούμενα δεδομένα. Αυτό το χαρακτηριστικό είναι πολύ σημαντικό, καθώς στο Hadoop δεν μπορούν να προστίθενται νέα δεδομένα κατά τη διάρκεια της επεξεργασίας, αλλά πρέπει να είναι διαθέσιμο όλο το σύνολό τους όταν εκκινεί μία Map-Reduce διαδικασία. Υποστηρίζονται οι γλώσσες προγραμματισμού Java, Scala και Python.</a:t>
            </a:r>
          </a:p>
        </p:txBody>
      </p:sp>
      <p:grpSp>
        <p:nvGrpSpPr>
          <p:cNvPr id="401"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402" name="Freeform: Shape 401">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591620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7434F05-DFA2-0643-737E-8DBA40F797E1}"/>
              </a:ext>
            </a:extLst>
          </p:cNvPr>
          <p:cNvSpPr>
            <a:spLocks noGrp="1"/>
          </p:cNvSpPr>
          <p:nvPr>
            <p:ph type="title"/>
          </p:nvPr>
        </p:nvSpPr>
        <p:spPr>
          <a:xfrm>
            <a:off x="1102368" y="1877492"/>
            <a:ext cx="4030132" cy="3215373"/>
          </a:xfrm>
        </p:spPr>
        <p:txBody>
          <a:bodyPr>
            <a:normAutofit/>
          </a:bodyPr>
          <a:lstStyle/>
          <a:p>
            <a:pPr algn="ctr"/>
            <a:r>
              <a:rPr lang="en-US" b="1">
                <a:solidFill>
                  <a:schemeClr val="bg1"/>
                </a:solidFill>
              </a:rPr>
              <a:t>MLlib</a:t>
            </a:r>
            <a:endParaRPr lang="el-GR" b="1">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Θέση περιεχομένου 2">
            <a:extLst>
              <a:ext uri="{FF2B5EF4-FFF2-40B4-BE49-F238E27FC236}">
                <a16:creationId xmlns:a16="http://schemas.microsoft.com/office/drawing/2014/main" id="{A6F85386-DE38-C3E1-BD45-A74486237F22}"/>
              </a:ext>
            </a:extLst>
          </p:cNvPr>
          <p:cNvSpPr>
            <a:spLocks noGrp="1"/>
          </p:cNvSpPr>
          <p:nvPr>
            <p:ph idx="1"/>
          </p:nvPr>
        </p:nvSpPr>
        <p:spPr>
          <a:xfrm>
            <a:off x="6234868" y="1130846"/>
            <a:ext cx="5217173" cy="4351338"/>
          </a:xfrm>
        </p:spPr>
        <p:txBody>
          <a:bodyPr>
            <a:normAutofit/>
          </a:bodyPr>
          <a:lstStyle/>
          <a:p>
            <a:pPr marL="0" indent="0">
              <a:buNone/>
            </a:pPr>
            <a:endParaRPr lang="el-GR">
              <a:solidFill>
                <a:schemeClr val="bg1"/>
              </a:solidFill>
            </a:endParaRPr>
          </a:p>
          <a:p>
            <a:pPr marL="0" indent="0">
              <a:buNone/>
            </a:pPr>
            <a:endParaRPr lang="el-GR">
              <a:solidFill>
                <a:schemeClr val="bg1"/>
              </a:solidFill>
            </a:endParaRPr>
          </a:p>
          <a:p>
            <a:pPr marL="0" indent="0">
              <a:buNone/>
            </a:pPr>
            <a:r>
              <a:rPr lang="el-GR">
                <a:solidFill>
                  <a:schemeClr val="bg1"/>
                </a:solidFill>
              </a:rPr>
              <a:t>Πρόκειται για μία βιβλιοθήκη μηχανικής μάθησης (Machine Learning Library) η οποία δίνει τη δυνατότητα εκτέλεσης αλγορίθμων αυτού του είδους έως και 100 φορές ταχύτερα από το Hadoop</a:t>
            </a: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71583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A46CB85-FE0C-A219-36F4-8E1F0FF486AC}"/>
              </a:ext>
            </a:extLst>
          </p:cNvPr>
          <p:cNvSpPr>
            <a:spLocks noGrp="1"/>
          </p:cNvSpPr>
          <p:nvPr>
            <p:ph type="title"/>
          </p:nvPr>
        </p:nvSpPr>
        <p:spPr>
          <a:xfrm>
            <a:off x="1102368" y="1877492"/>
            <a:ext cx="4030132" cy="3215373"/>
          </a:xfrm>
        </p:spPr>
        <p:txBody>
          <a:bodyPr>
            <a:normAutofit/>
          </a:bodyPr>
          <a:lstStyle/>
          <a:p>
            <a:pPr algn="ctr"/>
            <a:r>
              <a:rPr lang="en-US" b="1">
                <a:solidFill>
                  <a:schemeClr val="bg1"/>
                </a:solidFill>
              </a:rPr>
              <a:t>GraphX</a:t>
            </a:r>
            <a:endParaRPr lang="el-GR" b="1">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Θέση περιεχομένου 2">
            <a:extLst>
              <a:ext uri="{FF2B5EF4-FFF2-40B4-BE49-F238E27FC236}">
                <a16:creationId xmlns:a16="http://schemas.microsoft.com/office/drawing/2014/main" id="{D0DEE6A1-E714-8504-5C10-BD1989FA7354}"/>
              </a:ext>
            </a:extLst>
          </p:cNvPr>
          <p:cNvSpPr>
            <a:spLocks noGrp="1"/>
          </p:cNvSpPr>
          <p:nvPr>
            <p:ph idx="1"/>
          </p:nvPr>
        </p:nvSpPr>
        <p:spPr>
          <a:xfrm>
            <a:off x="6234868" y="1130846"/>
            <a:ext cx="5217173" cy="4351338"/>
          </a:xfrm>
        </p:spPr>
        <p:txBody>
          <a:bodyPr>
            <a:normAutofit/>
          </a:bodyPr>
          <a:lstStyle/>
          <a:p>
            <a:pPr marL="0" indent="0">
              <a:buNone/>
            </a:pPr>
            <a:endParaRPr lang="el-GR">
              <a:solidFill>
                <a:schemeClr val="bg1"/>
              </a:solidFill>
            </a:endParaRPr>
          </a:p>
          <a:p>
            <a:pPr marL="0" indent="0">
              <a:buNone/>
            </a:pPr>
            <a:endParaRPr lang="el-GR">
              <a:solidFill>
                <a:schemeClr val="bg1"/>
              </a:solidFill>
            </a:endParaRPr>
          </a:p>
          <a:p>
            <a:pPr marL="0" indent="0">
              <a:buNone/>
            </a:pPr>
            <a:r>
              <a:rPr lang="el-GR">
                <a:solidFill>
                  <a:schemeClr val="bg1"/>
                </a:solidFill>
              </a:rPr>
              <a:t>Παρέχει ένα API (Application Programming Interface) για τα δεδομένα σε μορφή γραφημάτων, επιτρέποντας μάλιστα υπολογισμούς με χρήση επαναληπτικών αλγορίθμων με αποδοτικό τρόπο</a:t>
            </a: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99515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B6B4CDA-B4A3-7CFA-10D2-5CDD705B973A}"/>
              </a:ext>
            </a:extLst>
          </p:cNvPr>
          <p:cNvSpPr>
            <a:spLocks noGrp="1"/>
          </p:cNvSpPr>
          <p:nvPr>
            <p:ph type="title"/>
          </p:nvPr>
        </p:nvSpPr>
        <p:spPr>
          <a:xfrm>
            <a:off x="5297762" y="329184"/>
            <a:ext cx="6251110" cy="1783080"/>
          </a:xfrm>
        </p:spPr>
        <p:txBody>
          <a:bodyPr anchor="b">
            <a:normAutofit/>
          </a:bodyPr>
          <a:lstStyle/>
          <a:p>
            <a:r>
              <a:rPr lang="el-GR" sz="5400" b="1">
                <a:latin typeface="Calibri Light" panose="020F0302020204030204"/>
              </a:rPr>
              <a:t>ΠΑΡΑΛΛΗΛΕΣ ΒΑΣΕΙΣ ΔΕΔΟΜΕΝΩΝ</a:t>
            </a:r>
          </a:p>
        </p:txBody>
      </p:sp>
      <p:pic>
        <p:nvPicPr>
          <p:cNvPr id="5" name="Picture 4" descr="Γράφημα σε έγγραφο με στυλό">
            <a:extLst>
              <a:ext uri="{FF2B5EF4-FFF2-40B4-BE49-F238E27FC236}">
                <a16:creationId xmlns:a16="http://schemas.microsoft.com/office/drawing/2014/main" id="{0A005185-64C8-18BA-D6EE-D20A10DB8373}"/>
              </a:ext>
            </a:extLst>
          </p:cNvPr>
          <p:cNvPicPr>
            <a:picLocks noChangeAspect="1"/>
          </p:cNvPicPr>
          <p:nvPr/>
        </p:nvPicPr>
        <p:blipFill rotWithShape="1">
          <a:blip r:embed="rId2"/>
          <a:srcRect l="34196" r="2047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3145866D-FDD7-BBAC-22FA-84751B3DA882}"/>
              </a:ext>
            </a:extLst>
          </p:cNvPr>
          <p:cNvSpPr>
            <a:spLocks noGrp="1"/>
          </p:cNvSpPr>
          <p:nvPr>
            <p:ph idx="1"/>
          </p:nvPr>
        </p:nvSpPr>
        <p:spPr>
          <a:xfrm>
            <a:off x="5297762" y="2706624"/>
            <a:ext cx="6251110" cy="3483864"/>
          </a:xfrm>
        </p:spPr>
        <p:txBody>
          <a:bodyPr>
            <a:normAutofit/>
          </a:bodyPr>
          <a:lstStyle/>
          <a:p>
            <a:pPr marL="0" indent="0">
              <a:buNone/>
            </a:pPr>
            <a:endParaRPr lang="en-US" sz="2200"/>
          </a:p>
          <a:p>
            <a:pPr marL="0" indent="0">
              <a:buNone/>
            </a:pPr>
            <a:r>
              <a:rPr lang="el-GR" sz="2200"/>
              <a:t>Μια κατανεμημένη βάση δεδομένων (DDB) είναι μια συλλογή πολλαπλών λογικά διασυνδεδεμένων βάσεων δεδομένων που διανέμονται μέσω ενός δικτύου υπολογιστών. Ένα κατανεμημένο σύστημα διαχείρισης βάσεων δεδομένων (DBMS, Database Management System) είναι ένα σύστημα που υλοποιείται σε έναν υπολογιστή με πολλού επεξεργαστές</a:t>
            </a:r>
          </a:p>
        </p:txBody>
      </p:sp>
    </p:spTree>
    <p:extLst>
      <p:ext uri="{BB962C8B-B14F-4D97-AF65-F5344CB8AC3E}">
        <p14:creationId xmlns:p14="http://schemas.microsoft.com/office/powerpoint/2010/main" val="3029002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5C30AB2-C061-7921-5665-F6DDB5D92BA9}"/>
              </a:ext>
            </a:extLst>
          </p:cNvPr>
          <p:cNvSpPr>
            <a:spLocks noGrp="1"/>
          </p:cNvSpPr>
          <p:nvPr>
            <p:ph type="title"/>
          </p:nvPr>
        </p:nvSpPr>
        <p:spPr>
          <a:xfrm>
            <a:off x="5297762" y="329184"/>
            <a:ext cx="6251110" cy="1783080"/>
          </a:xfrm>
        </p:spPr>
        <p:txBody>
          <a:bodyPr anchor="b">
            <a:normAutofit/>
          </a:bodyPr>
          <a:lstStyle/>
          <a:p>
            <a:r>
              <a:rPr kumimoji="0" lang="el-GR" sz="5400" b="1" i="0" u="none" strike="noStrike" kern="1200" cap="none" spc="0" normalizeH="0" baseline="0" noProof="0">
                <a:ln>
                  <a:noFill/>
                </a:ln>
                <a:effectLst/>
                <a:uLnTx/>
                <a:uFillTx/>
                <a:latin typeface="Calibri Light" panose="020F0302020204030204"/>
                <a:ea typeface="+mj-ea"/>
                <a:cs typeface="+mj-cs"/>
              </a:rPr>
              <a:t>ΠΑΡΑΛΛΗΛΕΣ ΒΑΣΕΙΣ ΔΕΔΟΜΕΝΩΝ</a:t>
            </a:r>
            <a:endParaRPr lang="el-GR" sz="5400"/>
          </a:p>
        </p:txBody>
      </p:sp>
      <p:pic>
        <p:nvPicPr>
          <p:cNvPr id="5" name="Picture 4" descr="Προγραμματισμός δεδομένων στην οθόνη του υπολογιστή">
            <a:extLst>
              <a:ext uri="{FF2B5EF4-FFF2-40B4-BE49-F238E27FC236}">
                <a16:creationId xmlns:a16="http://schemas.microsoft.com/office/drawing/2014/main" id="{1AA66512-8BB5-4F86-6519-6E8B32510568}"/>
              </a:ext>
            </a:extLst>
          </p:cNvPr>
          <p:cNvPicPr>
            <a:picLocks noChangeAspect="1"/>
          </p:cNvPicPr>
          <p:nvPr/>
        </p:nvPicPr>
        <p:blipFill rotWithShape="1">
          <a:blip r:embed="rId2"/>
          <a:srcRect l="32307" r="2236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99F19693-5F99-09CB-C3F7-D0EBED2393D3}"/>
              </a:ext>
            </a:extLst>
          </p:cNvPr>
          <p:cNvSpPr>
            <a:spLocks noGrp="1"/>
          </p:cNvSpPr>
          <p:nvPr>
            <p:ph idx="1"/>
          </p:nvPr>
        </p:nvSpPr>
        <p:spPr>
          <a:xfrm>
            <a:off x="5297762" y="2706624"/>
            <a:ext cx="6251110" cy="3483864"/>
          </a:xfrm>
        </p:spPr>
        <p:txBody>
          <a:bodyPr>
            <a:normAutofit/>
          </a:bodyPr>
          <a:lstStyle/>
          <a:p>
            <a:pPr marL="0" indent="0">
              <a:buNone/>
            </a:pPr>
            <a:endParaRPr lang="en-US" sz="2000"/>
          </a:p>
          <a:p>
            <a:pPr marL="0" indent="0">
              <a:buNone/>
            </a:pPr>
            <a:r>
              <a:rPr lang="el-GR" sz="2000"/>
              <a:t>Το παράλληλο DBMS υλοποιεί την έννοια του οριζόντιου κατακερματισμού διανέμοντας τα μέρη ενός μεγάλου σχεσιακού πίνακα σε πολλούς κόμβους με δυνατότητα να υποβάλλονται σε επεξεργασία με παραλληλισμό. Αυτό απαιτεί διαμελισμένη εκτέλεση SQL λειτουργιών. Κάποιες βασικές λειτουργίες , όπως μια απλή SELECT, μπορεί να εκτελεστεί ανεξάρτητα σε όλους τους κόμβους. Οι πιο σύνθετες λειτουργίες εκτελούνται μέσω ενός αγωγού πολλαπλών λειτουργιών.</a:t>
            </a:r>
          </a:p>
        </p:txBody>
      </p:sp>
    </p:spTree>
    <p:extLst>
      <p:ext uri="{BB962C8B-B14F-4D97-AF65-F5344CB8AC3E}">
        <p14:creationId xmlns:p14="http://schemas.microsoft.com/office/powerpoint/2010/main" val="1123513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1E64865-85B9-4666-ACE9-464B5614A9C2}"/>
              </a:ext>
            </a:extLst>
          </p:cNvPr>
          <p:cNvSpPr>
            <a:spLocks noGrp="1"/>
          </p:cNvSpPr>
          <p:nvPr>
            <p:ph type="title"/>
          </p:nvPr>
        </p:nvSpPr>
        <p:spPr>
          <a:xfrm>
            <a:off x="5297762" y="329184"/>
            <a:ext cx="6251110" cy="1783080"/>
          </a:xfrm>
        </p:spPr>
        <p:txBody>
          <a:bodyPr anchor="b">
            <a:normAutofit/>
          </a:bodyPr>
          <a:lstStyle/>
          <a:p>
            <a:r>
              <a:rPr lang="el-GR" sz="5400" b="1">
                <a:latin typeface="Calibri Light" panose="020F0302020204030204"/>
              </a:rPr>
              <a:t>ΠΑΡΑΛΛΗΛΕΣ ΒΑΣΕΙΣ ΔΕΔΟΜΕΝΩΝ</a:t>
            </a:r>
          </a:p>
        </p:txBody>
      </p:sp>
      <p:pic>
        <p:nvPicPr>
          <p:cNvPr id="5" name="Picture 4" descr="Γράφημα σε έγγραφο με στυλό">
            <a:extLst>
              <a:ext uri="{FF2B5EF4-FFF2-40B4-BE49-F238E27FC236}">
                <a16:creationId xmlns:a16="http://schemas.microsoft.com/office/drawing/2014/main" id="{1E5B2DA5-CB2F-43FB-B070-D6DE2E6754CE}"/>
              </a:ext>
            </a:extLst>
          </p:cNvPr>
          <p:cNvPicPr>
            <a:picLocks noChangeAspect="1"/>
          </p:cNvPicPr>
          <p:nvPr/>
        </p:nvPicPr>
        <p:blipFill rotWithShape="1">
          <a:blip r:embed="rId2"/>
          <a:srcRect l="34196" r="2047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1829136-363F-1950-746C-14E1FA56D9E3}"/>
              </a:ext>
            </a:extLst>
          </p:cNvPr>
          <p:cNvSpPr>
            <a:spLocks noGrp="1"/>
          </p:cNvSpPr>
          <p:nvPr>
            <p:ph idx="1"/>
          </p:nvPr>
        </p:nvSpPr>
        <p:spPr>
          <a:xfrm>
            <a:off x="5297762" y="2706624"/>
            <a:ext cx="6251110" cy="3483864"/>
          </a:xfrm>
        </p:spPr>
        <p:txBody>
          <a:bodyPr>
            <a:normAutofit/>
          </a:bodyPr>
          <a:lstStyle/>
          <a:p>
            <a:pPr marL="0" indent="0">
              <a:buNone/>
            </a:pPr>
            <a:endParaRPr lang="en-US" sz="2200"/>
          </a:p>
          <a:p>
            <a:pPr marL="0" indent="0">
              <a:buNone/>
            </a:pPr>
            <a:r>
              <a:rPr lang="el-GR" sz="2200"/>
              <a:t>Στα κατανεμημένα συστήματα βάσεων δεδομένων τα δεδομένα αποθηκεύονται σε διαφορετικά DBMS που μπορούν να λειτουργήσουν ανεξάρτητα. Επειδή τα συστήματα παράλληλων βάσεων δεδομένων μπορούν να διανέμουν δεδομένα για αν αυξήσουν την απόδοση της αρχιτεκτονικής , υπάρχει μια λεπτή γραμμή που χωρίζει τις δύο έννοιες σε πραγματικές εφαρμογές.</a:t>
            </a:r>
          </a:p>
        </p:txBody>
      </p:sp>
    </p:spTree>
    <p:extLst>
      <p:ext uri="{BB962C8B-B14F-4D97-AF65-F5344CB8AC3E}">
        <p14:creationId xmlns:p14="http://schemas.microsoft.com/office/powerpoint/2010/main" val="2616107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0089751-9F31-6965-830E-DA1EB87C29D0}"/>
              </a:ext>
            </a:extLst>
          </p:cNvPr>
          <p:cNvSpPr>
            <a:spLocks noGrp="1"/>
          </p:cNvSpPr>
          <p:nvPr>
            <p:ph type="title"/>
          </p:nvPr>
        </p:nvSpPr>
        <p:spPr>
          <a:xfrm>
            <a:off x="5297762" y="329184"/>
            <a:ext cx="6251110" cy="1783080"/>
          </a:xfrm>
        </p:spPr>
        <p:txBody>
          <a:bodyPr anchor="b">
            <a:normAutofit/>
          </a:bodyPr>
          <a:lstStyle/>
          <a:p>
            <a:r>
              <a:rPr lang="el-GR" sz="5400" b="1"/>
              <a:t>ΠΛΕΟΝΕΚΤΗΜΑΤΑ</a:t>
            </a:r>
            <a:r>
              <a:rPr lang="el-GR" sz="5400"/>
              <a:t> </a:t>
            </a:r>
          </a:p>
        </p:txBody>
      </p:sp>
      <p:pic>
        <p:nvPicPr>
          <p:cNvPr id="5" name="Picture 4" descr="Δέσμη ενεργειών υπολογιστή σε μια οθόνη">
            <a:extLst>
              <a:ext uri="{FF2B5EF4-FFF2-40B4-BE49-F238E27FC236}">
                <a16:creationId xmlns:a16="http://schemas.microsoft.com/office/drawing/2014/main" id="{4243DD6F-D794-C3D6-A3EF-1750A71E58E2}"/>
              </a:ext>
            </a:extLst>
          </p:cNvPr>
          <p:cNvPicPr>
            <a:picLocks noChangeAspect="1"/>
          </p:cNvPicPr>
          <p:nvPr/>
        </p:nvPicPr>
        <p:blipFill rotWithShape="1">
          <a:blip r:embed="rId2"/>
          <a:srcRect l="7448" r="4722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4403DABA-BCF3-FA95-6BFF-9C2F077EABD9}"/>
              </a:ext>
            </a:extLst>
          </p:cNvPr>
          <p:cNvSpPr>
            <a:spLocks noGrp="1"/>
          </p:cNvSpPr>
          <p:nvPr>
            <p:ph idx="1"/>
          </p:nvPr>
        </p:nvSpPr>
        <p:spPr>
          <a:xfrm>
            <a:off x="5297762" y="2706624"/>
            <a:ext cx="6251110" cy="3483864"/>
          </a:xfrm>
        </p:spPr>
        <p:txBody>
          <a:bodyPr>
            <a:normAutofit/>
          </a:bodyPr>
          <a:lstStyle/>
          <a:p>
            <a:pPr marL="0" indent="0">
              <a:buNone/>
            </a:pPr>
            <a:r>
              <a:rPr lang="el-GR" sz="1700"/>
              <a:t>Παρά τις διαφορές μεταξύ των παράλληλων και κατανεμημένων , τα περισσότερα πλεονεκτήματά τους είναι κοινά, όπως : </a:t>
            </a:r>
          </a:p>
          <a:p>
            <a:pPr marL="0" indent="0">
              <a:buNone/>
            </a:pPr>
            <a:r>
              <a:rPr lang="el-GR" sz="1700"/>
              <a:t>• Τα αποθηκευμένα δεδομένα είναι σύμφωνα με ένα καλά καθορισμένο σχήμα και αυτό επικυρώνει τα δεδομένα και παρέχει την ακεραιότητά τους. </a:t>
            </a:r>
          </a:p>
          <a:p>
            <a:pPr marL="0" indent="0">
              <a:buNone/>
            </a:pPr>
            <a:r>
              <a:rPr lang="el-GR" sz="1700"/>
              <a:t>• Τα δεδομένα είναι δομημένα σε ένα σχεσιακό μοντέλο γραμμών και στηλών </a:t>
            </a:r>
          </a:p>
          <a:p>
            <a:pPr marL="0" indent="0">
              <a:buNone/>
            </a:pPr>
            <a:r>
              <a:rPr lang="el-GR" sz="1700"/>
              <a:t>• Τα ερωτήματα SQL είναι γρήγορα </a:t>
            </a:r>
          </a:p>
          <a:p>
            <a:pPr marL="0" indent="0">
              <a:buNone/>
            </a:pPr>
            <a:r>
              <a:rPr lang="el-GR" sz="1700"/>
              <a:t>• Η γλώσσα ερωτημάτων SQL είναι ευέλικτη , εύκολη να την μάθει κάποιος και μπορεί να διαβαστεί, επιτρέποντας επίσης στους προγραμματιστές να εφαρμόσουν σύνθετες εργασίες με ευκολία</a:t>
            </a:r>
          </a:p>
        </p:txBody>
      </p:sp>
    </p:spTree>
    <p:extLst>
      <p:ext uri="{BB962C8B-B14F-4D97-AF65-F5344CB8AC3E}">
        <p14:creationId xmlns:p14="http://schemas.microsoft.com/office/powerpoint/2010/main" val="259393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Μεγεθυντικός φακός που δείχνει μείωση επιδόσεων">
            <a:extLst>
              <a:ext uri="{FF2B5EF4-FFF2-40B4-BE49-F238E27FC236}">
                <a16:creationId xmlns:a16="http://schemas.microsoft.com/office/drawing/2014/main" id="{F6C426D4-5CEA-6C25-B65C-AF41DF48D4A8}"/>
              </a:ext>
            </a:extLst>
          </p:cNvPr>
          <p:cNvPicPr>
            <a:picLocks noChangeAspect="1"/>
          </p:cNvPicPr>
          <p:nvPr/>
        </p:nvPicPr>
        <p:blipFill rotWithShape="1">
          <a:blip r:embed="rId2"/>
          <a:srcRect l="6236" r="36799" b="-2"/>
          <a:stretch/>
        </p:blipFill>
        <p:spPr>
          <a:xfrm>
            <a:off x="-9527" y="3725"/>
            <a:ext cx="5846165" cy="6850548"/>
          </a:xfrm>
          <a:prstGeom prst="rect">
            <a:avLst/>
          </a:prstGeom>
        </p:spPr>
      </p:pic>
      <p:grpSp>
        <p:nvGrpSpPr>
          <p:cNvPr id="11" name="Group 10">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2" name="Freeform: Shape 11">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15" name="Freeform: Shape 14">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sp>
        <p:nvSpPr>
          <p:cNvPr id="2" name="Τίτλος 1">
            <a:extLst>
              <a:ext uri="{FF2B5EF4-FFF2-40B4-BE49-F238E27FC236}">
                <a16:creationId xmlns:a16="http://schemas.microsoft.com/office/drawing/2014/main" id="{60A28CD4-8125-8B94-E13B-9DD7C1AE2F23}"/>
              </a:ext>
            </a:extLst>
          </p:cNvPr>
          <p:cNvSpPr>
            <a:spLocks noGrp="1"/>
          </p:cNvSpPr>
          <p:nvPr>
            <p:ph type="title"/>
          </p:nvPr>
        </p:nvSpPr>
        <p:spPr>
          <a:xfrm>
            <a:off x="6094105" y="802955"/>
            <a:ext cx="4977976" cy="1454051"/>
          </a:xfrm>
        </p:spPr>
        <p:txBody>
          <a:bodyPr anchor="b">
            <a:normAutofit/>
          </a:bodyPr>
          <a:lstStyle/>
          <a:p>
            <a:r>
              <a:rPr lang="el-GR" sz="3600" b="1">
                <a:solidFill>
                  <a:schemeClr val="tx2"/>
                </a:solidFill>
              </a:rPr>
              <a:t>ΠΛΕΟΝΕΚΤΗΜΑΤΑ</a:t>
            </a:r>
          </a:p>
        </p:txBody>
      </p:sp>
      <p:sp>
        <p:nvSpPr>
          <p:cNvPr id="3" name="Θέση περιεχομένου 2">
            <a:extLst>
              <a:ext uri="{FF2B5EF4-FFF2-40B4-BE49-F238E27FC236}">
                <a16:creationId xmlns:a16="http://schemas.microsoft.com/office/drawing/2014/main" id="{8856A1C7-BE47-E62C-4D73-FC8E8BDE19BF}"/>
              </a:ext>
            </a:extLst>
          </p:cNvPr>
          <p:cNvSpPr>
            <a:spLocks noGrp="1"/>
          </p:cNvSpPr>
          <p:nvPr>
            <p:ph idx="1"/>
          </p:nvPr>
        </p:nvSpPr>
        <p:spPr>
          <a:xfrm>
            <a:off x="6090574" y="2415756"/>
            <a:ext cx="4977578" cy="3639289"/>
          </a:xfrm>
        </p:spPr>
        <p:txBody>
          <a:bodyPr anchor="ctr">
            <a:normAutofit/>
          </a:bodyPr>
          <a:lstStyle/>
          <a:p>
            <a:r>
              <a:rPr lang="el-GR" sz="1500">
                <a:solidFill>
                  <a:schemeClr val="tx2"/>
                </a:solidFill>
              </a:rPr>
              <a:t>Μπορούν να επεξεργαστούν αποτελεσματικά σύνολα δεδομένων πολύ μεγάλου μεγέθους , έως 2 Pentabytes. Γνωστές εμπορικές παράλληλες βάσεις δεδομένων, όπως η Aster Data, Teradata, Vertica, Greenplum, OracleExaData και IBMDB2, έχουν αποδειχθεί επιτυχείς διότι επιτρέπουν την γραμμική κλιμάκωση. </a:t>
            </a:r>
          </a:p>
          <a:p>
            <a:r>
              <a:rPr lang="el-GR" sz="1500">
                <a:solidFill>
                  <a:schemeClr val="tx2"/>
                </a:solidFill>
              </a:rPr>
              <a:t>Το σύστημα μπορεί να διατηρήσει σταθερή απόδοση καθώς και το μέγεθος της βάσης δεδομένων αυξάνεται με την προσθήκη περισσότερο κόμβων στο παράλληλο σύστημα. </a:t>
            </a:r>
          </a:p>
          <a:p>
            <a:r>
              <a:rPr lang="el-GR" sz="1500">
                <a:solidFill>
                  <a:schemeClr val="tx2"/>
                </a:solidFill>
              </a:rPr>
              <a:t>Επιτρέπουν την γραμμική επιτάχυνση , για μια βάση με σταθερό μέγεθος. Η απόδοση μπορεί να αυξηθεί με την προσθήκη στοιχείων όπως επεξεργαστές , μνήμη κ.α. </a:t>
            </a:r>
          </a:p>
          <a:p>
            <a:r>
              <a:rPr lang="el-GR" sz="1500">
                <a:solidFill>
                  <a:schemeClr val="tx2"/>
                </a:solidFill>
              </a:rPr>
              <a:t>Εφαρμόζουν εσωτερικά ερωτήματα, ενδο-ερωτήματα και ενδο-λειτουργία παραλληλισμού.</a:t>
            </a:r>
          </a:p>
        </p:txBody>
      </p:sp>
    </p:spTree>
    <p:extLst>
      <p:ext uri="{BB962C8B-B14F-4D97-AF65-F5344CB8AC3E}">
        <p14:creationId xmlns:p14="http://schemas.microsoft.com/office/powerpoint/2010/main" val="68372908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2795</Words>
  <Application>Microsoft Office PowerPoint</Application>
  <PresentationFormat>Ευρεία οθόνη</PresentationFormat>
  <Paragraphs>162</Paragraphs>
  <Slides>45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45</vt:i4>
      </vt:variant>
    </vt:vector>
  </HeadingPairs>
  <TitlesOfParts>
    <vt:vector size="49" baseType="lpstr">
      <vt:lpstr>Arial</vt:lpstr>
      <vt:lpstr>Calibri</vt:lpstr>
      <vt:lpstr>Calibri Light</vt:lpstr>
      <vt:lpstr>Θέμα του Office</vt:lpstr>
      <vt:lpstr>ΕΡΓΑΛΕΙΑ ΑΞΙΟΠΟΙΗΣΗΣ ΤΩΝ ΜΕΓΑΛΩΝ ΔΕΔΟΜΕΝΩΝ</vt:lpstr>
      <vt:lpstr>ΠΑΡΑΛΛΗΛΕΣ ΒΑΣΕΙΣ ΔΕΔΟΜΕΝΩΝ</vt:lpstr>
      <vt:lpstr>ΠΑΡΑΛΛΗΛΕΣ ΒΑΣΕΙΣ ΔΕΔΟΜΕΝΩΝ</vt:lpstr>
      <vt:lpstr>ΠΑΡΑΛΛΗΛΕΣ ΒΑΣΕΙΣ ΔΕΔΟΜΕΝΩΝ</vt:lpstr>
      <vt:lpstr>ΠΑΡΑΛΛΗΛΕΣ ΒΑΣΕΙΣ ΔΕΔΟΜΕΝΩΝ</vt:lpstr>
      <vt:lpstr>ΠΑΡΑΛΛΗΛΕΣ ΒΑΣΕΙΣ ΔΕΔΟΜΕΝΩΝ</vt:lpstr>
      <vt:lpstr>ΠΑΡΑΛΛΗΛΕΣ ΒΑΣΕΙΣ ΔΕΔΟΜΕΝΩΝ</vt:lpstr>
      <vt:lpstr>ΠΛΕΟΝΕΚΤΗΜΑΤΑ </vt:lpstr>
      <vt:lpstr>ΠΛΕΟΝΕΚΤΗΜΑΤΑ</vt:lpstr>
      <vt:lpstr>MASSIVELY PARALLEL PROCESSING</vt:lpstr>
      <vt:lpstr>ΝοSQL Databases</vt:lpstr>
      <vt:lpstr>ΝοSQL Databases</vt:lpstr>
      <vt:lpstr>ΝοSQL Databases</vt:lpstr>
      <vt:lpstr>ΝοSQL Databases</vt:lpstr>
      <vt:lpstr>ΝοSQL Databases</vt:lpstr>
      <vt:lpstr>ΝοSQL Databases</vt:lpstr>
      <vt:lpstr>MapReduce</vt:lpstr>
      <vt:lpstr>MapReduce</vt:lpstr>
      <vt:lpstr>MapReduce</vt:lpstr>
      <vt:lpstr>MapReduce</vt:lpstr>
      <vt:lpstr>MapReduce</vt:lpstr>
      <vt:lpstr>ΠΛΕΟΝΕΚΤΗΜΑΤΑ MapReduce</vt:lpstr>
      <vt:lpstr>Apache Hadoop</vt:lpstr>
      <vt:lpstr>Apache Hadoop</vt:lpstr>
      <vt:lpstr>ΔΟΜΗ ΤΟΥ HADOOP</vt:lpstr>
      <vt:lpstr>Πως λειτουργεί το Hadoop?</vt:lpstr>
      <vt:lpstr>Apache Hadoop</vt:lpstr>
      <vt:lpstr>Hadoop Distributed File System (HDFS)</vt:lpstr>
      <vt:lpstr>ΠΑΡΑΔΕΙΓΜΑ HDFS</vt:lpstr>
      <vt:lpstr>Αρχιτεκτονική του HDFS</vt:lpstr>
      <vt:lpstr>ΠΛΕΟΝΕΚΤΗΜΑΤΑ ΤΟΥ HDFS</vt:lpstr>
      <vt:lpstr>Παρουσίαση του PowerPoint</vt:lpstr>
      <vt:lpstr>Παρουσίαση του PowerPoint</vt:lpstr>
      <vt:lpstr>Παρουσίαση του PowerPoint</vt:lpstr>
      <vt:lpstr>Παρουσίαση του PowerPoint</vt:lpstr>
      <vt:lpstr>Apache Spark</vt:lpstr>
      <vt:lpstr>Apache Spark</vt:lpstr>
      <vt:lpstr>Apache Spark</vt:lpstr>
      <vt:lpstr>Apache Spark</vt:lpstr>
      <vt:lpstr>Apache Spark</vt:lpstr>
      <vt:lpstr>Δομή του Apache Spark</vt:lpstr>
      <vt:lpstr>Spark SQL</vt:lpstr>
      <vt:lpstr>Spark Streaming</vt:lpstr>
      <vt:lpstr>MLlib</vt:lpstr>
      <vt:lpstr>GraphX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ΚΑΛΕΣ ΠΡΑΚΤΙΚΕΣ ΕΦΑΡΜΟΓΗΣ ΜΕΓΑΛΩΝ ΔΕΔΟΜΕΝΩΝ </dc:title>
  <dc:creator>ΘΕΟΔΩΡΑΚΟΠΟΥΛΟΣ ΛΕΩΝΙΔΑΣ</dc:creator>
  <cp:lastModifiedBy>ΘΕΟΔΩΡΑΚΟΠΟΥΛΟΣ ΛΕΩΝΙΔΑΣ</cp:lastModifiedBy>
  <cp:revision>36</cp:revision>
  <dcterms:created xsi:type="dcterms:W3CDTF">2022-11-11T11:38:13Z</dcterms:created>
  <dcterms:modified xsi:type="dcterms:W3CDTF">2023-06-01T09:46:24Z</dcterms:modified>
</cp:coreProperties>
</file>