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10" r:id="rId2"/>
    <p:sldId id="481" r:id="rId3"/>
    <p:sldId id="322" r:id="rId4"/>
    <p:sldId id="324" r:id="rId5"/>
    <p:sldId id="504" r:id="rId6"/>
    <p:sldId id="501" r:id="rId7"/>
    <p:sldId id="502" r:id="rId8"/>
    <p:sldId id="503" r:id="rId9"/>
    <p:sldId id="402" r:id="rId10"/>
    <p:sldId id="325" r:id="rId11"/>
    <p:sldId id="482" r:id="rId12"/>
    <p:sldId id="416" r:id="rId13"/>
    <p:sldId id="417" r:id="rId14"/>
    <p:sldId id="323" r:id="rId15"/>
    <p:sldId id="505" r:id="rId16"/>
    <p:sldId id="506" r:id="rId17"/>
    <p:sldId id="507" r:id="rId18"/>
    <p:sldId id="483" r:id="rId19"/>
    <p:sldId id="418" r:id="rId20"/>
    <p:sldId id="326" r:id="rId21"/>
    <p:sldId id="513" r:id="rId22"/>
    <p:sldId id="278" r:id="rId23"/>
    <p:sldId id="327" r:id="rId24"/>
    <p:sldId id="514" r:id="rId25"/>
    <p:sldId id="516" r:id="rId26"/>
    <p:sldId id="517" r:id="rId27"/>
    <p:sldId id="414" r:id="rId28"/>
    <p:sldId id="350" r:id="rId29"/>
    <p:sldId id="518" r:id="rId30"/>
    <p:sldId id="519" r:id="rId31"/>
    <p:sldId id="420" r:id="rId32"/>
    <p:sldId id="484" r:id="rId33"/>
    <p:sldId id="422" r:id="rId34"/>
    <p:sldId id="423" r:id="rId35"/>
    <p:sldId id="424" r:id="rId36"/>
    <p:sldId id="425" r:id="rId37"/>
    <p:sldId id="426" r:id="rId38"/>
    <p:sldId id="427" r:id="rId39"/>
    <p:sldId id="428" r:id="rId40"/>
    <p:sldId id="429" r:id="rId41"/>
    <p:sldId id="430" r:id="rId42"/>
    <p:sldId id="520" r:id="rId43"/>
    <p:sldId id="521" r:id="rId44"/>
    <p:sldId id="522" r:id="rId45"/>
    <p:sldId id="523" r:id="rId46"/>
    <p:sldId id="524" r:id="rId47"/>
    <p:sldId id="525" r:id="rId48"/>
    <p:sldId id="526" r:id="rId49"/>
    <p:sldId id="348" r:id="rId50"/>
    <p:sldId id="352" r:id="rId51"/>
    <p:sldId id="353" r:id="rId52"/>
    <p:sldId id="354" r:id="rId53"/>
    <p:sldId id="355" r:id="rId54"/>
    <p:sldId id="356" r:id="rId55"/>
    <p:sldId id="511" r:id="rId56"/>
    <p:sldId id="512"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71" d="100"/>
          <a:sy n="71" d="100"/>
        </p:scale>
        <p:origin x="174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C4EA-3010-475A-B2BD-B1308F5E15A3}" type="datetimeFigureOut">
              <a:rPr lang="el-GR" smtClean="0"/>
              <a:pPr/>
              <a:t>12/11/2025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A3F7A-42E6-479C-AAE4-299B90011D5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a:ln/>
        </p:spPr>
        <p:txBody>
          <a:bodyPr/>
          <a:lstStyle/>
          <a:p>
            <a:endParaRPr lang="en-GB"/>
          </a:p>
        </p:txBody>
      </p:sp>
      <p:sp>
        <p:nvSpPr>
          <p:cNvPr id="69635" name="2 - Θέση σημειώσεων"/>
          <p:cNvSpPr>
            <a:spLocks noGrp="1"/>
          </p:cNvSpPr>
          <p:nvPr>
            <p:ph type="body" idx="1"/>
          </p:nvPr>
        </p:nvSpPr>
        <p:spPr>
          <a:noFill/>
          <a:ln/>
        </p:spPr>
        <p:txBody>
          <a:bodyPr/>
          <a:lstStyle/>
          <a:p>
            <a:pPr eaLnBrk="1" hangingPunct="1"/>
            <a:endParaRPr lang="el-GR"/>
          </a:p>
        </p:txBody>
      </p:sp>
      <p:sp>
        <p:nvSpPr>
          <p:cNvPr id="69636" name="3 - Θέση αριθμού διαφάνειας"/>
          <p:cNvSpPr>
            <a:spLocks noGrp="1"/>
          </p:cNvSpPr>
          <p:nvPr>
            <p:ph type="sldNum" sz="quarter" idx="5"/>
          </p:nvPr>
        </p:nvSpPr>
        <p:spPr>
          <a:noFill/>
        </p:spPr>
        <p:txBody>
          <a:bodyPr/>
          <a:lstStyle/>
          <a:p>
            <a:fld id="{EB194095-FB4C-46A5-8449-4C727CF00AA3}" type="slidenum">
              <a:rPr lang="el-GR" smtClean="0"/>
              <a:pPr/>
              <a:t>50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F3B2D1C-0068-4046-829A-57962D75AF9A}" type="datetime1">
              <a:rPr lang="el-GR" smtClean="0"/>
              <a:pPr/>
              <a:t>12/11/2025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757F811-0F02-4E4D-891C-DDF643FB5EDF}" type="datetime1">
              <a:rPr lang="el-GR" smtClean="0"/>
              <a:pPr/>
              <a:t>12/11/2025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118BA47-8121-4421-9339-721313C34C4B}" type="datetime1">
              <a:rPr lang="el-GR" smtClean="0"/>
              <a:pPr/>
              <a:t>12/11/2025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1882B1A-B567-4BD5-80AB-7D8316ED616C}" type="datetime1">
              <a:rPr lang="el-GR" smtClean="0"/>
              <a:pPr/>
              <a:t>12/11/2025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479C79-5CE9-4BB8-8CB6-A87EAFB77516}" type="datetime1">
              <a:rPr lang="el-GR" smtClean="0"/>
              <a:pPr/>
              <a:t>12/11/2025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13A1695-2698-4A32-AAF6-106820DC76F2}" type="datetime1">
              <a:rPr lang="el-GR" smtClean="0"/>
              <a:pPr/>
              <a:t>12/11/2025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9C86C35-44BA-4DAF-8C7E-A65B88A88946}" type="datetime1">
              <a:rPr lang="el-GR" smtClean="0"/>
              <a:pPr/>
              <a:t>12/11/2025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9B02FA2-8FBA-4AE7-8248-BBBD738848A9}" type="datetime1">
              <a:rPr lang="el-GR" smtClean="0"/>
              <a:pPr/>
              <a:t>12/11/2025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0CDD51-682C-4ACE-BF3D-9A11A3ED3FD0}" type="datetime1">
              <a:rPr lang="el-GR" smtClean="0"/>
              <a:pPr/>
              <a:t>12/11/2025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3C3D62-AC98-4CA1-BEC7-BF2692A13D94}" type="datetime1">
              <a:rPr lang="el-GR" smtClean="0"/>
              <a:pPr/>
              <a:t>12/11/2025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7ED134-DA2B-4E12-BD2B-F6AFD6731A94}" type="datetime1">
              <a:rPr lang="el-GR" smtClean="0"/>
              <a:pPr/>
              <a:t>12/11/2025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350-D800-4B43-87C2-648677541072}" type="datetime1">
              <a:rPr lang="el-GR" smtClean="0"/>
              <a:pPr/>
              <a:t>12/11/2025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A6DD-A541-4490-A3CA-83A4F81B28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LEJqowyuyi0"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ne6o-uPJar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SX7dawxvKpw"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MOgowRy2WC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GMVk7F7ZaX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28713" y="908720"/>
            <a:ext cx="6886575" cy="4949155"/>
          </a:xfrm>
          <a:prstGeom prst="rect">
            <a:avLst/>
          </a:prstGeom>
          <a:noFill/>
          <a:ln w="9525">
            <a:noFill/>
            <a:miter lim="800000"/>
            <a:headEnd/>
            <a:tailEnd/>
          </a:ln>
        </p:spPr>
      </p:pic>
      <p:sp>
        <p:nvSpPr>
          <p:cNvPr id="3" name="Θέση υποσέλιδου 2">
            <a:extLst>
              <a:ext uri="{FF2B5EF4-FFF2-40B4-BE49-F238E27FC236}">
                <a16:creationId xmlns:a16="http://schemas.microsoft.com/office/drawing/2014/main" id="{66FA7127-3A35-4D4E-981A-651C4128E520}"/>
              </a:ext>
            </a:extLst>
          </p:cNvPr>
          <p:cNvSpPr>
            <a:spLocks noGrp="1"/>
          </p:cNvSpPr>
          <p:nvPr>
            <p:ph type="ftr" sz="quarter" idx="11"/>
          </p:nvPr>
        </p:nvSpPr>
        <p:spPr/>
        <p:txBody>
          <a:bodyPr/>
          <a:lstStyle/>
          <a:p>
            <a:r>
              <a:rPr lang="el-GR" dirty="0">
                <a:highlight>
                  <a:srgbClr val="FFFF00"/>
                </a:highlight>
              </a:rPr>
              <a:t>ΥΠΕΝΘΥΜΙΣΗ</a:t>
            </a:r>
          </a:p>
        </p:txBody>
      </p:sp>
      <p:sp>
        <p:nvSpPr>
          <p:cNvPr id="4" name="Θέση αριθμού διαφάνειας 3">
            <a:extLst>
              <a:ext uri="{FF2B5EF4-FFF2-40B4-BE49-F238E27FC236}">
                <a16:creationId xmlns:a16="http://schemas.microsoft.com/office/drawing/2014/main" id="{3F58B624-FBDE-4811-8CAB-8517D980DF15}"/>
              </a:ext>
            </a:extLst>
          </p:cNvPr>
          <p:cNvSpPr>
            <a:spLocks noGrp="1"/>
          </p:cNvSpPr>
          <p:nvPr>
            <p:ph type="sldNum" sz="quarter" idx="12"/>
          </p:nvPr>
        </p:nvSpPr>
        <p:spPr/>
        <p:txBody>
          <a:bodyPr/>
          <a:lstStyle/>
          <a:p>
            <a:fld id="{B4B4A090-C6FB-429D-9E72-869C603C7F2D}" type="slidenum">
              <a:rPr lang="el-GR" smtClean="0"/>
              <a:pPr/>
              <a:t>1</a:t>
            </a:fld>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F975C3-110F-4CEE-B0C8-75C137463D59}"/>
              </a:ext>
            </a:extLst>
          </p:cNvPr>
          <p:cNvSpPr>
            <a:spLocks noGrp="1"/>
          </p:cNvSpPr>
          <p:nvPr>
            <p:ph type="title"/>
          </p:nvPr>
        </p:nvSpPr>
        <p:spPr/>
        <p:txBody>
          <a:bodyPr>
            <a:normAutofit fontScale="90000"/>
          </a:bodyPr>
          <a:lstStyle/>
          <a:p>
            <a:r>
              <a:rPr lang="en-US" dirty="0"/>
              <a:t>Skinner box</a:t>
            </a:r>
            <a:r>
              <a:rPr lang="el-GR" dirty="0"/>
              <a:t>-Αρνητική ενίσχυση(Τιμωρία)</a:t>
            </a:r>
            <a:endParaRPr lang="en-US" dirty="0"/>
          </a:p>
        </p:txBody>
      </p:sp>
      <p:sp>
        <p:nvSpPr>
          <p:cNvPr id="3" name="Θέση περιεχομένου 2">
            <a:extLst>
              <a:ext uri="{FF2B5EF4-FFF2-40B4-BE49-F238E27FC236}">
                <a16:creationId xmlns:a16="http://schemas.microsoft.com/office/drawing/2014/main" id="{EA298C59-4AC0-4757-A3A5-DD1DC13D2008}"/>
              </a:ext>
            </a:extLst>
          </p:cNvPr>
          <p:cNvSpPr>
            <a:spLocks noGrp="1"/>
          </p:cNvSpPr>
          <p:nvPr>
            <p:ph idx="1"/>
          </p:nvPr>
        </p:nvSpPr>
        <p:spPr>
          <a:xfrm>
            <a:off x="395536" y="1624012"/>
            <a:ext cx="8229600" cy="4959350"/>
          </a:xfrm>
        </p:spPr>
        <p:txBody>
          <a:bodyPr>
            <a:normAutofit fontScale="25000" lnSpcReduction="20000"/>
          </a:bodyPr>
          <a:lstStyle/>
          <a:p>
            <a:pPr algn="just"/>
            <a:r>
              <a:rPr lang="el-GR" sz="8800" dirty="0">
                <a:solidFill>
                  <a:srgbClr val="000000"/>
                </a:solidFill>
                <a:latin typeface="Times New Roman" panose="02020603050405020304" pitchFamily="18" charset="0"/>
              </a:rPr>
              <a:t>Ο </a:t>
            </a:r>
            <a:r>
              <a:rPr lang="el-GR" sz="8800" i="0" dirty="0" err="1">
                <a:solidFill>
                  <a:srgbClr val="000000"/>
                </a:solidFill>
                <a:effectLst/>
                <a:latin typeface="Arial Black" panose="020B0A04020102020204" pitchFamily="34" charset="0"/>
              </a:rPr>
              <a:t>Skinner</a:t>
            </a:r>
            <a:r>
              <a:rPr lang="el-GR" sz="8800" i="0" dirty="0">
                <a:solidFill>
                  <a:srgbClr val="000000"/>
                </a:solidFill>
                <a:effectLst/>
                <a:latin typeface="Arial Black" panose="020B0A04020102020204" pitchFamily="34" charset="0"/>
              </a:rPr>
              <a:t>  τοποθέτησε έναν αρουραίο σε ένα θάλαμο με παρόμοιο τρόπο, όπου σε αυτή την περίπτωση δεν ήταν πεινασμένος αλλά τον υπέβαλε σε ένα δυσάρεστο ηλεκτρικό ρεύμα. Όταν ο αρουραίος ένιωσε το αρνητικό αυτό ερέθισμα άρχισε να κινείται απεγνωσμένα γύρω από το κουτί και σε κάποια στιγμή χτύπησε τον μοχλό, όπου κόπηκε αμέσως η ροή του δυσάρεστου ρεύματος.</a:t>
            </a:r>
          </a:p>
          <a:p>
            <a:pPr algn="just"/>
            <a:r>
              <a:rPr lang="el-GR" sz="8800" i="0" dirty="0">
                <a:solidFill>
                  <a:srgbClr val="000000"/>
                </a:solidFill>
                <a:effectLst/>
                <a:latin typeface="Arial Black" panose="020B0A04020102020204" pitchFamily="34" charset="0"/>
              </a:rPr>
              <a:t> Μετά από κάποιες προσπάθειες ο αρουραίος πατούσε εσκεμμένα τον μοχλό προκειμένου να αποφύγει το δυσάρεστο ερέθισμα. Εδώ μπορούμε να δούμε τα αποτελέσματα της αρνητικής ενίσχυσης, όπου στην περίπτωση αυτή ο αρουραίος καταφεύγει στην άμεση πίεση του μοχλού για να απαλλαγεί από το δυσάρεστο αρνητικό ρεύμα.  </a:t>
            </a:r>
          </a:p>
          <a:p>
            <a:pPr marL="0" indent="0" algn="just">
              <a:buNone/>
            </a:pPr>
            <a:r>
              <a:rPr lang="el-GR" sz="8800" b="0" i="0" dirty="0">
                <a:solidFill>
                  <a:srgbClr val="000000"/>
                </a:solidFill>
                <a:effectLst/>
                <a:latin typeface="Arial Black" panose="020B0A04020102020204" pitchFamily="34" charset="0"/>
              </a:rPr>
              <a:t>                                                </a:t>
            </a:r>
          </a:p>
          <a:p>
            <a:pPr marL="0" indent="0">
              <a:buNone/>
            </a:pPr>
            <a:br>
              <a:rPr lang="el-GR" sz="8800" dirty="0">
                <a:latin typeface="Arial Black" panose="020B0A04020102020204" pitchFamily="34" charset="0"/>
              </a:rPr>
            </a:br>
            <a:endParaRPr lang="en-US" sz="8800" dirty="0">
              <a:latin typeface="Arial Black" panose="020B0A04020102020204" pitchFamily="34" charset="0"/>
            </a:endParaRPr>
          </a:p>
        </p:txBody>
      </p:sp>
      <p:sp>
        <p:nvSpPr>
          <p:cNvPr id="4" name="Θέση υποσέλιδου 3">
            <a:extLst>
              <a:ext uri="{FF2B5EF4-FFF2-40B4-BE49-F238E27FC236}">
                <a16:creationId xmlns:a16="http://schemas.microsoft.com/office/drawing/2014/main" id="{B7D801C3-CB2A-46D5-8D35-46A2E0F2DF6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14F5DFC-A2AD-441A-9E5B-9DA0BA005473}"/>
              </a:ext>
            </a:extLst>
          </p:cNvPr>
          <p:cNvSpPr>
            <a:spLocks noGrp="1"/>
          </p:cNvSpPr>
          <p:nvPr>
            <p:ph type="sldNum" sz="quarter" idx="12"/>
          </p:nvPr>
        </p:nvSpPr>
        <p:spPr/>
        <p:txBody>
          <a:bodyPr/>
          <a:lstStyle/>
          <a:p>
            <a:fld id="{B4B4A090-C6FB-429D-9E72-869C603C7F2D}" type="slidenum">
              <a:rPr lang="el-GR" smtClean="0"/>
              <a:pPr/>
              <a:t>10</a:t>
            </a:fld>
            <a:endParaRPr lang="el-GR"/>
          </a:p>
        </p:txBody>
      </p:sp>
    </p:spTree>
    <p:extLst>
      <p:ext uri="{BB962C8B-B14F-4D97-AF65-F5344CB8AC3E}">
        <p14:creationId xmlns:p14="http://schemas.microsoft.com/office/powerpoint/2010/main" val="199582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8435F9-272C-48B7-AAE3-8002B60F6B5A}"/>
              </a:ext>
            </a:extLst>
          </p:cNvPr>
          <p:cNvSpPr>
            <a:spLocks noGrp="1"/>
          </p:cNvSpPr>
          <p:nvPr>
            <p:ph type="title"/>
          </p:nvPr>
        </p:nvSpPr>
        <p:spPr/>
        <p:txBody>
          <a:bodyPr>
            <a:normAutofit fontScale="90000"/>
          </a:bodyPr>
          <a:lstStyle/>
          <a:p>
            <a:r>
              <a:rPr lang="el-GR" dirty="0"/>
              <a:t>Ενίσχυση και τιμωρία – Σημαντικές έννοιες στη θεωρία του </a:t>
            </a:r>
            <a:r>
              <a:rPr lang="el-GR" dirty="0" err="1"/>
              <a:t>Skinner</a:t>
            </a:r>
            <a:endParaRPr lang="en-US" dirty="0"/>
          </a:p>
        </p:txBody>
      </p:sp>
      <p:sp>
        <p:nvSpPr>
          <p:cNvPr id="3" name="Θέση περιεχομένου 2">
            <a:extLst>
              <a:ext uri="{FF2B5EF4-FFF2-40B4-BE49-F238E27FC236}">
                <a16:creationId xmlns:a16="http://schemas.microsoft.com/office/drawing/2014/main" id="{629C00F3-D2D0-4985-B5D6-AE3CDDEA7475}"/>
              </a:ext>
            </a:extLst>
          </p:cNvPr>
          <p:cNvSpPr>
            <a:spLocks noGrp="1"/>
          </p:cNvSpPr>
          <p:nvPr>
            <p:ph idx="1"/>
          </p:nvPr>
        </p:nvSpPr>
        <p:spPr/>
        <p:txBody>
          <a:bodyPr>
            <a:normAutofit fontScale="77500" lnSpcReduction="20000"/>
          </a:bodyPr>
          <a:lstStyle/>
          <a:p>
            <a:r>
              <a:rPr lang="el-GR" b="1" dirty="0"/>
              <a:t>Ενισχυτής(</a:t>
            </a:r>
            <a:r>
              <a:rPr lang="en-GB" b="1" dirty="0"/>
              <a:t>reward)</a:t>
            </a:r>
            <a:r>
              <a:rPr lang="el-GR" dirty="0"/>
              <a:t> Ένα ευχάριστο επακόλουθο που διατηρεί ή αυξάνει την συχνότητα εκδήλωσης μίας συμπεριφοράς. – Η αποτελεσματικότητα του ενισχυτή πρέπει να αποδειχθεί στην πράξη. Πρέπει να εξασφαλίσουμε ότι αυτό που εμείς θεωρούμε ενίσχυση κρίνεται με θετικό τρόπο και από αυτόν που τη λαμβάνει. </a:t>
            </a:r>
          </a:p>
          <a:p>
            <a:r>
              <a:rPr lang="el-GR" dirty="0"/>
              <a:t> </a:t>
            </a:r>
            <a:r>
              <a:rPr lang="el-GR" b="1" dirty="0"/>
              <a:t>Εσωτερικοί Ενισχυτές</a:t>
            </a:r>
            <a:r>
              <a:rPr lang="el-GR" dirty="0"/>
              <a:t>: συμπεριφορές στις οποίες επιδίδεται με ευχαρίστηση ένα άτομο για αυτή καθαυτή την απόλαυση που του προσφέρουν χωρίς καμία άλλη αμοιβή.</a:t>
            </a:r>
          </a:p>
          <a:p>
            <a:r>
              <a:rPr lang="el-GR" dirty="0"/>
              <a:t> </a:t>
            </a:r>
            <a:r>
              <a:rPr lang="el-GR" b="1" dirty="0"/>
              <a:t>Εξωτερικοί Ενισχυτές</a:t>
            </a:r>
            <a:r>
              <a:rPr lang="el-GR" dirty="0"/>
              <a:t>: έπαινοι και αμοιβές που παρέχονται για να κινητοποιήσουν τους ανθρώπους να επιδοθούν σε μία συμπεριφορά με την οποία ίσως να μην ασχολούνταν διαφορετικά.</a:t>
            </a:r>
            <a:endParaRPr lang="en-US" dirty="0"/>
          </a:p>
        </p:txBody>
      </p:sp>
      <p:sp>
        <p:nvSpPr>
          <p:cNvPr id="4" name="Θέση υποσέλιδου 3">
            <a:extLst>
              <a:ext uri="{FF2B5EF4-FFF2-40B4-BE49-F238E27FC236}">
                <a16:creationId xmlns:a16="http://schemas.microsoft.com/office/drawing/2014/main" id="{883A9D22-2973-48F2-BE3E-20FE961B593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DAB3769-10CC-4BB2-B48B-0F806CF6F7AF}"/>
              </a:ext>
            </a:extLst>
          </p:cNvPr>
          <p:cNvSpPr>
            <a:spLocks noGrp="1"/>
          </p:cNvSpPr>
          <p:nvPr>
            <p:ph type="sldNum" sz="quarter" idx="12"/>
          </p:nvPr>
        </p:nvSpPr>
        <p:spPr/>
        <p:txBody>
          <a:bodyPr/>
          <a:lstStyle/>
          <a:p>
            <a:fld id="{B4B4A090-C6FB-429D-9E72-869C603C7F2D}" type="slidenum">
              <a:rPr lang="el-GR" smtClean="0"/>
              <a:pPr/>
              <a:t>11</a:t>
            </a:fld>
            <a:endParaRPr lang="el-GR"/>
          </a:p>
        </p:txBody>
      </p:sp>
    </p:spTree>
    <p:extLst>
      <p:ext uri="{BB962C8B-B14F-4D97-AF65-F5344CB8AC3E}">
        <p14:creationId xmlns:p14="http://schemas.microsoft.com/office/powerpoint/2010/main" val="307799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8FBC81-9FD9-43ED-A861-712218D9A82A}"/>
              </a:ext>
            </a:extLst>
          </p:cNvPr>
          <p:cNvSpPr>
            <a:spLocks noGrp="1"/>
          </p:cNvSpPr>
          <p:nvPr>
            <p:ph type="title"/>
          </p:nvPr>
        </p:nvSpPr>
        <p:spPr/>
        <p:txBody>
          <a:bodyPr/>
          <a:lstStyle/>
          <a:p>
            <a:r>
              <a:rPr lang="el-GR" dirty="0"/>
              <a:t>Τιμωρία</a:t>
            </a:r>
            <a:endParaRPr lang="en-US" dirty="0"/>
          </a:p>
        </p:txBody>
      </p:sp>
      <p:sp>
        <p:nvSpPr>
          <p:cNvPr id="3" name="Θέση περιεχομένου 2">
            <a:extLst>
              <a:ext uri="{FF2B5EF4-FFF2-40B4-BE49-F238E27FC236}">
                <a16:creationId xmlns:a16="http://schemas.microsoft.com/office/drawing/2014/main" id="{A293538E-7F34-4148-B2F1-CAC7913BAB60}"/>
              </a:ext>
            </a:extLst>
          </p:cNvPr>
          <p:cNvSpPr>
            <a:spLocks noGrp="1"/>
          </p:cNvSpPr>
          <p:nvPr>
            <p:ph idx="1"/>
          </p:nvPr>
        </p:nvSpPr>
        <p:spPr/>
        <p:txBody>
          <a:bodyPr>
            <a:normAutofit fontScale="92500" lnSpcReduction="20000"/>
          </a:bodyPr>
          <a:lstStyle/>
          <a:p>
            <a:r>
              <a:rPr lang="el-GR" dirty="0"/>
              <a:t>Ονομάζουμε τα δυσάρεστα επακόλουθα που χρησιμοποιούνται για την αποδυνάμωση μιας συμπεριφοράς. </a:t>
            </a:r>
          </a:p>
          <a:p>
            <a:r>
              <a:rPr lang="el-GR" dirty="0"/>
              <a:t> Οι επιδράσεις της τιμωρίας δεν είναι τόσο διαφωτιστικές όσο τα αποτελέσματα της ενίσχυσης.</a:t>
            </a:r>
          </a:p>
          <a:p>
            <a:r>
              <a:rPr lang="el-GR" dirty="0"/>
              <a:t>  Η τιμωρία λέει «σταμάτα αυτή τη συμπεριφορά» αλλά δεν υποδεικνύει ποια συμπεριφορά είναι αποδεκτή. Συνεπώς η συμπεριφορά που θα υιοθετηθεί μετά μπορεί να είναι χειρότερη</a:t>
            </a:r>
            <a:endParaRPr lang="en-US" dirty="0"/>
          </a:p>
        </p:txBody>
      </p:sp>
      <p:sp>
        <p:nvSpPr>
          <p:cNvPr id="4" name="Θέση υποσέλιδου 3">
            <a:extLst>
              <a:ext uri="{FF2B5EF4-FFF2-40B4-BE49-F238E27FC236}">
                <a16:creationId xmlns:a16="http://schemas.microsoft.com/office/drawing/2014/main" id="{EDE60D03-6810-4EF2-B595-F07A226371F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78C82CE-7588-4EB3-9EB6-0058154C3FF8}"/>
              </a:ext>
            </a:extLst>
          </p:cNvPr>
          <p:cNvSpPr>
            <a:spLocks noGrp="1"/>
          </p:cNvSpPr>
          <p:nvPr>
            <p:ph type="sldNum" sz="quarter" idx="12"/>
          </p:nvPr>
        </p:nvSpPr>
        <p:spPr/>
        <p:txBody>
          <a:bodyPr/>
          <a:lstStyle/>
          <a:p>
            <a:fld id="{B4B4A090-C6FB-429D-9E72-869C603C7F2D}" type="slidenum">
              <a:rPr lang="el-GR" smtClean="0"/>
              <a:pPr/>
              <a:t>12</a:t>
            </a:fld>
            <a:endParaRPr lang="el-GR"/>
          </a:p>
        </p:txBody>
      </p:sp>
    </p:spTree>
    <p:extLst>
      <p:ext uri="{BB962C8B-B14F-4D97-AF65-F5344CB8AC3E}">
        <p14:creationId xmlns:p14="http://schemas.microsoft.com/office/powerpoint/2010/main" val="251306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DEBB8-5574-40CF-8E13-5C5564ECF7D7}"/>
              </a:ext>
            </a:extLst>
          </p:cNvPr>
          <p:cNvSpPr>
            <a:spLocks noGrp="1"/>
          </p:cNvSpPr>
          <p:nvPr>
            <p:ph type="title"/>
          </p:nvPr>
        </p:nvSpPr>
        <p:spPr/>
        <p:txBody>
          <a:bodyPr/>
          <a:lstStyle/>
          <a:p>
            <a:r>
              <a:rPr lang="el-GR" dirty="0"/>
              <a:t>Είδη ενίσχυσης και τιμωρίας*</a:t>
            </a:r>
            <a:endParaRPr lang="en-US" dirty="0"/>
          </a:p>
        </p:txBody>
      </p:sp>
      <p:pic>
        <p:nvPicPr>
          <p:cNvPr id="5" name="Θέση περιεχομένου 4" descr="Εικόνα που περιέχει πίνακας&#10;&#10;Περιγραφή που δημιουργήθηκε αυτόματα">
            <a:extLst>
              <a:ext uri="{FF2B5EF4-FFF2-40B4-BE49-F238E27FC236}">
                <a16:creationId xmlns:a16="http://schemas.microsoft.com/office/drawing/2014/main" id="{07687103-57FD-4639-98DD-671F2CCAC5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074" y="1791205"/>
            <a:ext cx="7001852" cy="4143953"/>
          </a:xfrm>
        </p:spPr>
      </p:pic>
      <p:sp>
        <p:nvSpPr>
          <p:cNvPr id="3" name="Θέση υποσέλιδου 2">
            <a:extLst>
              <a:ext uri="{FF2B5EF4-FFF2-40B4-BE49-F238E27FC236}">
                <a16:creationId xmlns:a16="http://schemas.microsoft.com/office/drawing/2014/main" id="{84A75BF8-1652-42CD-B103-FA3EF86BBAC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5C6853D-DD7A-415F-B8B2-664CBD17F4E7}"/>
              </a:ext>
            </a:extLst>
          </p:cNvPr>
          <p:cNvSpPr>
            <a:spLocks noGrp="1"/>
          </p:cNvSpPr>
          <p:nvPr>
            <p:ph type="sldNum" sz="quarter" idx="12"/>
          </p:nvPr>
        </p:nvSpPr>
        <p:spPr/>
        <p:txBody>
          <a:bodyPr/>
          <a:lstStyle/>
          <a:p>
            <a:fld id="{B4B4A090-C6FB-429D-9E72-869C603C7F2D}" type="slidenum">
              <a:rPr lang="el-GR" smtClean="0"/>
              <a:pPr/>
              <a:t>13</a:t>
            </a:fld>
            <a:endParaRPr lang="el-GR"/>
          </a:p>
        </p:txBody>
      </p:sp>
    </p:spTree>
    <p:extLst>
      <p:ext uri="{BB962C8B-B14F-4D97-AF65-F5344CB8AC3E}">
        <p14:creationId xmlns:p14="http://schemas.microsoft.com/office/powerpoint/2010/main" val="169112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B8E097-906D-4A93-BEC5-CC1C10F34907}"/>
              </a:ext>
            </a:extLst>
          </p:cNvPr>
          <p:cNvSpPr>
            <a:spLocks noGrp="1"/>
          </p:cNvSpPr>
          <p:nvPr>
            <p:ph type="title"/>
          </p:nvPr>
        </p:nvSpPr>
        <p:spPr>
          <a:xfrm>
            <a:off x="457200" y="274638"/>
            <a:ext cx="8229600" cy="1143000"/>
          </a:xfrm>
        </p:spPr>
        <p:txBody>
          <a:bodyPr anchor="ctr">
            <a:normAutofit fontScale="90000"/>
          </a:bodyPr>
          <a:lstStyle/>
          <a:p>
            <a:pPr>
              <a:lnSpc>
                <a:spcPct val="90000"/>
              </a:lnSpc>
            </a:pPr>
            <a:r>
              <a:rPr lang="el-GR" sz="3700" dirty="0"/>
              <a:t>Συντελεστική μάθηση στην καθημερινότητα(ενίσχυση</a:t>
            </a:r>
            <a:r>
              <a:rPr lang="en-GB" sz="3700" dirty="0"/>
              <a:t>-reinforcement</a:t>
            </a:r>
            <a:r>
              <a:rPr lang="el-GR" sz="3700" dirty="0"/>
              <a:t>)</a:t>
            </a:r>
            <a:endParaRPr lang="en-US" sz="3700" dirty="0"/>
          </a:p>
        </p:txBody>
      </p:sp>
      <p:sp>
        <p:nvSpPr>
          <p:cNvPr id="3" name="Θέση περιεχομένου 2">
            <a:extLst>
              <a:ext uri="{FF2B5EF4-FFF2-40B4-BE49-F238E27FC236}">
                <a16:creationId xmlns:a16="http://schemas.microsoft.com/office/drawing/2014/main" id="{7391FD40-332E-4A49-8FC7-AAE7662D0BE1}"/>
              </a:ext>
            </a:extLst>
          </p:cNvPr>
          <p:cNvSpPr>
            <a:spLocks noGrp="1"/>
          </p:cNvSpPr>
          <p:nvPr>
            <p:ph sz="half" idx="1"/>
          </p:nvPr>
        </p:nvSpPr>
        <p:spPr>
          <a:xfrm>
            <a:off x="457200" y="1600200"/>
            <a:ext cx="4038600" cy="4525963"/>
          </a:xfrm>
        </p:spPr>
        <p:txBody>
          <a:bodyPr>
            <a:normAutofit/>
          </a:bodyPr>
          <a:lstStyle/>
          <a:p>
            <a:endParaRPr lang="en-US" dirty="0"/>
          </a:p>
          <a:p>
            <a:endParaRPr lang="en-US" dirty="0"/>
          </a:p>
          <a:p>
            <a:r>
              <a:rPr lang="en-US" dirty="0">
                <a:hlinkClick r:id="rId2"/>
              </a:rPr>
              <a:t>https://www.youtube.com/watch?v=LEJqowyuyi0</a:t>
            </a:r>
            <a:endParaRPr lang="el-GR" dirty="0"/>
          </a:p>
          <a:p>
            <a:endParaRPr lang="el-GR" dirty="0"/>
          </a:p>
          <a:p>
            <a:endParaRPr lang="el-GR" dirty="0"/>
          </a:p>
          <a:p>
            <a:endParaRPr lang="en-US" dirty="0"/>
          </a:p>
        </p:txBody>
      </p:sp>
      <p:pic>
        <p:nvPicPr>
          <p:cNvPr id="7" name="Picture 6" descr="A person holding a box and a person on the phone&#10;&#10;AI-generated content may be incorrect.">
            <a:extLst>
              <a:ext uri="{FF2B5EF4-FFF2-40B4-BE49-F238E27FC236}">
                <a16:creationId xmlns:a16="http://schemas.microsoft.com/office/drawing/2014/main" id="{1CC24D0D-8F31-741B-3AD5-67EA2BF7ADFB}"/>
              </a:ext>
            </a:extLst>
          </p:cNvPr>
          <p:cNvPicPr>
            <a:picLocks noChangeAspect="1"/>
          </p:cNvPicPr>
          <p:nvPr/>
        </p:nvPicPr>
        <p:blipFill>
          <a:blip r:embed="rId3"/>
          <a:srcRect l="28053" r="1677" b="-1"/>
          <a:stretch>
            <a:fillRect/>
          </a:stretch>
        </p:blipFill>
        <p:spPr>
          <a:xfrm>
            <a:off x="4648200" y="1600200"/>
            <a:ext cx="4038600" cy="4525963"/>
          </a:xfrm>
          <a:prstGeom prst="rect">
            <a:avLst/>
          </a:prstGeom>
          <a:noFill/>
        </p:spPr>
      </p:pic>
      <p:sp>
        <p:nvSpPr>
          <p:cNvPr id="12" name="Footer Placeholder 4">
            <a:extLst>
              <a:ext uri="{FF2B5EF4-FFF2-40B4-BE49-F238E27FC236}">
                <a16:creationId xmlns:a16="http://schemas.microsoft.com/office/drawing/2014/main" id="{761244BE-BA34-4300-428B-C58C886A664E}"/>
              </a:ext>
            </a:extLst>
          </p:cNvPr>
          <p:cNvSpPr>
            <a:spLocks noGrp="1"/>
          </p:cNvSpPr>
          <p:nvPr>
            <p:ph type="ftr" sz="quarter" idx="11"/>
          </p:nvPr>
        </p:nvSpPr>
        <p:spPr>
          <a:xfrm>
            <a:off x="3124200" y="6356350"/>
            <a:ext cx="2895600" cy="365125"/>
          </a:xfrm>
        </p:spPr>
        <p:txBody>
          <a:bodyPr/>
          <a:lstStyle/>
          <a:p>
            <a:endParaRPr lang="el-GR"/>
          </a:p>
        </p:txBody>
      </p:sp>
      <p:sp>
        <p:nvSpPr>
          <p:cNvPr id="5" name="Θέση αριθμού διαφάνειας 4">
            <a:extLst>
              <a:ext uri="{FF2B5EF4-FFF2-40B4-BE49-F238E27FC236}">
                <a16:creationId xmlns:a16="http://schemas.microsoft.com/office/drawing/2014/main" id="{ABA97CD7-989B-43E0-AA14-BB49CE42BE2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B4B4A090-C6FB-429D-9E72-869C603C7F2D}" type="slidenum">
              <a:rPr lang="el-GR" smtClean="0"/>
              <a:pPr>
                <a:spcAft>
                  <a:spcPts val="600"/>
                </a:spcAft>
              </a:pPr>
              <a:t>14</a:t>
            </a:fld>
            <a:endParaRPr lang="el-GR"/>
          </a:p>
        </p:txBody>
      </p:sp>
    </p:spTree>
    <p:extLst>
      <p:ext uri="{BB962C8B-B14F-4D97-AF65-F5344CB8AC3E}">
        <p14:creationId xmlns:p14="http://schemas.microsoft.com/office/powerpoint/2010/main" val="187746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3AD7C0-F177-8643-D7F7-4657AD90747A}"/>
              </a:ext>
            </a:extLst>
          </p:cNvPr>
          <p:cNvSpPr>
            <a:spLocks noGrp="1"/>
          </p:cNvSpPr>
          <p:nvPr>
            <p:ph type="title"/>
          </p:nvPr>
        </p:nvSpPr>
        <p:spPr>
          <a:xfrm>
            <a:off x="457200" y="274638"/>
            <a:ext cx="8229600" cy="1143000"/>
          </a:xfrm>
        </p:spPr>
        <p:txBody>
          <a:bodyPr>
            <a:normAutofit fontScale="90000"/>
          </a:bodyPr>
          <a:lstStyle/>
          <a:p>
            <a:r>
              <a:rPr lang="en-US" dirty="0"/>
              <a:t>https://www.youtube.com/watch?v=f7861V3YbfE</a:t>
            </a:r>
          </a:p>
        </p:txBody>
      </p:sp>
      <p:pic>
        <p:nvPicPr>
          <p:cNvPr id="4" name="Picture 3" descr="Cartoon character with a face with numbers on it&#10;&#10;AI-generated content may be incorrect.">
            <a:extLst>
              <a:ext uri="{FF2B5EF4-FFF2-40B4-BE49-F238E27FC236}">
                <a16:creationId xmlns:a16="http://schemas.microsoft.com/office/drawing/2014/main" id="{8AE5E3C8-107D-5329-1AA3-BE8DADAC8EA8}"/>
              </a:ext>
            </a:extLst>
          </p:cNvPr>
          <p:cNvPicPr>
            <a:picLocks noChangeAspect="1"/>
          </p:cNvPicPr>
          <p:nvPr/>
        </p:nvPicPr>
        <p:blipFill>
          <a:blip r:embed="rId2"/>
          <a:stretch>
            <a:fillRect/>
          </a:stretch>
        </p:blipFill>
        <p:spPr>
          <a:xfrm>
            <a:off x="1219434" y="1600200"/>
            <a:ext cx="6705131" cy="4525963"/>
          </a:xfrm>
          <a:prstGeom prst="rect">
            <a:avLst/>
          </a:prstGeom>
          <a:noFill/>
        </p:spPr>
      </p:pic>
      <p:sp>
        <p:nvSpPr>
          <p:cNvPr id="2" name="Slide Number Placeholder 1">
            <a:extLst>
              <a:ext uri="{FF2B5EF4-FFF2-40B4-BE49-F238E27FC236}">
                <a16:creationId xmlns:a16="http://schemas.microsoft.com/office/drawing/2014/main" id="{0EBC152D-6B5D-622D-EA12-01F546B9EDE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15</a:t>
            </a:fld>
            <a:endParaRPr lang="el-GR"/>
          </a:p>
        </p:txBody>
      </p:sp>
    </p:spTree>
    <p:extLst>
      <p:ext uri="{BB962C8B-B14F-4D97-AF65-F5344CB8AC3E}">
        <p14:creationId xmlns:p14="http://schemas.microsoft.com/office/powerpoint/2010/main" val="382547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CEF9-B5C0-AEEF-E394-D6F88B4DD19B}"/>
              </a:ext>
            </a:extLst>
          </p:cNvPr>
          <p:cNvSpPr>
            <a:spLocks noGrp="1"/>
          </p:cNvSpPr>
          <p:nvPr>
            <p:ph type="title"/>
          </p:nvPr>
        </p:nvSpPr>
        <p:spPr/>
        <p:txBody>
          <a:bodyPr>
            <a:normAutofit fontScale="90000"/>
          </a:bodyPr>
          <a:lstStyle/>
          <a:p>
            <a:r>
              <a:rPr lang="el-GR" dirty="0"/>
              <a:t>Σχολιασμός του </a:t>
            </a:r>
            <a:r>
              <a:rPr lang="en-GB" dirty="0"/>
              <a:t>video:</a:t>
            </a:r>
            <a:r>
              <a:rPr lang="el-GR" dirty="0"/>
              <a:t>θετική τιμωρία</a:t>
            </a:r>
            <a:endParaRPr lang="en-GB" dirty="0"/>
          </a:p>
        </p:txBody>
      </p:sp>
      <p:sp>
        <p:nvSpPr>
          <p:cNvPr id="3" name="Content Placeholder 2">
            <a:extLst>
              <a:ext uri="{FF2B5EF4-FFF2-40B4-BE49-F238E27FC236}">
                <a16:creationId xmlns:a16="http://schemas.microsoft.com/office/drawing/2014/main" id="{1E890D91-8C73-D7CA-3E39-A15B19082867}"/>
              </a:ext>
            </a:extLst>
          </p:cNvPr>
          <p:cNvSpPr>
            <a:spLocks noGrp="1"/>
          </p:cNvSpPr>
          <p:nvPr>
            <p:ph idx="1"/>
          </p:nvPr>
        </p:nvSpPr>
        <p:spPr/>
        <p:txBody>
          <a:bodyPr>
            <a:normAutofit fontScale="62500" lnSpcReduction="20000"/>
          </a:bodyPr>
          <a:lstStyle/>
          <a:p>
            <a:r>
              <a:rPr lang="en-GB" dirty="0"/>
              <a:t>H Eddy </a:t>
            </a:r>
            <a:r>
              <a:rPr lang="el-GR" dirty="0"/>
              <a:t>χρησιμοποιεί </a:t>
            </a:r>
            <a:r>
              <a:rPr lang="en-GB" dirty="0"/>
              <a:t>hansaplast</a:t>
            </a:r>
            <a:r>
              <a:rPr lang="el-GR" dirty="0"/>
              <a:t> για να προκαλέσει πόνο στον Εντ και τον Έντι κάθε φορά που επιδεικνύουν κακούς τρόπους. Στόχος της είναι να βελτιώσει τη συμπεριφορά τους. Μετά από λίγο χρόνο, φαίνεται ότι η στρατηγική της λειτουργεί. Αυτό το </a:t>
            </a:r>
            <a:r>
              <a:rPr lang="en-GB" dirty="0"/>
              <a:t>video</a:t>
            </a:r>
            <a:r>
              <a:rPr lang="el-GR" dirty="0"/>
              <a:t> είναι από το επεισόδιο "My Fair Ed".</a:t>
            </a:r>
          </a:p>
          <a:p>
            <a:endParaRPr lang="el-GR" dirty="0"/>
          </a:p>
          <a:p>
            <a:r>
              <a:rPr lang="el-GR" dirty="0"/>
              <a:t> Το απόσπασμα αυτό μπορεί να χρησιμοποιηθεί για να διδάξει την έννοια της λειτουργικής εξαρτημένης μάθησης στην Ψυχολογία. Πιο συγκεκριμένα, διδάσκει θετική τιμωρία, καθώς ένα δυσάρεστο ερέθισμα (η αφαίρεση του </a:t>
            </a:r>
            <a:r>
              <a:rPr lang="en-GB" dirty="0"/>
              <a:t>hansaplast</a:t>
            </a:r>
            <a:r>
              <a:rPr lang="el-GR" dirty="0"/>
              <a:t>) εφαρμόζεται για να μειώσει μια αρνητική συμπεριφορά (φωνές ή αγένεια).</a:t>
            </a:r>
          </a:p>
          <a:p>
            <a:endParaRPr lang="el-GR" dirty="0"/>
          </a:p>
          <a:p>
            <a:r>
              <a:rPr lang="el-GR" dirty="0"/>
              <a:t>Η Ε</a:t>
            </a:r>
            <a:r>
              <a:rPr lang="en-GB" dirty="0" err="1"/>
              <a:t>ddy</a:t>
            </a:r>
            <a:r>
              <a:rPr lang="en-GB" dirty="0"/>
              <a:t> </a:t>
            </a:r>
            <a:r>
              <a:rPr lang="el-GR" dirty="0"/>
              <a:t>εξηγεί ότι οι πράξεις της χρησιμεύουν για να υπενθυμίσουν στον Εντ και τον Έντι τους τρόπους τους (ένας ενισχυτής για θετική συμπεριφορά) αντί να τους τιμωρήσουν για την αρνητική τους συμπεριφορά. </a:t>
            </a:r>
          </a:p>
          <a:p>
            <a:endParaRPr lang="en-GB" dirty="0"/>
          </a:p>
        </p:txBody>
      </p:sp>
      <p:sp>
        <p:nvSpPr>
          <p:cNvPr id="4" name="Slide Number Placeholder 3">
            <a:extLst>
              <a:ext uri="{FF2B5EF4-FFF2-40B4-BE49-F238E27FC236}">
                <a16:creationId xmlns:a16="http://schemas.microsoft.com/office/drawing/2014/main" id="{861D4723-F06D-3194-2975-A53CF681A522}"/>
              </a:ext>
            </a:extLst>
          </p:cNvPr>
          <p:cNvSpPr>
            <a:spLocks noGrp="1"/>
          </p:cNvSpPr>
          <p:nvPr>
            <p:ph type="sldNum" sz="quarter" idx="12"/>
          </p:nvPr>
        </p:nvSpPr>
        <p:spPr/>
        <p:txBody>
          <a:bodyPr/>
          <a:lstStyle/>
          <a:p>
            <a:fld id="{86AAA6DD-A541-4490-A3CA-83A4F81B28A8}" type="slidenum">
              <a:rPr lang="el-GR" smtClean="0"/>
              <a:pPr/>
              <a:t>16</a:t>
            </a:fld>
            <a:endParaRPr lang="el-GR"/>
          </a:p>
        </p:txBody>
      </p:sp>
    </p:spTree>
    <p:extLst>
      <p:ext uri="{BB962C8B-B14F-4D97-AF65-F5344CB8AC3E}">
        <p14:creationId xmlns:p14="http://schemas.microsoft.com/office/powerpoint/2010/main" val="278198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0B5F1-ACCD-C451-41E9-4B6CA276C637}"/>
              </a:ext>
            </a:extLst>
          </p:cNvPr>
          <p:cNvSpPr>
            <a:spLocks noGrp="1"/>
          </p:cNvSpPr>
          <p:nvPr>
            <p:ph type="title"/>
          </p:nvPr>
        </p:nvSpPr>
        <p:spPr>
          <a:xfrm>
            <a:off x="457200" y="274638"/>
            <a:ext cx="8229600" cy="1143000"/>
          </a:xfrm>
        </p:spPr>
        <p:txBody>
          <a:bodyPr anchor="ctr">
            <a:normAutofit fontScale="90000"/>
          </a:bodyPr>
          <a:lstStyle/>
          <a:p>
            <a:pPr>
              <a:lnSpc>
                <a:spcPct val="90000"/>
              </a:lnSpc>
            </a:pPr>
            <a:r>
              <a:rPr lang="en-GB" sz="3400" dirty="0">
                <a:hlinkClick r:id="rId2"/>
              </a:rPr>
              <a:t>https://www.youtube.com/watch?v=ne6o-uPJarA</a:t>
            </a:r>
            <a:br>
              <a:rPr lang="el-GR" sz="3400" dirty="0"/>
            </a:br>
            <a:endParaRPr lang="en-GB" sz="3400" dirty="0"/>
          </a:p>
        </p:txBody>
      </p:sp>
      <p:pic>
        <p:nvPicPr>
          <p:cNvPr id="6" name="Picture 5" descr="A cartoon of a person and a dog&#10;&#10;AI-generated content may be incorrect.">
            <a:extLst>
              <a:ext uri="{FF2B5EF4-FFF2-40B4-BE49-F238E27FC236}">
                <a16:creationId xmlns:a16="http://schemas.microsoft.com/office/drawing/2014/main" id="{1BB36B6C-09D1-D1BB-5F26-252C0C2E58BC}"/>
              </a:ext>
            </a:extLst>
          </p:cNvPr>
          <p:cNvPicPr>
            <a:picLocks noChangeAspect="1"/>
          </p:cNvPicPr>
          <p:nvPr/>
        </p:nvPicPr>
        <p:blipFill>
          <a:blip r:embed="rId3"/>
          <a:stretch>
            <a:fillRect/>
          </a:stretch>
        </p:blipFill>
        <p:spPr>
          <a:xfrm>
            <a:off x="457200" y="1651476"/>
            <a:ext cx="8229600" cy="4423410"/>
          </a:xfrm>
          <a:prstGeom prst="rect">
            <a:avLst/>
          </a:prstGeom>
          <a:noFill/>
        </p:spPr>
      </p:pic>
      <p:sp>
        <p:nvSpPr>
          <p:cNvPr id="4" name="Slide Number Placeholder 3">
            <a:extLst>
              <a:ext uri="{FF2B5EF4-FFF2-40B4-BE49-F238E27FC236}">
                <a16:creationId xmlns:a16="http://schemas.microsoft.com/office/drawing/2014/main" id="{FA3709CA-2D02-F0B1-E982-00F232C534CD}"/>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17</a:t>
            </a:fld>
            <a:endParaRPr lang="el-GR"/>
          </a:p>
        </p:txBody>
      </p:sp>
    </p:spTree>
    <p:extLst>
      <p:ext uri="{BB962C8B-B14F-4D97-AF65-F5344CB8AC3E}">
        <p14:creationId xmlns:p14="http://schemas.microsoft.com/office/powerpoint/2010/main" val="379206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714357"/>
            <a:ext cx="7358114" cy="4801314"/>
          </a:xfrm>
          <a:prstGeom prst="rect">
            <a:avLst/>
          </a:prstGeom>
        </p:spPr>
        <p:txBody>
          <a:bodyPr wrap="square">
            <a:spAutoFit/>
          </a:bodyPr>
          <a:lstStyle/>
          <a:p>
            <a:r>
              <a:rPr lang="en-US" dirty="0"/>
              <a:t>*</a:t>
            </a:r>
            <a:r>
              <a:rPr lang="el-GR" dirty="0"/>
              <a:t>*</a:t>
            </a:r>
          </a:p>
          <a:p>
            <a:pPr>
              <a:buFont typeface="Wingdings" pitchFamily="2" charset="2"/>
              <a:buChar char="q"/>
            </a:pPr>
            <a:r>
              <a:rPr lang="el-GR" sz="2400" dirty="0"/>
              <a:t>Ο </a:t>
            </a:r>
            <a:r>
              <a:rPr lang="en-US" sz="2400" dirty="0"/>
              <a:t>Skinner </a:t>
            </a:r>
            <a:r>
              <a:rPr lang="el-GR" sz="2400" dirty="0"/>
              <a:t>παρατήρησε ότι η </a:t>
            </a:r>
            <a:r>
              <a:rPr lang="el-GR" sz="2400" b="1" dirty="0"/>
              <a:t>αλλαγή συμπεριφοράς </a:t>
            </a:r>
            <a:r>
              <a:rPr lang="el-GR" sz="2400" dirty="0"/>
              <a:t>δεν εξαρτάται μόνο από </a:t>
            </a:r>
            <a:r>
              <a:rPr lang="el-GR" sz="2400" b="1" dirty="0"/>
              <a:t>εξωτερικά ερεθίσματα </a:t>
            </a:r>
            <a:r>
              <a:rPr lang="el-GR" sz="2400" dirty="0"/>
              <a:t>αλλά μπορεί να προέλθει </a:t>
            </a:r>
            <a:r>
              <a:rPr lang="el-GR" sz="2400" b="1" u="sng" dirty="0"/>
              <a:t>και</a:t>
            </a:r>
            <a:r>
              <a:rPr lang="el-GR" sz="2400" dirty="0"/>
              <a:t> από </a:t>
            </a:r>
            <a:r>
              <a:rPr lang="el-GR" sz="2400" b="1" dirty="0"/>
              <a:t>επιλογή του ατόμου</a:t>
            </a:r>
          </a:p>
          <a:p>
            <a:pPr>
              <a:buFont typeface="Wingdings" pitchFamily="2" charset="2"/>
              <a:buChar char="q"/>
            </a:pPr>
            <a:endParaRPr lang="el-GR" sz="2400" dirty="0"/>
          </a:p>
          <a:p>
            <a:endParaRPr lang="el-GR" sz="2400" dirty="0"/>
          </a:p>
          <a:p>
            <a:pPr>
              <a:buFont typeface="Wingdings" pitchFamily="2" charset="2"/>
              <a:buChar char="q"/>
            </a:pPr>
            <a:endParaRPr lang="el-GR" sz="2400" dirty="0"/>
          </a:p>
          <a:p>
            <a:pPr>
              <a:buFont typeface="Wingdings" pitchFamily="2" charset="2"/>
              <a:buChar char="q"/>
            </a:pPr>
            <a:endParaRPr lang="el-GR" sz="2400" dirty="0"/>
          </a:p>
          <a:p>
            <a:pPr>
              <a:buFont typeface="Wingdings" pitchFamily="2" charset="2"/>
              <a:buChar char="q"/>
            </a:pPr>
            <a:r>
              <a:rPr lang="el-GR" sz="2400" dirty="0"/>
              <a:t>Ο </a:t>
            </a:r>
            <a:r>
              <a:rPr lang="el-GR" sz="2400" dirty="0" err="1"/>
              <a:t>Skinner</a:t>
            </a:r>
            <a:r>
              <a:rPr lang="el-GR" sz="2400" dirty="0"/>
              <a:t> εκτός από τον </a:t>
            </a:r>
            <a:r>
              <a:rPr lang="el-GR" sz="2400" dirty="0" err="1"/>
              <a:t>τοµέα</a:t>
            </a:r>
            <a:r>
              <a:rPr lang="el-GR" sz="2400" dirty="0"/>
              <a:t> της µ</a:t>
            </a:r>
            <a:r>
              <a:rPr lang="el-GR" sz="2400" dirty="0" err="1"/>
              <a:t>ελέτης</a:t>
            </a:r>
            <a:r>
              <a:rPr lang="el-GR" sz="2400" dirty="0"/>
              <a:t> του τρόπου µε τον οποίο επιτυγχάνεται η µ</a:t>
            </a:r>
            <a:r>
              <a:rPr lang="el-GR" sz="2400" dirty="0" err="1"/>
              <a:t>άθηση</a:t>
            </a:r>
            <a:r>
              <a:rPr lang="el-GR" sz="2400" dirty="0"/>
              <a:t> , συνέβαλε επίσης </a:t>
            </a:r>
            <a:r>
              <a:rPr lang="el-GR" sz="2400" dirty="0" err="1"/>
              <a:t>σηµαντικά</a:t>
            </a:r>
            <a:r>
              <a:rPr lang="el-GR" sz="2400" dirty="0"/>
              <a:t> στη </a:t>
            </a:r>
            <a:r>
              <a:rPr lang="el-GR" sz="2400" b="1" dirty="0" err="1"/>
              <a:t>διαµόρφωση</a:t>
            </a:r>
            <a:r>
              <a:rPr lang="el-GR" sz="2400" b="1" dirty="0"/>
              <a:t> των θεωριών των αναλυτικών </a:t>
            </a:r>
            <a:r>
              <a:rPr lang="el-GR" sz="2400" b="1" dirty="0" err="1"/>
              <a:t>προγραµµάτων</a:t>
            </a:r>
            <a:r>
              <a:rPr lang="el-GR" sz="2400" b="1" dirty="0"/>
              <a:t> </a:t>
            </a:r>
            <a:r>
              <a:rPr lang="el-GR" sz="2400" dirty="0"/>
              <a:t>, </a:t>
            </a:r>
            <a:r>
              <a:rPr lang="el-GR" sz="2400" dirty="0" err="1"/>
              <a:t>τοµέα</a:t>
            </a:r>
            <a:r>
              <a:rPr lang="el-GR" sz="2400" dirty="0"/>
              <a:t> πολύ </a:t>
            </a:r>
            <a:r>
              <a:rPr lang="el-GR" sz="2400" dirty="0" err="1"/>
              <a:t>σηµαντικού</a:t>
            </a:r>
            <a:r>
              <a:rPr lang="el-GR" sz="2400" dirty="0"/>
              <a:t> στη σχολική πρακτική</a:t>
            </a:r>
          </a:p>
        </p:txBody>
      </p:sp>
      <p:sp>
        <p:nvSpPr>
          <p:cNvPr id="3" name="Θέση υποσέλιδου 2">
            <a:extLst>
              <a:ext uri="{FF2B5EF4-FFF2-40B4-BE49-F238E27FC236}">
                <a16:creationId xmlns:a16="http://schemas.microsoft.com/office/drawing/2014/main" id="{C2586FAE-625B-4752-89B6-603661F8F34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D930FC8-7042-4836-B02B-8E4FC5F248BE}"/>
              </a:ext>
            </a:extLst>
          </p:cNvPr>
          <p:cNvSpPr>
            <a:spLocks noGrp="1"/>
          </p:cNvSpPr>
          <p:nvPr>
            <p:ph type="sldNum" sz="quarter" idx="12"/>
          </p:nvPr>
        </p:nvSpPr>
        <p:spPr/>
        <p:txBody>
          <a:bodyPr/>
          <a:lstStyle/>
          <a:p>
            <a:fld id="{B4B4A090-C6FB-429D-9E72-869C603C7F2D}"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B5AA1D-5163-401A-883B-C3083F80A159}"/>
              </a:ext>
            </a:extLst>
          </p:cNvPr>
          <p:cNvSpPr>
            <a:spLocks noGrp="1"/>
          </p:cNvSpPr>
          <p:nvPr>
            <p:ph type="title"/>
          </p:nvPr>
        </p:nvSpPr>
        <p:spPr/>
        <p:txBody>
          <a:bodyPr>
            <a:normAutofit fontScale="90000"/>
          </a:bodyPr>
          <a:lstStyle/>
          <a:p>
            <a:r>
              <a:rPr lang="el-GR" b="1" i="0" dirty="0">
                <a:solidFill>
                  <a:srgbClr val="222222"/>
                </a:solidFill>
                <a:effectLst/>
                <a:latin typeface="Times" panose="02020603050405020304" pitchFamily="18" charset="0"/>
              </a:rPr>
              <a:t> </a:t>
            </a:r>
            <a:r>
              <a:rPr lang="el-GR" sz="2700" b="1" i="0" dirty="0">
                <a:solidFill>
                  <a:srgbClr val="222222"/>
                </a:solidFill>
                <a:effectLst/>
                <a:latin typeface="Times" panose="02020603050405020304" pitchFamily="18" charset="0"/>
              </a:rPr>
              <a:t>Γραμμική Οργάνωση-προγραμματισμένη διδασκαλία</a:t>
            </a:r>
            <a:br>
              <a:rPr lang="el-GR" sz="2700" b="1" i="0" dirty="0">
                <a:solidFill>
                  <a:srgbClr val="222222"/>
                </a:solidFill>
                <a:effectLst/>
                <a:latin typeface="Times" panose="02020603050405020304" pitchFamily="18" charset="0"/>
              </a:rPr>
            </a:br>
            <a:r>
              <a:rPr lang="el-GR" sz="2700" b="1" i="0" dirty="0">
                <a:solidFill>
                  <a:srgbClr val="222222"/>
                </a:solidFill>
                <a:effectLst/>
                <a:latin typeface="Times" panose="02020603050405020304" pitchFamily="18" charset="0"/>
              </a:rPr>
              <a:t>(B.F. </a:t>
            </a:r>
            <a:r>
              <a:rPr lang="el-GR" sz="2700" b="1" i="0" dirty="0" err="1">
                <a:solidFill>
                  <a:srgbClr val="222222"/>
                </a:solidFill>
                <a:effectLst/>
                <a:latin typeface="Times" panose="02020603050405020304" pitchFamily="18" charset="0"/>
              </a:rPr>
              <a:t>Skinner</a:t>
            </a:r>
            <a:r>
              <a:rPr lang="el-GR" sz="2700" b="1" i="0" dirty="0">
                <a:solidFill>
                  <a:srgbClr val="222222"/>
                </a:solidFill>
                <a:effectLst/>
                <a:latin typeface="Times" panose="02020603050405020304" pitchFamily="18" charset="0"/>
              </a:rPr>
              <a:t>)</a:t>
            </a:r>
            <a:r>
              <a:rPr lang="el-GR" sz="2700" b="0" i="0" dirty="0">
                <a:solidFill>
                  <a:srgbClr val="222222"/>
                </a:solidFill>
                <a:effectLst/>
                <a:latin typeface="Times" panose="02020603050405020304" pitchFamily="18" charset="0"/>
              </a:rPr>
              <a:t> </a:t>
            </a:r>
            <a:endParaRPr lang="en-US" sz="2700" dirty="0"/>
          </a:p>
        </p:txBody>
      </p:sp>
      <p:sp>
        <p:nvSpPr>
          <p:cNvPr id="3" name="Θέση περιεχομένου 2">
            <a:extLst>
              <a:ext uri="{FF2B5EF4-FFF2-40B4-BE49-F238E27FC236}">
                <a16:creationId xmlns:a16="http://schemas.microsoft.com/office/drawing/2014/main" id="{A3A46865-C444-4E5B-B4F0-8663D4220C3B}"/>
              </a:ext>
            </a:extLst>
          </p:cNvPr>
          <p:cNvSpPr>
            <a:spLocks noGrp="1"/>
          </p:cNvSpPr>
          <p:nvPr>
            <p:ph idx="1"/>
          </p:nvPr>
        </p:nvSpPr>
        <p:spPr/>
        <p:txBody>
          <a:bodyPr>
            <a:normAutofit fontScale="92500" lnSpcReduction="10000"/>
          </a:bodyPr>
          <a:lstStyle/>
          <a:p>
            <a:pPr marL="0" indent="0">
              <a:buNone/>
            </a:pPr>
            <a:r>
              <a:rPr lang="el-GR" b="0" i="0" dirty="0">
                <a:solidFill>
                  <a:srgbClr val="222222"/>
                </a:solidFill>
                <a:effectLst/>
                <a:latin typeface="Times" panose="02020603050405020304" pitchFamily="18" charset="0"/>
              </a:rPr>
              <a:t>Η  μάθηση  προχωρά γραμμικά χωρίς διακλαδώσεις </a:t>
            </a:r>
          </a:p>
          <a:p>
            <a:pPr marL="0" indent="0">
              <a:buNone/>
            </a:pPr>
            <a:r>
              <a:rPr lang="el-GR" b="0" i="0" dirty="0">
                <a:solidFill>
                  <a:srgbClr val="222222"/>
                </a:solidFill>
                <a:effectLst/>
                <a:latin typeface="Times" panose="02020603050405020304" pitchFamily="18" charset="0"/>
              </a:rPr>
              <a:t> H αλληλουχία της ύλης είναι με τέτοιο τρόπο σχεδιασμένη ώστε να μπορούν να την ακολουθήσουν όλοι οι μαθητές. </a:t>
            </a:r>
            <a:r>
              <a:rPr lang="el-GR" b="1" i="0" dirty="0">
                <a:solidFill>
                  <a:srgbClr val="222222"/>
                </a:solidFill>
                <a:effectLst/>
                <a:latin typeface="Times" panose="02020603050405020304" pitchFamily="18" charset="0"/>
              </a:rPr>
              <a:t>Κάθε διδακτικό βήμα</a:t>
            </a:r>
            <a:r>
              <a:rPr lang="el-GR" b="0" i="0" dirty="0">
                <a:solidFill>
                  <a:srgbClr val="222222"/>
                </a:solidFill>
                <a:effectLst/>
                <a:latin typeface="Times" panose="02020603050405020304" pitchFamily="18" charset="0"/>
              </a:rPr>
              <a:t> αποτελείται από τέσσερα στοιχεία</a:t>
            </a:r>
          </a:p>
          <a:p>
            <a:pPr marL="0" indent="0">
              <a:buNone/>
            </a:pPr>
            <a:r>
              <a:rPr lang="el-GR" b="0" i="0" dirty="0">
                <a:solidFill>
                  <a:srgbClr val="222222"/>
                </a:solidFill>
                <a:effectLst/>
                <a:latin typeface="Times" panose="02020603050405020304" pitchFamily="18" charset="0"/>
              </a:rPr>
              <a:t>α) μία πληροφορία,</a:t>
            </a:r>
            <a:br>
              <a:rPr lang="el-GR" b="0" i="0" dirty="0">
                <a:solidFill>
                  <a:srgbClr val="222222"/>
                </a:solidFill>
                <a:effectLst/>
                <a:latin typeface="Times" panose="02020603050405020304" pitchFamily="18" charset="0"/>
              </a:rPr>
            </a:br>
            <a:r>
              <a:rPr lang="el-GR" b="0" i="0" dirty="0">
                <a:solidFill>
                  <a:srgbClr val="222222"/>
                </a:solidFill>
                <a:effectLst/>
                <a:latin typeface="Times" panose="02020603050405020304" pitchFamily="18" charset="0"/>
              </a:rPr>
              <a:t>β) μία ερώτηση,</a:t>
            </a:r>
            <a:br>
              <a:rPr lang="el-GR" b="0" i="0" dirty="0">
                <a:solidFill>
                  <a:srgbClr val="222222"/>
                </a:solidFill>
                <a:effectLst/>
                <a:latin typeface="Times" panose="02020603050405020304" pitchFamily="18" charset="0"/>
              </a:rPr>
            </a:br>
            <a:r>
              <a:rPr lang="el-GR" b="0" i="0" dirty="0">
                <a:solidFill>
                  <a:srgbClr val="222222"/>
                </a:solidFill>
                <a:effectLst/>
                <a:latin typeface="Times" panose="02020603050405020304" pitchFamily="18" charset="0"/>
              </a:rPr>
              <a:t>γ) ένα κενό για να δοθεί η απάντηση από το μαθητή και</a:t>
            </a:r>
            <a:br>
              <a:rPr lang="el-GR" b="0" i="0" dirty="0">
                <a:solidFill>
                  <a:srgbClr val="222222"/>
                </a:solidFill>
                <a:effectLst/>
                <a:latin typeface="Times" panose="02020603050405020304" pitchFamily="18" charset="0"/>
              </a:rPr>
            </a:br>
            <a:r>
              <a:rPr lang="el-GR" b="0" i="0" dirty="0">
                <a:solidFill>
                  <a:srgbClr val="222222"/>
                </a:solidFill>
                <a:effectLst/>
                <a:latin typeface="Times" panose="02020603050405020304" pitchFamily="18" charset="0"/>
              </a:rPr>
              <a:t>δ) τη σωστή απάντηση.  </a:t>
            </a:r>
            <a:endParaRPr lang="en-US" dirty="0"/>
          </a:p>
        </p:txBody>
      </p:sp>
      <p:sp>
        <p:nvSpPr>
          <p:cNvPr id="4" name="Θέση υποσέλιδου 3">
            <a:extLst>
              <a:ext uri="{FF2B5EF4-FFF2-40B4-BE49-F238E27FC236}">
                <a16:creationId xmlns:a16="http://schemas.microsoft.com/office/drawing/2014/main" id="{D5E8A341-5715-4879-941C-9503FFA9FE3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1B4E0B7-472F-4BD8-926D-95CFF36C04E5}"/>
              </a:ext>
            </a:extLst>
          </p:cNvPr>
          <p:cNvSpPr>
            <a:spLocks noGrp="1"/>
          </p:cNvSpPr>
          <p:nvPr>
            <p:ph type="sldNum" sz="quarter" idx="12"/>
          </p:nvPr>
        </p:nvSpPr>
        <p:spPr/>
        <p:txBody>
          <a:bodyPr/>
          <a:lstStyle/>
          <a:p>
            <a:fld id="{B4B4A090-C6FB-429D-9E72-869C603C7F2D}" type="slidenum">
              <a:rPr lang="el-GR" smtClean="0"/>
              <a:pPr/>
              <a:t>19</a:t>
            </a:fld>
            <a:endParaRPr lang="el-GR"/>
          </a:p>
        </p:txBody>
      </p:sp>
    </p:spTree>
    <p:extLst>
      <p:ext uri="{BB962C8B-B14F-4D97-AF65-F5344CB8AC3E}">
        <p14:creationId xmlns:p14="http://schemas.microsoft.com/office/powerpoint/2010/main" val="6934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Συντελεστική Μάθηση του </a:t>
            </a:r>
            <a:r>
              <a:rPr lang="el-GR" b="1" dirty="0" err="1"/>
              <a:t>Skinner</a:t>
            </a:r>
            <a:br>
              <a:rPr lang="en-US" b="1" dirty="0"/>
            </a:br>
            <a:r>
              <a:rPr lang="en-US" b="1" dirty="0"/>
              <a:t>(operant conditioning)</a:t>
            </a:r>
            <a:endParaRPr lang="el-GR" b="1"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a:t>Η θεωρία του έρχεται να "καλύψει" ένα µ</a:t>
            </a:r>
            <a:r>
              <a:rPr lang="el-GR" dirty="0" err="1"/>
              <a:t>ειονέκτηµα</a:t>
            </a:r>
            <a:r>
              <a:rPr lang="el-GR" dirty="0"/>
              <a:t> της θεωρίας του </a:t>
            </a:r>
            <a:r>
              <a:rPr lang="el-GR" dirty="0" err="1"/>
              <a:t>Thorndike</a:t>
            </a:r>
            <a:r>
              <a:rPr lang="el-GR" dirty="0"/>
              <a:t>, που δεν είναι άλλο από το ότι </a:t>
            </a:r>
            <a:r>
              <a:rPr lang="el-GR" b="1" dirty="0"/>
              <a:t>για να </a:t>
            </a:r>
            <a:r>
              <a:rPr lang="el-GR" b="1" dirty="0">
                <a:solidFill>
                  <a:srgbClr val="FF0000"/>
                </a:solidFill>
              </a:rPr>
              <a:t>ενισχυθεί</a:t>
            </a:r>
            <a:r>
              <a:rPr lang="el-GR" b="1" dirty="0"/>
              <a:t> µια </a:t>
            </a:r>
            <a:r>
              <a:rPr lang="el-GR" b="1" dirty="0" err="1">
                <a:solidFill>
                  <a:srgbClr val="FF0000"/>
                </a:solidFill>
              </a:rPr>
              <a:t>συµπεριφορά</a:t>
            </a:r>
            <a:r>
              <a:rPr lang="el-GR" b="1" dirty="0"/>
              <a:t>, αυτή </a:t>
            </a:r>
            <a:r>
              <a:rPr lang="el-GR" b="1" dirty="0">
                <a:solidFill>
                  <a:srgbClr val="FF0000"/>
                </a:solidFill>
              </a:rPr>
              <a:t>πρέπει</a:t>
            </a:r>
            <a:r>
              <a:rPr lang="el-GR" b="1" dirty="0"/>
              <a:t> </a:t>
            </a:r>
            <a:r>
              <a:rPr lang="el-GR" b="1" dirty="0">
                <a:solidFill>
                  <a:srgbClr val="FF0000"/>
                </a:solidFill>
              </a:rPr>
              <a:t>πρώτα</a:t>
            </a:r>
            <a:r>
              <a:rPr lang="el-GR" b="1" dirty="0"/>
              <a:t> </a:t>
            </a:r>
            <a:r>
              <a:rPr lang="el-GR" b="1" dirty="0">
                <a:solidFill>
                  <a:srgbClr val="FF0000"/>
                </a:solidFill>
              </a:rPr>
              <a:t>να</a:t>
            </a:r>
            <a:r>
              <a:rPr lang="el-GR" b="1" dirty="0"/>
              <a:t> </a:t>
            </a:r>
            <a:r>
              <a:rPr lang="el-GR" b="1" dirty="0">
                <a:solidFill>
                  <a:srgbClr val="FF0000"/>
                </a:solidFill>
              </a:rPr>
              <a:t>έχει</a:t>
            </a:r>
            <a:r>
              <a:rPr lang="el-GR" b="1" dirty="0"/>
              <a:t> </a:t>
            </a:r>
            <a:r>
              <a:rPr lang="el-GR" b="1" dirty="0">
                <a:solidFill>
                  <a:srgbClr val="FF0000"/>
                </a:solidFill>
              </a:rPr>
              <a:t>εκδηλωθεί</a:t>
            </a:r>
            <a:r>
              <a:rPr lang="el-GR" b="1" dirty="0"/>
              <a:t> </a:t>
            </a:r>
            <a:r>
              <a:rPr lang="el-GR" dirty="0"/>
              <a:t>και µ</a:t>
            </a:r>
            <a:r>
              <a:rPr lang="el-GR" dirty="0" err="1"/>
              <a:t>άλιστα</a:t>
            </a:r>
            <a:r>
              <a:rPr lang="el-GR" dirty="0"/>
              <a:t> να τύχει να είναι η </a:t>
            </a:r>
            <a:r>
              <a:rPr lang="el-GR" dirty="0" err="1"/>
              <a:t>επιθυµητή</a:t>
            </a:r>
            <a:r>
              <a:rPr lang="el-GR" dirty="0"/>
              <a:t>. </a:t>
            </a:r>
          </a:p>
          <a:p>
            <a:pPr>
              <a:buNone/>
            </a:pPr>
            <a:r>
              <a:rPr lang="el-GR" dirty="0"/>
              <a:t>Η συντελεστική µάθηση του </a:t>
            </a:r>
            <a:r>
              <a:rPr lang="en-GB" dirty="0"/>
              <a:t>SKINNER </a:t>
            </a:r>
            <a:r>
              <a:rPr lang="el-GR" dirty="0"/>
              <a:t>πραγµατοποιείται όταν µία πράξη του υποκειµένου</a:t>
            </a:r>
            <a:r>
              <a:rPr lang="en-US" dirty="0"/>
              <a:t>(</a:t>
            </a:r>
            <a:r>
              <a:rPr lang="el-GR" b="1" dirty="0">
                <a:solidFill>
                  <a:srgbClr val="FF0000"/>
                </a:solidFill>
              </a:rPr>
              <a:t>συμπεριφορά</a:t>
            </a:r>
            <a:r>
              <a:rPr lang="el-GR" dirty="0"/>
              <a:t>),  </a:t>
            </a:r>
            <a:r>
              <a:rPr lang="el-GR" b="1" dirty="0">
                <a:solidFill>
                  <a:srgbClr val="FF0000"/>
                </a:solidFill>
              </a:rPr>
              <a:t>συνοδευτεί</a:t>
            </a:r>
            <a:r>
              <a:rPr lang="el-GR" dirty="0"/>
              <a:t> </a:t>
            </a:r>
            <a:r>
              <a:rPr lang="el-GR" b="1" dirty="0">
                <a:solidFill>
                  <a:srgbClr val="FF0000"/>
                </a:solidFill>
              </a:rPr>
              <a:t>κατά</a:t>
            </a:r>
            <a:r>
              <a:rPr lang="el-GR" dirty="0"/>
              <a:t> </a:t>
            </a:r>
            <a:r>
              <a:rPr lang="el-GR" b="1" dirty="0">
                <a:solidFill>
                  <a:srgbClr val="FF0000"/>
                </a:solidFill>
              </a:rPr>
              <a:t>την</a:t>
            </a:r>
            <a:r>
              <a:rPr lang="el-GR" dirty="0"/>
              <a:t> </a:t>
            </a:r>
            <a:r>
              <a:rPr lang="el-GR" b="1" dirty="0">
                <a:solidFill>
                  <a:srgbClr val="FF0000"/>
                </a:solidFill>
              </a:rPr>
              <a:t>εκδήλωσή</a:t>
            </a:r>
            <a:r>
              <a:rPr lang="el-GR" dirty="0"/>
              <a:t> της </a:t>
            </a:r>
            <a:r>
              <a:rPr lang="el-GR" dirty="0">
                <a:solidFill>
                  <a:srgbClr val="FF0000"/>
                </a:solidFill>
              </a:rPr>
              <a:t>από</a:t>
            </a:r>
            <a:r>
              <a:rPr lang="el-GR" dirty="0"/>
              <a:t> </a:t>
            </a:r>
            <a:r>
              <a:rPr lang="el-GR" b="1" dirty="0">
                <a:solidFill>
                  <a:srgbClr val="FF0000"/>
                </a:solidFill>
              </a:rPr>
              <a:t>ενισχυτικά</a:t>
            </a:r>
            <a:r>
              <a:rPr lang="el-GR" dirty="0"/>
              <a:t> για το </a:t>
            </a:r>
            <a:r>
              <a:rPr lang="el-GR" dirty="0" err="1"/>
              <a:t>υποκείµενο</a:t>
            </a:r>
            <a:r>
              <a:rPr lang="el-GR" dirty="0"/>
              <a:t> γεγονότα</a:t>
            </a:r>
          </a:p>
        </p:txBody>
      </p:sp>
      <p:sp>
        <p:nvSpPr>
          <p:cNvPr id="4" name="Θέση υποσέλιδου 3">
            <a:extLst>
              <a:ext uri="{FF2B5EF4-FFF2-40B4-BE49-F238E27FC236}">
                <a16:creationId xmlns:a16="http://schemas.microsoft.com/office/drawing/2014/main" id="{385C81F9-11A5-40EF-80E0-390EE93E02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245F54E-0726-437B-A6CD-959E742D8576}"/>
              </a:ext>
            </a:extLst>
          </p:cNvPr>
          <p:cNvSpPr>
            <a:spLocks noGrp="1"/>
          </p:cNvSpPr>
          <p:nvPr>
            <p:ph type="sldNum" sz="quarter" idx="12"/>
          </p:nvPr>
        </p:nvSpPr>
        <p:spPr/>
        <p:txBody>
          <a:bodyPr/>
          <a:lstStyle/>
          <a:p>
            <a:fld id="{B4B4A090-C6FB-429D-9E72-869C603C7F2D}" type="slidenum">
              <a:rPr lang="el-GR" smtClean="0"/>
              <a:pPr/>
              <a:t>2</a:t>
            </a:fld>
            <a:endParaRPr lang="el-GR"/>
          </a:p>
        </p:txBody>
      </p:sp>
    </p:spTree>
    <p:extLst>
      <p:ext uri="{BB962C8B-B14F-4D97-AF65-F5344CB8AC3E}">
        <p14:creationId xmlns:p14="http://schemas.microsoft.com/office/powerpoint/2010/main" val="277175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Χαρακτηριστικά γραμμικής προγραμματισμένης</a:t>
            </a:r>
            <a:r>
              <a:rPr lang="en-US" sz="2800" b="1" dirty="0"/>
              <a:t> </a:t>
            </a:r>
            <a:r>
              <a:rPr lang="el-GR" sz="2800" b="1" dirty="0"/>
              <a:t>διδασκαλίας(</a:t>
            </a:r>
            <a:r>
              <a:rPr lang="en-US" sz="2800" b="1" dirty="0"/>
              <a:t>Skinner)</a:t>
            </a:r>
            <a:endParaRPr lang="el-GR" sz="2800" b="1"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a:t>•   οι τελικοί και οι </a:t>
            </a:r>
            <a:r>
              <a:rPr lang="el-GR" dirty="0" err="1"/>
              <a:t>επι</a:t>
            </a:r>
            <a:r>
              <a:rPr lang="el-GR" dirty="0"/>
              <a:t> μέρους στόχοι είναι απόλυτα συγκεκριμένοι και διατυπώνονται με σαφήνεια</a:t>
            </a:r>
          </a:p>
          <a:p>
            <a:pPr>
              <a:buNone/>
            </a:pPr>
            <a:endParaRPr lang="en-US" dirty="0"/>
          </a:p>
          <a:p>
            <a:pPr>
              <a:buNone/>
            </a:pPr>
            <a:r>
              <a:rPr lang="el-GR" dirty="0"/>
              <a:t> •  η διδασκαλία περιλαμβάνει μία λογικά διαρθρωμένη αλληλουχία βημάτων</a:t>
            </a:r>
            <a:endParaRPr lang="el-GR" b="1" dirty="0"/>
          </a:p>
          <a:p>
            <a:pPr>
              <a:buNone/>
            </a:pPr>
            <a:endParaRPr lang="en-US" b="1" dirty="0"/>
          </a:p>
          <a:p>
            <a:pPr>
              <a:buNone/>
            </a:pPr>
            <a:r>
              <a:rPr lang="el-GR" dirty="0"/>
              <a:t> •  τα βήματα είναι μικρά ώστε να μειώνεται η πιθανότητα λάθος απάντησης του μαθητή</a:t>
            </a:r>
          </a:p>
          <a:p>
            <a:pPr>
              <a:buNone/>
            </a:pPr>
            <a:endParaRPr lang="en-US" dirty="0"/>
          </a:p>
          <a:p>
            <a:pPr>
              <a:buNone/>
            </a:pPr>
            <a:r>
              <a:rPr lang="el-GR" dirty="0"/>
              <a:t>•   υπάρχει επιβεβαίωση της σωστής απάντησης ώστε να ενισχύεται θετικά ο μαθητής</a:t>
            </a:r>
          </a:p>
          <a:p>
            <a:pPr>
              <a:buNone/>
            </a:pPr>
            <a:endParaRPr lang="el-GR" dirty="0"/>
          </a:p>
          <a:p>
            <a:pPr>
              <a:buNone/>
            </a:pPr>
            <a:r>
              <a:rPr lang="el-GR" dirty="0"/>
              <a:t>•</a:t>
            </a:r>
            <a:r>
              <a:rPr lang="el-GR" b="1" dirty="0"/>
              <a:t> </a:t>
            </a:r>
            <a:r>
              <a:rPr lang="el-GR" dirty="0"/>
              <a:t> ο μαθητής καθώς προχωρά κάθε φορά στο επόμενο βήμα με βάση τις γνώσεις που αποκτά προσεγγίζει όλο και περισσότερο τον τελικό στόχο μάθησης</a:t>
            </a:r>
          </a:p>
          <a:p>
            <a:pPr>
              <a:buNone/>
            </a:pPr>
            <a:endParaRPr lang="el-GR" dirty="0"/>
          </a:p>
        </p:txBody>
      </p:sp>
      <p:sp>
        <p:nvSpPr>
          <p:cNvPr id="4" name="Θέση υποσέλιδου 3">
            <a:extLst>
              <a:ext uri="{FF2B5EF4-FFF2-40B4-BE49-F238E27FC236}">
                <a16:creationId xmlns:a16="http://schemas.microsoft.com/office/drawing/2014/main" id="{9740D273-0AE7-4014-8FB0-1E5868C89D5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504EB1D-E931-4A04-A487-ACF8F8CB7EB0}"/>
              </a:ext>
            </a:extLst>
          </p:cNvPr>
          <p:cNvSpPr>
            <a:spLocks noGrp="1"/>
          </p:cNvSpPr>
          <p:nvPr>
            <p:ph type="sldNum" sz="quarter" idx="12"/>
          </p:nvPr>
        </p:nvSpPr>
        <p:spPr/>
        <p:txBody>
          <a:bodyPr/>
          <a:lstStyle/>
          <a:p>
            <a:fld id="{B4B4A090-C6FB-429D-9E72-869C603C7F2D}" type="slidenum">
              <a:rPr lang="el-GR" smtClean="0"/>
              <a:pPr/>
              <a:t>20</a:t>
            </a:fld>
            <a:endParaRPr lang="el-GR"/>
          </a:p>
        </p:txBody>
      </p:sp>
    </p:spTree>
    <p:extLst>
      <p:ext uri="{BB962C8B-B14F-4D97-AF65-F5344CB8AC3E}">
        <p14:creationId xmlns:p14="http://schemas.microsoft.com/office/powerpoint/2010/main" val="359042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A643-2894-AF90-0BAD-86877CE387CA}"/>
              </a:ext>
            </a:extLst>
          </p:cNvPr>
          <p:cNvSpPr>
            <a:spLocks noGrp="1"/>
          </p:cNvSpPr>
          <p:nvPr>
            <p:ph type="title"/>
          </p:nvPr>
        </p:nvSpPr>
        <p:spPr>
          <a:xfrm>
            <a:off x="457200" y="274638"/>
            <a:ext cx="8229600" cy="1143000"/>
          </a:xfrm>
        </p:spPr>
        <p:txBody>
          <a:bodyPr anchor="ctr">
            <a:normAutofit fontScale="90000"/>
          </a:bodyPr>
          <a:lstStyle/>
          <a:p>
            <a:pPr>
              <a:lnSpc>
                <a:spcPct val="90000"/>
              </a:lnSpc>
            </a:pPr>
            <a:br>
              <a:rPr lang="el-GR" sz="1800" dirty="0"/>
            </a:br>
            <a:r>
              <a:rPr lang="el-GR" sz="1800" dirty="0"/>
              <a:t>Ο </a:t>
            </a:r>
            <a:r>
              <a:rPr lang="en-GB" sz="1800" dirty="0"/>
              <a:t>SKINNER </a:t>
            </a:r>
            <a:r>
              <a:rPr lang="el-GR" sz="1800" dirty="0"/>
              <a:t>ΣΤΗΝ ΤΑΞΗ</a:t>
            </a:r>
            <a:br>
              <a:rPr lang="el-GR" sz="1800" dirty="0"/>
            </a:br>
            <a:r>
              <a:rPr lang="el-GR" sz="1800" b="1" dirty="0"/>
              <a:t>Δ</a:t>
            </a:r>
            <a:r>
              <a:rPr lang="en-GB" sz="1800" b="1" dirty="0" err="1"/>
              <a:t>ιδ</a:t>
            </a:r>
            <a:r>
              <a:rPr lang="en-GB" sz="1800" b="1" dirty="0"/>
              <a:t>ακτική μηχανή</a:t>
            </a:r>
            <a:r>
              <a:rPr lang="el-GR" sz="1800" b="1" dirty="0"/>
              <a:t>&amp;προγραμματισμένη διδασκαλία</a:t>
            </a:r>
            <a:r>
              <a:rPr lang="en-GB" sz="1800" b="1" dirty="0"/>
              <a:t> - Teaching machine </a:t>
            </a:r>
            <a:r>
              <a:rPr lang="el-GR" sz="1800" b="1" dirty="0"/>
              <a:t>&amp;</a:t>
            </a:r>
            <a:r>
              <a:rPr lang="en-GB" sz="1800" b="1" dirty="0"/>
              <a:t> programmed learning</a:t>
            </a:r>
            <a:br>
              <a:rPr lang="en-GB" sz="1800" b="1" dirty="0"/>
            </a:br>
            <a:endParaRPr lang="en-GB" sz="1800" dirty="0"/>
          </a:p>
        </p:txBody>
      </p:sp>
      <p:sp>
        <p:nvSpPr>
          <p:cNvPr id="3" name="Content Placeholder 2">
            <a:extLst>
              <a:ext uri="{FF2B5EF4-FFF2-40B4-BE49-F238E27FC236}">
                <a16:creationId xmlns:a16="http://schemas.microsoft.com/office/drawing/2014/main" id="{EBCE974D-1EAE-1C8A-5AA0-11220C5CC2A1}"/>
              </a:ext>
            </a:extLst>
          </p:cNvPr>
          <p:cNvSpPr>
            <a:spLocks noGrp="1"/>
          </p:cNvSpPr>
          <p:nvPr>
            <p:ph sz="half" idx="1"/>
          </p:nvPr>
        </p:nvSpPr>
        <p:spPr>
          <a:xfrm>
            <a:off x="457200" y="1600200"/>
            <a:ext cx="4038600" cy="4525963"/>
          </a:xfrm>
        </p:spPr>
        <p:txBody>
          <a:bodyPr>
            <a:normAutofit/>
          </a:bodyPr>
          <a:lstStyle/>
          <a:p>
            <a:pPr marL="0" indent="0">
              <a:buNone/>
            </a:pPr>
            <a:r>
              <a:rPr lang="en-GB" dirty="0">
                <a:hlinkClick r:id="rId2"/>
              </a:rPr>
              <a:t>https://www.youtube.com/watch?v=SX7dawxvKpw</a:t>
            </a:r>
            <a:endParaRPr lang="el-GR" dirty="0"/>
          </a:p>
          <a:p>
            <a:endParaRPr lang="en-GB" dirty="0"/>
          </a:p>
        </p:txBody>
      </p:sp>
      <p:pic>
        <p:nvPicPr>
          <p:cNvPr id="6" name="Picture 5" descr="A person standing next to a group of children&#10;&#10;AI-generated content may be incorrect.">
            <a:extLst>
              <a:ext uri="{FF2B5EF4-FFF2-40B4-BE49-F238E27FC236}">
                <a16:creationId xmlns:a16="http://schemas.microsoft.com/office/drawing/2014/main" id="{0CC419A6-AD85-A593-91DA-A85A23F396C3}"/>
              </a:ext>
            </a:extLst>
          </p:cNvPr>
          <p:cNvPicPr>
            <a:picLocks noChangeAspect="1"/>
          </p:cNvPicPr>
          <p:nvPr/>
        </p:nvPicPr>
        <p:blipFill>
          <a:blip r:embed="rId3"/>
          <a:srcRect l="16589" r="9123" b="-4"/>
          <a:stretch>
            <a:fillRect/>
          </a:stretch>
        </p:blipFill>
        <p:spPr>
          <a:xfrm>
            <a:off x="4648200" y="1600200"/>
            <a:ext cx="4038600" cy="4525963"/>
          </a:xfrm>
          <a:prstGeom prst="rect">
            <a:avLst/>
          </a:prstGeom>
          <a:noFill/>
        </p:spPr>
      </p:pic>
      <p:sp>
        <p:nvSpPr>
          <p:cNvPr id="4" name="Slide Number Placeholder 3">
            <a:extLst>
              <a:ext uri="{FF2B5EF4-FFF2-40B4-BE49-F238E27FC236}">
                <a16:creationId xmlns:a16="http://schemas.microsoft.com/office/drawing/2014/main" id="{87B0660C-FEA5-F0E5-6F76-03694CA33FC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21</a:t>
            </a:fld>
            <a:endParaRPr lang="el-GR"/>
          </a:p>
        </p:txBody>
      </p:sp>
    </p:spTree>
    <p:extLst>
      <p:ext uri="{BB962C8B-B14F-4D97-AF65-F5344CB8AC3E}">
        <p14:creationId xmlns:p14="http://schemas.microsoft.com/office/powerpoint/2010/main" val="179638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Συμπερασματικά:* </a:t>
            </a:r>
            <a:br>
              <a:rPr lang="el-GR" b="1" dirty="0"/>
            </a:br>
            <a:r>
              <a:rPr lang="el-GR" b="1" dirty="0"/>
              <a:t>Οι </a:t>
            </a:r>
            <a:r>
              <a:rPr lang="en-US" b="1" dirty="0"/>
              <a:t>A</a:t>
            </a:r>
            <a:r>
              <a:rPr lang="el-GR" b="1" dirty="0" err="1"/>
              <a:t>ρχές</a:t>
            </a:r>
            <a:r>
              <a:rPr lang="el-GR" b="1" dirty="0"/>
              <a:t> της μάθησης του </a:t>
            </a:r>
            <a:r>
              <a:rPr lang="en-US" b="1" dirty="0"/>
              <a:t>Skinner</a:t>
            </a:r>
            <a:endParaRPr lang="el-GR" b="1" dirty="0"/>
          </a:p>
        </p:txBody>
      </p:sp>
      <p:sp>
        <p:nvSpPr>
          <p:cNvPr id="3" name="2 - Θέση περιεχομένου"/>
          <p:cNvSpPr>
            <a:spLocks noGrp="1"/>
          </p:cNvSpPr>
          <p:nvPr>
            <p:ph idx="1"/>
          </p:nvPr>
        </p:nvSpPr>
        <p:spPr/>
        <p:txBody>
          <a:bodyPr>
            <a:normAutofit fontScale="92500" lnSpcReduction="10000"/>
          </a:bodyPr>
          <a:lstStyle/>
          <a:p>
            <a:pPr algn="just">
              <a:spcAft>
                <a:spcPts val="600"/>
              </a:spcAft>
            </a:pPr>
            <a:r>
              <a:rPr lang="el-GR" dirty="0"/>
              <a:t>Α</a:t>
            </a:r>
            <a:r>
              <a:rPr lang="en-US" dirty="0" err="1"/>
              <a:t>παιτούν</a:t>
            </a:r>
            <a:r>
              <a:rPr lang="en-US" dirty="0"/>
              <a:t> </a:t>
            </a:r>
            <a:r>
              <a:rPr lang="en-US" dirty="0" err="1"/>
              <a:t>την</a:t>
            </a:r>
            <a:r>
              <a:rPr lang="en-US" dirty="0"/>
              <a:t> </a:t>
            </a:r>
            <a:r>
              <a:rPr lang="en-US" b="1" dirty="0" err="1"/>
              <a:t>ενεργό</a:t>
            </a:r>
            <a:r>
              <a:rPr lang="en-US" b="1" dirty="0"/>
              <a:t> </a:t>
            </a:r>
            <a:r>
              <a:rPr lang="en-US" b="1" dirty="0" err="1"/>
              <a:t>συμμετοχή</a:t>
            </a:r>
            <a:r>
              <a:rPr lang="en-US" b="1" dirty="0"/>
              <a:t> </a:t>
            </a:r>
            <a:r>
              <a:rPr lang="en-US" b="1" dirty="0" err="1"/>
              <a:t>του</a:t>
            </a:r>
            <a:r>
              <a:rPr lang="en-US" b="1" dirty="0"/>
              <a:t> </a:t>
            </a:r>
            <a:r>
              <a:rPr lang="en-US" b="1" dirty="0" err="1"/>
              <a:t>παιδιού</a:t>
            </a:r>
            <a:r>
              <a:rPr lang="en-US" dirty="0"/>
              <a:t>,</a:t>
            </a:r>
            <a:endParaRPr lang="el-GR" dirty="0"/>
          </a:p>
          <a:p>
            <a:pPr algn="just">
              <a:spcAft>
                <a:spcPts val="600"/>
              </a:spcAft>
            </a:pPr>
            <a:r>
              <a:rPr lang="el-GR" dirty="0"/>
              <a:t>Τ</a:t>
            </a:r>
            <a:r>
              <a:rPr lang="en-US" dirty="0"/>
              <a:t>η </a:t>
            </a:r>
            <a:r>
              <a:rPr lang="en-US" dirty="0" err="1"/>
              <a:t>δόμηση</a:t>
            </a:r>
            <a:r>
              <a:rPr lang="en-US" dirty="0"/>
              <a:t> </a:t>
            </a:r>
            <a:r>
              <a:rPr lang="en-US" dirty="0" err="1"/>
              <a:t>της</a:t>
            </a:r>
            <a:r>
              <a:rPr lang="en-US" dirty="0"/>
              <a:t> </a:t>
            </a:r>
            <a:r>
              <a:rPr lang="en-US" dirty="0" err="1"/>
              <a:t>διδακτέας</a:t>
            </a:r>
            <a:r>
              <a:rPr lang="en-US" dirty="0"/>
              <a:t> </a:t>
            </a:r>
            <a:r>
              <a:rPr lang="en-US" dirty="0" err="1"/>
              <a:t>ύλης</a:t>
            </a:r>
            <a:r>
              <a:rPr lang="en-US" dirty="0"/>
              <a:t> </a:t>
            </a:r>
            <a:r>
              <a:rPr lang="en-US" dirty="0" err="1"/>
              <a:t>σε</a:t>
            </a:r>
            <a:r>
              <a:rPr lang="en-US" dirty="0"/>
              <a:t> </a:t>
            </a:r>
            <a:r>
              <a:rPr lang="en-US" b="1" dirty="0" err="1"/>
              <a:t>σύντομες</a:t>
            </a:r>
            <a:r>
              <a:rPr lang="en-US" b="1" dirty="0"/>
              <a:t> </a:t>
            </a:r>
            <a:r>
              <a:rPr lang="en-US" b="1" dirty="0" err="1"/>
              <a:t>διδακτικές</a:t>
            </a:r>
            <a:r>
              <a:rPr lang="en-US" b="1" dirty="0"/>
              <a:t> </a:t>
            </a:r>
            <a:r>
              <a:rPr lang="en-US" b="1" dirty="0" err="1"/>
              <a:t>ενότητες</a:t>
            </a:r>
            <a:r>
              <a:rPr lang="en-US" b="1" dirty="0"/>
              <a:t>, </a:t>
            </a:r>
            <a:endParaRPr lang="el-GR" b="1" dirty="0"/>
          </a:p>
          <a:p>
            <a:pPr algn="just">
              <a:spcAft>
                <a:spcPts val="600"/>
              </a:spcAft>
            </a:pPr>
            <a:r>
              <a:rPr lang="el-GR" dirty="0"/>
              <a:t>Τ</a:t>
            </a:r>
            <a:r>
              <a:rPr lang="en-US" dirty="0"/>
              <a:t>η </a:t>
            </a:r>
            <a:r>
              <a:rPr lang="en-US" b="1" dirty="0" err="1"/>
              <a:t>βαθμωτή</a:t>
            </a:r>
            <a:r>
              <a:rPr lang="en-US" b="1" dirty="0"/>
              <a:t> </a:t>
            </a:r>
            <a:r>
              <a:rPr lang="en-US" b="1" dirty="0" err="1"/>
              <a:t>πρόοδο</a:t>
            </a:r>
            <a:r>
              <a:rPr lang="en-US" b="1" dirty="0"/>
              <a:t> </a:t>
            </a:r>
            <a:r>
              <a:rPr lang="en-US" b="1" dirty="0" err="1"/>
              <a:t>της</a:t>
            </a:r>
            <a:r>
              <a:rPr lang="en-US" b="1" dirty="0"/>
              <a:t> </a:t>
            </a:r>
            <a:r>
              <a:rPr lang="en-US" b="1" dirty="0" err="1"/>
              <a:t>διδασκόμενης</a:t>
            </a:r>
            <a:r>
              <a:rPr lang="en-US" b="1" dirty="0"/>
              <a:t> </a:t>
            </a:r>
            <a:r>
              <a:rPr lang="en-US" b="1" dirty="0" err="1"/>
              <a:t>ύλης</a:t>
            </a:r>
            <a:r>
              <a:rPr lang="en-US" b="1" dirty="0"/>
              <a:t> </a:t>
            </a:r>
            <a:r>
              <a:rPr lang="en-US" dirty="0" err="1"/>
              <a:t>σύμφωνα</a:t>
            </a:r>
            <a:r>
              <a:rPr lang="en-US" dirty="0"/>
              <a:t> </a:t>
            </a:r>
            <a:r>
              <a:rPr lang="en-US" dirty="0" err="1"/>
              <a:t>με</a:t>
            </a:r>
            <a:r>
              <a:rPr lang="en-US" dirty="0"/>
              <a:t> </a:t>
            </a:r>
            <a:r>
              <a:rPr lang="en-US" dirty="0" err="1"/>
              <a:t>τους</a:t>
            </a:r>
            <a:r>
              <a:rPr lang="en-US" dirty="0"/>
              <a:t> </a:t>
            </a:r>
            <a:r>
              <a:rPr lang="en-US" dirty="0" err="1"/>
              <a:t>ρυθμούς</a:t>
            </a:r>
            <a:r>
              <a:rPr lang="en-US" dirty="0"/>
              <a:t> </a:t>
            </a:r>
            <a:r>
              <a:rPr lang="en-US" dirty="0" err="1"/>
              <a:t>του</a:t>
            </a:r>
            <a:r>
              <a:rPr lang="en-US" dirty="0"/>
              <a:t> </a:t>
            </a:r>
            <a:r>
              <a:rPr lang="en-US" dirty="0" err="1"/>
              <a:t>μαθητή</a:t>
            </a:r>
            <a:r>
              <a:rPr lang="en-US" dirty="0"/>
              <a:t> (</a:t>
            </a:r>
            <a:r>
              <a:rPr lang="en-US" dirty="0" err="1"/>
              <a:t>προσαρμογή</a:t>
            </a:r>
            <a:r>
              <a:rPr lang="en-US" dirty="0"/>
              <a:t>), </a:t>
            </a:r>
            <a:endParaRPr lang="el-GR" dirty="0"/>
          </a:p>
          <a:p>
            <a:pPr algn="just">
              <a:spcAft>
                <a:spcPts val="600"/>
              </a:spcAft>
            </a:pPr>
            <a:r>
              <a:rPr lang="el-GR" dirty="0"/>
              <a:t>Τ</a:t>
            </a:r>
            <a:r>
              <a:rPr lang="en-US" dirty="0" err="1"/>
              <a:t>ην</a:t>
            </a:r>
            <a:r>
              <a:rPr lang="en-US" dirty="0"/>
              <a:t> </a:t>
            </a:r>
            <a:r>
              <a:rPr lang="en-US" b="1" dirty="0" err="1"/>
              <a:t>άμεση</a:t>
            </a:r>
            <a:r>
              <a:rPr lang="en-US" b="1" dirty="0"/>
              <a:t> </a:t>
            </a:r>
            <a:r>
              <a:rPr lang="en-US" b="1" dirty="0" err="1"/>
              <a:t>επαλήθευση</a:t>
            </a:r>
            <a:r>
              <a:rPr lang="en-US" b="1" dirty="0"/>
              <a:t> </a:t>
            </a:r>
            <a:r>
              <a:rPr lang="en-US" b="1" dirty="0" err="1"/>
              <a:t>της</a:t>
            </a:r>
            <a:r>
              <a:rPr lang="en-US" b="1" dirty="0"/>
              <a:t> </a:t>
            </a:r>
            <a:r>
              <a:rPr lang="en-US" b="1" dirty="0" err="1"/>
              <a:t>απάντησης</a:t>
            </a:r>
            <a:r>
              <a:rPr lang="en-US" dirty="0"/>
              <a:t> </a:t>
            </a:r>
            <a:r>
              <a:rPr lang="en-US" dirty="0" err="1"/>
              <a:t>του</a:t>
            </a:r>
            <a:r>
              <a:rPr lang="en-US" dirty="0"/>
              <a:t> </a:t>
            </a:r>
            <a:r>
              <a:rPr lang="en-US" dirty="0" err="1"/>
              <a:t>μαθητή</a:t>
            </a:r>
            <a:r>
              <a:rPr lang="en-US" dirty="0"/>
              <a:t>, </a:t>
            </a:r>
            <a:r>
              <a:rPr lang="en-US" dirty="0" err="1"/>
              <a:t>την</a:t>
            </a:r>
            <a:r>
              <a:rPr lang="en-US" dirty="0"/>
              <a:t> </a:t>
            </a:r>
            <a:r>
              <a:rPr lang="en-US" b="1" dirty="0" err="1"/>
              <a:t>ενίσχυση</a:t>
            </a:r>
            <a:r>
              <a:rPr lang="en-US" dirty="0"/>
              <a:t> </a:t>
            </a:r>
            <a:r>
              <a:rPr lang="en-US" dirty="0" err="1"/>
              <a:t>της</a:t>
            </a:r>
            <a:r>
              <a:rPr lang="en-US" dirty="0"/>
              <a:t> </a:t>
            </a:r>
            <a:r>
              <a:rPr lang="en-US" dirty="0" err="1"/>
              <a:t>σωστής</a:t>
            </a:r>
            <a:r>
              <a:rPr lang="en-US" dirty="0"/>
              <a:t> </a:t>
            </a:r>
            <a:r>
              <a:rPr lang="en-US" dirty="0" err="1"/>
              <a:t>απάντησης</a:t>
            </a:r>
            <a:r>
              <a:rPr lang="en-US" dirty="0"/>
              <a:t> </a:t>
            </a:r>
            <a:r>
              <a:rPr lang="en-US" dirty="0" err="1"/>
              <a:t>στην</a:t>
            </a:r>
            <a:r>
              <a:rPr lang="en-US" dirty="0"/>
              <a:t> </a:t>
            </a:r>
            <a:r>
              <a:rPr lang="en-US" dirty="0" err="1"/>
              <a:t>τιθέμενη</a:t>
            </a:r>
            <a:r>
              <a:rPr lang="en-US" dirty="0"/>
              <a:t> </a:t>
            </a:r>
            <a:r>
              <a:rPr lang="en-US" dirty="0" err="1"/>
              <a:t>ερώτηση</a:t>
            </a:r>
            <a:r>
              <a:rPr lang="en-US" dirty="0"/>
              <a:t>. </a:t>
            </a:r>
            <a:endParaRPr lang="el-GR" dirty="0"/>
          </a:p>
        </p:txBody>
      </p:sp>
      <p:sp>
        <p:nvSpPr>
          <p:cNvPr id="4" name="Θέση υποσέλιδου 3">
            <a:extLst>
              <a:ext uri="{FF2B5EF4-FFF2-40B4-BE49-F238E27FC236}">
                <a16:creationId xmlns:a16="http://schemas.microsoft.com/office/drawing/2014/main" id="{6694F2AB-E463-4164-A6B2-D40C4FC8914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B213FD1-5C35-4292-8332-96C7F3173501}"/>
              </a:ext>
            </a:extLst>
          </p:cNvPr>
          <p:cNvSpPr>
            <a:spLocks noGrp="1"/>
          </p:cNvSpPr>
          <p:nvPr>
            <p:ph type="sldNum" sz="quarter" idx="12"/>
          </p:nvPr>
        </p:nvSpPr>
        <p:spPr/>
        <p:txBody>
          <a:bodyPr/>
          <a:lstStyle/>
          <a:p>
            <a:fld id="{B4B4A090-C6FB-429D-9E72-869C603C7F2D}"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Προγραμματισμένη διδασκαλία με Διακλαδισμένη Οργάνωση (</a:t>
            </a:r>
            <a:r>
              <a:rPr lang="el-GR" b="1" dirty="0" err="1"/>
              <a:t>Ν.Α.Crowder</a:t>
            </a:r>
            <a:r>
              <a:rPr lang="el-GR" b="1" dirty="0"/>
              <a:t>)</a:t>
            </a:r>
          </a:p>
        </p:txBody>
      </p:sp>
      <p:sp>
        <p:nvSpPr>
          <p:cNvPr id="3" name="2 - Θέση περιεχομένου"/>
          <p:cNvSpPr>
            <a:spLocks noGrp="1"/>
          </p:cNvSpPr>
          <p:nvPr>
            <p:ph idx="1"/>
          </p:nvPr>
        </p:nvSpPr>
        <p:spPr/>
        <p:txBody>
          <a:bodyPr>
            <a:normAutofit fontScale="77500" lnSpcReduction="20000"/>
          </a:bodyPr>
          <a:lstStyle/>
          <a:p>
            <a:pPr>
              <a:buNone/>
            </a:pPr>
            <a:r>
              <a:rPr lang="el-GR" dirty="0"/>
              <a:t>  </a:t>
            </a:r>
          </a:p>
          <a:p>
            <a:r>
              <a:rPr lang="el-GR" dirty="0"/>
              <a:t>Από την απάντηση του μαθητή καθορίζεται </a:t>
            </a:r>
            <a:r>
              <a:rPr lang="el-GR" dirty="0" err="1"/>
              <a:t>ό,τι</a:t>
            </a:r>
            <a:r>
              <a:rPr lang="el-GR" dirty="0"/>
              <a:t> ακολουθεί. Άρα, υπάρχει κάποια δυνατότητα εξατομικευμένης ρύθμισης του μαθησιακού υλικού. </a:t>
            </a:r>
          </a:p>
          <a:p>
            <a:r>
              <a:rPr lang="el-GR" dirty="0"/>
              <a:t>Η βασική </a:t>
            </a:r>
            <a:r>
              <a:rPr lang="el-GR" b="1" dirty="0"/>
              <a:t>διαφορά</a:t>
            </a:r>
            <a:r>
              <a:rPr lang="el-GR" dirty="0"/>
              <a:t> της Διακλαδισμένης Οργάνωσης από τη Γραμμική Οργάνωση βρίσκεται στην αντιμετώπιση του λάθους του μαθητή. Ενώ ο </a:t>
            </a:r>
            <a:r>
              <a:rPr lang="el-GR" b="1" dirty="0" err="1"/>
              <a:t>Skinner</a:t>
            </a:r>
            <a:r>
              <a:rPr lang="el-GR" b="1" dirty="0"/>
              <a:t> </a:t>
            </a:r>
            <a:r>
              <a:rPr lang="el-GR" dirty="0"/>
              <a:t>πιστεύει ότι τα βήματα πρέπει να μικρά, ώστε </a:t>
            </a:r>
            <a:r>
              <a:rPr lang="el-GR" b="1" dirty="0"/>
              <a:t>να αποφεύγεται το λάθος </a:t>
            </a:r>
            <a:r>
              <a:rPr lang="el-GR" dirty="0"/>
              <a:t>του μαθητή, και στη λανθασμένη απάντηση να του προσφέρεται η σωστή, ο </a:t>
            </a:r>
            <a:r>
              <a:rPr lang="el-GR" b="1" dirty="0" err="1">
                <a:solidFill>
                  <a:srgbClr val="FF0000"/>
                </a:solidFill>
              </a:rPr>
              <a:t>Crowder</a:t>
            </a:r>
            <a:r>
              <a:rPr lang="el-GR" dirty="0"/>
              <a:t> πιστεύει ότι το </a:t>
            </a:r>
            <a:r>
              <a:rPr lang="el-GR" b="1" dirty="0">
                <a:solidFill>
                  <a:srgbClr val="FF0000"/>
                </a:solidFill>
              </a:rPr>
              <a:t>λάθος αποτελεί ουσιαστικό στοιχείο στη διαδικασία μάθησης</a:t>
            </a:r>
            <a:r>
              <a:rPr lang="el-GR" dirty="0"/>
              <a:t>. </a:t>
            </a:r>
          </a:p>
          <a:p>
            <a:r>
              <a:rPr lang="el-GR" dirty="0"/>
              <a:t>Όταν ο μαθητής κάνει λάθος του δίνονται συμπληρωματικές εξηγήσεις για να το ξεπεράσει. </a:t>
            </a:r>
          </a:p>
        </p:txBody>
      </p:sp>
      <p:sp>
        <p:nvSpPr>
          <p:cNvPr id="4" name="Θέση υποσέλιδου 3">
            <a:extLst>
              <a:ext uri="{FF2B5EF4-FFF2-40B4-BE49-F238E27FC236}">
                <a16:creationId xmlns:a16="http://schemas.microsoft.com/office/drawing/2014/main" id="{FB86DB9B-7755-44F4-9086-059DFEEDB50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F331E65-3659-4E5F-8F10-9DA452977FE5}"/>
              </a:ext>
            </a:extLst>
          </p:cNvPr>
          <p:cNvSpPr>
            <a:spLocks noGrp="1"/>
          </p:cNvSpPr>
          <p:nvPr>
            <p:ph type="sldNum" sz="quarter" idx="12"/>
          </p:nvPr>
        </p:nvSpPr>
        <p:spPr/>
        <p:txBody>
          <a:bodyPr/>
          <a:lstStyle/>
          <a:p>
            <a:fld id="{B4B4A090-C6FB-429D-9E72-869C603C7F2D}"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8AF648-A94B-9C45-336B-C67AAC1E8658}"/>
              </a:ext>
            </a:extLst>
          </p:cNvPr>
          <p:cNvSpPr>
            <a:spLocks noGrp="1"/>
          </p:cNvSpPr>
          <p:nvPr>
            <p:ph type="title"/>
          </p:nvPr>
        </p:nvSpPr>
        <p:spPr>
          <a:xfrm>
            <a:off x="457200" y="274638"/>
            <a:ext cx="8229600" cy="1143000"/>
          </a:xfrm>
        </p:spPr>
        <p:txBody>
          <a:bodyPr/>
          <a:lstStyle/>
          <a:p>
            <a:r>
              <a:rPr lang="en-US" dirty="0"/>
              <a:t>SKINNER VS CROWDER</a:t>
            </a:r>
          </a:p>
        </p:txBody>
      </p:sp>
      <p:sp>
        <p:nvSpPr>
          <p:cNvPr id="11" name="Content Placeholder 2">
            <a:extLst>
              <a:ext uri="{FF2B5EF4-FFF2-40B4-BE49-F238E27FC236}">
                <a16:creationId xmlns:a16="http://schemas.microsoft.com/office/drawing/2014/main" id="{2C8AC593-082F-AAF6-B2D7-B1F5991249F0}"/>
              </a:ext>
            </a:extLst>
          </p:cNvPr>
          <p:cNvSpPr>
            <a:spLocks noGrp="1"/>
          </p:cNvSpPr>
          <p:nvPr>
            <p:ph sz="half" idx="1"/>
          </p:nvPr>
        </p:nvSpPr>
        <p:spPr>
          <a:xfrm>
            <a:off x="457200" y="1600200"/>
            <a:ext cx="4038600" cy="4525963"/>
          </a:xfrm>
        </p:spPr>
        <p:txBody>
          <a:bodyPr>
            <a:normAutofit fontScale="85000" lnSpcReduction="20000"/>
          </a:bodyPr>
          <a:lstStyle/>
          <a:p>
            <a:pPr marL="0" lvl="0" indent="0" eaLnBrk="0" fontAlgn="base" hangingPunct="0">
              <a:spcBef>
                <a:spcPct val="0"/>
              </a:spcBef>
              <a:spcAft>
                <a:spcPct val="0"/>
              </a:spcAft>
              <a:buFontTx/>
              <a:buChar char="•"/>
            </a:pPr>
            <a:r>
              <a:rPr lang="en-US" altLang="en-US" dirty="0">
                <a:latin typeface="Arial" panose="020B0604020202020204" pitchFamily="34" charset="0"/>
              </a:rPr>
              <a:t>Ο </a:t>
            </a:r>
            <a:r>
              <a:rPr lang="en-US" altLang="en-US" b="1" dirty="0">
                <a:latin typeface="Arial" panose="020B0604020202020204" pitchFamily="34" charset="0"/>
              </a:rPr>
              <a:t>Skinner</a:t>
            </a:r>
            <a:r>
              <a:rPr lang="en-US" altLang="en-US" dirty="0">
                <a:latin typeface="Arial" panose="020B0604020202020204" pitchFamily="34" charset="0"/>
              </a:rPr>
              <a:t> έβα</a:t>
            </a:r>
            <a:r>
              <a:rPr lang="en-US" altLang="en-US" dirty="0" err="1">
                <a:latin typeface="Arial" panose="020B0604020202020204" pitchFamily="34" charset="0"/>
              </a:rPr>
              <a:t>λε</a:t>
            </a:r>
            <a:r>
              <a:rPr lang="en-US" altLang="en-US" dirty="0">
                <a:latin typeface="Arial" panose="020B0604020202020204" pitchFamily="34" charset="0"/>
              </a:rPr>
              <a:t> τα </a:t>
            </a:r>
            <a:r>
              <a:rPr lang="en-US" altLang="en-US" dirty="0" err="1">
                <a:latin typeface="Arial" panose="020B0604020202020204" pitchFamily="34" charset="0"/>
              </a:rPr>
              <a:t>θεμέλι</a:t>
            </a:r>
            <a:r>
              <a:rPr lang="en-US" altLang="en-US" dirty="0">
                <a:latin typeface="Arial" panose="020B0604020202020204" pitchFamily="34" charset="0"/>
              </a:rPr>
              <a:t>α της </a:t>
            </a:r>
            <a:r>
              <a:rPr lang="en-US" altLang="en-US" b="1" dirty="0">
                <a:latin typeface="Arial" panose="020B0604020202020204" pitchFamily="34" charset="0"/>
              </a:rPr>
              <a:t>ακριβούς, σταδιακής μάθησης</a:t>
            </a:r>
            <a:r>
              <a:rPr lang="en-US" altLang="en-US" dirty="0">
                <a:latin typeface="Arial" panose="020B0604020202020204" pitchFamily="34" charset="0"/>
              </a:rPr>
              <a:t>.</a:t>
            </a:r>
          </a:p>
          <a:p>
            <a:pPr marL="0" lvl="0" indent="0" eaLnBrk="0" fontAlgn="base" hangingPunct="0">
              <a:spcBef>
                <a:spcPct val="0"/>
              </a:spcBef>
              <a:spcAft>
                <a:spcPct val="0"/>
              </a:spcAft>
              <a:buFontTx/>
              <a:buChar char="•"/>
            </a:pPr>
            <a:endParaRPr lang="en-US" altLang="en-US" dirty="0">
              <a:latin typeface="Arial" panose="020B0604020202020204" pitchFamily="34" charset="0"/>
            </a:endParaRPr>
          </a:p>
          <a:p>
            <a:pPr marL="0" lvl="0" indent="0" eaLnBrk="0" fontAlgn="base" hangingPunct="0">
              <a:spcBef>
                <a:spcPct val="0"/>
              </a:spcBef>
              <a:spcAft>
                <a:spcPct val="0"/>
              </a:spcAft>
              <a:buFontTx/>
              <a:buChar char="•"/>
            </a:pPr>
            <a:r>
              <a:rPr lang="en-US" altLang="en-US" dirty="0">
                <a:latin typeface="Arial" panose="020B0604020202020204" pitchFamily="34" charset="0"/>
              </a:rPr>
              <a:t>Ο </a:t>
            </a:r>
            <a:r>
              <a:rPr lang="en-US" altLang="en-US" b="1" dirty="0">
                <a:latin typeface="Arial" panose="020B0604020202020204" pitchFamily="34" charset="0"/>
              </a:rPr>
              <a:t>Crowder</a:t>
            </a:r>
            <a:r>
              <a:rPr lang="en-US" altLang="en-US" dirty="0">
                <a:latin typeface="Arial" panose="020B0604020202020204" pitchFamily="34" charset="0"/>
              </a:rPr>
              <a:t> </a:t>
            </a:r>
            <a:r>
              <a:rPr lang="en-US" altLang="en-US" dirty="0" err="1">
                <a:latin typeface="Arial" panose="020B0604020202020204" pitchFamily="34" charset="0"/>
              </a:rPr>
              <a:t>έκ</a:t>
            </a:r>
            <a:r>
              <a:rPr lang="en-US" altLang="en-US" dirty="0">
                <a:latin typeface="Arial" panose="020B0604020202020204" pitchFamily="34" charset="0"/>
              </a:rPr>
              <a:t>ανε το σύστημα </a:t>
            </a:r>
            <a:r>
              <a:rPr lang="en-US" altLang="en-US" b="1" dirty="0">
                <a:latin typeface="Arial" panose="020B0604020202020204" pitchFamily="34" charset="0"/>
              </a:rPr>
              <a:t>πιο ανθρώπινο και γνωστικά ρεαλιστικό</a:t>
            </a:r>
            <a:r>
              <a:rPr lang="en-US" altLang="en-US" dirty="0">
                <a:latin typeface="Arial" panose="020B0604020202020204" pitchFamily="34" charset="0"/>
              </a:rPr>
              <a:t>,</a:t>
            </a:r>
          </a:p>
          <a:p>
            <a:pPr marL="0" lvl="0" indent="0" eaLnBrk="0" fontAlgn="base" hangingPunct="0">
              <a:spcBef>
                <a:spcPct val="0"/>
              </a:spcBef>
              <a:spcAft>
                <a:spcPct val="0"/>
              </a:spcAft>
              <a:buNone/>
            </a:pPr>
            <a:r>
              <a:rPr lang="en-US" altLang="en-US" dirty="0">
                <a:latin typeface="Arial" panose="020B0604020202020204" pitchFamily="34" charset="0"/>
              </a:rPr>
              <a:t>ανα</a:t>
            </a:r>
            <a:r>
              <a:rPr lang="en-US" altLang="en-US" dirty="0" err="1">
                <a:latin typeface="Arial" panose="020B0604020202020204" pitchFamily="34" charset="0"/>
              </a:rPr>
              <a:t>γνωρίζοντ</a:t>
            </a:r>
            <a:r>
              <a:rPr lang="en-US" altLang="en-US" dirty="0">
                <a:latin typeface="Arial" panose="020B0604020202020204" pitchFamily="34" charset="0"/>
              </a:rPr>
              <a:t>ας τη σημασία του λάθους.</a:t>
            </a:r>
          </a:p>
          <a:p>
            <a:endParaRPr lang="en-US" dirty="0"/>
          </a:p>
        </p:txBody>
      </p:sp>
      <p:sp>
        <p:nvSpPr>
          <p:cNvPr id="13" name="Content Placeholder 3">
            <a:extLst>
              <a:ext uri="{FF2B5EF4-FFF2-40B4-BE49-F238E27FC236}">
                <a16:creationId xmlns:a16="http://schemas.microsoft.com/office/drawing/2014/main" id="{BFB8FBE0-1CEF-C226-7232-C773D2E9EB08}"/>
              </a:ext>
            </a:extLst>
          </p:cNvPr>
          <p:cNvSpPr>
            <a:spLocks noGrp="1"/>
          </p:cNvSpPr>
          <p:nvPr>
            <p:ph sz="half" idx="2"/>
          </p:nvPr>
        </p:nvSpPr>
        <p:spPr>
          <a:xfrm>
            <a:off x="4648200" y="1600200"/>
            <a:ext cx="4038600" cy="4525963"/>
          </a:xfrm>
        </p:spPr>
        <p:txBody>
          <a:bodyPr>
            <a:normAutofit fontScale="85000" lnSpcReduction="20000"/>
          </a:bodyPr>
          <a:lstStyle/>
          <a:p>
            <a:pPr>
              <a:buNone/>
            </a:pPr>
            <a:r>
              <a:rPr lang="en-US" dirty="0">
                <a:latin typeface="Corbel" pitchFamily="34" charset="0"/>
              </a:rPr>
              <a:t>- </a:t>
            </a:r>
            <a:r>
              <a:rPr lang="el-GR" dirty="0"/>
              <a:t>η μέθοδος του Skinner </a:t>
            </a:r>
            <a:r>
              <a:rPr lang="el-GR" dirty="0">
                <a:solidFill>
                  <a:srgbClr val="FF0000"/>
                </a:solidFill>
              </a:rPr>
              <a:t>πιστεύει</a:t>
            </a:r>
            <a:r>
              <a:rPr lang="el-GR" dirty="0"/>
              <a:t> ότι το πρόγραμμα πρέπει να είναι κατασκευασμένο με τέτοιο τρόπο ώστε </a:t>
            </a:r>
            <a:r>
              <a:rPr lang="el-GR" b="1" dirty="0">
                <a:solidFill>
                  <a:srgbClr val="FF0000"/>
                </a:solidFill>
              </a:rPr>
              <a:t>να αποφεύγονται τα λάθη </a:t>
            </a:r>
            <a:r>
              <a:rPr lang="el-GR" dirty="0"/>
              <a:t>από τη μεριά του μαθητή</a:t>
            </a:r>
          </a:p>
          <a:p>
            <a:pPr>
              <a:buNone/>
            </a:pPr>
            <a:endParaRPr lang="el-GR" dirty="0"/>
          </a:p>
          <a:p>
            <a:pPr>
              <a:buNone/>
            </a:pPr>
            <a:r>
              <a:rPr lang="en-US" dirty="0">
                <a:latin typeface="Corbel" pitchFamily="34" charset="0"/>
              </a:rPr>
              <a:t>	- </a:t>
            </a:r>
            <a:r>
              <a:rPr lang="el-GR" dirty="0"/>
              <a:t>η μέθοδος του Crowder πιστεύει ότι </a:t>
            </a:r>
            <a:r>
              <a:rPr lang="el-GR" b="1" dirty="0"/>
              <a:t>όταν ο μαθητής κάνει λάθος πρέπει να του παρέχονται περαιτέρω επεξηγήσεις </a:t>
            </a:r>
            <a:r>
              <a:rPr lang="el-GR" dirty="0"/>
              <a:t>ανάλογα με το λάθος</a:t>
            </a:r>
            <a:endParaRPr lang="en-GB" dirty="0"/>
          </a:p>
          <a:p>
            <a:endParaRPr lang="en-US" dirty="0"/>
          </a:p>
        </p:txBody>
      </p:sp>
      <p:sp>
        <p:nvSpPr>
          <p:cNvPr id="4" name="Slide Number Placeholder 3">
            <a:extLst>
              <a:ext uri="{FF2B5EF4-FFF2-40B4-BE49-F238E27FC236}">
                <a16:creationId xmlns:a16="http://schemas.microsoft.com/office/drawing/2014/main" id="{3525B845-F8AB-CCC5-A126-01369946FACC}"/>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24</a:t>
            </a:fld>
            <a:endParaRPr lang="el-GR"/>
          </a:p>
        </p:txBody>
      </p:sp>
    </p:spTree>
    <p:extLst>
      <p:ext uri="{BB962C8B-B14F-4D97-AF65-F5344CB8AC3E}">
        <p14:creationId xmlns:p14="http://schemas.microsoft.com/office/powerpoint/2010/main" val="128593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5B9E7E-05C2-D87F-EC3E-9F001E8991F9}"/>
              </a:ext>
            </a:extLst>
          </p:cNvPr>
          <p:cNvSpPr>
            <a:spLocks noGrp="1"/>
          </p:cNvSpPr>
          <p:nvPr>
            <p:ph type="sldNum" sz="quarter" idx="12"/>
          </p:nvPr>
        </p:nvSpPr>
        <p:spPr/>
        <p:txBody>
          <a:bodyPr/>
          <a:lstStyle/>
          <a:p>
            <a:fld id="{86AAA6DD-A541-4490-A3CA-83A4F81B28A8}" type="slidenum">
              <a:rPr lang="el-GR" smtClean="0"/>
              <a:pPr/>
              <a:t>25</a:t>
            </a:fld>
            <a:endParaRPr lang="el-GR"/>
          </a:p>
        </p:txBody>
      </p:sp>
      <p:sp>
        <p:nvSpPr>
          <p:cNvPr id="6" name="Title 5">
            <a:extLst>
              <a:ext uri="{FF2B5EF4-FFF2-40B4-BE49-F238E27FC236}">
                <a16:creationId xmlns:a16="http://schemas.microsoft.com/office/drawing/2014/main" id="{591781A4-017F-4A42-1D43-FBB4314E4156}"/>
              </a:ext>
            </a:extLst>
          </p:cNvPr>
          <p:cNvSpPr>
            <a:spLocks noGrp="1"/>
          </p:cNvSpPr>
          <p:nvPr>
            <p:ph type="title"/>
          </p:nvPr>
        </p:nvSpPr>
        <p:spPr/>
        <p:txBody>
          <a:bodyPr>
            <a:normAutofit fontScale="90000"/>
          </a:bodyPr>
          <a:lstStyle/>
          <a:p>
            <a:r>
              <a:rPr lang="el-GR" dirty="0"/>
              <a:t>Μάθημα για το ηλεκτρικό κύκλωμα</a:t>
            </a:r>
            <a:br>
              <a:rPr lang="en-GB" dirty="0"/>
            </a:br>
            <a:r>
              <a:rPr lang="el-GR" dirty="0"/>
              <a:t>ΛΑΘΟΣ-</a:t>
            </a:r>
            <a:r>
              <a:rPr lang="en-GB" dirty="0"/>
              <a:t>CROWDER</a:t>
            </a:r>
          </a:p>
        </p:txBody>
      </p:sp>
      <p:sp>
        <p:nvSpPr>
          <p:cNvPr id="7" name="Title 1">
            <a:extLst>
              <a:ext uri="{FF2B5EF4-FFF2-40B4-BE49-F238E27FC236}">
                <a16:creationId xmlns:a16="http://schemas.microsoft.com/office/drawing/2014/main" id="{0CC49E99-7850-F008-E8F6-144CFA2E3FDA}"/>
              </a:ext>
            </a:extLst>
          </p:cNvPr>
          <p:cNvSpPr>
            <a:spLocks noGrp="1"/>
          </p:cNvSpPr>
          <p:nvPr>
            <p:ph idx="1"/>
          </p:nvPr>
        </p:nvSpPr>
        <p:spPr>
          <a:xfrm>
            <a:off x="457200" y="1600200"/>
            <a:ext cx="8229600" cy="4525963"/>
          </a:xfrm>
        </p:spPr>
        <p:txBody>
          <a:bodyPr>
            <a:normAutofit fontScale="82500" lnSpcReduction="20000"/>
          </a:bodyPr>
          <a:lstStyle/>
          <a:p>
            <a:r>
              <a:rPr lang="el-GR" dirty="0"/>
              <a:t>Ένα κύκλωμα δεν ανάβει τη λάμπα. Ποιος μπορεί να είναι ο λόγος;</a:t>
            </a:r>
            <a:br>
              <a:rPr lang="el-GR" dirty="0"/>
            </a:br>
            <a:r>
              <a:rPr lang="el-GR" b="1" dirty="0"/>
              <a:t>Α)</a:t>
            </a:r>
            <a:r>
              <a:rPr lang="el-GR" dirty="0"/>
              <a:t> Η μπαταρία έχει τελειώσει</a:t>
            </a:r>
            <a:br>
              <a:rPr lang="el-GR" dirty="0"/>
            </a:br>
            <a:r>
              <a:rPr lang="el-GR" b="1" dirty="0"/>
              <a:t>Β)</a:t>
            </a:r>
            <a:r>
              <a:rPr lang="el-GR" dirty="0"/>
              <a:t> Το καλώδιο είναι αποσυνδεδεμένο</a:t>
            </a:r>
            <a:br>
              <a:rPr lang="el-GR" dirty="0"/>
            </a:br>
            <a:r>
              <a:rPr lang="el-GR" b="1" dirty="0">
                <a:highlight>
                  <a:srgbClr val="FFFF00"/>
                </a:highlight>
              </a:rPr>
              <a:t>Γ)</a:t>
            </a:r>
            <a:r>
              <a:rPr lang="el-GR" dirty="0"/>
              <a:t> Ο διακόπτης είναι ανοιχτός (στη θέση "on")</a:t>
            </a:r>
            <a:endParaRPr lang="en-GB" dirty="0"/>
          </a:p>
          <a:p>
            <a:endParaRPr lang="en-GB" dirty="0"/>
          </a:p>
          <a:p>
            <a:r>
              <a:rPr lang="en-GB" dirty="0"/>
              <a:t>AN O MA</a:t>
            </a:r>
            <a:r>
              <a:rPr lang="el-GR" dirty="0"/>
              <a:t>ΘΗΤΗΣ ΑΠΑΝΤΗΣΕΙ ΛΑΘΟΣ ΔΗΛ Γ</a:t>
            </a:r>
          </a:p>
          <a:p>
            <a:pPr marL="0" indent="0">
              <a:buNone/>
            </a:pPr>
            <a:r>
              <a:rPr lang="el-GR" dirty="0"/>
              <a:t>Θα του εξηγούσε :Όχι ακριβώς.</a:t>
            </a:r>
            <a:br>
              <a:rPr lang="el-GR" dirty="0"/>
            </a:br>
            <a:r>
              <a:rPr lang="el-GR" dirty="0"/>
              <a:t>Όταν ο διακόπτης είναι </a:t>
            </a:r>
            <a:r>
              <a:rPr lang="el-GR" b="1" dirty="0"/>
              <a:t>ανοιχτός (on)</a:t>
            </a:r>
            <a:r>
              <a:rPr lang="el-GR" dirty="0"/>
              <a:t>, το κύκλωμα </a:t>
            </a:r>
            <a:r>
              <a:rPr lang="el-GR" b="1" dirty="0"/>
              <a:t>είναι κλειστό</a:t>
            </a:r>
            <a:r>
              <a:rPr lang="el-GR" dirty="0"/>
              <a:t> και το ρεύμα </a:t>
            </a:r>
            <a:r>
              <a:rPr lang="el-GR" b="1" dirty="0"/>
              <a:t>ρέει</a:t>
            </a:r>
            <a:r>
              <a:rPr lang="el-GR" dirty="0"/>
              <a:t>.</a:t>
            </a:r>
            <a:br>
              <a:rPr lang="el-GR" dirty="0"/>
            </a:br>
            <a:r>
              <a:rPr lang="el-GR" dirty="0"/>
              <a:t>Αντίθετα, όταν ο διακόπτης είναι </a:t>
            </a:r>
            <a:r>
              <a:rPr lang="el-GR" b="1" dirty="0"/>
              <a:t>κλειστός (off)</a:t>
            </a:r>
            <a:r>
              <a:rPr lang="el-GR" dirty="0"/>
              <a:t>, τότε το κύκλωμα </a:t>
            </a:r>
            <a:r>
              <a:rPr lang="el-GR" b="1" dirty="0"/>
              <a:t>διακόπτεται</a:t>
            </a:r>
            <a:r>
              <a:rPr lang="el-GR" dirty="0"/>
              <a:t>.</a:t>
            </a:r>
            <a:br>
              <a:rPr lang="el-GR" dirty="0"/>
            </a:br>
            <a:r>
              <a:rPr lang="el-GR" dirty="0">
                <a:highlight>
                  <a:srgbClr val="FFFF00"/>
                </a:highlight>
              </a:rPr>
              <a:t>Δες ξανά το σχήμα του κυκλώματος και προσπάθησε πάλι</a:t>
            </a:r>
            <a:endParaRPr lang="en-GB" dirty="0">
              <a:highlight>
                <a:srgbClr val="FFFF00"/>
              </a:highlight>
            </a:endParaRPr>
          </a:p>
        </p:txBody>
      </p:sp>
    </p:spTree>
    <p:extLst>
      <p:ext uri="{BB962C8B-B14F-4D97-AF65-F5344CB8AC3E}">
        <p14:creationId xmlns:p14="http://schemas.microsoft.com/office/powerpoint/2010/main" val="1698128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97DBA-BED5-C898-EFC6-A9E1A00248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C3D3B0-FF35-5E00-1E23-4FDE144CA9DE}"/>
              </a:ext>
            </a:extLst>
          </p:cNvPr>
          <p:cNvSpPr>
            <a:spLocks noGrp="1"/>
          </p:cNvSpPr>
          <p:nvPr>
            <p:ph type="sldNum" sz="quarter" idx="12"/>
          </p:nvPr>
        </p:nvSpPr>
        <p:spPr/>
        <p:txBody>
          <a:bodyPr/>
          <a:lstStyle/>
          <a:p>
            <a:fld id="{86AAA6DD-A541-4490-A3CA-83A4F81B28A8}" type="slidenum">
              <a:rPr lang="el-GR" smtClean="0"/>
              <a:pPr/>
              <a:t>26</a:t>
            </a:fld>
            <a:endParaRPr lang="el-GR"/>
          </a:p>
        </p:txBody>
      </p:sp>
      <p:sp>
        <p:nvSpPr>
          <p:cNvPr id="6" name="Title 5">
            <a:extLst>
              <a:ext uri="{FF2B5EF4-FFF2-40B4-BE49-F238E27FC236}">
                <a16:creationId xmlns:a16="http://schemas.microsoft.com/office/drawing/2014/main" id="{EF75C093-4039-B78D-879D-5C511C1DA4C1}"/>
              </a:ext>
            </a:extLst>
          </p:cNvPr>
          <p:cNvSpPr>
            <a:spLocks noGrp="1"/>
          </p:cNvSpPr>
          <p:nvPr>
            <p:ph type="title"/>
          </p:nvPr>
        </p:nvSpPr>
        <p:spPr/>
        <p:txBody>
          <a:bodyPr>
            <a:normAutofit fontScale="90000"/>
          </a:bodyPr>
          <a:lstStyle/>
          <a:p>
            <a:r>
              <a:rPr lang="el-GR" dirty="0"/>
              <a:t>Μάθημα για το ηλεκτρικό κύκλωμα</a:t>
            </a:r>
            <a:br>
              <a:rPr lang="en-GB" dirty="0"/>
            </a:br>
            <a:r>
              <a:rPr lang="el-GR" dirty="0"/>
              <a:t>ΛΑΘΟΣ-</a:t>
            </a:r>
            <a:r>
              <a:rPr lang="en-GB" dirty="0"/>
              <a:t>Skinner</a:t>
            </a:r>
          </a:p>
        </p:txBody>
      </p:sp>
      <p:sp>
        <p:nvSpPr>
          <p:cNvPr id="7" name="Title 1">
            <a:extLst>
              <a:ext uri="{FF2B5EF4-FFF2-40B4-BE49-F238E27FC236}">
                <a16:creationId xmlns:a16="http://schemas.microsoft.com/office/drawing/2014/main" id="{0D9C45E6-FB16-6C23-ADA2-E503745EBC2C}"/>
              </a:ext>
            </a:extLst>
          </p:cNvPr>
          <p:cNvSpPr>
            <a:spLocks noGrp="1"/>
          </p:cNvSpPr>
          <p:nvPr>
            <p:ph idx="1"/>
          </p:nvPr>
        </p:nvSpPr>
        <p:spPr>
          <a:xfrm>
            <a:off x="457200" y="1600200"/>
            <a:ext cx="8229600" cy="4525963"/>
          </a:xfrm>
        </p:spPr>
        <p:txBody>
          <a:bodyPr>
            <a:normAutofit fontScale="97500" lnSpcReduction="10000"/>
          </a:bodyPr>
          <a:lstStyle/>
          <a:p>
            <a:r>
              <a:rPr lang="el-GR" dirty="0"/>
              <a:t>Ένα κύκλωμα δεν ανάβει τη λάμπα. Ποιος μπορεί να είναι ο λόγος;</a:t>
            </a:r>
            <a:br>
              <a:rPr lang="el-GR" dirty="0"/>
            </a:br>
            <a:r>
              <a:rPr lang="el-GR" b="1" dirty="0"/>
              <a:t>Α)</a:t>
            </a:r>
            <a:r>
              <a:rPr lang="el-GR" dirty="0"/>
              <a:t> Η μπαταρία έχει τελειώσει</a:t>
            </a:r>
            <a:br>
              <a:rPr lang="el-GR" dirty="0"/>
            </a:br>
            <a:r>
              <a:rPr lang="el-GR" b="1" dirty="0"/>
              <a:t>Β)</a:t>
            </a:r>
            <a:r>
              <a:rPr lang="el-GR" dirty="0"/>
              <a:t> Το καλώδιο είναι αποσυνδεδεμένο</a:t>
            </a:r>
            <a:br>
              <a:rPr lang="el-GR" dirty="0"/>
            </a:br>
            <a:r>
              <a:rPr lang="el-GR" b="1" dirty="0">
                <a:highlight>
                  <a:srgbClr val="FFFF00"/>
                </a:highlight>
              </a:rPr>
              <a:t>Γ)</a:t>
            </a:r>
            <a:r>
              <a:rPr lang="el-GR" dirty="0"/>
              <a:t> Ο διακόπτης είναι ανοιχτός (στη θέση "on")</a:t>
            </a:r>
            <a:endParaRPr lang="en-GB" dirty="0"/>
          </a:p>
          <a:p>
            <a:endParaRPr lang="en-GB" dirty="0"/>
          </a:p>
          <a:p>
            <a:r>
              <a:rPr lang="en-GB" dirty="0"/>
              <a:t>AN O MA</a:t>
            </a:r>
            <a:r>
              <a:rPr lang="el-GR" dirty="0"/>
              <a:t>ΘΗΤΗΣ ΑΠΑΝΤΗΣΕΙ ΛΑΘΟΣ ΔΗΛ Γ</a:t>
            </a:r>
          </a:p>
          <a:p>
            <a:pPr marL="0" indent="0">
              <a:buNone/>
            </a:pPr>
            <a:r>
              <a:rPr lang="el-GR" dirty="0"/>
              <a:t>Θα του</a:t>
            </a:r>
            <a:r>
              <a:rPr lang="en-GB" dirty="0"/>
              <a:t> </a:t>
            </a:r>
            <a:r>
              <a:rPr lang="el-GR" dirty="0"/>
              <a:t>έγραφε:</a:t>
            </a:r>
          </a:p>
          <a:p>
            <a:pPr marL="0" indent="0">
              <a:buNone/>
            </a:pPr>
            <a:r>
              <a:rPr lang="el-GR" dirty="0">
                <a:highlight>
                  <a:srgbClr val="FFFF00"/>
                </a:highlight>
              </a:rPr>
              <a:t>ΛΑΘΟΣ ΠΡΟΣΠΑΘΗΣΕ ΞΑΝΑ</a:t>
            </a:r>
            <a:endParaRPr lang="en-GB" dirty="0">
              <a:highlight>
                <a:srgbClr val="FFFF00"/>
              </a:highlight>
            </a:endParaRPr>
          </a:p>
        </p:txBody>
      </p:sp>
    </p:spTree>
    <p:extLst>
      <p:ext uri="{BB962C8B-B14F-4D97-AF65-F5344CB8AC3E}">
        <p14:creationId xmlns:p14="http://schemas.microsoft.com/office/powerpoint/2010/main" val="140194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7C05EF-E702-44C7-B4CE-7CBC7B88800C}"/>
              </a:ext>
            </a:extLst>
          </p:cNvPr>
          <p:cNvSpPr>
            <a:spLocks noGrp="1"/>
          </p:cNvSpPr>
          <p:nvPr>
            <p:ph type="title"/>
          </p:nvPr>
        </p:nvSpPr>
        <p:spPr/>
        <p:txBody>
          <a:bodyPr>
            <a:normAutofit fontScale="90000"/>
          </a:bodyPr>
          <a:lstStyle/>
          <a:p>
            <a:r>
              <a:rPr lang="en-US" dirty="0"/>
              <a:t>K</a:t>
            </a:r>
            <a:r>
              <a:rPr lang="el-GR" dirty="0" err="1"/>
              <a:t>λασική</a:t>
            </a:r>
            <a:r>
              <a:rPr lang="el-GR" dirty="0"/>
              <a:t> εξαρτημένη μάθηση</a:t>
            </a:r>
            <a:r>
              <a:rPr lang="en-US" dirty="0"/>
              <a:t> </a:t>
            </a:r>
            <a:r>
              <a:rPr lang="en-US" dirty="0">
                <a:highlight>
                  <a:srgbClr val="FFFF00"/>
                </a:highlight>
              </a:rPr>
              <a:t>VS</a:t>
            </a:r>
            <a:br>
              <a:rPr lang="el-GR" dirty="0"/>
            </a:br>
            <a:r>
              <a:rPr lang="el-GR" dirty="0"/>
              <a:t>Συντελεστική εξαρτημένη μάθηση</a:t>
            </a:r>
            <a:endParaRPr lang="en-US" dirty="0"/>
          </a:p>
        </p:txBody>
      </p:sp>
      <p:sp>
        <p:nvSpPr>
          <p:cNvPr id="3" name="Θέση περιεχομένου 2">
            <a:extLst>
              <a:ext uri="{FF2B5EF4-FFF2-40B4-BE49-F238E27FC236}">
                <a16:creationId xmlns:a16="http://schemas.microsoft.com/office/drawing/2014/main" id="{794D2BBA-47BA-4ECD-A27B-599B1ED07E03}"/>
              </a:ext>
            </a:extLst>
          </p:cNvPr>
          <p:cNvSpPr>
            <a:spLocks noGrp="1"/>
          </p:cNvSpPr>
          <p:nvPr>
            <p:ph idx="1"/>
          </p:nvPr>
        </p:nvSpPr>
        <p:spPr/>
        <p:txBody>
          <a:bodyPr>
            <a:normAutofit/>
          </a:bodyPr>
          <a:lstStyle/>
          <a:p>
            <a:endParaRPr lang="el-GR" dirty="0"/>
          </a:p>
          <a:p>
            <a:r>
              <a:rPr lang="en-US" dirty="0"/>
              <a:t>https://www.ted.com/talks/peggy_andover_the_difference_between_classical_and_operant_conditioning/transcript?language=el</a:t>
            </a:r>
          </a:p>
        </p:txBody>
      </p:sp>
      <p:sp>
        <p:nvSpPr>
          <p:cNvPr id="4" name="Θέση υποσέλιδου 3">
            <a:extLst>
              <a:ext uri="{FF2B5EF4-FFF2-40B4-BE49-F238E27FC236}">
                <a16:creationId xmlns:a16="http://schemas.microsoft.com/office/drawing/2014/main" id="{D3E26D81-94C8-4509-BD54-F4CE62C25C7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99721A7-CE5E-438A-8186-1C4D23FCBC79}"/>
              </a:ext>
            </a:extLst>
          </p:cNvPr>
          <p:cNvSpPr>
            <a:spLocks noGrp="1"/>
          </p:cNvSpPr>
          <p:nvPr>
            <p:ph type="sldNum" sz="quarter" idx="12"/>
          </p:nvPr>
        </p:nvSpPr>
        <p:spPr/>
        <p:txBody>
          <a:bodyPr/>
          <a:lstStyle/>
          <a:p>
            <a:fld id="{B4B4A090-C6FB-429D-9E72-869C603C7F2D}" type="slidenum">
              <a:rPr lang="el-GR" smtClean="0"/>
              <a:pPr/>
              <a:t>27</a:t>
            </a:fld>
            <a:endParaRPr lang="el-GR"/>
          </a:p>
        </p:txBody>
      </p:sp>
    </p:spTree>
    <p:extLst>
      <p:ext uri="{BB962C8B-B14F-4D97-AF65-F5344CB8AC3E}">
        <p14:creationId xmlns:p14="http://schemas.microsoft.com/office/powerpoint/2010/main" val="3606885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b="1" dirty="0"/>
              <a:t>Gagné</a:t>
            </a:r>
            <a:r>
              <a:rPr lang="en-GB" b="1" dirty="0"/>
              <a:t>*</a:t>
            </a:r>
            <a:endParaRPr lang="el-GR" b="1" dirty="0"/>
          </a:p>
        </p:txBody>
      </p:sp>
      <p:sp>
        <p:nvSpPr>
          <p:cNvPr id="3" name="2 - Θέση περιεχομένου"/>
          <p:cNvSpPr>
            <a:spLocks noGrp="1"/>
          </p:cNvSpPr>
          <p:nvPr>
            <p:ph idx="1"/>
          </p:nvPr>
        </p:nvSpPr>
        <p:spPr/>
        <p:txBody>
          <a:bodyPr>
            <a:normAutofit fontScale="85000" lnSpcReduction="10000"/>
          </a:bodyPr>
          <a:lstStyle/>
          <a:p>
            <a:pPr>
              <a:buNone/>
            </a:pPr>
            <a:r>
              <a:rPr lang="en-US" dirty="0"/>
              <a:t>o </a:t>
            </a:r>
            <a:r>
              <a:rPr lang="en-US" dirty="0" err="1"/>
              <a:t>Gagn</a:t>
            </a:r>
            <a:r>
              <a:rPr lang="el-GR" dirty="0"/>
              <a:t>é</a:t>
            </a:r>
            <a:r>
              <a:rPr lang="en-US" dirty="0"/>
              <a:t> </a:t>
            </a:r>
            <a:r>
              <a:rPr lang="el-GR" dirty="0"/>
              <a:t>είναι ένας Γνωστικός ψυχολόγος.</a:t>
            </a:r>
          </a:p>
          <a:p>
            <a:pPr>
              <a:buNone/>
            </a:pPr>
            <a:r>
              <a:rPr lang="el-GR" dirty="0"/>
              <a:t> • Ασχολήθηκε με  τη συστηματική περιγραφή των διαφόρων </a:t>
            </a:r>
            <a:r>
              <a:rPr lang="el-GR" b="1" dirty="0"/>
              <a:t>τύπων σχολικής μάθησης</a:t>
            </a:r>
            <a:r>
              <a:rPr lang="el-GR" dirty="0"/>
              <a:t>,  τους συνακόλουθους διδακτικούς </a:t>
            </a:r>
            <a:r>
              <a:rPr lang="el-GR" b="1" dirty="0"/>
              <a:t>στόχους </a:t>
            </a:r>
            <a:r>
              <a:rPr lang="el-GR" dirty="0"/>
              <a:t>και τους </a:t>
            </a:r>
            <a:r>
              <a:rPr lang="el-GR" b="1" dirty="0"/>
              <a:t>τρόπους</a:t>
            </a:r>
            <a:r>
              <a:rPr lang="el-GR" dirty="0"/>
              <a:t> </a:t>
            </a:r>
            <a:r>
              <a:rPr lang="en-US" dirty="0"/>
              <a:t>(</a:t>
            </a:r>
            <a:r>
              <a:rPr lang="el-GR" dirty="0"/>
              <a:t>μέσα)με τους οποίους</a:t>
            </a:r>
            <a:r>
              <a:rPr lang="en-US" dirty="0"/>
              <a:t>(</a:t>
            </a:r>
            <a:r>
              <a:rPr lang="el-GR" dirty="0"/>
              <a:t>τα οποία) μπορούν να επιτευχθούν.</a:t>
            </a:r>
          </a:p>
          <a:p>
            <a:pPr>
              <a:buNone/>
            </a:pPr>
            <a:r>
              <a:rPr lang="el-GR" dirty="0"/>
              <a:t>Ο Gagné βλέπει τη μάθηση ως </a:t>
            </a:r>
            <a:r>
              <a:rPr lang="el-GR" b="1" dirty="0"/>
              <a:t>ιεραρχική γνωστική διαδικασία</a:t>
            </a:r>
            <a:r>
              <a:rPr lang="el-GR" dirty="0"/>
              <a:t>, που απαιτεί </a:t>
            </a:r>
            <a:r>
              <a:rPr lang="el-GR" b="1" dirty="0"/>
              <a:t>συστηματική οργάνωση της διδασκαλίας</a:t>
            </a:r>
            <a:r>
              <a:rPr lang="el-GR" dirty="0"/>
              <a:t> και </a:t>
            </a:r>
            <a:r>
              <a:rPr lang="el-GR" b="1" dirty="0"/>
              <a:t>ενεργή συμμετοχή του μαθητή</a:t>
            </a:r>
            <a:r>
              <a:rPr lang="el-GR" dirty="0"/>
              <a:t>.</a:t>
            </a:r>
            <a:br>
              <a:rPr lang="el-GR" dirty="0"/>
            </a:br>
            <a:r>
              <a:rPr lang="el-GR" dirty="0"/>
              <a:t>Η θεωρία του γεφυρώνει τη </a:t>
            </a:r>
            <a:r>
              <a:rPr lang="el-GR" b="1" dirty="0"/>
              <a:t>γνωστική ψυχολογία</a:t>
            </a:r>
            <a:r>
              <a:rPr lang="el-GR" dirty="0"/>
              <a:t> με την </a:t>
            </a:r>
            <a:r>
              <a:rPr lang="el-GR" b="1" dirty="0"/>
              <a:t>εκπαιδευτική πρακτική</a:t>
            </a:r>
            <a:r>
              <a:rPr lang="el-GR" dirty="0"/>
              <a:t>.</a:t>
            </a:r>
          </a:p>
          <a:p>
            <a:pPr>
              <a:buNone/>
            </a:pPr>
            <a:endParaRPr lang="el-GR" dirty="0"/>
          </a:p>
        </p:txBody>
      </p:sp>
      <p:sp>
        <p:nvSpPr>
          <p:cNvPr id="4" name="Θέση υποσέλιδου 3">
            <a:extLst>
              <a:ext uri="{FF2B5EF4-FFF2-40B4-BE49-F238E27FC236}">
                <a16:creationId xmlns:a16="http://schemas.microsoft.com/office/drawing/2014/main" id="{0EB5CFE9-351E-49D4-B1D5-D9EAD523553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7771B6A-1E6C-471B-B600-1A4E7FA73F5C}"/>
              </a:ext>
            </a:extLst>
          </p:cNvPr>
          <p:cNvSpPr>
            <a:spLocks noGrp="1"/>
          </p:cNvSpPr>
          <p:nvPr>
            <p:ph type="sldNum" sz="quarter" idx="12"/>
          </p:nvPr>
        </p:nvSpPr>
        <p:spPr/>
        <p:txBody>
          <a:bodyPr/>
          <a:lstStyle/>
          <a:p>
            <a:fld id="{B4B4A090-C6FB-429D-9E72-869C603C7F2D}"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EBFE-2A51-B41F-3A3F-5DD8963CF6ED}"/>
              </a:ext>
            </a:extLst>
          </p:cNvPr>
          <p:cNvSpPr>
            <a:spLocks noGrp="1"/>
          </p:cNvSpPr>
          <p:nvPr>
            <p:ph type="title"/>
          </p:nvPr>
        </p:nvSpPr>
        <p:spPr/>
        <p:txBody>
          <a:bodyPr>
            <a:normAutofit fontScale="90000"/>
          </a:bodyPr>
          <a:lstStyle/>
          <a:p>
            <a:r>
              <a:rPr lang="el-GR" b="1" dirty="0"/>
              <a:t>«Θεωρία των Συνθηκών της Μάθησης» (Conditions of Learning)*</a:t>
            </a:r>
            <a:endParaRPr lang="en-GB" dirty="0"/>
          </a:p>
        </p:txBody>
      </p:sp>
      <p:sp>
        <p:nvSpPr>
          <p:cNvPr id="3" name="Content Placeholder 2">
            <a:extLst>
              <a:ext uri="{FF2B5EF4-FFF2-40B4-BE49-F238E27FC236}">
                <a16:creationId xmlns:a16="http://schemas.microsoft.com/office/drawing/2014/main" id="{735709E5-ECD0-FA21-61E8-753FAE8F69DD}"/>
              </a:ext>
            </a:extLst>
          </p:cNvPr>
          <p:cNvSpPr>
            <a:spLocks noGrp="1"/>
          </p:cNvSpPr>
          <p:nvPr>
            <p:ph idx="1"/>
          </p:nvPr>
        </p:nvSpPr>
        <p:spPr/>
        <p:txBody>
          <a:bodyPr/>
          <a:lstStyle/>
          <a:p>
            <a:r>
              <a:rPr lang="el-GR" b="1" dirty="0"/>
              <a:t>Η θεωρία του Robert Gagné για τη μάθηση</a:t>
            </a:r>
            <a:r>
              <a:rPr lang="el-GR" dirty="0"/>
              <a:t> είναι γνωστή ως </a:t>
            </a:r>
            <a:r>
              <a:rPr lang="el-GR" b="1" dirty="0"/>
              <a:t>Conditions of Learning</a:t>
            </a:r>
          </a:p>
          <a:p>
            <a:r>
              <a:rPr lang="el-GR" dirty="0"/>
              <a:t>Αναπτύχθηκε τη δεκαετία του 1960 και προσπαθεί να εξηγήσει </a:t>
            </a:r>
            <a:r>
              <a:rPr lang="el-GR" b="1" dirty="0">
                <a:highlight>
                  <a:srgbClr val="FFFF00"/>
                </a:highlight>
              </a:rPr>
              <a:t>πώς μαθαίνει ο άνθρωπος</a:t>
            </a:r>
            <a:r>
              <a:rPr lang="el-GR" dirty="0">
                <a:highlight>
                  <a:srgbClr val="FFFF00"/>
                </a:highlight>
              </a:rPr>
              <a:t>, </a:t>
            </a:r>
            <a:r>
              <a:rPr lang="el-GR" b="1" dirty="0"/>
              <a:t>ποιοι τύποι μάθησης υπάρχουν</a:t>
            </a:r>
            <a:r>
              <a:rPr lang="el-GR" dirty="0"/>
              <a:t>, και </a:t>
            </a:r>
            <a:r>
              <a:rPr lang="el-GR" b="1" dirty="0"/>
              <a:t>ποιες προϋποθέσεις πρέπει να πληρούνται</a:t>
            </a:r>
            <a:r>
              <a:rPr lang="el-GR" dirty="0"/>
              <a:t> για να επιτευχθεί αποτελεσματική μάθηση.</a:t>
            </a:r>
            <a:endParaRPr lang="en-GB" dirty="0"/>
          </a:p>
        </p:txBody>
      </p:sp>
      <p:sp>
        <p:nvSpPr>
          <p:cNvPr id="4" name="Slide Number Placeholder 3">
            <a:extLst>
              <a:ext uri="{FF2B5EF4-FFF2-40B4-BE49-F238E27FC236}">
                <a16:creationId xmlns:a16="http://schemas.microsoft.com/office/drawing/2014/main" id="{E3089E60-657C-FF73-7EAB-40FC5A7670BB}"/>
              </a:ext>
            </a:extLst>
          </p:cNvPr>
          <p:cNvSpPr>
            <a:spLocks noGrp="1"/>
          </p:cNvSpPr>
          <p:nvPr>
            <p:ph type="sldNum" sz="quarter" idx="12"/>
          </p:nvPr>
        </p:nvSpPr>
        <p:spPr/>
        <p:txBody>
          <a:bodyPr/>
          <a:lstStyle/>
          <a:p>
            <a:fld id="{86AAA6DD-A541-4490-A3CA-83A4F81B28A8}" type="slidenum">
              <a:rPr lang="el-GR" smtClean="0"/>
              <a:pPr/>
              <a:t>29</a:t>
            </a:fld>
            <a:endParaRPr lang="el-GR"/>
          </a:p>
        </p:txBody>
      </p:sp>
    </p:spTree>
    <p:extLst>
      <p:ext uri="{BB962C8B-B14F-4D97-AF65-F5344CB8AC3E}">
        <p14:creationId xmlns:p14="http://schemas.microsoft.com/office/powerpoint/2010/main" val="314927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FBF8E8-0FAF-4843-BED9-4DA63A4CA8A3}"/>
              </a:ext>
            </a:extLst>
          </p:cNvPr>
          <p:cNvSpPr>
            <a:spLocks noGrp="1"/>
          </p:cNvSpPr>
          <p:nvPr>
            <p:ph type="title"/>
          </p:nvPr>
        </p:nvSpPr>
        <p:spPr/>
        <p:txBody>
          <a:bodyPr>
            <a:noAutofit/>
          </a:bodyPr>
          <a:lstStyle/>
          <a:p>
            <a:r>
              <a:rPr lang="en-US" sz="2800" dirty="0"/>
              <a:t>SKINNER BOX</a:t>
            </a:r>
            <a:br>
              <a:rPr lang="en-US" sz="2800" dirty="0"/>
            </a:br>
            <a:r>
              <a:rPr lang="en-US" sz="2800" dirty="0">
                <a:hlinkClick r:id="rId2"/>
              </a:rPr>
              <a:t>https://www.youtube.com/watch?v=MOgowRy2WC0</a:t>
            </a:r>
            <a:br>
              <a:rPr lang="en-US" sz="2800" dirty="0"/>
            </a:br>
            <a:endParaRPr lang="en-US" sz="2800" dirty="0"/>
          </a:p>
        </p:txBody>
      </p:sp>
      <p:pic>
        <p:nvPicPr>
          <p:cNvPr id="5" name="Θέση περιεχομένου 4">
            <a:extLst>
              <a:ext uri="{FF2B5EF4-FFF2-40B4-BE49-F238E27FC236}">
                <a16:creationId xmlns:a16="http://schemas.microsoft.com/office/drawing/2014/main" id="{B2912396-2E06-427E-95C0-7D17ED3FAC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7841" y="1600200"/>
            <a:ext cx="6028318" cy="4525963"/>
          </a:xfrm>
        </p:spPr>
      </p:pic>
      <p:sp>
        <p:nvSpPr>
          <p:cNvPr id="3" name="Θέση υποσέλιδου 2">
            <a:extLst>
              <a:ext uri="{FF2B5EF4-FFF2-40B4-BE49-F238E27FC236}">
                <a16:creationId xmlns:a16="http://schemas.microsoft.com/office/drawing/2014/main" id="{FE1EB9DE-2F13-4A26-9210-70256744A0A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8A2E517-D318-4534-A830-E509656D6864}"/>
              </a:ext>
            </a:extLst>
          </p:cNvPr>
          <p:cNvSpPr>
            <a:spLocks noGrp="1"/>
          </p:cNvSpPr>
          <p:nvPr>
            <p:ph type="sldNum" sz="quarter" idx="12"/>
          </p:nvPr>
        </p:nvSpPr>
        <p:spPr/>
        <p:txBody>
          <a:bodyPr/>
          <a:lstStyle/>
          <a:p>
            <a:fld id="{B4B4A090-C6FB-429D-9E72-869C603C7F2D}" type="slidenum">
              <a:rPr lang="el-GR" smtClean="0"/>
              <a:pPr/>
              <a:t>3</a:t>
            </a:fld>
            <a:endParaRPr lang="el-GR"/>
          </a:p>
        </p:txBody>
      </p:sp>
    </p:spTree>
    <p:extLst>
      <p:ext uri="{BB962C8B-B14F-4D97-AF65-F5344CB8AC3E}">
        <p14:creationId xmlns:p14="http://schemas.microsoft.com/office/powerpoint/2010/main" val="2711028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405A-EB7D-C0F9-00F7-2F6B4254130A}"/>
              </a:ext>
            </a:extLst>
          </p:cNvPr>
          <p:cNvSpPr>
            <a:spLocks noGrp="1"/>
          </p:cNvSpPr>
          <p:nvPr>
            <p:ph type="title"/>
          </p:nvPr>
        </p:nvSpPr>
        <p:spPr/>
        <p:txBody>
          <a:bodyPr/>
          <a:lstStyle/>
          <a:p>
            <a:r>
              <a:rPr lang="el-GR" b="1" dirty="0"/>
              <a:t>Conditions of Learning</a:t>
            </a:r>
            <a:endParaRPr lang="en-GB" dirty="0"/>
          </a:p>
        </p:txBody>
      </p:sp>
      <p:sp>
        <p:nvSpPr>
          <p:cNvPr id="3" name="Content Placeholder 2">
            <a:extLst>
              <a:ext uri="{FF2B5EF4-FFF2-40B4-BE49-F238E27FC236}">
                <a16:creationId xmlns:a16="http://schemas.microsoft.com/office/drawing/2014/main" id="{81F5EA8A-9624-A8F1-7A82-E6107D017EE2}"/>
              </a:ext>
            </a:extLst>
          </p:cNvPr>
          <p:cNvSpPr>
            <a:spLocks noGrp="1"/>
          </p:cNvSpPr>
          <p:nvPr>
            <p:ph idx="1"/>
          </p:nvPr>
        </p:nvSpPr>
        <p:spPr/>
        <p:txBody>
          <a:bodyPr/>
          <a:lstStyle/>
          <a:p>
            <a:r>
              <a:rPr lang="el-GR" dirty="0"/>
              <a:t>Η μάθηση δεν είναι ενιαία διαδικασία· υπάρχουν </a:t>
            </a:r>
            <a:r>
              <a:rPr lang="el-GR" b="1" dirty="0"/>
              <a:t>διαφορετικοί τύποι μάθησης</a:t>
            </a:r>
            <a:r>
              <a:rPr lang="el-GR" dirty="0"/>
              <a:t>, και κάθε τύπος απαιτεί </a:t>
            </a:r>
            <a:r>
              <a:rPr lang="el-GR" b="1" dirty="0"/>
              <a:t>συγκεκριμένες εσωτερικές (γνωστικές) και εξωτερικές (διδακτικές) συνθήκες</a:t>
            </a:r>
            <a:r>
              <a:rPr lang="el-GR" dirty="0"/>
              <a:t>.</a:t>
            </a:r>
          </a:p>
          <a:p>
            <a:r>
              <a:rPr lang="el-GR" dirty="0"/>
              <a:t>Δηλαδή: </a:t>
            </a:r>
            <a:r>
              <a:rPr lang="el-GR" i="1" dirty="0"/>
              <a:t>Για να μάθει κάποιος κάτι, πρέπει να υπάρχουν οι σωστές «συνθήκες» — στο περιβάλλον και στο νου του μαθητή.</a:t>
            </a:r>
            <a:endParaRPr lang="el-GR" dirty="0"/>
          </a:p>
          <a:p>
            <a:endParaRPr lang="en-GB" dirty="0"/>
          </a:p>
        </p:txBody>
      </p:sp>
      <p:sp>
        <p:nvSpPr>
          <p:cNvPr id="4" name="Slide Number Placeholder 3">
            <a:extLst>
              <a:ext uri="{FF2B5EF4-FFF2-40B4-BE49-F238E27FC236}">
                <a16:creationId xmlns:a16="http://schemas.microsoft.com/office/drawing/2014/main" id="{69915F37-5E4F-EC94-F2F5-C0DD3A797AD7}"/>
              </a:ext>
            </a:extLst>
          </p:cNvPr>
          <p:cNvSpPr>
            <a:spLocks noGrp="1"/>
          </p:cNvSpPr>
          <p:nvPr>
            <p:ph type="sldNum" sz="quarter" idx="12"/>
          </p:nvPr>
        </p:nvSpPr>
        <p:spPr/>
        <p:txBody>
          <a:bodyPr/>
          <a:lstStyle/>
          <a:p>
            <a:fld id="{86AAA6DD-A541-4490-A3CA-83A4F81B28A8}" type="slidenum">
              <a:rPr lang="el-GR" smtClean="0"/>
              <a:pPr/>
              <a:t>30</a:t>
            </a:fld>
            <a:endParaRPr lang="el-GR"/>
          </a:p>
        </p:txBody>
      </p:sp>
    </p:spTree>
    <p:extLst>
      <p:ext uri="{BB962C8B-B14F-4D97-AF65-F5344CB8AC3E}">
        <p14:creationId xmlns:p14="http://schemas.microsoft.com/office/powerpoint/2010/main" val="2871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6277DB-BCCA-41D2-AFA5-EA95090A49FB}"/>
              </a:ext>
            </a:extLst>
          </p:cNvPr>
          <p:cNvSpPr>
            <a:spLocks noGrp="1"/>
          </p:cNvSpPr>
          <p:nvPr>
            <p:ph type="title"/>
          </p:nvPr>
        </p:nvSpPr>
        <p:spPr/>
        <p:txBody>
          <a:bodyPr>
            <a:normAutofit fontScale="90000"/>
          </a:bodyPr>
          <a:lstStyle/>
          <a:p>
            <a:r>
              <a:rPr lang="el-GR" b="1" dirty="0"/>
              <a:t>Conditions of Learning &amp; διδασκαλία</a:t>
            </a:r>
            <a:endParaRPr lang="en-US" dirty="0"/>
          </a:p>
        </p:txBody>
      </p:sp>
      <p:sp>
        <p:nvSpPr>
          <p:cNvPr id="3" name="Θέση περιεχομένου 2">
            <a:extLst>
              <a:ext uri="{FF2B5EF4-FFF2-40B4-BE49-F238E27FC236}">
                <a16:creationId xmlns:a16="http://schemas.microsoft.com/office/drawing/2014/main" id="{666653FA-2A71-4426-809A-8343D0674C52}"/>
              </a:ext>
            </a:extLst>
          </p:cNvPr>
          <p:cNvSpPr>
            <a:spLocks noGrp="1"/>
          </p:cNvSpPr>
          <p:nvPr>
            <p:ph idx="1"/>
          </p:nvPr>
        </p:nvSpPr>
        <p:spPr/>
        <p:txBody>
          <a:bodyPr>
            <a:normAutofit fontScale="92500" lnSpcReduction="10000"/>
          </a:bodyPr>
          <a:lstStyle/>
          <a:p>
            <a:pPr marL="0" indent="0">
              <a:buNone/>
            </a:pPr>
            <a:r>
              <a:rPr lang="el-GR" dirty="0"/>
              <a:t>Ο Gagné συνέδεσε τη θεωρία του και με τη διδασκαλία, προτείνοντας </a:t>
            </a:r>
            <a:r>
              <a:rPr lang="el-GR" b="1" dirty="0"/>
              <a:t>9 βήματα</a:t>
            </a:r>
            <a:r>
              <a:rPr lang="el-GR" dirty="0"/>
              <a:t> που πρέπει να ακολουθεί ο εκπαιδευτικός για να διευκολύνει τη μάθηση</a:t>
            </a:r>
            <a:endParaRPr lang="el-GR" b="1" dirty="0"/>
          </a:p>
          <a:p>
            <a:r>
              <a:rPr lang="el-GR" dirty="0"/>
              <a:t>Πρότεινε ένα μοντέλο που είναι γνωστό ως «</a:t>
            </a:r>
            <a:r>
              <a:rPr lang="el-GR" b="1" dirty="0"/>
              <a:t>Θεωρία εννέα βημάτων για την οργάνωση της εκπαίδευσης</a:t>
            </a:r>
            <a:r>
              <a:rPr lang="el-GR" dirty="0"/>
              <a:t>» (“nine steps of instruction”).</a:t>
            </a:r>
          </a:p>
          <a:p>
            <a:r>
              <a:rPr lang="el-GR" dirty="0"/>
              <a:t>Αυτά τα βήματα χρησιμοποιούνται ευρέως σήμερα στον </a:t>
            </a:r>
            <a:r>
              <a:rPr lang="el-GR" b="1" dirty="0"/>
              <a:t>εκπαιδευτικό σχεδιασμό (Instructional Design)</a:t>
            </a:r>
            <a:r>
              <a:rPr lang="el-GR" dirty="0"/>
              <a:t>.</a:t>
            </a:r>
          </a:p>
          <a:p>
            <a:endParaRPr lang="en-US" b="1" dirty="0"/>
          </a:p>
        </p:txBody>
      </p:sp>
      <p:sp>
        <p:nvSpPr>
          <p:cNvPr id="4" name="Θέση υποσέλιδου 3">
            <a:extLst>
              <a:ext uri="{FF2B5EF4-FFF2-40B4-BE49-F238E27FC236}">
                <a16:creationId xmlns:a16="http://schemas.microsoft.com/office/drawing/2014/main" id="{6A27B970-4422-4412-8344-76DA82B28A4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13D7C0C-CD4F-43E4-8311-D5D37FA69B1E}"/>
              </a:ext>
            </a:extLst>
          </p:cNvPr>
          <p:cNvSpPr>
            <a:spLocks noGrp="1"/>
          </p:cNvSpPr>
          <p:nvPr>
            <p:ph type="sldNum" sz="quarter" idx="12"/>
          </p:nvPr>
        </p:nvSpPr>
        <p:spPr/>
        <p:txBody>
          <a:bodyPr/>
          <a:lstStyle/>
          <a:p>
            <a:fld id="{B4B4A090-C6FB-429D-9E72-869C603C7F2D}" type="slidenum">
              <a:rPr lang="el-GR" smtClean="0"/>
              <a:pPr/>
              <a:t>31</a:t>
            </a:fld>
            <a:endParaRPr lang="el-GR"/>
          </a:p>
        </p:txBody>
      </p:sp>
    </p:spTree>
    <p:extLst>
      <p:ext uri="{BB962C8B-B14F-4D97-AF65-F5344CB8AC3E}">
        <p14:creationId xmlns:p14="http://schemas.microsoft.com/office/powerpoint/2010/main" val="2500273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74404B-BBB8-4E1D-8FDA-2ED05C0413B8}"/>
              </a:ext>
            </a:extLst>
          </p:cNvPr>
          <p:cNvSpPr>
            <a:spLocks noGrp="1"/>
          </p:cNvSpPr>
          <p:nvPr>
            <p:ph type="title"/>
          </p:nvPr>
        </p:nvSpPr>
        <p:spPr/>
        <p:txBody>
          <a:bodyPr>
            <a:normAutofit fontScale="90000"/>
          </a:bodyPr>
          <a:lstStyle/>
          <a:p>
            <a:r>
              <a:rPr lang="el-GR" dirty="0"/>
              <a:t>ΤΑ 9 ΒΗΜΑΤΑ ΤΗΣ ΜΑΘΗΣΗΣ</a:t>
            </a:r>
            <a:r>
              <a:rPr lang="en-GB" dirty="0"/>
              <a:t>*</a:t>
            </a:r>
            <a:br>
              <a:rPr lang="el-GR" dirty="0"/>
            </a:br>
            <a:r>
              <a:rPr lang="en-US" dirty="0"/>
              <a:t>https://www.youtube.com/watch?v=EOIGhyiCwpU</a:t>
            </a:r>
          </a:p>
        </p:txBody>
      </p:sp>
      <p:sp>
        <p:nvSpPr>
          <p:cNvPr id="3" name="Θέση περιεχομένου 2">
            <a:extLst>
              <a:ext uri="{FF2B5EF4-FFF2-40B4-BE49-F238E27FC236}">
                <a16:creationId xmlns:a16="http://schemas.microsoft.com/office/drawing/2014/main" id="{1993CB5F-8D5B-4B3B-A5BD-7F75509FDDF1}"/>
              </a:ext>
            </a:extLst>
          </p:cNvPr>
          <p:cNvSpPr>
            <a:spLocks noGrp="1"/>
          </p:cNvSpPr>
          <p:nvPr>
            <p:ph idx="1"/>
          </p:nvPr>
        </p:nvSpPr>
        <p:spPr/>
        <p:txBody>
          <a:bodyPr>
            <a:normAutofit fontScale="70000" lnSpcReduction="20000"/>
          </a:bodyPr>
          <a:lstStyle/>
          <a:p>
            <a:endParaRPr lang="el-GR" dirty="0"/>
          </a:p>
          <a:p>
            <a:pPr marL="0" indent="0">
              <a:buNone/>
            </a:pPr>
            <a:r>
              <a:rPr lang="el-GR" dirty="0">
                <a:highlight>
                  <a:srgbClr val="FFFF00"/>
                </a:highlight>
              </a:rPr>
              <a:t>ΠΡΟΕΤΟΙΜΑΣΙΑ</a:t>
            </a:r>
          </a:p>
          <a:p>
            <a:r>
              <a:rPr lang="el-GR" dirty="0"/>
              <a:t>(1) ΠΡΟΣΟΧΗ </a:t>
            </a:r>
          </a:p>
          <a:p>
            <a:r>
              <a:rPr lang="el-GR" dirty="0"/>
              <a:t>(2) ΕΚΠΑΙΔΕΥΤΙΚΟΙ ΣΤΟΧΟΙ</a:t>
            </a:r>
          </a:p>
          <a:p>
            <a:r>
              <a:rPr lang="el-GR" dirty="0"/>
              <a:t>(3) ΑΝΑΚΛΗΣΗ </a:t>
            </a:r>
          </a:p>
          <a:p>
            <a:pPr marL="0" indent="0">
              <a:buNone/>
            </a:pPr>
            <a:r>
              <a:rPr lang="el-GR" dirty="0">
                <a:highlight>
                  <a:srgbClr val="FFFF00"/>
                </a:highlight>
              </a:rPr>
              <a:t>ΕΚΠΑΙΔΕΥΤΙΚΗ ΔΡΑΣΤΗΡΙΟΤΗΤΑ</a:t>
            </a:r>
          </a:p>
          <a:p>
            <a:r>
              <a:rPr lang="el-GR" dirty="0"/>
              <a:t>(4) ΠΑΡΟΥΣΙΑΣΗ ΥΛΙΚΟΥ </a:t>
            </a:r>
          </a:p>
          <a:p>
            <a:r>
              <a:rPr lang="el-GR" dirty="0"/>
              <a:t>(5) ΥΠΟΣΤΗΡΙΞΗ</a:t>
            </a:r>
          </a:p>
          <a:p>
            <a:r>
              <a:rPr lang="el-GR" dirty="0"/>
              <a:t>(6) ΔΡΑΣΗ</a:t>
            </a:r>
          </a:p>
          <a:p>
            <a:r>
              <a:rPr lang="el-GR" dirty="0"/>
              <a:t>(7) ΑΝΑΔΡΑΣΗ</a:t>
            </a:r>
          </a:p>
          <a:p>
            <a:pPr marL="0" indent="0">
              <a:buNone/>
            </a:pPr>
            <a:r>
              <a:rPr lang="el-GR" dirty="0">
                <a:highlight>
                  <a:srgbClr val="FFFF00"/>
                </a:highlight>
              </a:rPr>
              <a:t>ΜΕΤΑ ΤΗΝ ΕΚΠΑΙΔΕΥΤΙΚΗ ΔΡΑΣΤΗΡΙΟΤΗΤΑ</a:t>
            </a:r>
          </a:p>
          <a:p>
            <a:r>
              <a:rPr lang="el-GR" dirty="0"/>
              <a:t>(8) ΑΞΙΟΛΟΓΗΣΗ</a:t>
            </a:r>
          </a:p>
          <a:p>
            <a:r>
              <a:rPr lang="el-GR" dirty="0"/>
              <a:t>(9) ΕΝΙΣΧΥΣΗ</a:t>
            </a:r>
            <a:endParaRPr lang="en-US" dirty="0"/>
          </a:p>
        </p:txBody>
      </p:sp>
      <p:sp>
        <p:nvSpPr>
          <p:cNvPr id="4" name="Θέση υποσέλιδου 3">
            <a:extLst>
              <a:ext uri="{FF2B5EF4-FFF2-40B4-BE49-F238E27FC236}">
                <a16:creationId xmlns:a16="http://schemas.microsoft.com/office/drawing/2014/main" id="{81544AB3-3F69-4581-8E2E-0B7192838B7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89901E8-8847-4094-83FB-B82A9E8EF062}"/>
              </a:ext>
            </a:extLst>
          </p:cNvPr>
          <p:cNvSpPr>
            <a:spLocks noGrp="1"/>
          </p:cNvSpPr>
          <p:nvPr>
            <p:ph type="sldNum" sz="quarter" idx="12"/>
          </p:nvPr>
        </p:nvSpPr>
        <p:spPr/>
        <p:txBody>
          <a:bodyPr/>
          <a:lstStyle/>
          <a:p>
            <a:fld id="{B4B4A090-C6FB-429D-9E72-869C603C7F2D}" type="slidenum">
              <a:rPr lang="el-GR" smtClean="0"/>
              <a:pPr/>
              <a:t>32</a:t>
            </a:fld>
            <a:endParaRPr lang="el-GR"/>
          </a:p>
        </p:txBody>
      </p:sp>
    </p:spTree>
    <p:extLst>
      <p:ext uri="{BB962C8B-B14F-4D97-AF65-F5344CB8AC3E}">
        <p14:creationId xmlns:p14="http://schemas.microsoft.com/office/powerpoint/2010/main" val="268634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F9D921-DB6F-45E0-A47B-F9358E5B7BAB}"/>
              </a:ext>
            </a:extLst>
          </p:cNvPr>
          <p:cNvSpPr>
            <a:spLocks noGrp="1"/>
          </p:cNvSpPr>
          <p:nvPr>
            <p:ph type="title"/>
          </p:nvPr>
        </p:nvSpPr>
        <p:spPr/>
        <p:txBody>
          <a:bodyPr/>
          <a:lstStyle/>
          <a:p>
            <a:r>
              <a:rPr lang="el-GR" dirty="0"/>
              <a:t>(1) ΕΣΤΙΑΣΗ ΠΡΟΣΟΧΗΣ</a:t>
            </a:r>
            <a:endParaRPr lang="en-US" dirty="0"/>
          </a:p>
        </p:txBody>
      </p:sp>
      <p:sp>
        <p:nvSpPr>
          <p:cNvPr id="3" name="Θέση περιεχομένου 2">
            <a:extLst>
              <a:ext uri="{FF2B5EF4-FFF2-40B4-BE49-F238E27FC236}">
                <a16:creationId xmlns:a16="http://schemas.microsoft.com/office/drawing/2014/main" id="{BD56C4FB-FD8B-4AA6-ABAC-8E20948D5E93}"/>
              </a:ext>
            </a:extLst>
          </p:cNvPr>
          <p:cNvSpPr>
            <a:spLocks noGrp="1"/>
          </p:cNvSpPr>
          <p:nvPr>
            <p:ph idx="1"/>
          </p:nvPr>
        </p:nvSpPr>
        <p:spPr/>
        <p:txBody>
          <a:bodyPr>
            <a:normAutofit fontScale="92500"/>
          </a:bodyPr>
          <a:lstStyle/>
          <a:p>
            <a:r>
              <a:rPr lang="el-GR" dirty="0"/>
              <a:t>Πρέπει με κάποιο τρόπο να εστιαστεί η προσοχή στο αντικείμενο της διδασκαλίας.</a:t>
            </a:r>
          </a:p>
          <a:p>
            <a:r>
              <a:rPr lang="el-GR" dirty="0"/>
              <a:t> Δημιουργείται αναμονή και ενδιαφέρον για την συνέχεια. </a:t>
            </a:r>
          </a:p>
          <a:p>
            <a:pPr marL="0" indent="0">
              <a:buNone/>
            </a:pPr>
            <a:r>
              <a:rPr lang="el-GR" dirty="0">
                <a:highlight>
                  <a:srgbClr val="FFFF00"/>
                </a:highlight>
              </a:rPr>
              <a:t> Πώς να δράσετε: </a:t>
            </a:r>
          </a:p>
          <a:p>
            <a:pPr marL="0" indent="0">
              <a:buNone/>
            </a:pPr>
            <a:r>
              <a:rPr lang="el-GR" dirty="0"/>
              <a:t>– Εστιάστε την προσοχή στο θέμα της διδασκαλίας πχ. με μια σχετική ιστορία ή ενδιαφέρουσα πληροφορία, μια ρητορική ερώτηση … γενικά κάτι που να δημιουργεί ενδιαφέρον για τη συνέχεια.</a:t>
            </a:r>
          </a:p>
          <a:p>
            <a:pPr marL="0" indent="0">
              <a:buNone/>
            </a:pPr>
            <a:endParaRPr lang="en-US" dirty="0"/>
          </a:p>
        </p:txBody>
      </p:sp>
      <p:sp>
        <p:nvSpPr>
          <p:cNvPr id="4" name="Θέση υποσέλιδου 3">
            <a:extLst>
              <a:ext uri="{FF2B5EF4-FFF2-40B4-BE49-F238E27FC236}">
                <a16:creationId xmlns:a16="http://schemas.microsoft.com/office/drawing/2014/main" id="{7332A872-15A3-4A75-9EFC-7194EE16B0A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5CDE110-EE4E-464E-873E-1BE2B51185A7}"/>
              </a:ext>
            </a:extLst>
          </p:cNvPr>
          <p:cNvSpPr>
            <a:spLocks noGrp="1"/>
          </p:cNvSpPr>
          <p:nvPr>
            <p:ph type="sldNum" sz="quarter" idx="12"/>
          </p:nvPr>
        </p:nvSpPr>
        <p:spPr/>
        <p:txBody>
          <a:bodyPr/>
          <a:lstStyle/>
          <a:p>
            <a:fld id="{B4B4A090-C6FB-429D-9E72-869C603C7F2D}" type="slidenum">
              <a:rPr lang="el-GR" smtClean="0"/>
              <a:pPr/>
              <a:t>33</a:t>
            </a:fld>
            <a:endParaRPr lang="el-GR"/>
          </a:p>
        </p:txBody>
      </p:sp>
    </p:spTree>
    <p:extLst>
      <p:ext uri="{BB962C8B-B14F-4D97-AF65-F5344CB8AC3E}">
        <p14:creationId xmlns:p14="http://schemas.microsoft.com/office/powerpoint/2010/main" val="1679907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337AA-B373-4772-9F96-393DFBDCDCE6}"/>
              </a:ext>
            </a:extLst>
          </p:cNvPr>
          <p:cNvSpPr>
            <a:spLocks noGrp="1"/>
          </p:cNvSpPr>
          <p:nvPr>
            <p:ph type="title"/>
          </p:nvPr>
        </p:nvSpPr>
        <p:spPr/>
        <p:txBody>
          <a:bodyPr/>
          <a:lstStyle/>
          <a:p>
            <a:r>
              <a:rPr lang="el-GR" dirty="0"/>
              <a:t>(2) ΣΤΟΧΟΙ ΜΑΘΗΣΗΣ</a:t>
            </a:r>
            <a:endParaRPr lang="en-US" dirty="0"/>
          </a:p>
        </p:txBody>
      </p:sp>
      <p:sp>
        <p:nvSpPr>
          <p:cNvPr id="3" name="Θέση περιεχομένου 2">
            <a:extLst>
              <a:ext uri="{FF2B5EF4-FFF2-40B4-BE49-F238E27FC236}">
                <a16:creationId xmlns:a16="http://schemas.microsoft.com/office/drawing/2014/main" id="{6F0FD86B-08FF-4FBD-AE8C-A39782DE2991}"/>
              </a:ext>
            </a:extLst>
          </p:cNvPr>
          <p:cNvSpPr>
            <a:spLocks noGrp="1"/>
          </p:cNvSpPr>
          <p:nvPr>
            <p:ph idx="1"/>
          </p:nvPr>
        </p:nvSpPr>
        <p:spPr/>
        <p:txBody>
          <a:bodyPr>
            <a:normAutofit fontScale="92500" lnSpcReduction="20000"/>
          </a:bodyPr>
          <a:lstStyle/>
          <a:p>
            <a:r>
              <a:rPr lang="el-GR" dirty="0"/>
              <a:t>Παρουσιάστε τους στόχους μάθησης με σαφήνεια. </a:t>
            </a:r>
          </a:p>
          <a:p>
            <a:r>
              <a:rPr lang="el-GR" dirty="0"/>
              <a:t> Εξηγήστε τις γνώσεις και δεξιότητες που θα αναπτύξουν οι μαθητές σας μετά το μάθημα</a:t>
            </a:r>
          </a:p>
          <a:p>
            <a:pPr marL="0" indent="0">
              <a:buNone/>
            </a:pPr>
            <a:r>
              <a:rPr lang="el-GR" dirty="0">
                <a:highlight>
                  <a:srgbClr val="FFFF00"/>
                </a:highlight>
              </a:rPr>
              <a:t>Πώς να δράσετε</a:t>
            </a:r>
          </a:p>
          <a:p>
            <a:pPr marL="0" indent="0">
              <a:buNone/>
            </a:pPr>
            <a:r>
              <a:rPr lang="el-GR" dirty="0"/>
              <a:t> – Παρουσιάστε τις γνώσεις και τις δεξιότητες που θα αποκτηθούν και εξηγήστε γιατί θεωρούνται χρήσιμες και πώς θα αξιοποιηθούν.</a:t>
            </a:r>
          </a:p>
          <a:p>
            <a:pPr marL="0" indent="0">
              <a:buNone/>
            </a:pPr>
            <a:r>
              <a:rPr lang="el-GR" dirty="0"/>
              <a:t> – Συνδέστε τις με το γενικότερο πλαίσιο γνώσεων που παρέχει το μάθημα.</a:t>
            </a:r>
            <a:endParaRPr lang="en-US" dirty="0"/>
          </a:p>
        </p:txBody>
      </p:sp>
      <p:sp>
        <p:nvSpPr>
          <p:cNvPr id="4" name="Θέση υποσέλιδου 3">
            <a:extLst>
              <a:ext uri="{FF2B5EF4-FFF2-40B4-BE49-F238E27FC236}">
                <a16:creationId xmlns:a16="http://schemas.microsoft.com/office/drawing/2014/main" id="{30CC7D15-32F7-4C1A-944D-A306381B8B5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3A9254E-D98D-40FE-A5C0-47DE0F95F163}"/>
              </a:ext>
            </a:extLst>
          </p:cNvPr>
          <p:cNvSpPr>
            <a:spLocks noGrp="1"/>
          </p:cNvSpPr>
          <p:nvPr>
            <p:ph type="sldNum" sz="quarter" idx="12"/>
          </p:nvPr>
        </p:nvSpPr>
        <p:spPr/>
        <p:txBody>
          <a:bodyPr/>
          <a:lstStyle/>
          <a:p>
            <a:fld id="{B4B4A090-C6FB-429D-9E72-869C603C7F2D}" type="slidenum">
              <a:rPr lang="el-GR" smtClean="0"/>
              <a:pPr/>
              <a:t>34</a:t>
            </a:fld>
            <a:endParaRPr lang="el-GR"/>
          </a:p>
        </p:txBody>
      </p:sp>
    </p:spTree>
    <p:extLst>
      <p:ext uri="{BB962C8B-B14F-4D97-AF65-F5344CB8AC3E}">
        <p14:creationId xmlns:p14="http://schemas.microsoft.com/office/powerpoint/2010/main" val="363297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38630E-18BC-48D8-876D-FA4FF8B6B740}"/>
              </a:ext>
            </a:extLst>
          </p:cNvPr>
          <p:cNvSpPr>
            <a:spLocks noGrp="1"/>
          </p:cNvSpPr>
          <p:nvPr>
            <p:ph type="title"/>
          </p:nvPr>
        </p:nvSpPr>
        <p:spPr/>
        <p:txBody>
          <a:bodyPr/>
          <a:lstStyle/>
          <a:p>
            <a:r>
              <a:rPr lang="el-GR" dirty="0"/>
              <a:t>(3) ΑΝΑΚΛΗΣΗ ΠΡΟΤΕΡΗΣ ΓΝΩΣΗΣ</a:t>
            </a:r>
            <a:endParaRPr lang="en-US" dirty="0"/>
          </a:p>
        </p:txBody>
      </p:sp>
      <p:sp>
        <p:nvSpPr>
          <p:cNvPr id="3" name="Θέση περιεχομένου 2">
            <a:extLst>
              <a:ext uri="{FF2B5EF4-FFF2-40B4-BE49-F238E27FC236}">
                <a16:creationId xmlns:a16="http://schemas.microsoft.com/office/drawing/2014/main" id="{DAF39CFB-7F98-4E23-9D0E-5E5FA907A2EC}"/>
              </a:ext>
            </a:extLst>
          </p:cNvPr>
          <p:cNvSpPr>
            <a:spLocks noGrp="1"/>
          </p:cNvSpPr>
          <p:nvPr>
            <p:ph idx="1"/>
          </p:nvPr>
        </p:nvSpPr>
        <p:spPr/>
        <p:txBody>
          <a:bodyPr>
            <a:normAutofit lnSpcReduction="10000"/>
          </a:bodyPr>
          <a:lstStyle/>
          <a:p>
            <a:pPr marL="0" indent="0">
              <a:buNone/>
            </a:pPr>
            <a:r>
              <a:rPr lang="el-GR" dirty="0"/>
              <a:t>Κάντε μια σύνδεση με αυτά που είναι γνωστά από τα προηγούμενα και θεωρούνται </a:t>
            </a:r>
            <a:r>
              <a:rPr lang="el-GR" dirty="0" err="1"/>
              <a:t>προαπαιτούμενα</a:t>
            </a:r>
            <a:r>
              <a:rPr lang="el-GR" dirty="0"/>
              <a:t>. </a:t>
            </a:r>
          </a:p>
          <a:p>
            <a:pPr marL="0" indent="0">
              <a:buNone/>
            </a:pPr>
            <a:r>
              <a:rPr lang="el-GR" dirty="0">
                <a:highlight>
                  <a:srgbClr val="FFFF00"/>
                </a:highlight>
              </a:rPr>
              <a:t>Πώς να δράσετε: </a:t>
            </a:r>
          </a:p>
          <a:p>
            <a:pPr marL="0" indent="0">
              <a:buNone/>
            </a:pPr>
            <a:r>
              <a:rPr lang="el-GR" dirty="0"/>
              <a:t>– Προκαλέστε την ανάκληση πρότερης γνώσης, υπενθυμίστε και/η ρωτήστε για τις προηγούμενες γνώσεις των μαθητών.</a:t>
            </a:r>
          </a:p>
          <a:p>
            <a:pPr marL="0" indent="0">
              <a:buNone/>
            </a:pPr>
            <a:r>
              <a:rPr lang="el-GR" dirty="0"/>
              <a:t> – Αν χρειαστεί κάντε ένα σύντομο τεστ για να τις διαπιστώσετε.</a:t>
            </a:r>
            <a:endParaRPr lang="en-US" dirty="0"/>
          </a:p>
        </p:txBody>
      </p:sp>
      <p:sp>
        <p:nvSpPr>
          <p:cNvPr id="4" name="Θέση υποσέλιδου 3">
            <a:extLst>
              <a:ext uri="{FF2B5EF4-FFF2-40B4-BE49-F238E27FC236}">
                <a16:creationId xmlns:a16="http://schemas.microsoft.com/office/drawing/2014/main" id="{5118F799-A623-47A0-8F0F-3E8AECA0766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F28A796-5CCE-45DB-ADC1-6AD908A572F9}"/>
              </a:ext>
            </a:extLst>
          </p:cNvPr>
          <p:cNvSpPr>
            <a:spLocks noGrp="1"/>
          </p:cNvSpPr>
          <p:nvPr>
            <p:ph type="sldNum" sz="quarter" idx="12"/>
          </p:nvPr>
        </p:nvSpPr>
        <p:spPr/>
        <p:txBody>
          <a:bodyPr/>
          <a:lstStyle/>
          <a:p>
            <a:fld id="{B4B4A090-C6FB-429D-9E72-869C603C7F2D}" type="slidenum">
              <a:rPr lang="el-GR" smtClean="0"/>
              <a:pPr/>
              <a:t>35</a:t>
            </a:fld>
            <a:endParaRPr lang="el-GR"/>
          </a:p>
        </p:txBody>
      </p:sp>
    </p:spTree>
    <p:extLst>
      <p:ext uri="{BB962C8B-B14F-4D97-AF65-F5344CB8AC3E}">
        <p14:creationId xmlns:p14="http://schemas.microsoft.com/office/powerpoint/2010/main" val="106737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F847F-C4C5-401A-92EC-CD365DB28082}"/>
              </a:ext>
            </a:extLst>
          </p:cNvPr>
          <p:cNvSpPr>
            <a:spLocks noGrp="1"/>
          </p:cNvSpPr>
          <p:nvPr>
            <p:ph type="title"/>
          </p:nvPr>
        </p:nvSpPr>
        <p:spPr/>
        <p:txBody>
          <a:bodyPr/>
          <a:lstStyle/>
          <a:p>
            <a:r>
              <a:rPr lang="el-GR" dirty="0"/>
              <a:t>(4) ΠΑΡΟΥΣΙΑΣΗ ΥΛΙΚΟΥ</a:t>
            </a:r>
            <a:endParaRPr lang="en-US" dirty="0"/>
          </a:p>
        </p:txBody>
      </p:sp>
      <p:sp>
        <p:nvSpPr>
          <p:cNvPr id="3" name="Θέση περιεχομένου 2">
            <a:extLst>
              <a:ext uri="{FF2B5EF4-FFF2-40B4-BE49-F238E27FC236}">
                <a16:creationId xmlns:a16="http://schemas.microsoft.com/office/drawing/2014/main" id="{EB74559F-FCB1-4664-B844-D21E4B436015}"/>
              </a:ext>
            </a:extLst>
          </p:cNvPr>
          <p:cNvSpPr>
            <a:spLocks noGrp="1"/>
          </p:cNvSpPr>
          <p:nvPr>
            <p:ph idx="1"/>
          </p:nvPr>
        </p:nvSpPr>
        <p:spPr/>
        <p:txBody>
          <a:bodyPr/>
          <a:lstStyle/>
          <a:p>
            <a:pPr marL="0" indent="0">
              <a:buNone/>
            </a:pPr>
            <a:r>
              <a:rPr lang="el-GR" dirty="0"/>
              <a:t>• Εφαρμόστε εδώ μια σειρά από κατάλληλες διδακτικές τεχνικές ώστε οι μαθητές σας να εμπλακούν στην επεξεργασία νέου υλικού</a:t>
            </a:r>
          </a:p>
          <a:p>
            <a:pPr marL="0" indent="0">
              <a:buNone/>
            </a:pPr>
            <a:r>
              <a:rPr lang="el-GR" dirty="0"/>
              <a:t>• Η μορφή των δραστηριοτήτων (ασκήσεις, εργασίες, αλληλεπίδραση μαθητών, κλπ.) προσδιορίζονται από το είδος των τεχνικών (και της στρατηγικής) που θα εφαρμόσετε.</a:t>
            </a:r>
            <a:endParaRPr lang="en-US" dirty="0"/>
          </a:p>
        </p:txBody>
      </p:sp>
      <p:sp>
        <p:nvSpPr>
          <p:cNvPr id="4" name="Θέση υποσέλιδου 3">
            <a:extLst>
              <a:ext uri="{FF2B5EF4-FFF2-40B4-BE49-F238E27FC236}">
                <a16:creationId xmlns:a16="http://schemas.microsoft.com/office/drawing/2014/main" id="{09480F9E-16D6-4432-B070-8BB79833C8B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B97F780-83BB-4110-A9CC-366FCE0750C0}"/>
              </a:ext>
            </a:extLst>
          </p:cNvPr>
          <p:cNvSpPr>
            <a:spLocks noGrp="1"/>
          </p:cNvSpPr>
          <p:nvPr>
            <p:ph type="sldNum" sz="quarter" idx="12"/>
          </p:nvPr>
        </p:nvSpPr>
        <p:spPr/>
        <p:txBody>
          <a:bodyPr/>
          <a:lstStyle/>
          <a:p>
            <a:fld id="{B4B4A090-C6FB-429D-9E72-869C603C7F2D}" type="slidenum">
              <a:rPr lang="el-GR" smtClean="0"/>
              <a:pPr/>
              <a:t>36</a:t>
            </a:fld>
            <a:endParaRPr lang="el-GR"/>
          </a:p>
        </p:txBody>
      </p:sp>
    </p:spTree>
    <p:extLst>
      <p:ext uri="{BB962C8B-B14F-4D97-AF65-F5344CB8AC3E}">
        <p14:creationId xmlns:p14="http://schemas.microsoft.com/office/powerpoint/2010/main" val="901133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57B817-B109-41D3-A188-B926B7E6AFC0}"/>
              </a:ext>
            </a:extLst>
          </p:cNvPr>
          <p:cNvSpPr>
            <a:spLocks noGrp="1"/>
          </p:cNvSpPr>
          <p:nvPr>
            <p:ph type="title"/>
          </p:nvPr>
        </p:nvSpPr>
        <p:spPr/>
        <p:txBody>
          <a:bodyPr/>
          <a:lstStyle/>
          <a:p>
            <a:r>
              <a:rPr lang="el-GR" dirty="0"/>
              <a:t>(5) ΠΑΡΟΧΗ ΥΠΟΣΤΗΡΙΞΗΣ</a:t>
            </a:r>
            <a:endParaRPr lang="en-US" dirty="0"/>
          </a:p>
        </p:txBody>
      </p:sp>
      <p:sp>
        <p:nvSpPr>
          <p:cNvPr id="3" name="Θέση περιεχομένου 2">
            <a:extLst>
              <a:ext uri="{FF2B5EF4-FFF2-40B4-BE49-F238E27FC236}">
                <a16:creationId xmlns:a16="http://schemas.microsoft.com/office/drawing/2014/main" id="{BDB89BBF-89B4-4F22-81F9-6D6657A4F69F}"/>
              </a:ext>
            </a:extLst>
          </p:cNvPr>
          <p:cNvSpPr>
            <a:spLocks noGrp="1"/>
          </p:cNvSpPr>
          <p:nvPr>
            <p:ph idx="1"/>
          </p:nvPr>
        </p:nvSpPr>
        <p:spPr/>
        <p:txBody>
          <a:bodyPr>
            <a:normAutofit fontScale="85000" lnSpcReduction="20000"/>
          </a:bodyPr>
          <a:lstStyle/>
          <a:p>
            <a:r>
              <a:rPr lang="el-GR" dirty="0"/>
              <a:t>Ανάλογα με την τεχνική/στρατηγική που εφαρμόζετε προσφέρετε στους μαθητές κατάλληλη υποστήριξη &amp; καθοδήγηση στη διάρκεια της εκπαίδευσης.</a:t>
            </a:r>
          </a:p>
          <a:p>
            <a:pPr marL="0" indent="0">
              <a:buNone/>
            </a:pPr>
            <a:r>
              <a:rPr lang="el-GR" dirty="0">
                <a:highlight>
                  <a:srgbClr val="FFFF00"/>
                </a:highlight>
              </a:rPr>
              <a:t>Πώς να δράσετε: </a:t>
            </a:r>
          </a:p>
          <a:p>
            <a:pPr marL="0" indent="0">
              <a:buNone/>
            </a:pPr>
            <a:r>
              <a:rPr lang="el-GR" dirty="0"/>
              <a:t>Κατανοήστε το ρόλο σας και προσδιορίστε το είδος της υποστήριξης που θα προσφέρετε, πχ.:</a:t>
            </a:r>
          </a:p>
          <a:p>
            <a:pPr marL="0" indent="0">
              <a:buNone/>
            </a:pPr>
            <a:r>
              <a:rPr lang="el-GR" dirty="0"/>
              <a:t> – Επιλύστε απορίες και απαντήστε ερωτήματα.</a:t>
            </a:r>
          </a:p>
          <a:p>
            <a:pPr marL="0" indent="0">
              <a:buNone/>
            </a:pPr>
            <a:r>
              <a:rPr lang="el-GR" dirty="0"/>
              <a:t> – Δώστε διευκρινίσεις και καθοδήγηση σε ομαδικές δραστηριότητες.</a:t>
            </a:r>
          </a:p>
          <a:p>
            <a:pPr marL="0" indent="0">
              <a:buNone/>
            </a:pPr>
            <a:r>
              <a:rPr lang="el-GR" dirty="0"/>
              <a:t> – Αναθέστε ρόλους στους μαθητές και εξηγήστε τους το πώς θα τους υλοποιήσουν.</a:t>
            </a:r>
            <a:endParaRPr lang="en-US" dirty="0"/>
          </a:p>
        </p:txBody>
      </p:sp>
      <p:sp>
        <p:nvSpPr>
          <p:cNvPr id="4" name="Θέση υποσέλιδου 3">
            <a:extLst>
              <a:ext uri="{FF2B5EF4-FFF2-40B4-BE49-F238E27FC236}">
                <a16:creationId xmlns:a16="http://schemas.microsoft.com/office/drawing/2014/main" id="{0B318637-DA61-4338-9D1C-F36DFCECEE4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97DE222-10C3-4797-92A8-5CBB308FC406}"/>
              </a:ext>
            </a:extLst>
          </p:cNvPr>
          <p:cNvSpPr>
            <a:spLocks noGrp="1"/>
          </p:cNvSpPr>
          <p:nvPr>
            <p:ph type="sldNum" sz="quarter" idx="12"/>
          </p:nvPr>
        </p:nvSpPr>
        <p:spPr/>
        <p:txBody>
          <a:bodyPr/>
          <a:lstStyle/>
          <a:p>
            <a:fld id="{B4B4A090-C6FB-429D-9E72-869C603C7F2D}" type="slidenum">
              <a:rPr lang="el-GR" smtClean="0"/>
              <a:pPr/>
              <a:t>37</a:t>
            </a:fld>
            <a:endParaRPr lang="el-GR"/>
          </a:p>
        </p:txBody>
      </p:sp>
    </p:spTree>
    <p:extLst>
      <p:ext uri="{BB962C8B-B14F-4D97-AF65-F5344CB8AC3E}">
        <p14:creationId xmlns:p14="http://schemas.microsoft.com/office/powerpoint/2010/main" val="1060197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C1D3A-FBF3-40E7-830D-E726F754FCB7}"/>
              </a:ext>
            </a:extLst>
          </p:cNvPr>
          <p:cNvSpPr>
            <a:spLocks noGrp="1"/>
          </p:cNvSpPr>
          <p:nvPr>
            <p:ph type="title"/>
          </p:nvPr>
        </p:nvSpPr>
        <p:spPr/>
        <p:txBody>
          <a:bodyPr/>
          <a:lstStyle/>
          <a:p>
            <a:r>
              <a:rPr lang="el-GR" dirty="0"/>
              <a:t>(6) ΔΡΑΣΗ ΜΑΘΗΤΩΝ</a:t>
            </a:r>
            <a:endParaRPr lang="en-US" dirty="0"/>
          </a:p>
        </p:txBody>
      </p:sp>
      <p:sp>
        <p:nvSpPr>
          <p:cNvPr id="3" name="Θέση περιεχομένου 2">
            <a:extLst>
              <a:ext uri="{FF2B5EF4-FFF2-40B4-BE49-F238E27FC236}">
                <a16:creationId xmlns:a16="http://schemas.microsoft.com/office/drawing/2014/main" id="{C74B08D7-FAEB-4FD8-9432-525FD6754253}"/>
              </a:ext>
            </a:extLst>
          </p:cNvPr>
          <p:cNvSpPr>
            <a:spLocks noGrp="1"/>
          </p:cNvSpPr>
          <p:nvPr>
            <p:ph idx="1"/>
          </p:nvPr>
        </p:nvSpPr>
        <p:spPr/>
        <p:txBody>
          <a:bodyPr>
            <a:normAutofit fontScale="77500" lnSpcReduction="20000"/>
          </a:bodyPr>
          <a:lstStyle/>
          <a:p>
            <a:r>
              <a:rPr lang="el-GR" dirty="0"/>
              <a:t>Στη διάρκεια της εκπαίδευσης </a:t>
            </a:r>
            <a:r>
              <a:rPr lang="el-GR" b="1" dirty="0"/>
              <a:t>βεβαιωθείτε ότι δίνετε την ευκαιρία στους μαθητές να κάνουν κάτι ώστε να εφαρμόσουν τη νέα γνώση και να διαπιστώσουν το επίπεδό τους</a:t>
            </a:r>
            <a:r>
              <a:rPr lang="el-GR" dirty="0"/>
              <a:t>. (Στόχος είναι οι μαθητές να πάρουν ανάδραση από τον εκπαιδευτικό σχετικά με το επίπεδο των ικανοτήτων τους. – Δεν είναι φάση αξιολόγησης)</a:t>
            </a:r>
          </a:p>
          <a:p>
            <a:r>
              <a:rPr lang="el-GR" dirty="0">
                <a:highlight>
                  <a:srgbClr val="FFFF00"/>
                </a:highlight>
              </a:rPr>
              <a:t>Πώς να δράσετε: </a:t>
            </a:r>
          </a:p>
          <a:p>
            <a:pPr marL="0" indent="0">
              <a:buNone/>
            </a:pPr>
            <a:r>
              <a:rPr lang="el-GR" dirty="0"/>
              <a:t>Αποφασίστε για το ποια είναι η κατάλληλη δράση των μαθητών, πχ.:</a:t>
            </a:r>
          </a:p>
          <a:p>
            <a:r>
              <a:rPr lang="el-GR" dirty="0"/>
              <a:t> – Κάντε ερωτήσεις ώστε να απαντήσουν οι μαθητές.</a:t>
            </a:r>
          </a:p>
          <a:p>
            <a:r>
              <a:rPr lang="el-GR" dirty="0"/>
              <a:t> – Δώστε ασκήσεις &amp; προβλήματα.</a:t>
            </a:r>
          </a:p>
          <a:p>
            <a:r>
              <a:rPr lang="el-GR" dirty="0"/>
              <a:t> – Αναθέσετε εργασίες ή ανάπτυξη έργων (</a:t>
            </a:r>
            <a:r>
              <a:rPr lang="el-GR" dirty="0" err="1"/>
              <a:t>project</a:t>
            </a:r>
            <a:r>
              <a:rPr lang="el-GR" dirty="0"/>
              <a:t>).</a:t>
            </a:r>
          </a:p>
          <a:p>
            <a:endParaRPr lang="en-US" dirty="0"/>
          </a:p>
        </p:txBody>
      </p:sp>
      <p:sp>
        <p:nvSpPr>
          <p:cNvPr id="4" name="Θέση υποσέλιδου 3">
            <a:extLst>
              <a:ext uri="{FF2B5EF4-FFF2-40B4-BE49-F238E27FC236}">
                <a16:creationId xmlns:a16="http://schemas.microsoft.com/office/drawing/2014/main" id="{9992CD2F-57F9-4CA0-B244-E85A00A1524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E6E38D2-71BF-4542-A1A6-FA0B935CBB8A}"/>
              </a:ext>
            </a:extLst>
          </p:cNvPr>
          <p:cNvSpPr>
            <a:spLocks noGrp="1"/>
          </p:cNvSpPr>
          <p:nvPr>
            <p:ph type="sldNum" sz="quarter" idx="12"/>
          </p:nvPr>
        </p:nvSpPr>
        <p:spPr/>
        <p:txBody>
          <a:bodyPr/>
          <a:lstStyle/>
          <a:p>
            <a:fld id="{B4B4A090-C6FB-429D-9E72-869C603C7F2D}" type="slidenum">
              <a:rPr lang="el-GR" smtClean="0"/>
              <a:pPr/>
              <a:t>38</a:t>
            </a:fld>
            <a:endParaRPr lang="el-GR"/>
          </a:p>
        </p:txBody>
      </p:sp>
    </p:spTree>
    <p:extLst>
      <p:ext uri="{BB962C8B-B14F-4D97-AF65-F5344CB8AC3E}">
        <p14:creationId xmlns:p14="http://schemas.microsoft.com/office/powerpoint/2010/main" val="3518181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A0680-E694-4F75-9A55-D2BB75BC6E67}"/>
              </a:ext>
            </a:extLst>
          </p:cNvPr>
          <p:cNvSpPr>
            <a:spLocks noGrp="1"/>
          </p:cNvSpPr>
          <p:nvPr>
            <p:ph type="title"/>
          </p:nvPr>
        </p:nvSpPr>
        <p:spPr/>
        <p:txBody>
          <a:bodyPr/>
          <a:lstStyle/>
          <a:p>
            <a:r>
              <a:rPr lang="el-GR" dirty="0"/>
              <a:t>(7) ΑΝΑΔΡΑΣΗ από Εκπαιδευτικό</a:t>
            </a:r>
            <a:endParaRPr lang="en-US" dirty="0"/>
          </a:p>
        </p:txBody>
      </p:sp>
      <p:sp>
        <p:nvSpPr>
          <p:cNvPr id="3" name="Θέση περιεχομένου 2">
            <a:extLst>
              <a:ext uri="{FF2B5EF4-FFF2-40B4-BE49-F238E27FC236}">
                <a16:creationId xmlns:a16="http://schemas.microsoft.com/office/drawing/2014/main" id="{3CF6DB46-04DF-40F8-A540-57D095ABD995}"/>
              </a:ext>
            </a:extLst>
          </p:cNvPr>
          <p:cNvSpPr>
            <a:spLocks noGrp="1"/>
          </p:cNvSpPr>
          <p:nvPr>
            <p:ph idx="1"/>
          </p:nvPr>
        </p:nvSpPr>
        <p:spPr/>
        <p:txBody>
          <a:bodyPr>
            <a:normAutofit fontScale="70000" lnSpcReduction="20000"/>
          </a:bodyPr>
          <a:lstStyle/>
          <a:p>
            <a:r>
              <a:rPr lang="el-GR" dirty="0"/>
              <a:t>Δώστε ανάδραση (επεξηγηματική πληροφόρηση) στους μαθητές σχετικά με το αποτέλεσμα της δράσης τους(Δώστε έμφαση στη μάθηση και όχι στην αξιολόγηση).</a:t>
            </a:r>
          </a:p>
          <a:p>
            <a:r>
              <a:rPr lang="el-GR" dirty="0">
                <a:highlight>
                  <a:srgbClr val="FFFF00"/>
                </a:highlight>
              </a:rPr>
              <a:t>Πώς να δράσετε: </a:t>
            </a:r>
          </a:p>
          <a:p>
            <a:pPr marL="0" indent="0">
              <a:buNone/>
            </a:pPr>
            <a:r>
              <a:rPr lang="el-GR" dirty="0"/>
              <a:t>επιλέξτε το είδος ανάδρασης που θα προσφέρετε, πχ.: </a:t>
            </a:r>
          </a:p>
          <a:p>
            <a:pPr marL="0" indent="0">
              <a:buNone/>
            </a:pPr>
            <a:r>
              <a:rPr lang="el-GR" dirty="0"/>
              <a:t>– Σχολιάστε το αποτέλεσμα των ασκήσεων, εργασιών,.. και  στην </a:t>
            </a:r>
            <a:r>
              <a:rPr lang="el-GR" b="1" dirty="0"/>
              <a:t>περίπτωση λάθους βοηθήστε τους μαθητές με κατάλληλα ερωτήματα </a:t>
            </a:r>
            <a:r>
              <a:rPr lang="el-GR" dirty="0"/>
              <a:t>να σκεφθούν καλύτερα τις επιλογές τους. </a:t>
            </a:r>
          </a:p>
          <a:p>
            <a:pPr marL="0" indent="0">
              <a:buNone/>
            </a:pPr>
            <a:r>
              <a:rPr lang="el-GR" dirty="0"/>
              <a:t>– </a:t>
            </a:r>
            <a:r>
              <a:rPr lang="el-GR" b="1" dirty="0"/>
              <a:t>Επιβραβεύστε το σωστό </a:t>
            </a:r>
            <a:r>
              <a:rPr lang="el-GR" dirty="0"/>
              <a:t>αποτέλεσμα / Μην «αποδοκιμάζετε» το λανθασμένο. </a:t>
            </a:r>
          </a:p>
          <a:p>
            <a:pPr marL="0" indent="0">
              <a:buNone/>
            </a:pPr>
            <a:r>
              <a:rPr lang="el-GR" dirty="0"/>
              <a:t>– Ενθαρρύνετε τους μαθητές σας «</a:t>
            </a:r>
            <a:r>
              <a:rPr lang="el-GR" b="1" dirty="0"/>
              <a:t>να μην φοβούνται να κάνουν λάθη»</a:t>
            </a:r>
            <a:r>
              <a:rPr lang="el-GR" dirty="0"/>
              <a:t> ( Το «λάθος» είναι μια φυσιολογική κατάσταση στην πορεία της μάθησης ).</a:t>
            </a:r>
            <a:endParaRPr lang="en-US" dirty="0"/>
          </a:p>
        </p:txBody>
      </p:sp>
      <p:sp>
        <p:nvSpPr>
          <p:cNvPr id="4" name="Θέση υποσέλιδου 3">
            <a:extLst>
              <a:ext uri="{FF2B5EF4-FFF2-40B4-BE49-F238E27FC236}">
                <a16:creationId xmlns:a16="http://schemas.microsoft.com/office/drawing/2014/main" id="{94D9A9D2-85CB-4528-932D-F900D5DAD27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E23DE48-370E-40EB-B5E1-0B39654E6AF9}"/>
              </a:ext>
            </a:extLst>
          </p:cNvPr>
          <p:cNvSpPr>
            <a:spLocks noGrp="1"/>
          </p:cNvSpPr>
          <p:nvPr>
            <p:ph type="sldNum" sz="quarter" idx="12"/>
          </p:nvPr>
        </p:nvSpPr>
        <p:spPr/>
        <p:txBody>
          <a:bodyPr/>
          <a:lstStyle/>
          <a:p>
            <a:fld id="{B4B4A090-C6FB-429D-9E72-869C603C7F2D}" type="slidenum">
              <a:rPr lang="el-GR" smtClean="0"/>
              <a:pPr/>
              <a:t>39</a:t>
            </a:fld>
            <a:endParaRPr lang="el-GR"/>
          </a:p>
        </p:txBody>
      </p:sp>
    </p:spTree>
    <p:extLst>
      <p:ext uri="{BB962C8B-B14F-4D97-AF65-F5344CB8AC3E}">
        <p14:creationId xmlns:p14="http://schemas.microsoft.com/office/powerpoint/2010/main" val="87495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D5E202-C1DA-44E7-A717-D40B715085F9}"/>
              </a:ext>
            </a:extLst>
          </p:cNvPr>
          <p:cNvSpPr>
            <a:spLocks noGrp="1"/>
          </p:cNvSpPr>
          <p:nvPr>
            <p:ph type="title"/>
          </p:nvPr>
        </p:nvSpPr>
        <p:spPr/>
        <p:txBody>
          <a:bodyPr/>
          <a:lstStyle/>
          <a:p>
            <a:r>
              <a:rPr lang="en-US" dirty="0"/>
              <a:t>Skinner box</a:t>
            </a:r>
            <a:r>
              <a:rPr lang="el-GR" dirty="0"/>
              <a:t>- Θετικη ενίσχυση*</a:t>
            </a:r>
            <a:endParaRPr lang="en-US" dirty="0"/>
          </a:p>
        </p:txBody>
      </p:sp>
      <p:sp>
        <p:nvSpPr>
          <p:cNvPr id="3" name="Θέση περιεχομένου 2">
            <a:extLst>
              <a:ext uri="{FF2B5EF4-FFF2-40B4-BE49-F238E27FC236}">
                <a16:creationId xmlns:a16="http://schemas.microsoft.com/office/drawing/2014/main" id="{EC0C2CBA-58F4-4899-995D-D8A9C961BE94}"/>
              </a:ext>
            </a:extLst>
          </p:cNvPr>
          <p:cNvSpPr>
            <a:spLocks noGrp="1"/>
          </p:cNvSpPr>
          <p:nvPr>
            <p:ph idx="1"/>
          </p:nvPr>
        </p:nvSpPr>
        <p:spPr>
          <a:xfrm>
            <a:off x="656492" y="1711569"/>
            <a:ext cx="8030308" cy="4443194"/>
          </a:xfrm>
        </p:spPr>
        <p:txBody>
          <a:bodyPr>
            <a:normAutofit fontScale="25000" lnSpcReduction="20000"/>
          </a:bodyPr>
          <a:lstStyle/>
          <a:p>
            <a:pPr marL="0" indent="0" algn="just">
              <a:buNone/>
            </a:pPr>
            <a:r>
              <a:rPr lang="el-GR" sz="9600" dirty="0">
                <a:solidFill>
                  <a:srgbClr val="000000"/>
                </a:solidFill>
                <a:latin typeface="Arial Black" panose="020B0A04020102020204" pitchFamily="34" charset="0"/>
              </a:rPr>
              <a:t>Ο </a:t>
            </a:r>
            <a:r>
              <a:rPr lang="en-US" sz="9600" dirty="0">
                <a:solidFill>
                  <a:srgbClr val="000000"/>
                </a:solidFill>
                <a:latin typeface="Arial Black" panose="020B0A04020102020204" pitchFamily="34" charset="0"/>
              </a:rPr>
              <a:t>Skinner </a:t>
            </a:r>
            <a:r>
              <a:rPr lang="el-GR" sz="9600" i="0" dirty="0">
                <a:solidFill>
                  <a:srgbClr val="000000"/>
                </a:solidFill>
                <a:effectLst/>
                <a:latin typeface="Arial Black" panose="020B0A04020102020204" pitchFamily="34" charset="0"/>
              </a:rPr>
              <a:t>τοποθέτησε ένα πεινασμένο αρουραίο μέσα στο κουτί και παρατήρησε ότι ενώ αρχικά ήταν αδρανής στη συνέχεια ξεκίνησε να προσαρμόζεται στο νέο περιβάλλον και να το εξερευνά. Έτσι ανακάλυψε ένα μοχλό όπου με το πάτημα του έπεφτε τροφή μέσα στο κουτί και αυτό συνεχίστηκε για αρκετές φορές</a:t>
            </a:r>
          </a:p>
          <a:p>
            <a:pPr marL="0" indent="0" algn="just">
              <a:buNone/>
            </a:pPr>
            <a:endParaRPr lang="en-US" sz="9600" i="0" dirty="0">
              <a:solidFill>
                <a:srgbClr val="000000"/>
              </a:solidFill>
              <a:effectLst/>
              <a:latin typeface="Arial Black" panose="020B0A04020102020204" pitchFamily="34" charset="0"/>
            </a:endParaRPr>
          </a:p>
          <a:p>
            <a:pPr marL="0" indent="0" algn="just">
              <a:buNone/>
            </a:pPr>
            <a:r>
              <a:rPr lang="el-GR" sz="9600" i="0" dirty="0">
                <a:solidFill>
                  <a:srgbClr val="000000"/>
                </a:solidFill>
                <a:effectLst/>
                <a:latin typeface="Arial Black" panose="020B0A04020102020204" pitchFamily="34" charset="0"/>
              </a:rPr>
              <a:t> Την επόμενη φορά που αφέθηκε στο κουτί πάτησε αμέσως το μοχλό. Με αυτό τον τρόπο φάνηκε ότι η ανταμοιβή στην πράξη ώθησε τον αρουραίο να πατά όλο και πιο συχνά το μοχλό                                                                   </a:t>
            </a:r>
          </a:p>
          <a:p>
            <a:pPr marL="0" indent="0">
              <a:buNone/>
            </a:pPr>
            <a:br>
              <a:rPr lang="el-GR" sz="9600" dirty="0">
                <a:latin typeface="Arial Black" panose="020B0A04020102020204" pitchFamily="34" charset="0"/>
              </a:rPr>
            </a:br>
            <a:endParaRPr lang="en-US" sz="9600" dirty="0">
              <a:latin typeface="Arial Black" panose="020B0A04020102020204" pitchFamily="34" charset="0"/>
            </a:endParaRPr>
          </a:p>
        </p:txBody>
      </p:sp>
      <p:sp>
        <p:nvSpPr>
          <p:cNvPr id="4" name="Θέση υποσέλιδου 3">
            <a:extLst>
              <a:ext uri="{FF2B5EF4-FFF2-40B4-BE49-F238E27FC236}">
                <a16:creationId xmlns:a16="http://schemas.microsoft.com/office/drawing/2014/main" id="{95F63A52-5D31-44B3-B258-5116AC0C8D4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57AF969-74A6-4AC7-9262-3FC92F8BC0F8}"/>
              </a:ext>
            </a:extLst>
          </p:cNvPr>
          <p:cNvSpPr>
            <a:spLocks noGrp="1"/>
          </p:cNvSpPr>
          <p:nvPr>
            <p:ph type="sldNum" sz="quarter" idx="12"/>
          </p:nvPr>
        </p:nvSpPr>
        <p:spPr/>
        <p:txBody>
          <a:bodyPr/>
          <a:lstStyle/>
          <a:p>
            <a:fld id="{B4B4A090-C6FB-429D-9E72-869C603C7F2D}" type="slidenum">
              <a:rPr lang="el-GR" smtClean="0"/>
              <a:pPr/>
              <a:t>4</a:t>
            </a:fld>
            <a:endParaRPr lang="el-GR"/>
          </a:p>
        </p:txBody>
      </p:sp>
    </p:spTree>
    <p:extLst>
      <p:ext uri="{BB962C8B-B14F-4D97-AF65-F5344CB8AC3E}">
        <p14:creationId xmlns:p14="http://schemas.microsoft.com/office/powerpoint/2010/main" val="3008590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F76203-1F07-49B3-97D2-26B38929F381}"/>
              </a:ext>
            </a:extLst>
          </p:cNvPr>
          <p:cNvSpPr>
            <a:spLocks noGrp="1"/>
          </p:cNvSpPr>
          <p:nvPr>
            <p:ph type="title"/>
          </p:nvPr>
        </p:nvSpPr>
        <p:spPr/>
        <p:txBody>
          <a:bodyPr/>
          <a:lstStyle/>
          <a:p>
            <a:r>
              <a:rPr lang="el-GR" dirty="0"/>
              <a:t>(8) ΑΞΙΟΛΟΓΗΣΗ</a:t>
            </a:r>
            <a:endParaRPr lang="en-US" dirty="0"/>
          </a:p>
        </p:txBody>
      </p:sp>
      <p:sp>
        <p:nvSpPr>
          <p:cNvPr id="3" name="Θέση περιεχομένου 2">
            <a:extLst>
              <a:ext uri="{FF2B5EF4-FFF2-40B4-BE49-F238E27FC236}">
                <a16:creationId xmlns:a16="http://schemas.microsoft.com/office/drawing/2014/main" id="{C9934605-B022-4C66-98CF-02A2F0D26F3C}"/>
              </a:ext>
            </a:extLst>
          </p:cNvPr>
          <p:cNvSpPr>
            <a:spLocks noGrp="1"/>
          </p:cNvSpPr>
          <p:nvPr>
            <p:ph idx="1"/>
          </p:nvPr>
        </p:nvSpPr>
        <p:spPr/>
        <p:txBody>
          <a:bodyPr>
            <a:normAutofit fontScale="77500" lnSpcReduction="20000"/>
          </a:bodyPr>
          <a:lstStyle/>
          <a:p>
            <a:r>
              <a:rPr lang="el-GR" dirty="0"/>
              <a:t>Εφαρμόστε μεθόδους αξιολόγησης για να αξιολογηθεί η ικανότητα του κάθε μαθητή ή ομάδας – Εκτιμήστε έτσι αν οι μαθητές σας έχουν κατακτήσει τους εκπαιδευτικούς στόχους . </a:t>
            </a:r>
          </a:p>
          <a:p>
            <a:pPr marL="0" indent="0">
              <a:buNone/>
            </a:pPr>
            <a:r>
              <a:rPr lang="el-GR" dirty="0">
                <a:highlight>
                  <a:srgbClr val="FFFF00"/>
                </a:highlight>
              </a:rPr>
              <a:t>Πώς να δράσετε: </a:t>
            </a:r>
          </a:p>
          <a:p>
            <a:pPr marL="0" indent="0">
              <a:buNone/>
            </a:pPr>
            <a:r>
              <a:rPr lang="el-GR" dirty="0"/>
              <a:t>επιλέξτε τη μέθοδο αξιολόγησης που θα εφαρμόσετε, πχ.:</a:t>
            </a:r>
          </a:p>
          <a:p>
            <a:pPr marL="0" indent="0">
              <a:buNone/>
            </a:pPr>
            <a:r>
              <a:rPr lang="el-GR" dirty="0"/>
              <a:t> – Κατάλληλα τεστ ή ερωτηματολόγια .</a:t>
            </a:r>
          </a:p>
          <a:p>
            <a:pPr marL="0" indent="0">
              <a:buNone/>
            </a:pPr>
            <a:r>
              <a:rPr lang="el-GR" dirty="0"/>
              <a:t> – Ανάπτυξη μικρών ή μεγαλύτερων έργων.</a:t>
            </a:r>
          </a:p>
          <a:p>
            <a:pPr marL="0" indent="0">
              <a:buNone/>
            </a:pPr>
            <a:r>
              <a:rPr lang="el-GR" dirty="0"/>
              <a:t> – Κατάλληλες τεχνικές διαβαθμισμένων κριτηρίων. </a:t>
            </a:r>
          </a:p>
          <a:p>
            <a:pPr marL="0" indent="0">
              <a:buNone/>
            </a:pPr>
            <a:r>
              <a:rPr lang="el-GR" dirty="0"/>
              <a:t>Εξηγείστε την κλίμακα αξιολόγησης και τη βαθμολογία σας. Χρησιμοποιήστε και ποιοτικά κριτήρια, πχ. Επιβραβεύστε μια πρωτότυπη πορεία λύσης.</a:t>
            </a:r>
            <a:endParaRPr lang="en-US" dirty="0"/>
          </a:p>
        </p:txBody>
      </p:sp>
      <p:sp>
        <p:nvSpPr>
          <p:cNvPr id="4" name="Θέση υποσέλιδου 3">
            <a:extLst>
              <a:ext uri="{FF2B5EF4-FFF2-40B4-BE49-F238E27FC236}">
                <a16:creationId xmlns:a16="http://schemas.microsoft.com/office/drawing/2014/main" id="{D5EA43E4-3CE0-4460-8B27-A904832BBAA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270724D-8A75-4179-A177-FAB113BE62AC}"/>
              </a:ext>
            </a:extLst>
          </p:cNvPr>
          <p:cNvSpPr>
            <a:spLocks noGrp="1"/>
          </p:cNvSpPr>
          <p:nvPr>
            <p:ph type="sldNum" sz="quarter" idx="12"/>
          </p:nvPr>
        </p:nvSpPr>
        <p:spPr/>
        <p:txBody>
          <a:bodyPr/>
          <a:lstStyle/>
          <a:p>
            <a:fld id="{B4B4A090-C6FB-429D-9E72-869C603C7F2D}" type="slidenum">
              <a:rPr lang="el-GR" smtClean="0"/>
              <a:pPr/>
              <a:t>40</a:t>
            </a:fld>
            <a:endParaRPr lang="el-GR"/>
          </a:p>
        </p:txBody>
      </p:sp>
    </p:spTree>
    <p:extLst>
      <p:ext uri="{BB962C8B-B14F-4D97-AF65-F5344CB8AC3E}">
        <p14:creationId xmlns:p14="http://schemas.microsoft.com/office/powerpoint/2010/main" val="1467052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AB74B-50E1-41BB-8A52-78EF01DEDD08}"/>
              </a:ext>
            </a:extLst>
          </p:cNvPr>
          <p:cNvSpPr>
            <a:spLocks noGrp="1"/>
          </p:cNvSpPr>
          <p:nvPr>
            <p:ph type="title"/>
          </p:nvPr>
        </p:nvSpPr>
        <p:spPr/>
        <p:txBody>
          <a:bodyPr/>
          <a:lstStyle/>
          <a:p>
            <a:r>
              <a:rPr lang="el-GR" dirty="0"/>
              <a:t>(9) ΔΙΑΤΗΡΗΣΗ ΓΝΩΣΗΣ</a:t>
            </a:r>
            <a:endParaRPr lang="en-US" dirty="0"/>
          </a:p>
        </p:txBody>
      </p:sp>
      <p:sp>
        <p:nvSpPr>
          <p:cNvPr id="3" name="Θέση περιεχομένου 2">
            <a:extLst>
              <a:ext uri="{FF2B5EF4-FFF2-40B4-BE49-F238E27FC236}">
                <a16:creationId xmlns:a16="http://schemas.microsoft.com/office/drawing/2014/main" id="{62816B29-1A98-4499-8D97-DCB5C26E4BAF}"/>
              </a:ext>
            </a:extLst>
          </p:cNvPr>
          <p:cNvSpPr>
            <a:spLocks noGrp="1"/>
          </p:cNvSpPr>
          <p:nvPr>
            <p:ph idx="1"/>
          </p:nvPr>
        </p:nvSpPr>
        <p:spPr/>
        <p:txBody>
          <a:bodyPr>
            <a:normAutofit/>
          </a:bodyPr>
          <a:lstStyle/>
          <a:p>
            <a:r>
              <a:rPr lang="el-GR" dirty="0"/>
              <a:t>Αναθέστε ενδιαφέρουσες και απαιτητικότερες εργασίες ώστε οι μαθητές να </a:t>
            </a:r>
            <a:r>
              <a:rPr lang="el-GR" b="1" dirty="0"/>
              <a:t>εφαρμόσουν τις καινούριες γνώσεις για την επίλυση νέων και ενδιαφερόντων προβλημάτων. </a:t>
            </a:r>
          </a:p>
          <a:p>
            <a:r>
              <a:rPr lang="el-GR" dirty="0"/>
              <a:t>• Έτσι υποστηρίζετε τη διατήρηση των γνώσεων και την «μεταφορά» τους σε νέο πλαίσιο.</a:t>
            </a:r>
          </a:p>
        </p:txBody>
      </p:sp>
      <p:sp>
        <p:nvSpPr>
          <p:cNvPr id="4" name="Θέση υποσέλιδου 3">
            <a:extLst>
              <a:ext uri="{FF2B5EF4-FFF2-40B4-BE49-F238E27FC236}">
                <a16:creationId xmlns:a16="http://schemas.microsoft.com/office/drawing/2014/main" id="{DD1CAD2C-F482-46B4-BFCF-0C63D491571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EF2243F-9682-4902-8FEB-F111780BB96F}"/>
              </a:ext>
            </a:extLst>
          </p:cNvPr>
          <p:cNvSpPr>
            <a:spLocks noGrp="1"/>
          </p:cNvSpPr>
          <p:nvPr>
            <p:ph type="sldNum" sz="quarter" idx="12"/>
          </p:nvPr>
        </p:nvSpPr>
        <p:spPr/>
        <p:txBody>
          <a:bodyPr/>
          <a:lstStyle/>
          <a:p>
            <a:fld id="{B4B4A090-C6FB-429D-9E72-869C603C7F2D}" type="slidenum">
              <a:rPr lang="el-GR" smtClean="0"/>
              <a:pPr/>
              <a:t>41</a:t>
            </a:fld>
            <a:endParaRPr lang="el-GR"/>
          </a:p>
        </p:txBody>
      </p:sp>
    </p:spTree>
    <p:extLst>
      <p:ext uri="{BB962C8B-B14F-4D97-AF65-F5344CB8AC3E}">
        <p14:creationId xmlns:p14="http://schemas.microsoft.com/office/powerpoint/2010/main" val="3554929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04F410F-925C-23CC-F349-1D48949D4766}"/>
              </a:ext>
            </a:extLst>
          </p:cNvPr>
          <p:cNvSpPr>
            <a:spLocks noGrp="1"/>
          </p:cNvSpPr>
          <p:nvPr>
            <p:ph type="title"/>
          </p:nvPr>
        </p:nvSpPr>
        <p:spPr>
          <a:xfrm>
            <a:off x="457200" y="332656"/>
            <a:ext cx="8229600" cy="1143000"/>
          </a:xfrm>
        </p:spPr>
        <p:txBody>
          <a:bodyPr>
            <a:normAutofit fontScale="90000"/>
          </a:bodyPr>
          <a:lstStyle/>
          <a:p>
            <a:br>
              <a:rPr lang="el-GR" altLang="en-US" sz="3100" b="1" dirty="0"/>
            </a:br>
            <a:br>
              <a:rPr lang="el-GR" altLang="en-US" sz="3100" b="1" dirty="0"/>
            </a:br>
            <a:r>
              <a:rPr lang="el-GR" altLang="en-US" sz="3100" b="1" dirty="0"/>
              <a:t>Παράδειγμα: Διδασκαλία του Πυθαγορείου Θεωρήματος-9 βήματα </a:t>
            </a:r>
            <a:r>
              <a:rPr lang="en-GB" sz="3100" b="1" dirty="0"/>
              <a:t>Gagné</a:t>
            </a:r>
            <a:br>
              <a:rPr lang="el-GR" altLang="en-US" b="1" dirty="0"/>
            </a:br>
            <a:br>
              <a:rPr lang="el-GR" altLang="en-US" b="1" dirty="0"/>
            </a:br>
            <a:endParaRPr lang="en-US" dirty="0"/>
          </a:p>
        </p:txBody>
      </p:sp>
      <p:sp>
        <p:nvSpPr>
          <p:cNvPr id="6" name="Rectangle 1">
            <a:extLst>
              <a:ext uri="{FF2B5EF4-FFF2-40B4-BE49-F238E27FC236}">
                <a16:creationId xmlns:a16="http://schemas.microsoft.com/office/drawing/2014/main" id="{0DA47D74-4D3F-2268-E1F3-DB8987109773}"/>
              </a:ext>
            </a:extLst>
          </p:cNvPr>
          <p:cNvSpPr>
            <a:spLocks noChangeArrowheads="1"/>
          </p:cNvSpPr>
          <p:nvPr/>
        </p:nvSpPr>
        <p:spPr bwMode="auto">
          <a:xfrm>
            <a:off x="457200" y="1600201"/>
            <a:ext cx="3034680" cy="4679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p>
            <a:pPr marL="342900" marR="0" lvl="0" indent="-342900" fontAlgn="base">
              <a:spcBef>
                <a:spcPct val="20000"/>
              </a:spcBef>
              <a:spcAft>
                <a:spcPct val="0"/>
              </a:spcAft>
              <a:buClrTx/>
              <a:buSzTx/>
              <a:buFont typeface="Arial" pitchFamily="34" charset="0"/>
              <a:buChar char="•"/>
              <a:tabLst/>
            </a:pPr>
            <a:endParaRPr kumimoji="0" lang="el-GR" altLang="en-US" sz="2800" b="0" i="0" u="none" strike="noStrike" cap="none" normalizeH="0" baseline="0" dirty="0">
              <a:ln>
                <a:noFill/>
              </a:ln>
              <a:effectLst/>
            </a:endParaRPr>
          </a:p>
        </p:txBody>
      </p:sp>
      <p:sp>
        <p:nvSpPr>
          <p:cNvPr id="4" name="Slide Number Placeholder 3">
            <a:extLst>
              <a:ext uri="{FF2B5EF4-FFF2-40B4-BE49-F238E27FC236}">
                <a16:creationId xmlns:a16="http://schemas.microsoft.com/office/drawing/2014/main" id="{7FE68454-F381-18D0-E928-70B09F867679}"/>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pPr>
            <a:fld id="{86AAA6DD-A541-4490-A3CA-83A4F81B28A8}" type="slidenum">
              <a:rPr lang="el-GR" smtClean="0"/>
              <a:pPr>
                <a:spcAft>
                  <a:spcPts val="600"/>
                </a:spcAft>
              </a:pPr>
              <a:t>42</a:t>
            </a:fld>
            <a:endParaRPr lang="el-GR"/>
          </a:p>
        </p:txBody>
      </p:sp>
      <p:graphicFrame>
        <p:nvGraphicFramePr>
          <p:cNvPr id="5" name="Content Placeholder 4">
            <a:extLst>
              <a:ext uri="{FF2B5EF4-FFF2-40B4-BE49-F238E27FC236}">
                <a16:creationId xmlns:a16="http://schemas.microsoft.com/office/drawing/2014/main" id="{092BDE5D-0431-D2F4-1803-5B411EB1B2AD}"/>
              </a:ext>
            </a:extLst>
          </p:cNvPr>
          <p:cNvGraphicFramePr>
            <a:graphicFrameLocks noGrp="1"/>
          </p:cNvGraphicFramePr>
          <p:nvPr>
            <p:ph sz="half" idx="2"/>
            <p:extLst>
              <p:ext uri="{D42A27DB-BD31-4B8C-83A1-F6EECF244321}">
                <p14:modId xmlns:p14="http://schemas.microsoft.com/office/powerpoint/2010/main" val="161598223"/>
              </p:ext>
            </p:extLst>
          </p:nvPr>
        </p:nvGraphicFramePr>
        <p:xfrm>
          <a:off x="611560" y="1340769"/>
          <a:ext cx="8075241" cy="5363768"/>
        </p:xfrm>
        <a:graphic>
          <a:graphicData uri="http://schemas.openxmlformats.org/drawingml/2006/table">
            <a:tbl>
              <a:tblPr>
                <a:tableStyleId>{69012ECD-51FC-41F1-AA8D-1B2483CD663E}</a:tableStyleId>
              </a:tblPr>
              <a:tblGrid>
                <a:gridCol w="3710643">
                  <a:extLst>
                    <a:ext uri="{9D8B030D-6E8A-4147-A177-3AD203B41FA5}">
                      <a16:colId xmlns:a16="http://schemas.microsoft.com/office/drawing/2014/main" val="2693851626"/>
                    </a:ext>
                  </a:extLst>
                </a:gridCol>
                <a:gridCol w="2369499">
                  <a:extLst>
                    <a:ext uri="{9D8B030D-6E8A-4147-A177-3AD203B41FA5}">
                      <a16:colId xmlns:a16="http://schemas.microsoft.com/office/drawing/2014/main" val="175338792"/>
                    </a:ext>
                  </a:extLst>
                </a:gridCol>
                <a:gridCol w="1995099">
                  <a:extLst>
                    <a:ext uri="{9D8B030D-6E8A-4147-A177-3AD203B41FA5}">
                      <a16:colId xmlns:a16="http://schemas.microsoft.com/office/drawing/2014/main" val="40556373"/>
                    </a:ext>
                  </a:extLst>
                </a:gridCol>
              </a:tblGrid>
              <a:tr h="394724">
                <a:tc>
                  <a:txBody>
                    <a:bodyPr/>
                    <a:lstStyle/>
                    <a:p>
                      <a:pPr>
                        <a:buNone/>
                      </a:pPr>
                      <a:r>
                        <a:rPr lang="el-GR" sz="1000" b="1" dirty="0"/>
                        <a:t>Βήμα (</a:t>
                      </a:r>
                      <a:r>
                        <a:rPr lang="en-GB" sz="1000" b="1" dirty="0"/>
                        <a:t>Gagné)</a:t>
                      </a:r>
                      <a:endParaRPr lang="en-GB" sz="1000" dirty="0"/>
                    </a:p>
                  </a:txBody>
                  <a:tcPr marL="50641" marR="50641" marT="25320" marB="25320" anchor="ctr"/>
                </a:tc>
                <a:tc>
                  <a:txBody>
                    <a:bodyPr/>
                    <a:lstStyle/>
                    <a:p>
                      <a:pPr>
                        <a:buNone/>
                      </a:pPr>
                      <a:r>
                        <a:rPr lang="el-GR" sz="1000" b="1"/>
                        <a:t>Περιγραφή – Τι κάνει ο διδάσκων</a:t>
                      </a:r>
                      <a:endParaRPr lang="el-GR" sz="1000"/>
                    </a:p>
                  </a:txBody>
                  <a:tcPr marL="50641" marR="50641" marT="25320" marB="25320" anchor="ctr"/>
                </a:tc>
                <a:tc>
                  <a:txBody>
                    <a:bodyPr/>
                    <a:lstStyle/>
                    <a:p>
                      <a:pPr>
                        <a:buNone/>
                      </a:pPr>
                      <a:r>
                        <a:rPr lang="el-GR" sz="1000" b="1"/>
                        <a:t>Σκοπός</a:t>
                      </a:r>
                      <a:endParaRPr lang="el-GR" sz="1000"/>
                    </a:p>
                  </a:txBody>
                  <a:tcPr marL="50641" marR="50641" marT="25320" marB="25320" anchor="ctr"/>
                </a:tc>
                <a:extLst>
                  <a:ext uri="{0D108BD9-81ED-4DB2-BD59-A6C34878D82A}">
                    <a16:rowId xmlns:a16="http://schemas.microsoft.com/office/drawing/2014/main" val="1397130110"/>
                  </a:ext>
                </a:extLst>
              </a:tr>
              <a:tr h="1364967">
                <a:tc>
                  <a:txBody>
                    <a:bodyPr/>
                    <a:lstStyle/>
                    <a:p>
                      <a:pPr>
                        <a:buNone/>
                      </a:pPr>
                      <a:r>
                        <a:rPr lang="el-GR" sz="1400" b="1" dirty="0"/>
                        <a:t>1. Εστίαση της προσοχής (Gain attention)</a:t>
                      </a:r>
                      <a:endParaRPr lang="el-GR" sz="1400" dirty="0"/>
                    </a:p>
                  </a:txBody>
                  <a:tcPr marL="50641" marR="50641" marT="25320" marB="25320" anchor="ctr"/>
                </a:tc>
                <a:tc>
                  <a:txBody>
                    <a:bodyPr/>
                    <a:lstStyle/>
                    <a:p>
                      <a:pPr>
                        <a:buNone/>
                      </a:pPr>
                      <a:r>
                        <a:rPr lang="el-GR" sz="1400" dirty="0"/>
                        <a:t>Ο καθηγητής δείχνει μια εντυπωσιακή εικόνα ενός αρχαίου ναού και ρωτά: “Πώς νομίζετε ότι οι αρχαίοι Έλληνες υπολόγιζαν το ύψος των κιόνων χωρίς να το μετρήσουν;”</a:t>
                      </a:r>
                    </a:p>
                  </a:txBody>
                  <a:tcPr marL="50641" marR="50641" marT="25320" marB="25320" anchor="ctr"/>
                </a:tc>
                <a:tc>
                  <a:txBody>
                    <a:bodyPr/>
                    <a:lstStyle/>
                    <a:p>
                      <a:pPr>
                        <a:buNone/>
                      </a:pPr>
                      <a:r>
                        <a:rPr lang="el-GR" sz="1400" dirty="0"/>
                        <a:t>Κίνητρο – ενεργοποίηση ενδιαφέροντος</a:t>
                      </a:r>
                    </a:p>
                  </a:txBody>
                  <a:tcPr marL="50641" marR="50641" marT="25320" marB="25320" anchor="ctr"/>
                </a:tc>
                <a:extLst>
                  <a:ext uri="{0D108BD9-81ED-4DB2-BD59-A6C34878D82A}">
                    <a16:rowId xmlns:a16="http://schemas.microsoft.com/office/drawing/2014/main" val="482310232"/>
                  </a:ext>
                </a:extLst>
              </a:tr>
              <a:tr h="1801308">
                <a:tc>
                  <a:txBody>
                    <a:bodyPr/>
                    <a:lstStyle/>
                    <a:p>
                      <a:pPr>
                        <a:buNone/>
                      </a:pPr>
                      <a:r>
                        <a:rPr lang="el-GR" sz="1400" b="1" dirty="0"/>
                        <a:t>2. Ενημέρωση για τους στόχους (Inform learners of objectives)</a:t>
                      </a:r>
                      <a:endParaRPr lang="el-GR" sz="1400" dirty="0"/>
                    </a:p>
                  </a:txBody>
                  <a:tcPr marL="50641" marR="50641" marT="25320" marB="25320" anchor="ctr"/>
                </a:tc>
                <a:tc>
                  <a:txBody>
                    <a:bodyPr/>
                    <a:lstStyle/>
                    <a:p>
                      <a:pPr>
                        <a:buNone/>
                      </a:pPr>
                      <a:r>
                        <a:rPr lang="el-GR" sz="1400"/>
                        <a:t>«Σήμερα θα μάθουμε μια σχέση ανάμεσα στις πλευρές των ορθογωνίων τριγώνων — το Πυθαγόρειο Θεώρημα. Μέχρι το τέλος του μαθήματος θα μπορείτε να το εφαρμόζετε για να υπολογίζετε αγνώστους πλευρές.»</a:t>
                      </a:r>
                    </a:p>
                  </a:txBody>
                  <a:tcPr marL="50641" marR="50641" marT="25320" marB="25320" anchor="ctr"/>
                </a:tc>
                <a:tc>
                  <a:txBody>
                    <a:bodyPr/>
                    <a:lstStyle/>
                    <a:p>
                      <a:pPr>
                        <a:buNone/>
                      </a:pPr>
                      <a:r>
                        <a:rPr lang="el-GR" sz="1400" dirty="0"/>
                        <a:t>Καθορίζει προσδοκίες – προσανατολισμός μαθητών</a:t>
                      </a:r>
                    </a:p>
                  </a:txBody>
                  <a:tcPr marL="50641" marR="50641" marT="25320" marB="25320" anchor="ctr"/>
                </a:tc>
                <a:extLst>
                  <a:ext uri="{0D108BD9-81ED-4DB2-BD59-A6C34878D82A}">
                    <a16:rowId xmlns:a16="http://schemas.microsoft.com/office/drawing/2014/main" val="1032926020"/>
                  </a:ext>
                </a:extLst>
              </a:tr>
              <a:tr h="1623576">
                <a:tc>
                  <a:txBody>
                    <a:bodyPr/>
                    <a:lstStyle/>
                    <a:p>
                      <a:pPr>
                        <a:buNone/>
                      </a:pPr>
                      <a:r>
                        <a:rPr lang="en-GB" sz="1400" b="1" dirty="0"/>
                        <a:t>3. </a:t>
                      </a:r>
                      <a:r>
                        <a:rPr lang="en-GB" sz="1400" b="1" dirty="0" err="1"/>
                        <a:t>Ανάκληση</a:t>
                      </a:r>
                      <a:r>
                        <a:rPr lang="en-GB" sz="1400" b="1" dirty="0"/>
                        <a:t> π</a:t>
                      </a:r>
                      <a:r>
                        <a:rPr lang="en-GB" sz="1400" b="1" dirty="0" err="1"/>
                        <a:t>ροηγούμενης</a:t>
                      </a:r>
                      <a:r>
                        <a:rPr lang="en-GB" sz="1400" b="1" dirty="0"/>
                        <a:t> </a:t>
                      </a:r>
                      <a:r>
                        <a:rPr lang="en-GB" sz="1400" b="1" dirty="0" err="1"/>
                        <a:t>γνώσης</a:t>
                      </a:r>
                      <a:r>
                        <a:rPr lang="en-GB" sz="1400" b="1" dirty="0"/>
                        <a:t> (Stimulate recall of prior learning)</a:t>
                      </a:r>
                      <a:endParaRPr lang="en-GB" sz="1400" dirty="0"/>
                    </a:p>
                  </a:txBody>
                  <a:tcPr marL="50641" marR="50641" marT="25320" marB="25320" anchor="ctr"/>
                </a:tc>
                <a:tc>
                  <a:txBody>
                    <a:bodyPr/>
                    <a:lstStyle/>
                    <a:p>
                      <a:pPr>
                        <a:buNone/>
                      </a:pPr>
                      <a:r>
                        <a:rPr lang="el-GR" sz="1400" dirty="0"/>
                        <a:t>Ζητά από τους μαθητές να θυμηθούν τι είναι ορθογώνιο τρίγωνο και ποια είναι η υποτείνουσα.</a:t>
                      </a:r>
                    </a:p>
                  </a:txBody>
                  <a:tcPr marL="50641" marR="50641" marT="25320" marB="25320" anchor="ctr"/>
                </a:tc>
                <a:tc>
                  <a:txBody>
                    <a:bodyPr/>
                    <a:lstStyle/>
                    <a:p>
                      <a:pPr>
                        <a:buNone/>
                      </a:pPr>
                      <a:r>
                        <a:rPr lang="el-GR" sz="1400" dirty="0"/>
                        <a:t>Ενεργοποιεί προϋπάρχουσες γνώσεις</a:t>
                      </a:r>
                    </a:p>
                  </a:txBody>
                  <a:tcPr marL="50641" marR="50641" marT="25320" marB="25320" anchor="ctr"/>
                </a:tc>
                <a:extLst>
                  <a:ext uri="{0D108BD9-81ED-4DB2-BD59-A6C34878D82A}">
                    <a16:rowId xmlns:a16="http://schemas.microsoft.com/office/drawing/2014/main" val="3399106539"/>
                  </a:ext>
                </a:extLst>
              </a:tr>
            </a:tbl>
          </a:graphicData>
        </a:graphic>
      </p:graphicFrame>
    </p:spTree>
    <p:extLst>
      <p:ext uri="{BB962C8B-B14F-4D97-AF65-F5344CB8AC3E}">
        <p14:creationId xmlns:p14="http://schemas.microsoft.com/office/powerpoint/2010/main" val="917868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EFD0E05-5EA6-ACA8-47B9-76191415F973}"/>
              </a:ext>
            </a:extLst>
          </p:cNvPr>
          <p:cNvPicPr>
            <a:picLocks noGrp="1" noChangeAspect="1"/>
          </p:cNvPicPr>
          <p:nvPr>
            <p:ph idx="1"/>
          </p:nvPr>
        </p:nvPicPr>
        <p:blipFill>
          <a:blip r:embed="rId2"/>
          <a:stretch>
            <a:fillRect/>
          </a:stretch>
        </p:blipFill>
        <p:spPr>
          <a:xfrm>
            <a:off x="107504" y="692696"/>
            <a:ext cx="8946009" cy="5328592"/>
          </a:xfrm>
          <a:prstGeom prst="rect">
            <a:avLst/>
          </a:prstGeom>
          <a:noFill/>
        </p:spPr>
      </p:pic>
      <p:sp>
        <p:nvSpPr>
          <p:cNvPr id="4" name="Slide Number Placeholder 3" hidden="1">
            <a:extLst>
              <a:ext uri="{FF2B5EF4-FFF2-40B4-BE49-F238E27FC236}">
                <a16:creationId xmlns:a16="http://schemas.microsoft.com/office/drawing/2014/main" id="{66AE05D1-042D-D1D9-12EF-288AB1144A9C}"/>
              </a:ext>
            </a:extLst>
          </p:cNvPr>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43</a:t>
            </a:fld>
            <a:endParaRPr lang="el-GR"/>
          </a:p>
        </p:txBody>
      </p:sp>
    </p:spTree>
    <p:extLst>
      <p:ext uri="{BB962C8B-B14F-4D97-AF65-F5344CB8AC3E}">
        <p14:creationId xmlns:p14="http://schemas.microsoft.com/office/powerpoint/2010/main" val="3701489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A64A-315B-628E-2C48-9B9BE406A510}"/>
              </a:ext>
            </a:extLst>
          </p:cNvPr>
          <p:cNvSpPr>
            <a:spLocks noGrp="1"/>
          </p:cNvSpPr>
          <p:nvPr>
            <p:ph type="title"/>
          </p:nvPr>
        </p:nvSpPr>
        <p:spPr/>
        <p:txBody>
          <a:bodyPr>
            <a:normAutofit fontScale="90000"/>
          </a:bodyPr>
          <a:lstStyle/>
          <a:p>
            <a:br>
              <a:rPr lang="el-GR" altLang="en-US" sz="3100" b="1" dirty="0"/>
            </a:br>
            <a:r>
              <a:rPr lang="el-GR" altLang="en-US" sz="3100" b="1" dirty="0"/>
              <a:t>Παράδειγμα: Διδασκαλία του Πυθαγορείου Θεωρήματος-</a:t>
            </a:r>
            <a:r>
              <a:rPr lang="el-GR" altLang="en-US" b="1" dirty="0"/>
              <a:t> </a:t>
            </a:r>
            <a:r>
              <a:rPr lang="el-GR" altLang="en-US" sz="3100" b="1" dirty="0"/>
              <a:t>9 βήματα </a:t>
            </a:r>
            <a:r>
              <a:rPr lang="en-GB" sz="3100" b="1" dirty="0"/>
              <a:t>Gagné</a:t>
            </a:r>
            <a:br>
              <a:rPr lang="el-GR" altLang="en-US" b="1" dirty="0"/>
            </a:br>
            <a:endParaRPr lang="en-GB" dirty="0"/>
          </a:p>
        </p:txBody>
      </p:sp>
      <p:pic>
        <p:nvPicPr>
          <p:cNvPr id="6" name="Content Placeholder 5">
            <a:extLst>
              <a:ext uri="{FF2B5EF4-FFF2-40B4-BE49-F238E27FC236}">
                <a16:creationId xmlns:a16="http://schemas.microsoft.com/office/drawing/2014/main" id="{15AD4038-2EDD-283D-CFD3-90FA07A91677}"/>
              </a:ext>
            </a:extLst>
          </p:cNvPr>
          <p:cNvPicPr>
            <a:picLocks noGrp="1" noChangeAspect="1"/>
          </p:cNvPicPr>
          <p:nvPr>
            <p:ph idx="1"/>
          </p:nvPr>
        </p:nvPicPr>
        <p:blipFill>
          <a:blip r:embed="rId2"/>
          <a:stretch>
            <a:fillRect/>
          </a:stretch>
        </p:blipFill>
        <p:spPr>
          <a:xfrm>
            <a:off x="457200" y="1484784"/>
            <a:ext cx="8229600" cy="3096344"/>
          </a:xfrm>
          <a:prstGeom prst="rect">
            <a:avLst/>
          </a:prstGeom>
        </p:spPr>
      </p:pic>
      <p:sp>
        <p:nvSpPr>
          <p:cNvPr id="4" name="Slide Number Placeholder 3">
            <a:extLst>
              <a:ext uri="{FF2B5EF4-FFF2-40B4-BE49-F238E27FC236}">
                <a16:creationId xmlns:a16="http://schemas.microsoft.com/office/drawing/2014/main" id="{E27EFABC-1507-339A-2323-31B6D33803AE}"/>
              </a:ext>
            </a:extLst>
          </p:cNvPr>
          <p:cNvSpPr>
            <a:spLocks noGrp="1"/>
          </p:cNvSpPr>
          <p:nvPr>
            <p:ph type="sldNum" sz="quarter" idx="12"/>
          </p:nvPr>
        </p:nvSpPr>
        <p:spPr/>
        <p:txBody>
          <a:bodyPr/>
          <a:lstStyle/>
          <a:p>
            <a:fld id="{86AAA6DD-A541-4490-A3CA-83A4F81B28A8}" type="slidenum">
              <a:rPr lang="el-GR" smtClean="0"/>
              <a:pPr/>
              <a:t>44</a:t>
            </a:fld>
            <a:endParaRPr lang="el-GR"/>
          </a:p>
        </p:txBody>
      </p:sp>
    </p:spTree>
    <p:extLst>
      <p:ext uri="{BB962C8B-B14F-4D97-AF65-F5344CB8AC3E}">
        <p14:creationId xmlns:p14="http://schemas.microsoft.com/office/powerpoint/2010/main" val="4259353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4E63-775A-2A74-E5E0-35114E765F5B}"/>
              </a:ext>
            </a:extLst>
          </p:cNvPr>
          <p:cNvSpPr>
            <a:spLocks noGrp="1"/>
          </p:cNvSpPr>
          <p:nvPr>
            <p:ph type="title"/>
          </p:nvPr>
        </p:nvSpPr>
        <p:spPr/>
        <p:txBody>
          <a:bodyPr/>
          <a:lstStyle/>
          <a:p>
            <a:r>
              <a:rPr lang="el-GR" b="1" dirty="0"/>
              <a:t>Διδακτικός σχεδιασμός</a:t>
            </a:r>
            <a:endParaRPr lang="en-GB" dirty="0"/>
          </a:p>
        </p:txBody>
      </p:sp>
      <p:sp>
        <p:nvSpPr>
          <p:cNvPr id="3" name="Content Placeholder 2">
            <a:extLst>
              <a:ext uri="{FF2B5EF4-FFF2-40B4-BE49-F238E27FC236}">
                <a16:creationId xmlns:a16="http://schemas.microsoft.com/office/drawing/2014/main" id="{F49BC0C1-599B-249B-534E-AE6E1E6FDDD6}"/>
              </a:ext>
            </a:extLst>
          </p:cNvPr>
          <p:cNvSpPr>
            <a:spLocks noGrp="1"/>
          </p:cNvSpPr>
          <p:nvPr>
            <p:ph idx="1"/>
          </p:nvPr>
        </p:nvSpPr>
        <p:spPr/>
        <p:txBody>
          <a:bodyPr>
            <a:normAutofit fontScale="85000" lnSpcReduction="10000"/>
          </a:bodyPr>
          <a:lstStyle/>
          <a:p>
            <a:pPr marL="0" indent="0">
              <a:buNone/>
            </a:pPr>
            <a:endParaRPr lang="el-GR" b="1" dirty="0"/>
          </a:p>
          <a:p>
            <a:pPr marL="0" indent="0">
              <a:buNone/>
            </a:pPr>
            <a:r>
              <a:rPr lang="el-GR" dirty="0"/>
              <a:t>Ο </a:t>
            </a:r>
            <a:r>
              <a:rPr lang="el-GR" b="1" dirty="0"/>
              <a:t>διδακτικός σχεδιασμός</a:t>
            </a:r>
            <a:r>
              <a:rPr lang="el-GR" dirty="0"/>
              <a:t> είναι η </a:t>
            </a:r>
            <a:r>
              <a:rPr lang="el-GR" b="1" dirty="0"/>
              <a:t>συστηματική διαδικασία οργάνωσης της διδασκαλίας</a:t>
            </a:r>
            <a:r>
              <a:rPr lang="el-GR" dirty="0"/>
              <a:t>, ώστε οι μαθητές να μάθουν </a:t>
            </a:r>
            <a:r>
              <a:rPr lang="el-GR" b="1" dirty="0"/>
              <a:t>αποτελεσματικά και αποδοτικά</a:t>
            </a:r>
            <a:br>
              <a:rPr lang="el-GR" dirty="0"/>
            </a:br>
            <a:r>
              <a:rPr lang="el-GR" dirty="0"/>
              <a:t>Περιλαμβάνει στάδια όπως:</a:t>
            </a:r>
          </a:p>
          <a:p>
            <a:r>
              <a:rPr lang="el-GR" dirty="0"/>
              <a:t>καθορισμό στόχων μάθησης,</a:t>
            </a:r>
          </a:p>
          <a:p>
            <a:r>
              <a:rPr lang="el-GR" dirty="0"/>
              <a:t>ανάλυση του μαθητή,</a:t>
            </a:r>
          </a:p>
          <a:p>
            <a:r>
              <a:rPr lang="el-GR" dirty="0"/>
              <a:t>επιλογή στρατηγικών διδασκαλίας,</a:t>
            </a:r>
          </a:p>
          <a:p>
            <a:r>
              <a:rPr lang="el-GR" dirty="0"/>
              <a:t>ανάπτυξη υλικού,</a:t>
            </a:r>
          </a:p>
          <a:p>
            <a:r>
              <a:rPr lang="el-GR" dirty="0"/>
              <a:t>αξιολόγηση της μάθησης</a:t>
            </a:r>
          </a:p>
          <a:p>
            <a:endParaRPr lang="en-GB" dirty="0"/>
          </a:p>
        </p:txBody>
      </p:sp>
      <p:sp>
        <p:nvSpPr>
          <p:cNvPr id="4" name="Slide Number Placeholder 3">
            <a:extLst>
              <a:ext uri="{FF2B5EF4-FFF2-40B4-BE49-F238E27FC236}">
                <a16:creationId xmlns:a16="http://schemas.microsoft.com/office/drawing/2014/main" id="{1C081FCA-5D12-2425-6C94-490CCAFD153E}"/>
              </a:ext>
            </a:extLst>
          </p:cNvPr>
          <p:cNvSpPr>
            <a:spLocks noGrp="1"/>
          </p:cNvSpPr>
          <p:nvPr>
            <p:ph type="sldNum" sz="quarter" idx="12"/>
          </p:nvPr>
        </p:nvSpPr>
        <p:spPr/>
        <p:txBody>
          <a:bodyPr/>
          <a:lstStyle/>
          <a:p>
            <a:fld id="{86AAA6DD-A541-4490-A3CA-83A4F81B28A8}" type="slidenum">
              <a:rPr lang="el-GR" smtClean="0"/>
              <a:pPr/>
              <a:t>45</a:t>
            </a:fld>
            <a:endParaRPr lang="el-GR"/>
          </a:p>
        </p:txBody>
      </p:sp>
    </p:spTree>
    <p:extLst>
      <p:ext uri="{BB962C8B-B14F-4D97-AF65-F5344CB8AC3E}">
        <p14:creationId xmlns:p14="http://schemas.microsoft.com/office/powerpoint/2010/main" val="2566995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02DA-3EF0-5321-C53E-1430A242028A}"/>
              </a:ext>
            </a:extLst>
          </p:cNvPr>
          <p:cNvSpPr>
            <a:spLocks noGrp="1"/>
          </p:cNvSpPr>
          <p:nvPr>
            <p:ph type="title"/>
          </p:nvPr>
        </p:nvSpPr>
        <p:spPr/>
        <p:txBody>
          <a:bodyPr>
            <a:normAutofit fontScale="90000"/>
          </a:bodyPr>
          <a:lstStyle/>
          <a:p>
            <a:br>
              <a:rPr lang="el-GR" b="1" dirty="0"/>
            </a:br>
            <a:r>
              <a:rPr lang="el-GR" b="1" dirty="0"/>
              <a:t>Ο ρόλος της θεωρίας του Gagné στον διδακτικό σχεδιασμό</a:t>
            </a:r>
            <a:br>
              <a:rPr lang="el-GR" b="1" dirty="0"/>
            </a:br>
            <a:endParaRPr lang="en-GB" dirty="0"/>
          </a:p>
        </p:txBody>
      </p:sp>
      <p:sp>
        <p:nvSpPr>
          <p:cNvPr id="3" name="Content Placeholder 2">
            <a:extLst>
              <a:ext uri="{FF2B5EF4-FFF2-40B4-BE49-F238E27FC236}">
                <a16:creationId xmlns:a16="http://schemas.microsoft.com/office/drawing/2014/main" id="{AAB6289A-09EA-5966-810C-8FF640F8BADA}"/>
              </a:ext>
            </a:extLst>
          </p:cNvPr>
          <p:cNvSpPr>
            <a:spLocks noGrp="1"/>
          </p:cNvSpPr>
          <p:nvPr>
            <p:ph idx="1"/>
          </p:nvPr>
        </p:nvSpPr>
        <p:spPr/>
        <p:txBody>
          <a:bodyPr>
            <a:normAutofit fontScale="92500" lnSpcReduction="10000"/>
          </a:bodyPr>
          <a:lstStyle/>
          <a:p>
            <a:r>
              <a:rPr lang="el-GR" dirty="0"/>
              <a:t>Η θεωρία του Gagné </a:t>
            </a:r>
            <a:r>
              <a:rPr lang="el-GR" b="1" dirty="0"/>
              <a:t> Conditions of Learning</a:t>
            </a:r>
            <a:r>
              <a:rPr lang="el-GR" dirty="0"/>
              <a:t> </a:t>
            </a:r>
            <a:r>
              <a:rPr lang="el-GR" b="1" dirty="0"/>
              <a:t>παρέχει το θεωρητικό και πρακτικό πλαίσιο</a:t>
            </a:r>
            <a:r>
              <a:rPr lang="el-GR" dirty="0"/>
              <a:t> για το πώς πρέπει να </a:t>
            </a:r>
            <a:r>
              <a:rPr lang="el-GR" b="1" dirty="0"/>
              <a:t>δομηθεί η διδασκαλία</a:t>
            </a:r>
            <a:r>
              <a:rPr lang="el-GR" dirty="0"/>
              <a:t>, ώστε να επιτευχθεί μάθηση.</a:t>
            </a:r>
          </a:p>
          <a:p>
            <a:pPr marL="0" indent="0">
              <a:buNone/>
            </a:pPr>
            <a:r>
              <a:rPr lang="el-GR" b="1" dirty="0"/>
              <a:t>➜ Δηλαδή:</a:t>
            </a:r>
          </a:p>
          <a:p>
            <a:r>
              <a:rPr lang="el-GR" dirty="0"/>
              <a:t>Ο Gagné περιγράφει </a:t>
            </a:r>
            <a:r>
              <a:rPr lang="el-GR" b="1" dirty="0"/>
              <a:t>τι συμβαίνει μέσα στο νου του μαθητή</a:t>
            </a:r>
            <a:r>
              <a:rPr lang="el-GR" dirty="0"/>
              <a:t> (γνωστικές διεργασίες) και </a:t>
            </a:r>
            <a:r>
              <a:rPr lang="el-GR" b="1" dirty="0"/>
              <a:t>ποια γεγονότα πρέπει να προκαλέσει ο δάσκαλος</a:t>
            </a:r>
            <a:r>
              <a:rPr lang="el-GR" dirty="0"/>
              <a:t> (διδακτικά γεγονότα), για να υποστηρίξει αυτές τις διεργασίες.</a:t>
            </a:r>
          </a:p>
          <a:p>
            <a:endParaRPr lang="en-GB" dirty="0"/>
          </a:p>
        </p:txBody>
      </p:sp>
      <p:sp>
        <p:nvSpPr>
          <p:cNvPr id="4" name="Slide Number Placeholder 3">
            <a:extLst>
              <a:ext uri="{FF2B5EF4-FFF2-40B4-BE49-F238E27FC236}">
                <a16:creationId xmlns:a16="http://schemas.microsoft.com/office/drawing/2014/main" id="{914FE79D-C1EE-AAFE-BD28-4794F3FA44C4}"/>
              </a:ext>
            </a:extLst>
          </p:cNvPr>
          <p:cNvSpPr>
            <a:spLocks noGrp="1"/>
          </p:cNvSpPr>
          <p:nvPr>
            <p:ph type="sldNum" sz="quarter" idx="12"/>
          </p:nvPr>
        </p:nvSpPr>
        <p:spPr/>
        <p:txBody>
          <a:bodyPr/>
          <a:lstStyle/>
          <a:p>
            <a:fld id="{86AAA6DD-A541-4490-A3CA-83A4F81B28A8}" type="slidenum">
              <a:rPr lang="el-GR" smtClean="0"/>
              <a:pPr/>
              <a:t>46</a:t>
            </a:fld>
            <a:endParaRPr lang="el-GR"/>
          </a:p>
        </p:txBody>
      </p:sp>
    </p:spTree>
    <p:extLst>
      <p:ext uri="{BB962C8B-B14F-4D97-AF65-F5344CB8AC3E}">
        <p14:creationId xmlns:p14="http://schemas.microsoft.com/office/powerpoint/2010/main" val="2615760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AFFD-6962-E64A-FE49-E7B7B61467A7}"/>
              </a:ext>
            </a:extLst>
          </p:cNvPr>
          <p:cNvSpPr>
            <a:spLocks noGrp="1"/>
          </p:cNvSpPr>
          <p:nvPr>
            <p:ph type="title"/>
          </p:nvPr>
        </p:nvSpPr>
        <p:spPr/>
        <p:txBody>
          <a:bodyPr>
            <a:normAutofit fontScale="90000"/>
          </a:bodyPr>
          <a:lstStyle/>
          <a:p>
            <a:r>
              <a:rPr lang="el-GR" b="1" dirty="0"/>
              <a:t>Ο ρόλος της θεωρίας του Gagné στον διδακτικό σχεδιασμό</a:t>
            </a:r>
            <a:endParaRPr lang="en-GB" dirty="0"/>
          </a:p>
        </p:txBody>
      </p:sp>
      <p:pic>
        <p:nvPicPr>
          <p:cNvPr id="11" name="Content Placeholder 10">
            <a:extLst>
              <a:ext uri="{FF2B5EF4-FFF2-40B4-BE49-F238E27FC236}">
                <a16:creationId xmlns:a16="http://schemas.microsoft.com/office/drawing/2014/main" id="{1CFC4DB4-3505-5505-729C-3F80BB9304C9}"/>
              </a:ext>
            </a:extLst>
          </p:cNvPr>
          <p:cNvPicPr>
            <a:picLocks noGrp="1" noChangeAspect="1"/>
          </p:cNvPicPr>
          <p:nvPr>
            <p:ph idx="1"/>
          </p:nvPr>
        </p:nvPicPr>
        <p:blipFill>
          <a:blip r:embed="rId2"/>
          <a:stretch>
            <a:fillRect/>
          </a:stretch>
        </p:blipFill>
        <p:spPr>
          <a:xfrm>
            <a:off x="742618" y="2163774"/>
            <a:ext cx="7658764" cy="3398815"/>
          </a:xfrm>
          <a:prstGeom prst="rect">
            <a:avLst/>
          </a:prstGeom>
        </p:spPr>
      </p:pic>
      <p:sp>
        <p:nvSpPr>
          <p:cNvPr id="4" name="Slide Number Placeholder 3">
            <a:extLst>
              <a:ext uri="{FF2B5EF4-FFF2-40B4-BE49-F238E27FC236}">
                <a16:creationId xmlns:a16="http://schemas.microsoft.com/office/drawing/2014/main" id="{4CBFB28C-C549-2C40-A42F-0496EC6DB08E}"/>
              </a:ext>
            </a:extLst>
          </p:cNvPr>
          <p:cNvSpPr>
            <a:spLocks noGrp="1"/>
          </p:cNvSpPr>
          <p:nvPr>
            <p:ph type="sldNum" sz="quarter" idx="12"/>
          </p:nvPr>
        </p:nvSpPr>
        <p:spPr/>
        <p:txBody>
          <a:bodyPr/>
          <a:lstStyle/>
          <a:p>
            <a:fld id="{86AAA6DD-A541-4490-A3CA-83A4F81B28A8}" type="slidenum">
              <a:rPr lang="el-GR" smtClean="0"/>
              <a:pPr/>
              <a:t>47</a:t>
            </a:fld>
            <a:endParaRPr lang="el-GR"/>
          </a:p>
        </p:txBody>
      </p:sp>
    </p:spTree>
    <p:extLst>
      <p:ext uri="{BB962C8B-B14F-4D97-AF65-F5344CB8AC3E}">
        <p14:creationId xmlns:p14="http://schemas.microsoft.com/office/powerpoint/2010/main" val="2913714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AEDC-FE58-BE7F-78FB-847AD2D6E5C7}"/>
              </a:ext>
            </a:extLst>
          </p:cNvPr>
          <p:cNvSpPr>
            <a:spLocks noGrp="1"/>
          </p:cNvSpPr>
          <p:nvPr>
            <p:ph type="title"/>
          </p:nvPr>
        </p:nvSpPr>
        <p:spPr/>
        <p:txBody>
          <a:bodyPr>
            <a:normAutofit/>
          </a:bodyPr>
          <a:lstStyle/>
          <a:p>
            <a:r>
              <a:rPr lang="el-GR" sz="2800" b="1" dirty="0"/>
              <a:t>Ο ρόλος του διδακτικού σχεδιασμού &amp; Εκπαιδευτικές εφαρμογές</a:t>
            </a:r>
            <a:r>
              <a:rPr lang="el-GR" sz="2800" dirty="0"/>
              <a:t> </a:t>
            </a:r>
            <a:r>
              <a:rPr lang="el-GR" sz="2800" b="1" dirty="0"/>
              <a:t>στον υπολογιστή</a:t>
            </a:r>
            <a:endParaRPr lang="en-GB" sz="2800" b="1" dirty="0"/>
          </a:p>
        </p:txBody>
      </p:sp>
      <p:sp>
        <p:nvSpPr>
          <p:cNvPr id="3" name="Content Placeholder 2">
            <a:extLst>
              <a:ext uri="{FF2B5EF4-FFF2-40B4-BE49-F238E27FC236}">
                <a16:creationId xmlns:a16="http://schemas.microsoft.com/office/drawing/2014/main" id="{03332D0A-A03B-182E-C19D-9D673D850498}"/>
              </a:ext>
            </a:extLst>
          </p:cNvPr>
          <p:cNvSpPr>
            <a:spLocks noGrp="1"/>
          </p:cNvSpPr>
          <p:nvPr>
            <p:ph idx="1"/>
          </p:nvPr>
        </p:nvSpPr>
        <p:spPr/>
        <p:txBody>
          <a:bodyPr>
            <a:normAutofit fontScale="92500" lnSpcReduction="20000"/>
          </a:bodyPr>
          <a:lstStyle/>
          <a:p>
            <a:pPr marL="0" indent="0">
              <a:buNone/>
            </a:pPr>
            <a:endParaRPr lang="el-GR" b="1" dirty="0"/>
          </a:p>
          <a:p>
            <a:r>
              <a:rPr lang="el-GR" dirty="0"/>
              <a:t>Ο </a:t>
            </a:r>
            <a:r>
              <a:rPr lang="el-GR" b="1" dirty="0"/>
              <a:t>διδακτικός σχεδιασμός</a:t>
            </a:r>
            <a:r>
              <a:rPr lang="el-GR" dirty="0"/>
              <a:t> (instructional design) παρέχει </a:t>
            </a:r>
            <a:r>
              <a:rPr lang="el-GR" b="1" dirty="0"/>
              <a:t>το θεωρητικό πλαίσιο και τη μεθοδολογία</a:t>
            </a:r>
            <a:r>
              <a:rPr lang="el-GR" dirty="0"/>
              <a:t> για να σχεδιαστούν οι εκπαιδευτικές εφαρμογές σε Η/Υ με </a:t>
            </a:r>
            <a:r>
              <a:rPr lang="el-GR" b="1" dirty="0"/>
              <a:t>παιδαγωγικά σωστό τρόπο</a:t>
            </a:r>
            <a:r>
              <a:rPr lang="el-GR" dirty="0"/>
              <a:t>, όχι απλώς “τεχνολογικά εντυπωσιακό”.</a:t>
            </a:r>
          </a:p>
          <a:p>
            <a:pPr marL="0" indent="0">
              <a:buNone/>
            </a:pPr>
            <a:r>
              <a:rPr lang="el-GR" b="1" dirty="0"/>
              <a:t>Δηλαδή:</a:t>
            </a:r>
          </a:p>
          <a:p>
            <a:r>
              <a:rPr lang="el-GR" dirty="0"/>
              <a:t>Ο υπολογιστής </a:t>
            </a:r>
            <a:r>
              <a:rPr lang="el-GR" b="1" dirty="0"/>
              <a:t>είναι το μέσο</a:t>
            </a:r>
            <a:r>
              <a:rPr lang="el-GR" dirty="0"/>
              <a:t>,</a:t>
            </a:r>
            <a:br>
              <a:rPr lang="el-GR" dirty="0"/>
            </a:br>
            <a:r>
              <a:rPr lang="el-GR" dirty="0"/>
              <a:t>αλλά ο </a:t>
            </a:r>
            <a:r>
              <a:rPr lang="el-GR" b="1" dirty="0"/>
              <a:t>διδακτικός σχεδιασμός</a:t>
            </a:r>
            <a:r>
              <a:rPr lang="el-GR" dirty="0"/>
              <a:t> καθορίζει </a:t>
            </a:r>
            <a:r>
              <a:rPr lang="el-GR" b="1" dirty="0"/>
              <a:t>πώς θα γίνει η μάθηση μέσω αυτού του μέσου</a:t>
            </a:r>
            <a:r>
              <a:rPr lang="el-GR" dirty="0"/>
              <a:t>.</a:t>
            </a:r>
          </a:p>
          <a:p>
            <a:endParaRPr lang="en-GB" dirty="0"/>
          </a:p>
        </p:txBody>
      </p:sp>
      <p:sp>
        <p:nvSpPr>
          <p:cNvPr id="4" name="Slide Number Placeholder 3">
            <a:extLst>
              <a:ext uri="{FF2B5EF4-FFF2-40B4-BE49-F238E27FC236}">
                <a16:creationId xmlns:a16="http://schemas.microsoft.com/office/drawing/2014/main" id="{40B20718-B683-B32A-113D-7D12B1E003EF}"/>
              </a:ext>
            </a:extLst>
          </p:cNvPr>
          <p:cNvSpPr>
            <a:spLocks noGrp="1"/>
          </p:cNvSpPr>
          <p:nvPr>
            <p:ph type="sldNum" sz="quarter" idx="12"/>
          </p:nvPr>
        </p:nvSpPr>
        <p:spPr/>
        <p:txBody>
          <a:bodyPr/>
          <a:lstStyle/>
          <a:p>
            <a:fld id="{86AAA6DD-A541-4490-A3CA-83A4F81B28A8}" type="slidenum">
              <a:rPr lang="el-GR" smtClean="0"/>
              <a:pPr/>
              <a:t>48</a:t>
            </a:fld>
            <a:endParaRPr lang="el-GR"/>
          </a:p>
        </p:txBody>
      </p:sp>
    </p:spTree>
    <p:extLst>
      <p:ext uri="{BB962C8B-B14F-4D97-AF65-F5344CB8AC3E}">
        <p14:creationId xmlns:p14="http://schemas.microsoft.com/office/powerpoint/2010/main" val="1517662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Συμπερασματικά:Το μοντέλο του Διδακτικού Σχεδιασμού</a:t>
            </a:r>
            <a:r>
              <a:rPr lang="en-GB" b="1" dirty="0"/>
              <a:t>*</a:t>
            </a:r>
            <a:endParaRPr lang="el-GR" b="1" dirty="0"/>
          </a:p>
        </p:txBody>
      </p:sp>
      <p:sp>
        <p:nvSpPr>
          <p:cNvPr id="3" name="2 - Θέση περιεχομένου"/>
          <p:cNvSpPr>
            <a:spLocks noGrp="1"/>
          </p:cNvSpPr>
          <p:nvPr>
            <p:ph idx="1"/>
          </p:nvPr>
        </p:nvSpPr>
        <p:spPr/>
        <p:txBody>
          <a:bodyPr/>
          <a:lstStyle/>
          <a:p>
            <a:pPr>
              <a:buNone/>
            </a:pPr>
            <a:r>
              <a:rPr lang="el-GR" dirty="0"/>
              <a:t>• Μια συστηματική και δομημένη προσέγγιση για το σχεδιασμό διδακτικών συστημάτων με υπολογιστή. </a:t>
            </a:r>
            <a:endParaRPr lang="en-US" dirty="0"/>
          </a:p>
          <a:p>
            <a:pPr>
              <a:buNone/>
            </a:pPr>
            <a:r>
              <a:rPr lang="el-GR" dirty="0"/>
              <a:t>• Συνεπής στρατηγική στο σχεδιασμό μαθησιακών περιβαλλόντων. </a:t>
            </a:r>
            <a:endParaRPr lang="en-US" dirty="0"/>
          </a:p>
          <a:p>
            <a:pPr>
              <a:buNone/>
            </a:pPr>
            <a:r>
              <a:rPr lang="el-GR" dirty="0"/>
              <a:t>• Στηρίζεται στις προσεγγίσεις των B. F. </a:t>
            </a:r>
            <a:r>
              <a:rPr lang="el-GR" dirty="0" err="1"/>
              <a:t>Skinner</a:t>
            </a:r>
            <a:r>
              <a:rPr lang="el-GR" dirty="0"/>
              <a:t> και R. </a:t>
            </a:r>
            <a:r>
              <a:rPr lang="el-GR" dirty="0" err="1"/>
              <a:t>Gagné</a:t>
            </a:r>
            <a:r>
              <a:rPr lang="el-GR" dirty="0"/>
              <a:t>.</a:t>
            </a:r>
          </a:p>
        </p:txBody>
      </p:sp>
      <p:sp>
        <p:nvSpPr>
          <p:cNvPr id="4" name="Θέση υποσέλιδου 3">
            <a:extLst>
              <a:ext uri="{FF2B5EF4-FFF2-40B4-BE49-F238E27FC236}">
                <a16:creationId xmlns:a16="http://schemas.microsoft.com/office/drawing/2014/main" id="{C71C7C7B-1B30-4CAA-BAB1-84A400C5A4F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EC6D0FA-BA5C-40BD-920D-EBFBC7EBB088}"/>
              </a:ext>
            </a:extLst>
          </p:cNvPr>
          <p:cNvSpPr>
            <a:spLocks noGrp="1"/>
          </p:cNvSpPr>
          <p:nvPr>
            <p:ph type="sldNum" sz="quarter" idx="12"/>
          </p:nvPr>
        </p:nvSpPr>
        <p:spPr/>
        <p:txBody>
          <a:bodyPr/>
          <a:lstStyle/>
          <a:p>
            <a:fld id="{B4B4A090-C6FB-429D-9E72-869C603C7F2D}" type="slidenum">
              <a:rPr lang="el-GR" smtClean="0"/>
              <a:pPr/>
              <a:t>49</a:t>
            </a:fld>
            <a:endParaRPr lang="el-GR"/>
          </a:p>
        </p:txBody>
      </p:sp>
    </p:spTree>
    <p:extLst>
      <p:ext uri="{BB962C8B-B14F-4D97-AF65-F5344CB8AC3E}">
        <p14:creationId xmlns:p14="http://schemas.microsoft.com/office/powerpoint/2010/main" val="286349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5425-F8A0-30F1-33E7-E635A7FCCAE4}"/>
              </a:ext>
            </a:extLst>
          </p:cNvPr>
          <p:cNvSpPr>
            <a:spLocks noGrp="1"/>
          </p:cNvSpPr>
          <p:nvPr>
            <p:ph type="title"/>
          </p:nvPr>
        </p:nvSpPr>
        <p:spPr/>
        <p:txBody>
          <a:bodyPr>
            <a:normAutofit fontScale="90000"/>
          </a:bodyPr>
          <a:lstStyle/>
          <a:p>
            <a:r>
              <a:rPr lang="el-GR" dirty="0"/>
              <a:t>Γιατι υπάρχει το φως </a:t>
            </a:r>
            <a:r>
              <a:rPr lang="en-GB" dirty="0"/>
              <a:t>(</a:t>
            </a:r>
            <a:r>
              <a:rPr lang="en-GB" b="1" dirty="0"/>
              <a:t>stimulus)</a:t>
            </a:r>
            <a:r>
              <a:rPr lang="el-GR" dirty="0"/>
              <a:t>στο </a:t>
            </a:r>
            <a:r>
              <a:rPr lang="en-GB" dirty="0"/>
              <a:t>skinner box</a:t>
            </a:r>
          </a:p>
        </p:txBody>
      </p:sp>
      <p:sp>
        <p:nvSpPr>
          <p:cNvPr id="3" name="Content Placeholder 2">
            <a:extLst>
              <a:ext uri="{FF2B5EF4-FFF2-40B4-BE49-F238E27FC236}">
                <a16:creationId xmlns:a16="http://schemas.microsoft.com/office/drawing/2014/main" id="{C47BCF29-0B3D-810F-C60B-21FBE7918780}"/>
              </a:ext>
            </a:extLst>
          </p:cNvPr>
          <p:cNvSpPr>
            <a:spLocks noGrp="1"/>
          </p:cNvSpPr>
          <p:nvPr>
            <p:ph idx="1"/>
          </p:nvPr>
        </p:nvSpPr>
        <p:spPr/>
        <p:txBody>
          <a:bodyPr>
            <a:normAutofit lnSpcReduction="10000"/>
          </a:bodyPr>
          <a:lstStyle/>
          <a:p>
            <a:r>
              <a:rPr lang="el-GR" dirty="0"/>
              <a:t>Το ποντίκι δεν πατά απλώς τον μοχλό </a:t>
            </a:r>
            <a:r>
              <a:rPr lang="el-GR" b="1" dirty="0"/>
              <a:t>μηχανικά</a:t>
            </a:r>
            <a:r>
              <a:rPr lang="el-GR" dirty="0"/>
              <a:t> όταν βλέπει το φως</a:t>
            </a:r>
            <a:r>
              <a:rPr lang="en-GB" dirty="0"/>
              <a:t>(</a:t>
            </a:r>
            <a:r>
              <a:rPr lang="el-GR" dirty="0"/>
              <a:t>ερέθισμα).</a:t>
            </a:r>
            <a:br>
              <a:rPr lang="el-GR" dirty="0"/>
            </a:br>
            <a:r>
              <a:rPr lang="el-GR" dirty="0"/>
              <a:t>Μετά από επαναλαμβανόμενες εμπειρίες, “μαθαίνει” ότι:</a:t>
            </a:r>
          </a:p>
          <a:p>
            <a:pPr marL="0" indent="0">
              <a:buNone/>
            </a:pPr>
            <a:r>
              <a:rPr lang="el-GR" dirty="0"/>
              <a:t>«Όταν ανάβει το φως, </a:t>
            </a:r>
            <a:r>
              <a:rPr lang="el-GR" i="1" dirty="0"/>
              <a:t>αν</a:t>
            </a:r>
            <a:r>
              <a:rPr lang="el-GR" dirty="0"/>
              <a:t> πατήσω τον μοχλό, παίρνω φαγητό.»</a:t>
            </a:r>
          </a:p>
          <a:p>
            <a:r>
              <a:rPr lang="el-GR" dirty="0"/>
              <a:t>Άρα, η συμπεριφορά του </a:t>
            </a:r>
            <a:r>
              <a:rPr lang="el-GR" b="1" dirty="0"/>
              <a:t>γίνεται πιο “στοχευμένη” και εκούσια</a:t>
            </a:r>
            <a:r>
              <a:rPr lang="el-GR" dirty="0"/>
              <a:t> — μια </a:t>
            </a:r>
            <a:r>
              <a:rPr lang="el-GR" b="1" dirty="0"/>
              <a:t>επιλογή</a:t>
            </a:r>
            <a:r>
              <a:rPr lang="el-GR" dirty="0"/>
              <a:t> βασισμένη σε προηγούμενες εμπειρίες.</a:t>
            </a:r>
          </a:p>
          <a:p>
            <a:endParaRPr lang="en-GB" dirty="0"/>
          </a:p>
        </p:txBody>
      </p:sp>
      <p:sp>
        <p:nvSpPr>
          <p:cNvPr id="4" name="Slide Number Placeholder 3">
            <a:extLst>
              <a:ext uri="{FF2B5EF4-FFF2-40B4-BE49-F238E27FC236}">
                <a16:creationId xmlns:a16="http://schemas.microsoft.com/office/drawing/2014/main" id="{CC833B48-FF5B-1C58-2A35-FCD8EF2A69A2}"/>
              </a:ext>
            </a:extLst>
          </p:cNvPr>
          <p:cNvSpPr>
            <a:spLocks noGrp="1"/>
          </p:cNvSpPr>
          <p:nvPr>
            <p:ph type="sldNum" sz="quarter" idx="12"/>
          </p:nvPr>
        </p:nvSpPr>
        <p:spPr/>
        <p:txBody>
          <a:bodyPr/>
          <a:lstStyle/>
          <a:p>
            <a:fld id="{86AAA6DD-A541-4490-A3CA-83A4F81B28A8}" type="slidenum">
              <a:rPr lang="el-GR" smtClean="0"/>
              <a:pPr/>
              <a:t>5</a:t>
            </a:fld>
            <a:endParaRPr lang="el-GR"/>
          </a:p>
        </p:txBody>
      </p:sp>
    </p:spTree>
    <p:extLst>
      <p:ext uri="{BB962C8B-B14F-4D97-AF65-F5344CB8AC3E}">
        <p14:creationId xmlns:p14="http://schemas.microsoft.com/office/powerpoint/2010/main" val="3457650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just" eaLnBrk="1" hangingPunct="1">
              <a:spcAft>
                <a:spcPts val="600"/>
              </a:spcAft>
            </a:pPr>
            <a:r>
              <a:rPr lang="en-US" b="1" dirty="0" err="1"/>
              <a:t>Για</a:t>
            </a:r>
            <a:r>
              <a:rPr lang="en-US" b="1" dirty="0"/>
              <a:t> </a:t>
            </a:r>
            <a:r>
              <a:rPr lang="en-US" b="1" dirty="0" err="1"/>
              <a:t>τους</a:t>
            </a:r>
            <a:r>
              <a:rPr lang="en-US" b="1" dirty="0"/>
              <a:t> </a:t>
            </a:r>
            <a:r>
              <a:rPr lang="en-US" b="1" dirty="0" err="1"/>
              <a:t>συμπεριφοριστές</a:t>
            </a:r>
            <a:r>
              <a:rPr lang="en-US" b="1" dirty="0"/>
              <a:t> </a:t>
            </a:r>
            <a:endParaRPr lang="el-GR" b="1" dirty="0"/>
          </a:p>
        </p:txBody>
      </p:sp>
      <p:sp>
        <p:nvSpPr>
          <p:cNvPr id="11267" name="Rectangle 3"/>
          <p:cNvSpPr>
            <a:spLocks noGrp="1" noChangeArrowheads="1"/>
          </p:cNvSpPr>
          <p:nvPr>
            <p:ph type="body" idx="1"/>
          </p:nvPr>
        </p:nvSpPr>
        <p:spPr>
          <a:xfrm>
            <a:off x="838200" y="2017713"/>
            <a:ext cx="8116888" cy="4114800"/>
          </a:xfrm>
        </p:spPr>
        <p:txBody>
          <a:bodyPr/>
          <a:lstStyle/>
          <a:p>
            <a:pPr algn="just" eaLnBrk="1" hangingPunct="1">
              <a:lnSpc>
                <a:spcPct val="90000"/>
              </a:lnSpc>
              <a:spcAft>
                <a:spcPts val="600"/>
              </a:spcAft>
            </a:pPr>
            <a:r>
              <a:rPr lang="el-GR"/>
              <a:t>Δ</a:t>
            </a:r>
            <a:r>
              <a:rPr lang="en-US"/>
              <a:t>εν υπάρχει δυνατότητα πρόσβασης στις νοητικές καταστάσεις των υποκειμένων </a:t>
            </a:r>
            <a:endParaRPr lang="el-GR"/>
          </a:p>
          <a:p>
            <a:pPr algn="just" eaLnBrk="1" hangingPunct="1">
              <a:lnSpc>
                <a:spcPct val="90000"/>
              </a:lnSpc>
              <a:spcAft>
                <a:spcPts val="600"/>
              </a:spcAft>
            </a:pPr>
            <a:r>
              <a:rPr lang="el-GR"/>
              <a:t>Τ</a:t>
            </a:r>
            <a:r>
              <a:rPr lang="en-US"/>
              <a:t>α «πιστεύω» τους, οι προσδοκίες τους, οι προθέσεις τους όπως και τα κίνητρά τους δεν είναι προσβάσιμα</a:t>
            </a:r>
            <a:endParaRPr lang="el-GR"/>
          </a:p>
          <a:p>
            <a:pPr algn="just" eaLnBrk="1" hangingPunct="1">
              <a:lnSpc>
                <a:spcPct val="90000"/>
              </a:lnSpc>
              <a:spcAft>
                <a:spcPts val="600"/>
              </a:spcAft>
            </a:pPr>
            <a:r>
              <a:rPr lang="el-GR"/>
              <a:t>Τ</a:t>
            </a:r>
            <a:r>
              <a:rPr lang="en-US"/>
              <a:t>ο μόνο που προέχει να γίνει είναι η περιγραφή της συμπεριφοράς και όχι η εξήγησή της.</a:t>
            </a:r>
            <a:r>
              <a:rPr lang="en-US" b="1"/>
              <a:t> </a:t>
            </a:r>
            <a:endParaRPr lang="el-GR" b="1"/>
          </a:p>
        </p:txBody>
      </p:sp>
      <p:sp>
        <p:nvSpPr>
          <p:cNvPr id="2" name="Θέση υποσέλιδου 1">
            <a:extLst>
              <a:ext uri="{FF2B5EF4-FFF2-40B4-BE49-F238E27FC236}">
                <a16:creationId xmlns:a16="http://schemas.microsoft.com/office/drawing/2014/main" id="{EAE6824A-7EE8-429E-8002-87F4F45BB1AC}"/>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33DE7003-9E10-482A-860D-3C8B34973C28}"/>
              </a:ext>
            </a:extLst>
          </p:cNvPr>
          <p:cNvSpPr>
            <a:spLocks noGrp="1"/>
          </p:cNvSpPr>
          <p:nvPr>
            <p:ph type="sldNum" sz="quarter" idx="12"/>
          </p:nvPr>
        </p:nvSpPr>
        <p:spPr/>
        <p:txBody>
          <a:bodyPr/>
          <a:lstStyle/>
          <a:p>
            <a:fld id="{B4B4A090-C6FB-429D-9E72-869C603C7F2D}" type="slidenum">
              <a:rPr lang="el-GR" smtClean="0"/>
              <a:pPr/>
              <a:t>50</a:t>
            </a:fld>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l-GR" b="1" dirty="0"/>
              <a:t>*Κριτική του </a:t>
            </a:r>
            <a:r>
              <a:rPr lang="el-GR" b="1" dirty="0" err="1"/>
              <a:t>συµπεριφορισµού</a:t>
            </a:r>
            <a:endParaRPr lang="el-GR" b="1" dirty="0"/>
          </a:p>
        </p:txBody>
      </p:sp>
      <p:sp>
        <p:nvSpPr>
          <p:cNvPr id="13315" name="2 - Θέση περιεχομένου"/>
          <p:cNvSpPr>
            <a:spLocks noGrp="1"/>
          </p:cNvSpPr>
          <p:nvPr>
            <p:ph idx="1"/>
          </p:nvPr>
        </p:nvSpPr>
        <p:spPr/>
        <p:txBody>
          <a:bodyPr/>
          <a:lstStyle/>
          <a:p>
            <a:r>
              <a:rPr lang="el-GR" sz="3000" dirty="0"/>
              <a:t> Αγνοεί βιολογικές προδιαθέσεις για µ</a:t>
            </a:r>
            <a:r>
              <a:rPr lang="el-GR" sz="3000" dirty="0" err="1"/>
              <a:t>άθηση</a:t>
            </a:r>
            <a:r>
              <a:rPr lang="el-GR" sz="3000" dirty="0"/>
              <a:t> </a:t>
            </a:r>
          </a:p>
          <a:p>
            <a:r>
              <a:rPr lang="el-GR" sz="3000" dirty="0"/>
              <a:t> </a:t>
            </a:r>
            <a:r>
              <a:rPr lang="el-GR" sz="3000" dirty="0" err="1"/>
              <a:t>Αντιµετωπίζει</a:t>
            </a:r>
            <a:r>
              <a:rPr lang="el-GR" sz="3000" dirty="0"/>
              <a:t> τα </a:t>
            </a:r>
            <a:r>
              <a:rPr lang="el-GR" sz="3000" dirty="0" err="1"/>
              <a:t>συµπτώµατα</a:t>
            </a:r>
            <a:r>
              <a:rPr lang="el-GR" sz="3000" dirty="0"/>
              <a:t> όχι τα αίτια </a:t>
            </a:r>
          </a:p>
          <a:p>
            <a:r>
              <a:rPr lang="el-GR" sz="3000" dirty="0"/>
              <a:t> Θέτει </a:t>
            </a:r>
            <a:r>
              <a:rPr lang="el-GR" sz="3000" dirty="0" err="1"/>
              <a:t>προβλήµατα</a:t>
            </a:r>
            <a:r>
              <a:rPr lang="el-GR" sz="3000" dirty="0"/>
              <a:t> </a:t>
            </a:r>
            <a:r>
              <a:rPr lang="el-GR" sz="3000" dirty="0" err="1"/>
              <a:t>δηµοκρατικών</a:t>
            </a:r>
            <a:r>
              <a:rPr lang="el-GR" sz="3000" dirty="0"/>
              <a:t> διαδικασιών – ποιος ελέγχει τους «θεραπευτές</a:t>
            </a:r>
            <a:r>
              <a:rPr lang="el-GR" sz="3000"/>
              <a:t>» </a:t>
            </a:r>
            <a:endParaRPr lang="el-GR" sz="3000" dirty="0"/>
          </a:p>
          <a:p>
            <a:r>
              <a:rPr lang="el-GR" sz="3000" dirty="0"/>
              <a:t>Αγνοεί τα εσωτερικά κίνητρα (</a:t>
            </a:r>
            <a:r>
              <a:rPr lang="el-GR" sz="3000" dirty="0" err="1"/>
              <a:t>επιθυµία</a:t>
            </a:r>
            <a:r>
              <a:rPr lang="el-GR" sz="3000" dirty="0"/>
              <a:t> για µ</a:t>
            </a:r>
            <a:r>
              <a:rPr lang="el-GR" sz="3000" dirty="0" err="1"/>
              <a:t>άθηση</a:t>
            </a:r>
            <a:r>
              <a:rPr lang="el-GR" sz="3000" dirty="0"/>
              <a:t>)</a:t>
            </a:r>
          </a:p>
        </p:txBody>
      </p:sp>
      <p:sp>
        <p:nvSpPr>
          <p:cNvPr id="2" name="Θέση υποσέλιδου 1">
            <a:extLst>
              <a:ext uri="{FF2B5EF4-FFF2-40B4-BE49-F238E27FC236}">
                <a16:creationId xmlns:a16="http://schemas.microsoft.com/office/drawing/2014/main" id="{A4607151-780C-49A6-8757-0F0195911124}"/>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77A3ABD9-24A4-4A4B-BB4D-CD812D177553}"/>
              </a:ext>
            </a:extLst>
          </p:cNvPr>
          <p:cNvSpPr>
            <a:spLocks noGrp="1"/>
          </p:cNvSpPr>
          <p:nvPr>
            <p:ph type="sldNum" sz="quarter" idx="12"/>
          </p:nvPr>
        </p:nvSpPr>
        <p:spPr/>
        <p:txBody>
          <a:bodyPr/>
          <a:lstStyle/>
          <a:p>
            <a:fld id="{B4B4A090-C6FB-429D-9E72-869C603C7F2D}" type="slidenum">
              <a:rPr lang="el-GR" smtClean="0"/>
              <a:pPr/>
              <a:t>51</a:t>
            </a:fld>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 ΣΥΜΠΕΡΙΦΟΡΙΣΜΟΣ ΣΗΜΕΡΑ ΣΤΗΝ ΕΛΛΑΔΑ</a:t>
            </a:r>
          </a:p>
        </p:txBody>
      </p:sp>
      <p:sp>
        <p:nvSpPr>
          <p:cNvPr id="3" name="2 - Θέση περιεχομένου"/>
          <p:cNvSpPr>
            <a:spLocks noGrp="1"/>
          </p:cNvSpPr>
          <p:nvPr>
            <p:ph idx="1"/>
          </p:nvPr>
        </p:nvSpPr>
        <p:spPr/>
        <p:txBody>
          <a:bodyPr>
            <a:normAutofit fontScale="77500" lnSpcReduction="20000"/>
          </a:bodyPr>
          <a:lstStyle/>
          <a:p>
            <a:endParaRPr lang="el-GR" dirty="0"/>
          </a:p>
          <a:p>
            <a:pPr>
              <a:buNone/>
            </a:pPr>
            <a:r>
              <a:rPr lang="el-GR" dirty="0"/>
              <a:t>     Εκφράζεται από την </a:t>
            </a:r>
            <a:r>
              <a:rPr lang="el-GR" b="1" dirty="0"/>
              <a:t>Ελληνική Κοινότητα Ανάλυσης Συμπεριφοράς(ΕΚΑΣ) </a:t>
            </a:r>
            <a:r>
              <a:rPr lang="el-GR" dirty="0"/>
              <a:t>που δημιουργήθηκε για την ανάπτυξη και τη διάδοση της φιλοσοφίας του συμπεριφορισμού . </a:t>
            </a:r>
          </a:p>
          <a:p>
            <a:pPr>
              <a:buNone/>
            </a:pPr>
            <a:endParaRPr lang="el-GR" dirty="0"/>
          </a:p>
          <a:p>
            <a:pPr>
              <a:buNone/>
            </a:pPr>
            <a:r>
              <a:rPr lang="el-GR" dirty="0"/>
              <a:t>     Η σύλληψη της ιδέας προέκυψε κατά τη διάρκεια του 5ου συνεδρίου του </a:t>
            </a:r>
            <a:r>
              <a:rPr lang="el-GR" dirty="0" err="1"/>
              <a:t>European</a:t>
            </a:r>
            <a:r>
              <a:rPr lang="el-GR" dirty="0"/>
              <a:t> </a:t>
            </a:r>
            <a:r>
              <a:rPr lang="el-GR" dirty="0" err="1"/>
              <a:t>Association</a:t>
            </a:r>
            <a:r>
              <a:rPr lang="el-GR" dirty="0"/>
              <a:t> </a:t>
            </a:r>
            <a:r>
              <a:rPr lang="el-GR" dirty="0" err="1"/>
              <a:t>for</a:t>
            </a:r>
            <a:r>
              <a:rPr lang="el-GR" dirty="0"/>
              <a:t> </a:t>
            </a:r>
            <a:r>
              <a:rPr lang="el-GR" dirty="0" err="1"/>
              <a:t>Behaviour</a:t>
            </a:r>
            <a:r>
              <a:rPr lang="el-GR" dirty="0"/>
              <a:t> </a:t>
            </a:r>
            <a:r>
              <a:rPr lang="el-GR" dirty="0" err="1"/>
              <a:t>Analysis</a:t>
            </a:r>
            <a:r>
              <a:rPr lang="el-GR" dirty="0"/>
              <a:t> στο Πανεπιστήμιου Κρήτης στο Ρέθυμνο σε συνεργασία με το </a:t>
            </a:r>
            <a:r>
              <a:rPr lang="el-GR" dirty="0" err="1"/>
              <a:t>Tμήμα</a:t>
            </a:r>
            <a:r>
              <a:rPr lang="el-GR" dirty="0"/>
              <a:t> Ψυχολογίας του </a:t>
            </a:r>
            <a:r>
              <a:rPr lang="el-GR" dirty="0" err="1"/>
              <a:t>Παντείου</a:t>
            </a:r>
            <a:r>
              <a:rPr lang="el-GR" dirty="0"/>
              <a:t> το 2010</a:t>
            </a:r>
          </a:p>
          <a:p>
            <a:pPr>
              <a:buNone/>
            </a:pPr>
            <a:endParaRPr lang="el-GR" dirty="0"/>
          </a:p>
          <a:p>
            <a:pPr>
              <a:buNone/>
            </a:pPr>
            <a:r>
              <a:rPr lang="el-GR" dirty="0"/>
              <a:t> </a:t>
            </a:r>
          </a:p>
          <a:p>
            <a:endParaRPr lang="el-GR" dirty="0"/>
          </a:p>
        </p:txBody>
      </p:sp>
      <p:sp>
        <p:nvSpPr>
          <p:cNvPr id="4" name="Θέση υποσέλιδου 3">
            <a:extLst>
              <a:ext uri="{FF2B5EF4-FFF2-40B4-BE49-F238E27FC236}">
                <a16:creationId xmlns:a16="http://schemas.microsoft.com/office/drawing/2014/main" id="{F107303E-BF9B-4B29-8496-2391770574D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A5D145F-6D84-40DF-BA03-CDF505FAC7D2}"/>
              </a:ext>
            </a:extLst>
          </p:cNvPr>
          <p:cNvSpPr>
            <a:spLocks noGrp="1"/>
          </p:cNvSpPr>
          <p:nvPr>
            <p:ph type="sldNum" sz="quarter" idx="12"/>
          </p:nvPr>
        </p:nvSpPr>
        <p:spPr/>
        <p:txBody>
          <a:bodyPr/>
          <a:lstStyle/>
          <a:p>
            <a:fld id="{B4B4A090-C6FB-429D-9E72-869C603C7F2D}" type="slidenum">
              <a:rPr lang="el-GR" smtClean="0"/>
              <a:pPr/>
              <a:t>52</a:t>
            </a:fld>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 ΣΥΜΠΕΡΙΦΟΡΙΣΜΟΣ ΣΗΜΕΡΑ ΣΤΗΝ ΕΛΛΑΔΑ</a:t>
            </a:r>
          </a:p>
        </p:txBody>
      </p:sp>
      <p:sp>
        <p:nvSpPr>
          <p:cNvPr id="3" name="2 - Θέση περιεχομένου"/>
          <p:cNvSpPr>
            <a:spLocks noGrp="1"/>
          </p:cNvSpPr>
          <p:nvPr>
            <p:ph idx="1"/>
          </p:nvPr>
        </p:nvSpPr>
        <p:spPr/>
        <p:txBody>
          <a:bodyPr>
            <a:normAutofit lnSpcReduction="10000"/>
          </a:bodyPr>
          <a:lstStyle/>
          <a:p>
            <a:r>
              <a:rPr lang="el-GR" dirty="0"/>
              <a:t>Σήμερα, η Ελληνική Κοινότητα Ανάλυσης Συμπεριφοράς(ΕΚΑΣ), έχοντας θεσμοθετηθεί ως Μ.Κ.Ο, συνεχίζει να αναπτύσσεται εκπληρώνοντας το αρχικό της όραμα για τη διάδοση μιας θετικής επιστήμης της συμπεριφοράς</a:t>
            </a:r>
          </a:p>
          <a:p>
            <a:r>
              <a:rPr lang="el-GR" dirty="0"/>
              <a:t>Τον Αύγουστο του</a:t>
            </a:r>
            <a:r>
              <a:rPr lang="en-US" dirty="0"/>
              <a:t> 2016, </a:t>
            </a:r>
            <a:r>
              <a:rPr lang="el-GR" dirty="0"/>
              <a:t>η ΕΚΑΣ αναγνωρίστηκε ως</a:t>
            </a:r>
            <a:r>
              <a:rPr lang="en-US" dirty="0"/>
              <a:t> National Chapter </a:t>
            </a:r>
            <a:r>
              <a:rPr lang="el-GR" dirty="0"/>
              <a:t>της</a:t>
            </a:r>
            <a:r>
              <a:rPr lang="en-US" dirty="0"/>
              <a:t> European Association for </a:t>
            </a:r>
            <a:r>
              <a:rPr lang="en-US" dirty="0" err="1"/>
              <a:t>Behaviour</a:t>
            </a:r>
            <a:r>
              <a:rPr lang="en-US" dirty="0"/>
              <a:t> Analysis.</a:t>
            </a:r>
            <a:endParaRPr lang="el-GR" dirty="0"/>
          </a:p>
          <a:p>
            <a:endParaRPr lang="el-GR" dirty="0"/>
          </a:p>
        </p:txBody>
      </p:sp>
      <p:sp>
        <p:nvSpPr>
          <p:cNvPr id="4" name="Θέση υποσέλιδου 3">
            <a:extLst>
              <a:ext uri="{FF2B5EF4-FFF2-40B4-BE49-F238E27FC236}">
                <a16:creationId xmlns:a16="http://schemas.microsoft.com/office/drawing/2014/main" id="{2477D6A3-3BA8-4AC2-A74F-7396EDAD917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E526FA9-5A6D-466D-BB31-62CDB293ACE4}"/>
              </a:ext>
            </a:extLst>
          </p:cNvPr>
          <p:cNvSpPr>
            <a:spLocks noGrp="1"/>
          </p:cNvSpPr>
          <p:nvPr>
            <p:ph type="sldNum" sz="quarter" idx="12"/>
          </p:nvPr>
        </p:nvSpPr>
        <p:spPr/>
        <p:txBody>
          <a:bodyPr/>
          <a:lstStyle/>
          <a:p>
            <a:fld id="{B4B4A090-C6FB-429D-9E72-869C603C7F2D}" type="slidenum">
              <a:rPr lang="el-GR" smtClean="0"/>
              <a:pPr/>
              <a:t>53</a:t>
            </a:fld>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σύγχρονη συμπεριφοριστική προσέγγιση</a:t>
            </a:r>
          </a:p>
        </p:txBody>
      </p:sp>
      <p:sp>
        <p:nvSpPr>
          <p:cNvPr id="3" name="2 - Θέση περιεχομένου"/>
          <p:cNvSpPr>
            <a:spLocks noGrp="1"/>
          </p:cNvSpPr>
          <p:nvPr>
            <p:ph idx="1"/>
          </p:nvPr>
        </p:nvSpPr>
        <p:spPr/>
        <p:txBody>
          <a:bodyPr>
            <a:normAutofit fontScale="85000" lnSpcReduction="20000"/>
          </a:bodyPr>
          <a:lstStyle/>
          <a:p>
            <a:r>
              <a:rPr lang="el-GR" dirty="0"/>
              <a:t>Σήμερα η φιλοσοφία της επιστήμης του θεμελιώδους συμπεριφορισμού προσφέρει μια σταδιακά πιο σφαιρική και πρακτικά ισχυρή κατανόηση του εαυτού μας και των άλλων, δηλαδή του </a:t>
            </a:r>
            <a:r>
              <a:rPr lang="el-GR" b="1" dirty="0"/>
              <a:t>πως οι απόψεις, οι ερμηνείες και οι τρόποι με τους οποίους λύνουμε προβλήματα διαμορφώνονται συνεχώς μέσα από την αλληλεπίδρασή μας με άλλους ανθρώπους καθώς και με άλλα γεγονότα του φυσικού κόσμου</a:t>
            </a:r>
            <a:r>
              <a:rPr lang="el-GR" dirty="0"/>
              <a:t>.</a:t>
            </a:r>
            <a:endParaRPr lang="en-US" dirty="0"/>
          </a:p>
          <a:p>
            <a:r>
              <a:rPr lang="el-GR" dirty="0"/>
              <a:t> Η σύγχρονη συμπεριφοριστική προσέγγιση υποστηρίζει την άποψη ότι το άτομο είναι μοναδικός και δυναμικός οργανισμός που δρα καθ’ όλη τη διάρκεια της ζωής του, και</a:t>
            </a:r>
            <a:r>
              <a:rPr lang="en-US" dirty="0"/>
              <a:t> </a:t>
            </a:r>
            <a:r>
              <a:rPr lang="el-GR" dirty="0"/>
              <a:t>διαμορφώνεται συνεχώς από τις συνέπειες αυτών των δράσεων. </a:t>
            </a:r>
          </a:p>
        </p:txBody>
      </p:sp>
      <p:sp>
        <p:nvSpPr>
          <p:cNvPr id="4" name="Θέση υποσέλιδου 3">
            <a:extLst>
              <a:ext uri="{FF2B5EF4-FFF2-40B4-BE49-F238E27FC236}">
                <a16:creationId xmlns:a16="http://schemas.microsoft.com/office/drawing/2014/main" id="{43886F8B-4512-4415-8031-DB24BBE18EF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E5E9879-B5E6-41D6-AB7F-5E8F1D4A3A37}"/>
              </a:ext>
            </a:extLst>
          </p:cNvPr>
          <p:cNvSpPr>
            <a:spLocks noGrp="1"/>
          </p:cNvSpPr>
          <p:nvPr>
            <p:ph type="sldNum" sz="quarter" idx="12"/>
          </p:nvPr>
        </p:nvSpPr>
        <p:spPr/>
        <p:txBody>
          <a:bodyPr/>
          <a:lstStyle/>
          <a:p>
            <a:fld id="{B4B4A090-C6FB-429D-9E72-869C603C7F2D}" type="slidenum">
              <a:rPr lang="el-GR" smtClean="0"/>
              <a:pPr/>
              <a:t>54</a:t>
            </a:fld>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744D-5732-A0BF-D8EF-5E274626C889}"/>
              </a:ext>
            </a:extLst>
          </p:cNvPr>
          <p:cNvSpPr>
            <a:spLocks noGrp="1"/>
          </p:cNvSpPr>
          <p:nvPr>
            <p:ph type="title"/>
          </p:nvPr>
        </p:nvSpPr>
        <p:spPr/>
        <p:txBody>
          <a:bodyPr>
            <a:normAutofit/>
          </a:bodyPr>
          <a:lstStyle/>
          <a:p>
            <a:r>
              <a:rPr lang="en-GB" dirty="0"/>
              <a:t>O </a:t>
            </a:r>
            <a:r>
              <a:rPr lang="el-GR" dirty="0"/>
              <a:t>ΣΥΜΠΕΡΙΦΟΡΙΣΜΟΣ ΣΗΜΕΡΑ</a:t>
            </a:r>
            <a:endParaRPr lang="en-GB" dirty="0"/>
          </a:p>
        </p:txBody>
      </p:sp>
      <p:sp>
        <p:nvSpPr>
          <p:cNvPr id="3" name="Content Placeholder 2">
            <a:extLst>
              <a:ext uri="{FF2B5EF4-FFF2-40B4-BE49-F238E27FC236}">
                <a16:creationId xmlns:a16="http://schemas.microsoft.com/office/drawing/2014/main" id="{01990B57-AA6F-C8B2-A649-3C72FE8EE1D9}"/>
              </a:ext>
            </a:extLst>
          </p:cNvPr>
          <p:cNvSpPr>
            <a:spLocks noGrp="1"/>
          </p:cNvSpPr>
          <p:nvPr>
            <p:ph idx="1"/>
          </p:nvPr>
        </p:nvSpPr>
        <p:spPr/>
        <p:txBody>
          <a:bodyPr/>
          <a:lstStyle/>
          <a:p>
            <a:r>
              <a:rPr lang="en-GB" dirty="0">
                <a:hlinkClick r:id="rId2"/>
              </a:rPr>
              <a:t>https://www.youtube.com/watch?v=GMVk7F7ZaX4</a:t>
            </a:r>
            <a:endParaRPr lang="en-GB" dirty="0"/>
          </a:p>
          <a:p>
            <a:endParaRPr lang="en-GB" dirty="0"/>
          </a:p>
          <a:p>
            <a:r>
              <a:rPr lang="en-GB" dirty="0"/>
              <a:t>Julie S. Vargas</a:t>
            </a:r>
            <a:r>
              <a:rPr lang="el-GR" dirty="0"/>
              <a:t>(Κόρη του </a:t>
            </a:r>
            <a:r>
              <a:rPr lang="en-GB" dirty="0"/>
              <a:t>SKINNER)</a:t>
            </a:r>
            <a:br>
              <a:rPr lang="en-GB" dirty="0"/>
            </a:br>
            <a:r>
              <a:rPr lang="en-GB" dirty="0"/>
              <a:t>2020</a:t>
            </a:r>
            <a:endParaRPr lang="el-GR" dirty="0"/>
          </a:p>
          <a:p>
            <a:endParaRPr lang="en-GB" dirty="0"/>
          </a:p>
        </p:txBody>
      </p:sp>
      <p:sp>
        <p:nvSpPr>
          <p:cNvPr id="4" name="Slide Number Placeholder 3">
            <a:extLst>
              <a:ext uri="{FF2B5EF4-FFF2-40B4-BE49-F238E27FC236}">
                <a16:creationId xmlns:a16="http://schemas.microsoft.com/office/drawing/2014/main" id="{43FCAB3A-4DC6-DD2D-2E3C-6D24629C137B}"/>
              </a:ext>
            </a:extLst>
          </p:cNvPr>
          <p:cNvSpPr>
            <a:spLocks noGrp="1"/>
          </p:cNvSpPr>
          <p:nvPr>
            <p:ph type="sldNum" sz="quarter" idx="12"/>
          </p:nvPr>
        </p:nvSpPr>
        <p:spPr/>
        <p:txBody>
          <a:bodyPr/>
          <a:lstStyle/>
          <a:p>
            <a:fld id="{86AAA6DD-A541-4490-A3CA-83A4F81B28A8}" type="slidenum">
              <a:rPr lang="el-GR" smtClean="0"/>
              <a:pPr/>
              <a:t>55</a:t>
            </a:fld>
            <a:endParaRPr lang="el-GR"/>
          </a:p>
        </p:txBody>
      </p:sp>
      <p:sp>
        <p:nvSpPr>
          <p:cNvPr id="5" name="Rectangle 1">
            <a:extLst>
              <a:ext uri="{FF2B5EF4-FFF2-40B4-BE49-F238E27FC236}">
                <a16:creationId xmlns:a16="http://schemas.microsoft.com/office/drawing/2014/main" id="{CB323E48-ACFA-B8B9-F40B-0F824ECA0A8C}"/>
              </a:ext>
            </a:extLst>
          </p:cNvPr>
          <p:cNvSpPr>
            <a:spLocks noChangeArrowheads="1"/>
          </p:cNvSpPr>
          <p:nvPr/>
        </p:nvSpPr>
        <p:spPr bwMode="auto">
          <a:xfrm>
            <a:off x="0" y="-18466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855420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792FD-CFAB-1EE8-072F-ABCEBEB4BB75}"/>
              </a:ext>
            </a:extLst>
          </p:cNvPr>
          <p:cNvSpPr>
            <a:spLocks noGrp="1"/>
          </p:cNvSpPr>
          <p:nvPr>
            <p:ph idx="1"/>
          </p:nvPr>
        </p:nvSpPr>
        <p:spPr/>
        <p:txBody>
          <a:bodyPr>
            <a:normAutofit fontScale="70000" lnSpcReduction="20000"/>
          </a:bodyPr>
          <a:lstStyle/>
          <a:p>
            <a:pPr marL="0" lvl="0" indent="0" eaLnBrk="0" fontAlgn="base" hangingPunct="0">
              <a:spcBef>
                <a:spcPct val="0"/>
              </a:spcBef>
              <a:spcAft>
                <a:spcPct val="0"/>
              </a:spcAft>
              <a:buFontTx/>
              <a:buChar char="•"/>
            </a:pPr>
            <a:r>
              <a:rPr lang="en-US" altLang="en-US" dirty="0">
                <a:latin typeface="Arial" panose="020B0604020202020204" pitchFamily="34" charset="0"/>
              </a:rPr>
              <a:t>Θεωρεί </a:t>
            </a:r>
            <a:r>
              <a:rPr lang="en-US" altLang="en-US" dirty="0" err="1">
                <a:latin typeface="Arial" panose="020B0604020202020204" pitchFamily="34" charset="0"/>
              </a:rPr>
              <a:t>ότι</a:t>
            </a:r>
            <a:r>
              <a:rPr lang="en-US" altLang="en-US" dirty="0">
                <a:latin typeface="Arial" panose="020B0604020202020204" pitchFamily="34" charset="0"/>
              </a:rPr>
              <a:t> </a:t>
            </a:r>
            <a:r>
              <a:rPr lang="en-US" altLang="en-US" b="1" dirty="0">
                <a:latin typeface="Arial" panose="020B0604020202020204" pitchFamily="34" charset="0"/>
              </a:rPr>
              <a:t>οπ</a:t>
            </a:r>
            <a:r>
              <a:rPr lang="en-US" altLang="en-US" b="1" dirty="0" err="1">
                <a:latin typeface="Arial" panose="020B0604020202020204" pitchFamily="34" charset="0"/>
              </a:rPr>
              <a:t>οι</a:t>
            </a:r>
            <a:r>
              <a:rPr lang="en-US" altLang="en-US" b="1" dirty="0">
                <a:latin typeface="Arial" panose="020B0604020202020204" pitchFamily="34" charset="0"/>
              </a:rPr>
              <a:t>αδήποτε μορφή τιμωρίας</a:t>
            </a:r>
            <a:r>
              <a:rPr lang="en-US" altLang="en-US" dirty="0">
                <a:latin typeface="Arial" panose="020B0604020202020204" pitchFamily="34" charset="0"/>
              </a:rPr>
              <a:t> (ακόμα και ήπια) </a:t>
            </a:r>
            <a:r>
              <a:rPr lang="en-US" altLang="en-US" b="1" dirty="0">
                <a:latin typeface="Arial" panose="020B0604020202020204" pitchFamily="34" charset="0"/>
              </a:rPr>
              <a:t>πρέπει να αποφεύγεται </a:t>
            </a:r>
            <a:endParaRPr lang="el-GR" altLang="en-US" b="1" dirty="0">
              <a:latin typeface="Arial" panose="020B0604020202020204" pitchFamily="34" charset="0"/>
            </a:endParaRPr>
          </a:p>
          <a:p>
            <a:pPr marL="0" lvl="0" indent="0" eaLnBrk="0" fontAlgn="base" hangingPunct="0">
              <a:spcBef>
                <a:spcPct val="0"/>
              </a:spcBef>
              <a:spcAft>
                <a:spcPct val="0"/>
              </a:spcAft>
              <a:buNone/>
            </a:pPr>
            <a:r>
              <a:rPr lang="en-US" altLang="en-US" b="1" dirty="0" err="1">
                <a:latin typeface="Arial" panose="020B0604020202020204" pitchFamily="34" charset="0"/>
              </a:rPr>
              <a:t>στην</a:t>
            </a:r>
            <a:r>
              <a:rPr lang="en-US" altLang="en-US" b="1" dirty="0">
                <a:latin typeface="Arial" panose="020B0604020202020204" pitchFamily="34" charset="0"/>
              </a:rPr>
              <a:t> </a:t>
            </a:r>
            <a:r>
              <a:rPr lang="en-US" altLang="en-US" b="1" dirty="0" err="1">
                <a:latin typeface="Arial" panose="020B0604020202020204" pitchFamily="34" charset="0"/>
              </a:rPr>
              <a:t>εκ</a:t>
            </a:r>
            <a:r>
              <a:rPr lang="en-US" altLang="en-US" b="1" dirty="0">
                <a:latin typeface="Arial" panose="020B0604020202020204" pitchFamily="34" charset="0"/>
              </a:rPr>
              <a:t>παίδευση και διαπαιδαγώγηση</a:t>
            </a:r>
            <a:r>
              <a:rPr lang="en-US" altLang="en-US" dirty="0">
                <a:latin typeface="Arial" panose="020B0604020202020204" pitchFamily="34" charset="0"/>
              </a:rPr>
              <a:t>, γιατί δεν δημιουργεί</a:t>
            </a:r>
            <a:endParaRPr lang="el-GR" altLang="en-US" dirty="0">
              <a:latin typeface="Arial" panose="020B0604020202020204" pitchFamily="34" charset="0"/>
            </a:endParaRPr>
          </a:p>
          <a:p>
            <a:pPr marL="0" lvl="0" indent="0" eaLnBrk="0" fontAlgn="base" hangingPunct="0">
              <a:spcBef>
                <a:spcPct val="0"/>
              </a:spcBef>
              <a:spcAft>
                <a:spcPct val="0"/>
              </a:spcAft>
              <a:buNone/>
            </a:pPr>
            <a:r>
              <a:rPr lang="en-US" altLang="en-US" dirty="0" err="1">
                <a:latin typeface="Arial" panose="020B0604020202020204" pitchFamily="34" charset="0"/>
              </a:rPr>
              <a:t>θετικά</a:t>
            </a:r>
            <a:r>
              <a:rPr lang="en-US" altLang="en-US" dirty="0">
                <a:latin typeface="Arial" panose="020B0604020202020204" pitchFamily="34" charset="0"/>
              </a:rPr>
              <a:t> μα</a:t>
            </a:r>
            <a:r>
              <a:rPr lang="en-US" altLang="en-US" dirty="0" err="1">
                <a:latin typeface="Arial" panose="020B0604020202020204" pitchFamily="34" charset="0"/>
              </a:rPr>
              <a:t>θησι</a:t>
            </a:r>
            <a:r>
              <a:rPr lang="en-US" altLang="en-US" dirty="0">
                <a:latin typeface="Arial" panose="020B0604020202020204" pitchFamily="34" charset="0"/>
              </a:rPr>
              <a:t>ακά αποτελέσματα.</a:t>
            </a:r>
            <a:endParaRPr lang="el-GR" altLang="en-US" dirty="0">
              <a:latin typeface="Arial" panose="020B0604020202020204" pitchFamily="34" charset="0"/>
            </a:endParaRPr>
          </a:p>
          <a:p>
            <a:pPr marL="0" lvl="0" indent="0" eaLnBrk="0" fontAlgn="base" hangingPunct="0">
              <a:spcBef>
                <a:spcPct val="0"/>
              </a:spcBef>
              <a:spcAft>
                <a:spcPct val="0"/>
              </a:spcAft>
              <a:buNone/>
            </a:pPr>
            <a:endParaRPr lang="en-US" altLang="en-US" dirty="0">
              <a:latin typeface="Arial" panose="020B0604020202020204" pitchFamily="34" charset="0"/>
            </a:endParaRPr>
          </a:p>
          <a:p>
            <a:pPr marL="0" lvl="0" indent="0" eaLnBrk="0" fontAlgn="base" hangingPunct="0">
              <a:spcBef>
                <a:spcPct val="0"/>
              </a:spcBef>
              <a:spcAft>
                <a:spcPct val="0"/>
              </a:spcAft>
              <a:buFontTx/>
              <a:buChar char="•"/>
            </a:pPr>
            <a:r>
              <a:rPr lang="en-US" altLang="en-US" dirty="0" err="1">
                <a:latin typeface="Arial" panose="020B0604020202020204" pitchFamily="34" charset="0"/>
              </a:rPr>
              <a:t>Έχει</a:t>
            </a:r>
            <a:r>
              <a:rPr lang="en-US" altLang="en-US" dirty="0">
                <a:latin typeface="Arial" panose="020B0604020202020204" pitchFamily="34" charset="0"/>
              </a:rPr>
              <a:t> </a:t>
            </a:r>
            <a:r>
              <a:rPr lang="en-US" altLang="en-US" dirty="0" err="1">
                <a:latin typeface="Arial" panose="020B0604020202020204" pitchFamily="34" charset="0"/>
              </a:rPr>
              <a:t>γράψει</a:t>
            </a:r>
            <a:r>
              <a:rPr lang="en-US" altLang="en-US" dirty="0">
                <a:latin typeface="Arial" panose="020B0604020202020204" pitchFamily="34" charset="0"/>
              </a:rPr>
              <a:t> π</a:t>
            </a:r>
            <a:r>
              <a:rPr lang="en-US" altLang="en-US" dirty="0" err="1">
                <a:latin typeface="Arial" panose="020B0604020202020204" pitchFamily="34" charset="0"/>
              </a:rPr>
              <a:t>ως</a:t>
            </a:r>
            <a:r>
              <a:rPr lang="en-US" altLang="en-US" dirty="0">
                <a:latin typeface="Arial" panose="020B0604020202020204" pitchFamily="34" charset="0"/>
              </a:rPr>
              <a:t> </a:t>
            </a:r>
            <a:r>
              <a:rPr lang="en-US" altLang="en-US" dirty="0" err="1">
                <a:latin typeface="Arial" panose="020B0604020202020204" pitchFamily="34" charset="0"/>
              </a:rPr>
              <a:t>οι</a:t>
            </a:r>
            <a:r>
              <a:rPr lang="en-US" altLang="en-US" dirty="0">
                <a:latin typeface="Arial" panose="020B0604020202020204" pitchFamily="34" charset="0"/>
              </a:rPr>
              <a:t> </a:t>
            </a:r>
            <a:r>
              <a:rPr lang="en-US" altLang="en-US" dirty="0" err="1">
                <a:latin typeface="Arial" panose="020B0604020202020204" pitchFamily="34" charset="0"/>
              </a:rPr>
              <a:t>δάσκ</a:t>
            </a:r>
            <a:r>
              <a:rPr lang="en-US" altLang="en-US" dirty="0">
                <a:latin typeface="Arial" panose="020B0604020202020204" pitchFamily="34" charset="0"/>
              </a:rPr>
              <a:t>αλοι πρέπει να επικεντρώνονται </a:t>
            </a:r>
            <a:r>
              <a:rPr lang="en-US" altLang="en-US" b="1" dirty="0">
                <a:latin typeface="Arial" panose="020B0604020202020204" pitchFamily="34" charset="0"/>
              </a:rPr>
              <a:t>αποκλειστικά στην ενίσχυση</a:t>
            </a:r>
            <a:r>
              <a:rPr lang="en-US" altLang="en-US" dirty="0">
                <a:latin typeface="Arial" panose="020B0604020202020204" pitchFamily="34" charset="0"/>
              </a:rPr>
              <a:t> θετικών συμπεριφορών, </a:t>
            </a:r>
            <a:r>
              <a:rPr lang="en-US" altLang="en-US" b="1" dirty="0">
                <a:latin typeface="Arial" panose="020B0604020202020204" pitchFamily="34" charset="0"/>
              </a:rPr>
              <a:t>όχι στην εξάλειψη των αρνητικών</a:t>
            </a:r>
            <a:r>
              <a:rPr lang="en-US" altLang="en-US" dirty="0">
                <a:latin typeface="Arial" panose="020B0604020202020204" pitchFamily="34" charset="0"/>
              </a:rPr>
              <a:t> μέσω τιμωρίας.</a:t>
            </a:r>
            <a:endParaRPr lang="el-GR" altLang="en-US" dirty="0">
              <a:latin typeface="Arial" panose="020B0604020202020204" pitchFamily="34" charset="0"/>
            </a:endParaRPr>
          </a:p>
          <a:p>
            <a:pPr marL="0" lvl="0" indent="0" eaLnBrk="0" fontAlgn="base" hangingPunct="0">
              <a:spcBef>
                <a:spcPct val="0"/>
              </a:spcBef>
              <a:spcAft>
                <a:spcPct val="0"/>
              </a:spcAft>
              <a:buNone/>
            </a:pPr>
            <a:endParaRPr lang="en-US" altLang="en-US" dirty="0">
              <a:latin typeface="Arial" panose="020B0604020202020204" pitchFamily="34" charset="0"/>
            </a:endParaRPr>
          </a:p>
          <a:p>
            <a:pPr marL="0" lvl="0" indent="0" eaLnBrk="0" fontAlgn="base" hangingPunct="0">
              <a:spcBef>
                <a:spcPct val="0"/>
              </a:spcBef>
              <a:spcAft>
                <a:spcPct val="0"/>
              </a:spcAft>
              <a:buFontTx/>
              <a:buChar char="•"/>
            </a:pPr>
            <a:r>
              <a:rPr lang="en-US" altLang="en-US" dirty="0" err="1">
                <a:latin typeface="Arial" panose="020B0604020202020204" pitchFamily="34" charset="0"/>
              </a:rPr>
              <a:t>Σε</a:t>
            </a:r>
            <a:r>
              <a:rPr lang="en-US" altLang="en-US" dirty="0">
                <a:latin typeface="Arial" panose="020B0604020202020204" pitchFamily="34" charset="0"/>
              </a:rPr>
              <a:t> </a:t>
            </a:r>
            <a:r>
              <a:rPr lang="en-US" altLang="en-US" dirty="0" err="1">
                <a:latin typeface="Arial" panose="020B0604020202020204" pitchFamily="34" charset="0"/>
              </a:rPr>
              <a:t>συνεντεύξεις</a:t>
            </a:r>
            <a:r>
              <a:rPr lang="en-US" altLang="en-US" dirty="0">
                <a:latin typeface="Arial" panose="020B0604020202020204" pitchFamily="34" charset="0"/>
              </a:rPr>
              <a:t> </a:t>
            </a:r>
            <a:r>
              <a:rPr lang="en-US" altLang="en-US" dirty="0" err="1">
                <a:latin typeface="Arial" panose="020B0604020202020204" pitchFamily="34" charset="0"/>
              </a:rPr>
              <a:t>της</a:t>
            </a:r>
            <a:r>
              <a:rPr lang="en-US" altLang="en-US" dirty="0">
                <a:latin typeface="Arial" panose="020B0604020202020204" pitchFamily="34" charset="0"/>
              </a:rPr>
              <a:t> (όπ</a:t>
            </a:r>
            <a:r>
              <a:rPr lang="en-US" altLang="en-US" dirty="0" err="1">
                <a:latin typeface="Arial" panose="020B0604020202020204" pitchFamily="34" charset="0"/>
              </a:rPr>
              <a:t>ως</a:t>
            </a:r>
            <a:r>
              <a:rPr lang="en-US" altLang="en-US" dirty="0">
                <a:latin typeface="Arial" panose="020B0604020202020204" pitchFamily="34" charset="0"/>
              </a:rPr>
              <a:t> </a:t>
            </a:r>
            <a:r>
              <a:rPr lang="en-US" altLang="en-US" dirty="0" err="1">
                <a:latin typeface="Arial" panose="020B0604020202020204" pitchFamily="34" charset="0"/>
              </a:rPr>
              <a:t>στο</a:t>
            </a:r>
            <a:r>
              <a:rPr lang="en-US" altLang="en-US" dirty="0">
                <a:latin typeface="Arial" panose="020B0604020202020204" pitchFamily="34" charset="0"/>
              </a:rPr>
              <a:t> </a:t>
            </a:r>
            <a:r>
              <a:rPr lang="en-US" altLang="en-US" i="1" dirty="0">
                <a:latin typeface="Arial" panose="020B0604020202020204" pitchFamily="34" charset="0"/>
              </a:rPr>
              <a:t>Association for Behavior Analysis International</a:t>
            </a:r>
            <a:r>
              <a:rPr lang="en-US" altLang="en-US" dirty="0">
                <a:latin typeface="Arial" panose="020B0604020202020204" pitchFamily="34" charset="0"/>
              </a:rPr>
              <a:t>, 2013), </a:t>
            </a:r>
            <a:r>
              <a:rPr lang="en-US" altLang="en-US" dirty="0" err="1">
                <a:latin typeface="Arial" panose="020B0604020202020204" pitchFamily="34" charset="0"/>
              </a:rPr>
              <a:t>τόνισε</a:t>
            </a:r>
            <a:r>
              <a:rPr lang="en-US" altLang="en-US" dirty="0">
                <a:latin typeface="Arial" panose="020B0604020202020204" pitchFamily="34" charset="0"/>
              </a:rPr>
              <a:t> </a:t>
            </a:r>
            <a:r>
              <a:rPr lang="en-US" altLang="en-US" dirty="0" err="1">
                <a:latin typeface="Arial" panose="020B0604020202020204" pitchFamily="34" charset="0"/>
              </a:rPr>
              <a:t>ότι</a:t>
            </a:r>
            <a:r>
              <a:rPr lang="en-US" altLang="en-US" dirty="0">
                <a:latin typeface="Arial" panose="020B0604020202020204" pitchFamily="34" charset="0"/>
              </a:rPr>
              <a:t> </a:t>
            </a:r>
            <a:r>
              <a:rPr lang="en-US" altLang="en-US" b="1" dirty="0">
                <a:latin typeface="Arial" panose="020B0604020202020204" pitchFamily="34" charset="0"/>
              </a:rPr>
              <a:t>η </a:t>
            </a:r>
            <a:r>
              <a:rPr lang="en-US" altLang="en-US" b="1" dirty="0" err="1">
                <a:latin typeface="Arial" panose="020B0604020202020204" pitchFamily="34" charset="0"/>
              </a:rPr>
              <a:t>τιμωρί</a:t>
            </a:r>
            <a:r>
              <a:rPr lang="en-US" altLang="en-US" b="1" dirty="0">
                <a:latin typeface="Arial" panose="020B0604020202020204" pitchFamily="34" charset="0"/>
              </a:rPr>
              <a:t>α είναι "αντίθετη προς την ουσία της εκπαίδευσης"</a:t>
            </a:r>
            <a:r>
              <a:rPr lang="en-US" altLang="en-US" dirty="0">
                <a:latin typeface="Arial" panose="020B0604020202020204" pitchFamily="34" charset="0"/>
              </a:rPr>
              <a:t> καθώς ο μαθητής μαθαίνει μέσα από επιτυχίες, όχι φόβο</a:t>
            </a:r>
            <a:endParaRPr lang="en-GB" dirty="0"/>
          </a:p>
        </p:txBody>
      </p:sp>
      <p:sp>
        <p:nvSpPr>
          <p:cNvPr id="4" name="Slide Number Placeholder 3">
            <a:extLst>
              <a:ext uri="{FF2B5EF4-FFF2-40B4-BE49-F238E27FC236}">
                <a16:creationId xmlns:a16="http://schemas.microsoft.com/office/drawing/2014/main" id="{791B0C67-4867-3E57-158D-CB0074788A89}"/>
              </a:ext>
            </a:extLst>
          </p:cNvPr>
          <p:cNvSpPr>
            <a:spLocks noGrp="1"/>
          </p:cNvSpPr>
          <p:nvPr>
            <p:ph type="sldNum" sz="quarter" idx="12"/>
          </p:nvPr>
        </p:nvSpPr>
        <p:spPr/>
        <p:txBody>
          <a:bodyPr/>
          <a:lstStyle/>
          <a:p>
            <a:fld id="{86AAA6DD-A541-4490-A3CA-83A4F81B28A8}" type="slidenum">
              <a:rPr lang="el-GR" smtClean="0"/>
              <a:pPr/>
              <a:t>56</a:t>
            </a:fld>
            <a:endParaRPr lang="el-GR"/>
          </a:p>
        </p:txBody>
      </p:sp>
      <p:sp>
        <p:nvSpPr>
          <p:cNvPr id="5" name="Title 4">
            <a:extLst>
              <a:ext uri="{FF2B5EF4-FFF2-40B4-BE49-F238E27FC236}">
                <a16:creationId xmlns:a16="http://schemas.microsoft.com/office/drawing/2014/main" id="{90DC8ED2-F722-E20A-856E-0DBF2F1ACA04}"/>
              </a:ext>
            </a:extLst>
          </p:cNvPr>
          <p:cNvSpPr>
            <a:spLocks noGrp="1"/>
          </p:cNvSpPr>
          <p:nvPr>
            <p:ph type="title"/>
          </p:nvPr>
        </p:nvSpPr>
        <p:spPr/>
        <p:txBody>
          <a:bodyPr/>
          <a:lstStyle/>
          <a:p>
            <a:endParaRPr lang="en-GB" dirty="0"/>
          </a:p>
        </p:txBody>
      </p:sp>
      <p:sp>
        <p:nvSpPr>
          <p:cNvPr id="6" name="Title 1">
            <a:extLst>
              <a:ext uri="{FF2B5EF4-FFF2-40B4-BE49-F238E27FC236}">
                <a16:creationId xmlns:a16="http://schemas.microsoft.com/office/drawing/2014/main" id="{3BACEB8B-74F4-3CAB-21E8-CF8FB48FB8BE}"/>
              </a:ext>
            </a:extLst>
          </p:cNvPr>
          <p:cNvSpPr txBox="1">
            <a:spLocks/>
          </p:cNvSpPr>
          <p:nvPr/>
        </p:nvSpPr>
        <p:spPr>
          <a:xfrm>
            <a:off x="679326" y="-346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Julie S. Vargas</a:t>
            </a:r>
            <a:endParaRPr lang="en-GB" dirty="0"/>
          </a:p>
        </p:txBody>
      </p:sp>
      <p:pic>
        <p:nvPicPr>
          <p:cNvPr id="7" name="Picture 2">
            <a:extLst>
              <a:ext uri="{FF2B5EF4-FFF2-40B4-BE49-F238E27FC236}">
                <a16:creationId xmlns:a16="http://schemas.microsoft.com/office/drawing/2014/main" id="{9BB98260-BE61-D90F-6011-BAD2487EB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348" y="323309"/>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9447-44B0-F430-A493-569EAC7A961C}"/>
              </a:ext>
            </a:extLst>
          </p:cNvPr>
          <p:cNvSpPr>
            <a:spLocks noGrp="1"/>
          </p:cNvSpPr>
          <p:nvPr>
            <p:ph type="title"/>
          </p:nvPr>
        </p:nvSpPr>
        <p:spPr/>
        <p:txBody>
          <a:bodyPr>
            <a:normAutofit fontScale="90000"/>
          </a:bodyPr>
          <a:lstStyle/>
          <a:p>
            <a:r>
              <a:rPr lang="el-GR" b="1" dirty="0"/>
              <a:t>Burrhus Frederic Skinner (1904–1990)</a:t>
            </a:r>
            <a:r>
              <a:rPr lang="el-GR" dirty="0"/>
              <a:t>  Αμερικανός ψυχολόγος</a:t>
            </a:r>
            <a:endParaRPr lang="en-GB" dirty="0"/>
          </a:p>
        </p:txBody>
      </p:sp>
      <p:sp>
        <p:nvSpPr>
          <p:cNvPr id="4" name="Slide Number Placeholder 3">
            <a:extLst>
              <a:ext uri="{FF2B5EF4-FFF2-40B4-BE49-F238E27FC236}">
                <a16:creationId xmlns:a16="http://schemas.microsoft.com/office/drawing/2014/main" id="{CED68A0C-57BE-5BAC-04C8-3AE01EFDD704}"/>
              </a:ext>
            </a:extLst>
          </p:cNvPr>
          <p:cNvSpPr>
            <a:spLocks noGrp="1"/>
          </p:cNvSpPr>
          <p:nvPr>
            <p:ph type="sldNum" sz="quarter" idx="12"/>
          </p:nvPr>
        </p:nvSpPr>
        <p:spPr/>
        <p:txBody>
          <a:bodyPr/>
          <a:lstStyle/>
          <a:p>
            <a:fld id="{86AAA6DD-A541-4490-A3CA-83A4F81B28A8}" type="slidenum">
              <a:rPr lang="el-GR" smtClean="0"/>
              <a:pPr/>
              <a:t>6</a:t>
            </a:fld>
            <a:endParaRPr lang="el-GR"/>
          </a:p>
        </p:txBody>
      </p:sp>
      <p:sp>
        <p:nvSpPr>
          <p:cNvPr id="5" name="Rectangle 1">
            <a:extLst>
              <a:ext uri="{FF2B5EF4-FFF2-40B4-BE49-F238E27FC236}">
                <a16:creationId xmlns:a16="http://schemas.microsoft.com/office/drawing/2014/main" id="{8B1F3378-B75E-15D9-931F-6FA700943EE5}"/>
              </a:ext>
            </a:extLst>
          </p:cNvPr>
          <p:cNvSpPr>
            <a:spLocks noGrp="1" noChangeArrowheads="1"/>
          </p:cNvSpPr>
          <p:nvPr>
            <p:ph idx="1"/>
          </p:nvPr>
        </p:nvSpPr>
        <p:spPr bwMode="auto">
          <a:xfrm>
            <a:off x="457200" y="2739798"/>
            <a:ext cx="84352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FontTx/>
              <a:buChar char="•"/>
            </a:pPr>
            <a:r>
              <a:rPr kumimoji="0" lang="en-US" altLang="en-US" sz="2800" b="0" i="0" u="none" strike="noStrike" cap="none" normalizeH="0" baseline="0" dirty="0">
                <a:ln>
                  <a:noFill/>
                </a:ln>
                <a:solidFill>
                  <a:schemeClr val="tx1"/>
                </a:solidFill>
                <a:effectLst/>
                <a:latin typeface="Arial" panose="020B0604020202020204" pitchFamily="34" charset="0"/>
              </a:rPr>
              <a:t>Η </a:t>
            </a:r>
            <a:r>
              <a:rPr kumimoji="0" lang="en-US" altLang="en-US" sz="2800" b="1" i="0" u="none" strike="noStrike" cap="none" normalizeH="0" baseline="0" dirty="0" err="1">
                <a:ln>
                  <a:noFill/>
                </a:ln>
                <a:solidFill>
                  <a:schemeClr val="tx1"/>
                </a:solidFill>
                <a:effectLst/>
                <a:latin typeface="Arial" panose="020B0604020202020204" pitchFamily="34" charset="0"/>
              </a:rPr>
              <a:t>συμ</a:t>
            </a:r>
            <a:r>
              <a:rPr kumimoji="0" lang="en-US" altLang="en-US" sz="2800" b="1" i="0" u="none" strike="noStrike" cap="none" normalizeH="0" baseline="0" dirty="0">
                <a:ln>
                  <a:noFill/>
                </a:ln>
                <a:solidFill>
                  <a:schemeClr val="tx1"/>
                </a:solidFill>
                <a:effectLst/>
                <a:latin typeface="Arial" panose="020B0604020202020204" pitchFamily="34" charset="0"/>
              </a:rPr>
              <a:t>περιφορά</a:t>
            </a:r>
            <a:r>
              <a:rPr kumimoji="0" lang="en-US" altLang="en-US" sz="2800" b="0" i="0" u="none" strike="noStrike" cap="none" normalizeH="0" baseline="0" dirty="0">
                <a:ln>
                  <a:noFill/>
                </a:ln>
                <a:solidFill>
                  <a:schemeClr val="tx1"/>
                </a:solidFill>
                <a:effectLst/>
                <a:latin typeface="Arial" panose="020B0604020202020204" pitchFamily="34" charset="0"/>
              </a:rPr>
              <a:t> μπορεί να </a:t>
            </a:r>
            <a:r>
              <a:rPr kumimoji="0" lang="en-US" altLang="en-US" sz="2800" b="1" i="0" u="none" strike="noStrike" cap="none" normalizeH="0" baseline="0" dirty="0">
                <a:ln>
                  <a:noFill/>
                </a:ln>
                <a:solidFill>
                  <a:schemeClr val="tx1"/>
                </a:solidFill>
                <a:effectLst/>
                <a:latin typeface="Arial" panose="020B0604020202020204" pitchFamily="34" charset="0"/>
              </a:rPr>
              <a:t>διαμορφωθεί (shaped)</a:t>
            </a:r>
            <a:r>
              <a:rPr kumimoji="0" lang="en-US" altLang="en-US" sz="2800" b="0" i="0" u="none" strike="noStrike" cap="none" normalizeH="0" baseline="0" dirty="0">
                <a:ln>
                  <a:noFill/>
                </a:ln>
                <a:solidFill>
                  <a:schemeClr val="tx1"/>
                </a:solidFill>
                <a:effectLst/>
                <a:latin typeface="Arial" panose="020B0604020202020204" pitchFamily="34" charset="0"/>
              </a:rPr>
              <a:t> μέσω </a:t>
            </a:r>
            <a:r>
              <a:rPr kumimoji="0" lang="en-US" altLang="en-US" sz="2800" b="1" i="0" u="none" strike="noStrike" cap="none" normalizeH="0" baseline="0" dirty="0">
                <a:ln>
                  <a:noFill/>
                </a:ln>
                <a:solidFill>
                  <a:schemeClr val="tx1"/>
                </a:solidFill>
                <a:effectLst/>
                <a:latin typeface="Arial" panose="020B0604020202020204" pitchFamily="34" charset="0"/>
              </a:rPr>
              <a:t>ενίσχυσης</a:t>
            </a:r>
            <a:r>
              <a:rPr lang="en-GB" sz="2800" dirty="0"/>
              <a:t>(reward)</a:t>
            </a:r>
            <a:r>
              <a:rPr kumimoji="0" lang="en-US" altLang="en-US" sz="2800" b="0" i="0" u="none" strike="noStrike" cap="none" normalizeH="0" baseline="0" dirty="0">
                <a:ln>
                  <a:noFill/>
                </a:ln>
                <a:solidFill>
                  <a:schemeClr val="tx1"/>
                </a:solidFill>
                <a:effectLst/>
                <a:latin typeface="Arial" panose="020B0604020202020204" pitchFamily="34" charset="0"/>
              </a:rPr>
              <a:t>.</a:t>
            </a:r>
            <a:endParaRPr kumimoji="0" lang="el-GR" altLang="en-US" sz="28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spcBef>
                <a:spcPct val="0"/>
              </a:spcBef>
              <a:spcAft>
                <a:spcPct val="0"/>
              </a:spcAft>
              <a:buNone/>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Ο </a:t>
            </a:r>
            <a:r>
              <a:rPr kumimoji="0" lang="en-US" altLang="en-US" sz="2800" b="0" i="0" u="none" strike="noStrike" cap="none" normalizeH="0" baseline="0" dirty="0" err="1">
                <a:ln>
                  <a:noFill/>
                </a:ln>
                <a:solidFill>
                  <a:schemeClr val="tx1"/>
                </a:solidFill>
                <a:effectLst/>
                <a:latin typeface="Arial" panose="020B0604020202020204" pitchFamily="34" charset="0"/>
              </a:rPr>
              <a:t>οργ</a:t>
            </a:r>
            <a:r>
              <a:rPr kumimoji="0" lang="en-US" altLang="en-US" sz="2800" b="0" i="0" u="none" strike="noStrike" cap="none" normalizeH="0" baseline="0" dirty="0">
                <a:ln>
                  <a:noFill/>
                </a:ln>
                <a:solidFill>
                  <a:schemeClr val="tx1"/>
                </a:solidFill>
                <a:effectLst/>
                <a:latin typeface="Arial" panose="020B0604020202020204" pitchFamily="34" charset="0"/>
              </a:rPr>
              <a:t>ανισμός μαθαίνει </a:t>
            </a:r>
            <a:r>
              <a:rPr kumimoji="0" lang="en-US" altLang="en-US" sz="2800" b="1" i="0" u="none" strike="noStrike" cap="none" normalizeH="0" baseline="0" dirty="0">
                <a:ln>
                  <a:noFill/>
                </a:ln>
                <a:solidFill>
                  <a:schemeClr val="tx1"/>
                </a:solidFill>
                <a:effectLst/>
                <a:latin typeface="Arial" panose="020B0604020202020204" pitchFamily="34" charset="0"/>
              </a:rPr>
              <a:t>τι λειτουργεί</a:t>
            </a:r>
            <a:r>
              <a:rPr kumimoji="0" lang="en-US" altLang="en-US" sz="2800" b="0" i="0" u="none" strike="noStrike" cap="none" normalizeH="0" baseline="0" dirty="0">
                <a:ln>
                  <a:noFill/>
                </a:ln>
                <a:solidFill>
                  <a:schemeClr val="tx1"/>
                </a:solidFill>
                <a:effectLst/>
                <a:latin typeface="Arial" panose="020B0604020202020204" pitchFamily="34" charset="0"/>
              </a:rPr>
              <a:t> και </a:t>
            </a:r>
            <a:r>
              <a:rPr kumimoji="0" lang="en-US" altLang="en-US" sz="2800" b="1" i="0" u="none" strike="noStrike" cap="none" normalizeH="0" baseline="0" dirty="0">
                <a:ln>
                  <a:noFill/>
                </a:ln>
                <a:solidFill>
                  <a:schemeClr val="tx1"/>
                </a:solidFill>
                <a:effectLst/>
                <a:latin typeface="Arial" panose="020B0604020202020204" pitchFamily="34" charset="0"/>
              </a:rPr>
              <a:t>τι όχι</a:t>
            </a:r>
            <a:r>
              <a:rPr kumimoji="0" lang="en-US" altLang="en-US" sz="2800" b="0" i="0" u="none" strike="noStrike" cap="none" normalizeH="0" baseline="0" dirty="0">
                <a:ln>
                  <a:noFill/>
                </a:ln>
                <a:solidFill>
                  <a:schemeClr val="tx1"/>
                </a:solidFill>
                <a:effectLst/>
                <a:latin typeface="Arial" panose="020B0604020202020204" pitchFamily="34" charset="0"/>
              </a:rPr>
              <a:t>, ανάλογα με τις συνέπειες</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11194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F466-5610-D332-3D0D-7FAC609BF640}"/>
              </a:ext>
            </a:extLst>
          </p:cNvPr>
          <p:cNvSpPr>
            <a:spLocks noGrp="1"/>
          </p:cNvSpPr>
          <p:nvPr>
            <p:ph type="title"/>
          </p:nvPr>
        </p:nvSpPr>
        <p:spPr/>
        <p:txBody>
          <a:bodyPr>
            <a:normAutofit fontScale="90000"/>
          </a:bodyPr>
          <a:lstStyle/>
          <a:p>
            <a:r>
              <a:rPr lang="el-GR" dirty="0"/>
              <a:t>Τα στοιχεία της συντελεστικής μάθησης (Skinner Box)πχ.1</a:t>
            </a:r>
            <a:endParaRPr lang="en-GB" dirty="0"/>
          </a:p>
        </p:txBody>
      </p:sp>
      <p:sp>
        <p:nvSpPr>
          <p:cNvPr id="3" name="Content Placeholder 2">
            <a:extLst>
              <a:ext uri="{FF2B5EF4-FFF2-40B4-BE49-F238E27FC236}">
                <a16:creationId xmlns:a16="http://schemas.microsoft.com/office/drawing/2014/main" id="{BF6C61DF-2319-EAA2-D842-56FBD79F42C9}"/>
              </a:ext>
            </a:extLst>
          </p:cNvPr>
          <p:cNvSpPr>
            <a:spLocks noGrp="1"/>
          </p:cNvSpPr>
          <p:nvPr>
            <p:ph idx="1"/>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12154A7C-D0F4-F99B-AB42-53978391D1C6}"/>
              </a:ext>
            </a:extLst>
          </p:cNvPr>
          <p:cNvSpPr>
            <a:spLocks noGrp="1"/>
          </p:cNvSpPr>
          <p:nvPr>
            <p:ph type="sldNum" sz="quarter" idx="12"/>
          </p:nvPr>
        </p:nvSpPr>
        <p:spPr/>
        <p:txBody>
          <a:bodyPr/>
          <a:lstStyle/>
          <a:p>
            <a:fld id="{86AAA6DD-A541-4490-A3CA-83A4F81B28A8}" type="slidenum">
              <a:rPr lang="el-GR" smtClean="0"/>
              <a:pPr/>
              <a:t>7</a:t>
            </a:fld>
            <a:endParaRPr lang="el-GR"/>
          </a:p>
        </p:txBody>
      </p:sp>
      <p:pic>
        <p:nvPicPr>
          <p:cNvPr id="6" name="Picture 5">
            <a:extLst>
              <a:ext uri="{FF2B5EF4-FFF2-40B4-BE49-F238E27FC236}">
                <a16:creationId xmlns:a16="http://schemas.microsoft.com/office/drawing/2014/main" id="{F0016B80-1599-97F6-1512-2D0E46DD177E}"/>
              </a:ext>
            </a:extLst>
          </p:cNvPr>
          <p:cNvPicPr>
            <a:picLocks noChangeAspect="1"/>
          </p:cNvPicPr>
          <p:nvPr/>
        </p:nvPicPr>
        <p:blipFill>
          <a:blip r:embed="rId2"/>
          <a:stretch>
            <a:fillRect/>
          </a:stretch>
        </p:blipFill>
        <p:spPr>
          <a:xfrm>
            <a:off x="887410" y="1626714"/>
            <a:ext cx="7369179" cy="3604572"/>
          </a:xfrm>
          <a:prstGeom prst="rect">
            <a:avLst/>
          </a:prstGeom>
        </p:spPr>
      </p:pic>
    </p:spTree>
    <p:extLst>
      <p:ext uri="{BB962C8B-B14F-4D97-AF65-F5344CB8AC3E}">
        <p14:creationId xmlns:p14="http://schemas.microsoft.com/office/powerpoint/2010/main" val="219492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80FFDA7-66DE-76C2-F53D-238A47B0FB2B}"/>
              </a:ext>
            </a:extLst>
          </p:cNvPr>
          <p:cNvSpPr>
            <a:spLocks noGrp="1"/>
          </p:cNvSpPr>
          <p:nvPr>
            <p:ph type="title"/>
          </p:nvPr>
        </p:nvSpPr>
        <p:spPr>
          <a:xfrm>
            <a:off x="457200" y="274638"/>
            <a:ext cx="8229600" cy="1143000"/>
          </a:xfrm>
        </p:spPr>
        <p:txBody>
          <a:bodyPr>
            <a:normAutofit fontScale="90000"/>
          </a:bodyPr>
          <a:lstStyle/>
          <a:p>
            <a:r>
              <a:rPr lang="el-GR" dirty="0"/>
              <a:t>Τα στοιχεία της συντελεστικής μάθησης (Skinner Box)πχ 2</a:t>
            </a:r>
            <a:endParaRPr lang="en-US" dirty="0"/>
          </a:p>
        </p:txBody>
      </p:sp>
      <p:pic>
        <p:nvPicPr>
          <p:cNvPr id="6" name="Content Placeholder 5">
            <a:extLst>
              <a:ext uri="{FF2B5EF4-FFF2-40B4-BE49-F238E27FC236}">
                <a16:creationId xmlns:a16="http://schemas.microsoft.com/office/drawing/2014/main" id="{DF179010-898C-0443-8E1D-D2C2799EB1BF}"/>
              </a:ext>
            </a:extLst>
          </p:cNvPr>
          <p:cNvPicPr>
            <a:picLocks noGrp="1" noChangeAspect="1"/>
          </p:cNvPicPr>
          <p:nvPr>
            <p:ph idx="1"/>
          </p:nvPr>
        </p:nvPicPr>
        <p:blipFill>
          <a:blip r:embed="rId2"/>
          <a:stretch>
            <a:fillRect/>
          </a:stretch>
        </p:blipFill>
        <p:spPr>
          <a:xfrm>
            <a:off x="457200" y="1844824"/>
            <a:ext cx="8229600" cy="3744416"/>
          </a:xfrm>
          <a:prstGeom prst="rect">
            <a:avLst/>
          </a:prstGeom>
          <a:noFill/>
        </p:spPr>
      </p:pic>
      <p:sp>
        <p:nvSpPr>
          <p:cNvPr id="4" name="Slide Number Placeholder 3">
            <a:extLst>
              <a:ext uri="{FF2B5EF4-FFF2-40B4-BE49-F238E27FC236}">
                <a16:creationId xmlns:a16="http://schemas.microsoft.com/office/drawing/2014/main" id="{0885A2EF-EB9B-F7BB-67E2-7B93818A7FE6}"/>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8</a:t>
            </a:fld>
            <a:endParaRPr lang="el-GR"/>
          </a:p>
        </p:txBody>
      </p:sp>
    </p:spTree>
    <p:extLst>
      <p:ext uri="{BB962C8B-B14F-4D97-AF65-F5344CB8AC3E}">
        <p14:creationId xmlns:p14="http://schemas.microsoft.com/office/powerpoint/2010/main" val="47211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D604F4-BD09-4409-BA0C-AB0F227FD4B4}"/>
              </a:ext>
            </a:extLst>
          </p:cNvPr>
          <p:cNvSpPr>
            <a:spLocks noGrp="1"/>
          </p:cNvSpPr>
          <p:nvPr>
            <p:ph type="title"/>
          </p:nvPr>
        </p:nvSpPr>
        <p:spPr>
          <a:xfrm>
            <a:off x="457200" y="274638"/>
            <a:ext cx="8229600" cy="1786210"/>
          </a:xfrm>
        </p:spPr>
        <p:txBody>
          <a:bodyPr>
            <a:normAutofit fontScale="90000"/>
          </a:bodyPr>
          <a:lstStyle/>
          <a:p>
            <a:br>
              <a:rPr lang="el-GR" sz="2200" b="0" i="0" dirty="0">
                <a:solidFill>
                  <a:srgbClr val="484848"/>
                </a:solidFill>
                <a:effectLst/>
                <a:latin typeface="Open Sans" panose="020B0606030504020204" pitchFamily="34" charset="0"/>
              </a:rPr>
            </a:br>
            <a:br>
              <a:rPr lang="el-GR" sz="2200" b="0" i="0" dirty="0">
                <a:solidFill>
                  <a:srgbClr val="484848"/>
                </a:solidFill>
                <a:effectLst/>
                <a:latin typeface="Open Sans" panose="020B0606030504020204" pitchFamily="34" charset="0"/>
              </a:rPr>
            </a:br>
            <a:br>
              <a:rPr lang="el-GR" sz="2200" b="0" i="0" dirty="0">
                <a:solidFill>
                  <a:srgbClr val="484848"/>
                </a:solidFill>
                <a:effectLst/>
                <a:latin typeface="Open Sans" panose="020B0606030504020204" pitchFamily="34" charset="0"/>
              </a:rPr>
            </a:br>
            <a:br>
              <a:rPr lang="en-US" sz="2200" b="0" i="0" dirty="0">
                <a:solidFill>
                  <a:srgbClr val="484848"/>
                </a:solidFill>
                <a:effectLst/>
                <a:latin typeface="Open Sans" panose="020B0606030504020204" pitchFamily="34" charset="0"/>
              </a:rPr>
            </a:br>
            <a:br>
              <a:rPr lang="en-US" sz="2200" b="0" i="0" dirty="0">
                <a:solidFill>
                  <a:srgbClr val="484848"/>
                </a:solidFill>
                <a:effectLst/>
                <a:latin typeface="Open Sans" panose="020B0606030504020204" pitchFamily="34" charset="0"/>
              </a:rPr>
            </a:br>
            <a:r>
              <a:rPr lang="en-US" sz="2200" b="0" i="0" dirty="0">
                <a:solidFill>
                  <a:srgbClr val="484848"/>
                </a:solidFill>
                <a:effectLst/>
                <a:latin typeface="Open Sans" panose="020B0606030504020204" pitchFamily="34" charset="0"/>
              </a:rPr>
              <a:t>???????</a:t>
            </a:r>
            <a:br>
              <a:rPr lang="el-GR" sz="2200" b="0" i="0" dirty="0">
                <a:solidFill>
                  <a:srgbClr val="484848"/>
                </a:solidFill>
                <a:effectLst/>
                <a:latin typeface="Open Sans" panose="020B0606030504020204" pitchFamily="34" charset="0"/>
              </a:rPr>
            </a:br>
            <a:r>
              <a:rPr lang="el-GR" sz="2200" b="1" i="0" dirty="0">
                <a:solidFill>
                  <a:srgbClr val="484848"/>
                </a:solidFill>
                <a:effectLst/>
                <a:latin typeface="Open Sans" panose="020B0606030504020204" pitchFamily="34" charset="0"/>
              </a:rPr>
              <a:t>Όλες μας οι επιλογές είναι αποτέλεσμα θετικής ενίσχυσης και συνεπώς δεν διαθέτουμε ελεύθερη βούληση αφού </a:t>
            </a:r>
            <a:br>
              <a:rPr lang="el-GR" sz="2200" b="1" i="0" dirty="0">
                <a:solidFill>
                  <a:srgbClr val="484848"/>
                </a:solidFill>
                <a:effectLst/>
                <a:latin typeface="Open Sans" panose="020B0606030504020204" pitchFamily="34" charset="0"/>
              </a:rPr>
            </a:br>
            <a:r>
              <a:rPr lang="el-GR" sz="2200" b="1" i="0" dirty="0">
                <a:solidFill>
                  <a:srgbClr val="484848"/>
                </a:solidFill>
                <a:effectLst/>
                <a:latin typeface="Open Sans" panose="020B0606030504020204" pitchFamily="34" charset="0"/>
              </a:rPr>
              <a:t>επαναλαμβάνουμε πράξεις από τις οποίες έχουμε αποκομίσει θετικό αποτέλεσμα</a:t>
            </a:r>
            <a:r>
              <a:rPr lang="el-GR" sz="2200" b="0" i="0" dirty="0">
                <a:solidFill>
                  <a:srgbClr val="484848"/>
                </a:solidFill>
                <a:effectLst/>
                <a:latin typeface="Open Sans" panose="020B0606030504020204" pitchFamily="34" charset="0"/>
              </a:rPr>
              <a:t>.</a:t>
            </a:r>
            <a:br>
              <a:rPr lang="el-GR" sz="2200" dirty="0"/>
            </a:br>
            <a:br>
              <a:rPr lang="el-GR" dirty="0"/>
            </a:br>
            <a:endParaRPr lang="en-US" dirty="0"/>
          </a:p>
        </p:txBody>
      </p:sp>
      <p:pic>
        <p:nvPicPr>
          <p:cNvPr id="5" name="Θέση περιεχομένου 4">
            <a:extLst>
              <a:ext uri="{FF2B5EF4-FFF2-40B4-BE49-F238E27FC236}">
                <a16:creationId xmlns:a16="http://schemas.microsoft.com/office/drawing/2014/main" id="{1DBBA0CA-CF64-4A6C-90C4-784543856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5687" y="2696369"/>
            <a:ext cx="1952625" cy="2333625"/>
          </a:xfrm>
        </p:spPr>
      </p:pic>
      <p:sp>
        <p:nvSpPr>
          <p:cNvPr id="3" name="Θέση υποσέλιδου 2">
            <a:extLst>
              <a:ext uri="{FF2B5EF4-FFF2-40B4-BE49-F238E27FC236}">
                <a16:creationId xmlns:a16="http://schemas.microsoft.com/office/drawing/2014/main" id="{988FE974-205D-4E6E-8F3E-F4D173B49FF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938C0E3-0A15-4C87-BB2C-6AE654C7FD51}"/>
              </a:ext>
            </a:extLst>
          </p:cNvPr>
          <p:cNvSpPr>
            <a:spLocks noGrp="1"/>
          </p:cNvSpPr>
          <p:nvPr>
            <p:ph type="sldNum" sz="quarter" idx="12"/>
          </p:nvPr>
        </p:nvSpPr>
        <p:spPr/>
        <p:txBody>
          <a:bodyPr/>
          <a:lstStyle/>
          <a:p>
            <a:fld id="{B4B4A090-C6FB-429D-9E72-869C603C7F2D}" type="slidenum">
              <a:rPr lang="el-GR" smtClean="0"/>
              <a:pPr/>
              <a:t>9</a:t>
            </a:fld>
            <a:endParaRPr lang="el-GR"/>
          </a:p>
        </p:txBody>
      </p:sp>
    </p:spTree>
    <p:extLst>
      <p:ext uri="{BB962C8B-B14F-4D97-AF65-F5344CB8AC3E}">
        <p14:creationId xmlns:p14="http://schemas.microsoft.com/office/powerpoint/2010/main" val="214220384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9730</TotalTime>
  <Words>3419</Words>
  <Application>Microsoft Office PowerPoint</Application>
  <PresentationFormat>On-screen Show (4:3)</PresentationFormat>
  <Paragraphs>310</Paragraphs>
  <Slides>56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Arial Black</vt:lpstr>
      <vt:lpstr>Calibri</vt:lpstr>
      <vt:lpstr>Corbel</vt:lpstr>
      <vt:lpstr>Open Sans</vt:lpstr>
      <vt:lpstr>Times</vt:lpstr>
      <vt:lpstr>Times New Roman</vt:lpstr>
      <vt:lpstr>Wingdings</vt:lpstr>
      <vt:lpstr>Θέμα του Office</vt:lpstr>
      <vt:lpstr>PowerPoint Presentation</vt:lpstr>
      <vt:lpstr>Η Συντελεστική Μάθηση του Skinner (operant conditioning)</vt:lpstr>
      <vt:lpstr>SKINNER BOX https://www.youtube.com/watch?v=MOgowRy2WC0 </vt:lpstr>
      <vt:lpstr>Skinner box- Θετικη ενίσχυση*</vt:lpstr>
      <vt:lpstr>Γιατι υπάρχει το φως (stimulus)στο skinner box</vt:lpstr>
      <vt:lpstr>Burrhus Frederic Skinner (1904–1990)  Αμερικανός ψυχολόγος</vt:lpstr>
      <vt:lpstr>Τα στοιχεία της συντελεστικής μάθησης (Skinner Box)πχ.1</vt:lpstr>
      <vt:lpstr>Τα στοιχεία της συντελεστικής μάθησης (Skinner Box)πχ 2</vt:lpstr>
      <vt:lpstr>     ??????? Όλες μας οι επιλογές είναι αποτέλεσμα θετικής ενίσχυσης και συνεπώς δεν διαθέτουμε ελεύθερη βούληση αφού  επαναλαμβάνουμε πράξεις από τις οποίες έχουμε αποκομίσει θετικό αποτέλεσμα.  </vt:lpstr>
      <vt:lpstr>Skinner box-Αρνητική ενίσχυση(Τιμωρία)</vt:lpstr>
      <vt:lpstr>Ενίσχυση και τιμωρία – Σημαντικές έννοιες στη θεωρία του Skinner</vt:lpstr>
      <vt:lpstr>Τιμωρία</vt:lpstr>
      <vt:lpstr>Είδη ενίσχυσης και τιμωρίας*</vt:lpstr>
      <vt:lpstr>Συντελεστική μάθηση στην καθημερινότητα(ενίσχυση-reinforcement)</vt:lpstr>
      <vt:lpstr>https://www.youtube.com/watch?v=f7861V3YbfE</vt:lpstr>
      <vt:lpstr>Σχολιασμός του video:θετική τιμωρία</vt:lpstr>
      <vt:lpstr>https://www.youtube.com/watch?v=ne6o-uPJarA </vt:lpstr>
      <vt:lpstr>PowerPoint Presentation</vt:lpstr>
      <vt:lpstr> Γραμμική Οργάνωση-προγραμματισμένη διδασκαλία (B.F. Skinner) </vt:lpstr>
      <vt:lpstr>Χαρακτηριστικά γραμμικής προγραμματισμένης διδασκαλίας(Skinner)</vt:lpstr>
      <vt:lpstr> Ο SKINNER ΣΤΗΝ ΤΑΞΗ Διδακτική μηχανή&amp;προγραμματισμένη διδασκαλία - Teaching machine &amp; programmed learning </vt:lpstr>
      <vt:lpstr>Συμπερασματικά:*  Οι Aρχές της μάθησης του Skinner</vt:lpstr>
      <vt:lpstr>Προγραμματισμένη διδασκαλία με Διακλαδισμένη Οργάνωση (Ν.Α.Crowder)</vt:lpstr>
      <vt:lpstr>SKINNER VS CROWDER</vt:lpstr>
      <vt:lpstr>Μάθημα για το ηλεκτρικό κύκλωμα ΛΑΘΟΣ-CROWDER</vt:lpstr>
      <vt:lpstr>Μάθημα για το ηλεκτρικό κύκλωμα ΛΑΘΟΣ-Skinner</vt:lpstr>
      <vt:lpstr>Kλασική εξαρτημένη μάθηση VS Συντελεστική εξαρτημένη μάθηση</vt:lpstr>
      <vt:lpstr> Gagné*</vt:lpstr>
      <vt:lpstr>«Θεωρία των Συνθηκών της Μάθησης» (Conditions of Learning)*</vt:lpstr>
      <vt:lpstr>Conditions of Learning</vt:lpstr>
      <vt:lpstr>Conditions of Learning &amp; διδασκαλία</vt:lpstr>
      <vt:lpstr>ΤΑ 9 ΒΗΜΑΤΑ ΤΗΣ ΜΑΘΗΣΗΣ* https://www.youtube.com/watch?v=EOIGhyiCwpU</vt:lpstr>
      <vt:lpstr>(1) ΕΣΤΙΑΣΗ ΠΡΟΣΟΧΗΣ</vt:lpstr>
      <vt:lpstr>(2) ΣΤΟΧΟΙ ΜΑΘΗΣΗΣ</vt:lpstr>
      <vt:lpstr>(3) ΑΝΑΚΛΗΣΗ ΠΡΟΤΕΡΗΣ ΓΝΩΣΗΣ</vt:lpstr>
      <vt:lpstr>(4) ΠΑΡΟΥΣΙΑΣΗ ΥΛΙΚΟΥ</vt:lpstr>
      <vt:lpstr>(5) ΠΑΡΟΧΗ ΥΠΟΣΤΗΡΙΞΗΣ</vt:lpstr>
      <vt:lpstr>(6) ΔΡΑΣΗ ΜΑΘΗΤΩΝ</vt:lpstr>
      <vt:lpstr>(7) ΑΝΑΔΡΑΣΗ από Εκπαιδευτικό</vt:lpstr>
      <vt:lpstr>(8) ΑΞΙΟΛΟΓΗΣΗ</vt:lpstr>
      <vt:lpstr>(9) ΔΙΑΤΗΡΗΣΗ ΓΝΩΣΗΣ</vt:lpstr>
      <vt:lpstr>  Παράδειγμα: Διδασκαλία του Πυθαγορείου Θεωρήματος-9 βήματα Gagné  </vt:lpstr>
      <vt:lpstr>PowerPoint Presentation</vt:lpstr>
      <vt:lpstr> Παράδειγμα: Διδασκαλία του Πυθαγορείου Θεωρήματος- 9 βήματα Gagné </vt:lpstr>
      <vt:lpstr>Διδακτικός σχεδιασμός</vt:lpstr>
      <vt:lpstr> Ο ρόλος της θεωρίας του Gagné στον διδακτικό σχεδιασμό </vt:lpstr>
      <vt:lpstr>Ο ρόλος της θεωρίας του Gagné στον διδακτικό σχεδιασμό</vt:lpstr>
      <vt:lpstr>Ο ρόλος του διδακτικού σχεδιασμού &amp; Εκπαιδευτικές εφαρμογές στον υπολογιστή</vt:lpstr>
      <vt:lpstr>Συμπερασματικά:Το μοντέλο του Διδακτικού Σχεδιασμού*</vt:lpstr>
      <vt:lpstr>Για τους συμπεριφοριστές </vt:lpstr>
      <vt:lpstr>*Κριτική του συµπεριφορισµού</vt:lpstr>
      <vt:lpstr>Ο ΣΥΜΠΕΡΙΦΟΡΙΣΜΟΣ ΣΗΜΕΡΑ ΣΤΗΝ ΕΛΛΑΔΑ</vt:lpstr>
      <vt:lpstr>Ο ΣΥΜΠΕΡΙΦΟΡΙΣΜΟΣ ΣΗΜΕΡΑ ΣΤΗΝ ΕΛΛΑΔΑ</vt:lpstr>
      <vt:lpstr>Η σύγχρονη συμπεριφοριστική προσέγγιση</vt:lpstr>
      <vt:lpstr>O ΣΥΜΠΕΡΙΦΟΡΙΣΜΟΣ ΣΗΜΕΡΑ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Εποικοδομισμός</dc:title>
  <dc:creator>ΗΡΑ</dc:creator>
  <cp:lastModifiedBy>ΙΩΑΝΝΑ ΚΑΛΛΙΑΜΠΑΚΟΥ</cp:lastModifiedBy>
  <cp:revision>418</cp:revision>
  <dcterms:created xsi:type="dcterms:W3CDTF">2018-04-21T16:53:07Z</dcterms:created>
  <dcterms:modified xsi:type="dcterms:W3CDTF">2025-11-12T12:00:23Z</dcterms:modified>
</cp:coreProperties>
</file>