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543" r:id="rId2"/>
    <p:sldId id="539" r:id="rId3"/>
    <p:sldId id="540" r:id="rId4"/>
    <p:sldId id="541" r:id="rId5"/>
    <p:sldId id="261" r:id="rId6"/>
    <p:sldId id="557" r:id="rId7"/>
    <p:sldId id="263" r:id="rId8"/>
    <p:sldId id="421" r:id="rId9"/>
    <p:sldId id="262" r:id="rId10"/>
    <p:sldId id="519" r:id="rId11"/>
    <p:sldId id="443" r:id="rId12"/>
    <p:sldId id="444" r:id="rId13"/>
    <p:sldId id="446" r:id="rId14"/>
    <p:sldId id="447" r:id="rId15"/>
    <p:sldId id="448" r:id="rId16"/>
    <p:sldId id="449" r:id="rId17"/>
    <p:sldId id="466" r:id="rId18"/>
    <p:sldId id="467" r:id="rId19"/>
    <p:sldId id="452" r:id="rId20"/>
    <p:sldId id="453" r:id="rId21"/>
    <p:sldId id="455" r:id="rId22"/>
    <p:sldId id="456" r:id="rId23"/>
    <p:sldId id="457" r:id="rId24"/>
    <p:sldId id="509" r:id="rId25"/>
    <p:sldId id="542" r:id="rId26"/>
    <p:sldId id="267" r:id="rId27"/>
    <p:sldId id="505" r:id="rId28"/>
    <p:sldId id="423" r:id="rId29"/>
    <p:sldId id="268" r:id="rId30"/>
    <p:sldId id="282" r:id="rId31"/>
    <p:sldId id="283" r:id="rId32"/>
    <p:sldId id="284" r:id="rId33"/>
    <p:sldId id="323" r:id="rId34"/>
    <p:sldId id="279" r:id="rId35"/>
    <p:sldId id="285" r:id="rId36"/>
    <p:sldId id="286" r:id="rId37"/>
    <p:sldId id="287" r:id="rId38"/>
    <p:sldId id="324" r:id="rId39"/>
    <p:sldId id="289" r:id="rId40"/>
    <p:sldId id="426" r:id="rId41"/>
    <p:sldId id="521" r:id="rId42"/>
    <p:sldId id="522" r:id="rId43"/>
    <p:sldId id="523" r:id="rId44"/>
    <p:sldId id="524" r:id="rId45"/>
    <p:sldId id="325" r:id="rId46"/>
    <p:sldId id="326" r:id="rId47"/>
    <p:sldId id="525" r:id="rId48"/>
    <p:sldId id="526" r:id="rId49"/>
    <p:sldId id="544" r:id="rId50"/>
    <p:sldId id="527" r:id="rId51"/>
    <p:sldId id="528" r:id="rId52"/>
    <p:sldId id="327" r:id="rId53"/>
    <p:sldId id="529" r:id="rId54"/>
    <p:sldId id="530" r:id="rId55"/>
    <p:sldId id="469" r:id="rId56"/>
    <p:sldId id="520" r:id="rId57"/>
    <p:sldId id="317" r:id="rId58"/>
    <p:sldId id="333" r:id="rId59"/>
    <p:sldId id="322" r:id="rId60"/>
    <p:sldId id="545" r:id="rId61"/>
    <p:sldId id="546" r:id="rId62"/>
    <p:sldId id="547" r:id="rId63"/>
    <p:sldId id="548" r:id="rId64"/>
    <p:sldId id="328" r:id="rId65"/>
    <p:sldId id="503" r:id="rId66"/>
    <p:sldId id="502" r:id="rId67"/>
    <p:sldId id="506" r:id="rId68"/>
    <p:sldId id="504" r:id="rId69"/>
    <p:sldId id="329" r:id="rId70"/>
    <p:sldId id="531" r:id="rId71"/>
    <p:sldId id="532" r:id="rId72"/>
    <p:sldId id="533" r:id="rId73"/>
    <p:sldId id="534" r:id="rId74"/>
    <p:sldId id="535" r:id="rId75"/>
    <p:sldId id="536" r:id="rId76"/>
    <p:sldId id="537" r:id="rId77"/>
    <p:sldId id="538" r:id="rId78"/>
    <p:sldId id="330" r:id="rId79"/>
    <p:sldId id="331" r:id="rId80"/>
    <p:sldId id="412" r:id="rId81"/>
    <p:sldId id="332" r:id="rId82"/>
    <p:sldId id="478" r:id="rId83"/>
    <p:sldId id="414" r:id="rId84"/>
    <p:sldId id="480" r:id="rId85"/>
    <p:sldId id="517" r:id="rId86"/>
    <p:sldId id="376" r:id="rId87"/>
    <p:sldId id="273" r:id="rId88"/>
    <p:sldId id="486" r:id="rId89"/>
    <p:sldId id="487" r:id="rId90"/>
    <p:sldId id="549" r:id="rId91"/>
    <p:sldId id="550" r:id="rId92"/>
    <p:sldId id="488" r:id="rId93"/>
    <p:sldId id="489" r:id="rId94"/>
    <p:sldId id="458" r:id="rId95"/>
    <p:sldId id="490" r:id="rId96"/>
    <p:sldId id="491" r:id="rId97"/>
    <p:sldId id="468" r:id="rId98"/>
    <p:sldId id="335" r:id="rId99"/>
    <p:sldId id="492" r:id="rId100"/>
    <p:sldId id="518" r:id="rId101"/>
    <p:sldId id="481" r:id="rId102"/>
    <p:sldId id="494" r:id="rId103"/>
    <p:sldId id="372" r:id="rId104"/>
    <p:sldId id="482" r:id="rId105"/>
    <p:sldId id="474" r:id="rId106"/>
    <p:sldId id="339" r:id="rId107"/>
    <p:sldId id="345" r:id="rId108"/>
    <p:sldId id="344" r:id="rId109"/>
    <p:sldId id="484" r:id="rId110"/>
    <p:sldId id="477" r:id="rId111"/>
    <p:sldId id="378" r:id="rId112"/>
    <p:sldId id="346" r:id="rId113"/>
    <p:sldId id="377" r:id="rId114"/>
    <p:sldId id="459" r:id="rId115"/>
    <p:sldId id="373" r:id="rId116"/>
    <p:sldId id="374" r:id="rId117"/>
    <p:sldId id="375" r:id="rId118"/>
    <p:sldId id="555" r:id="rId119"/>
    <p:sldId id="552" r:id="rId120"/>
    <p:sldId id="553" r:id="rId121"/>
    <p:sldId id="554" r:id="rId122"/>
    <p:sldId id="558" r:id="rId123"/>
    <p:sldId id="495" r:id="rId124"/>
    <p:sldId id="496" r:id="rId125"/>
    <p:sldId id="497" r:id="rId126"/>
    <p:sldId id="498" r:id="rId127"/>
    <p:sldId id="460" r:id="rId128"/>
    <p:sldId id="440" r:id="rId129"/>
    <p:sldId id="472" r:id="rId1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varScale="1">
        <p:scale>
          <a:sx n="75" d="100"/>
          <a:sy n="75" d="100"/>
        </p:scale>
        <p:origin x="1622"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3C4EA-3010-475A-B2BD-B1308F5E15A3}" type="datetimeFigureOut">
              <a:rPr lang="el-GR" smtClean="0"/>
              <a:pPr/>
              <a:t>21/11/2025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A3F7A-42E6-479C-AAE4-299B90011D5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txBody>
          <a:bodyPr/>
          <a:lstStyle/>
          <a:p>
            <a:endParaRPr lang="en-GB"/>
          </a:p>
        </p:txBody>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8F3A7A0-B30B-49FA-9494-C0E889919FFC}" type="slidenum">
              <a:rPr lang="el-GR" smtClean="0"/>
              <a:pPr/>
              <a:t>15</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29BA3F7A-42E6-479C-AAE4-299B90011D58}" type="slidenum">
              <a:rPr lang="el-GR" smtClean="0"/>
              <a:pPr/>
              <a:t>128</a:t>
            </a:fld>
            <a:endParaRPr lang="el-GR"/>
          </a:p>
        </p:txBody>
      </p:sp>
    </p:spTree>
    <p:extLst>
      <p:ext uri="{BB962C8B-B14F-4D97-AF65-F5344CB8AC3E}">
        <p14:creationId xmlns:p14="http://schemas.microsoft.com/office/powerpoint/2010/main" val="1896803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553E9F7-3B62-405E-AFEF-AA2B54A59E48}" type="slidenum">
              <a:rPr lang="en-GB" smtClean="0"/>
              <a:pPr>
                <a:defRPr/>
              </a:pPr>
              <a:t>26</a:t>
            </a:fld>
            <a:endParaRPr lang="en-GB"/>
          </a:p>
        </p:txBody>
      </p:sp>
    </p:spTree>
    <p:extLst>
      <p:ext uri="{BB962C8B-B14F-4D97-AF65-F5344CB8AC3E}">
        <p14:creationId xmlns:p14="http://schemas.microsoft.com/office/powerpoint/2010/main" val="400976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F3EA3C9F-FC99-4F5C-B7BE-02CF4D939722}" type="slidenum">
              <a:rPr lang="en-GB" smtClean="0"/>
              <a:pPr>
                <a:defRPr/>
              </a:pPr>
              <a:t>29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A687C7F-8E6B-4545-8EF9-4E87C306913D}" type="slidenum">
              <a:rPr lang="en-GB" smtClean="0"/>
              <a:pPr>
                <a:defRPr/>
              </a:pPr>
              <a:t>46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C6925E0-A96E-418B-8A6C-633FB70AA489}" type="slidenum">
              <a:rPr lang="en-GB" smtClean="0"/>
              <a:pPr>
                <a:defRPr/>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2729E-37DA-4AC7-BDF9-22206241A0A5}" type="slidenum">
              <a:rPr lang="el-GR"/>
              <a:pPr/>
              <a:t>88</a:t>
            </a:fld>
            <a:endParaRPr lang="el-G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l-GR"/>
              <a:t>Τον βοηθούν να αναπτύξει στρατηγικές που του επιτρέπουν να μαθαίνει πώς να μαθαίνει.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CE72143-342A-43DB-BDE9-E70E18D4FBD9}" type="slidenum">
              <a:rPr lang="en-GB" smtClean="0"/>
              <a:pPr>
                <a:defRPr/>
              </a:pPr>
              <a:t>105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a:noFill/>
          <a:ln/>
        </p:spPr>
        <p:txBody>
          <a:bodyPr/>
          <a:lstStyle/>
          <a:p>
            <a:pPr eaLnBrk="1" hangingPunct="1"/>
            <a:endParaRPr lang="el-GR"/>
          </a:p>
        </p:txBody>
      </p:sp>
      <p:sp>
        <p:nvSpPr>
          <p:cNvPr id="94212" name="3 - Θέση αριθμού διαφάνειας"/>
          <p:cNvSpPr>
            <a:spLocks noGrp="1"/>
          </p:cNvSpPr>
          <p:nvPr>
            <p:ph type="sldNum" sz="quarter" idx="5"/>
          </p:nvPr>
        </p:nvSpPr>
        <p:spPr>
          <a:noFill/>
        </p:spPr>
        <p:txBody>
          <a:bodyPr/>
          <a:lstStyle/>
          <a:p>
            <a:fld id="{536830B6-A527-4DB9-B14A-315E0BA4F5BC}" type="slidenum">
              <a:rPr lang="el-GR" smtClean="0"/>
              <a:pPr/>
              <a:t>106</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070F539-8D01-44AA-A70F-A55A2F67E9A9}" type="slidenum">
              <a:rPr lang="en-GB" smtClean="0"/>
              <a:pPr>
                <a:defRPr/>
              </a:pPr>
              <a:t>127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F3B2D1C-0068-4046-829A-57962D75AF9A}" type="datetime1">
              <a:rPr lang="el-GR" smtClean="0"/>
              <a:pPr/>
              <a:t>21/11/2025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757F811-0F02-4E4D-891C-DDF643FB5EDF}" type="datetime1">
              <a:rPr lang="el-GR" smtClean="0"/>
              <a:pPr/>
              <a:t>21/11/2025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118BA47-8121-4421-9339-721313C34C4B}" type="datetime1">
              <a:rPr lang="el-GR" smtClean="0"/>
              <a:pPr/>
              <a:t>21/11/2025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8281053"/>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41882B1A-B567-4BD5-80AB-7D8316ED616C}" type="datetime1">
              <a:rPr lang="el-GR" smtClean="0"/>
              <a:pPr/>
              <a:t>21/11/2025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A479C79-5CE9-4BB8-8CB6-A87EAFB77516}" type="datetime1">
              <a:rPr lang="el-GR" smtClean="0"/>
              <a:pPr/>
              <a:t>21/11/2025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913A1695-2698-4A32-AAF6-106820DC76F2}" type="datetime1">
              <a:rPr lang="el-GR" smtClean="0"/>
              <a:pPr/>
              <a:t>21/11/2025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9C86C35-44BA-4DAF-8C7E-A65B88A88946}" type="datetime1">
              <a:rPr lang="el-GR" smtClean="0"/>
              <a:pPr/>
              <a:t>21/11/2025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99B02FA2-8FBA-4AE7-8248-BBBD738848A9}" type="datetime1">
              <a:rPr lang="el-GR" smtClean="0"/>
              <a:pPr/>
              <a:t>21/11/2025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0CDD51-682C-4ACE-BF3D-9A11A3ED3FD0}" type="datetime1">
              <a:rPr lang="el-GR" smtClean="0"/>
              <a:pPr/>
              <a:t>21/11/2025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43C3D62-AC98-4CA1-BEC7-BF2692A13D94}" type="datetime1">
              <a:rPr lang="el-GR" smtClean="0"/>
              <a:pPr/>
              <a:t>21/11/2025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7ED134-DA2B-4E12-BD2B-F6AFD6731A94}" type="datetime1">
              <a:rPr lang="el-GR" smtClean="0"/>
              <a:pPr/>
              <a:t>21/11/2025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350-D800-4B43-87C2-648677541072}" type="datetime1">
              <a:rPr lang="el-GR" smtClean="0"/>
              <a:pPr/>
              <a:t>21/11/2025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A6DD-A541-4490-A3CA-83A4F81B28A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phet.colorado.edu/sims/html/john-travoltage/latest/john-travoltage_e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het.colorado.edu/sims/html/gravity-and-orbits/latest/gravity-and-orbits_el.html" TargetMode="External"/><Relationship Id="rId4" Type="http://schemas.openxmlformats.org/officeDocument/2006/relationships/hyperlink" Target="https://phet.colorado.edu/sims/html/expression-exchange/latest/expression-exchange_el.html" TargetMode="External"/></Relationships>
</file>

<file path=ppt/slides/_rels/slide129.xml.rels><?xml version="1.0" encoding="UTF-8" standalone="yes"?>
<Relationships xmlns="http://schemas.openxmlformats.org/package/2006/relationships"><Relationship Id="rId2" Type="http://schemas.openxmlformats.org/officeDocument/2006/relationships/hyperlink" Target="http://users.sch.gr/misailidis/test_theories_math/Bruner.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NCdLNuP7OA8"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9YWlfRTBhAQ"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j4lvQfhuNmg"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static.wikia.nocookie.net/t8g2v/images/e/e9/10.240.jpg/revision/latest?cb=20140526075631&amp;path-prefix=el" TargetMode="External"/><Relationship Id="rId1" Type="http://schemas.openxmlformats.org/officeDocument/2006/relationships/slideLayout" Target="../slideLayouts/slideLayout4.xml"/><Relationship Id="rId4" Type="http://schemas.openxmlformats.org/officeDocument/2006/relationships/hyperlink" Target="http://www.fhw.gr/cosmos/index.php?id=15&amp;m=2&amp;s=15&amp;lg="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C5C4-C479-7129-EB36-69D185C408C4}"/>
              </a:ext>
            </a:extLst>
          </p:cNvPr>
          <p:cNvSpPr>
            <a:spLocks noGrp="1"/>
          </p:cNvSpPr>
          <p:nvPr>
            <p:ph type="title"/>
          </p:nvPr>
        </p:nvSpPr>
        <p:spPr/>
        <p:txBody>
          <a:bodyPr/>
          <a:lstStyle/>
          <a:p>
            <a:r>
              <a:rPr lang="el-GR" dirty="0"/>
              <a:t>ΕΠΟΙΚΟΔΟΜΙΣΜΟΣ-ΑΙ</a:t>
            </a:r>
            <a:endParaRPr lang="en-GB" dirty="0"/>
          </a:p>
        </p:txBody>
      </p:sp>
      <p:pic>
        <p:nvPicPr>
          <p:cNvPr id="6" name="Content Placeholder 5">
            <a:extLst>
              <a:ext uri="{FF2B5EF4-FFF2-40B4-BE49-F238E27FC236}">
                <a16:creationId xmlns:a16="http://schemas.microsoft.com/office/drawing/2014/main" id="{6937B873-9E30-B445-1C1A-6326D95AA5EA}"/>
              </a:ext>
            </a:extLst>
          </p:cNvPr>
          <p:cNvPicPr>
            <a:picLocks noGrp="1" noChangeAspect="1"/>
          </p:cNvPicPr>
          <p:nvPr>
            <p:ph idx="1"/>
          </p:nvPr>
        </p:nvPicPr>
        <p:blipFill>
          <a:blip r:embed="rId2"/>
          <a:stretch>
            <a:fillRect/>
          </a:stretch>
        </p:blipFill>
        <p:spPr>
          <a:xfrm>
            <a:off x="1409426" y="1897051"/>
            <a:ext cx="6325148" cy="3932261"/>
          </a:xfrm>
          <a:prstGeom prst="rect">
            <a:avLst/>
          </a:prstGeom>
        </p:spPr>
      </p:pic>
      <p:sp>
        <p:nvSpPr>
          <p:cNvPr id="4" name="Slide Number Placeholder 3">
            <a:extLst>
              <a:ext uri="{FF2B5EF4-FFF2-40B4-BE49-F238E27FC236}">
                <a16:creationId xmlns:a16="http://schemas.microsoft.com/office/drawing/2014/main" id="{D9825464-1627-2DE2-F809-F1A5EE4E39C2}"/>
              </a:ext>
            </a:extLst>
          </p:cNvPr>
          <p:cNvSpPr>
            <a:spLocks noGrp="1"/>
          </p:cNvSpPr>
          <p:nvPr>
            <p:ph type="sldNum" sz="quarter" idx="12"/>
          </p:nvPr>
        </p:nvSpPr>
        <p:spPr/>
        <p:txBody>
          <a:bodyPr/>
          <a:lstStyle/>
          <a:p>
            <a:fld id="{86AAA6DD-A541-4490-A3CA-83A4F81B28A8}" type="slidenum">
              <a:rPr lang="el-GR" smtClean="0"/>
              <a:pPr/>
              <a:t>1</a:t>
            </a:fld>
            <a:endParaRPr lang="el-GR"/>
          </a:p>
        </p:txBody>
      </p:sp>
    </p:spTree>
    <p:extLst>
      <p:ext uri="{BB962C8B-B14F-4D97-AF65-F5344CB8AC3E}">
        <p14:creationId xmlns:p14="http://schemas.microsoft.com/office/powerpoint/2010/main" val="206656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John Dewey (1859-1952)</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a:t>Οι βασικές ιδέες του μπορούν να συνοψιστούν  ως εξής:</a:t>
            </a:r>
          </a:p>
          <a:p>
            <a:r>
              <a:rPr lang="el-GR" dirty="0"/>
              <a:t> Πιο στενή σχέση ανάμεσα στο σχολείο και στις </a:t>
            </a:r>
            <a:r>
              <a:rPr lang="el-GR" b="1" dirty="0"/>
              <a:t>δραστηριότητες </a:t>
            </a:r>
            <a:r>
              <a:rPr lang="el-GR" b="1" dirty="0">
                <a:highlight>
                  <a:srgbClr val="FFFF00"/>
                </a:highlight>
              </a:rPr>
              <a:t>εκτός</a:t>
            </a:r>
            <a:r>
              <a:rPr lang="el-GR" b="1" dirty="0"/>
              <a:t> σχολείου</a:t>
            </a:r>
            <a:r>
              <a:rPr lang="el-GR" dirty="0"/>
              <a:t>.</a:t>
            </a:r>
          </a:p>
          <a:p>
            <a:r>
              <a:rPr lang="el-GR" dirty="0"/>
              <a:t> Διδασκαλία με </a:t>
            </a:r>
            <a:r>
              <a:rPr lang="el-GR" b="1" dirty="0"/>
              <a:t>επίκεντρο τον μαθητή </a:t>
            </a:r>
            <a:r>
              <a:rPr lang="el-GR" dirty="0"/>
              <a:t>και όχι τη διδακτέα ύλη.</a:t>
            </a:r>
          </a:p>
          <a:p>
            <a:r>
              <a:rPr lang="el-GR" dirty="0"/>
              <a:t> Η </a:t>
            </a:r>
            <a:r>
              <a:rPr lang="el-GR" b="1" dirty="0"/>
              <a:t>εκπαίδευση </a:t>
            </a:r>
            <a:r>
              <a:rPr lang="el-GR" dirty="0"/>
              <a:t>δεν είναι προετοιμασία για τη ζωή, </a:t>
            </a:r>
            <a:r>
              <a:rPr lang="el-GR" b="1" dirty="0"/>
              <a:t>είναι η ίδια η ζωή. </a:t>
            </a:r>
          </a:p>
          <a:p>
            <a:r>
              <a:rPr lang="el-GR" dirty="0"/>
              <a:t>Απόρριψη του φορμαλισμού της εκπαίδευσης με τα προγράμματά της.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10</a:t>
            </a:fld>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3F87F6-DB6B-4F9F-B627-8F321DAAA182}"/>
              </a:ext>
            </a:extLst>
          </p:cNvPr>
          <p:cNvSpPr>
            <a:spLocks noGrp="1"/>
          </p:cNvSpPr>
          <p:nvPr>
            <p:ph type="title"/>
          </p:nvPr>
        </p:nvSpPr>
        <p:spPr/>
        <p:txBody>
          <a:bodyPr>
            <a:normAutofit/>
          </a:bodyPr>
          <a:lstStyle/>
          <a:p>
            <a:r>
              <a:rPr lang="el-GR" sz="3200" b="1" dirty="0">
                <a:effectLst>
                  <a:outerShdw blurRad="38100" dist="38100" dir="2700000" algn="tl">
                    <a:srgbClr val="C0C0C0"/>
                  </a:outerShdw>
                </a:effectLst>
                <a:latin typeface="Corbel" pitchFamily="34" charset="0"/>
              </a:rPr>
              <a:t>Εγκέφαλος….πολύπλοκη δομή</a:t>
            </a:r>
            <a:br>
              <a:rPr lang="el-GR" sz="3200" b="1" dirty="0">
                <a:effectLst>
                  <a:outerShdw blurRad="38100" dist="38100" dir="2700000" algn="tl">
                    <a:srgbClr val="C0C0C0"/>
                  </a:outerShdw>
                </a:effectLst>
                <a:latin typeface="Corbel" pitchFamily="34" charset="0"/>
              </a:rPr>
            </a:br>
            <a:endParaRPr lang="en-US" sz="3200" dirty="0"/>
          </a:p>
        </p:txBody>
      </p:sp>
      <p:sp>
        <p:nvSpPr>
          <p:cNvPr id="3" name="Θέση περιεχομένου 2">
            <a:extLst>
              <a:ext uri="{FF2B5EF4-FFF2-40B4-BE49-F238E27FC236}">
                <a16:creationId xmlns:a16="http://schemas.microsoft.com/office/drawing/2014/main" id="{C1588945-6BA2-9328-D765-279DB9D548DA}"/>
              </a:ext>
            </a:extLst>
          </p:cNvPr>
          <p:cNvSpPr>
            <a:spLocks noGrp="1"/>
          </p:cNvSpPr>
          <p:nvPr>
            <p:ph sz="half" idx="1"/>
          </p:nvPr>
        </p:nvSpPr>
        <p:spPr/>
        <p:txBody>
          <a:bodyPr/>
          <a:lstStyle/>
          <a:p>
            <a:pPr marL="0" indent="0">
              <a:buNone/>
            </a:pPr>
            <a:r>
              <a:rPr lang="el-GR" sz="2800" dirty="0"/>
              <a:t>Προσπαθείστε να πείτε το χρώμα και όχι την λέξη</a:t>
            </a:r>
          </a:p>
          <a:p>
            <a:pPr marL="0" indent="0">
              <a:buNone/>
            </a:pPr>
            <a:endParaRPr lang="en-US" sz="2800" dirty="0">
              <a:latin typeface="Corbel" pitchFamily="34" charset="0"/>
            </a:endParaRPr>
          </a:p>
          <a:p>
            <a:pPr marL="0" marR="0">
              <a:lnSpc>
                <a:spcPct val="107000"/>
              </a:lnSpc>
              <a:spcAft>
                <a:spcPts val="800"/>
              </a:spcAft>
            </a:pPr>
            <a:r>
              <a:rPr lang="el-GR" sz="1800" kern="100" dirty="0">
                <a:solidFill>
                  <a:srgbClr val="47D45A"/>
                </a:solidFill>
                <a:effectLst/>
                <a:latin typeface="Bahnschrift SemiCondensed" panose="020B0502040204020203" pitchFamily="34" charset="0"/>
                <a:ea typeface="Aptos" panose="020B0004020202020204" pitchFamily="34" charset="0"/>
                <a:cs typeface="Times New Roman" panose="02020603050405020304" pitchFamily="18" charset="0"/>
              </a:rPr>
              <a:t>ΚΙΤΡΙΝΟ   </a:t>
            </a:r>
            <a:r>
              <a:rPr lang="el-GR"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ΜΠΛΕ  </a:t>
            </a:r>
            <a:r>
              <a:rPr lang="el-GR" sz="1800" kern="100" dirty="0">
                <a:solidFill>
                  <a:srgbClr val="46B1E1"/>
                </a:solidFill>
                <a:effectLst/>
                <a:latin typeface="Bahnschrift SemiCondensed" panose="020B0502040204020203" pitchFamily="34" charset="0"/>
                <a:ea typeface="Aptos" panose="020B0004020202020204" pitchFamily="34" charset="0"/>
                <a:cs typeface="Times New Roman" panose="02020603050405020304" pitchFamily="18" charset="0"/>
              </a:rPr>
              <a:t>ΠΟΡΤΟΚΑΛΙ</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l-GR" sz="1800" kern="100" dirty="0">
                <a:solidFill>
                  <a:srgbClr val="FFC000"/>
                </a:solidFill>
                <a:effectLst/>
                <a:latin typeface="Bahnschrift SemiCondensed" panose="020B0502040204020203" pitchFamily="34" charset="0"/>
                <a:ea typeface="Aptos" panose="020B0004020202020204" pitchFamily="34" charset="0"/>
                <a:cs typeface="Times New Roman" panose="02020603050405020304" pitchFamily="18" charset="0"/>
              </a:rPr>
              <a:t>ΜΑΥΡΟ</a:t>
            </a:r>
            <a:r>
              <a:rPr lang="el-GR" sz="1800" kern="100" dirty="0">
                <a:solidFill>
                  <a:srgbClr val="FFFF00"/>
                </a:solidFill>
                <a:effectLst/>
                <a:latin typeface="Bahnschrift SemiCondensed" panose="020B0502040204020203" pitchFamily="34" charset="0"/>
                <a:ea typeface="Aptos" panose="020B0004020202020204" pitchFamily="34" charset="0"/>
                <a:cs typeface="Times New Roman" panose="02020603050405020304" pitchFamily="18" charset="0"/>
              </a:rPr>
              <a:t>    </a:t>
            </a:r>
            <a:r>
              <a:rPr lang="el-GR" sz="1800" kern="100" dirty="0">
                <a:solidFill>
                  <a:srgbClr val="46B1E1"/>
                </a:solidFill>
                <a:effectLst/>
                <a:latin typeface="Bahnschrift SemiCondensed" panose="020B0502040204020203" pitchFamily="34" charset="0"/>
                <a:ea typeface="Aptos" panose="020B0004020202020204" pitchFamily="34" charset="0"/>
                <a:cs typeface="Times New Roman" panose="02020603050405020304" pitchFamily="18" charset="0"/>
              </a:rPr>
              <a:t>ΚΟΚΚΙΝΟ  </a:t>
            </a:r>
            <a:r>
              <a:rPr lang="el-GR" sz="1800" kern="100" dirty="0">
                <a:effectLst/>
                <a:latin typeface="Bahnschrift SemiCondensed" panose="020B0502040204020203" pitchFamily="34" charset="0"/>
                <a:ea typeface="Aptos" panose="020B0004020202020204" pitchFamily="34" charset="0"/>
                <a:cs typeface="Times New Roman" panose="02020603050405020304" pitchFamily="18" charset="0"/>
              </a:rPr>
              <a:t>ΠΡΑΣΙΝΟ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M</a:t>
            </a:r>
            <a:r>
              <a:rPr lang="el-GR"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ΩΒ   </a:t>
            </a:r>
            <a:r>
              <a:rPr lang="el-GR" sz="1800" kern="100" dirty="0">
                <a:solidFill>
                  <a:srgbClr val="00B0F0"/>
                </a:solidFill>
                <a:effectLst/>
                <a:latin typeface="Bahnschrift SemiCondensed" panose="020B0502040204020203" pitchFamily="34" charset="0"/>
                <a:ea typeface="Aptos" panose="020B0004020202020204" pitchFamily="34" charset="0"/>
                <a:cs typeface="Times New Roman" panose="02020603050405020304" pitchFamily="18" charset="0"/>
              </a:rPr>
              <a:t>ΚΙΤΡΙΝΟ   </a:t>
            </a:r>
            <a:r>
              <a:rPr lang="el-GR" sz="1800" kern="100" dirty="0">
                <a:solidFill>
                  <a:srgbClr val="00B050"/>
                </a:solidFill>
                <a:effectLst/>
                <a:latin typeface="Bahnschrift SemiCondensed" panose="020B0502040204020203" pitchFamily="34" charset="0"/>
                <a:ea typeface="Aptos" panose="020B0004020202020204" pitchFamily="34" charset="0"/>
                <a:cs typeface="Times New Roman" panose="02020603050405020304" pitchFamily="18" charset="0"/>
              </a:rPr>
              <a:t>ΚΟΚΚΙΝΟ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l-GR" sz="1800" kern="100" dirty="0">
                <a:solidFill>
                  <a:srgbClr val="000000"/>
                </a:solidFill>
                <a:effectLst/>
                <a:latin typeface="Bahnschrift SemiCondensed" panose="020B0502040204020203" pitchFamily="34" charset="0"/>
                <a:ea typeface="Aptos" panose="020B0004020202020204" pitchFamily="34" charset="0"/>
                <a:cs typeface="Times New Roman" panose="02020603050405020304" pitchFamily="18" charset="0"/>
              </a:rPr>
              <a:t>ΠΟΡΤΟΚΑΛΙ</a:t>
            </a:r>
            <a:r>
              <a:rPr lang="el-GR" sz="1800" kern="100" dirty="0">
                <a:solidFill>
                  <a:srgbClr val="00B050"/>
                </a:solidFill>
                <a:effectLst/>
                <a:latin typeface="Bahnschrift SemiCondensed" panose="020B0502040204020203" pitchFamily="34" charset="0"/>
                <a:ea typeface="Aptos" panose="020B0004020202020204" pitchFamily="34" charset="0"/>
                <a:cs typeface="Times New Roman" panose="02020603050405020304" pitchFamily="18" charset="0"/>
              </a:rPr>
              <a:t> </a:t>
            </a:r>
            <a:r>
              <a:rPr lang="el-GR" sz="1800" kern="100" dirty="0">
                <a:solidFill>
                  <a:srgbClr val="FF0000"/>
                </a:solidFill>
                <a:effectLst/>
                <a:latin typeface="Bahnschrift SemiCondensed" panose="020B0502040204020203" pitchFamily="34" charset="0"/>
                <a:ea typeface="Aptos" panose="020B0004020202020204" pitchFamily="34" charset="0"/>
                <a:cs typeface="Times New Roman" panose="02020603050405020304" pitchFamily="18" charset="0"/>
              </a:rPr>
              <a:t>ΠΡΑΣΣΙΝΟ</a:t>
            </a:r>
            <a:r>
              <a:rPr lang="el-GR" sz="1800" kern="100" dirty="0">
                <a:solidFill>
                  <a:srgbClr val="00B050"/>
                </a:solidFill>
                <a:effectLst/>
                <a:latin typeface="Bahnschrift SemiCondensed" panose="020B0502040204020203" pitchFamily="34" charset="0"/>
                <a:ea typeface="Aptos" panose="020B0004020202020204" pitchFamily="34" charset="0"/>
                <a:cs typeface="Times New Roman" panose="02020603050405020304" pitchFamily="18" charset="0"/>
              </a:rPr>
              <a:t> </a:t>
            </a:r>
            <a:r>
              <a:rPr lang="el-GR" sz="1800" kern="100" dirty="0">
                <a:solidFill>
                  <a:srgbClr val="FFC000"/>
                </a:solidFill>
                <a:effectLst/>
                <a:latin typeface="Bahnschrift SemiCondensed" panose="020B0502040204020203" pitchFamily="34" charset="0"/>
                <a:ea typeface="Aptos" panose="020B0004020202020204" pitchFamily="34" charset="0"/>
                <a:cs typeface="Times New Roman" panose="02020603050405020304" pitchFamily="18" charset="0"/>
              </a:rPr>
              <a:t>ΜΑΥΡΟ</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Θέση περιεχομένου 3">
            <a:extLst>
              <a:ext uri="{FF2B5EF4-FFF2-40B4-BE49-F238E27FC236}">
                <a16:creationId xmlns:a16="http://schemas.microsoft.com/office/drawing/2014/main" id="{D1D243A2-A46C-A2AC-E654-CF0F0DB87A64}"/>
              </a:ext>
            </a:extLst>
          </p:cNvPr>
          <p:cNvSpPr>
            <a:spLocks noGrp="1"/>
          </p:cNvSpPr>
          <p:nvPr>
            <p:ph sz="half" idx="2"/>
          </p:nvPr>
        </p:nvSpPr>
        <p:spPr/>
        <p:txBody>
          <a:bodyPr/>
          <a:lstStyle/>
          <a:p>
            <a:pPr marL="0" marR="0" indent="0">
              <a:lnSpc>
                <a:spcPct val="107000"/>
              </a:lnSpc>
              <a:spcAft>
                <a:spcPts val="800"/>
              </a:spcAft>
              <a:buNone/>
            </a:pPr>
            <a:endParaRPr lang="el-GR" sz="1800" kern="100" dirty="0">
              <a:effectLst/>
              <a:latin typeface="Bahnschrift SemiCondensed" panose="020B0502040204020203"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l-GR" sz="1800" kern="100" dirty="0">
              <a:latin typeface="Bahnschrift SemiCondensed" panose="020B0502040204020203"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l-GR" sz="1800" kern="100" dirty="0">
                <a:effectLst/>
                <a:latin typeface="Bahnschrift SemiCondensed" panose="020B0502040204020203" pitchFamily="34" charset="0"/>
                <a:ea typeface="Aptos" panose="020B0004020202020204" pitchFamily="34" charset="0"/>
                <a:cs typeface="Times New Roman" panose="02020603050405020304" pitchFamily="18" charset="0"/>
              </a:rPr>
              <a:t> Το δεξί ημισφαίριο προσπαθεί να πει το χρώμα αλλά Το αριστερό επιμένει να διαβάζει την λέξη</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Θέση αριθμού διαφάνειας 4">
            <a:extLst>
              <a:ext uri="{FF2B5EF4-FFF2-40B4-BE49-F238E27FC236}">
                <a16:creationId xmlns:a16="http://schemas.microsoft.com/office/drawing/2014/main" id="{BD5123BF-7D74-9F7C-A2F7-4705250730F4}"/>
              </a:ext>
            </a:extLst>
          </p:cNvPr>
          <p:cNvSpPr>
            <a:spLocks noGrp="1"/>
          </p:cNvSpPr>
          <p:nvPr>
            <p:ph type="sldNum" sz="quarter" idx="12"/>
          </p:nvPr>
        </p:nvSpPr>
        <p:spPr/>
        <p:txBody>
          <a:bodyPr/>
          <a:lstStyle/>
          <a:p>
            <a:fld id="{86AAA6DD-A541-4490-A3CA-83A4F81B28A8}" type="slidenum">
              <a:rPr lang="el-GR" smtClean="0"/>
              <a:pPr/>
              <a:t>100</a:t>
            </a:fld>
            <a:endParaRPr lang="el-GR"/>
          </a:p>
        </p:txBody>
      </p:sp>
      <p:pic>
        <p:nvPicPr>
          <p:cNvPr id="6" name="Picture 9">
            <a:extLst>
              <a:ext uri="{FF2B5EF4-FFF2-40B4-BE49-F238E27FC236}">
                <a16:creationId xmlns:a16="http://schemas.microsoft.com/office/drawing/2014/main" id="{A4D04CF8-4E36-AAB6-277E-3BC7FC8BA1DA}"/>
              </a:ext>
            </a:extLst>
          </p:cNvPr>
          <p:cNvPicPr>
            <a:picLocks noChangeAspect="1" noChangeArrowheads="1"/>
          </p:cNvPicPr>
          <p:nvPr/>
        </p:nvPicPr>
        <p:blipFill>
          <a:blip r:embed="rId2"/>
          <a:srcRect/>
          <a:stretch>
            <a:fillRect/>
          </a:stretch>
        </p:blipFill>
        <p:spPr bwMode="auto">
          <a:xfrm>
            <a:off x="6654800" y="4005263"/>
            <a:ext cx="1733550" cy="2087562"/>
          </a:xfrm>
          <a:prstGeom prst="rect">
            <a:avLst/>
          </a:prstGeom>
          <a:noFill/>
          <a:ln w="9525">
            <a:noFill/>
            <a:miter lim="800000"/>
            <a:headEnd/>
            <a:tailEnd/>
          </a:ln>
          <a:effectLst/>
        </p:spPr>
      </p:pic>
    </p:spTree>
    <p:extLst>
      <p:ext uri="{BB962C8B-B14F-4D97-AF65-F5344CB8AC3E}">
        <p14:creationId xmlns:p14="http://schemas.microsoft.com/office/powerpoint/2010/main" val="36241495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926E77-F837-4FD7-A5A1-0E73FC6B5E19}"/>
              </a:ext>
            </a:extLst>
          </p:cNvPr>
          <p:cNvSpPr>
            <a:spLocks noGrp="1"/>
          </p:cNvSpPr>
          <p:nvPr>
            <p:ph type="title"/>
          </p:nvPr>
        </p:nvSpPr>
        <p:spPr/>
        <p:txBody>
          <a:bodyPr/>
          <a:lstStyle/>
          <a:p>
            <a:r>
              <a:rPr lang="en-US" sz="4400" b="1" dirty="0"/>
              <a:t>BA</a:t>
            </a:r>
            <a:r>
              <a:rPr lang="el-GR" sz="4400" b="1" dirty="0"/>
              <a:t>ΣΙΚΗ ΑΡΧΗ</a:t>
            </a:r>
            <a:r>
              <a:rPr lang="en-US" sz="4400" b="1" dirty="0"/>
              <a:t> BRUNER</a:t>
            </a:r>
            <a:endParaRPr lang="en-US" dirty="0"/>
          </a:p>
        </p:txBody>
      </p:sp>
      <p:sp>
        <p:nvSpPr>
          <p:cNvPr id="3" name="Θέση περιεχομένου 2">
            <a:extLst>
              <a:ext uri="{FF2B5EF4-FFF2-40B4-BE49-F238E27FC236}">
                <a16:creationId xmlns:a16="http://schemas.microsoft.com/office/drawing/2014/main" id="{C02FF483-A1B7-4DE8-BCEF-9CE50584285E}"/>
              </a:ext>
            </a:extLst>
          </p:cNvPr>
          <p:cNvSpPr>
            <a:spLocks noGrp="1"/>
          </p:cNvSpPr>
          <p:nvPr>
            <p:ph idx="1"/>
          </p:nvPr>
        </p:nvSpPr>
        <p:spPr/>
        <p:txBody>
          <a:bodyPr>
            <a:normAutofit lnSpcReduction="10000"/>
          </a:bodyPr>
          <a:lstStyle/>
          <a:p>
            <a:r>
              <a:rPr lang="el-GR" dirty="0"/>
              <a:t>Λόγω της πολύπλοκης  λειτουργίας του εγκέφαλου όταν μας δίνουμε νέες πληροφορίες  θα πρέπει να προσπαθούμε να </a:t>
            </a:r>
            <a:r>
              <a:rPr lang="el-GR" sz="3200" b="1" u="sng" dirty="0"/>
              <a:t>κατηγοριοποιούμε και να ομαδοποιούμε</a:t>
            </a:r>
            <a:r>
              <a:rPr lang="el-GR" sz="3200" dirty="0"/>
              <a:t>. </a:t>
            </a:r>
            <a:endParaRPr lang="en-US" sz="3200" dirty="0"/>
          </a:p>
          <a:p>
            <a:r>
              <a:rPr lang="el-GR" sz="3200" dirty="0"/>
              <a:t>Με την κατηγοριοποίηση απλοποιούμε, βρίσκουμε ομοιότητες, επιταχύνουμε τη μάθηση, προβλέπουμε ή σχεδιάζουμε, και ανακαλύπτουμε σχέσεις ανάμεσα στα γεγονότα.</a:t>
            </a:r>
            <a:endParaRPr lang="en-US" dirty="0"/>
          </a:p>
        </p:txBody>
      </p:sp>
      <p:sp>
        <p:nvSpPr>
          <p:cNvPr id="4" name="Θέση αριθμού διαφάνειας 3">
            <a:extLst>
              <a:ext uri="{FF2B5EF4-FFF2-40B4-BE49-F238E27FC236}">
                <a16:creationId xmlns:a16="http://schemas.microsoft.com/office/drawing/2014/main" id="{DBC3B69A-4C79-442A-BDA9-67FDD8FC1D8C}"/>
              </a:ext>
            </a:extLst>
          </p:cNvPr>
          <p:cNvSpPr>
            <a:spLocks noGrp="1"/>
          </p:cNvSpPr>
          <p:nvPr>
            <p:ph type="sldNum" sz="quarter" idx="12"/>
          </p:nvPr>
        </p:nvSpPr>
        <p:spPr/>
        <p:txBody>
          <a:bodyPr/>
          <a:lstStyle/>
          <a:p>
            <a:fld id="{86AAA6DD-A541-4490-A3CA-83A4F81B28A8}" type="slidenum">
              <a:rPr lang="el-GR" smtClean="0"/>
              <a:pPr/>
              <a:t>101</a:t>
            </a:fld>
            <a:endParaRPr lang="el-GR"/>
          </a:p>
        </p:txBody>
      </p:sp>
    </p:spTree>
    <p:extLst>
      <p:ext uri="{BB962C8B-B14F-4D97-AF65-F5344CB8AC3E}">
        <p14:creationId xmlns:p14="http://schemas.microsoft.com/office/powerpoint/2010/main" val="1447256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κατηγοριοποίηση</a:t>
            </a:r>
          </a:p>
        </p:txBody>
      </p:sp>
      <p:pic>
        <p:nvPicPr>
          <p:cNvPr id="4" name="Picture 2"/>
          <p:cNvPicPr>
            <a:picLocks noGrp="1" noChangeAspect="1" noChangeArrowheads="1"/>
          </p:cNvPicPr>
          <p:nvPr>
            <p:ph idx="1"/>
          </p:nvPr>
        </p:nvPicPr>
        <p:blipFill>
          <a:blip r:embed="rId2" cstate="print"/>
          <a:srcRect/>
          <a:stretch>
            <a:fillRect/>
          </a:stretch>
        </p:blipFill>
        <p:spPr bwMode="auto">
          <a:xfrm>
            <a:off x="1571625" y="1772444"/>
            <a:ext cx="6000750" cy="418147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86AAA6DD-A541-4490-A3CA-83A4F81B28A8}" type="slidenum">
              <a:rPr lang="el-GR" smtClean="0"/>
              <a:pPr/>
              <a:t>102</a:t>
            </a:fld>
            <a:endParaRPr lang="el-G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071546"/>
            <a:ext cx="6643734" cy="3539430"/>
          </a:xfrm>
          <a:prstGeom prst="rect">
            <a:avLst/>
          </a:prstGeom>
        </p:spPr>
        <p:txBody>
          <a:bodyPr wrap="square">
            <a:spAutoFit/>
          </a:bodyPr>
          <a:lstStyle/>
          <a:p>
            <a:r>
              <a:rPr lang="en-US" sz="2800" b="1" dirty="0"/>
              <a:t>BA</a:t>
            </a:r>
            <a:r>
              <a:rPr lang="el-GR" sz="2800" b="1" dirty="0"/>
              <a:t>ΣΙΚΗ ΑΡΧΗ</a:t>
            </a:r>
            <a:r>
              <a:rPr lang="en-US" sz="2800" b="1" dirty="0"/>
              <a:t> BRUNER </a:t>
            </a:r>
            <a:r>
              <a:rPr lang="el-GR" sz="2800" b="1" dirty="0"/>
              <a:t>ΓΙΑ ΤΗΝ ΜΑΘΗΣΗ</a:t>
            </a:r>
            <a:r>
              <a:rPr lang="en-US" sz="2800" dirty="0"/>
              <a:t>:</a:t>
            </a:r>
            <a:r>
              <a:rPr lang="el-GR" sz="2800" dirty="0"/>
              <a:t> </a:t>
            </a:r>
            <a:endParaRPr lang="en-US" sz="2800" dirty="0"/>
          </a:p>
          <a:p>
            <a:endParaRPr lang="en-US" sz="2800" dirty="0"/>
          </a:p>
          <a:p>
            <a:r>
              <a:rPr lang="el-GR" sz="2800" dirty="0"/>
              <a:t>Η </a:t>
            </a:r>
            <a:r>
              <a:rPr lang="el-GR" sz="2800" b="1" dirty="0"/>
              <a:t>μάθηση γίνεται σε δύο στάδια</a:t>
            </a:r>
            <a:r>
              <a:rPr lang="el-GR" sz="2800" dirty="0"/>
              <a:t>:</a:t>
            </a:r>
          </a:p>
          <a:p>
            <a:r>
              <a:rPr lang="el-GR" sz="2800" dirty="0"/>
              <a:t> </a:t>
            </a:r>
            <a:r>
              <a:rPr lang="el-GR" sz="2800" b="1" dirty="0"/>
              <a:t>1</a:t>
            </a:r>
            <a:r>
              <a:rPr lang="el-GR" sz="2800" b="1" baseline="30000" dirty="0"/>
              <a:t>ο</a:t>
            </a:r>
            <a:r>
              <a:rPr lang="el-GR" sz="2800" b="1" dirty="0"/>
              <a:t> στάδιο: </a:t>
            </a:r>
            <a:r>
              <a:rPr lang="el-GR" sz="2800" dirty="0"/>
              <a:t>το νέο αντικείμενο ταξινομείται χοντρικά </a:t>
            </a:r>
          </a:p>
          <a:p>
            <a:r>
              <a:rPr lang="el-GR" sz="2800" dirty="0"/>
              <a:t> </a:t>
            </a:r>
            <a:r>
              <a:rPr lang="el-GR" sz="2800" b="1" dirty="0"/>
              <a:t>2</a:t>
            </a:r>
            <a:r>
              <a:rPr lang="el-GR" sz="2800" b="1" baseline="30000" dirty="0"/>
              <a:t>ο</a:t>
            </a:r>
            <a:r>
              <a:rPr lang="el-GR" sz="2800" b="1" dirty="0"/>
              <a:t> στάδιο: </a:t>
            </a:r>
            <a:r>
              <a:rPr lang="el-GR" sz="2800" dirty="0"/>
              <a:t>Αμέσως μετά γίνεται </a:t>
            </a:r>
            <a:r>
              <a:rPr lang="el-GR" sz="2800" b="1" dirty="0"/>
              <a:t>διερεύνηση των ιδιοτήτων του</a:t>
            </a:r>
            <a:r>
              <a:rPr lang="el-GR" sz="2800" dirty="0"/>
              <a:t>, και σύγκριση με προηγούμενες γνώσεις</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524F0F-1717-4000-A9FE-A4EA24ED2662}"/>
              </a:ext>
            </a:extLst>
          </p:cNvPr>
          <p:cNvSpPr>
            <a:spLocks noGrp="1"/>
          </p:cNvSpPr>
          <p:nvPr>
            <p:ph type="title"/>
          </p:nvPr>
        </p:nvSpPr>
        <p:spPr/>
        <p:txBody>
          <a:bodyPr/>
          <a:lstStyle/>
          <a:p>
            <a:r>
              <a:rPr lang="en-US" dirty="0"/>
              <a:t>A</a:t>
            </a:r>
            <a:r>
              <a:rPr lang="el-GR" dirty="0" err="1"/>
              <a:t>νακαλυπτική</a:t>
            </a:r>
            <a:r>
              <a:rPr lang="el-GR" dirty="0"/>
              <a:t> μάθηση</a:t>
            </a:r>
            <a:endParaRPr lang="en-US" dirty="0"/>
          </a:p>
        </p:txBody>
      </p:sp>
      <p:sp>
        <p:nvSpPr>
          <p:cNvPr id="3" name="Θέση περιεχομένου 2">
            <a:extLst>
              <a:ext uri="{FF2B5EF4-FFF2-40B4-BE49-F238E27FC236}">
                <a16:creationId xmlns:a16="http://schemas.microsoft.com/office/drawing/2014/main" id="{0FCE10B1-FCD0-4844-BFBE-4C413588D2A3}"/>
              </a:ext>
            </a:extLst>
          </p:cNvPr>
          <p:cNvSpPr>
            <a:spLocks noGrp="1"/>
          </p:cNvSpPr>
          <p:nvPr>
            <p:ph idx="1"/>
          </p:nvPr>
        </p:nvSpPr>
        <p:spPr/>
        <p:txBody>
          <a:bodyPr>
            <a:normAutofit fontScale="92500" lnSpcReduction="10000"/>
          </a:bodyPr>
          <a:lstStyle/>
          <a:p>
            <a:r>
              <a:rPr lang="el-GR" b="0" i="0" dirty="0">
                <a:solidFill>
                  <a:srgbClr val="36312D"/>
                </a:solidFill>
                <a:effectLst/>
                <a:latin typeface="Enriqueta"/>
              </a:rPr>
              <a:t>Στη </a:t>
            </a:r>
            <a:r>
              <a:rPr lang="el-GR" b="0" i="0" dirty="0" err="1">
                <a:solidFill>
                  <a:srgbClr val="36312D"/>
                </a:solidFill>
                <a:effectLst/>
                <a:latin typeface="Enriqueta"/>
              </a:rPr>
              <a:t>Ανακαλυπτική</a:t>
            </a:r>
            <a:r>
              <a:rPr lang="el-GR" b="0" i="0" dirty="0">
                <a:solidFill>
                  <a:srgbClr val="36312D"/>
                </a:solidFill>
                <a:effectLst/>
                <a:latin typeface="Enriqueta"/>
              </a:rPr>
              <a:t> Μάθηση, </a:t>
            </a:r>
            <a:r>
              <a:rPr lang="el-GR" b="1" i="0" dirty="0">
                <a:solidFill>
                  <a:srgbClr val="36312D"/>
                </a:solidFill>
                <a:effectLst/>
                <a:latin typeface="Enriqueta"/>
              </a:rPr>
              <a:t>ο εκπαιδευτικός </a:t>
            </a:r>
            <a:r>
              <a:rPr lang="el-GR" b="0" i="0" dirty="0">
                <a:solidFill>
                  <a:srgbClr val="36312D"/>
                </a:solidFill>
                <a:effectLst/>
                <a:latin typeface="Enriqueta"/>
              </a:rPr>
              <a:t>είναι αυτός που αποφασίζει ποια </a:t>
            </a:r>
            <a:r>
              <a:rPr lang="el-GR" b="0" i="0" dirty="0">
                <a:solidFill>
                  <a:srgbClr val="36312D"/>
                </a:solidFill>
                <a:effectLst/>
                <a:highlight>
                  <a:srgbClr val="FFFF00"/>
                </a:highlight>
                <a:latin typeface="Enriqueta"/>
              </a:rPr>
              <a:t>προβλήματα</a:t>
            </a:r>
            <a:r>
              <a:rPr lang="el-GR" b="0" i="0" dirty="0">
                <a:solidFill>
                  <a:srgbClr val="36312D"/>
                </a:solidFill>
                <a:effectLst/>
                <a:latin typeface="Enriqueta"/>
              </a:rPr>
              <a:t> είναι σχετικά με τις ανάγκες του μαθητή, καθώς και τις </a:t>
            </a:r>
            <a:r>
              <a:rPr lang="el-GR" b="0" i="0" dirty="0">
                <a:solidFill>
                  <a:srgbClr val="36312D"/>
                </a:solidFill>
                <a:effectLst/>
                <a:highlight>
                  <a:srgbClr val="FFFF00"/>
                </a:highlight>
                <a:latin typeface="Enriqueta"/>
              </a:rPr>
              <a:t>στρατηγικές που είναι οι πιο κατάλληλες </a:t>
            </a:r>
            <a:r>
              <a:rPr lang="el-GR" b="0" i="0" dirty="0">
                <a:solidFill>
                  <a:srgbClr val="36312D"/>
                </a:solidFill>
                <a:effectLst/>
                <a:latin typeface="Enriqueta"/>
              </a:rPr>
              <a:t>για τη συλλογή και ανάλυση των στοιχείων που είναι σχετικά με την επίλυση του προβλήματος .</a:t>
            </a:r>
          </a:p>
          <a:p>
            <a:r>
              <a:rPr lang="el-GR" b="0" i="0" dirty="0">
                <a:solidFill>
                  <a:srgbClr val="36312D"/>
                </a:solidFill>
                <a:effectLst/>
                <a:latin typeface="Enriqueta"/>
              </a:rPr>
              <a:t> Αυτό που </a:t>
            </a:r>
            <a:r>
              <a:rPr lang="el-GR" b="1" i="0" dirty="0">
                <a:solidFill>
                  <a:srgbClr val="36312D"/>
                </a:solidFill>
                <a:effectLst/>
                <a:latin typeface="Enriqueta"/>
              </a:rPr>
              <a:t>οι μαθητές </a:t>
            </a:r>
            <a:r>
              <a:rPr lang="el-GR" b="0" i="0" dirty="0">
                <a:solidFill>
                  <a:srgbClr val="36312D"/>
                </a:solidFill>
                <a:effectLst/>
                <a:latin typeface="Enriqueta"/>
              </a:rPr>
              <a:t>έχουν να κάνουν είναι το να </a:t>
            </a:r>
            <a:r>
              <a:rPr lang="el-GR" b="0" i="0" dirty="0">
                <a:solidFill>
                  <a:srgbClr val="36312D"/>
                </a:solidFill>
                <a:effectLst/>
                <a:highlight>
                  <a:srgbClr val="FFFF00"/>
                </a:highlight>
                <a:latin typeface="Enriqueta"/>
              </a:rPr>
              <a:t>ακολουθήσουν πιστά τις οδηγίες του </a:t>
            </a:r>
            <a:r>
              <a:rPr lang="el-GR" b="0" i="0" dirty="0">
                <a:solidFill>
                  <a:srgbClr val="36312D"/>
                </a:solidFill>
                <a:effectLst/>
                <a:latin typeface="Enriqueta"/>
              </a:rPr>
              <a:t>διδάσκοντα, οπότε θα ανακαλύψουν τις σωστές αρχές ή τις σχέσεις ανάμεσα στις μεταβλητές. </a:t>
            </a:r>
            <a:endParaRPr lang="en-US" dirty="0"/>
          </a:p>
        </p:txBody>
      </p:sp>
      <p:sp>
        <p:nvSpPr>
          <p:cNvPr id="4" name="Θέση αριθμού διαφάνειας 3">
            <a:extLst>
              <a:ext uri="{FF2B5EF4-FFF2-40B4-BE49-F238E27FC236}">
                <a16:creationId xmlns:a16="http://schemas.microsoft.com/office/drawing/2014/main" id="{8DA75B3E-5472-4DE1-AECD-543A958AEEC6}"/>
              </a:ext>
            </a:extLst>
          </p:cNvPr>
          <p:cNvSpPr>
            <a:spLocks noGrp="1"/>
          </p:cNvSpPr>
          <p:nvPr>
            <p:ph type="sldNum" sz="quarter" idx="12"/>
          </p:nvPr>
        </p:nvSpPr>
        <p:spPr/>
        <p:txBody>
          <a:bodyPr/>
          <a:lstStyle/>
          <a:p>
            <a:fld id="{86AAA6DD-A541-4490-A3CA-83A4F81B28A8}" type="slidenum">
              <a:rPr lang="el-GR" smtClean="0"/>
              <a:pPr/>
              <a:t>104</a:t>
            </a:fld>
            <a:endParaRPr lang="el-GR"/>
          </a:p>
        </p:txBody>
      </p:sp>
    </p:spTree>
    <p:extLst>
      <p:ext uri="{BB962C8B-B14F-4D97-AF65-F5344CB8AC3E}">
        <p14:creationId xmlns:p14="http://schemas.microsoft.com/office/powerpoint/2010/main" val="3699523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8101012" cy="1143000"/>
          </a:xfrm>
        </p:spPr>
        <p:txBody>
          <a:bodyPr vert="horz" wrap="square" lIns="91440" tIns="45720" rIns="91440" bIns="45720" numCol="1" anchorCtr="0" compatLnSpc="1">
            <a:prstTxWarp prst="textNoShape">
              <a:avLst/>
            </a:prstTxWarp>
            <a:normAutofit fontScale="90000"/>
          </a:bodyPr>
          <a:lstStyle/>
          <a:p>
            <a:r>
              <a:rPr lang="el-GR" sz="3700" b="1" dirty="0">
                <a:effectLst>
                  <a:outerShdw blurRad="38100" dist="38100" dir="2700000" algn="tl">
                    <a:srgbClr val="C0C0C0"/>
                  </a:outerShdw>
                </a:effectLst>
              </a:rPr>
              <a:t>Μάθηση κατά</a:t>
            </a:r>
            <a:r>
              <a:rPr lang="en-US" sz="3700" b="1" dirty="0">
                <a:effectLst>
                  <a:outerShdw blurRad="38100" dist="38100" dir="2700000" algn="tl">
                    <a:srgbClr val="C0C0C0"/>
                  </a:outerShdw>
                </a:effectLst>
              </a:rPr>
              <a:t> Bruner</a:t>
            </a:r>
            <a:r>
              <a:rPr lang="el-GR" sz="3700" b="1" dirty="0">
                <a:effectLst>
                  <a:outerShdw blurRad="38100" dist="38100" dir="2700000" algn="tl">
                    <a:srgbClr val="C0C0C0"/>
                  </a:outerShdw>
                </a:effectLst>
              </a:rPr>
              <a:t> : </a:t>
            </a:r>
            <a:br>
              <a:rPr lang="el-GR" sz="3700" b="1" dirty="0">
                <a:effectLst>
                  <a:outerShdw blurRad="38100" dist="38100" dir="2700000" algn="tl">
                    <a:srgbClr val="C0C0C0"/>
                  </a:outerShdw>
                </a:effectLst>
              </a:rPr>
            </a:br>
            <a:r>
              <a:rPr lang="el-GR" sz="3700" b="1" dirty="0">
                <a:effectLst>
                  <a:outerShdw blurRad="38100" dist="38100" dir="2700000" algn="tl">
                    <a:srgbClr val="C0C0C0"/>
                  </a:outerShdw>
                </a:effectLst>
              </a:rPr>
              <a:t>αλληλεπίδραση με το περιβάλλον</a:t>
            </a:r>
            <a:endParaRPr lang="en-GB" sz="3700" b="1" dirty="0">
              <a:effectLst>
                <a:outerShdw blurRad="38100" dist="38100" dir="2700000" algn="tl">
                  <a:srgbClr val="C0C0C0"/>
                </a:outerShdw>
              </a:effectLst>
            </a:endParaRPr>
          </a:p>
        </p:txBody>
      </p:sp>
      <p:pic>
        <p:nvPicPr>
          <p:cNvPr id="33795" name="Picture 3"/>
          <p:cNvPicPr>
            <a:picLocks noGrp="1" noChangeAspect="1" noChangeArrowheads="1"/>
          </p:cNvPicPr>
          <p:nvPr>
            <p:ph sz="half" idx="1"/>
          </p:nvPr>
        </p:nvPicPr>
        <p:blipFill>
          <a:blip r:embed="rId3"/>
          <a:srcRect/>
          <a:stretch>
            <a:fillRect/>
          </a:stretch>
        </p:blipFill>
        <p:spPr>
          <a:xfrm>
            <a:off x="6891338" y="5013325"/>
            <a:ext cx="1857375" cy="1395413"/>
          </a:xfrm>
          <a:noFill/>
        </p:spPr>
      </p:pic>
      <p:sp>
        <p:nvSpPr>
          <p:cNvPr id="33796" name="Content Placeholder 9"/>
          <p:cNvSpPr>
            <a:spLocks noGrp="1"/>
          </p:cNvSpPr>
          <p:nvPr>
            <p:ph sz="half" idx="2"/>
          </p:nvPr>
        </p:nvSpPr>
        <p:spPr>
          <a:xfrm>
            <a:off x="611188" y="1412875"/>
            <a:ext cx="6192837" cy="5040313"/>
          </a:xfrm>
        </p:spPr>
        <p:txBody>
          <a:bodyPr/>
          <a:lstStyle/>
          <a:p>
            <a:pPr>
              <a:buFont typeface="Wingdings 2" pitchFamily="18" charset="2"/>
              <a:buNone/>
            </a:pPr>
            <a:r>
              <a:rPr lang="en-US" dirty="0">
                <a:latin typeface="Corbel" pitchFamily="34" charset="0"/>
              </a:rPr>
              <a:t>   </a:t>
            </a:r>
            <a:r>
              <a:rPr lang="el-GR" dirty="0"/>
              <a:t>Η μάθηση λαμβάνει χώρα μέσα από δραστηριότητες</a:t>
            </a:r>
            <a:r>
              <a:rPr lang="el-GR" dirty="0">
                <a:latin typeface="Arial" charset="0"/>
              </a:rPr>
              <a:t>:</a:t>
            </a:r>
            <a:r>
              <a:rPr lang="el-GR" dirty="0"/>
              <a:t> </a:t>
            </a:r>
            <a:endParaRPr lang="en-US" dirty="0">
              <a:latin typeface="Corbel" pitchFamily="34" charset="0"/>
            </a:endParaRPr>
          </a:p>
          <a:p>
            <a:pPr>
              <a:buFont typeface="Wingdings 2" pitchFamily="18" charset="2"/>
              <a:buNone/>
            </a:pPr>
            <a:endParaRPr lang="el-GR" sz="1600" dirty="0"/>
          </a:p>
          <a:p>
            <a:r>
              <a:rPr lang="el-GR" dirty="0"/>
              <a:t>διερεύνησης </a:t>
            </a:r>
            <a:endParaRPr lang="en-US" dirty="0">
              <a:latin typeface="Corbel" pitchFamily="34" charset="0"/>
            </a:endParaRPr>
          </a:p>
          <a:p>
            <a:pPr>
              <a:buFont typeface="Wingdings 2" pitchFamily="18" charset="2"/>
              <a:buNone/>
            </a:pPr>
            <a:endParaRPr lang="el-GR" dirty="0"/>
          </a:p>
          <a:p>
            <a:r>
              <a:rPr lang="el-GR" dirty="0"/>
              <a:t>ανακάλυψης </a:t>
            </a:r>
            <a:endParaRPr lang="en-US" dirty="0">
              <a:latin typeface="Corbel" pitchFamily="34" charset="0"/>
            </a:endParaRPr>
          </a:p>
          <a:p>
            <a:pPr>
              <a:buFont typeface="Wingdings 2" pitchFamily="18" charset="2"/>
              <a:buNone/>
            </a:pPr>
            <a:endParaRPr lang="el-GR" dirty="0"/>
          </a:p>
          <a:p>
            <a:r>
              <a:rPr lang="el-GR" dirty="0"/>
              <a:t>έρευνας &amp; πειραματισμού </a:t>
            </a:r>
            <a:r>
              <a:rPr lang="el-GR" dirty="0">
                <a:latin typeface="Arial" charset="0"/>
              </a:rPr>
              <a:t>και</a:t>
            </a:r>
            <a:endParaRPr lang="en-US" dirty="0">
              <a:latin typeface="Arial" charset="0"/>
            </a:endParaRPr>
          </a:p>
          <a:p>
            <a:pPr>
              <a:buFont typeface="Wingdings 2" pitchFamily="18" charset="2"/>
              <a:buNone/>
            </a:pPr>
            <a:endParaRPr lang="el-GR" dirty="0"/>
          </a:p>
          <a:p>
            <a:r>
              <a:rPr lang="el-GR" dirty="0"/>
              <a:t>επίλυσης προβλήματος</a:t>
            </a:r>
            <a:endParaRPr lang="en-GB" dirty="0"/>
          </a:p>
        </p:txBody>
      </p:sp>
      <p:pic>
        <p:nvPicPr>
          <p:cNvPr id="33799" name="Picture 2"/>
          <p:cNvPicPr>
            <a:picLocks noChangeAspect="1" noChangeArrowheads="1"/>
          </p:cNvPicPr>
          <p:nvPr/>
        </p:nvPicPr>
        <p:blipFill>
          <a:blip r:embed="rId4"/>
          <a:srcRect/>
          <a:stretch>
            <a:fillRect/>
          </a:stretch>
        </p:blipFill>
        <p:spPr bwMode="auto">
          <a:xfrm>
            <a:off x="6877050" y="1220788"/>
            <a:ext cx="1785938" cy="1703387"/>
          </a:xfrm>
          <a:prstGeom prst="rect">
            <a:avLst/>
          </a:prstGeom>
          <a:noFill/>
          <a:ln w="9525">
            <a:noFill/>
            <a:miter lim="800000"/>
            <a:headEnd/>
            <a:tailEnd/>
          </a:ln>
        </p:spPr>
      </p:pic>
      <p:pic>
        <p:nvPicPr>
          <p:cNvPr id="33800" name="Picture 4"/>
          <p:cNvPicPr>
            <a:picLocks noChangeAspect="1" noChangeArrowheads="1"/>
          </p:cNvPicPr>
          <p:nvPr/>
        </p:nvPicPr>
        <p:blipFill>
          <a:blip r:embed="rId5"/>
          <a:srcRect/>
          <a:stretch>
            <a:fillRect/>
          </a:stretch>
        </p:blipFill>
        <p:spPr bwMode="auto">
          <a:xfrm>
            <a:off x="6877050" y="3030538"/>
            <a:ext cx="1766888" cy="1766887"/>
          </a:xfrm>
          <a:prstGeom prst="rect">
            <a:avLst/>
          </a:prstGeom>
          <a:noFill/>
          <a:ln w="9525">
            <a:noFill/>
            <a:miter lim="800000"/>
            <a:headEnd/>
            <a:tailEnd/>
          </a:ln>
        </p:spPr>
      </p:pic>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105</a:t>
            </a:fld>
            <a:endParaRPr lang="el-G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543956" cy="1714488"/>
          </a:xfrm>
        </p:spPr>
        <p:txBody>
          <a:bodyPr>
            <a:noAutofit/>
          </a:bodyPr>
          <a:lstStyle/>
          <a:p>
            <a:pPr>
              <a:spcAft>
                <a:spcPts val="600"/>
              </a:spcAft>
            </a:pPr>
            <a:r>
              <a:rPr lang="en-US" sz="3600" b="1" dirty="0"/>
              <a:t>Η</a:t>
            </a:r>
            <a:r>
              <a:rPr lang="el-GR" sz="3600" b="1" dirty="0"/>
              <a:t> </a:t>
            </a:r>
            <a:r>
              <a:rPr lang="en-US" sz="3600" b="1" dirty="0" err="1"/>
              <a:t>ανακαλυπτική</a:t>
            </a:r>
            <a:r>
              <a:rPr lang="el-GR" sz="3600" b="1" dirty="0"/>
              <a:t> </a:t>
            </a:r>
            <a:r>
              <a:rPr lang="en-US" sz="3600" b="1" dirty="0" err="1"/>
              <a:t>μάθηση</a:t>
            </a:r>
            <a:r>
              <a:rPr lang="en-US" sz="3600" dirty="0"/>
              <a:t>(discovery learning) </a:t>
            </a:r>
            <a:r>
              <a:rPr lang="el-GR" sz="3600" dirty="0"/>
              <a:t>-</a:t>
            </a:r>
            <a:r>
              <a:rPr lang="en-US" sz="3600" dirty="0"/>
              <a:t> J. Bruner </a:t>
            </a:r>
            <a:br>
              <a:rPr lang="el-GR" sz="3600" dirty="0"/>
            </a:br>
            <a:endParaRPr lang="el-GR" sz="3600" b="1" dirty="0"/>
          </a:p>
        </p:txBody>
      </p:sp>
      <p:sp>
        <p:nvSpPr>
          <p:cNvPr id="47107" name="Rectangle 3"/>
          <p:cNvSpPr>
            <a:spLocks noGrp="1" noChangeArrowheads="1"/>
          </p:cNvSpPr>
          <p:nvPr>
            <p:ph type="body" idx="1"/>
          </p:nvPr>
        </p:nvSpPr>
        <p:spPr>
          <a:xfrm>
            <a:off x="304800" y="2017713"/>
            <a:ext cx="8650288" cy="4114800"/>
          </a:xfrm>
        </p:spPr>
        <p:txBody>
          <a:bodyPr>
            <a:normAutofit fontScale="92500" lnSpcReduction="10000"/>
          </a:bodyPr>
          <a:lstStyle/>
          <a:p>
            <a:pPr algn="just">
              <a:spcAft>
                <a:spcPts val="600"/>
              </a:spcAft>
              <a:buNone/>
            </a:pPr>
            <a:r>
              <a:rPr lang="el-GR" dirty="0"/>
              <a:t>Οι παράγοντες που επηρεάζουν την </a:t>
            </a:r>
            <a:r>
              <a:rPr lang="el-GR" dirty="0" err="1"/>
              <a:t>ανακαλυπτική</a:t>
            </a:r>
            <a:r>
              <a:rPr lang="el-GR" dirty="0"/>
              <a:t> μάθηση είναι</a:t>
            </a:r>
          </a:p>
          <a:p>
            <a:pPr algn="just">
              <a:spcAft>
                <a:spcPts val="600"/>
              </a:spcAft>
            </a:pPr>
            <a:r>
              <a:rPr lang="el-GR" dirty="0"/>
              <a:t> η </a:t>
            </a:r>
            <a:r>
              <a:rPr lang="el-GR" b="1" dirty="0"/>
              <a:t>ετοιμότητα </a:t>
            </a:r>
            <a:r>
              <a:rPr lang="el-GR" dirty="0"/>
              <a:t>(να θέλει κάποιος να μάθει), </a:t>
            </a:r>
          </a:p>
          <a:p>
            <a:pPr algn="just">
              <a:spcAft>
                <a:spcPts val="600"/>
              </a:spcAft>
            </a:pPr>
            <a:r>
              <a:rPr lang="el-GR" dirty="0"/>
              <a:t>τα </a:t>
            </a:r>
            <a:r>
              <a:rPr lang="el-GR" b="1" dirty="0"/>
              <a:t>κίνητρα </a:t>
            </a:r>
          </a:p>
          <a:p>
            <a:pPr algn="just">
              <a:spcAft>
                <a:spcPts val="600"/>
              </a:spcAft>
            </a:pPr>
            <a:r>
              <a:rPr lang="el-GR" dirty="0"/>
              <a:t>η </a:t>
            </a:r>
            <a:r>
              <a:rPr lang="el-GR" b="1" dirty="0"/>
              <a:t>περιέργεια</a:t>
            </a:r>
            <a:endParaRPr lang="el-GR" dirty="0"/>
          </a:p>
          <a:p>
            <a:pPr algn="just">
              <a:spcAft>
                <a:spcPts val="600"/>
              </a:spcAft>
            </a:pPr>
            <a:r>
              <a:rPr lang="el-GR" dirty="0"/>
              <a:t> η </a:t>
            </a:r>
            <a:r>
              <a:rPr lang="el-GR" b="1" dirty="0"/>
              <a:t>επιθυμία καταξίωσης</a:t>
            </a:r>
            <a:r>
              <a:rPr lang="el-GR" dirty="0"/>
              <a:t> </a:t>
            </a:r>
          </a:p>
          <a:p>
            <a:pPr algn="just">
              <a:spcAft>
                <a:spcPts val="600"/>
              </a:spcAft>
            </a:pPr>
            <a:r>
              <a:rPr lang="el-GR" dirty="0"/>
              <a:t>η  </a:t>
            </a:r>
            <a:r>
              <a:rPr lang="el-GR" b="1" dirty="0"/>
              <a:t>επιθυμία συνεργασίας με τους άλλους</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Μάθηση και κίνητρα</a:t>
            </a:r>
          </a:p>
        </p:txBody>
      </p:sp>
      <p:sp>
        <p:nvSpPr>
          <p:cNvPr id="3" name="2 - Θέση περιεχομένου"/>
          <p:cNvSpPr>
            <a:spLocks noGrp="1"/>
          </p:cNvSpPr>
          <p:nvPr>
            <p:ph idx="1"/>
          </p:nvPr>
        </p:nvSpPr>
        <p:spPr/>
        <p:txBody>
          <a:bodyPr/>
          <a:lstStyle/>
          <a:p>
            <a:r>
              <a:rPr lang="el-GR" dirty="0"/>
              <a:t> Η μάθηση μέσω της ανακάλυψης οδηγεί στην </a:t>
            </a:r>
            <a:r>
              <a:rPr lang="el-GR" dirty="0" err="1"/>
              <a:t>αυτοεκπλήρωση</a:t>
            </a:r>
            <a:r>
              <a:rPr lang="el-GR" dirty="0"/>
              <a:t> και αυτοϊκανοποίηση του μαθητή. </a:t>
            </a:r>
          </a:p>
          <a:p>
            <a:r>
              <a:rPr lang="el-GR" dirty="0"/>
              <a:t> </a:t>
            </a:r>
            <a:r>
              <a:rPr lang="el-GR" b="1" dirty="0"/>
              <a:t>Ο μαθητής ικανοποιείται με το να βρίσκει μόνος του λύσεις σε προβλήματα </a:t>
            </a:r>
            <a:r>
              <a:rPr lang="el-GR" dirty="0"/>
              <a:t>και εξαρτάται λιγότερο από εξωτερικές αμοιβές (βαθμοί, </a:t>
            </a:r>
            <a:r>
              <a:rPr lang="el-GR" dirty="0" err="1"/>
              <a:t>κ.λ.π</a:t>
            </a:r>
            <a:r>
              <a:rPr lang="el-GR" dirty="0"/>
              <a:t>.) </a:t>
            </a:r>
          </a:p>
        </p:txBody>
      </p:sp>
    </p:spTree>
    <p:extLst>
      <p:ext uri="{BB962C8B-B14F-4D97-AF65-F5344CB8AC3E}">
        <p14:creationId xmlns:p14="http://schemas.microsoft.com/office/powerpoint/2010/main" val="7722261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Τι ΔΕΝ πρέπει να κάνει ο εκπαιδευτικός</a:t>
            </a:r>
          </a:p>
        </p:txBody>
      </p:sp>
      <p:sp>
        <p:nvSpPr>
          <p:cNvPr id="3" name="2 - Θέση περιεχομένου"/>
          <p:cNvSpPr>
            <a:spLocks noGrp="1"/>
          </p:cNvSpPr>
          <p:nvPr>
            <p:ph idx="1"/>
          </p:nvPr>
        </p:nvSpPr>
        <p:spPr/>
        <p:txBody>
          <a:bodyPr/>
          <a:lstStyle/>
          <a:p>
            <a:r>
              <a:rPr lang="el-GR" dirty="0"/>
              <a:t>Ο </a:t>
            </a:r>
            <a:r>
              <a:rPr lang="el-GR" dirty="0" err="1"/>
              <a:t>Bruner</a:t>
            </a:r>
            <a:r>
              <a:rPr lang="el-GR" dirty="0"/>
              <a:t> συνιστά στους εκπαιδευτικούς να </a:t>
            </a:r>
            <a:r>
              <a:rPr lang="el-GR" b="1" dirty="0"/>
              <a:t>αποφεύγουν τη χρήση της διάλεξης </a:t>
            </a:r>
            <a:r>
              <a:rPr lang="el-GR" dirty="0"/>
              <a:t>και άλλων παραδοσιακών διδακτικών μεθόδων γιατί </a:t>
            </a:r>
            <a:r>
              <a:rPr lang="el-GR" b="1" dirty="0"/>
              <a:t>οδηγούν στην απομνημόνευση</a:t>
            </a:r>
            <a:r>
              <a:rPr lang="el-GR" dirty="0"/>
              <a:t>, σε μια </a:t>
            </a:r>
            <a:r>
              <a:rPr lang="el-GR" b="1" dirty="0"/>
              <a:t>στατική και στείρα μάθηση.</a:t>
            </a:r>
            <a:r>
              <a:rPr lang="el-GR" dirty="0"/>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0DCC11-13D6-4EFF-BA31-8F42F363B63F}"/>
              </a:ext>
            </a:extLst>
          </p:cNvPr>
          <p:cNvSpPr>
            <a:spLocks noGrp="1"/>
          </p:cNvSpPr>
          <p:nvPr>
            <p:ph type="title"/>
          </p:nvPr>
        </p:nvSpPr>
        <p:spPr/>
        <p:txBody>
          <a:bodyPr>
            <a:normAutofit fontScale="90000"/>
          </a:bodyPr>
          <a:lstStyle/>
          <a:p>
            <a:r>
              <a:rPr lang="el-GR" dirty="0"/>
              <a:t>Τι  πρέπει να κάνει ο εκπαιδευτικός</a:t>
            </a:r>
            <a:endParaRPr lang="en-US" dirty="0"/>
          </a:p>
        </p:txBody>
      </p:sp>
      <p:sp>
        <p:nvSpPr>
          <p:cNvPr id="3" name="Θέση περιεχομένου 2">
            <a:extLst>
              <a:ext uri="{FF2B5EF4-FFF2-40B4-BE49-F238E27FC236}">
                <a16:creationId xmlns:a16="http://schemas.microsoft.com/office/drawing/2014/main" id="{94E01E8A-D63D-4669-8E6A-FD14A3BE362F}"/>
              </a:ext>
            </a:extLst>
          </p:cNvPr>
          <p:cNvSpPr>
            <a:spLocks noGrp="1"/>
          </p:cNvSpPr>
          <p:nvPr>
            <p:ph idx="1"/>
          </p:nvPr>
        </p:nvSpPr>
        <p:spPr/>
        <p:txBody>
          <a:bodyPr>
            <a:normAutofit fontScale="92500" lnSpcReduction="20000"/>
          </a:bodyPr>
          <a:lstStyle/>
          <a:p>
            <a:r>
              <a:rPr lang="el-GR" b="0" i="0" dirty="0">
                <a:solidFill>
                  <a:srgbClr val="36312D"/>
                </a:solidFill>
                <a:effectLst/>
                <a:latin typeface="Enriqueta"/>
              </a:rPr>
              <a:t>Πρέπει να δημιουργεί καταστάσεις προβληματισμού, ώστε οι μαθητές να ωθούνται στην ανακάλυψη της γνώσης.</a:t>
            </a:r>
          </a:p>
          <a:p>
            <a:r>
              <a:rPr lang="el-GR" b="0" i="0" dirty="0">
                <a:solidFill>
                  <a:srgbClr val="36312D"/>
                </a:solidFill>
                <a:effectLst/>
                <a:latin typeface="Enriqueta"/>
              </a:rPr>
              <a:t> Προκειμένου όμως να παρακινηθούν οι μαθητές προς τη λύση του προβλήματος, ο εκπαιδευτικός οφείλει, αφενός μεν, να δίνει στο πρόβλημα μορφή ανάλογη με την ωριμότητα των μαθητών και, αφετέρου δε, να τους προδιαθέτει ευνοϊκά προς τη νέα μάθηση, </a:t>
            </a:r>
            <a:r>
              <a:rPr lang="el-GR" b="1" i="0" dirty="0">
                <a:solidFill>
                  <a:srgbClr val="36312D"/>
                </a:solidFill>
                <a:effectLst/>
                <a:latin typeface="Enriqueta"/>
              </a:rPr>
              <a:t>καλλιεργώντας με ερωτήσεις και νύξεις την απορία, την περιέργεια και την αμφιβολία.</a:t>
            </a:r>
            <a:endParaRPr lang="en-US" b="1" dirty="0"/>
          </a:p>
        </p:txBody>
      </p:sp>
      <p:sp>
        <p:nvSpPr>
          <p:cNvPr id="4" name="Θέση αριθμού διαφάνειας 3">
            <a:extLst>
              <a:ext uri="{FF2B5EF4-FFF2-40B4-BE49-F238E27FC236}">
                <a16:creationId xmlns:a16="http://schemas.microsoft.com/office/drawing/2014/main" id="{FE12FE94-7C23-4799-9576-156C21A45D40}"/>
              </a:ext>
            </a:extLst>
          </p:cNvPr>
          <p:cNvSpPr>
            <a:spLocks noGrp="1"/>
          </p:cNvSpPr>
          <p:nvPr>
            <p:ph type="sldNum" sz="quarter" idx="12"/>
          </p:nvPr>
        </p:nvSpPr>
        <p:spPr/>
        <p:txBody>
          <a:bodyPr/>
          <a:lstStyle/>
          <a:p>
            <a:fld id="{86AAA6DD-A541-4490-A3CA-83A4F81B28A8}" type="slidenum">
              <a:rPr lang="el-GR" smtClean="0"/>
              <a:pPr/>
              <a:t>109</a:t>
            </a:fld>
            <a:endParaRPr lang="el-GR"/>
          </a:p>
        </p:txBody>
      </p:sp>
    </p:spTree>
    <p:extLst>
      <p:ext uri="{BB962C8B-B14F-4D97-AF65-F5344CB8AC3E}">
        <p14:creationId xmlns:p14="http://schemas.microsoft.com/office/powerpoint/2010/main" val="269952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1602581" y="1028700"/>
            <a:ext cx="6115050" cy="742950"/>
          </a:xfrm>
        </p:spPr>
        <p:txBody>
          <a:bodyPr>
            <a:normAutofit fontScale="90000"/>
          </a:bodyPr>
          <a:lstStyle/>
          <a:p>
            <a:br>
              <a:rPr lang="en-US" b="1" dirty="0"/>
            </a:br>
            <a:br>
              <a:rPr lang="en-US" b="1" dirty="0"/>
            </a:br>
            <a:br>
              <a:rPr lang="en-US" b="1" dirty="0"/>
            </a:br>
            <a:r>
              <a:rPr lang="el-GR" b="1" dirty="0"/>
              <a:t>Βιωματική μάθηση</a:t>
            </a:r>
            <a:br>
              <a:rPr lang="en-US" b="1" dirty="0"/>
            </a:br>
            <a:br>
              <a:rPr lang="en-US" b="1" dirty="0"/>
            </a:br>
            <a:r>
              <a:rPr lang="en-US" dirty="0"/>
              <a:t>https://www.youtube.com/watch?v=IexTiqhULuM</a:t>
            </a:r>
            <a:endParaRPr lang="el-GR" b="1" dirty="0"/>
          </a:p>
        </p:txBody>
      </p:sp>
      <p:sp>
        <p:nvSpPr>
          <p:cNvPr id="3" name="2 - Θέση περιεχομένου"/>
          <p:cNvSpPr>
            <a:spLocks noGrp="1"/>
          </p:cNvSpPr>
          <p:nvPr>
            <p:ph sz="quarter" idx="1"/>
          </p:nvPr>
        </p:nvSpPr>
        <p:spPr>
          <a:xfrm>
            <a:off x="1601392" y="3590925"/>
            <a:ext cx="6116240" cy="1838325"/>
          </a:xfrm>
        </p:spPr>
        <p:txBody>
          <a:bodyPr>
            <a:normAutofit fontScale="77500" lnSpcReduction="20000"/>
          </a:bodyPr>
          <a:lstStyle/>
          <a:p>
            <a:pPr marL="240030" indent="-240030">
              <a:buNone/>
              <a:defRPr/>
            </a:pPr>
            <a:r>
              <a:rPr lang="el-GR" dirty="0"/>
              <a:t>	</a:t>
            </a:r>
            <a:r>
              <a:rPr lang="el-GR" dirty="0">
                <a:latin typeface="Garamond" pitchFamily="18" charset="0"/>
              </a:rPr>
              <a:t>« Μόνο </a:t>
            </a:r>
            <a:r>
              <a:rPr lang="el-GR" dirty="0" err="1">
                <a:latin typeface="Garamond" pitchFamily="18" charset="0"/>
              </a:rPr>
              <a:t>ό,τι</a:t>
            </a:r>
            <a:r>
              <a:rPr lang="el-GR" dirty="0">
                <a:latin typeface="Garamond" pitchFamily="18" charset="0"/>
              </a:rPr>
              <a:t> δέχτηκες με την ψυχή σου, αυτό μόνο μαθαίνεις και αυτό μόνο ενσωματώνεις στην ζωή σου και στον χαρακτήρα σου»</a:t>
            </a:r>
          </a:p>
          <a:p>
            <a:pPr marL="240030" indent="-240030">
              <a:buFont typeface="Wingdings"/>
              <a:buChar char=""/>
              <a:defRPr/>
            </a:pPr>
            <a:endParaRPr lang="el-GR" dirty="0"/>
          </a:p>
          <a:p>
            <a:pPr marL="240030" indent="-240030" algn="r">
              <a:buNone/>
              <a:defRPr/>
            </a:pPr>
            <a:r>
              <a:rPr lang="el-GR" dirty="0" err="1"/>
              <a:t>J.</a:t>
            </a:r>
            <a:r>
              <a:rPr lang="el-GR" i="1" dirty="0" err="1"/>
              <a:t>Dewey</a:t>
            </a:r>
            <a:endParaRPr lang="el-GR" dirty="0"/>
          </a:p>
          <a:p>
            <a:pPr marL="240030" indent="-240030">
              <a:buFont typeface="Wingdings"/>
              <a:buChar char=""/>
              <a:defRPr/>
            </a:pPr>
            <a:endParaRPr lang="el-GR"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a:t>Bruner</a:t>
            </a:r>
            <a:r>
              <a:rPr lang="el-GR" dirty="0"/>
              <a:t> &amp; διδασκαλία</a:t>
            </a:r>
          </a:p>
        </p:txBody>
      </p:sp>
      <p:sp>
        <p:nvSpPr>
          <p:cNvPr id="3" name="2 - Θέση περιεχομένου"/>
          <p:cNvSpPr>
            <a:spLocks noGrp="1"/>
          </p:cNvSpPr>
          <p:nvPr>
            <p:ph idx="1"/>
          </p:nvPr>
        </p:nvSpPr>
        <p:spPr/>
        <p:txBody>
          <a:bodyPr/>
          <a:lstStyle/>
          <a:p>
            <a:r>
              <a:rPr lang="el-GR" dirty="0"/>
              <a:t>Διδάσκω κάποιον δεν σημαίνει του βάζω τη γνώση στο μυαλό του. </a:t>
            </a:r>
            <a:r>
              <a:rPr lang="en-US" dirty="0"/>
              <a:t>–OXI </a:t>
            </a:r>
            <a:r>
              <a:rPr lang="el-GR" dirty="0"/>
              <a:t>ΣΤΕΙΡΑ ΔΙΑΛΕΞΗ</a:t>
            </a:r>
          </a:p>
          <a:p>
            <a:r>
              <a:rPr lang="el-GR" dirty="0"/>
              <a:t>Περισσότερο</a:t>
            </a:r>
            <a:r>
              <a:rPr lang="el-GR" b="1" dirty="0"/>
              <a:t> </a:t>
            </a:r>
            <a:r>
              <a:rPr lang="el-GR" dirty="0"/>
              <a:t>σημαίνει</a:t>
            </a:r>
            <a:r>
              <a:rPr lang="el-GR" b="1" dirty="0"/>
              <a:t> του διδάσκω να συμμετέχει στη διαδικασία οικοδόμησης της γνώσης</a:t>
            </a:r>
            <a:r>
              <a:rPr lang="el-GR" dirty="0"/>
              <a:t>. </a:t>
            </a:r>
          </a:p>
          <a:p>
            <a:r>
              <a:rPr lang="el-GR" dirty="0"/>
              <a:t>Η </a:t>
            </a:r>
            <a:r>
              <a:rPr lang="el-GR" dirty="0">
                <a:solidFill>
                  <a:srgbClr val="FF0000"/>
                </a:solidFill>
              </a:rPr>
              <a:t>μάθηση</a:t>
            </a:r>
            <a:r>
              <a:rPr lang="el-GR" dirty="0"/>
              <a:t> είναι μια </a:t>
            </a:r>
            <a:r>
              <a:rPr lang="el-GR" dirty="0">
                <a:solidFill>
                  <a:srgbClr val="FF0000"/>
                </a:solidFill>
              </a:rPr>
              <a:t>διαδικασία</a:t>
            </a:r>
            <a:r>
              <a:rPr lang="el-GR" dirty="0"/>
              <a:t> όχι ένα αποτέλεσμα</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110</a:t>
            </a:fld>
            <a:endParaRPr lang="el-G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&amp;</a:t>
            </a:r>
            <a:r>
              <a:rPr lang="el-GR" dirty="0"/>
              <a:t> διδασκαλία</a:t>
            </a:r>
          </a:p>
        </p:txBody>
      </p:sp>
      <p:sp>
        <p:nvSpPr>
          <p:cNvPr id="3" name="2 - Θέση περιεχομένου"/>
          <p:cNvSpPr>
            <a:spLocks noGrp="1"/>
          </p:cNvSpPr>
          <p:nvPr>
            <p:ph idx="1"/>
          </p:nvPr>
        </p:nvSpPr>
        <p:spPr/>
        <p:txBody>
          <a:bodyPr>
            <a:normAutofit fontScale="92500" lnSpcReduction="10000"/>
          </a:bodyPr>
          <a:lstStyle/>
          <a:p>
            <a:r>
              <a:rPr lang="el-GR" dirty="0"/>
              <a:t>1. Η διδασκαλία πρέπει να συνδυαστεί με την </a:t>
            </a:r>
            <a:r>
              <a:rPr lang="el-GR" b="1" dirty="0">
                <a:solidFill>
                  <a:srgbClr val="FF0000"/>
                </a:solidFill>
              </a:rPr>
              <a:t>εμπειρία</a:t>
            </a:r>
            <a:r>
              <a:rPr lang="el-GR" dirty="0"/>
              <a:t> και να γίνεται με τρόπο που να καθιστά  τον μαθητή πρόθυμο και ικανό να μάθει(</a:t>
            </a:r>
            <a:r>
              <a:rPr lang="el-GR" b="1" dirty="0"/>
              <a:t>ετοιμότητα</a:t>
            </a:r>
            <a:r>
              <a:rPr lang="el-GR" dirty="0"/>
              <a:t>)</a:t>
            </a:r>
          </a:p>
          <a:p>
            <a:r>
              <a:rPr lang="el-GR" dirty="0"/>
              <a:t>2. Η διδασκαλία πρέπει να κτιστεί έτσι ώστε μπορεί να κατανοηθεί εύκολα από το μαθητή(</a:t>
            </a:r>
            <a:r>
              <a:rPr lang="el-GR" b="1" dirty="0"/>
              <a:t>σπειροειδής</a:t>
            </a:r>
            <a:r>
              <a:rPr lang="el-GR" dirty="0"/>
              <a:t> </a:t>
            </a:r>
            <a:r>
              <a:rPr lang="el-GR" b="1" dirty="0"/>
              <a:t>οργάνωση</a:t>
            </a:r>
            <a:r>
              <a:rPr lang="el-GR" dirty="0"/>
              <a:t>)</a:t>
            </a:r>
          </a:p>
          <a:p>
            <a:r>
              <a:rPr lang="el-GR" dirty="0"/>
              <a:t>3. Η διδασκαλία πρέπει να έχει ως σκοπό να </a:t>
            </a:r>
            <a:r>
              <a:rPr lang="el-GR" b="1" dirty="0"/>
              <a:t>διευκολύνει</a:t>
            </a:r>
            <a:r>
              <a:rPr lang="el-GR" dirty="0"/>
              <a:t> τις </a:t>
            </a:r>
            <a:r>
              <a:rPr lang="el-GR" b="1" dirty="0"/>
              <a:t>υποθέσεις</a:t>
            </a:r>
            <a:r>
              <a:rPr lang="el-GR" dirty="0"/>
              <a:t> ή να </a:t>
            </a:r>
            <a:r>
              <a:rPr lang="el-GR" b="1" dirty="0"/>
              <a:t>συμπληρώσει</a:t>
            </a:r>
            <a:r>
              <a:rPr lang="el-GR" dirty="0"/>
              <a:t> τα </a:t>
            </a:r>
            <a:r>
              <a:rPr lang="el-GR" b="1" dirty="0"/>
              <a:t>κενά</a:t>
            </a:r>
            <a:r>
              <a:rPr lang="el-GR" dirty="0"/>
              <a:t> του μαθητή</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111</a:t>
            </a:fld>
            <a:endParaRPr lang="el-G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Το σπειροειδές πρόγραμμα διδασκαλίας</a:t>
            </a:r>
          </a:p>
        </p:txBody>
      </p:sp>
      <p:sp>
        <p:nvSpPr>
          <p:cNvPr id="3" name="2 - Θέση περιεχομένου"/>
          <p:cNvSpPr>
            <a:spLocks noGrp="1"/>
          </p:cNvSpPr>
          <p:nvPr>
            <p:ph idx="1"/>
          </p:nvPr>
        </p:nvSpPr>
        <p:spPr/>
        <p:txBody>
          <a:bodyPr/>
          <a:lstStyle/>
          <a:p>
            <a:pPr>
              <a:buNone/>
            </a:pPr>
            <a:r>
              <a:rPr lang="el-GR" dirty="0"/>
              <a:t>Ανάπτυξη και </a:t>
            </a:r>
            <a:r>
              <a:rPr lang="el-GR" dirty="0" err="1"/>
              <a:t>επανάπτυξη</a:t>
            </a:r>
            <a:r>
              <a:rPr lang="el-GR" dirty="0"/>
              <a:t> θεμάτων ή εννοιών σε διαφορετικές τάξεις.</a:t>
            </a:r>
          </a:p>
          <a:p>
            <a:pPr>
              <a:buNone/>
            </a:pPr>
            <a:endParaRPr lang="el-GR" dirty="0"/>
          </a:p>
          <a:p>
            <a:r>
              <a:rPr lang="el-GR" dirty="0"/>
              <a:t>Ο </a:t>
            </a:r>
            <a:r>
              <a:rPr lang="el-GR" b="1" dirty="0"/>
              <a:t>μαθητής μαθαίνει κάτι σε μια απλή μορφή και επανέρχεται στο ίδιο θέμα σε ένα πιο προχωρημένο επίπεδο αργότερα.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25"/>
            <a:ext cx="8401080" cy="5697538"/>
          </a:xfrm>
        </p:spPr>
        <p:txBody>
          <a:bodyPr rtlCol="0">
            <a:normAutofit/>
          </a:bodyPr>
          <a:lstStyle/>
          <a:p>
            <a:pPr eaLnBrk="1" fontAlgn="auto" hangingPunct="1">
              <a:spcAft>
                <a:spcPts val="0"/>
              </a:spcAft>
              <a:buFont typeface="Arial" pitchFamily="34" charset="0"/>
              <a:buChar char="•"/>
              <a:defRPr/>
            </a:pPr>
            <a:r>
              <a:rPr lang="en-US" dirty="0"/>
              <a:t>A</a:t>
            </a:r>
            <a:r>
              <a:rPr lang="el-GR" dirty="0"/>
              <a:t>ρα με βάση την Εξελικτική φάση αλλά και την συνύπαρξη και των 3 μορφών αναπαράστασης</a:t>
            </a:r>
          </a:p>
          <a:p>
            <a:pPr eaLnBrk="1" fontAlgn="auto" hangingPunct="1">
              <a:spcAft>
                <a:spcPts val="0"/>
              </a:spcAft>
              <a:buFont typeface="Arial" pitchFamily="34" charset="0"/>
              <a:buNone/>
              <a:defRPr/>
            </a:pPr>
            <a:r>
              <a:rPr lang="en-US" b="1" dirty="0">
                <a:solidFill>
                  <a:schemeClr val="accent2">
                    <a:lumMod val="75000"/>
                  </a:schemeClr>
                </a:solidFill>
              </a:rPr>
              <a:t>	</a:t>
            </a:r>
            <a:endParaRPr lang="el-GR" b="1" dirty="0">
              <a:solidFill>
                <a:schemeClr val="accent2">
                  <a:lumMod val="75000"/>
                </a:schemeClr>
              </a:solidFill>
            </a:endParaRPr>
          </a:p>
          <a:p>
            <a:pPr eaLnBrk="1" fontAlgn="auto" hangingPunct="1">
              <a:spcAft>
                <a:spcPts val="0"/>
              </a:spcAft>
              <a:buFont typeface="Arial" pitchFamily="34" charset="0"/>
              <a:buNone/>
              <a:defRPr/>
            </a:pPr>
            <a:r>
              <a:rPr lang="el-GR" b="1" dirty="0">
                <a:solidFill>
                  <a:schemeClr val="accent2">
                    <a:lumMod val="75000"/>
                  </a:schemeClr>
                </a:solidFill>
              </a:rPr>
              <a:t>	ΤΟ ΙΔΙΟ ΘΕΜΑ μπορεί να αποτελέσει ΑΝΤΙΚΕΙΜΕΝΟ ΜΑΘΗΣΗΣ ΣΕ ΔΙΑΦΟΡΕΤΙΚΑ ΕΠΙΠΕΔΑ=&gt;</a:t>
            </a:r>
          </a:p>
          <a:p>
            <a:pPr eaLnBrk="1" fontAlgn="auto" hangingPunct="1">
              <a:spcAft>
                <a:spcPts val="0"/>
              </a:spcAft>
              <a:buFont typeface="Arial" pitchFamily="34" charset="0"/>
              <a:buNone/>
              <a:defRPr/>
            </a:pPr>
            <a:r>
              <a:rPr lang="el-GR" b="1" dirty="0">
                <a:solidFill>
                  <a:schemeClr val="accent2">
                    <a:lumMod val="75000"/>
                  </a:schemeClr>
                </a:solidFill>
              </a:rPr>
              <a:t>	ΕΠΑΝΕΞΕΤΑΣΗ ΚΑΙ ΑΝΑΚΑΛΥΨΗ ΟΛΟ ΚΑΙ ΠΙΟ ΣΥΝΘΕΤΩΝ ΜΟΡΦΩΝ ΕΝΟΣ ΚΟΙΝΟΥ ΚΟΡΜΟΥ ΕΝΝΟΙΩΝ</a:t>
            </a:r>
          </a:p>
          <a:p>
            <a:pPr algn="ctr" eaLnBrk="1" fontAlgn="auto" hangingPunct="1">
              <a:spcAft>
                <a:spcPts val="0"/>
              </a:spcAft>
              <a:buFont typeface="Arial" pitchFamily="34" charset="0"/>
              <a:buNone/>
              <a:defRPr/>
            </a:pPr>
            <a:r>
              <a:rPr lang="el-GR" sz="3600" b="1" dirty="0">
                <a:solidFill>
                  <a:srgbClr val="002060"/>
                </a:solidFill>
              </a:rPr>
              <a:t>ΣΠΕΙΡΟΕΙΔΗΣ ΔΙΑΤΑΞΗ ΤΗΣ ΥΛΗΣ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113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normAutofit fontScale="90000"/>
          </a:bodyPr>
          <a:lstStyle/>
          <a:p>
            <a:pPr eaLnBrk="1" hangingPunct="1"/>
            <a:br>
              <a:rPr lang="el-GR" dirty="0"/>
            </a:br>
            <a:br>
              <a:rPr lang="el-GR" dirty="0"/>
            </a:br>
            <a:r>
              <a:rPr lang="el-GR" dirty="0"/>
              <a:t>Παράδειγμα </a:t>
            </a:r>
            <a:r>
              <a:rPr lang="el-GR"/>
              <a:t>σπειροειδούς διδασκαλίας</a:t>
            </a:r>
            <a:br>
              <a:rPr lang="el-GR"/>
            </a:br>
            <a:r>
              <a:rPr lang="el-GR" dirty="0" err="1"/>
              <a:t>ΘΕΜΑ=Το</a:t>
            </a:r>
            <a:r>
              <a:rPr lang="el-GR" dirty="0"/>
              <a:t> αμετάβλητο Της ύλης</a:t>
            </a:r>
            <a:br>
              <a:rPr lang="el-GR" dirty="0"/>
            </a:br>
            <a:endParaRPr lang="el-GR" dirty="0"/>
          </a:p>
        </p:txBody>
      </p:sp>
      <p:sp>
        <p:nvSpPr>
          <p:cNvPr id="13315" name="2 - Θέση περιεχομένου"/>
          <p:cNvSpPr>
            <a:spLocks noGrp="1"/>
          </p:cNvSpPr>
          <p:nvPr>
            <p:ph idx="1"/>
          </p:nvPr>
        </p:nvSpPr>
        <p:spPr/>
        <p:txBody>
          <a:bodyPr/>
          <a:lstStyle/>
          <a:p>
            <a:pPr marL="0" indent="0" eaLnBrk="1" hangingPunct="1">
              <a:buNone/>
            </a:pPr>
            <a:endParaRPr lang="el-GR" dirty="0"/>
          </a:p>
          <a:p>
            <a:pPr eaLnBrk="1" hangingPunct="1"/>
            <a:endParaRPr lang="el-GR" dirty="0"/>
          </a:p>
          <a:p>
            <a:pPr eaLnBrk="1" hangingPunct="1"/>
            <a:r>
              <a:rPr lang="el-GR" dirty="0"/>
              <a:t>Ζάχαρη &amp; νερό= </a:t>
            </a:r>
            <a:r>
              <a:rPr lang="el-GR" dirty="0" err="1"/>
              <a:t>ζαχαρόνερο</a:t>
            </a:r>
            <a:endParaRPr lang="el-GR" dirty="0"/>
          </a:p>
          <a:p>
            <a:pPr eaLnBrk="1" hangingPunct="1"/>
            <a:r>
              <a:rPr lang="el-GR" dirty="0"/>
              <a:t>Βόλος </a:t>
            </a:r>
            <a:r>
              <a:rPr lang="el-GR" dirty="0" err="1"/>
              <a:t>πλαστελίνης</a:t>
            </a:r>
            <a:r>
              <a:rPr lang="el-GR" dirty="0" err="1">
                <a:sym typeface="Wingdings" pitchFamily="2" charset="2"/>
              </a:rPr>
              <a:t></a:t>
            </a:r>
            <a:r>
              <a:rPr lang="el-GR" dirty="0">
                <a:sym typeface="Wingdings" pitchFamily="2" charset="2"/>
              </a:rPr>
              <a:t> φιδάκι</a:t>
            </a:r>
          </a:p>
          <a:p>
            <a:pPr eaLnBrk="1" hangingPunct="1"/>
            <a:r>
              <a:rPr lang="el-GR" dirty="0">
                <a:sym typeface="Wingdings" pitchFamily="2" charset="2"/>
              </a:rPr>
              <a:t>Ε= </a:t>
            </a:r>
            <a:r>
              <a:rPr lang="en-US" dirty="0">
                <a:sym typeface="Wingdings" pitchFamily="2" charset="2"/>
              </a:rPr>
              <a:t>m.c2 (</a:t>
            </a:r>
            <a:r>
              <a:rPr lang="el-GR" dirty="0">
                <a:sym typeface="Wingdings" pitchFamily="2" charset="2"/>
              </a:rPr>
              <a:t>νόμος μετατροπής της ύλης σε ενέργεια)</a:t>
            </a:r>
          </a:p>
          <a:p>
            <a:pPr eaLnBrk="1" hangingPunct="1"/>
            <a:endParaRPr lang="el-GR" dirty="0">
              <a:sym typeface="Wingdings" pitchFamily="2" charset="2"/>
            </a:endParaRPr>
          </a:p>
          <a:p>
            <a:pPr eaLnBrk="1" hangingPunct="1">
              <a:buNone/>
            </a:pPr>
            <a:endParaRPr lang="el-G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a:t>Η διδασκαλία με βάση τις αρχές του </a:t>
            </a:r>
            <a:r>
              <a:rPr lang="el-GR" sz="3600" b="1" dirty="0" err="1"/>
              <a:t>Μπρούνερ</a:t>
            </a:r>
            <a:r>
              <a:rPr lang="el-GR" sz="3600" b="1" dirty="0"/>
              <a:t> πρέπει :</a:t>
            </a:r>
            <a:br>
              <a:rPr lang="el-GR" sz="3600" b="1" dirty="0"/>
            </a:br>
            <a:endParaRPr lang="el-GR" sz="3600" b="1" dirty="0"/>
          </a:p>
        </p:txBody>
      </p:sp>
      <p:sp>
        <p:nvSpPr>
          <p:cNvPr id="3" name="2 - Θέση περιεχομένου"/>
          <p:cNvSpPr>
            <a:spLocks noGrp="1"/>
          </p:cNvSpPr>
          <p:nvPr>
            <p:ph idx="1"/>
          </p:nvPr>
        </p:nvSpPr>
        <p:spPr>
          <a:xfrm>
            <a:off x="428596" y="1714488"/>
            <a:ext cx="8572560" cy="4525963"/>
          </a:xfrm>
        </p:spPr>
        <p:txBody>
          <a:bodyPr>
            <a:normAutofit/>
          </a:bodyPr>
          <a:lstStyle/>
          <a:p>
            <a:pPr>
              <a:buFont typeface="Wingdings" pitchFamily="2" charset="2"/>
              <a:buChar char="q"/>
            </a:pPr>
            <a:r>
              <a:rPr lang="el-GR" dirty="0"/>
              <a:t> </a:t>
            </a:r>
            <a:r>
              <a:rPr lang="el-GR" sz="2800" dirty="0"/>
              <a:t>Να δημιουργεί στάσεις ετοιμότητας και προδιαθέσεις</a:t>
            </a:r>
          </a:p>
          <a:p>
            <a:pPr>
              <a:buFont typeface="Wingdings" pitchFamily="2" charset="2"/>
              <a:buChar char="q"/>
            </a:pPr>
            <a:endParaRPr lang="el-GR" sz="2800" dirty="0"/>
          </a:p>
          <a:p>
            <a:pPr>
              <a:buFont typeface="Wingdings" pitchFamily="2" charset="2"/>
              <a:buChar char="q"/>
            </a:pPr>
            <a:r>
              <a:rPr lang="el-GR" sz="2800" dirty="0"/>
              <a:t> Να παρέχει καλά δομημένη γνώση</a:t>
            </a:r>
          </a:p>
          <a:p>
            <a:pPr>
              <a:buNone/>
            </a:pPr>
            <a:endParaRPr lang="el-GR" sz="2800" dirty="0"/>
          </a:p>
          <a:p>
            <a:pPr>
              <a:buFont typeface="Wingdings" pitchFamily="2" charset="2"/>
              <a:buChar char="q"/>
            </a:pPr>
            <a:r>
              <a:rPr lang="el-GR" sz="2800" dirty="0"/>
              <a:t> Να παρέχει αποτελεσματικούς τρόπους  παρουσίασης</a:t>
            </a:r>
          </a:p>
          <a:p>
            <a:pPr>
              <a:buFont typeface="Wingdings" pitchFamily="2" charset="2"/>
              <a:buChar char="q"/>
            </a:pPr>
            <a:endParaRPr lang="el-GR" sz="2800" dirty="0"/>
          </a:p>
          <a:p>
            <a:pPr>
              <a:buFont typeface="Wingdings" pitchFamily="2" charset="2"/>
              <a:buChar char="q"/>
            </a:pPr>
            <a:r>
              <a:rPr lang="el-GR" sz="2800" dirty="0"/>
              <a:t> Να έχει σωστά ισορροπημένο σύστημα αμοιβών και ποινών</a:t>
            </a:r>
          </a:p>
          <a:p>
            <a:endParaRPr lang="el-GR" dirty="0"/>
          </a:p>
        </p:txBody>
      </p:sp>
    </p:spTree>
    <p:extLst>
      <p:ext uri="{BB962C8B-B14F-4D97-AF65-F5344CB8AC3E}">
        <p14:creationId xmlns:p14="http://schemas.microsoft.com/office/powerpoint/2010/main" val="39311655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Τα βοηθητικά μέσα που μπορεί να χρησιμοποιηθούν είναι</a:t>
            </a:r>
          </a:p>
        </p:txBody>
      </p:sp>
      <p:sp>
        <p:nvSpPr>
          <p:cNvPr id="3" name="2 - Θέση περιεχομένου"/>
          <p:cNvSpPr>
            <a:spLocks noGrp="1"/>
          </p:cNvSpPr>
          <p:nvPr>
            <p:ph idx="1"/>
          </p:nvPr>
        </p:nvSpPr>
        <p:spPr/>
        <p:txBody>
          <a:bodyPr>
            <a:normAutofit fontScale="92500"/>
          </a:bodyPr>
          <a:lstStyle/>
          <a:p>
            <a:pPr>
              <a:buFont typeface="Wingdings" pitchFamily="2" charset="2"/>
              <a:buChar char="q"/>
            </a:pPr>
            <a:r>
              <a:rPr lang="el-GR" dirty="0"/>
              <a:t>Μέσα για την υποκατάσταση της εμπειρίας (ταινίες, τηλεόραση κλπ)</a:t>
            </a:r>
          </a:p>
          <a:p>
            <a:pPr>
              <a:buFont typeface="Wingdings" pitchFamily="2" charset="2"/>
              <a:buChar char="q"/>
            </a:pPr>
            <a:r>
              <a:rPr lang="el-GR" dirty="0"/>
              <a:t> Πρότυπα μέσα (πειράματα για την ανακάλυψη των σχέσεων μεταξύ αιτίας και αποτελέσματος</a:t>
            </a:r>
          </a:p>
          <a:p>
            <a:pPr>
              <a:buFont typeface="Wingdings" pitchFamily="2" charset="2"/>
              <a:buChar char="q"/>
            </a:pPr>
            <a:r>
              <a:rPr lang="el-GR" dirty="0"/>
              <a:t> Μηχανές διδασκαλίας που έχουν τη δυνατότητα για άμεση ανατροφοδότηση, με διαβαθμισμένο επίπεδο δυσκολίας( </a:t>
            </a:r>
            <a:r>
              <a:rPr lang="el-GR" sz="2200" i="1" dirty="0"/>
              <a:t>δεν μπορούν όμως να υποκαταστήσουν το δάσκαλο, καθώς μπορεί ο μαθητής να οδηγηθεί στην αδράνεια</a:t>
            </a:r>
            <a:r>
              <a:rPr lang="el-GR" dirty="0"/>
              <a:t>.)</a:t>
            </a:r>
          </a:p>
          <a:p>
            <a:pPr>
              <a:buNone/>
            </a:pPr>
            <a:endParaRPr lang="el-GR" dirty="0"/>
          </a:p>
          <a:p>
            <a:endParaRPr lang="el-GR" dirty="0"/>
          </a:p>
        </p:txBody>
      </p:sp>
    </p:spTree>
    <p:extLst>
      <p:ext uri="{BB962C8B-B14F-4D97-AF65-F5344CB8AC3E}">
        <p14:creationId xmlns:p14="http://schemas.microsoft.com/office/powerpoint/2010/main" val="32789447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Μειονεκτήματα της </a:t>
            </a:r>
            <a:r>
              <a:rPr lang="el-GR" b="1" dirty="0" err="1"/>
              <a:t>ανακαλυπτικής</a:t>
            </a:r>
            <a:r>
              <a:rPr lang="el-GR" b="1" dirty="0"/>
              <a:t> μάθησης</a:t>
            </a:r>
            <a:endParaRPr lang="el-GR" dirty="0"/>
          </a:p>
        </p:txBody>
      </p:sp>
      <p:sp>
        <p:nvSpPr>
          <p:cNvPr id="3" name="2 - Θέση περιεχομένου"/>
          <p:cNvSpPr>
            <a:spLocks noGrp="1"/>
          </p:cNvSpPr>
          <p:nvPr>
            <p:ph idx="1"/>
          </p:nvPr>
        </p:nvSpPr>
        <p:spPr/>
        <p:txBody>
          <a:bodyPr>
            <a:normAutofit fontScale="92500" lnSpcReduction="20000"/>
          </a:bodyPr>
          <a:lstStyle/>
          <a:p>
            <a:pPr>
              <a:buFont typeface="Wingdings" pitchFamily="2" charset="2"/>
              <a:buChar char="q"/>
            </a:pPr>
            <a:r>
              <a:rPr lang="el-GR" b="1" dirty="0"/>
              <a:t>  </a:t>
            </a:r>
            <a:r>
              <a:rPr lang="el-GR" dirty="0"/>
              <a:t>τα προγράμματα απαιτούν μεγάλη προετοιμασία</a:t>
            </a:r>
          </a:p>
          <a:p>
            <a:pPr>
              <a:buNone/>
            </a:pPr>
            <a:endParaRPr lang="el-GR" dirty="0"/>
          </a:p>
          <a:p>
            <a:pPr>
              <a:buFont typeface="Wingdings" pitchFamily="2" charset="2"/>
              <a:buChar char="q"/>
            </a:pPr>
            <a:r>
              <a:rPr lang="el-GR" dirty="0"/>
              <a:t>  σπάνια υπάρχουν αυθεντικές ανακαλύψεις</a:t>
            </a:r>
          </a:p>
          <a:p>
            <a:pPr>
              <a:buFont typeface="Wingdings" pitchFamily="2" charset="2"/>
              <a:buChar char="q"/>
            </a:pPr>
            <a:endParaRPr lang="el-GR" dirty="0"/>
          </a:p>
          <a:p>
            <a:pPr>
              <a:buFont typeface="Wingdings" pitchFamily="2" charset="2"/>
              <a:buChar char="q"/>
            </a:pPr>
            <a:r>
              <a:rPr lang="el-GR" dirty="0"/>
              <a:t>  φόβος για λανθασμένα συμπεράσματα και συνακόλουθη χρονοβόρα </a:t>
            </a:r>
            <a:r>
              <a:rPr lang="el-GR" dirty="0" err="1"/>
              <a:t>απομάθηση</a:t>
            </a:r>
            <a:endParaRPr lang="el-GR" dirty="0"/>
          </a:p>
          <a:p>
            <a:pPr>
              <a:buNone/>
            </a:pPr>
            <a:endParaRPr lang="el-GR" dirty="0"/>
          </a:p>
          <a:p>
            <a:pPr>
              <a:buNone/>
            </a:pPr>
            <a:r>
              <a:rPr lang="el-GR" dirty="0"/>
              <a:t> </a:t>
            </a:r>
            <a:r>
              <a:rPr lang="el-GR" dirty="0">
                <a:solidFill>
                  <a:srgbClr val="FF0000"/>
                </a:solidFill>
              </a:rPr>
              <a:t>συγκρινόμενη με την άμεση διδασκαλία έχει αμφίβολα αποτελέσματα</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65451-F6FC-67DD-1708-6B1A07EDC98E}"/>
              </a:ext>
            </a:extLst>
          </p:cNvPr>
          <p:cNvSpPr>
            <a:spLocks noGrp="1"/>
          </p:cNvSpPr>
          <p:nvPr>
            <p:ph type="title"/>
          </p:nvPr>
        </p:nvSpPr>
        <p:spPr/>
        <p:txBody>
          <a:bodyPr>
            <a:normAutofit fontScale="90000"/>
          </a:bodyPr>
          <a:lstStyle/>
          <a:p>
            <a:r>
              <a:rPr lang="el-GR" b="1" dirty="0"/>
              <a:t>Σύνοψη:Ανακαλυπτική μάθηση (Discovery learning)-Β</a:t>
            </a:r>
            <a:r>
              <a:rPr lang="en-GB" b="1" dirty="0" err="1"/>
              <a:t>runer</a:t>
            </a:r>
            <a:br>
              <a:rPr lang="el-GR" b="1" dirty="0"/>
            </a:br>
            <a:endParaRPr lang="en-GB" dirty="0"/>
          </a:p>
        </p:txBody>
      </p:sp>
      <p:sp>
        <p:nvSpPr>
          <p:cNvPr id="3" name="Content Placeholder 2">
            <a:extLst>
              <a:ext uri="{FF2B5EF4-FFF2-40B4-BE49-F238E27FC236}">
                <a16:creationId xmlns:a16="http://schemas.microsoft.com/office/drawing/2014/main" id="{2DE4F882-FABA-F683-2677-B347222E6E1E}"/>
              </a:ext>
            </a:extLst>
          </p:cNvPr>
          <p:cNvSpPr>
            <a:spLocks noGrp="1"/>
          </p:cNvSpPr>
          <p:nvPr>
            <p:ph idx="1"/>
          </p:nvPr>
        </p:nvSpPr>
        <p:spPr/>
        <p:txBody>
          <a:bodyPr>
            <a:normAutofit fontScale="70000" lnSpcReduction="20000"/>
          </a:bodyPr>
          <a:lstStyle/>
          <a:p>
            <a:pPr marL="0" indent="0">
              <a:buNone/>
            </a:pPr>
            <a:r>
              <a:rPr lang="el-GR" b="1" dirty="0"/>
              <a:t> Τι είναι</a:t>
            </a:r>
          </a:p>
          <a:p>
            <a:r>
              <a:rPr lang="el-GR" dirty="0"/>
              <a:t>Μια μαθησιακή προσέγγιση όπου οι μαθητές </a:t>
            </a:r>
            <a:r>
              <a:rPr lang="el-GR" b="1" dirty="0"/>
              <a:t>ανακαλύπτουν μόνοι τους</a:t>
            </a:r>
            <a:r>
              <a:rPr lang="el-GR" dirty="0"/>
              <a:t> την έννοια ή τον κανόνα μέσα από χειρισμό, δοκιμή–λάθος και εξερεύνηση.</a:t>
            </a:r>
          </a:p>
          <a:p>
            <a:pPr marL="0" indent="0">
              <a:buNone/>
            </a:pPr>
            <a:r>
              <a:rPr lang="el-GR" b="1" dirty="0"/>
              <a:t> Χαρακτηριστικά</a:t>
            </a:r>
          </a:p>
          <a:p>
            <a:r>
              <a:rPr lang="el-GR" dirty="0"/>
              <a:t>Το επίκεντρο είναι το </a:t>
            </a:r>
            <a:r>
              <a:rPr lang="el-GR" b="1" dirty="0"/>
              <a:t>να ανακαλύψει ο μαθητής</a:t>
            </a:r>
            <a:r>
              <a:rPr lang="el-GR" dirty="0"/>
              <a:t> τη γνώση.</a:t>
            </a:r>
          </a:p>
          <a:p>
            <a:r>
              <a:rPr lang="el-GR" dirty="0"/>
              <a:t>Βασίζεται πολύ στον </a:t>
            </a:r>
            <a:r>
              <a:rPr lang="el-GR" b="1" dirty="0"/>
              <a:t>χειρισμό υλικών ή ψηφιακών εργαλείων</a:t>
            </a:r>
            <a:r>
              <a:rPr lang="el-GR" dirty="0"/>
              <a:t>.</a:t>
            </a:r>
          </a:p>
          <a:p>
            <a:r>
              <a:rPr lang="el-GR" dirty="0"/>
              <a:t>Η καθοδήγηση είναι </a:t>
            </a:r>
            <a:r>
              <a:rPr lang="el-GR" b="1" dirty="0"/>
              <a:t>λιγότερη</a:t>
            </a:r>
            <a:r>
              <a:rPr lang="el-GR" dirty="0"/>
              <a:t> σε σχέση με τη διερεύνηση.</a:t>
            </a:r>
          </a:p>
          <a:p>
            <a:r>
              <a:rPr lang="el-GR" dirty="0"/>
              <a:t>Έμφαση στο </a:t>
            </a:r>
            <a:r>
              <a:rPr lang="el-GR" b="1" dirty="0"/>
              <a:t>πώς το παιδί φτάνει</a:t>
            </a:r>
            <a:r>
              <a:rPr lang="el-GR" dirty="0"/>
              <a:t> στη γνώση, όχι στη συλλογή δεδομένων.</a:t>
            </a:r>
          </a:p>
          <a:p>
            <a:pPr marL="0" indent="0">
              <a:buNone/>
            </a:pPr>
            <a:r>
              <a:rPr lang="el-GR" b="1" dirty="0"/>
              <a:t> Παράδειγμα</a:t>
            </a:r>
          </a:p>
          <a:p>
            <a:r>
              <a:rPr lang="el-GR" dirty="0"/>
              <a:t>Μαθητές πειραματίζονται με σχήματα σε γεωμετρικό λογισμικό και </a:t>
            </a:r>
            <a:r>
              <a:rPr lang="el-GR" b="1" dirty="0"/>
              <a:t>ανακαλύπτουν μόνοι</a:t>
            </a:r>
            <a:r>
              <a:rPr lang="el-GR" dirty="0"/>
              <a:t> τον κανόνα για το άθροισμα γωνιών τριγώνου.</a:t>
            </a:r>
          </a:p>
          <a:p>
            <a:endParaRPr lang="en-GB" dirty="0"/>
          </a:p>
        </p:txBody>
      </p:sp>
      <p:sp>
        <p:nvSpPr>
          <p:cNvPr id="4" name="Slide Number Placeholder 3">
            <a:extLst>
              <a:ext uri="{FF2B5EF4-FFF2-40B4-BE49-F238E27FC236}">
                <a16:creationId xmlns:a16="http://schemas.microsoft.com/office/drawing/2014/main" id="{ECB4EEDA-1395-4368-3AD2-DD608B5CB53D}"/>
              </a:ext>
            </a:extLst>
          </p:cNvPr>
          <p:cNvSpPr>
            <a:spLocks noGrp="1"/>
          </p:cNvSpPr>
          <p:nvPr>
            <p:ph type="sldNum" sz="quarter" idx="12"/>
          </p:nvPr>
        </p:nvSpPr>
        <p:spPr/>
        <p:txBody>
          <a:bodyPr/>
          <a:lstStyle/>
          <a:p>
            <a:fld id="{86AAA6DD-A541-4490-A3CA-83A4F81B28A8}" type="slidenum">
              <a:rPr lang="el-GR" smtClean="0"/>
              <a:pPr/>
              <a:t>118</a:t>
            </a:fld>
            <a:endParaRPr lang="el-GR"/>
          </a:p>
        </p:txBody>
      </p:sp>
    </p:spTree>
    <p:extLst>
      <p:ext uri="{BB962C8B-B14F-4D97-AF65-F5344CB8AC3E}">
        <p14:creationId xmlns:p14="http://schemas.microsoft.com/office/powerpoint/2010/main" val="5701943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59F3-DC1C-42A6-7583-352D2D2EC1BB}"/>
              </a:ext>
            </a:extLst>
          </p:cNvPr>
          <p:cNvSpPr>
            <a:spLocks noGrp="1"/>
          </p:cNvSpPr>
          <p:nvPr>
            <p:ph type="title"/>
          </p:nvPr>
        </p:nvSpPr>
        <p:spPr/>
        <p:txBody>
          <a:bodyPr>
            <a:normAutofit fontScale="90000"/>
          </a:bodyPr>
          <a:lstStyle/>
          <a:p>
            <a:r>
              <a:rPr lang="en-GB" dirty="0"/>
              <a:t>PIAGET-BRUNER-</a:t>
            </a:r>
            <a:r>
              <a:rPr lang="el-GR" dirty="0"/>
              <a:t> Θεωρητικό υπόβαθρο</a:t>
            </a:r>
            <a:endParaRPr lang="en-GB" dirty="0"/>
          </a:p>
        </p:txBody>
      </p:sp>
      <p:sp>
        <p:nvSpPr>
          <p:cNvPr id="3" name="Content Placeholder 2">
            <a:extLst>
              <a:ext uri="{FF2B5EF4-FFF2-40B4-BE49-F238E27FC236}">
                <a16:creationId xmlns:a16="http://schemas.microsoft.com/office/drawing/2014/main" id="{8441E859-2A77-A677-F793-D792CEBC8D5A}"/>
              </a:ext>
            </a:extLst>
          </p:cNvPr>
          <p:cNvSpPr>
            <a:spLocks noGrp="1"/>
          </p:cNvSpPr>
          <p:nvPr>
            <p:ph idx="1"/>
          </p:nvPr>
        </p:nvSpPr>
        <p:spPr/>
        <p:txBody>
          <a:bodyPr>
            <a:normAutofit fontScale="70000" lnSpcReduction="20000"/>
          </a:bodyPr>
          <a:lstStyle/>
          <a:p>
            <a:pPr marL="0" indent="0">
              <a:buNone/>
            </a:pPr>
            <a:r>
              <a:rPr lang="el-GR" b="1" dirty="0"/>
              <a:t>Piaget</a:t>
            </a:r>
          </a:p>
          <a:p>
            <a:r>
              <a:rPr lang="el-GR" dirty="0"/>
              <a:t>Εστίασε στην </a:t>
            </a:r>
            <a:r>
              <a:rPr lang="el-GR" b="1" dirty="0"/>
              <a:t>αναπτυξιακή ψυχολογία</a:t>
            </a:r>
            <a:r>
              <a:rPr lang="el-GR" dirty="0"/>
              <a:t>.</a:t>
            </a:r>
          </a:p>
          <a:p>
            <a:r>
              <a:rPr lang="el-GR" dirty="0"/>
              <a:t>Η μάθηση εξαρτάται από τα </a:t>
            </a:r>
            <a:r>
              <a:rPr lang="el-GR" b="1" dirty="0"/>
              <a:t>στάδια γνωστικής ωρίμανσης</a:t>
            </a:r>
            <a:r>
              <a:rPr lang="el-GR" dirty="0"/>
              <a:t> του παιδιού.</a:t>
            </a:r>
          </a:p>
          <a:p>
            <a:r>
              <a:rPr lang="el-GR" dirty="0"/>
              <a:t>Η γνώση χτίζεται </a:t>
            </a:r>
            <a:r>
              <a:rPr lang="el-GR" b="1" dirty="0"/>
              <a:t>μέσα από αλληλεπίδραση με το περιβάλλον</a:t>
            </a:r>
            <a:r>
              <a:rPr lang="el-GR" dirty="0"/>
              <a:t>.</a:t>
            </a:r>
          </a:p>
          <a:p>
            <a:pPr marL="0" indent="0">
              <a:buNone/>
            </a:pPr>
            <a:r>
              <a:rPr lang="el-GR" b="1" dirty="0"/>
              <a:t>Bruner</a:t>
            </a:r>
          </a:p>
          <a:p>
            <a:r>
              <a:rPr lang="el-GR" dirty="0"/>
              <a:t>Εστίασε στη </a:t>
            </a:r>
            <a:r>
              <a:rPr lang="el-GR" b="1" dirty="0"/>
              <a:t>γνωστική ψυχολογία και την εκπαιδευτική μάθηση</a:t>
            </a:r>
            <a:r>
              <a:rPr lang="el-GR" dirty="0"/>
              <a:t>.</a:t>
            </a:r>
          </a:p>
          <a:p>
            <a:r>
              <a:rPr lang="el-GR" dirty="0"/>
              <a:t>Η μάθηση μπορεί να συμβεί </a:t>
            </a:r>
            <a:r>
              <a:rPr lang="el-GR" b="1" dirty="0"/>
              <a:t>σε οποιαδήποτε ηλικία</a:t>
            </a:r>
            <a:r>
              <a:rPr lang="el-GR" dirty="0"/>
              <a:t>, με κατάλληλη διδασκαλία.</a:t>
            </a:r>
          </a:p>
          <a:p>
            <a:r>
              <a:rPr lang="el-GR" dirty="0"/>
              <a:t>Τόνισε τον ρόλο του </a:t>
            </a:r>
            <a:r>
              <a:rPr lang="el-GR" b="1" dirty="0"/>
              <a:t>πολιτισμού, της γλώσσας και της καθοδήγησης</a:t>
            </a:r>
            <a:r>
              <a:rPr lang="el-GR" dirty="0"/>
              <a:t>.</a:t>
            </a:r>
          </a:p>
          <a:p>
            <a:endParaRPr lang="en-GB" dirty="0"/>
          </a:p>
        </p:txBody>
      </p:sp>
      <p:sp>
        <p:nvSpPr>
          <p:cNvPr id="4" name="Slide Number Placeholder 3">
            <a:extLst>
              <a:ext uri="{FF2B5EF4-FFF2-40B4-BE49-F238E27FC236}">
                <a16:creationId xmlns:a16="http://schemas.microsoft.com/office/drawing/2014/main" id="{D70324D1-6EAD-AB15-90F7-C10AB2DC86A5}"/>
              </a:ext>
            </a:extLst>
          </p:cNvPr>
          <p:cNvSpPr>
            <a:spLocks noGrp="1"/>
          </p:cNvSpPr>
          <p:nvPr>
            <p:ph type="sldNum" sz="quarter" idx="12"/>
          </p:nvPr>
        </p:nvSpPr>
        <p:spPr/>
        <p:txBody>
          <a:bodyPr/>
          <a:lstStyle/>
          <a:p>
            <a:fld id="{86AAA6DD-A541-4490-A3CA-83A4F81B28A8}" type="slidenum">
              <a:rPr lang="el-GR" smtClean="0"/>
              <a:pPr/>
              <a:t>119</a:t>
            </a:fld>
            <a:endParaRPr lang="el-GR"/>
          </a:p>
        </p:txBody>
      </p:sp>
    </p:spTree>
    <p:extLst>
      <p:ext uri="{BB962C8B-B14F-4D97-AF65-F5344CB8AC3E}">
        <p14:creationId xmlns:p14="http://schemas.microsoft.com/office/powerpoint/2010/main" val="2070581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Μοντέλο+βιωματικής+μάθησης.jpg"/>
          <p:cNvPicPr>
            <a:picLocks noGrp="1" noChangeAspect="1"/>
          </p:cNvPicPr>
          <p:nvPr>
            <p:ph idx="1"/>
          </p:nvPr>
        </p:nvPicPr>
        <p:blipFill>
          <a:blip r:embed="rId2"/>
          <a:stretch>
            <a:fillRect/>
          </a:stretch>
        </p:blipFill>
        <p:spPr>
          <a:xfrm>
            <a:off x="91017" y="68263"/>
            <a:ext cx="8961966" cy="6721475"/>
          </a:xfrm>
          <a:noFill/>
        </p:spPr>
      </p:pic>
      <p:sp>
        <p:nvSpPr>
          <p:cNvPr id="5" name="4 - Θέση αριθμού διαφάνειας" hidden="1"/>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12</a:t>
            </a:fld>
            <a:endParaRPr lang="el-G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EE6F-EC4D-4557-11EE-9F5B95A59A45}"/>
              </a:ext>
            </a:extLst>
          </p:cNvPr>
          <p:cNvSpPr>
            <a:spLocks noGrp="1"/>
          </p:cNvSpPr>
          <p:nvPr>
            <p:ph type="title"/>
          </p:nvPr>
        </p:nvSpPr>
        <p:spPr/>
        <p:txBody>
          <a:bodyPr>
            <a:normAutofit fontScale="90000"/>
          </a:bodyPr>
          <a:lstStyle/>
          <a:p>
            <a:r>
              <a:rPr lang="en-GB" dirty="0"/>
              <a:t>PIAGET-BRUNER-</a:t>
            </a:r>
            <a:r>
              <a:rPr lang="el-GR" dirty="0"/>
              <a:t> Μοντέλο ανάπτυξης</a:t>
            </a:r>
            <a:endParaRPr lang="en-GB" dirty="0"/>
          </a:p>
        </p:txBody>
      </p:sp>
      <p:sp>
        <p:nvSpPr>
          <p:cNvPr id="3" name="Content Placeholder 2">
            <a:extLst>
              <a:ext uri="{FF2B5EF4-FFF2-40B4-BE49-F238E27FC236}">
                <a16:creationId xmlns:a16="http://schemas.microsoft.com/office/drawing/2014/main" id="{CE135C67-9B9E-D963-96F6-ABB120F818CE}"/>
              </a:ext>
            </a:extLst>
          </p:cNvPr>
          <p:cNvSpPr>
            <a:spLocks noGrp="1"/>
          </p:cNvSpPr>
          <p:nvPr>
            <p:ph idx="1"/>
          </p:nvPr>
        </p:nvSpPr>
        <p:spPr/>
        <p:txBody>
          <a:bodyPr>
            <a:normAutofit/>
          </a:bodyPr>
          <a:lstStyle/>
          <a:p>
            <a:pPr marL="0" indent="0">
              <a:buNone/>
            </a:pPr>
            <a:r>
              <a:rPr lang="el-GR" sz="1800" b="1" dirty="0"/>
              <a:t>Piaget</a:t>
            </a:r>
            <a:r>
              <a:rPr lang="en-GB" sz="1800" b="1" dirty="0"/>
              <a:t>-</a:t>
            </a:r>
            <a:r>
              <a:rPr lang="el-GR" sz="1800" dirty="0"/>
              <a:t>Τέσσερα στάδια ανάπτυξης:</a:t>
            </a:r>
          </a:p>
          <a:p>
            <a:pPr lvl="1"/>
            <a:r>
              <a:rPr lang="el-GR" sz="1800" dirty="0"/>
              <a:t>Αισθησιοκινητικό</a:t>
            </a:r>
          </a:p>
          <a:p>
            <a:pPr lvl="1"/>
            <a:r>
              <a:rPr lang="el-GR" sz="1800" dirty="0"/>
              <a:t>Προλογικό</a:t>
            </a:r>
          </a:p>
          <a:p>
            <a:pPr lvl="1"/>
            <a:r>
              <a:rPr lang="el-GR" sz="1800" dirty="0"/>
              <a:t>Συγκεκριμένων πράξεων</a:t>
            </a:r>
          </a:p>
          <a:p>
            <a:pPr lvl="1"/>
            <a:r>
              <a:rPr lang="el-GR" sz="1800" dirty="0"/>
              <a:t>Τυπικών λογικών πράξεων</a:t>
            </a:r>
          </a:p>
          <a:p>
            <a:r>
              <a:rPr lang="el-GR" sz="1800" dirty="0"/>
              <a:t>Τα στάδια είναι </a:t>
            </a:r>
            <a:r>
              <a:rPr lang="el-GR" sz="1800" b="1" dirty="0"/>
              <a:t>διαδοχικά και καθολικά</a:t>
            </a:r>
            <a:r>
              <a:rPr lang="el-GR" sz="1800" dirty="0"/>
              <a:t>.</a:t>
            </a:r>
          </a:p>
          <a:p>
            <a:r>
              <a:rPr lang="el-GR" sz="1800" dirty="0"/>
              <a:t>Η σκέψη ωριμάζει </a:t>
            </a:r>
            <a:r>
              <a:rPr lang="el-GR" sz="1800" b="1" dirty="0"/>
              <a:t>βιολογικά</a:t>
            </a:r>
            <a:r>
              <a:rPr lang="el-GR" sz="1800" dirty="0"/>
              <a:t>.</a:t>
            </a:r>
          </a:p>
          <a:p>
            <a:pPr marL="0" indent="0">
              <a:buNone/>
            </a:pPr>
            <a:r>
              <a:rPr lang="el-GR" sz="1800" b="1" dirty="0"/>
              <a:t>Bruner</a:t>
            </a:r>
            <a:r>
              <a:rPr lang="en-GB" sz="1800" dirty="0"/>
              <a:t>-T</a:t>
            </a:r>
            <a:r>
              <a:rPr lang="el-GR" sz="1800" dirty="0"/>
              <a:t>ρεις τρόποι αναπαράστασης της γνώσης:</a:t>
            </a:r>
          </a:p>
          <a:p>
            <a:pPr marL="0" indent="0">
              <a:buNone/>
            </a:pPr>
            <a:r>
              <a:rPr lang="el-GR" sz="1800" dirty="0"/>
              <a:t>        -Ενεργητική</a:t>
            </a:r>
          </a:p>
          <a:p>
            <a:pPr marL="0" indent="0">
              <a:buNone/>
            </a:pPr>
            <a:r>
              <a:rPr lang="el-GR" sz="1800" dirty="0"/>
              <a:t>        - Εικονική</a:t>
            </a:r>
          </a:p>
          <a:p>
            <a:pPr marL="0" indent="0">
              <a:buNone/>
            </a:pPr>
            <a:r>
              <a:rPr lang="el-GR" sz="1800" dirty="0"/>
              <a:t>        -  Συμβολική</a:t>
            </a:r>
          </a:p>
          <a:p>
            <a:pPr marL="0" indent="0">
              <a:buNone/>
            </a:pPr>
            <a:r>
              <a:rPr lang="el-GR" sz="1800" dirty="0"/>
              <a:t>Τα επίπεδα </a:t>
            </a:r>
            <a:r>
              <a:rPr lang="el-GR" sz="1800" b="1" dirty="0"/>
              <a:t>συνυπάρχουν</a:t>
            </a:r>
            <a:r>
              <a:rPr lang="el-GR" sz="1800" dirty="0"/>
              <a:t> σε όλες τις ηλικίες.   </a:t>
            </a:r>
            <a:endParaRPr lang="en-GB" sz="1800" dirty="0"/>
          </a:p>
          <a:p>
            <a:pPr marL="0" indent="0">
              <a:buNone/>
            </a:pPr>
            <a:endParaRPr lang="el-GR" dirty="0"/>
          </a:p>
          <a:p>
            <a:pPr marL="0" indent="0">
              <a:buNone/>
            </a:pPr>
            <a:endParaRPr lang="en-GB" dirty="0"/>
          </a:p>
        </p:txBody>
      </p:sp>
      <p:sp>
        <p:nvSpPr>
          <p:cNvPr id="4" name="Slide Number Placeholder 3">
            <a:extLst>
              <a:ext uri="{FF2B5EF4-FFF2-40B4-BE49-F238E27FC236}">
                <a16:creationId xmlns:a16="http://schemas.microsoft.com/office/drawing/2014/main" id="{E9525150-76AA-D370-5915-D5EA2E09A81C}"/>
              </a:ext>
            </a:extLst>
          </p:cNvPr>
          <p:cNvSpPr>
            <a:spLocks noGrp="1"/>
          </p:cNvSpPr>
          <p:nvPr>
            <p:ph type="sldNum" sz="quarter" idx="12"/>
          </p:nvPr>
        </p:nvSpPr>
        <p:spPr/>
        <p:txBody>
          <a:bodyPr/>
          <a:lstStyle/>
          <a:p>
            <a:fld id="{86AAA6DD-A541-4490-A3CA-83A4F81B28A8}" type="slidenum">
              <a:rPr lang="el-GR" smtClean="0"/>
              <a:pPr/>
              <a:t>120</a:t>
            </a:fld>
            <a:endParaRPr lang="el-GR"/>
          </a:p>
        </p:txBody>
      </p:sp>
    </p:spTree>
    <p:extLst>
      <p:ext uri="{BB962C8B-B14F-4D97-AF65-F5344CB8AC3E}">
        <p14:creationId xmlns:p14="http://schemas.microsoft.com/office/powerpoint/2010/main" val="6654739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6FF0-2CB9-1633-40F2-A220DCAE732A}"/>
              </a:ext>
            </a:extLst>
          </p:cNvPr>
          <p:cNvSpPr>
            <a:spLocks noGrp="1"/>
          </p:cNvSpPr>
          <p:nvPr>
            <p:ph type="title"/>
          </p:nvPr>
        </p:nvSpPr>
        <p:spPr/>
        <p:txBody>
          <a:bodyPr>
            <a:normAutofit fontScale="90000"/>
          </a:bodyPr>
          <a:lstStyle/>
          <a:p>
            <a:r>
              <a:rPr lang="en-GB" dirty="0"/>
              <a:t>PIAGET-BRUNER-</a:t>
            </a:r>
            <a:r>
              <a:rPr lang="el-GR" dirty="0"/>
              <a:t> Πώς μαθαίνει το παιδί</a:t>
            </a:r>
            <a:endParaRPr lang="en-GB" dirty="0"/>
          </a:p>
        </p:txBody>
      </p:sp>
      <p:sp>
        <p:nvSpPr>
          <p:cNvPr id="3" name="Content Placeholder 2">
            <a:extLst>
              <a:ext uri="{FF2B5EF4-FFF2-40B4-BE49-F238E27FC236}">
                <a16:creationId xmlns:a16="http://schemas.microsoft.com/office/drawing/2014/main" id="{646717A9-3C39-412E-7A4F-0983F7A30422}"/>
              </a:ext>
            </a:extLst>
          </p:cNvPr>
          <p:cNvSpPr>
            <a:spLocks noGrp="1"/>
          </p:cNvSpPr>
          <p:nvPr>
            <p:ph idx="1"/>
          </p:nvPr>
        </p:nvSpPr>
        <p:spPr/>
        <p:txBody>
          <a:bodyPr>
            <a:normAutofit fontScale="85000" lnSpcReduction="20000"/>
          </a:bodyPr>
          <a:lstStyle/>
          <a:p>
            <a:pPr marL="0" indent="0">
              <a:buNone/>
            </a:pPr>
            <a:r>
              <a:rPr lang="el-GR" b="1" dirty="0"/>
              <a:t>Piaget</a:t>
            </a:r>
          </a:p>
          <a:p>
            <a:r>
              <a:rPr lang="el-GR" dirty="0"/>
              <a:t>Η μάθηση είναι αποτέλεσμα </a:t>
            </a:r>
            <a:r>
              <a:rPr lang="el-GR" b="1" dirty="0"/>
              <a:t>αφομοίωσης</a:t>
            </a:r>
            <a:r>
              <a:rPr lang="el-GR" dirty="0"/>
              <a:t> και </a:t>
            </a:r>
            <a:r>
              <a:rPr lang="el-GR" b="1" dirty="0"/>
              <a:t>συμμόρφωσης</a:t>
            </a:r>
            <a:r>
              <a:rPr lang="el-GR" dirty="0"/>
              <a:t>.</a:t>
            </a:r>
          </a:p>
          <a:p>
            <a:r>
              <a:rPr lang="el-GR" dirty="0"/>
              <a:t>Ο μαθητής μαθαίνει </a:t>
            </a:r>
            <a:r>
              <a:rPr lang="el-GR" b="1" dirty="0"/>
              <a:t>μόνος του</a:t>
            </a:r>
            <a:r>
              <a:rPr lang="el-GR" dirty="0"/>
              <a:t>, μέσω εξερεύνησης.</a:t>
            </a:r>
          </a:p>
          <a:p>
            <a:r>
              <a:rPr lang="el-GR" dirty="0"/>
              <a:t>Ο δάσκαλος έχει ρόλο </a:t>
            </a:r>
            <a:r>
              <a:rPr lang="el-GR" b="1" dirty="0"/>
              <a:t>διευκολυντή</a:t>
            </a:r>
            <a:r>
              <a:rPr lang="el-GR" dirty="0"/>
              <a:t>, όχι άμεσου καθοδηγητή.</a:t>
            </a:r>
          </a:p>
          <a:p>
            <a:pPr marL="0" indent="0">
              <a:buNone/>
            </a:pPr>
            <a:r>
              <a:rPr lang="el-GR" b="1" dirty="0"/>
              <a:t>Bruner</a:t>
            </a:r>
          </a:p>
          <a:p>
            <a:r>
              <a:rPr lang="el-GR" dirty="0"/>
              <a:t>Υποστηρίζει την </a:t>
            </a:r>
            <a:r>
              <a:rPr lang="el-GR" b="1" dirty="0"/>
              <a:t>ανακαλυπτική μάθηση</a:t>
            </a:r>
            <a:r>
              <a:rPr lang="el-GR" dirty="0"/>
              <a:t> με </a:t>
            </a:r>
            <a:r>
              <a:rPr lang="el-GR" b="1" dirty="0"/>
              <a:t>καθοδήγηση</a:t>
            </a:r>
            <a:r>
              <a:rPr lang="el-GR" dirty="0"/>
              <a:t>.</a:t>
            </a:r>
          </a:p>
          <a:p>
            <a:r>
              <a:rPr lang="el-GR" dirty="0"/>
              <a:t>Ο δάσκαλος στηρίζει τον μαθητή.</a:t>
            </a:r>
          </a:p>
          <a:p>
            <a:r>
              <a:rPr lang="el-GR" dirty="0"/>
              <a:t>Η γλώσσα και ο διάλογος παίζουν κεντρικό ρόλο</a:t>
            </a:r>
          </a:p>
          <a:p>
            <a:endParaRPr lang="en-GB" dirty="0"/>
          </a:p>
        </p:txBody>
      </p:sp>
      <p:sp>
        <p:nvSpPr>
          <p:cNvPr id="4" name="Slide Number Placeholder 3">
            <a:extLst>
              <a:ext uri="{FF2B5EF4-FFF2-40B4-BE49-F238E27FC236}">
                <a16:creationId xmlns:a16="http://schemas.microsoft.com/office/drawing/2014/main" id="{29A56355-E8E6-8E93-4A7C-0780D9090B2C}"/>
              </a:ext>
            </a:extLst>
          </p:cNvPr>
          <p:cNvSpPr>
            <a:spLocks noGrp="1"/>
          </p:cNvSpPr>
          <p:nvPr>
            <p:ph type="sldNum" sz="quarter" idx="12"/>
          </p:nvPr>
        </p:nvSpPr>
        <p:spPr/>
        <p:txBody>
          <a:bodyPr/>
          <a:lstStyle/>
          <a:p>
            <a:fld id="{86AAA6DD-A541-4490-A3CA-83A4F81B28A8}" type="slidenum">
              <a:rPr lang="el-GR" smtClean="0"/>
              <a:pPr/>
              <a:t>121</a:t>
            </a:fld>
            <a:endParaRPr lang="el-GR"/>
          </a:p>
        </p:txBody>
      </p:sp>
    </p:spTree>
    <p:extLst>
      <p:ext uri="{BB962C8B-B14F-4D97-AF65-F5344CB8AC3E}">
        <p14:creationId xmlns:p14="http://schemas.microsoft.com/office/powerpoint/2010/main" val="39182039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7D0459-27EB-C696-2B88-32CE0A06EF02}"/>
              </a:ext>
            </a:extLst>
          </p:cNvPr>
          <p:cNvSpPr>
            <a:spLocks noGrp="1"/>
          </p:cNvSpPr>
          <p:nvPr>
            <p:ph type="title"/>
          </p:nvPr>
        </p:nvSpPr>
        <p:spPr>
          <a:xfrm>
            <a:off x="457200" y="274638"/>
            <a:ext cx="8229600" cy="1143000"/>
          </a:xfrm>
        </p:spPr>
        <p:txBody>
          <a:bodyPr/>
          <a:lstStyle/>
          <a:p>
            <a:r>
              <a:rPr lang="en-US" dirty="0"/>
              <a:t>Piaget-Bruner-Dewey</a:t>
            </a:r>
          </a:p>
        </p:txBody>
      </p:sp>
      <p:pic>
        <p:nvPicPr>
          <p:cNvPr id="6" name="Content Placeholder 5">
            <a:extLst>
              <a:ext uri="{FF2B5EF4-FFF2-40B4-BE49-F238E27FC236}">
                <a16:creationId xmlns:a16="http://schemas.microsoft.com/office/drawing/2014/main" id="{4AEE024D-B814-B28D-D21E-A4BFC37B1086}"/>
              </a:ext>
            </a:extLst>
          </p:cNvPr>
          <p:cNvPicPr>
            <a:picLocks noGrp="1" noChangeAspect="1"/>
          </p:cNvPicPr>
          <p:nvPr>
            <p:ph idx="1"/>
          </p:nvPr>
        </p:nvPicPr>
        <p:blipFill>
          <a:blip r:embed="rId2"/>
          <a:stretch>
            <a:fillRect/>
          </a:stretch>
        </p:blipFill>
        <p:spPr>
          <a:xfrm>
            <a:off x="457200" y="2371566"/>
            <a:ext cx="8229600" cy="2983230"/>
          </a:xfrm>
          <a:prstGeom prst="rect">
            <a:avLst/>
          </a:prstGeom>
          <a:noFill/>
        </p:spPr>
      </p:pic>
      <p:sp>
        <p:nvSpPr>
          <p:cNvPr id="4" name="Slide Number Placeholder 3">
            <a:extLst>
              <a:ext uri="{FF2B5EF4-FFF2-40B4-BE49-F238E27FC236}">
                <a16:creationId xmlns:a16="http://schemas.microsoft.com/office/drawing/2014/main" id="{9C33857D-110A-5DF9-8F4B-15791963735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122</a:t>
            </a:fld>
            <a:endParaRPr lang="el-GR"/>
          </a:p>
        </p:txBody>
      </p:sp>
    </p:spTree>
    <p:extLst>
      <p:ext uri="{BB962C8B-B14F-4D97-AF65-F5344CB8AC3E}">
        <p14:creationId xmlns:p14="http://schemas.microsoft.com/office/powerpoint/2010/main" val="11793254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D5427-F959-4B75-A964-94CB01F26070}"/>
              </a:ext>
            </a:extLst>
          </p:cNvPr>
          <p:cNvSpPr>
            <a:spLocks noGrp="1"/>
          </p:cNvSpPr>
          <p:nvPr>
            <p:ph type="title"/>
          </p:nvPr>
        </p:nvSpPr>
        <p:spPr/>
        <p:txBody>
          <a:bodyPr/>
          <a:lstStyle/>
          <a:p>
            <a:r>
              <a:rPr lang="el-GR" dirty="0"/>
              <a:t>ΕΦΑΡΜΟΓΗ</a:t>
            </a:r>
            <a:endParaRPr lang="en-US" dirty="0"/>
          </a:p>
        </p:txBody>
      </p:sp>
      <p:sp>
        <p:nvSpPr>
          <p:cNvPr id="3" name="Θέση περιεχομένου 2">
            <a:extLst>
              <a:ext uri="{FF2B5EF4-FFF2-40B4-BE49-F238E27FC236}">
                <a16:creationId xmlns:a16="http://schemas.microsoft.com/office/drawing/2014/main" id="{5A9F2CA8-DAC0-4141-B369-F11B43E49915}"/>
              </a:ext>
            </a:extLst>
          </p:cNvPr>
          <p:cNvSpPr>
            <a:spLocks noGrp="1"/>
          </p:cNvSpPr>
          <p:nvPr>
            <p:ph idx="1"/>
          </p:nvPr>
        </p:nvSpPr>
        <p:spPr/>
        <p:txBody>
          <a:bodyPr/>
          <a:lstStyle/>
          <a:p>
            <a:pPr marL="0" indent="0">
              <a:buNone/>
            </a:pPr>
            <a:r>
              <a:rPr lang="el-GR" sz="3200" dirty="0"/>
              <a:t>Ας δούμε πως θα μπορούσαμε με </a:t>
            </a:r>
            <a:r>
              <a:rPr lang="el-GR" sz="3200" dirty="0" err="1"/>
              <a:t>ανακαλυπτική</a:t>
            </a:r>
            <a:r>
              <a:rPr lang="el-GR" sz="3200" dirty="0"/>
              <a:t> μάθηση να διδάξουμε:   </a:t>
            </a:r>
          </a:p>
          <a:p>
            <a:pPr>
              <a:buNone/>
            </a:pPr>
            <a:r>
              <a:rPr lang="el-GR" sz="3200" dirty="0"/>
              <a:t>μεταβλητές,</a:t>
            </a:r>
          </a:p>
          <a:p>
            <a:pPr>
              <a:buNone/>
            </a:pPr>
            <a:r>
              <a:rPr lang="el-GR" sz="3200" dirty="0"/>
              <a:t>πίνακα συχνοτήτων,</a:t>
            </a:r>
          </a:p>
          <a:p>
            <a:pPr>
              <a:buNone/>
            </a:pPr>
            <a:r>
              <a:rPr lang="el-GR" sz="3200" dirty="0" err="1"/>
              <a:t>ραβδογράμματα</a:t>
            </a:r>
            <a:r>
              <a:rPr lang="el-GR" sz="3200" dirty="0"/>
              <a:t> </a:t>
            </a:r>
            <a:r>
              <a:rPr lang="el-GR" sz="3200" dirty="0" err="1"/>
              <a:t>κλπ</a:t>
            </a:r>
            <a:endParaRPr lang="el-GR" sz="3200" dirty="0"/>
          </a:p>
          <a:p>
            <a:endParaRPr lang="en-US" dirty="0"/>
          </a:p>
        </p:txBody>
      </p:sp>
      <p:sp>
        <p:nvSpPr>
          <p:cNvPr id="4" name="Θέση αριθμού διαφάνειας 3">
            <a:extLst>
              <a:ext uri="{FF2B5EF4-FFF2-40B4-BE49-F238E27FC236}">
                <a16:creationId xmlns:a16="http://schemas.microsoft.com/office/drawing/2014/main" id="{0F50923D-A88E-4F3D-A1FE-9C31DD0CAF90}"/>
              </a:ext>
            </a:extLst>
          </p:cNvPr>
          <p:cNvSpPr>
            <a:spLocks noGrp="1"/>
          </p:cNvSpPr>
          <p:nvPr>
            <p:ph type="sldNum" sz="quarter" idx="12"/>
          </p:nvPr>
        </p:nvSpPr>
        <p:spPr/>
        <p:txBody>
          <a:bodyPr/>
          <a:lstStyle/>
          <a:p>
            <a:fld id="{86AAA6DD-A541-4490-A3CA-83A4F81B28A8}" type="slidenum">
              <a:rPr lang="el-GR" smtClean="0"/>
              <a:pPr/>
              <a:t>123</a:t>
            </a:fld>
            <a:endParaRPr lang="el-GR"/>
          </a:p>
        </p:txBody>
      </p:sp>
    </p:spTree>
    <p:extLst>
      <p:ext uri="{BB962C8B-B14F-4D97-AF65-F5344CB8AC3E}">
        <p14:creationId xmlns:p14="http://schemas.microsoft.com/office/powerpoint/2010/main" val="38077851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043487-DA15-40A3-979A-8EB2BD93EC2C}"/>
              </a:ext>
            </a:extLst>
          </p:cNvPr>
          <p:cNvSpPr>
            <a:spLocks noGrp="1"/>
          </p:cNvSpPr>
          <p:nvPr>
            <p:ph type="title"/>
          </p:nvPr>
        </p:nvSpPr>
        <p:spPr/>
        <p:txBody>
          <a:bodyPr>
            <a:normAutofit fontScale="90000"/>
          </a:bodyPr>
          <a:lstStyle/>
          <a:p>
            <a:r>
              <a:rPr lang="el-GR" dirty="0"/>
              <a:t>Μετράμε γραμμές και φτιάχνω πίνακα συχνοτήτων</a:t>
            </a:r>
            <a:endParaRPr lang="en-US" dirty="0"/>
          </a:p>
        </p:txBody>
      </p:sp>
      <p:sp>
        <p:nvSpPr>
          <p:cNvPr id="3" name="Θέση περιεχομένου 2">
            <a:extLst>
              <a:ext uri="{FF2B5EF4-FFF2-40B4-BE49-F238E27FC236}">
                <a16:creationId xmlns:a16="http://schemas.microsoft.com/office/drawing/2014/main" id="{FF123112-D0D0-45BA-A1AA-417F4A5F5E03}"/>
              </a:ext>
            </a:extLst>
          </p:cNvPr>
          <p:cNvSpPr>
            <a:spLocks noGrp="1"/>
          </p:cNvSpPr>
          <p:nvPr>
            <p:ph idx="1"/>
          </p:nvPr>
        </p:nvSpPr>
        <p:spPr/>
        <p:txBody>
          <a:bodyPr/>
          <a:lstStyle/>
          <a:p>
            <a:r>
              <a:rPr lang="el-GR" b="1" dirty="0">
                <a:solidFill>
                  <a:srgbClr val="FF0000"/>
                </a:solidFill>
              </a:rPr>
              <a:t>Βόλεϊ</a:t>
            </a:r>
            <a:r>
              <a:rPr lang="el-GR" dirty="0"/>
              <a:t>  </a:t>
            </a:r>
            <a:r>
              <a:rPr lang="el-GR" b="1" dirty="0">
                <a:solidFill>
                  <a:srgbClr val="FFC000"/>
                </a:solidFill>
              </a:rPr>
              <a:t>ποδόσφαιρο</a:t>
            </a:r>
            <a:r>
              <a:rPr lang="el-GR" dirty="0"/>
              <a:t> </a:t>
            </a:r>
            <a:r>
              <a:rPr lang="el-GR" b="1" dirty="0">
                <a:solidFill>
                  <a:srgbClr val="00B050"/>
                </a:solidFill>
              </a:rPr>
              <a:t>κρυφτό</a:t>
            </a:r>
            <a:r>
              <a:rPr lang="el-GR" dirty="0"/>
              <a:t>  </a:t>
            </a:r>
            <a:r>
              <a:rPr lang="el-GR" b="1" dirty="0">
                <a:solidFill>
                  <a:schemeClr val="accent1"/>
                </a:solidFill>
              </a:rPr>
              <a:t>μπάσκετ</a:t>
            </a:r>
          </a:p>
          <a:p>
            <a:r>
              <a:rPr lang="el-GR" dirty="0"/>
              <a:t>|                    |                    |            |</a:t>
            </a:r>
          </a:p>
          <a:p>
            <a:r>
              <a:rPr lang="el-GR" dirty="0"/>
              <a:t>|                    |                    |            |</a:t>
            </a:r>
          </a:p>
          <a:p>
            <a:r>
              <a:rPr lang="el-GR" dirty="0"/>
              <a:t>|                    |                    |             </a:t>
            </a:r>
          </a:p>
          <a:p>
            <a:r>
              <a:rPr lang="el-GR" dirty="0"/>
              <a:t>|                    |                                    </a:t>
            </a:r>
          </a:p>
          <a:p>
            <a:pPr marL="0" indent="0">
              <a:buNone/>
            </a:pPr>
            <a:r>
              <a:rPr lang="el-GR" dirty="0"/>
              <a:t>                          |</a:t>
            </a:r>
            <a:endParaRPr lang="en-US" dirty="0"/>
          </a:p>
        </p:txBody>
      </p:sp>
      <p:sp>
        <p:nvSpPr>
          <p:cNvPr id="4" name="Θέση αριθμού διαφάνειας 3">
            <a:extLst>
              <a:ext uri="{FF2B5EF4-FFF2-40B4-BE49-F238E27FC236}">
                <a16:creationId xmlns:a16="http://schemas.microsoft.com/office/drawing/2014/main" id="{9C725DB4-6A86-4D7F-A2AC-B8E186E7DA1F}"/>
              </a:ext>
            </a:extLst>
          </p:cNvPr>
          <p:cNvSpPr>
            <a:spLocks noGrp="1"/>
          </p:cNvSpPr>
          <p:nvPr>
            <p:ph type="sldNum" sz="quarter" idx="12"/>
          </p:nvPr>
        </p:nvSpPr>
        <p:spPr/>
        <p:txBody>
          <a:bodyPr/>
          <a:lstStyle/>
          <a:p>
            <a:fld id="{86AAA6DD-A541-4490-A3CA-83A4F81B28A8}" type="slidenum">
              <a:rPr lang="el-GR" smtClean="0"/>
              <a:pPr/>
              <a:t>124</a:t>
            </a:fld>
            <a:endParaRPr lang="el-GR"/>
          </a:p>
        </p:txBody>
      </p:sp>
    </p:spTree>
    <p:extLst>
      <p:ext uri="{BB962C8B-B14F-4D97-AF65-F5344CB8AC3E}">
        <p14:creationId xmlns:p14="http://schemas.microsoft.com/office/powerpoint/2010/main" val="34683700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D776E-382D-4BB1-8A9E-642033A92D46}"/>
              </a:ext>
            </a:extLst>
          </p:cNvPr>
          <p:cNvSpPr>
            <a:spLocks noGrp="1"/>
          </p:cNvSpPr>
          <p:nvPr>
            <p:ph type="title"/>
          </p:nvPr>
        </p:nvSpPr>
        <p:spPr/>
        <p:txBody>
          <a:bodyPr/>
          <a:lstStyle/>
          <a:p>
            <a:endParaRPr lang="en-US" dirty="0"/>
          </a:p>
        </p:txBody>
      </p:sp>
      <p:graphicFrame>
        <p:nvGraphicFramePr>
          <p:cNvPr id="5" name="Πίνακας 5">
            <a:extLst>
              <a:ext uri="{FF2B5EF4-FFF2-40B4-BE49-F238E27FC236}">
                <a16:creationId xmlns:a16="http://schemas.microsoft.com/office/drawing/2014/main" id="{CA22D034-AFC4-410A-A54C-6F330389CDBD}"/>
              </a:ext>
            </a:extLst>
          </p:cNvPr>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33539147"/>
                    </a:ext>
                  </a:extLst>
                </a:gridCol>
                <a:gridCol w="4114800">
                  <a:extLst>
                    <a:ext uri="{9D8B030D-6E8A-4147-A177-3AD203B41FA5}">
                      <a16:colId xmlns:a16="http://schemas.microsoft.com/office/drawing/2014/main" val="284831262"/>
                    </a:ext>
                  </a:extLst>
                </a:gridCol>
              </a:tblGrid>
              <a:tr h="370840">
                <a:tc gridSpan="2">
                  <a:txBody>
                    <a:bodyPr/>
                    <a:lstStyle/>
                    <a:p>
                      <a:pPr algn="ctr"/>
                      <a:r>
                        <a:rPr lang="el-GR" dirty="0"/>
                        <a:t>ΠΙΝΑΚΑΣ ΣΥΧΝΟΤΗΤΩΝ</a:t>
                      </a:r>
                      <a:endParaRPr lang="en-US" dirty="0"/>
                    </a:p>
                  </a:txBody>
                  <a:tcPr/>
                </a:tc>
                <a:tc hMerge="1">
                  <a:txBody>
                    <a:bodyPr/>
                    <a:lstStyle/>
                    <a:p>
                      <a:endParaRPr lang="en-US" dirty="0"/>
                    </a:p>
                  </a:txBody>
                  <a:tcPr/>
                </a:tc>
                <a:extLst>
                  <a:ext uri="{0D108BD9-81ED-4DB2-BD59-A6C34878D82A}">
                    <a16:rowId xmlns:a16="http://schemas.microsoft.com/office/drawing/2014/main" val="3632173061"/>
                  </a:ext>
                </a:extLst>
              </a:tr>
              <a:tr h="370840">
                <a:tc>
                  <a:txBody>
                    <a:bodyPr/>
                    <a:lstStyle/>
                    <a:p>
                      <a:r>
                        <a:rPr lang="el-GR" dirty="0"/>
                        <a:t>βόλεϊ</a:t>
                      </a:r>
                      <a:endParaRPr lang="en-US" dirty="0"/>
                    </a:p>
                  </a:txBody>
                  <a:tcPr/>
                </a:tc>
                <a:tc>
                  <a:txBody>
                    <a:bodyPr/>
                    <a:lstStyle/>
                    <a:p>
                      <a:r>
                        <a:rPr lang="el-GR" dirty="0"/>
                        <a:t>4</a:t>
                      </a:r>
                      <a:endParaRPr lang="en-US" dirty="0"/>
                    </a:p>
                  </a:txBody>
                  <a:tcPr/>
                </a:tc>
                <a:extLst>
                  <a:ext uri="{0D108BD9-81ED-4DB2-BD59-A6C34878D82A}">
                    <a16:rowId xmlns:a16="http://schemas.microsoft.com/office/drawing/2014/main" val="2878543136"/>
                  </a:ext>
                </a:extLst>
              </a:tr>
              <a:tr h="370840">
                <a:tc>
                  <a:txBody>
                    <a:bodyPr/>
                    <a:lstStyle/>
                    <a:p>
                      <a:r>
                        <a:rPr lang="el-GR" dirty="0"/>
                        <a:t>ποδόσφαιρο</a:t>
                      </a:r>
                      <a:endParaRPr lang="en-US" dirty="0"/>
                    </a:p>
                  </a:txBody>
                  <a:tcPr/>
                </a:tc>
                <a:tc>
                  <a:txBody>
                    <a:bodyPr/>
                    <a:lstStyle/>
                    <a:p>
                      <a:r>
                        <a:rPr lang="el-GR" dirty="0"/>
                        <a:t>5</a:t>
                      </a:r>
                      <a:endParaRPr lang="en-US" dirty="0"/>
                    </a:p>
                  </a:txBody>
                  <a:tcPr/>
                </a:tc>
                <a:extLst>
                  <a:ext uri="{0D108BD9-81ED-4DB2-BD59-A6C34878D82A}">
                    <a16:rowId xmlns:a16="http://schemas.microsoft.com/office/drawing/2014/main" val="2776112446"/>
                  </a:ext>
                </a:extLst>
              </a:tr>
              <a:tr h="370840">
                <a:tc>
                  <a:txBody>
                    <a:bodyPr/>
                    <a:lstStyle/>
                    <a:p>
                      <a:r>
                        <a:rPr lang="el-GR" dirty="0"/>
                        <a:t>μπάσκετ</a:t>
                      </a:r>
                      <a:endParaRPr lang="en-US" dirty="0"/>
                    </a:p>
                  </a:txBody>
                  <a:tcPr/>
                </a:tc>
                <a:tc>
                  <a:txBody>
                    <a:bodyPr/>
                    <a:lstStyle/>
                    <a:p>
                      <a:r>
                        <a:rPr lang="el-GR" dirty="0"/>
                        <a:t>2</a:t>
                      </a:r>
                      <a:endParaRPr lang="en-US" dirty="0"/>
                    </a:p>
                  </a:txBody>
                  <a:tcPr/>
                </a:tc>
                <a:extLst>
                  <a:ext uri="{0D108BD9-81ED-4DB2-BD59-A6C34878D82A}">
                    <a16:rowId xmlns:a16="http://schemas.microsoft.com/office/drawing/2014/main" val="3151581515"/>
                  </a:ext>
                </a:extLst>
              </a:tr>
              <a:tr h="370840">
                <a:tc>
                  <a:txBody>
                    <a:bodyPr/>
                    <a:lstStyle/>
                    <a:p>
                      <a:r>
                        <a:rPr lang="el-GR" dirty="0"/>
                        <a:t>κρυφτό</a:t>
                      </a:r>
                      <a:endParaRPr lang="en-US" dirty="0"/>
                    </a:p>
                  </a:txBody>
                  <a:tcPr/>
                </a:tc>
                <a:tc>
                  <a:txBody>
                    <a:bodyPr/>
                    <a:lstStyle/>
                    <a:p>
                      <a:r>
                        <a:rPr lang="el-GR" dirty="0"/>
                        <a:t>3</a:t>
                      </a:r>
                      <a:endParaRPr lang="en-US" dirty="0"/>
                    </a:p>
                  </a:txBody>
                  <a:tcPr/>
                </a:tc>
                <a:extLst>
                  <a:ext uri="{0D108BD9-81ED-4DB2-BD59-A6C34878D82A}">
                    <a16:rowId xmlns:a16="http://schemas.microsoft.com/office/drawing/2014/main" val="912815712"/>
                  </a:ext>
                </a:extLst>
              </a:tr>
              <a:tr h="370840">
                <a:tc>
                  <a:txBody>
                    <a:bodyPr/>
                    <a:lstStyle/>
                    <a:p>
                      <a:r>
                        <a:rPr lang="el-GR" dirty="0"/>
                        <a:t>                          σύνολο</a:t>
                      </a:r>
                      <a:endParaRPr lang="en-US" dirty="0"/>
                    </a:p>
                  </a:txBody>
                  <a:tcPr/>
                </a:tc>
                <a:tc>
                  <a:txBody>
                    <a:bodyPr/>
                    <a:lstStyle/>
                    <a:p>
                      <a:r>
                        <a:rPr lang="el-GR" dirty="0"/>
                        <a:t>14</a:t>
                      </a:r>
                      <a:endParaRPr lang="en-US" dirty="0"/>
                    </a:p>
                  </a:txBody>
                  <a:tcPr/>
                </a:tc>
                <a:extLst>
                  <a:ext uri="{0D108BD9-81ED-4DB2-BD59-A6C34878D82A}">
                    <a16:rowId xmlns:a16="http://schemas.microsoft.com/office/drawing/2014/main" val="1161786931"/>
                  </a:ext>
                </a:extLst>
              </a:tr>
            </a:tbl>
          </a:graphicData>
        </a:graphic>
      </p:graphicFrame>
      <p:sp>
        <p:nvSpPr>
          <p:cNvPr id="4" name="Θέση αριθμού διαφάνειας 3">
            <a:extLst>
              <a:ext uri="{FF2B5EF4-FFF2-40B4-BE49-F238E27FC236}">
                <a16:creationId xmlns:a16="http://schemas.microsoft.com/office/drawing/2014/main" id="{0CEEA1B2-89A5-419B-81A7-2AE407CD977D}"/>
              </a:ext>
            </a:extLst>
          </p:cNvPr>
          <p:cNvSpPr>
            <a:spLocks noGrp="1"/>
          </p:cNvSpPr>
          <p:nvPr>
            <p:ph type="sldNum" sz="quarter" idx="12"/>
          </p:nvPr>
        </p:nvSpPr>
        <p:spPr/>
        <p:txBody>
          <a:bodyPr/>
          <a:lstStyle/>
          <a:p>
            <a:fld id="{86AAA6DD-A541-4490-A3CA-83A4F81B28A8}" type="slidenum">
              <a:rPr lang="el-GR" smtClean="0"/>
              <a:pPr/>
              <a:t>125</a:t>
            </a:fld>
            <a:endParaRPr lang="el-GR"/>
          </a:p>
        </p:txBody>
      </p:sp>
    </p:spTree>
    <p:extLst>
      <p:ext uri="{BB962C8B-B14F-4D97-AF65-F5344CB8AC3E}">
        <p14:creationId xmlns:p14="http://schemas.microsoft.com/office/powerpoint/2010/main" val="17532965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5E44F-77E1-4F24-8446-180AF886DEDE}"/>
              </a:ext>
            </a:extLst>
          </p:cNvPr>
          <p:cNvSpPr>
            <a:spLocks noGrp="1"/>
          </p:cNvSpPr>
          <p:nvPr>
            <p:ph type="title"/>
          </p:nvPr>
        </p:nvSpPr>
        <p:spPr/>
        <p:txBody>
          <a:bodyPr/>
          <a:lstStyle/>
          <a:p>
            <a:r>
              <a:rPr lang="el-GR"/>
              <a:t>ραβδόγραμμα</a:t>
            </a:r>
            <a:endParaRPr lang="en-US"/>
          </a:p>
        </p:txBody>
      </p:sp>
      <p:sp>
        <p:nvSpPr>
          <p:cNvPr id="3" name="Θέση περιεχομένου 2">
            <a:extLst>
              <a:ext uri="{FF2B5EF4-FFF2-40B4-BE49-F238E27FC236}">
                <a16:creationId xmlns:a16="http://schemas.microsoft.com/office/drawing/2014/main" id="{C1EEA336-A3F0-4F0D-90CD-0A3BAEE831DF}"/>
              </a:ext>
            </a:extLst>
          </p:cNvPr>
          <p:cNvSpPr>
            <a:spLocks noGrp="1"/>
          </p:cNvSpPr>
          <p:nvPr>
            <p:ph idx="1"/>
          </p:nvPr>
        </p:nvSpPr>
        <p:spPr/>
        <p:txBody>
          <a:bodyPr>
            <a:normAutofit fontScale="70000" lnSpcReduction="20000"/>
          </a:bodyPr>
          <a:lstStyle/>
          <a:p>
            <a:r>
              <a:rPr lang="el-GR" dirty="0"/>
              <a:t>                </a:t>
            </a:r>
          </a:p>
          <a:p>
            <a:endParaRPr lang="el-GR" dirty="0"/>
          </a:p>
          <a:p>
            <a:endParaRPr lang="el-GR" dirty="0"/>
          </a:p>
          <a:p>
            <a:endParaRPr lang="el-GR" dirty="0"/>
          </a:p>
          <a:p>
            <a:endParaRPr lang="el-GR" dirty="0"/>
          </a:p>
          <a:p>
            <a:endParaRPr lang="el-GR" dirty="0"/>
          </a:p>
          <a:p>
            <a:endParaRPr lang="el-GR" dirty="0"/>
          </a:p>
          <a:p>
            <a:r>
              <a:rPr lang="el-GR" dirty="0"/>
              <a:t>     </a:t>
            </a:r>
          </a:p>
          <a:p>
            <a:r>
              <a:rPr lang="el-GR" dirty="0"/>
              <a:t>     </a:t>
            </a:r>
          </a:p>
          <a:p>
            <a:r>
              <a:rPr lang="el-GR" dirty="0"/>
              <a:t>    </a:t>
            </a:r>
          </a:p>
          <a:p>
            <a:r>
              <a:rPr lang="el-GR" dirty="0"/>
              <a:t>      </a:t>
            </a:r>
          </a:p>
          <a:p>
            <a:r>
              <a:rPr lang="el-GR" dirty="0"/>
              <a:t>   </a:t>
            </a:r>
          </a:p>
          <a:p>
            <a:r>
              <a:rPr lang="el-GR" dirty="0"/>
              <a:t>           </a:t>
            </a:r>
            <a:r>
              <a:rPr lang="el-GR" dirty="0" err="1"/>
              <a:t>Βολευ</a:t>
            </a:r>
            <a:r>
              <a:rPr lang="el-GR" dirty="0"/>
              <a:t>            μπάσκετ</a:t>
            </a:r>
            <a:endParaRPr lang="en-US" dirty="0"/>
          </a:p>
        </p:txBody>
      </p:sp>
      <p:sp>
        <p:nvSpPr>
          <p:cNvPr id="4" name="Θέση αριθμού διαφάνειας 3">
            <a:extLst>
              <a:ext uri="{FF2B5EF4-FFF2-40B4-BE49-F238E27FC236}">
                <a16:creationId xmlns:a16="http://schemas.microsoft.com/office/drawing/2014/main" id="{E08D883B-40A9-47F1-A2F6-4ED72BE1872B}"/>
              </a:ext>
            </a:extLst>
          </p:cNvPr>
          <p:cNvSpPr>
            <a:spLocks noGrp="1"/>
          </p:cNvSpPr>
          <p:nvPr>
            <p:ph type="sldNum" sz="quarter" idx="12"/>
          </p:nvPr>
        </p:nvSpPr>
        <p:spPr/>
        <p:txBody>
          <a:bodyPr/>
          <a:lstStyle/>
          <a:p>
            <a:fld id="{86AAA6DD-A541-4490-A3CA-83A4F81B28A8}" type="slidenum">
              <a:rPr lang="el-GR" smtClean="0"/>
              <a:pPr/>
              <a:t>126</a:t>
            </a:fld>
            <a:endParaRPr lang="el-GR"/>
          </a:p>
        </p:txBody>
      </p:sp>
      <p:cxnSp>
        <p:nvCxnSpPr>
          <p:cNvPr id="6" name="Ευθύγραμμο βέλος σύνδεσης 5">
            <a:extLst>
              <a:ext uri="{FF2B5EF4-FFF2-40B4-BE49-F238E27FC236}">
                <a16:creationId xmlns:a16="http://schemas.microsoft.com/office/drawing/2014/main" id="{90164737-CD8D-4208-A6E2-ADABA7BE5D4B}"/>
              </a:ext>
            </a:extLst>
          </p:cNvPr>
          <p:cNvCxnSpPr/>
          <p:nvPr/>
        </p:nvCxnSpPr>
        <p:spPr>
          <a:xfrm flipV="1">
            <a:off x="1043608" y="1916832"/>
            <a:ext cx="0" cy="3600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a:extLst>
              <a:ext uri="{FF2B5EF4-FFF2-40B4-BE49-F238E27FC236}">
                <a16:creationId xmlns:a16="http://schemas.microsoft.com/office/drawing/2014/main" id="{225AAA95-A040-4C45-84DE-CEECA88ABB9B}"/>
              </a:ext>
            </a:extLst>
          </p:cNvPr>
          <p:cNvCxnSpPr/>
          <p:nvPr/>
        </p:nvCxnSpPr>
        <p:spPr>
          <a:xfrm>
            <a:off x="1115616" y="5589240"/>
            <a:ext cx="63367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Ορθογώνιο 8">
            <a:extLst>
              <a:ext uri="{FF2B5EF4-FFF2-40B4-BE49-F238E27FC236}">
                <a16:creationId xmlns:a16="http://schemas.microsoft.com/office/drawing/2014/main" id="{B8FA67BD-C476-4F8F-A26F-5626B2BA6E32}"/>
              </a:ext>
            </a:extLst>
          </p:cNvPr>
          <p:cNvSpPr/>
          <p:nvPr/>
        </p:nvSpPr>
        <p:spPr>
          <a:xfrm>
            <a:off x="1403648" y="5301218"/>
            <a:ext cx="936081"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70A40048-BB16-417B-964B-090C148BC85F}"/>
              </a:ext>
            </a:extLst>
          </p:cNvPr>
          <p:cNvSpPr/>
          <p:nvPr/>
        </p:nvSpPr>
        <p:spPr>
          <a:xfrm>
            <a:off x="1403648" y="5041786"/>
            <a:ext cx="936077" cy="2160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Ορθογώνιο 10">
            <a:extLst>
              <a:ext uri="{FF2B5EF4-FFF2-40B4-BE49-F238E27FC236}">
                <a16:creationId xmlns:a16="http://schemas.microsoft.com/office/drawing/2014/main" id="{CBCF3A3A-AC93-40A7-B55A-64ED4DB011AF}"/>
              </a:ext>
            </a:extLst>
          </p:cNvPr>
          <p:cNvSpPr/>
          <p:nvPr/>
        </p:nvSpPr>
        <p:spPr>
          <a:xfrm>
            <a:off x="1403648" y="4764296"/>
            <a:ext cx="936052"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Ορθογώνιο 11">
            <a:extLst>
              <a:ext uri="{FF2B5EF4-FFF2-40B4-BE49-F238E27FC236}">
                <a16:creationId xmlns:a16="http://schemas.microsoft.com/office/drawing/2014/main" id="{F60DBF50-ECA7-43EF-A883-B94D34836A49}"/>
              </a:ext>
            </a:extLst>
          </p:cNvPr>
          <p:cNvSpPr/>
          <p:nvPr/>
        </p:nvSpPr>
        <p:spPr>
          <a:xfrm>
            <a:off x="1403648" y="4443388"/>
            <a:ext cx="936029" cy="2774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Ορθογώνιο 12">
            <a:extLst>
              <a:ext uri="{FF2B5EF4-FFF2-40B4-BE49-F238E27FC236}">
                <a16:creationId xmlns:a16="http://schemas.microsoft.com/office/drawing/2014/main" id="{FAAADDA0-68EB-4E8F-B174-2AB658FB7561}"/>
              </a:ext>
            </a:extLst>
          </p:cNvPr>
          <p:cNvSpPr/>
          <p:nvPr/>
        </p:nvSpPr>
        <p:spPr>
          <a:xfrm>
            <a:off x="3347864" y="5257800"/>
            <a:ext cx="936075" cy="25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ρθογώνιο 13">
            <a:extLst>
              <a:ext uri="{FF2B5EF4-FFF2-40B4-BE49-F238E27FC236}">
                <a16:creationId xmlns:a16="http://schemas.microsoft.com/office/drawing/2014/main" id="{9822D041-C27E-43F6-8E34-C5DA2D561E39}"/>
              </a:ext>
            </a:extLst>
          </p:cNvPr>
          <p:cNvSpPr/>
          <p:nvPr/>
        </p:nvSpPr>
        <p:spPr>
          <a:xfrm>
            <a:off x="3347864" y="4980310"/>
            <a:ext cx="936052" cy="277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8523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4450"/>
            <a:ext cx="7921625" cy="1143000"/>
          </a:xfrm>
        </p:spPr>
        <p:txBody>
          <a:bodyPr vert="horz" wrap="square" lIns="91440" tIns="45720" rIns="91440" bIns="45720" numCol="1" anchorCtr="0" compatLnSpc="1">
            <a:prstTxWarp prst="textNoShape">
              <a:avLst/>
            </a:prstTxWarp>
            <a:normAutofit fontScale="90000"/>
          </a:bodyPr>
          <a:lstStyle/>
          <a:p>
            <a:r>
              <a:rPr lang="el-GR" sz="3900" b="1" dirty="0">
                <a:effectLst>
                  <a:outerShdw blurRad="38100" dist="38100" dir="2700000" algn="tl">
                    <a:srgbClr val="C0C0C0"/>
                  </a:outerShdw>
                </a:effectLst>
              </a:rPr>
              <a:t>Γενικά στον </a:t>
            </a:r>
            <a:r>
              <a:rPr lang="el-GR" sz="3900" b="1" dirty="0" err="1">
                <a:effectLst>
                  <a:outerShdw blurRad="38100" dist="38100" dir="2700000" algn="tl">
                    <a:srgbClr val="C0C0C0"/>
                  </a:outerShdw>
                </a:effectLst>
              </a:rPr>
              <a:t>Εποικοδομισμό</a:t>
            </a:r>
            <a:r>
              <a:rPr lang="el-GR" sz="3900" b="1" dirty="0">
                <a:effectLst>
                  <a:outerShdw blurRad="38100" dist="38100" dir="2700000" algn="tl">
                    <a:srgbClr val="C0C0C0"/>
                  </a:outerShdw>
                </a:effectLst>
              </a:rPr>
              <a:t>: λογισμικά «ανοικτού» τύπου</a:t>
            </a:r>
            <a:endParaRPr lang="en-GB" sz="3900" b="1" dirty="0">
              <a:effectLst>
                <a:outerShdw blurRad="38100" dist="38100" dir="2700000" algn="tl">
                  <a:srgbClr val="C0C0C0"/>
                </a:outerShdw>
              </a:effectLst>
            </a:endParaRPr>
          </a:p>
        </p:txBody>
      </p:sp>
      <p:sp>
        <p:nvSpPr>
          <p:cNvPr id="44035" name="Content Placeholder 2"/>
          <p:cNvSpPr>
            <a:spLocks noGrp="1"/>
          </p:cNvSpPr>
          <p:nvPr>
            <p:ph idx="1"/>
          </p:nvPr>
        </p:nvSpPr>
        <p:spPr>
          <a:xfrm>
            <a:off x="684213" y="1341438"/>
            <a:ext cx="8351837" cy="5256212"/>
          </a:xfrm>
        </p:spPr>
        <p:txBody>
          <a:bodyPr>
            <a:normAutofit/>
          </a:bodyPr>
          <a:lstStyle/>
          <a:p>
            <a:pPr lvl="1">
              <a:buFont typeface="Verdana" pitchFamily="34" charset="0"/>
              <a:buNone/>
            </a:pPr>
            <a:r>
              <a:rPr lang="el-GR" sz="2600" dirty="0"/>
              <a:t>Υπάρχουν πολλές κατηγορίες λογισμικού</a:t>
            </a:r>
          </a:p>
          <a:p>
            <a:pPr lvl="1">
              <a:buFont typeface="Verdana" pitchFamily="34" charset="0"/>
              <a:buNone/>
            </a:pPr>
            <a:r>
              <a:rPr lang="el-GR" sz="2600" dirty="0"/>
              <a:t>«ανοικτού» τύπου, με πιο χαρακτηριστικές</a:t>
            </a:r>
          </a:p>
          <a:p>
            <a:pPr lvl="1"/>
            <a:r>
              <a:rPr lang="el-GR" u="sng" dirty="0" err="1">
                <a:effectLst>
                  <a:outerShdw blurRad="38100" dist="38100" dir="2700000" algn="tl">
                    <a:srgbClr val="C0C0C0"/>
                  </a:outerShdw>
                </a:effectLst>
              </a:rPr>
              <a:t>Υπερμέσα</a:t>
            </a:r>
            <a:r>
              <a:rPr lang="el-GR" dirty="0"/>
              <a:t> (π.χ. ψηφιακές εγκυκλοπαίδειες)</a:t>
            </a:r>
          </a:p>
          <a:p>
            <a:pPr lvl="2"/>
            <a:r>
              <a:rPr lang="el-GR" sz="2000" dirty="0"/>
              <a:t>κόμβοι πληροφοριών συνδεμένοι με πολλαπλούς τρόπους. </a:t>
            </a:r>
            <a:br>
              <a:rPr lang="el-GR" sz="2000" dirty="0">
                <a:latin typeface="Arial" charset="0"/>
              </a:rPr>
            </a:br>
            <a:r>
              <a:rPr lang="el-GR" sz="2000" dirty="0"/>
              <a:t>Ο χρήστης πλοηγείται ανάμεσα στους κόμβους χρησιμοποιώντας τους συνδέσμους</a:t>
            </a:r>
          </a:p>
          <a:p>
            <a:pPr lvl="1"/>
            <a:r>
              <a:rPr lang="el-GR" u="sng" dirty="0">
                <a:effectLst>
                  <a:outerShdw blurRad="38100" dist="38100" dir="2700000" algn="tl">
                    <a:srgbClr val="C0C0C0"/>
                  </a:outerShdw>
                </a:effectLst>
              </a:rPr>
              <a:t>Προσομοιώσεις</a:t>
            </a:r>
            <a:r>
              <a:rPr lang="el-GR" dirty="0"/>
              <a:t> </a:t>
            </a:r>
          </a:p>
          <a:p>
            <a:pPr lvl="2"/>
            <a:r>
              <a:rPr lang="el-GR" dirty="0"/>
              <a:t>μίμηση της συμπεριφοράς ενός συστήματος </a:t>
            </a:r>
            <a:br>
              <a:rPr lang="el-GR" dirty="0">
                <a:latin typeface="Arial" charset="0"/>
              </a:rPr>
            </a:br>
            <a:r>
              <a:rPr lang="el-GR" dirty="0"/>
              <a:t>από άλλο σύστημα </a:t>
            </a:r>
          </a:p>
          <a:p>
            <a:pPr lvl="2"/>
            <a:r>
              <a:rPr lang="el-GR" sz="2200" dirty="0"/>
              <a:t>ένα μοντέλο κάποιου φαινομένου ή κάποιας δραστηριότητας, το οποίο οι χρήστες χρησιμοποιούν και μαθαίνουν μέσω της αλληλεπίδρασης</a:t>
            </a:r>
            <a:r>
              <a:rPr lang="el-GR" dirty="0">
                <a:solidFill>
                  <a:srgbClr val="FF0000"/>
                </a:solidFill>
              </a:rPr>
              <a:t> </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127</a:t>
            </a:fld>
            <a:endParaRPr lang="el-G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Παραδείγματα προσομοίωσης </a:t>
            </a:r>
          </a:p>
        </p:txBody>
      </p:sp>
      <p:sp>
        <p:nvSpPr>
          <p:cNvPr id="3" name="2 - Θέση περιεχομένου"/>
          <p:cNvSpPr>
            <a:spLocks noGrp="1"/>
          </p:cNvSpPr>
          <p:nvPr>
            <p:ph idx="1"/>
          </p:nvPr>
        </p:nvSpPr>
        <p:spPr/>
        <p:txBody>
          <a:bodyPr>
            <a:normAutofit lnSpcReduction="10000"/>
          </a:bodyPr>
          <a:lstStyle/>
          <a:p>
            <a:r>
              <a:rPr lang="el-GR" dirty="0"/>
              <a:t>Στατικός Ηλεκτρισμός</a:t>
            </a:r>
          </a:p>
          <a:p>
            <a:pPr lvl="1"/>
            <a:r>
              <a:rPr lang="en-US" dirty="0">
                <a:hlinkClick r:id="rId3"/>
              </a:rPr>
              <a:t>https://phet.colorado.edu/sims/html/john-travoltage/latest/john-travoltage_el.html</a:t>
            </a:r>
            <a:endParaRPr lang="el-GR" dirty="0"/>
          </a:p>
          <a:p>
            <a:r>
              <a:rPr lang="el-GR" dirty="0"/>
              <a:t>Μαθηματικά</a:t>
            </a:r>
          </a:p>
          <a:p>
            <a:pPr lvl="1"/>
            <a:r>
              <a:rPr lang="en-US" dirty="0">
                <a:hlinkClick r:id="rId4"/>
              </a:rPr>
              <a:t>https://phet.colorado.edu/sims/html/expression-exchange/latest/expression-exchange_el.html</a:t>
            </a:r>
            <a:endParaRPr lang="el-GR" dirty="0"/>
          </a:p>
          <a:p>
            <a:r>
              <a:rPr lang="el-GR" dirty="0"/>
              <a:t>Βαρύτητα και Τροχιές</a:t>
            </a:r>
          </a:p>
          <a:p>
            <a:pPr lvl="1"/>
            <a:r>
              <a:rPr lang="en-US" dirty="0">
                <a:hlinkClick r:id="rId5"/>
              </a:rPr>
              <a:t>https://phet.colorado.edu/sims/html/gravity-and-orbits/latest/gravity-and-orbits_el.html</a:t>
            </a:r>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128</a:t>
            </a:fld>
            <a:endParaRPr lang="el-G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KANTE TO TEST</a:t>
            </a:r>
            <a:endParaRPr lang="el-GR" dirty="0"/>
          </a:p>
        </p:txBody>
      </p:sp>
      <p:sp>
        <p:nvSpPr>
          <p:cNvPr id="3" name="2 - Θέση περιεχομένου"/>
          <p:cNvSpPr>
            <a:spLocks noGrp="1"/>
          </p:cNvSpPr>
          <p:nvPr>
            <p:ph idx="1"/>
          </p:nvPr>
        </p:nvSpPr>
        <p:spPr/>
        <p:txBody>
          <a:bodyPr/>
          <a:lstStyle/>
          <a:p>
            <a:r>
              <a:rPr lang="en-US" dirty="0">
                <a:hlinkClick r:id="rId2"/>
              </a:rPr>
              <a:t>http://users.sch.gr/misailidis/test_theories_math/Bruner.htm</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129</a:t>
            </a:fld>
            <a:endParaRPr lang="el-GR"/>
          </a:p>
        </p:txBody>
      </p:sp>
    </p:spTree>
    <p:extLst>
      <p:ext uri="{BB962C8B-B14F-4D97-AF65-F5344CB8AC3E}">
        <p14:creationId xmlns:p14="http://schemas.microsoft.com/office/powerpoint/2010/main" val="202149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sz="quarter" idx="10"/>
          </p:nvPr>
        </p:nvSpPr>
        <p:spPr>
          <a:xfrm>
            <a:off x="1401366" y="1538289"/>
            <a:ext cx="6286500" cy="250031"/>
          </a:xfrm>
        </p:spPr>
        <p:txBody>
          <a:bodyPr>
            <a:normAutofit fontScale="70000" lnSpcReduction="20000"/>
          </a:bodyPr>
          <a:lstStyle/>
          <a:p>
            <a:pPr marL="240030" indent="-240030">
              <a:buFont typeface="Wingdings"/>
              <a:buChar char=""/>
              <a:defRPr/>
            </a:pPr>
            <a:r>
              <a:rPr lang="el-GR" sz="1800">
                <a:solidFill>
                  <a:srgbClr val="FF0000"/>
                </a:solidFill>
              </a:rPr>
              <a:t>Παράδειγμα συνδυασμού ιδεοθύελλας και νοητικού χάρτη</a:t>
            </a:r>
          </a:p>
        </p:txBody>
      </p:sp>
      <p:sp>
        <p:nvSpPr>
          <p:cNvPr id="4" name="Title 1"/>
          <p:cNvSpPr txBox="1">
            <a:spLocks/>
          </p:cNvSpPr>
          <p:nvPr/>
        </p:nvSpPr>
        <p:spPr>
          <a:xfrm>
            <a:off x="1428750" y="944167"/>
            <a:ext cx="6286500" cy="415498"/>
          </a:xfrm>
          <a:prstGeom prst="rect">
            <a:avLst/>
          </a:prstGeom>
        </p:spPr>
        <p:txBody>
          <a:bodyPr lIns="0" tIns="0" rIns="0" bIns="0">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pPr>
              <a:defRPr/>
            </a:pPr>
            <a:r>
              <a:rPr lang="el-GR" sz="3000" dirty="0">
                <a:ln>
                  <a:noFill/>
                </a:ln>
                <a:solidFill>
                  <a:schemeClr val="tx1"/>
                </a:solidFill>
                <a:effectLst>
                  <a:outerShdw blurRad="38100" dist="38100" dir="2700000" algn="tl">
                    <a:srgbClr val="000000">
                      <a:alpha val="43137"/>
                    </a:srgbClr>
                  </a:outerShdw>
                </a:effectLst>
              </a:rPr>
              <a:t>Βιωματική μάθηση για τις 5 αισθήσεις*</a:t>
            </a:r>
          </a:p>
        </p:txBody>
      </p:sp>
      <p:pic>
        <p:nvPicPr>
          <p:cNvPr id="51203" name="Picture 2"/>
          <p:cNvPicPr>
            <a:picLocks noChangeAspect="1" noChangeArrowheads="1"/>
          </p:cNvPicPr>
          <p:nvPr/>
        </p:nvPicPr>
        <p:blipFill>
          <a:blip r:embed="rId2" cstate="print"/>
          <a:srcRect/>
          <a:stretch>
            <a:fillRect/>
          </a:stretch>
        </p:blipFill>
        <p:spPr bwMode="auto">
          <a:xfrm>
            <a:off x="1143000" y="1863329"/>
            <a:ext cx="6834188" cy="4114800"/>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a:t>ΠΑΡΑΔΕΙΓΜΑ ΒΙΩΜΑΤΙΚΗΣ ΜΑΘΗΣΗΣ:ΑΝΘΡΩΠΙΝΑ ΔΙΚΑΙΩΜΑΤΑ</a:t>
            </a:r>
          </a:p>
        </p:txBody>
      </p:sp>
      <p:sp>
        <p:nvSpPr>
          <p:cNvPr id="3" name="2 - Υπότιτλος"/>
          <p:cNvSpPr>
            <a:spLocks noGrp="1"/>
          </p:cNvSpPr>
          <p:nvPr>
            <p:ph type="subTitle" idx="1"/>
          </p:nvPr>
        </p:nvSpPr>
        <p:spPr/>
        <p:txBody>
          <a:bodyPr/>
          <a:lstStyle/>
          <a:p>
            <a:r>
              <a:rPr lang="el-GR" dirty="0"/>
              <a:t>ΔΙΚΑΙΩΜΑΤΑ ΠΑΙΔΙΟΥ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64447" y="1982382"/>
            <a:ext cx="5679321" cy="2492990"/>
          </a:xfrm>
          <a:prstGeom prst="rect">
            <a:avLst/>
          </a:prstGeom>
        </p:spPr>
        <p:txBody>
          <a:bodyPr wrap="square">
            <a:spAutoFit/>
          </a:bodyPr>
          <a:lstStyle/>
          <a:p>
            <a:r>
              <a:rPr lang="el-GR" sz="2400" b="1" dirty="0"/>
              <a:t>Τι χρειαζόμαστε</a:t>
            </a:r>
            <a:r>
              <a:rPr lang="el-GR" dirty="0"/>
              <a:t>:  ένα πίνακα και ένα αντίγραφο της Σύμβασης για τα Δικαιώματα του Παιδιού </a:t>
            </a:r>
          </a:p>
          <a:p>
            <a:endParaRPr lang="el-GR" dirty="0"/>
          </a:p>
          <a:p>
            <a:endParaRPr lang="el-GR" dirty="0"/>
          </a:p>
          <a:p>
            <a:endParaRPr lang="el-GR" dirty="0"/>
          </a:p>
          <a:p>
            <a:r>
              <a:rPr lang="el-GR" sz="2400" b="1" dirty="0"/>
              <a:t>Προετοιμασία</a:t>
            </a:r>
            <a:r>
              <a:rPr lang="el-GR" dirty="0"/>
              <a:t>: Φτιάχνουμε ένα διάγραμμα/πίνακα και βγάζουμε αντίτυπα της Σύμβασης για τα Δικαιώματα του Παιδιού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78761" y="1500176"/>
            <a:ext cx="5947214" cy="7986802"/>
          </a:xfrm>
          <a:prstGeom prst="rect">
            <a:avLst/>
          </a:prstGeom>
        </p:spPr>
        <p:txBody>
          <a:bodyPr wrap="square">
            <a:spAutoFit/>
          </a:bodyPr>
          <a:lstStyle/>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r>
              <a:rPr lang="en-US" sz="1350" dirty="0"/>
              <a:t>1.</a:t>
            </a:r>
            <a:r>
              <a:rPr lang="el-GR" sz="1350" b="1" dirty="0"/>
              <a:t>ΚΑΝΤΟ(ΘΑ ΜΠΟΡΟΥΣΑΝ ΝΑ ΦΡΟΝΤΙΖΑΝ ΈΝΑ ΠΡΑΓΜΑΤΙΚΟ ΚΟΥΝΕΛΙ)</a:t>
            </a:r>
          </a:p>
          <a:p>
            <a:r>
              <a:rPr lang="el-GR" sz="1350" dirty="0"/>
              <a:t>ζητάμε από τα παιδιά να φανταστούν πως έχουν να φροντίσουν ένα κατοικίδιο κουνέλι και πως πρέπει να το ονομάσουν. </a:t>
            </a:r>
          </a:p>
          <a:p>
            <a:endParaRPr lang="el-GR" sz="1350" dirty="0"/>
          </a:p>
          <a:p>
            <a:r>
              <a:rPr lang="el-GR" sz="1350" dirty="0"/>
              <a:t>Πρέπει να σκεφτούν </a:t>
            </a:r>
            <a:r>
              <a:rPr lang="el-GR" sz="1350" b="1" dirty="0"/>
              <a:t>όλα τα πράγματα που χρειάζεται για να είναι ευτυχισμένο, ασφαλές και υγιές. </a:t>
            </a:r>
            <a:r>
              <a:rPr lang="el-GR" sz="1350" dirty="0"/>
              <a:t>Ρωτάμε </a:t>
            </a:r>
          </a:p>
          <a:p>
            <a:r>
              <a:rPr lang="el-GR" sz="1350" dirty="0"/>
              <a:t>«</a:t>
            </a:r>
            <a:r>
              <a:rPr lang="el-GR" sz="1350" dirty="0">
                <a:solidFill>
                  <a:srgbClr val="FF0000"/>
                </a:solidFill>
              </a:rPr>
              <a:t>Ποια είναι όλα αυτά που χρειάζεται ένα κουνέλι</a:t>
            </a:r>
            <a:r>
              <a:rPr lang="el-GR" sz="1350" dirty="0"/>
              <a:t>;».</a:t>
            </a:r>
          </a:p>
          <a:p>
            <a:endParaRPr lang="el-GR" sz="1350" dirty="0"/>
          </a:p>
          <a:p>
            <a:r>
              <a:rPr lang="el-GR" sz="1350" dirty="0"/>
              <a:t> Τα παιδιά πιθανόν να αναφέρουν πράγματα όπως ένα </a:t>
            </a:r>
            <a:r>
              <a:rPr lang="el-GR" sz="1350" b="1" dirty="0"/>
              <a:t>κλουβί</a:t>
            </a:r>
            <a:r>
              <a:rPr lang="el-GR" sz="1350" dirty="0"/>
              <a:t>, </a:t>
            </a:r>
            <a:r>
              <a:rPr lang="el-GR" sz="1350" b="1" dirty="0"/>
              <a:t>άχυρο,</a:t>
            </a:r>
            <a:r>
              <a:rPr lang="el-GR" sz="1350" dirty="0"/>
              <a:t> </a:t>
            </a:r>
            <a:r>
              <a:rPr lang="el-GR" sz="1350" b="1" dirty="0"/>
              <a:t>τροφή,</a:t>
            </a:r>
            <a:r>
              <a:rPr lang="el-GR" sz="1350" dirty="0"/>
              <a:t> </a:t>
            </a:r>
            <a:r>
              <a:rPr lang="el-GR" sz="1350" b="1" dirty="0"/>
              <a:t>νερό</a:t>
            </a:r>
            <a:r>
              <a:rPr lang="el-GR" sz="1350" dirty="0"/>
              <a:t>, </a:t>
            </a:r>
            <a:r>
              <a:rPr lang="el-GR" sz="1350" b="1" dirty="0"/>
              <a:t>άσκηση,</a:t>
            </a:r>
            <a:r>
              <a:rPr lang="el-GR" sz="1350" dirty="0"/>
              <a:t> </a:t>
            </a:r>
            <a:r>
              <a:rPr lang="el-GR" sz="1350" b="1" dirty="0"/>
              <a:t>προσοχή, αγάπη</a:t>
            </a:r>
            <a:r>
              <a:rPr lang="el-GR" sz="1350" dirty="0"/>
              <a:t> ή ίσως ένα άλλο κουνέλι για συντροφιά.</a:t>
            </a:r>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a:p>
            <a:endParaRPr lang="el-GR" sz="1350" dirty="0"/>
          </a:p>
        </p:txBody>
      </p:sp>
      <p:pic>
        <p:nvPicPr>
          <p:cNvPr id="3" name="2 - Εικόνα" descr="αρχείο λήψης.jpg"/>
          <p:cNvPicPr>
            <a:picLocks noChangeAspect="1"/>
          </p:cNvPicPr>
          <p:nvPr/>
        </p:nvPicPr>
        <p:blipFill>
          <a:blip r:embed="rId2"/>
          <a:stretch>
            <a:fillRect/>
          </a:stretch>
        </p:blipFill>
        <p:spPr>
          <a:xfrm>
            <a:off x="2482438" y="1393017"/>
            <a:ext cx="1875242" cy="18752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a:t>2.ΜΟΙΡΑΖΟΜΑΙ ΔΗΜΟΣΙΑ ΤΑ ΣΥΜΠΕΡΑΣΜΑΤΑ ΜΟΥ ΓΙΑ ΝΑ ΕΊΝΑΙ ΤΟ ΚΟΥΝΕΛΙ ΕΥΤΥΧΙΣΜΕΝΟ</a:t>
            </a:r>
          </a:p>
        </p:txBody>
      </p:sp>
      <p:sp>
        <p:nvSpPr>
          <p:cNvPr id="3" name="2 - Θέση περιεχομένου"/>
          <p:cNvSpPr>
            <a:spLocks noGrp="1"/>
          </p:cNvSpPr>
          <p:nvPr>
            <p:ph idx="1"/>
          </p:nvPr>
        </p:nvSpPr>
        <p:spPr/>
        <p:txBody>
          <a:bodyPr>
            <a:normAutofit lnSpcReduction="10000"/>
          </a:bodyPr>
          <a:lstStyle/>
          <a:p>
            <a:pPr>
              <a:buFont typeface="Wingdings" pitchFamily="2" charset="2"/>
              <a:buChar char="q"/>
            </a:pPr>
            <a:r>
              <a:rPr lang="el-GR" b="1" dirty="0"/>
              <a:t>κλουβί</a:t>
            </a:r>
            <a:r>
              <a:rPr lang="el-GR" dirty="0"/>
              <a:t>,</a:t>
            </a:r>
          </a:p>
          <a:p>
            <a:pPr>
              <a:buFont typeface="Wingdings" pitchFamily="2" charset="2"/>
              <a:buChar char="q"/>
            </a:pPr>
            <a:r>
              <a:rPr lang="el-GR" dirty="0"/>
              <a:t> </a:t>
            </a:r>
            <a:r>
              <a:rPr lang="el-GR" b="1" dirty="0"/>
              <a:t>άχυρο,</a:t>
            </a:r>
            <a:r>
              <a:rPr lang="el-GR" dirty="0"/>
              <a:t> </a:t>
            </a:r>
          </a:p>
          <a:p>
            <a:pPr>
              <a:buFont typeface="Wingdings" pitchFamily="2" charset="2"/>
              <a:buChar char="q"/>
            </a:pPr>
            <a:r>
              <a:rPr lang="el-GR" b="1" dirty="0"/>
              <a:t>τροφή,</a:t>
            </a:r>
            <a:r>
              <a:rPr lang="el-GR" dirty="0"/>
              <a:t> </a:t>
            </a:r>
          </a:p>
          <a:p>
            <a:pPr>
              <a:buFont typeface="Wingdings" pitchFamily="2" charset="2"/>
              <a:buChar char="q"/>
            </a:pPr>
            <a:r>
              <a:rPr lang="el-GR" b="1" dirty="0"/>
              <a:t> νερό</a:t>
            </a:r>
            <a:r>
              <a:rPr lang="el-GR" dirty="0"/>
              <a:t>,</a:t>
            </a:r>
          </a:p>
          <a:p>
            <a:pPr>
              <a:buFont typeface="Wingdings" pitchFamily="2" charset="2"/>
              <a:buChar char="q"/>
            </a:pPr>
            <a:r>
              <a:rPr lang="el-GR" dirty="0"/>
              <a:t> </a:t>
            </a:r>
            <a:r>
              <a:rPr lang="el-GR" b="1" dirty="0"/>
              <a:t>άσκηση,</a:t>
            </a:r>
          </a:p>
          <a:p>
            <a:pPr>
              <a:buFont typeface="Wingdings" pitchFamily="2" charset="2"/>
              <a:buChar char="q"/>
            </a:pPr>
            <a:r>
              <a:rPr lang="el-GR" dirty="0"/>
              <a:t> </a:t>
            </a:r>
            <a:r>
              <a:rPr lang="el-GR" b="1" dirty="0"/>
              <a:t>προσοχή, </a:t>
            </a:r>
          </a:p>
          <a:p>
            <a:pPr>
              <a:buFont typeface="Wingdings" pitchFamily="2" charset="2"/>
              <a:buChar char="q"/>
            </a:pPr>
            <a:r>
              <a:rPr lang="el-GR" b="1" dirty="0"/>
              <a:t>Αγάπη,</a:t>
            </a:r>
          </a:p>
          <a:p>
            <a:pPr>
              <a:buFont typeface="Wingdings" pitchFamily="2" charset="2"/>
              <a:buChar char="q"/>
            </a:pPr>
            <a:r>
              <a:rPr lang="el-GR" b="1" dirty="0"/>
              <a:t> ένα άλλο κουνέλι για συντροφιά</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17</a:t>
            </a:fld>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25182" y="1660910"/>
            <a:ext cx="5518586" cy="3647152"/>
          </a:xfrm>
          <a:prstGeom prst="rect">
            <a:avLst/>
          </a:prstGeom>
        </p:spPr>
        <p:txBody>
          <a:bodyPr wrap="square">
            <a:spAutoFit/>
          </a:bodyPr>
          <a:lstStyle/>
          <a:p>
            <a:pPr algn="ctr"/>
            <a:r>
              <a:rPr lang="el-GR" sz="2100" b="1" dirty="0"/>
              <a:t>3.ΕΠΕΞΕΡΓΑΖΟΜΑΣΤΕ ΤΑ ΣΥΜΠΕΡΑΣΜΑΤΑ ΠΟΥ ΑΝΑΦΕΡΑΜΕ ΚΑΝΟΝΤΑΣ ΣΥΖΗΤΗΣΗ</a:t>
            </a:r>
          </a:p>
          <a:p>
            <a:endParaRPr lang="el-GR" sz="2100" dirty="0"/>
          </a:p>
          <a:p>
            <a:r>
              <a:rPr lang="el-GR" sz="2100" dirty="0"/>
              <a:t>Ξεκινά ο δάσκαλος με την πρώτη ερώτηση:</a:t>
            </a:r>
          </a:p>
          <a:p>
            <a:endParaRPr lang="el-GR" sz="2100" dirty="0"/>
          </a:p>
          <a:p>
            <a:r>
              <a:rPr lang="el-GR" sz="2100" dirty="0"/>
              <a:t>«Ποιος είναι υπεύθυνος για να διασφαλίσει ότι το κουνέλι έχει όλα, όσα χρειάζεται;». </a:t>
            </a:r>
          </a:p>
          <a:p>
            <a:endParaRPr lang="el-GR" sz="2100" dirty="0"/>
          </a:p>
          <a:p>
            <a:r>
              <a:rPr lang="el-GR" sz="2100" dirty="0"/>
              <a:t>Τα παιδιά δίνουν διάφορες απαντήσεις πχ</a:t>
            </a:r>
          </a:p>
          <a:p>
            <a:r>
              <a:rPr lang="el-GR" sz="2100" dirty="0" err="1"/>
              <a:t>οτι</a:t>
            </a:r>
            <a:r>
              <a:rPr lang="el-GR" sz="2100" dirty="0"/>
              <a:t>  υπεύθυνα είναι αυτά ή ο οποιοσδήποτε ιδιοκτήτης του κουνελιού</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4.Γενικεύουμε τα συμπεράσματα </a:t>
            </a:r>
            <a:r>
              <a:rPr lang="el-GR" dirty="0" err="1"/>
              <a:t>θέτωντας</a:t>
            </a:r>
            <a:r>
              <a:rPr lang="el-GR" dirty="0"/>
              <a:t> και άλλες ερωτήσεις</a:t>
            </a:r>
          </a:p>
        </p:txBody>
      </p:sp>
      <p:sp>
        <p:nvSpPr>
          <p:cNvPr id="3" name="2 - Ορθογώνιο"/>
          <p:cNvSpPr/>
          <p:nvPr/>
        </p:nvSpPr>
        <p:spPr>
          <a:xfrm>
            <a:off x="1732339" y="2678902"/>
            <a:ext cx="5840057" cy="2239074"/>
          </a:xfrm>
          <a:prstGeom prst="rect">
            <a:avLst/>
          </a:prstGeom>
        </p:spPr>
        <p:txBody>
          <a:bodyPr wrap="square">
            <a:spAutoFit/>
          </a:bodyPr>
          <a:lstStyle/>
          <a:p>
            <a:r>
              <a:rPr lang="el-GR" sz="2100" dirty="0"/>
              <a:t>α. Αν το κουνέλι πραγματικά χρειάζεται αυτά τα αγαθά για να επιβιώσει, τότε το κουνέλι θα πρέπει να έχει δικαίωμα σε αυτά;</a:t>
            </a:r>
          </a:p>
          <a:p>
            <a:endParaRPr lang="el-GR" sz="1350" dirty="0"/>
          </a:p>
          <a:p>
            <a:r>
              <a:rPr lang="el-GR" sz="2100" dirty="0"/>
              <a:t> β. Ποιος είναι υπεύθυνος για να διασφαλίσει ότι το κουνέλι απολαμβάνει τα δικαιώματά του σε αυτά τα αγαθά που χρειάζεται;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5AE7-C4F0-82A7-A3BA-2F77D7A96669}"/>
              </a:ext>
            </a:extLst>
          </p:cNvPr>
          <p:cNvSpPr>
            <a:spLocks noGrp="1"/>
          </p:cNvSpPr>
          <p:nvPr>
            <p:ph type="title"/>
          </p:nvPr>
        </p:nvSpPr>
        <p:spPr/>
        <p:txBody>
          <a:bodyPr/>
          <a:lstStyle/>
          <a:p>
            <a:r>
              <a:rPr lang="el-GR" dirty="0"/>
              <a:t>	Εποικοδομισμός-ΤΝ</a:t>
            </a:r>
            <a:endParaRPr lang="en-GB" dirty="0"/>
          </a:p>
        </p:txBody>
      </p:sp>
      <p:sp>
        <p:nvSpPr>
          <p:cNvPr id="3" name="Content Placeholder 2">
            <a:extLst>
              <a:ext uri="{FF2B5EF4-FFF2-40B4-BE49-F238E27FC236}">
                <a16:creationId xmlns:a16="http://schemas.microsoft.com/office/drawing/2014/main" id="{B03D8B49-5721-BC38-F8B3-B135F244328E}"/>
              </a:ext>
            </a:extLst>
          </p:cNvPr>
          <p:cNvSpPr>
            <a:spLocks noGrp="1"/>
          </p:cNvSpPr>
          <p:nvPr>
            <p:ph sz="half" idx="1"/>
          </p:nvPr>
        </p:nvSpPr>
        <p:spPr/>
        <p:txBody>
          <a:bodyPr>
            <a:normAutofit fontScale="85000" lnSpcReduction="10000"/>
          </a:bodyPr>
          <a:lstStyle/>
          <a:p>
            <a:pPr marL="0" indent="0">
              <a:buNone/>
            </a:pPr>
            <a:endParaRPr lang="el-GR" dirty="0"/>
          </a:p>
          <a:p>
            <a:pPr marL="0" indent="0">
              <a:buNone/>
            </a:pPr>
            <a:r>
              <a:rPr lang="el-GR" dirty="0"/>
              <a:t> Τα σύγχρονα συστήματα ΤΝ λειτουργούν πολύ παρόμοια:</a:t>
            </a:r>
          </a:p>
          <a:p>
            <a:r>
              <a:rPr lang="el-GR" dirty="0"/>
              <a:t>συλλέγουν παραδείγματα,</a:t>
            </a:r>
          </a:p>
          <a:p>
            <a:r>
              <a:rPr lang="el-GR" dirty="0"/>
              <a:t>ανιχνεύουν μοτίβα,</a:t>
            </a:r>
          </a:p>
          <a:p>
            <a:r>
              <a:rPr lang="el-GR" dirty="0"/>
              <a:t>χτίζουν εσωτερικές αναπαραστάσεις (models),</a:t>
            </a:r>
          </a:p>
          <a:p>
            <a:r>
              <a:rPr lang="el-GR" dirty="0"/>
              <a:t>βελτιώνονται συνεχώς από δεδομένα.</a:t>
            </a:r>
          </a:p>
          <a:p>
            <a:pPr marL="0" indent="0">
              <a:buNone/>
            </a:pPr>
            <a:r>
              <a:rPr lang="el-GR" dirty="0"/>
              <a:t>Δηλαδή </a:t>
            </a:r>
            <a:r>
              <a:rPr lang="el-GR" b="1" dirty="0"/>
              <a:t>οικοδομούν τη “γνώση” τους</a:t>
            </a:r>
            <a:r>
              <a:rPr lang="el-GR" dirty="0"/>
              <a:t>, δεν την λαμβάνουν προσχεδιασμένη.</a:t>
            </a:r>
          </a:p>
          <a:p>
            <a:endParaRPr lang="en-GB" dirty="0"/>
          </a:p>
        </p:txBody>
      </p:sp>
      <p:sp>
        <p:nvSpPr>
          <p:cNvPr id="4" name="Content Placeholder 3">
            <a:extLst>
              <a:ext uri="{FF2B5EF4-FFF2-40B4-BE49-F238E27FC236}">
                <a16:creationId xmlns:a16="http://schemas.microsoft.com/office/drawing/2014/main" id="{F5003BB3-121F-7EEA-9EFA-468AB68F321D}"/>
              </a:ext>
            </a:extLst>
          </p:cNvPr>
          <p:cNvSpPr>
            <a:spLocks noGrp="1"/>
          </p:cNvSpPr>
          <p:nvPr>
            <p:ph sz="half" idx="2"/>
          </p:nvPr>
        </p:nvSpPr>
        <p:spPr/>
        <p:txBody>
          <a:bodyPr>
            <a:normAutofit fontScale="85000" lnSpcReduction="10000"/>
          </a:bodyPr>
          <a:lstStyle/>
          <a:p>
            <a:r>
              <a:rPr lang="el-GR" b="1" dirty="0"/>
              <a:t>Ο εποικοδομισμός λέει ότι η γνώση οικοδομείται.</a:t>
            </a:r>
          </a:p>
          <a:p>
            <a:r>
              <a:rPr lang="el-GR" dirty="0"/>
              <a:t>Σύμφωνα με τον εποικοδομισμό, ο μαθητής </a:t>
            </a:r>
            <a:r>
              <a:rPr lang="el-GR" b="1" dirty="0"/>
              <a:t>δεν λαμβάνει γνώση παθητικά</a:t>
            </a:r>
            <a:br>
              <a:rPr lang="el-GR" dirty="0"/>
            </a:br>
            <a:r>
              <a:rPr lang="el-GR" dirty="0"/>
              <a:t>την </a:t>
            </a:r>
            <a:r>
              <a:rPr lang="el-GR" b="1" dirty="0"/>
              <a:t>κατασκευάζει σταδιακά</a:t>
            </a:r>
            <a:r>
              <a:rPr lang="el-GR" dirty="0"/>
              <a:t> μέσα από εμπειρίες, δοκιμές, λάθη και αναστοχασμό</a:t>
            </a:r>
            <a:endParaRPr lang="en-GB" dirty="0"/>
          </a:p>
        </p:txBody>
      </p:sp>
      <p:sp>
        <p:nvSpPr>
          <p:cNvPr id="5" name="Slide Number Placeholder 4">
            <a:extLst>
              <a:ext uri="{FF2B5EF4-FFF2-40B4-BE49-F238E27FC236}">
                <a16:creationId xmlns:a16="http://schemas.microsoft.com/office/drawing/2014/main" id="{E3D95B00-7F75-01DE-B7C9-BE0D316016D4}"/>
              </a:ext>
            </a:extLst>
          </p:cNvPr>
          <p:cNvSpPr>
            <a:spLocks noGrp="1"/>
          </p:cNvSpPr>
          <p:nvPr>
            <p:ph type="sldNum" sz="quarter" idx="12"/>
          </p:nvPr>
        </p:nvSpPr>
        <p:spPr/>
        <p:txBody>
          <a:bodyPr/>
          <a:lstStyle/>
          <a:p>
            <a:fld id="{86AAA6DD-A541-4490-A3CA-83A4F81B28A8}" type="slidenum">
              <a:rPr lang="el-GR" smtClean="0"/>
              <a:pPr/>
              <a:t>2</a:t>
            </a:fld>
            <a:endParaRPr lang="el-GR"/>
          </a:p>
        </p:txBody>
      </p:sp>
    </p:spTree>
    <p:extLst>
      <p:ext uri="{BB962C8B-B14F-4D97-AF65-F5344CB8AC3E}">
        <p14:creationId xmlns:p14="http://schemas.microsoft.com/office/powerpoint/2010/main" val="153695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700" dirty="0"/>
              <a:t>5.Εφαρμόζουμε τα συμπεράσματα σε παρόμοιο θέμα «ΕΥΤΥΧΙΣΜΕΝΑ ΠΑΙΔΙΑ-ΔΙΚΑΙΩΜΑΤΑ»</a:t>
            </a:r>
          </a:p>
        </p:txBody>
      </p:sp>
      <p:sp>
        <p:nvSpPr>
          <p:cNvPr id="3" name="2 - Ορθογώνιο"/>
          <p:cNvSpPr/>
          <p:nvPr/>
        </p:nvSpPr>
        <p:spPr>
          <a:xfrm>
            <a:off x="1678761" y="2355629"/>
            <a:ext cx="5732900" cy="1915909"/>
          </a:xfrm>
          <a:prstGeom prst="rect">
            <a:avLst/>
          </a:prstGeom>
        </p:spPr>
        <p:txBody>
          <a:bodyPr wrap="square">
            <a:spAutoFit/>
          </a:bodyPr>
          <a:lstStyle/>
          <a:p>
            <a:r>
              <a:rPr lang="el-GR" sz="2400" dirty="0"/>
              <a:t>ζητάμε από την τάξη να ανταλλάξει ιδέες: </a:t>
            </a:r>
          </a:p>
          <a:p>
            <a:endParaRPr lang="el-GR" sz="1350" dirty="0"/>
          </a:p>
          <a:p>
            <a:pPr>
              <a:buFont typeface="Wingdings" pitchFamily="2" charset="2"/>
              <a:buChar char="ü"/>
            </a:pPr>
            <a:r>
              <a:rPr lang="el-GR" sz="1350" dirty="0"/>
              <a:t>«</a:t>
            </a:r>
            <a:r>
              <a:rPr lang="el-GR" sz="1350" b="1" dirty="0"/>
              <a:t>Ποια είναι τα αγαθά που χρειάζονται τα παιδιά για να αναπτυχθούν και να έχουν μια ευτυχισμένη, ασφαλή και υγιή ζωή;»</a:t>
            </a:r>
            <a:r>
              <a:rPr lang="el-GR" sz="1350" dirty="0"/>
              <a:t>. </a:t>
            </a:r>
          </a:p>
          <a:p>
            <a:pPr>
              <a:buFont typeface="Wingdings" pitchFamily="2" charset="2"/>
              <a:buChar char="ü"/>
            </a:pPr>
            <a:endParaRPr lang="el-GR" sz="1350" dirty="0"/>
          </a:p>
          <a:p>
            <a:r>
              <a:rPr lang="el-GR" sz="1350" dirty="0"/>
              <a:t>Καταγράφουμε τις απαντήσεις των παιδιών, βοηθώντας τα να καταλήξουν σε προτάσεις, όπως</a:t>
            </a:r>
            <a:r>
              <a:rPr lang="el-GR" sz="1350" dirty="0">
                <a:solidFill>
                  <a:srgbClr val="FF0000"/>
                </a:solidFill>
              </a:rPr>
              <a:t>: σπίτι, φαγητό, νερό, οικογένεια, φίλους, παιγνίδια, μόρφωση, αγάπη και προσοχή.</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Και άλλες ερωτήσεις…</a:t>
            </a:r>
          </a:p>
        </p:txBody>
      </p:sp>
      <p:sp>
        <p:nvSpPr>
          <p:cNvPr id="3" name="2 - Ορθογώνιο"/>
          <p:cNvSpPr/>
          <p:nvPr/>
        </p:nvSpPr>
        <p:spPr>
          <a:xfrm>
            <a:off x="1203960" y="2667254"/>
            <a:ext cx="7124700" cy="2793072"/>
          </a:xfrm>
          <a:prstGeom prst="rect">
            <a:avLst/>
          </a:prstGeom>
        </p:spPr>
        <p:txBody>
          <a:bodyPr wrap="square">
            <a:spAutoFit/>
          </a:bodyPr>
          <a:lstStyle/>
          <a:p>
            <a:r>
              <a:rPr lang="el-GR" sz="1350" dirty="0"/>
              <a:t>α. </a:t>
            </a:r>
            <a:r>
              <a:rPr lang="el-GR" dirty="0"/>
              <a:t>Τι χρειάζονται τα παιδιά για την προστασία τους, την επιβίωσή τους, την ανάπτυξή τους και την ενεργό συμμετοχή τους; </a:t>
            </a:r>
          </a:p>
          <a:p>
            <a:endParaRPr lang="el-GR" dirty="0"/>
          </a:p>
          <a:p>
            <a:r>
              <a:rPr lang="el-GR" dirty="0"/>
              <a:t>β. Αν τα παιδιά χρειάζονται αυτά τα αγαθά, τότε θα πρέπει να έχουν δικαίωμα σε αυτά; </a:t>
            </a:r>
          </a:p>
          <a:p>
            <a:endParaRPr lang="el-GR" dirty="0"/>
          </a:p>
          <a:p>
            <a:r>
              <a:rPr lang="el-GR" dirty="0"/>
              <a:t>γ. Ποιος είναι υπεύθυνος για να διασφαλίσει ότι τα παιδιά απολαμβάνουν αυτά τα δικαιώματα; Ενθαρρύνουμε απαντήσεις, όπως: </a:t>
            </a:r>
            <a:r>
              <a:rPr lang="el-GR" dirty="0">
                <a:solidFill>
                  <a:srgbClr val="FF0000"/>
                </a:solidFill>
              </a:rPr>
              <a:t>ενήλικες, γονείς, κηδεμόνες, οικογένεια.</a:t>
            </a:r>
          </a:p>
          <a:p>
            <a:endParaRPr lang="el-GR" sz="13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Και τέλος…η νέα γνώση: ΣΔΠ(Σύμβαση για Δικαιώματα Παιδιού)</a:t>
            </a:r>
          </a:p>
        </p:txBody>
      </p:sp>
      <p:sp>
        <p:nvSpPr>
          <p:cNvPr id="3" name="2 - Ορθογώνιο"/>
          <p:cNvSpPr/>
          <p:nvPr/>
        </p:nvSpPr>
        <p:spPr>
          <a:xfrm>
            <a:off x="827585" y="2563379"/>
            <a:ext cx="6530498" cy="3046988"/>
          </a:xfrm>
          <a:prstGeom prst="rect">
            <a:avLst/>
          </a:prstGeom>
        </p:spPr>
        <p:txBody>
          <a:bodyPr wrap="square">
            <a:spAutoFit/>
          </a:bodyPr>
          <a:lstStyle/>
          <a:p>
            <a:r>
              <a:rPr lang="el-GR" sz="2400" dirty="0"/>
              <a:t>Ρωτάμε την Τάξη αν έχει ακούσει ποτέ για τη Σύμβαση για τα Δικαιώματα του Παιδιού (ΣΔΠ). </a:t>
            </a:r>
          </a:p>
          <a:p>
            <a:endParaRPr lang="el-GR" sz="2400" dirty="0"/>
          </a:p>
          <a:p>
            <a:r>
              <a:rPr lang="el-GR" sz="2400" dirty="0"/>
              <a:t>Δίνουμε στα παιδιά αντίγραφα της απλής γι’ αυτά έκδοσης της Σύμβασης ή χρησιμοποιούμε μια σχετική αφίσα. Εξηγούμε πως αυτό το έγγραφο εμπεριέχει τα αγαθά στα οποία έχει δικαίωμα κάθε παιδί σε όλο τον κόσμο.</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Σύγκριση-συζήτηση</a:t>
            </a:r>
          </a:p>
        </p:txBody>
      </p:sp>
      <p:sp>
        <p:nvSpPr>
          <p:cNvPr id="3" name="2 - Ορθογώνιο"/>
          <p:cNvSpPr/>
          <p:nvPr/>
        </p:nvSpPr>
        <p:spPr>
          <a:xfrm>
            <a:off x="594360" y="1940131"/>
            <a:ext cx="7627620" cy="3970318"/>
          </a:xfrm>
          <a:prstGeom prst="rect">
            <a:avLst/>
          </a:prstGeom>
        </p:spPr>
        <p:txBody>
          <a:bodyPr wrap="square">
            <a:spAutoFit/>
          </a:bodyPr>
          <a:lstStyle/>
          <a:p>
            <a:pPr marL="257175" indent="-257175">
              <a:buAutoNum type="arabicPeriod"/>
            </a:pPr>
            <a:r>
              <a:rPr lang="el-GR" dirty="0"/>
              <a:t>Καλούμε τα παιδιά να </a:t>
            </a:r>
            <a:r>
              <a:rPr lang="el-GR" b="1" dirty="0"/>
              <a:t>συγκρίνουν</a:t>
            </a:r>
            <a:r>
              <a:rPr lang="el-GR" dirty="0"/>
              <a:t> </a:t>
            </a:r>
            <a:r>
              <a:rPr lang="el-GR" b="1" dirty="0"/>
              <a:t>τον</a:t>
            </a:r>
            <a:r>
              <a:rPr lang="el-GR" dirty="0"/>
              <a:t> </a:t>
            </a:r>
            <a:r>
              <a:rPr lang="el-GR" b="1" dirty="0"/>
              <a:t>κατάλογό</a:t>
            </a:r>
            <a:r>
              <a:rPr lang="el-GR" dirty="0"/>
              <a:t> </a:t>
            </a:r>
            <a:r>
              <a:rPr lang="el-GR" b="1" dirty="0"/>
              <a:t>τους</a:t>
            </a:r>
            <a:r>
              <a:rPr lang="el-GR" dirty="0"/>
              <a:t> στον πίνακα </a:t>
            </a:r>
            <a:r>
              <a:rPr lang="el-GR" b="1" dirty="0"/>
              <a:t>με</a:t>
            </a:r>
            <a:r>
              <a:rPr lang="el-GR" dirty="0"/>
              <a:t> </a:t>
            </a:r>
            <a:r>
              <a:rPr lang="el-GR" b="1" dirty="0"/>
              <a:t>αυτόν</a:t>
            </a:r>
            <a:r>
              <a:rPr lang="el-GR" dirty="0"/>
              <a:t> </a:t>
            </a:r>
            <a:r>
              <a:rPr lang="el-GR" b="1" dirty="0"/>
              <a:t>της</a:t>
            </a:r>
            <a:r>
              <a:rPr lang="el-GR" dirty="0"/>
              <a:t> </a:t>
            </a:r>
            <a:r>
              <a:rPr lang="el-GR" b="1" dirty="0"/>
              <a:t>ΣΔΠ</a:t>
            </a:r>
            <a:r>
              <a:rPr lang="el-GR" dirty="0"/>
              <a:t>. Τονίζουμε ότι στην ουσία έχουν δημιουργήσει τον κατάλογο με τα δικαιώματα του παιδιού. Θέτουμε ερωτήσεις, όπως:</a:t>
            </a:r>
          </a:p>
          <a:p>
            <a:pPr marL="257175" indent="-257175"/>
            <a:r>
              <a:rPr lang="el-GR" dirty="0"/>
              <a:t>α. </a:t>
            </a:r>
            <a:r>
              <a:rPr lang="el-GR" dirty="0">
                <a:solidFill>
                  <a:srgbClr val="FF0000"/>
                </a:solidFill>
              </a:rPr>
              <a:t>Ποιες</a:t>
            </a:r>
            <a:r>
              <a:rPr lang="el-GR" dirty="0"/>
              <a:t> </a:t>
            </a:r>
            <a:r>
              <a:rPr lang="el-GR" dirty="0">
                <a:solidFill>
                  <a:srgbClr val="FF0000"/>
                </a:solidFill>
              </a:rPr>
              <a:t>ανάγκες</a:t>
            </a:r>
            <a:r>
              <a:rPr lang="el-GR" dirty="0"/>
              <a:t> </a:t>
            </a:r>
            <a:r>
              <a:rPr lang="el-GR" dirty="0">
                <a:solidFill>
                  <a:srgbClr val="FF0000"/>
                </a:solidFill>
              </a:rPr>
              <a:t>καταγράψατε</a:t>
            </a:r>
            <a:r>
              <a:rPr lang="el-GR" dirty="0"/>
              <a:t>, οι οποίες </a:t>
            </a:r>
            <a:r>
              <a:rPr lang="el-GR" dirty="0">
                <a:solidFill>
                  <a:srgbClr val="FF0000"/>
                </a:solidFill>
              </a:rPr>
              <a:t>συμπεριλαμβάνονται</a:t>
            </a:r>
            <a:r>
              <a:rPr lang="el-GR" dirty="0"/>
              <a:t> και </a:t>
            </a:r>
            <a:r>
              <a:rPr lang="el-GR" dirty="0">
                <a:solidFill>
                  <a:srgbClr val="FF0000"/>
                </a:solidFill>
              </a:rPr>
              <a:t>στη</a:t>
            </a:r>
            <a:r>
              <a:rPr lang="el-GR" dirty="0"/>
              <a:t> </a:t>
            </a:r>
            <a:r>
              <a:rPr lang="el-GR" dirty="0">
                <a:solidFill>
                  <a:srgbClr val="FF0000"/>
                </a:solidFill>
              </a:rPr>
              <a:t>ΣΔΠ</a:t>
            </a:r>
            <a:r>
              <a:rPr lang="el-GR" dirty="0"/>
              <a:t>; Σημειώστε τις στον πίνακα με ένα αστέρι. </a:t>
            </a:r>
          </a:p>
          <a:p>
            <a:pPr marL="257175" indent="-257175"/>
            <a:r>
              <a:rPr lang="el-GR" dirty="0"/>
              <a:t>β. </a:t>
            </a:r>
            <a:r>
              <a:rPr lang="el-GR" dirty="0">
                <a:solidFill>
                  <a:srgbClr val="FF0000"/>
                </a:solidFill>
              </a:rPr>
              <a:t>Γιατί</a:t>
            </a:r>
            <a:r>
              <a:rPr lang="el-GR" dirty="0"/>
              <a:t>, κατά την άποψή σας, </a:t>
            </a:r>
            <a:r>
              <a:rPr lang="el-GR" dirty="0">
                <a:solidFill>
                  <a:srgbClr val="FF0000"/>
                </a:solidFill>
              </a:rPr>
              <a:t>μπορέσατε</a:t>
            </a:r>
            <a:r>
              <a:rPr lang="el-GR" dirty="0"/>
              <a:t> </a:t>
            </a:r>
            <a:r>
              <a:rPr lang="el-GR" dirty="0">
                <a:solidFill>
                  <a:srgbClr val="FF0000"/>
                </a:solidFill>
              </a:rPr>
              <a:t>να</a:t>
            </a:r>
            <a:r>
              <a:rPr lang="el-GR" dirty="0"/>
              <a:t> </a:t>
            </a:r>
            <a:r>
              <a:rPr lang="el-GR" dirty="0">
                <a:solidFill>
                  <a:srgbClr val="FF0000"/>
                </a:solidFill>
              </a:rPr>
              <a:t>σκεφτείτε</a:t>
            </a:r>
            <a:r>
              <a:rPr lang="el-GR" dirty="0"/>
              <a:t> </a:t>
            </a:r>
            <a:r>
              <a:rPr lang="el-GR" dirty="0">
                <a:solidFill>
                  <a:srgbClr val="FF0000"/>
                </a:solidFill>
              </a:rPr>
              <a:t>τόσα</a:t>
            </a:r>
            <a:r>
              <a:rPr lang="el-GR" dirty="0"/>
              <a:t> </a:t>
            </a:r>
            <a:r>
              <a:rPr lang="el-GR" dirty="0">
                <a:solidFill>
                  <a:srgbClr val="FF0000"/>
                </a:solidFill>
              </a:rPr>
              <a:t>πολλά</a:t>
            </a:r>
            <a:r>
              <a:rPr lang="el-GR" dirty="0"/>
              <a:t> από τα δικαιώματα μόνοι σας; </a:t>
            </a:r>
          </a:p>
          <a:p>
            <a:pPr marL="257175" indent="-257175">
              <a:buAutoNum type="arabicPeriod"/>
            </a:pPr>
            <a:endParaRPr lang="el-GR" dirty="0"/>
          </a:p>
          <a:p>
            <a:pPr marL="257175" indent="-257175"/>
            <a:r>
              <a:rPr lang="el-GR" dirty="0"/>
              <a:t>2. </a:t>
            </a:r>
            <a:r>
              <a:rPr lang="el-GR" b="1" dirty="0"/>
              <a:t>Τονίζουμε</a:t>
            </a:r>
            <a:r>
              <a:rPr lang="el-GR" dirty="0"/>
              <a:t> </a:t>
            </a:r>
            <a:r>
              <a:rPr lang="el-GR" b="1" dirty="0"/>
              <a:t>πως</a:t>
            </a:r>
            <a:r>
              <a:rPr lang="el-GR" dirty="0"/>
              <a:t> </a:t>
            </a:r>
            <a:r>
              <a:rPr lang="el-GR" b="1" dirty="0"/>
              <a:t>η</a:t>
            </a:r>
            <a:r>
              <a:rPr lang="el-GR" dirty="0"/>
              <a:t> </a:t>
            </a:r>
            <a:r>
              <a:rPr lang="el-GR" b="1" dirty="0"/>
              <a:t>τάξη</a:t>
            </a:r>
            <a:r>
              <a:rPr lang="el-GR" dirty="0"/>
              <a:t> </a:t>
            </a:r>
            <a:r>
              <a:rPr lang="el-GR" b="1" dirty="0"/>
              <a:t>γνώριζε</a:t>
            </a:r>
            <a:r>
              <a:rPr lang="el-GR" dirty="0"/>
              <a:t> </a:t>
            </a:r>
            <a:r>
              <a:rPr lang="el-GR" b="1" dirty="0"/>
              <a:t>εξαρχής</a:t>
            </a:r>
            <a:r>
              <a:rPr lang="el-GR" dirty="0"/>
              <a:t>, </a:t>
            </a:r>
            <a:r>
              <a:rPr lang="el-GR" b="1" dirty="0"/>
              <a:t>τι</a:t>
            </a:r>
            <a:r>
              <a:rPr lang="el-GR" dirty="0"/>
              <a:t> </a:t>
            </a:r>
            <a:r>
              <a:rPr lang="el-GR" b="1" dirty="0"/>
              <a:t>χρειάζονται</a:t>
            </a:r>
            <a:r>
              <a:rPr lang="el-GR" dirty="0"/>
              <a:t> </a:t>
            </a:r>
            <a:r>
              <a:rPr lang="el-GR" b="1" dirty="0"/>
              <a:t>τα</a:t>
            </a:r>
            <a:r>
              <a:rPr lang="el-GR" dirty="0"/>
              <a:t> </a:t>
            </a:r>
            <a:r>
              <a:rPr lang="el-GR" b="1" dirty="0"/>
              <a:t>παιδιά</a:t>
            </a:r>
            <a:r>
              <a:rPr lang="el-GR" dirty="0"/>
              <a:t> για να αναπτυχθούν και να μεγαλώσουν, χωρίς να τους πουν οι ενήλικες οτιδήποτε. Είναι οι ειδικοί της δικής τους ζωής! Εξηγούμε πως η ΣΔΠ υπάρχει για να υποστηρίζει τα δικαιώματα των παιδιών, να τα προστατεύει, να τα φροντίζει και να διασφαλίζει ότι μπορούν να συμμετέχουν στον κόσμο που τα περιβάλλει.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4A13EA-6058-BF97-BC83-DD856C08AD68}"/>
              </a:ext>
            </a:extLst>
          </p:cNvPr>
          <p:cNvSpPr>
            <a:spLocks noGrp="1"/>
          </p:cNvSpPr>
          <p:nvPr>
            <p:ph type="title"/>
          </p:nvPr>
        </p:nvSpPr>
        <p:spPr>
          <a:xfrm>
            <a:off x="457200" y="274638"/>
            <a:ext cx="8229600" cy="922114"/>
          </a:xfrm>
        </p:spPr>
        <p:txBody>
          <a:bodyPr>
            <a:normAutofit fontScale="90000"/>
          </a:bodyPr>
          <a:lstStyle/>
          <a:p>
            <a:r>
              <a:rPr lang="en-US" dirty="0"/>
              <a:t>Jean Piaget</a:t>
            </a:r>
            <a:br>
              <a:rPr lang="en-US" dirty="0"/>
            </a:br>
            <a:r>
              <a:rPr lang="en-US" dirty="0"/>
              <a:t>https://www.youtube.com/watch?v=IhcgYgx7aAA&amp;ab_channel=Sprouts</a:t>
            </a:r>
          </a:p>
        </p:txBody>
      </p:sp>
      <p:pic>
        <p:nvPicPr>
          <p:cNvPr id="6" name="Θέση περιεχομένου 5">
            <a:extLst>
              <a:ext uri="{FF2B5EF4-FFF2-40B4-BE49-F238E27FC236}">
                <a16:creationId xmlns:a16="http://schemas.microsoft.com/office/drawing/2014/main" id="{F7A06F03-22EA-9898-E1B7-D983D61AE62F}"/>
              </a:ext>
            </a:extLst>
          </p:cNvPr>
          <p:cNvPicPr>
            <a:picLocks noGrp="1" noChangeAspect="1"/>
          </p:cNvPicPr>
          <p:nvPr>
            <p:ph idx="1"/>
          </p:nvPr>
        </p:nvPicPr>
        <p:blipFill>
          <a:blip r:embed="rId2"/>
          <a:srcRect l="24540" r="1" b="1"/>
          <a:stretch/>
        </p:blipFill>
        <p:spPr>
          <a:xfrm>
            <a:off x="457200" y="1600200"/>
            <a:ext cx="8229600" cy="4525963"/>
          </a:xfrm>
          <a:noFill/>
        </p:spPr>
      </p:pic>
      <p:sp>
        <p:nvSpPr>
          <p:cNvPr id="4" name="Θέση αριθμού διαφάνειας 3">
            <a:extLst>
              <a:ext uri="{FF2B5EF4-FFF2-40B4-BE49-F238E27FC236}">
                <a16:creationId xmlns:a16="http://schemas.microsoft.com/office/drawing/2014/main" id="{E8DC6EFB-598D-392B-70E3-EFE70E955FF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24</a:t>
            </a:fld>
            <a:endParaRPr lang="el-GR"/>
          </a:p>
        </p:txBody>
      </p:sp>
    </p:spTree>
    <p:extLst>
      <p:ext uri="{BB962C8B-B14F-4D97-AF65-F5344CB8AC3E}">
        <p14:creationId xmlns:p14="http://schemas.microsoft.com/office/powerpoint/2010/main" val="179175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6A85F-8DEC-7909-F073-991DB9F063BB}"/>
              </a:ext>
            </a:extLst>
          </p:cNvPr>
          <p:cNvSpPr>
            <a:spLocks noGrp="1"/>
          </p:cNvSpPr>
          <p:nvPr>
            <p:ph type="title"/>
          </p:nvPr>
        </p:nvSpPr>
        <p:spPr/>
        <p:txBody>
          <a:bodyPr>
            <a:normAutofit fontScale="90000"/>
          </a:bodyPr>
          <a:lstStyle/>
          <a:p>
            <a:r>
              <a:rPr lang="el-GR" dirty="0"/>
              <a:t>Γνωστική αναπτυξιακή θεωρία</a:t>
            </a:r>
            <a:br>
              <a:rPr lang="el-GR" dirty="0"/>
            </a:br>
            <a:endParaRPr lang="en-GB" dirty="0"/>
          </a:p>
        </p:txBody>
      </p:sp>
      <p:pic>
        <p:nvPicPr>
          <p:cNvPr id="6" name="Content Placeholder 5">
            <a:extLst>
              <a:ext uri="{FF2B5EF4-FFF2-40B4-BE49-F238E27FC236}">
                <a16:creationId xmlns:a16="http://schemas.microsoft.com/office/drawing/2014/main" id="{C5B99B20-D251-B030-B948-2D4755589EE5}"/>
              </a:ext>
            </a:extLst>
          </p:cNvPr>
          <p:cNvPicPr>
            <a:picLocks noGrp="1" noChangeAspect="1"/>
          </p:cNvPicPr>
          <p:nvPr>
            <p:ph idx="1"/>
          </p:nvPr>
        </p:nvPicPr>
        <p:blipFill>
          <a:blip r:embed="rId2"/>
          <a:stretch>
            <a:fillRect/>
          </a:stretch>
        </p:blipFill>
        <p:spPr>
          <a:xfrm>
            <a:off x="755576" y="1700808"/>
            <a:ext cx="7704856" cy="4248472"/>
          </a:xfrm>
          <a:prstGeom prst="rect">
            <a:avLst/>
          </a:prstGeom>
        </p:spPr>
      </p:pic>
      <p:sp>
        <p:nvSpPr>
          <p:cNvPr id="4" name="Slide Number Placeholder 3">
            <a:extLst>
              <a:ext uri="{FF2B5EF4-FFF2-40B4-BE49-F238E27FC236}">
                <a16:creationId xmlns:a16="http://schemas.microsoft.com/office/drawing/2014/main" id="{B5DF78DA-3666-8DF7-892D-0EDA842E95B6}"/>
              </a:ext>
            </a:extLst>
          </p:cNvPr>
          <p:cNvSpPr>
            <a:spLocks noGrp="1"/>
          </p:cNvSpPr>
          <p:nvPr>
            <p:ph type="sldNum" sz="quarter" idx="12"/>
          </p:nvPr>
        </p:nvSpPr>
        <p:spPr/>
        <p:txBody>
          <a:bodyPr/>
          <a:lstStyle/>
          <a:p>
            <a:fld id="{86AAA6DD-A541-4490-A3CA-83A4F81B28A8}" type="slidenum">
              <a:rPr lang="el-GR" smtClean="0"/>
              <a:pPr/>
              <a:t>25</a:t>
            </a:fld>
            <a:endParaRPr lang="el-GR"/>
          </a:p>
        </p:txBody>
      </p:sp>
    </p:spTree>
    <p:extLst>
      <p:ext uri="{BB962C8B-B14F-4D97-AF65-F5344CB8AC3E}">
        <p14:creationId xmlns:p14="http://schemas.microsoft.com/office/powerpoint/2010/main" val="1935576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pPr algn="ctr"/>
            <a:r>
              <a:rPr lang="el-GR" sz="3500" b="1" dirty="0">
                <a:effectLst>
                  <a:outerShdw blurRad="38100" dist="38100" dir="2700000" algn="tl">
                    <a:srgbClr val="C0C0C0"/>
                  </a:outerShdw>
                </a:effectLst>
              </a:rPr>
              <a:t>Ο δομικός </a:t>
            </a:r>
            <a:r>
              <a:rPr lang="en-US" sz="3500" b="1" dirty="0">
                <a:effectLst>
                  <a:outerShdw blurRad="38100" dist="38100" dir="2700000" algn="tl">
                    <a:srgbClr val="C0C0C0"/>
                  </a:outerShdw>
                </a:effectLst>
              </a:rPr>
              <a:t>(</a:t>
            </a:r>
            <a:r>
              <a:rPr lang="el-GR" sz="3500" b="1" dirty="0">
                <a:effectLst>
                  <a:outerShdw blurRad="38100" dist="38100" dir="2700000" algn="tl">
                    <a:srgbClr val="C0C0C0"/>
                  </a:outerShdw>
                </a:effectLst>
              </a:rPr>
              <a:t>γνωστικός)</a:t>
            </a:r>
            <a:r>
              <a:rPr lang="el-GR" sz="3500" b="1" dirty="0" err="1">
                <a:effectLst>
                  <a:outerShdw blurRad="38100" dist="38100" dir="2700000" algn="tl">
                    <a:srgbClr val="C0C0C0"/>
                  </a:outerShdw>
                </a:effectLst>
              </a:rPr>
              <a:t>εποικοδομισμός</a:t>
            </a:r>
            <a:r>
              <a:rPr lang="el-GR" sz="3500" b="1" dirty="0">
                <a:effectLst>
                  <a:outerShdw blurRad="38100" dist="38100" dir="2700000" algn="tl">
                    <a:srgbClr val="C0C0C0"/>
                  </a:outerShdw>
                </a:effectLst>
              </a:rPr>
              <a:t> του </a:t>
            </a: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dirty="0">
              <a:effectLst>
                <a:outerShdw blurRad="38100" dist="38100" dir="2700000" algn="tl">
                  <a:srgbClr val="C0C0C0"/>
                </a:outerShdw>
              </a:effectLst>
              <a:latin typeface="Corbel" pitchFamily="34" charset="0"/>
            </a:endParaRPr>
          </a:p>
        </p:txBody>
      </p:sp>
      <p:sp>
        <p:nvSpPr>
          <p:cNvPr id="22531" name="Content Placeholder 2"/>
          <p:cNvSpPr>
            <a:spLocks noGrp="1"/>
          </p:cNvSpPr>
          <p:nvPr>
            <p:ph idx="1"/>
          </p:nvPr>
        </p:nvSpPr>
        <p:spPr>
          <a:xfrm>
            <a:off x="611188" y="1268413"/>
            <a:ext cx="8532812" cy="5040312"/>
          </a:xfrm>
        </p:spPr>
        <p:txBody>
          <a:bodyPr>
            <a:normAutofit lnSpcReduction="10000"/>
          </a:bodyPr>
          <a:lstStyle/>
          <a:p>
            <a:pPr>
              <a:buFont typeface="Wingdings 2" pitchFamily="18" charset="2"/>
              <a:buNone/>
            </a:pPr>
            <a:endParaRPr lang="el-GR" sz="2800" dirty="0">
              <a:latin typeface="Arial" charset="0"/>
            </a:endParaRPr>
          </a:p>
          <a:p>
            <a:pPr>
              <a:buFont typeface="Wingdings 2" pitchFamily="18" charset="2"/>
              <a:buNone/>
            </a:pPr>
            <a:endParaRPr lang="el-GR" sz="1600" dirty="0">
              <a:latin typeface="Arial" charset="0"/>
            </a:endParaRPr>
          </a:p>
          <a:p>
            <a:r>
              <a:rPr lang="el-GR" sz="2800" dirty="0"/>
              <a:t>τα παιδιά κατανοούν </a:t>
            </a:r>
            <a:r>
              <a:rPr lang="el-GR" sz="2800" dirty="0" err="1"/>
              <a:t>ό,τι</a:t>
            </a:r>
            <a:r>
              <a:rPr lang="el-GR" sz="2800" dirty="0"/>
              <a:t> ταιριάζει στη γνωστική τους δομή και αγνοούν κατά έναν υπέροχο τρόπο </a:t>
            </a:r>
            <a:r>
              <a:rPr lang="el-GR" sz="2800" dirty="0" err="1"/>
              <a:t>ό,τι</a:t>
            </a:r>
            <a:r>
              <a:rPr lang="el-GR" sz="2800" dirty="0"/>
              <a:t> την ξεπερνά</a:t>
            </a:r>
          </a:p>
          <a:p>
            <a:endParaRPr lang="el-GR" sz="2800" dirty="0"/>
          </a:p>
          <a:p>
            <a:endParaRPr lang="el-GR" sz="2800" dirty="0"/>
          </a:p>
          <a:p>
            <a:r>
              <a:rPr lang="el-GR" sz="2800" dirty="0"/>
              <a:t>Οι θέσεις του </a:t>
            </a:r>
            <a:r>
              <a:rPr lang="fr-FR" sz="2800" dirty="0"/>
              <a:t>Piaget </a:t>
            </a:r>
            <a:r>
              <a:rPr lang="el-GR" sz="2800" dirty="0"/>
              <a:t>έχουν επηρεάσει σημαντικά </a:t>
            </a:r>
            <a:br>
              <a:rPr lang="en-US" sz="2800" dirty="0">
                <a:latin typeface="Corbel" pitchFamily="34" charset="0"/>
              </a:rPr>
            </a:br>
            <a:r>
              <a:rPr lang="el-GR" sz="2800" dirty="0"/>
              <a:t>το σχεδιασμό εκπαιδευτικών εφαρμογών των ΤΠΕ </a:t>
            </a:r>
          </a:p>
          <a:p>
            <a:pPr lvl="1"/>
            <a:r>
              <a:rPr lang="el-GR" sz="2400" dirty="0"/>
              <a:t>Το πιο χαρακτηριστικό παράδειγμα το παιδαγωγικό ρεύμα της </a:t>
            </a:r>
            <a:r>
              <a:rPr lang="el-GR" sz="2400" b="1" i="1" dirty="0"/>
              <a:t>γλώσσας προγραμματισμού </a:t>
            </a:r>
            <a:r>
              <a:rPr lang="en-US" sz="2400" b="1" i="1" dirty="0"/>
              <a:t>Logo</a:t>
            </a:r>
            <a:r>
              <a:rPr lang="el-GR" sz="2400" b="1" dirty="0"/>
              <a:t> </a:t>
            </a:r>
            <a:br>
              <a:rPr lang="en-US" sz="2400" b="1" dirty="0">
                <a:latin typeface="Corbel" pitchFamily="34" charset="0"/>
              </a:rPr>
            </a:br>
            <a:r>
              <a:rPr lang="el-GR" sz="2400" dirty="0"/>
              <a:t>(</a:t>
            </a:r>
            <a:r>
              <a:rPr lang="en-US" sz="2400" dirty="0" err="1"/>
              <a:t>Papert</a:t>
            </a:r>
            <a:r>
              <a:rPr lang="el-GR" sz="2400" dirty="0"/>
              <a:t>, 1980)</a:t>
            </a:r>
            <a:endParaRPr lang="en-GB" sz="2400" i="1" dirty="0">
              <a:latin typeface="Arial" charset="0"/>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26</a:t>
            </a:fld>
            <a:endParaRPr lang="el-GR"/>
          </a:p>
        </p:txBody>
      </p:sp>
    </p:spTree>
    <p:extLst>
      <p:ext uri="{BB962C8B-B14F-4D97-AF65-F5344CB8AC3E}">
        <p14:creationId xmlns:p14="http://schemas.microsoft.com/office/powerpoint/2010/main" val="93028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76695-761B-7740-703D-72B88C7D2B30}"/>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700"/>
              <a:t>PIAGET-</a:t>
            </a:r>
            <a:r>
              <a:rPr lang="el-GR" sz="3700" b="1"/>
              <a:t>ΔΟΜΙΚΟΣ ΕΠΟΙΚΟΔΟΜΙΣΜΟΣ</a:t>
            </a:r>
            <a:br>
              <a:rPr lang="en-US" sz="3700" b="1"/>
            </a:br>
            <a:endParaRPr lang="en-US" sz="3700"/>
          </a:p>
        </p:txBody>
      </p:sp>
      <p:sp>
        <p:nvSpPr>
          <p:cNvPr id="3" name="Θέση περιεχομένου 2">
            <a:extLst>
              <a:ext uri="{FF2B5EF4-FFF2-40B4-BE49-F238E27FC236}">
                <a16:creationId xmlns:a16="http://schemas.microsoft.com/office/drawing/2014/main" id="{561EB981-69A2-A677-1C74-8BB66972E3AD}"/>
              </a:ext>
            </a:extLst>
          </p:cNvPr>
          <p:cNvSpPr>
            <a:spLocks noGrp="1"/>
          </p:cNvSpPr>
          <p:nvPr>
            <p:ph sz="half" idx="1"/>
          </p:nvPr>
        </p:nvSpPr>
        <p:spPr>
          <a:xfrm>
            <a:off x="457200" y="1600200"/>
            <a:ext cx="4038600" cy="4525963"/>
          </a:xfrm>
        </p:spPr>
        <p:txBody>
          <a:bodyPr>
            <a:normAutofit/>
          </a:bodyPr>
          <a:lstStyle/>
          <a:p>
            <a:pPr marL="0" marR="0" indent="0">
              <a:lnSpc>
                <a:spcPct val="90000"/>
              </a:lnSpc>
              <a:spcAft>
                <a:spcPts val="800"/>
              </a:spcAft>
              <a:buNone/>
            </a:pPr>
            <a:r>
              <a:rPr lang="el-GR" sz="2400" kern="100" dirty="0">
                <a:effectLst/>
              </a:rPr>
              <a:t>ΤΙ ΕΙΝΑΙ ΓΝΩΣΗ?</a:t>
            </a:r>
            <a:endParaRPr lang="en-US" sz="2400" kern="100" dirty="0">
              <a:effectLst/>
            </a:endParaRPr>
          </a:p>
          <a:p>
            <a:pPr marL="0" marR="0">
              <a:lnSpc>
                <a:spcPct val="90000"/>
              </a:lnSpc>
              <a:spcAft>
                <a:spcPts val="800"/>
              </a:spcAft>
            </a:pPr>
            <a:r>
              <a:rPr lang="el-GR" sz="2400" kern="100" dirty="0">
                <a:effectLst/>
              </a:rPr>
              <a:t>δεν είναι μια απλή καταγραφή της πραγματικότητας αλλά μια εποικοδόμηση αυτής </a:t>
            </a:r>
            <a:endParaRPr lang="en-US" sz="2400" kern="100" dirty="0">
              <a:effectLst/>
            </a:endParaRPr>
          </a:p>
          <a:p>
            <a:pPr marL="0" marR="0" indent="0">
              <a:lnSpc>
                <a:spcPct val="90000"/>
              </a:lnSpc>
              <a:spcAft>
                <a:spcPts val="800"/>
              </a:spcAft>
              <a:buNone/>
            </a:pPr>
            <a:r>
              <a:rPr lang="el-GR" sz="2400" kern="100" dirty="0">
                <a:effectLst/>
              </a:rPr>
              <a:t> </a:t>
            </a:r>
            <a:endParaRPr lang="en-US" sz="2400" kern="100" dirty="0">
              <a:effectLst/>
            </a:endParaRPr>
          </a:p>
          <a:p>
            <a:pPr marL="0" marR="0" indent="0">
              <a:lnSpc>
                <a:spcPct val="90000"/>
              </a:lnSpc>
              <a:spcAft>
                <a:spcPts val="800"/>
              </a:spcAft>
              <a:buNone/>
            </a:pPr>
            <a:r>
              <a:rPr lang="el-GR" sz="2400" kern="100" dirty="0">
                <a:effectLst/>
              </a:rPr>
              <a:t>ΠΩΣ ΟΙΚΟΔΟΜΕΙΤΑΙ Η ΓΝΩΣΗ?</a:t>
            </a:r>
            <a:endParaRPr lang="en-US" sz="2400" kern="100" dirty="0">
              <a:effectLst/>
            </a:endParaRPr>
          </a:p>
          <a:p>
            <a:pPr marL="0" marR="0">
              <a:lnSpc>
                <a:spcPct val="90000"/>
              </a:lnSpc>
              <a:spcAft>
                <a:spcPts val="800"/>
              </a:spcAft>
            </a:pPr>
            <a:r>
              <a:rPr lang="el-GR" sz="2400" kern="100" dirty="0">
                <a:effectLst/>
              </a:rPr>
              <a:t>με βάση τις αναπαραστάσεις και την εμπειρία του ατόμου</a:t>
            </a:r>
            <a:endParaRPr lang="en-US" sz="2400" kern="100" dirty="0">
              <a:effectLst/>
            </a:endParaRPr>
          </a:p>
          <a:p>
            <a:pPr>
              <a:lnSpc>
                <a:spcPct val="90000"/>
              </a:lnSpc>
            </a:pPr>
            <a:endParaRPr lang="en-US" sz="2400" dirty="0"/>
          </a:p>
        </p:txBody>
      </p:sp>
      <p:pic>
        <p:nvPicPr>
          <p:cNvPr id="2052" name="Picture 4" descr="Ποιος είναι ο Jean Piaget – Έγκλημα και Τιμωρία/Crime and Punishment/Crime  et Châtiment/Delitto e castigo/Преступление и наказание">
            <a:extLst>
              <a:ext uri="{FF2B5EF4-FFF2-40B4-BE49-F238E27FC236}">
                <a16:creationId xmlns:a16="http://schemas.microsoft.com/office/drawing/2014/main" id="{52CBFAA6-F32D-177F-25B8-321C89299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430" r="2" b="12493"/>
          <a:stretch/>
        </p:blipFill>
        <p:spPr bwMode="auto">
          <a:xfrm>
            <a:off x="4648200" y="1600200"/>
            <a:ext cx="4038600" cy="4525963"/>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0B84FB6B-4D34-5839-2467-241B50BEA931}"/>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27</a:t>
            </a:fld>
            <a:endParaRPr lang="el-GR"/>
          </a:p>
        </p:txBody>
      </p:sp>
    </p:spTree>
    <p:extLst>
      <p:ext uri="{BB962C8B-B14F-4D97-AF65-F5344CB8AC3E}">
        <p14:creationId xmlns:p14="http://schemas.microsoft.com/office/powerpoint/2010/main" val="413960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b="1" dirty="0"/>
              <a:t>Jean Piaget </a:t>
            </a:r>
            <a:r>
              <a:rPr lang="el-GR" sz="2800" dirty="0"/>
              <a:t>(1896–1980)</a:t>
            </a:r>
            <a:br>
              <a:rPr lang="el-GR" sz="2800" dirty="0"/>
            </a:br>
            <a:r>
              <a:rPr lang="el-GR" sz="2800" b="0" i="0" u="none" strike="noStrike" baseline="0" dirty="0">
                <a:solidFill>
                  <a:srgbClr val="004587"/>
                </a:solidFill>
              </a:rPr>
              <a:t>Ελβετός Ψυχολόγος-Βιολόγος</a:t>
            </a:r>
            <a:br>
              <a:rPr lang="en-US" sz="2800" b="1" dirty="0"/>
            </a:br>
            <a:r>
              <a:rPr lang="en-US" sz="2800" b="1" dirty="0"/>
              <a:t>(</a:t>
            </a:r>
            <a:r>
              <a:rPr lang="el-GR" sz="2800" b="1" dirty="0"/>
              <a:t>ΔΟΜΙΚΟΣ ΕΠ</a:t>
            </a:r>
            <a:r>
              <a:rPr lang="en-US" sz="2800" b="1" dirty="0"/>
              <a:t>OIKO</a:t>
            </a:r>
            <a:r>
              <a:rPr lang="el-GR" sz="2800" b="1" dirty="0"/>
              <a:t>ΔΟΜΙΣΜΟΣ</a:t>
            </a:r>
            <a:r>
              <a:rPr lang="en-US" sz="2800" b="1" dirty="0"/>
              <a:t>)</a:t>
            </a:r>
            <a:endParaRPr lang="el-GR" sz="2800" dirty="0"/>
          </a:p>
        </p:txBody>
      </p:sp>
      <p:sp>
        <p:nvSpPr>
          <p:cNvPr id="3" name="2 - Θέση περιεχομένου"/>
          <p:cNvSpPr>
            <a:spLocks noGrp="1"/>
          </p:cNvSpPr>
          <p:nvPr>
            <p:ph idx="1"/>
          </p:nvPr>
        </p:nvSpPr>
        <p:spPr/>
        <p:txBody>
          <a:bodyPr/>
          <a:lstStyle/>
          <a:p>
            <a:endParaRPr lang="el-GR" b="1" dirty="0">
              <a:latin typeface="Comic Sans MS" pitchFamily="66" charset="0"/>
            </a:endParaRPr>
          </a:p>
          <a:p>
            <a:r>
              <a:rPr lang="el-GR" b="1" dirty="0">
                <a:latin typeface="Comic Sans MS" pitchFamily="66" charset="0"/>
              </a:rPr>
              <a:t>Διερεύνησε την αναπτυσσόμενη νοημοσύνη των παιδιών</a:t>
            </a:r>
            <a:r>
              <a:rPr lang="el-GR" dirty="0">
                <a:latin typeface="Comic Sans MS" pitchFamily="66" charset="0"/>
              </a:rPr>
              <a:t> και </a:t>
            </a:r>
            <a:r>
              <a:rPr lang="el-GR" b="1" dirty="0">
                <a:latin typeface="Comic Sans MS" pitchFamily="66" charset="0"/>
              </a:rPr>
              <a:t>πρότεινε</a:t>
            </a:r>
            <a:r>
              <a:rPr lang="el-GR" dirty="0">
                <a:latin typeface="Comic Sans MS" pitchFamily="66" charset="0"/>
              </a:rPr>
              <a:t> μια </a:t>
            </a:r>
            <a:r>
              <a:rPr lang="el-GR" b="1" dirty="0">
                <a:latin typeface="Comic Sans MS" pitchFamily="66" charset="0"/>
              </a:rPr>
              <a:t>θεωρία τεσσάρων σταδίων για τη γνωστική ανάπτυξη, η οποία άσκησε τεράστια επιρροή</a:t>
            </a:r>
            <a:r>
              <a:rPr lang="el-GR" dirty="0">
                <a:latin typeface="Comic Sans MS" pitchFamily="66" charset="0"/>
              </a:rPr>
              <a:t> στις εκπαιδευτικές θεωρίες και πρακτικές.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28</a:t>
            </a:fld>
            <a:endParaRPr lang="el-GR"/>
          </a:p>
        </p:txBody>
      </p:sp>
      <p:pic>
        <p:nvPicPr>
          <p:cNvPr id="6" name="Εικόνα 5">
            <a:extLst>
              <a:ext uri="{FF2B5EF4-FFF2-40B4-BE49-F238E27FC236}">
                <a16:creationId xmlns:a16="http://schemas.microsoft.com/office/drawing/2014/main" id="{F0C5579B-E089-FB31-F702-8AD0EFD8F8CF}"/>
              </a:ext>
            </a:extLst>
          </p:cNvPr>
          <p:cNvPicPr>
            <a:picLocks noChangeAspect="1"/>
          </p:cNvPicPr>
          <p:nvPr/>
        </p:nvPicPr>
        <p:blipFill>
          <a:blip r:embed="rId2"/>
          <a:stretch>
            <a:fillRect/>
          </a:stretch>
        </p:blipFill>
        <p:spPr>
          <a:xfrm>
            <a:off x="6200775" y="4769644"/>
            <a:ext cx="1419225" cy="981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a:bodyPr>
          <a:lstStyle/>
          <a:p>
            <a:pPr algn="ctr"/>
            <a:r>
              <a:rPr lang="en-GB" sz="3500" b="1" dirty="0">
                <a:effectLst>
                  <a:outerShdw blurRad="38100" dist="38100" dir="2700000" algn="tl">
                    <a:srgbClr val="C0C0C0"/>
                  </a:outerShdw>
                </a:effectLst>
              </a:rPr>
              <a:t>Piaget</a:t>
            </a:r>
            <a:endParaRPr lang="en-GB" sz="2400" b="1" dirty="0">
              <a:effectLst>
                <a:outerShdw blurRad="38100" dist="38100" dir="2700000" algn="tl">
                  <a:srgbClr val="C0C0C0"/>
                </a:outerShdw>
              </a:effectLst>
              <a:latin typeface="Corbel" pitchFamily="34" charset="0"/>
            </a:endParaRPr>
          </a:p>
        </p:txBody>
      </p:sp>
      <p:sp>
        <p:nvSpPr>
          <p:cNvPr id="23555" name="Content Placeholder 2"/>
          <p:cNvSpPr>
            <a:spLocks noGrp="1"/>
          </p:cNvSpPr>
          <p:nvPr>
            <p:ph idx="1"/>
          </p:nvPr>
        </p:nvSpPr>
        <p:spPr>
          <a:xfrm>
            <a:off x="323850" y="2492375"/>
            <a:ext cx="8496300" cy="4176713"/>
          </a:xfrm>
        </p:spPr>
        <p:txBody>
          <a:bodyPr/>
          <a:lstStyle/>
          <a:p>
            <a:pPr lvl="1"/>
            <a:r>
              <a:rPr lang="el-GR" sz="2400" b="1" dirty="0">
                <a:solidFill>
                  <a:srgbClr val="FF0000"/>
                </a:solidFill>
              </a:rPr>
              <a:t>μέχρι 2</a:t>
            </a:r>
            <a:r>
              <a:rPr lang="el-GR" sz="2400" dirty="0">
                <a:solidFill>
                  <a:srgbClr val="FF0000"/>
                </a:solidFill>
              </a:rPr>
              <a:t> </a:t>
            </a:r>
            <a:r>
              <a:rPr lang="el-GR" sz="2400" dirty="0"/>
              <a:t>ετών το </a:t>
            </a:r>
            <a:r>
              <a:rPr lang="el-GR" sz="2400" i="1" dirty="0" err="1"/>
              <a:t>αισθησιοκινητικό</a:t>
            </a:r>
            <a:r>
              <a:rPr lang="el-GR" sz="2400" dirty="0"/>
              <a:t> </a:t>
            </a:r>
          </a:p>
          <a:p>
            <a:pPr lvl="1">
              <a:buFont typeface="Verdana" pitchFamily="34" charset="0"/>
              <a:buNone/>
            </a:pPr>
            <a:endParaRPr lang="el-GR" sz="2400" dirty="0">
              <a:solidFill>
                <a:srgbClr val="FF0000"/>
              </a:solidFill>
            </a:endParaRPr>
          </a:p>
          <a:p>
            <a:pPr lvl="1"/>
            <a:r>
              <a:rPr lang="el-GR" sz="2400" dirty="0">
                <a:solidFill>
                  <a:srgbClr val="FF0000"/>
                </a:solidFill>
              </a:rPr>
              <a:t>από </a:t>
            </a:r>
            <a:r>
              <a:rPr lang="el-GR" sz="2400" b="1" dirty="0">
                <a:solidFill>
                  <a:srgbClr val="FF0000"/>
                </a:solidFill>
              </a:rPr>
              <a:t>2 έως 6 </a:t>
            </a:r>
            <a:r>
              <a:rPr lang="el-GR" sz="2400" dirty="0"/>
              <a:t>ετών το στάδιο της </a:t>
            </a:r>
            <a:r>
              <a:rPr lang="el-GR" sz="2400" i="1" dirty="0"/>
              <a:t>προλογικής σκέψης</a:t>
            </a:r>
            <a:r>
              <a:rPr lang="el-GR" sz="2400" dirty="0">
                <a:solidFill>
                  <a:srgbClr val="FF0000"/>
                </a:solidFill>
              </a:rPr>
              <a:t> </a:t>
            </a:r>
          </a:p>
          <a:p>
            <a:pPr lvl="1">
              <a:buFont typeface="Verdana" pitchFamily="34" charset="0"/>
              <a:buNone/>
            </a:pPr>
            <a:endParaRPr lang="el-GR" sz="2400" dirty="0">
              <a:solidFill>
                <a:srgbClr val="FF0000"/>
              </a:solidFill>
            </a:endParaRPr>
          </a:p>
          <a:p>
            <a:pPr lvl="1"/>
            <a:r>
              <a:rPr lang="el-GR" sz="2400" dirty="0">
                <a:solidFill>
                  <a:srgbClr val="FF0000"/>
                </a:solidFill>
              </a:rPr>
              <a:t>από </a:t>
            </a:r>
            <a:r>
              <a:rPr lang="el-GR" sz="2400" b="1" dirty="0">
                <a:solidFill>
                  <a:srgbClr val="FF0000"/>
                </a:solidFill>
              </a:rPr>
              <a:t>7 έως 12 </a:t>
            </a:r>
            <a:r>
              <a:rPr lang="el-GR" sz="2400" dirty="0"/>
              <a:t>ετών το στάδιο των </a:t>
            </a:r>
            <a:r>
              <a:rPr lang="el-GR" sz="2400" i="1" dirty="0"/>
              <a:t>συγκεκριμένων πράξεων</a:t>
            </a:r>
            <a:r>
              <a:rPr lang="el-GR" sz="2400" dirty="0"/>
              <a:t> </a:t>
            </a:r>
          </a:p>
          <a:p>
            <a:pPr lvl="1">
              <a:buFont typeface="Verdana" pitchFamily="34" charset="0"/>
              <a:buNone/>
            </a:pPr>
            <a:endParaRPr lang="el-GR" sz="2400" dirty="0"/>
          </a:p>
          <a:p>
            <a:pPr lvl="1"/>
            <a:r>
              <a:rPr lang="el-GR" sz="2400" b="1" dirty="0">
                <a:solidFill>
                  <a:srgbClr val="FF0000"/>
                </a:solidFill>
              </a:rPr>
              <a:t>από 12 </a:t>
            </a:r>
            <a:r>
              <a:rPr lang="el-GR" sz="2400" dirty="0"/>
              <a:t>ετών</a:t>
            </a:r>
            <a:r>
              <a:rPr lang="el-GR" sz="2400" b="1" dirty="0"/>
              <a:t> </a:t>
            </a:r>
            <a:r>
              <a:rPr lang="el-GR" sz="2400" dirty="0"/>
              <a:t>το στάδιο των </a:t>
            </a:r>
            <a:r>
              <a:rPr lang="el-GR" sz="2400" i="1" dirty="0"/>
              <a:t>τυπικών λογικών πράξεων</a:t>
            </a:r>
            <a:endParaRPr lang="en-GB" sz="2400" i="1" dirty="0">
              <a:latin typeface="Corbel" pitchFamily="34" charset="0"/>
            </a:endParaRPr>
          </a:p>
        </p:txBody>
      </p:sp>
      <p:sp>
        <p:nvSpPr>
          <p:cNvPr id="23559" name="Rectangle 7"/>
          <p:cNvSpPr>
            <a:spLocks noChangeArrowheads="1"/>
          </p:cNvSpPr>
          <p:nvPr/>
        </p:nvSpPr>
        <p:spPr bwMode="auto">
          <a:xfrm>
            <a:off x="280987" y="1326357"/>
            <a:ext cx="8072438" cy="1006475"/>
          </a:xfrm>
          <a:prstGeom prst="rect">
            <a:avLst/>
          </a:prstGeom>
          <a:noFill/>
          <a:ln w="9525">
            <a:noFill/>
            <a:miter lim="800000"/>
            <a:headEnd/>
            <a:tailEnd/>
          </a:ln>
        </p:spPr>
        <p:txBody>
          <a:bodyPr>
            <a:spAutoFit/>
          </a:bodyPr>
          <a:lstStyle/>
          <a:p>
            <a:r>
              <a:rPr lang="el-GR" sz="2800" dirty="0"/>
              <a:t>Πως αναπτύσσεται η λογική σκέψη του παιδιού</a:t>
            </a:r>
          </a:p>
          <a:p>
            <a:r>
              <a:rPr lang="el-GR" sz="2400" b="1" dirty="0"/>
              <a:t>Εξελικτική θεωρία των 4 σταδίων της γνωστικής ανάπτυξης</a:t>
            </a:r>
            <a:r>
              <a:rPr lang="el-GR" sz="2400" dirty="0"/>
              <a:t>:</a:t>
            </a:r>
            <a:r>
              <a:rPr lang="el-GR" sz="3200" dirty="0"/>
              <a:t> </a:t>
            </a:r>
          </a:p>
        </p:txBody>
      </p:sp>
      <p:sp>
        <p:nvSpPr>
          <p:cNvPr id="9" name="8 - Θέση αριθμού διαφάνειας"/>
          <p:cNvSpPr>
            <a:spLocks noGrp="1"/>
          </p:cNvSpPr>
          <p:nvPr>
            <p:ph type="sldNum" sz="quarter" idx="12"/>
          </p:nvPr>
        </p:nvSpPr>
        <p:spPr/>
        <p:txBody>
          <a:bodyPr/>
          <a:lstStyle/>
          <a:p>
            <a:fld id="{86AAA6DD-A541-4490-A3CA-83A4F81B28A8}" type="slidenum">
              <a:rPr lang="el-GR" smtClean="0"/>
              <a:pPr/>
              <a:t>29</a:t>
            </a:fld>
            <a:endParaRPr lang="el-GR"/>
          </a:p>
        </p:txBody>
      </p:sp>
      <p:pic>
        <p:nvPicPr>
          <p:cNvPr id="4" name="Εικόνα 3">
            <a:extLst>
              <a:ext uri="{FF2B5EF4-FFF2-40B4-BE49-F238E27FC236}">
                <a16:creationId xmlns:a16="http://schemas.microsoft.com/office/drawing/2014/main" id="{6BA49D0B-25EC-A10D-7FF9-EE6B4AA64626}"/>
              </a:ext>
            </a:extLst>
          </p:cNvPr>
          <p:cNvPicPr>
            <a:picLocks noChangeAspect="1"/>
          </p:cNvPicPr>
          <p:nvPr/>
        </p:nvPicPr>
        <p:blipFill>
          <a:blip r:embed="rId3"/>
          <a:stretch>
            <a:fillRect/>
          </a:stretch>
        </p:blipFill>
        <p:spPr>
          <a:xfrm>
            <a:off x="5988050" y="23812"/>
            <a:ext cx="2867025" cy="14001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075F-6F85-7121-557E-3EE49846B8AA}"/>
              </a:ext>
            </a:extLst>
          </p:cNvPr>
          <p:cNvSpPr>
            <a:spLocks noGrp="1"/>
          </p:cNvSpPr>
          <p:nvPr>
            <p:ph type="title"/>
          </p:nvPr>
        </p:nvSpPr>
        <p:spPr/>
        <p:txBody>
          <a:bodyPr/>
          <a:lstStyle/>
          <a:p>
            <a:r>
              <a:rPr lang="el-GR" dirty="0"/>
              <a:t>Εποικοδομισμός-ΤΝ</a:t>
            </a:r>
            <a:endParaRPr lang="en-GB" dirty="0"/>
          </a:p>
        </p:txBody>
      </p:sp>
      <p:sp>
        <p:nvSpPr>
          <p:cNvPr id="3" name="Content Placeholder 2">
            <a:extLst>
              <a:ext uri="{FF2B5EF4-FFF2-40B4-BE49-F238E27FC236}">
                <a16:creationId xmlns:a16="http://schemas.microsoft.com/office/drawing/2014/main" id="{F55A04B6-17F9-C3A4-F60E-B47B6E9D5A8F}"/>
              </a:ext>
            </a:extLst>
          </p:cNvPr>
          <p:cNvSpPr>
            <a:spLocks noGrp="1"/>
          </p:cNvSpPr>
          <p:nvPr>
            <p:ph sz="half" idx="1"/>
          </p:nvPr>
        </p:nvSpPr>
        <p:spPr/>
        <p:txBody>
          <a:bodyPr>
            <a:normAutofit lnSpcReduction="10000"/>
          </a:bodyPr>
          <a:lstStyle/>
          <a:p>
            <a:br>
              <a:rPr lang="el-GR" dirty="0"/>
            </a:br>
            <a:r>
              <a:rPr lang="el-GR" b="1" dirty="0"/>
              <a:t>ΤΝ</a:t>
            </a:r>
            <a:r>
              <a:rPr lang="el-GR" dirty="0"/>
              <a:t> : το σύστημα μαθαίνει μέσα από </a:t>
            </a:r>
            <a:r>
              <a:rPr lang="el-GR" b="1" dirty="0"/>
              <a:t>δοκιμές, λάθη και ανατροφοδότηση</a:t>
            </a:r>
            <a:r>
              <a:rPr lang="el-GR" dirty="0"/>
              <a:t>.</a:t>
            </a:r>
          </a:p>
          <a:p>
            <a:pPr marL="0" indent="0">
              <a:buNone/>
            </a:pPr>
            <a:endParaRPr lang="el-GR" dirty="0"/>
          </a:p>
          <a:p>
            <a:r>
              <a:rPr lang="el-GR" dirty="0">
                <a:highlight>
                  <a:srgbClr val="FFFF00"/>
                </a:highlight>
              </a:rPr>
              <a:t>Η γνώση δεν είναι στατική· προκύπτει από συνεχή επαφή με πραγματικά δεδομένα.</a:t>
            </a:r>
          </a:p>
          <a:p>
            <a:endParaRPr lang="en-GB" dirty="0"/>
          </a:p>
        </p:txBody>
      </p:sp>
      <p:sp>
        <p:nvSpPr>
          <p:cNvPr id="4" name="Content Placeholder 3">
            <a:extLst>
              <a:ext uri="{FF2B5EF4-FFF2-40B4-BE49-F238E27FC236}">
                <a16:creationId xmlns:a16="http://schemas.microsoft.com/office/drawing/2014/main" id="{A8ED46B2-C002-586E-5176-A54147292935}"/>
              </a:ext>
            </a:extLst>
          </p:cNvPr>
          <p:cNvSpPr>
            <a:spLocks noGrp="1"/>
          </p:cNvSpPr>
          <p:nvPr>
            <p:ph sz="half" idx="2"/>
          </p:nvPr>
        </p:nvSpPr>
        <p:spPr/>
        <p:txBody>
          <a:bodyPr>
            <a:normAutofit lnSpcReduction="10000"/>
          </a:bodyPr>
          <a:lstStyle/>
          <a:p>
            <a:r>
              <a:rPr lang="el-GR" b="1" dirty="0"/>
              <a:t>Εποικοδομισμός</a:t>
            </a:r>
            <a:r>
              <a:rPr lang="el-GR" dirty="0"/>
              <a:t>: η μάθηση γίνεται μέσα από </a:t>
            </a:r>
            <a:r>
              <a:rPr lang="el-GR" b="1" dirty="0"/>
              <a:t>ενεργή αλληλεπίδραση</a:t>
            </a:r>
            <a:r>
              <a:rPr lang="el-GR" dirty="0"/>
              <a:t> με το περιβάλλον</a:t>
            </a:r>
          </a:p>
          <a:p>
            <a:endParaRPr lang="el-GR" dirty="0"/>
          </a:p>
          <a:p>
            <a:r>
              <a:rPr lang="el-GR" dirty="0">
                <a:highlight>
                  <a:srgbClr val="FFFF00"/>
                </a:highlight>
              </a:rPr>
              <a:t>Η γνώση δεν είναι στατική· προκύπτει από συνεχή επαφή με πραγματικά δεδομένα.</a:t>
            </a:r>
          </a:p>
          <a:p>
            <a:endParaRPr lang="en-GB" dirty="0"/>
          </a:p>
        </p:txBody>
      </p:sp>
      <p:sp>
        <p:nvSpPr>
          <p:cNvPr id="5" name="Slide Number Placeholder 4">
            <a:extLst>
              <a:ext uri="{FF2B5EF4-FFF2-40B4-BE49-F238E27FC236}">
                <a16:creationId xmlns:a16="http://schemas.microsoft.com/office/drawing/2014/main" id="{5AFB375D-C8B8-8CB9-294C-3DF186F762A9}"/>
              </a:ext>
            </a:extLst>
          </p:cNvPr>
          <p:cNvSpPr>
            <a:spLocks noGrp="1"/>
          </p:cNvSpPr>
          <p:nvPr>
            <p:ph type="sldNum" sz="quarter" idx="12"/>
          </p:nvPr>
        </p:nvSpPr>
        <p:spPr/>
        <p:txBody>
          <a:bodyPr/>
          <a:lstStyle/>
          <a:p>
            <a:fld id="{86AAA6DD-A541-4490-A3CA-83A4F81B28A8}" type="slidenum">
              <a:rPr lang="el-GR" smtClean="0"/>
              <a:pPr/>
              <a:t>3</a:t>
            </a:fld>
            <a:endParaRPr lang="el-GR"/>
          </a:p>
        </p:txBody>
      </p:sp>
    </p:spTree>
    <p:extLst>
      <p:ext uri="{BB962C8B-B14F-4D97-AF65-F5344CB8AC3E}">
        <p14:creationId xmlns:p14="http://schemas.microsoft.com/office/powerpoint/2010/main" val="3489463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Αισθησιο</a:t>
            </a:r>
            <a:r>
              <a:rPr lang="el-GR" dirty="0"/>
              <a:t>-κινητικό στάδιο (γέννηση - 2 ετών)</a:t>
            </a:r>
          </a:p>
        </p:txBody>
      </p:sp>
      <p:sp>
        <p:nvSpPr>
          <p:cNvPr id="3" name="2 - Θέση περιεχομένου"/>
          <p:cNvSpPr>
            <a:spLocks noGrp="1"/>
          </p:cNvSpPr>
          <p:nvPr>
            <p:ph idx="1"/>
          </p:nvPr>
        </p:nvSpPr>
        <p:spPr/>
        <p:txBody>
          <a:bodyPr>
            <a:normAutofit fontScale="92500"/>
          </a:bodyPr>
          <a:lstStyle/>
          <a:p>
            <a:r>
              <a:rPr lang="en-US" dirty="0"/>
              <a:t>A</a:t>
            </a:r>
            <a:r>
              <a:rPr lang="el-GR" dirty="0" err="1"/>
              <a:t>ναγνωρίζει</a:t>
            </a:r>
            <a:r>
              <a:rPr lang="el-GR" dirty="0"/>
              <a:t> το εαυτό του ως δράστη μιας ενέργειας  και αρχίζει να </a:t>
            </a:r>
            <a:r>
              <a:rPr lang="el-GR" b="1" dirty="0"/>
              <a:t>ενεργεί</a:t>
            </a:r>
            <a:r>
              <a:rPr lang="el-GR" dirty="0"/>
              <a:t> </a:t>
            </a:r>
            <a:r>
              <a:rPr lang="el-GR" b="1" dirty="0"/>
              <a:t>σκόπιμα</a:t>
            </a:r>
            <a:r>
              <a:rPr lang="el-GR" dirty="0"/>
              <a:t> πχ κουνάει μια κουδουνίστρα για να κάνει θόρυβο </a:t>
            </a:r>
          </a:p>
          <a:p>
            <a:r>
              <a:rPr lang="el-GR" dirty="0"/>
              <a:t> Σε αυτή τη φάση, το παιδί είναι σε θέση να διαφοροποιήσει τον εαυτό του από τα αντικείμενα και άλλα πράγματα και να καταλάβει ότι </a:t>
            </a:r>
            <a:r>
              <a:rPr lang="el-GR" b="1" dirty="0"/>
              <a:t>τα πράγματα συνεχίζουν να υπάρχουν, ακόμη και αν το αντικείμενο χαθεί</a:t>
            </a:r>
            <a:r>
              <a:rPr lang="el-GR" dirty="0"/>
              <a:t> </a:t>
            </a:r>
            <a:r>
              <a:rPr lang="el-GR" b="1" dirty="0"/>
              <a:t>από</a:t>
            </a:r>
            <a:r>
              <a:rPr lang="el-GR" dirty="0"/>
              <a:t> </a:t>
            </a:r>
            <a:r>
              <a:rPr lang="el-GR" b="1" dirty="0"/>
              <a:t>το</a:t>
            </a:r>
            <a:r>
              <a:rPr lang="el-GR" dirty="0"/>
              <a:t> </a:t>
            </a:r>
            <a:r>
              <a:rPr lang="el-GR" b="1" dirty="0"/>
              <a:t>οπτικό</a:t>
            </a:r>
            <a:r>
              <a:rPr lang="el-GR" dirty="0"/>
              <a:t> του </a:t>
            </a:r>
            <a:r>
              <a:rPr lang="el-GR" b="1" dirty="0"/>
              <a:t>πεδίο</a:t>
            </a:r>
            <a:r>
              <a:rPr lang="el-GR" dirty="0"/>
              <a:t>.</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30</a:t>
            </a:fld>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r>
              <a:rPr lang="el-GR" dirty="0" err="1"/>
              <a:t>Αισθησιο</a:t>
            </a:r>
            <a:r>
              <a:rPr lang="el-GR" dirty="0"/>
              <a:t>-κινητικό στάδιο</a:t>
            </a:r>
          </a:p>
        </p:txBody>
      </p:sp>
      <p:sp>
        <p:nvSpPr>
          <p:cNvPr id="3" name="2 - Θέση περιεχομένου"/>
          <p:cNvSpPr>
            <a:spLocks noGrp="1"/>
          </p:cNvSpPr>
          <p:nvPr>
            <p:ph sz="half" idx="1"/>
          </p:nvPr>
        </p:nvSpPr>
        <p:spPr>
          <a:xfrm>
            <a:off x="457200" y="1600200"/>
            <a:ext cx="4038600" cy="4525963"/>
          </a:xfrm>
        </p:spPr>
        <p:txBody>
          <a:bodyPr>
            <a:normAutofit/>
          </a:bodyPr>
          <a:lstStyle/>
          <a:p>
            <a:r>
              <a:rPr lang="en-US" dirty="0">
                <a:hlinkClick r:id="rId2"/>
              </a:rPr>
              <a:t>https://www.youtube.com/watch?v=NCdLNuP7OA8</a:t>
            </a:r>
            <a:endParaRPr lang="el-GR" dirty="0"/>
          </a:p>
          <a:p>
            <a:endParaRPr lang="el-GR" dirty="0"/>
          </a:p>
          <a:p>
            <a:r>
              <a:rPr lang="el-GR" dirty="0"/>
              <a:t>ΔΡΑΣΗ=ΓΝΩΣΗ=ΠΡΟΙΟΝ ΤΗΣ ΚΙΝΗΤΙΚΗΣ ΣΥΜΠΕΡΙΦΟΡΑΣ ΤΟΥ ΒΡΕΦΟΥΣ</a:t>
            </a:r>
          </a:p>
        </p:txBody>
      </p:sp>
      <p:pic>
        <p:nvPicPr>
          <p:cNvPr id="6" name="Picture 5">
            <a:extLst>
              <a:ext uri="{FF2B5EF4-FFF2-40B4-BE49-F238E27FC236}">
                <a16:creationId xmlns:a16="http://schemas.microsoft.com/office/drawing/2014/main" id="{0A07232B-5AC3-D44A-B0D1-123EA29AC9BA}"/>
              </a:ext>
            </a:extLst>
          </p:cNvPr>
          <p:cNvPicPr>
            <a:picLocks noChangeAspect="1"/>
          </p:cNvPicPr>
          <p:nvPr/>
        </p:nvPicPr>
        <p:blipFill>
          <a:blip r:embed="rId3"/>
          <a:stretch>
            <a:fillRect/>
          </a:stretch>
        </p:blipFill>
        <p:spPr>
          <a:xfrm>
            <a:off x="4648200" y="2621312"/>
            <a:ext cx="4038600" cy="2483738"/>
          </a:xfrm>
          <a:prstGeom prst="rect">
            <a:avLst/>
          </a:prstGeom>
          <a:noFill/>
        </p:spPr>
      </p:pic>
      <p:sp>
        <p:nvSpPr>
          <p:cNvPr id="4" name="3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31</a:t>
            </a:fld>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Προ-λογική νόηση (2 – 6) (νηπιακή ηλικία)*</a:t>
            </a:r>
          </a:p>
        </p:txBody>
      </p:sp>
      <p:sp>
        <p:nvSpPr>
          <p:cNvPr id="3" name="2 - Θέση περιεχομένου"/>
          <p:cNvSpPr>
            <a:spLocks noGrp="1"/>
          </p:cNvSpPr>
          <p:nvPr>
            <p:ph idx="1"/>
          </p:nvPr>
        </p:nvSpPr>
        <p:spPr/>
        <p:txBody>
          <a:bodyPr>
            <a:normAutofit fontScale="77500" lnSpcReduction="20000"/>
          </a:bodyPr>
          <a:lstStyle/>
          <a:p>
            <a:r>
              <a:rPr lang="el-GR" dirty="0"/>
              <a:t> Μαθαίνει να χρησιμοποιεί τη  </a:t>
            </a:r>
            <a:r>
              <a:rPr lang="el-GR" b="1" dirty="0"/>
              <a:t>γλώσσα</a:t>
            </a:r>
            <a:r>
              <a:rPr lang="el-GR" dirty="0"/>
              <a:t>  και να </a:t>
            </a:r>
            <a:r>
              <a:rPr lang="el-GR" b="1" dirty="0"/>
              <a:t>αναπαριστά</a:t>
            </a:r>
            <a:r>
              <a:rPr lang="el-GR" dirty="0"/>
              <a:t> </a:t>
            </a:r>
            <a:r>
              <a:rPr lang="el-GR" b="1" dirty="0"/>
              <a:t>τα</a:t>
            </a:r>
            <a:r>
              <a:rPr lang="el-GR" dirty="0"/>
              <a:t> </a:t>
            </a:r>
            <a:r>
              <a:rPr lang="el-GR" b="1" dirty="0"/>
              <a:t>αντικείμενα</a:t>
            </a:r>
            <a:r>
              <a:rPr lang="el-GR" dirty="0"/>
              <a:t> με εικόνες και λέξεις</a:t>
            </a:r>
          </a:p>
          <a:p>
            <a:r>
              <a:rPr lang="el-GR" dirty="0"/>
              <a:t> </a:t>
            </a:r>
            <a:r>
              <a:rPr lang="el-GR" b="1" dirty="0"/>
              <a:t>Σκέφτεται</a:t>
            </a:r>
            <a:r>
              <a:rPr lang="el-GR" dirty="0"/>
              <a:t> με βάση το </a:t>
            </a:r>
            <a:r>
              <a:rPr lang="el-GR" b="1" dirty="0"/>
              <a:t>αντιληπτικά</a:t>
            </a:r>
            <a:r>
              <a:rPr lang="el-GR" dirty="0"/>
              <a:t> </a:t>
            </a:r>
            <a:r>
              <a:rPr lang="el-GR" b="1" dirty="0"/>
              <a:t>επικρατέστερο </a:t>
            </a:r>
          </a:p>
          <a:p>
            <a:r>
              <a:rPr lang="el-GR" b="1" dirty="0"/>
              <a:t> Σκέψη</a:t>
            </a:r>
            <a:r>
              <a:rPr lang="el-GR" dirty="0"/>
              <a:t> </a:t>
            </a:r>
            <a:r>
              <a:rPr lang="el-GR" b="1" dirty="0"/>
              <a:t>εγωκεντρική</a:t>
            </a:r>
            <a:r>
              <a:rPr lang="el-GR" dirty="0"/>
              <a:t>, καθώς αντιλαμβάνεται το περιβάλλον μέσα από την δική του προοπτική.</a:t>
            </a:r>
          </a:p>
          <a:p>
            <a:r>
              <a:rPr lang="el-GR" dirty="0"/>
              <a:t>Αναπτύσσει την ικανότητα να εντοπίσει η να </a:t>
            </a:r>
            <a:r>
              <a:rPr lang="el-GR" b="1" dirty="0"/>
              <a:t>κατηγοριοποιει</a:t>
            </a:r>
            <a:r>
              <a:rPr lang="el-GR" dirty="0"/>
              <a:t>  </a:t>
            </a:r>
            <a:r>
              <a:rPr lang="el-GR" b="1" dirty="0"/>
              <a:t>αντικείμενα</a:t>
            </a:r>
            <a:r>
              <a:rPr lang="el-GR" dirty="0"/>
              <a:t>  </a:t>
            </a:r>
            <a:r>
              <a:rPr lang="el-GR" b="1" dirty="0"/>
              <a:t>με</a:t>
            </a:r>
            <a:r>
              <a:rPr lang="el-GR" dirty="0"/>
              <a:t> </a:t>
            </a:r>
            <a:r>
              <a:rPr lang="el-GR" b="1" dirty="0"/>
              <a:t>βάση</a:t>
            </a:r>
            <a:r>
              <a:rPr lang="el-GR" dirty="0"/>
              <a:t> </a:t>
            </a:r>
            <a:r>
              <a:rPr lang="el-GR" b="1" dirty="0"/>
              <a:t>ένα</a:t>
            </a:r>
            <a:r>
              <a:rPr lang="el-GR" dirty="0"/>
              <a:t> και μόνο </a:t>
            </a:r>
            <a:r>
              <a:rPr lang="el-GR" b="1" dirty="0"/>
              <a:t>χαρακτηριστικό</a:t>
            </a:r>
            <a:r>
              <a:rPr lang="el-GR" dirty="0"/>
              <a:t>. </a:t>
            </a:r>
          </a:p>
          <a:p>
            <a:pPr>
              <a:buNone/>
            </a:pPr>
            <a:r>
              <a:rPr lang="el-GR" dirty="0"/>
              <a:t>Για παράδειγμα, αν υπάρχουν αρκετές μπάλες διαφόρων χρωμάτων, το παιδί είναι σε θέση να εντοπίσει όλες τις κόκκινες μπάλες ή τις μαύρες μπάλες, βασισμένο σε ένα και μόνο χαρακτηριστικό, το χρώμα του (ανεξάρτητα πχ. από το μέγεθος).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32</a:t>
            </a:fld>
            <a:endParaRPr lang="el-G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Παράδειγμα Εγωκεντρικής Σκέψης</a:t>
            </a:r>
          </a:p>
        </p:txBody>
      </p:sp>
      <p:sp>
        <p:nvSpPr>
          <p:cNvPr id="3" name="2 - Θέση περιεχομένου"/>
          <p:cNvSpPr>
            <a:spLocks noGrp="1"/>
          </p:cNvSpPr>
          <p:nvPr>
            <p:ph idx="1"/>
          </p:nvPr>
        </p:nvSpPr>
        <p:spPr/>
        <p:txBody>
          <a:bodyPr/>
          <a:lstStyle/>
          <a:p>
            <a:r>
              <a:rPr lang="el-GR" dirty="0"/>
              <a:t>Ε: Έχεις αδελφό; </a:t>
            </a:r>
          </a:p>
          <a:p>
            <a:r>
              <a:rPr lang="el-GR" dirty="0"/>
              <a:t>Π: Ναι, έχω. </a:t>
            </a:r>
          </a:p>
          <a:p>
            <a:r>
              <a:rPr lang="el-GR" dirty="0"/>
              <a:t>Ε: Πως τον λένε; </a:t>
            </a:r>
          </a:p>
          <a:p>
            <a:r>
              <a:rPr lang="el-GR" dirty="0"/>
              <a:t>Π: Γιώργο </a:t>
            </a:r>
          </a:p>
          <a:p>
            <a:r>
              <a:rPr lang="el-GR" dirty="0"/>
              <a:t>Ε: Ο Γιώργος έχει αδελφό;</a:t>
            </a:r>
          </a:p>
          <a:p>
            <a:r>
              <a:rPr lang="el-GR" dirty="0"/>
              <a:t> Π: Όχι, δεν έχει αδελφό. Εγώ έχω.</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33</a:t>
            </a:fld>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pPr>
              <a:lnSpc>
                <a:spcPct val="90000"/>
              </a:lnSpc>
            </a:pPr>
            <a:r>
              <a:rPr lang="el-GR" sz="3400"/>
              <a:t>Πείραμα για τον προσδιορισμό του επιπέδου γνωστικής ανάπτυξης του παιδιού</a:t>
            </a:r>
          </a:p>
        </p:txBody>
      </p:sp>
      <p:sp>
        <p:nvSpPr>
          <p:cNvPr id="3" name="2 - Θέση περιεχομένου"/>
          <p:cNvSpPr>
            <a:spLocks noGrp="1"/>
          </p:cNvSpPr>
          <p:nvPr>
            <p:ph sz="half" idx="1"/>
          </p:nvPr>
        </p:nvSpPr>
        <p:spPr>
          <a:xfrm>
            <a:off x="457200" y="1600200"/>
            <a:ext cx="4038600" cy="4525963"/>
          </a:xfrm>
        </p:spPr>
        <p:txBody>
          <a:bodyPr>
            <a:normAutofit/>
          </a:bodyPr>
          <a:lstStyle/>
          <a:p>
            <a:pPr>
              <a:lnSpc>
                <a:spcPct val="90000"/>
              </a:lnSpc>
            </a:pPr>
            <a:endParaRPr lang="el-GR" sz="2600" dirty="0"/>
          </a:p>
          <a:p>
            <a:pPr>
              <a:lnSpc>
                <a:spcPct val="90000"/>
              </a:lnSpc>
              <a:buNone/>
            </a:pPr>
            <a:r>
              <a:rPr lang="el-GR" sz="2600" dirty="0"/>
              <a:t>ΝΗΠΙΑΚΗ ΗΛΙΚΙΑ</a:t>
            </a:r>
          </a:p>
          <a:p>
            <a:pPr>
              <a:lnSpc>
                <a:spcPct val="90000"/>
              </a:lnSpc>
              <a:buNone/>
            </a:pPr>
            <a:r>
              <a:rPr lang="en-GB" sz="2600" dirty="0"/>
              <a:t>(2-6 </a:t>
            </a:r>
            <a:r>
              <a:rPr lang="el-GR" sz="2600" dirty="0"/>
              <a:t>χρονών)</a:t>
            </a:r>
          </a:p>
          <a:p>
            <a:pPr>
              <a:lnSpc>
                <a:spcPct val="90000"/>
              </a:lnSpc>
            </a:pPr>
            <a:endParaRPr lang="el-GR" sz="2600" dirty="0"/>
          </a:p>
          <a:p>
            <a:pPr marL="0" indent="0">
              <a:lnSpc>
                <a:spcPct val="90000"/>
              </a:lnSpc>
              <a:buNone/>
            </a:pPr>
            <a:r>
              <a:rPr lang="en-US" sz="2600" dirty="0">
                <a:hlinkClick r:id="rId2"/>
              </a:rPr>
              <a:t>https://www.youtube.com/watch?v=9YWlfRTBhAQ</a:t>
            </a:r>
            <a:endParaRPr lang="en-US" sz="2600" dirty="0"/>
          </a:p>
          <a:p>
            <a:pPr>
              <a:lnSpc>
                <a:spcPct val="90000"/>
              </a:lnSpc>
            </a:pPr>
            <a:endParaRPr lang="en-US" sz="2600" dirty="0"/>
          </a:p>
          <a:p>
            <a:pPr>
              <a:lnSpc>
                <a:spcPct val="90000"/>
              </a:lnSpc>
              <a:buNone/>
            </a:pPr>
            <a:r>
              <a:rPr lang="el-GR" sz="2600" dirty="0"/>
              <a:t>Σκέφτεται με βάση το αντιληπτικά επικρατέστερο….</a:t>
            </a:r>
          </a:p>
        </p:txBody>
      </p:sp>
      <p:pic>
        <p:nvPicPr>
          <p:cNvPr id="6" name="Picture 5">
            <a:extLst>
              <a:ext uri="{FF2B5EF4-FFF2-40B4-BE49-F238E27FC236}">
                <a16:creationId xmlns:a16="http://schemas.microsoft.com/office/drawing/2014/main" id="{FBC3813B-9712-061C-FEEE-6FDBD5CBE5F3}"/>
              </a:ext>
            </a:extLst>
          </p:cNvPr>
          <p:cNvPicPr>
            <a:picLocks noChangeAspect="1"/>
          </p:cNvPicPr>
          <p:nvPr/>
        </p:nvPicPr>
        <p:blipFill>
          <a:blip r:embed="rId3"/>
          <a:srcRect l="5851" r="9603" b="1"/>
          <a:stretch>
            <a:fillRect/>
          </a:stretch>
        </p:blipFill>
        <p:spPr>
          <a:xfrm>
            <a:off x="4648200" y="1600200"/>
            <a:ext cx="4038600" cy="4525963"/>
          </a:xfrm>
          <a:prstGeom prst="rect">
            <a:avLst/>
          </a:prstGeom>
          <a:noFill/>
        </p:spPr>
      </p:pic>
      <p:sp>
        <p:nvSpPr>
          <p:cNvPr id="4" name="3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34</a:t>
            </a:fld>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Συγκεκριμένη λογική σκέψη (7 – 12) (παιδική ηλικία)</a:t>
            </a:r>
          </a:p>
        </p:txBody>
      </p:sp>
      <p:sp>
        <p:nvSpPr>
          <p:cNvPr id="3" name="2 - Θέση περιεχομένου"/>
          <p:cNvSpPr>
            <a:spLocks noGrp="1"/>
          </p:cNvSpPr>
          <p:nvPr>
            <p:ph idx="1"/>
          </p:nvPr>
        </p:nvSpPr>
        <p:spPr/>
        <p:txBody>
          <a:bodyPr>
            <a:normAutofit lnSpcReduction="10000"/>
          </a:bodyPr>
          <a:lstStyle/>
          <a:p>
            <a:r>
              <a:rPr lang="el-GR" dirty="0"/>
              <a:t> Κατακτούν την λογική σκέψη – (κατάργηση του εγωκεντρισμού) </a:t>
            </a:r>
          </a:p>
          <a:p>
            <a:r>
              <a:rPr lang="el-GR" dirty="0"/>
              <a:t>Κατανοούν καλύτερα την κατάταξη των αντικειμένων, με βάση πολλούς παράγοντες όπως το ύψος, το βάρος, το σχήμα, το μέγεθος κλπ.</a:t>
            </a:r>
          </a:p>
          <a:p>
            <a:r>
              <a:rPr lang="el-GR" dirty="0"/>
              <a:t> Είναι σε θέση να κατανοήσουν τους αριθμούς, το βάρος και άλλα φυσικά χαρακτηριστικά των αντικειμένων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35</a:t>
            </a:fld>
            <a:endParaRPr lang="el-G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r>
              <a:rPr lang="el-GR" dirty="0"/>
              <a:t>παιδική ηλικία</a:t>
            </a:r>
          </a:p>
        </p:txBody>
      </p:sp>
      <p:pic>
        <p:nvPicPr>
          <p:cNvPr id="6" name="Picture 5">
            <a:extLst>
              <a:ext uri="{FF2B5EF4-FFF2-40B4-BE49-F238E27FC236}">
                <a16:creationId xmlns:a16="http://schemas.microsoft.com/office/drawing/2014/main" id="{C4E362F9-2F83-7062-B0C2-0B939538E47D}"/>
              </a:ext>
            </a:extLst>
          </p:cNvPr>
          <p:cNvPicPr>
            <a:picLocks noChangeAspect="1"/>
          </p:cNvPicPr>
          <p:nvPr/>
        </p:nvPicPr>
        <p:blipFill>
          <a:blip r:embed="rId2"/>
          <a:srcRect l="1559" r="41556" b="1"/>
          <a:stretch>
            <a:fillRect/>
          </a:stretch>
        </p:blipFill>
        <p:spPr>
          <a:xfrm>
            <a:off x="457200" y="1600200"/>
            <a:ext cx="4038600" cy="4525963"/>
          </a:xfrm>
          <a:prstGeom prst="rect">
            <a:avLst/>
          </a:prstGeom>
          <a:noFill/>
        </p:spPr>
      </p:pic>
      <p:sp>
        <p:nvSpPr>
          <p:cNvPr id="3" name="2 - Θέση περιεχομένου"/>
          <p:cNvSpPr>
            <a:spLocks noGrp="1"/>
          </p:cNvSpPr>
          <p:nvPr>
            <p:ph sz="half" idx="2"/>
          </p:nvPr>
        </p:nvSpPr>
        <p:spPr>
          <a:xfrm>
            <a:off x="4648200" y="1600200"/>
            <a:ext cx="4038600" cy="4525963"/>
          </a:xfrm>
        </p:spPr>
        <p:txBody>
          <a:bodyPr>
            <a:normAutofit/>
          </a:bodyPr>
          <a:lstStyle/>
          <a:p>
            <a:r>
              <a:rPr lang="en-US" dirty="0">
                <a:hlinkClick r:id="rId3"/>
              </a:rPr>
              <a:t>https://www.youtube.com/watch?v=j4lvQfhuNmg</a:t>
            </a:r>
            <a:endParaRPr lang="el-GR" dirty="0"/>
          </a:p>
          <a:p>
            <a:endParaRPr lang="el-GR" dirty="0"/>
          </a:p>
          <a:p>
            <a:endParaRPr lang="el-GR" dirty="0"/>
          </a:p>
        </p:txBody>
      </p:sp>
      <p:sp>
        <p:nvSpPr>
          <p:cNvPr id="4" name="3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36</a:t>
            </a:fld>
            <a:endParaRPr lang="el-G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Λογική σκέψη (12-τέλος της εφηβείας</a:t>
            </a:r>
            <a:r>
              <a:rPr lang="en-US" dirty="0"/>
              <a:t>)</a:t>
            </a:r>
            <a:endParaRPr lang="el-GR" dirty="0"/>
          </a:p>
        </p:txBody>
      </p:sp>
      <p:sp>
        <p:nvSpPr>
          <p:cNvPr id="3" name="2 - Θέση περιεχομένου"/>
          <p:cNvSpPr>
            <a:spLocks noGrp="1"/>
          </p:cNvSpPr>
          <p:nvPr>
            <p:ph idx="1"/>
          </p:nvPr>
        </p:nvSpPr>
        <p:spPr/>
        <p:txBody>
          <a:bodyPr>
            <a:normAutofit lnSpcReduction="10000"/>
          </a:bodyPr>
          <a:lstStyle/>
          <a:p>
            <a:r>
              <a:rPr lang="el-GR" dirty="0"/>
              <a:t>Μπορεί να </a:t>
            </a:r>
            <a:r>
              <a:rPr lang="el-GR" b="1" dirty="0"/>
              <a:t>σκέφτεται</a:t>
            </a:r>
            <a:r>
              <a:rPr lang="el-GR" dirty="0"/>
              <a:t> </a:t>
            </a:r>
            <a:r>
              <a:rPr lang="el-GR" b="1" dirty="0"/>
              <a:t>λογικά</a:t>
            </a:r>
            <a:r>
              <a:rPr lang="el-GR" dirty="0"/>
              <a:t> για </a:t>
            </a:r>
            <a:r>
              <a:rPr lang="el-GR" b="1" dirty="0"/>
              <a:t>αφηρημένες</a:t>
            </a:r>
            <a:r>
              <a:rPr lang="el-GR" dirty="0"/>
              <a:t> </a:t>
            </a:r>
            <a:r>
              <a:rPr lang="el-GR" b="1" dirty="0"/>
              <a:t>έννοιες</a:t>
            </a:r>
            <a:r>
              <a:rPr lang="el-GR" dirty="0"/>
              <a:t> και να ελέγχει τις υποθέσεις συστηματικά. Σκέφτεται όλες τις πιθανές συνέπειες και πιθανούς συνδυασμούς</a:t>
            </a:r>
          </a:p>
          <a:p>
            <a:endParaRPr lang="el-GR" dirty="0"/>
          </a:p>
          <a:p>
            <a:r>
              <a:rPr lang="el-GR" dirty="0"/>
              <a:t>Αρχίζει να ενδιαφέρεται για υποθετικά , μελλοντικά και </a:t>
            </a:r>
            <a:r>
              <a:rPr lang="el-GR" b="1" dirty="0"/>
              <a:t>ιδεολογικά</a:t>
            </a:r>
            <a:r>
              <a:rPr lang="el-GR" dirty="0"/>
              <a:t> προβλήματα(Θέματα δεοντολογίας, πειθαρχίας, ηθικής κλπ)</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37</a:t>
            </a:fld>
            <a:endParaRPr lang="el-G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Γνώση σύμφωνα με </a:t>
            </a:r>
            <a:r>
              <a:rPr lang="en-US" dirty="0"/>
              <a:t>Piaget</a:t>
            </a:r>
            <a:endParaRPr lang="el-GR" dirty="0"/>
          </a:p>
        </p:txBody>
      </p:sp>
      <p:sp>
        <p:nvSpPr>
          <p:cNvPr id="3" name="2 - Θέση περιεχομένου"/>
          <p:cNvSpPr>
            <a:spLocks noGrp="1"/>
          </p:cNvSpPr>
          <p:nvPr>
            <p:ph idx="1"/>
          </p:nvPr>
        </p:nvSpPr>
        <p:spPr/>
        <p:txBody>
          <a:bodyPr/>
          <a:lstStyle/>
          <a:p>
            <a:r>
              <a:rPr lang="el-GR" dirty="0"/>
              <a:t>η γνώση έχει μια </a:t>
            </a:r>
            <a:r>
              <a:rPr lang="el-GR" b="1" u="sng" dirty="0"/>
              <a:t>δομή = γνωστικό σχήμα </a:t>
            </a:r>
          </a:p>
          <a:p>
            <a:pPr marL="0" indent="0">
              <a:buNone/>
            </a:pPr>
            <a:endParaRPr lang="el-GR" b="1" u="sng" dirty="0"/>
          </a:p>
          <a:p>
            <a:r>
              <a:rPr lang="el-GR" dirty="0"/>
              <a:t> οτιδήποτε γνωρίζω,  σκέφτομαι έχει μια </a:t>
            </a:r>
          </a:p>
          <a:p>
            <a:pPr marL="0" indent="0">
              <a:buNone/>
            </a:pPr>
            <a:r>
              <a:rPr lang="el-GR" dirty="0">
                <a:highlight>
                  <a:srgbClr val="FFFF00"/>
                </a:highlight>
              </a:rPr>
              <a:t>      δομή -  οργάνωση- σχήμα </a:t>
            </a:r>
          </a:p>
          <a:p>
            <a:pPr marL="0" indent="0">
              <a:buNone/>
            </a:pPr>
            <a:endParaRPr lang="el-GR" dirty="0"/>
          </a:p>
          <a:p>
            <a:r>
              <a:rPr lang="el-GR" dirty="0"/>
              <a:t>δεν μπορώ να πω ότι σκέφτομαι κάτι και να μην έχω από «πίσω» μία δομή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38</a:t>
            </a:fld>
            <a:endParaRPr lang="el-G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«Σχήμα» (schema)*</a:t>
            </a:r>
          </a:p>
        </p:txBody>
      </p:sp>
      <p:sp>
        <p:nvSpPr>
          <p:cNvPr id="3" name="2 - Θέση περιεχομένου"/>
          <p:cNvSpPr>
            <a:spLocks noGrp="1"/>
          </p:cNvSpPr>
          <p:nvPr>
            <p:ph idx="1"/>
          </p:nvPr>
        </p:nvSpPr>
        <p:spPr/>
        <p:txBody>
          <a:bodyPr>
            <a:normAutofit fontScale="85000" lnSpcReduction="10000"/>
          </a:bodyPr>
          <a:lstStyle/>
          <a:p>
            <a:pPr>
              <a:buNone/>
            </a:pPr>
            <a:r>
              <a:rPr lang="el-GR" dirty="0"/>
              <a:t> </a:t>
            </a:r>
          </a:p>
          <a:p>
            <a:r>
              <a:rPr lang="el-GR" dirty="0"/>
              <a:t> Σχήμα είναι μια </a:t>
            </a:r>
            <a:r>
              <a:rPr lang="el-GR" b="1" dirty="0"/>
              <a:t>νοητική δομή </a:t>
            </a:r>
            <a:r>
              <a:rPr lang="el-GR" dirty="0"/>
              <a:t>/ νοητική κατασκευή </a:t>
            </a:r>
            <a:r>
              <a:rPr lang="el-GR" b="1" dirty="0"/>
              <a:t>που χρησιμοποιούμε για να κατανοήσουμε και να περιγράψουμε τον κόσμο</a:t>
            </a:r>
            <a:r>
              <a:rPr lang="el-GR" dirty="0"/>
              <a:t> (αντικείμενα, συμπεριφορές, γεγονότα, σχέσεις, κλπ.)</a:t>
            </a:r>
          </a:p>
          <a:p>
            <a:endParaRPr lang="en-GB" dirty="0"/>
          </a:p>
          <a:p>
            <a:r>
              <a:rPr lang="el-GR" dirty="0"/>
              <a:t>Τα γνωστικά σχήματα αποτελούν θεμέλιο της </a:t>
            </a:r>
            <a:r>
              <a:rPr lang="el-GR" b="1" dirty="0"/>
              <a:t>γνωστικής ανάπτυξης</a:t>
            </a:r>
            <a:r>
              <a:rPr lang="el-GR" dirty="0"/>
              <a:t>: βοηθούν το παιδί να μεταβαίνει από απλές σε πιο σύνθετες μορφές σκέψης καθώς μεγαλώνει.</a:t>
            </a:r>
          </a:p>
          <a:p>
            <a:pPr>
              <a:buNone/>
            </a:pPr>
            <a:r>
              <a:rPr lang="el-GR" dirty="0"/>
              <a:t>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39</a:t>
            </a:fld>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E7FC-C137-42CF-960A-B55EC72CF1CE}"/>
              </a:ext>
            </a:extLst>
          </p:cNvPr>
          <p:cNvSpPr>
            <a:spLocks noGrp="1"/>
          </p:cNvSpPr>
          <p:nvPr>
            <p:ph type="title"/>
          </p:nvPr>
        </p:nvSpPr>
        <p:spPr/>
        <p:txBody>
          <a:bodyPr/>
          <a:lstStyle/>
          <a:p>
            <a:r>
              <a:rPr lang="en-GB" dirty="0"/>
              <a:t>John Dewey</a:t>
            </a:r>
          </a:p>
        </p:txBody>
      </p:sp>
      <p:sp>
        <p:nvSpPr>
          <p:cNvPr id="3" name="Content Placeholder 2">
            <a:extLst>
              <a:ext uri="{FF2B5EF4-FFF2-40B4-BE49-F238E27FC236}">
                <a16:creationId xmlns:a16="http://schemas.microsoft.com/office/drawing/2014/main" id="{6150E1AB-2500-D468-FAD6-CEF4B600881D}"/>
              </a:ext>
            </a:extLst>
          </p:cNvPr>
          <p:cNvSpPr>
            <a:spLocks noGrp="1"/>
          </p:cNvSpPr>
          <p:nvPr>
            <p:ph sz="half" idx="1"/>
          </p:nvPr>
        </p:nvSpPr>
        <p:spPr/>
        <p:txBody>
          <a:bodyPr>
            <a:normAutofit/>
          </a:bodyPr>
          <a:lstStyle/>
          <a:p>
            <a:pPr marL="0" indent="0">
              <a:buNone/>
            </a:pPr>
            <a:r>
              <a:rPr lang="el-GR" sz="3200" b="1" dirty="0"/>
              <a:t>ΠΡΟΠΟΜΠΟΣ ΤΟΥ ΕΠΟΙΚΟΔΟΜΙΣΜΟΥ</a:t>
            </a:r>
          </a:p>
          <a:p>
            <a:pPr marL="0" indent="0">
              <a:buNone/>
            </a:pPr>
            <a:endParaRPr lang="en-GB" sz="3200" b="1" dirty="0"/>
          </a:p>
        </p:txBody>
      </p:sp>
      <p:sp>
        <p:nvSpPr>
          <p:cNvPr id="4" name="Content Placeholder 3">
            <a:extLst>
              <a:ext uri="{FF2B5EF4-FFF2-40B4-BE49-F238E27FC236}">
                <a16:creationId xmlns:a16="http://schemas.microsoft.com/office/drawing/2014/main" id="{72FCA579-1115-6D5D-A7EA-FD5B8A0439B6}"/>
              </a:ext>
            </a:extLst>
          </p:cNvPr>
          <p:cNvSpPr>
            <a:spLocks noGrp="1"/>
          </p:cNvSpPr>
          <p:nvPr>
            <p:ph sz="half" idx="2"/>
          </p:nvPr>
        </p:nvSpPr>
        <p:spPr>
          <a:xfrm>
            <a:off x="4648200" y="1600200"/>
            <a:ext cx="4244280" cy="4525963"/>
          </a:xfrm>
        </p:spPr>
        <p:txBody>
          <a:bodyPr/>
          <a:lstStyle/>
          <a:p>
            <a:pPr marL="0" indent="0">
              <a:buNone/>
            </a:pPr>
            <a:r>
              <a:rPr lang="el-GR" dirty="0"/>
              <a:t>Αμερικάνος Φιλόσοφος, ψυχολόγος και παιδαγωγός </a:t>
            </a:r>
          </a:p>
          <a:p>
            <a:pPr marL="0" indent="0">
              <a:buNone/>
            </a:pPr>
            <a:endParaRPr lang="el-GR" b="1" dirty="0"/>
          </a:p>
          <a:p>
            <a:pPr marL="0" indent="0">
              <a:buNone/>
            </a:pPr>
            <a:r>
              <a:rPr lang="el-GR" b="1" dirty="0"/>
              <a:t>Θεμελιώδης παιδαγωγικός εποικοδομιστής</a:t>
            </a:r>
            <a:r>
              <a:rPr lang="el-GR" dirty="0"/>
              <a:t> μέσω της της </a:t>
            </a:r>
            <a:r>
              <a:rPr lang="el-GR" dirty="0">
                <a:highlight>
                  <a:srgbClr val="FFFF00"/>
                </a:highlight>
              </a:rPr>
              <a:t>προοδευτικής εκπαίδευσης</a:t>
            </a:r>
            <a:r>
              <a:rPr lang="el-GR" dirty="0"/>
              <a:t>.</a:t>
            </a:r>
            <a:endParaRPr lang="en-GB" dirty="0"/>
          </a:p>
        </p:txBody>
      </p:sp>
      <p:sp>
        <p:nvSpPr>
          <p:cNvPr id="5" name="Slide Number Placeholder 4">
            <a:extLst>
              <a:ext uri="{FF2B5EF4-FFF2-40B4-BE49-F238E27FC236}">
                <a16:creationId xmlns:a16="http://schemas.microsoft.com/office/drawing/2014/main" id="{1D8C10A1-481A-AD07-AB2C-EC78664BFFA3}"/>
              </a:ext>
            </a:extLst>
          </p:cNvPr>
          <p:cNvSpPr>
            <a:spLocks noGrp="1"/>
          </p:cNvSpPr>
          <p:nvPr>
            <p:ph type="sldNum" sz="quarter" idx="12"/>
          </p:nvPr>
        </p:nvSpPr>
        <p:spPr/>
        <p:txBody>
          <a:bodyPr/>
          <a:lstStyle/>
          <a:p>
            <a:fld id="{86AAA6DD-A541-4490-A3CA-83A4F81B28A8}" type="slidenum">
              <a:rPr lang="el-GR" smtClean="0"/>
              <a:pPr/>
              <a:t>4</a:t>
            </a:fld>
            <a:endParaRPr lang="el-GR"/>
          </a:p>
        </p:txBody>
      </p:sp>
      <p:pic>
        <p:nvPicPr>
          <p:cNvPr id="7" name="Picture 6">
            <a:extLst>
              <a:ext uri="{FF2B5EF4-FFF2-40B4-BE49-F238E27FC236}">
                <a16:creationId xmlns:a16="http://schemas.microsoft.com/office/drawing/2014/main" id="{E5334A16-3F81-F288-D9AC-28E5CF8F67CE}"/>
              </a:ext>
            </a:extLst>
          </p:cNvPr>
          <p:cNvPicPr>
            <a:picLocks noChangeAspect="1"/>
          </p:cNvPicPr>
          <p:nvPr/>
        </p:nvPicPr>
        <p:blipFill>
          <a:blip r:embed="rId2"/>
          <a:stretch>
            <a:fillRect/>
          </a:stretch>
        </p:blipFill>
        <p:spPr>
          <a:xfrm>
            <a:off x="899592" y="3068960"/>
            <a:ext cx="2552921" cy="2606266"/>
          </a:xfrm>
          <a:prstGeom prst="rect">
            <a:avLst/>
          </a:prstGeom>
        </p:spPr>
      </p:pic>
    </p:spTree>
    <p:extLst>
      <p:ext uri="{BB962C8B-B14F-4D97-AF65-F5344CB8AC3E}">
        <p14:creationId xmlns:p14="http://schemas.microsoft.com/office/powerpoint/2010/main" val="757754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«Σχήμα» (</a:t>
            </a:r>
            <a:r>
              <a:rPr lang="el-GR" dirty="0" err="1"/>
              <a:t>schema</a:t>
            </a:r>
            <a:r>
              <a:rPr lang="el-GR" dirty="0"/>
              <a:t>)</a:t>
            </a:r>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a:t>Σύμφωνα με τον Jean Piaget, </a:t>
            </a:r>
            <a:r>
              <a:rPr lang="el-GR" b="1" dirty="0">
                <a:highlight>
                  <a:srgbClr val="FFFF00"/>
                </a:highlight>
              </a:rPr>
              <a:t>γνωστικό σχήμα</a:t>
            </a:r>
            <a:r>
              <a:rPr lang="el-GR" dirty="0">
                <a:highlight>
                  <a:srgbClr val="FFFF00"/>
                </a:highlight>
              </a:rPr>
              <a:t> (</a:t>
            </a:r>
            <a:r>
              <a:rPr lang="el-GR" i="1" dirty="0">
                <a:highlight>
                  <a:srgbClr val="FFFF00"/>
                </a:highlight>
              </a:rPr>
              <a:t>schéma</a:t>
            </a:r>
            <a:r>
              <a:rPr lang="el-GR" dirty="0">
                <a:highlight>
                  <a:srgbClr val="FFFF00"/>
                </a:highlight>
              </a:rPr>
              <a:t>) είναι η βασική νοητική δομή με την οποία το άτομο οργανώνει, κατανοεί και ερμηνεύει τον κόσμο.</a:t>
            </a:r>
          </a:p>
          <a:p>
            <a:pPr marL="0" indent="0">
              <a:buNone/>
            </a:pPr>
            <a:r>
              <a:rPr lang="el-GR" b="1" dirty="0"/>
              <a:t> Τι ακριβώς είναι;</a:t>
            </a:r>
          </a:p>
          <a:p>
            <a:pPr marL="0" indent="0">
              <a:buNone/>
            </a:pPr>
            <a:r>
              <a:rPr lang="el-GR" dirty="0"/>
              <a:t>Ένα γνωστικό σχήμα είναι σαν ένα «νοητικό πλαίσιο» ή «μοντέλο» που χρησιμοποιεί το άτομο για:</a:t>
            </a:r>
          </a:p>
          <a:p>
            <a:r>
              <a:rPr lang="el-GR" dirty="0"/>
              <a:t>να κατηγοριοποιεί πληροφορίες,</a:t>
            </a:r>
          </a:p>
          <a:p>
            <a:r>
              <a:rPr lang="el-GR" dirty="0"/>
              <a:t>να προβλέπει τι θα συμβεί,</a:t>
            </a:r>
          </a:p>
          <a:p>
            <a:r>
              <a:rPr lang="el-GR" dirty="0"/>
              <a:t>να ερμηνεύει καταστάσεις,</a:t>
            </a:r>
          </a:p>
          <a:p>
            <a:r>
              <a:rPr lang="el-GR" dirty="0"/>
              <a:t>να καθοδηγεί τη συμπεριφορά του.</a:t>
            </a:r>
          </a:p>
          <a:p>
            <a:pPr marL="0" indent="0">
              <a:buNone/>
            </a:pPr>
            <a:r>
              <a:rPr lang="el-GR" b="1" dirty="0"/>
              <a:t> Παραδείγματα</a:t>
            </a:r>
          </a:p>
          <a:p>
            <a:r>
              <a:rPr lang="el-GR" dirty="0"/>
              <a:t>Σχήμα για «σκύλο»: τετράποδο, γαβγίζει, κατοικίδιο.</a:t>
            </a:r>
          </a:p>
          <a:p>
            <a:r>
              <a:rPr lang="el-GR" dirty="0"/>
              <a:t>Σχήμα για «φιλία»: εμπιστοσύνη, αμοιβαία βοήθεια, κοινές δραστηριότητες.</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40</a:t>
            </a:fld>
            <a:endParaRPr lang="el-G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7D48-01DE-664D-24C6-4ECE332746D2}"/>
              </a:ext>
            </a:extLst>
          </p:cNvPr>
          <p:cNvSpPr>
            <a:spLocks noGrp="1"/>
          </p:cNvSpPr>
          <p:nvPr>
            <p:ph type="title"/>
          </p:nvPr>
        </p:nvSpPr>
        <p:spPr/>
        <p:txBody>
          <a:bodyPr>
            <a:normAutofit fontScale="90000"/>
          </a:bodyPr>
          <a:lstStyle/>
          <a:p>
            <a:r>
              <a:rPr lang="el-GR" dirty="0"/>
              <a:t>Ας δούμε το σχήμα μαμά στα στάδια του </a:t>
            </a:r>
            <a:r>
              <a:rPr lang="en-GB" dirty="0"/>
              <a:t>Piaget</a:t>
            </a:r>
          </a:p>
        </p:txBody>
      </p:sp>
      <p:sp>
        <p:nvSpPr>
          <p:cNvPr id="3" name="Content Placeholder 2">
            <a:extLst>
              <a:ext uri="{FF2B5EF4-FFF2-40B4-BE49-F238E27FC236}">
                <a16:creationId xmlns:a16="http://schemas.microsoft.com/office/drawing/2014/main" id="{6EBD2940-8D3E-271F-444B-F36A693B74DA}"/>
              </a:ext>
            </a:extLst>
          </p:cNvPr>
          <p:cNvSpPr>
            <a:spLocks noGrp="1"/>
          </p:cNvSpPr>
          <p:nvPr>
            <p:ph idx="1"/>
          </p:nvPr>
        </p:nvSpPr>
        <p:spPr/>
        <p:txBody>
          <a:bodyPr>
            <a:normAutofit fontScale="70000" lnSpcReduction="20000"/>
          </a:bodyPr>
          <a:lstStyle/>
          <a:p>
            <a:pPr marL="0" indent="0">
              <a:buNone/>
            </a:pPr>
            <a:r>
              <a:rPr lang="el-GR" b="1" dirty="0"/>
              <a:t>1</a:t>
            </a:r>
            <a:r>
              <a:rPr lang="el-GR" b="1" dirty="0">
                <a:highlight>
                  <a:srgbClr val="FFFF00"/>
                </a:highlight>
              </a:rPr>
              <a:t>. Αισθησιοκινητικό στάδιο (0–2 ετών)</a:t>
            </a:r>
          </a:p>
          <a:p>
            <a:pPr marL="0" indent="0">
              <a:buNone/>
            </a:pPr>
            <a:r>
              <a:rPr lang="el-GR" dirty="0"/>
              <a:t>Το σχήμα για τη «μαμά» είναι </a:t>
            </a:r>
            <a:r>
              <a:rPr lang="el-GR" b="1" dirty="0"/>
              <a:t>κυρίως αισθητηριακό και κινητικό</a:t>
            </a:r>
            <a:r>
              <a:rPr lang="el-GR" dirty="0"/>
              <a:t>.</a:t>
            </a:r>
          </a:p>
          <a:p>
            <a:pPr marL="0" indent="0">
              <a:buNone/>
            </a:pPr>
            <a:r>
              <a:rPr lang="en-GB" b="1" dirty="0"/>
              <a:t>      </a:t>
            </a:r>
            <a:r>
              <a:rPr lang="el-GR" b="1" dirty="0"/>
              <a:t>Πώς διαμορφώνεται αυτό το σχήμα:</a:t>
            </a:r>
          </a:p>
          <a:p>
            <a:r>
              <a:rPr lang="el-GR" dirty="0"/>
              <a:t>Η μαμά αναγνωρίζεται από </a:t>
            </a:r>
            <a:r>
              <a:rPr lang="el-GR" b="1" dirty="0"/>
              <a:t>οσμή, φωνή, άγγιγμα, πρόσωπο</a:t>
            </a:r>
            <a:r>
              <a:rPr lang="el-GR" dirty="0"/>
              <a:t>.</a:t>
            </a:r>
          </a:p>
          <a:p>
            <a:r>
              <a:rPr lang="el-GR" dirty="0"/>
              <a:t>Συνδέεται με βασικές ανάγκες: </a:t>
            </a:r>
            <a:r>
              <a:rPr lang="el-GR" b="1" dirty="0"/>
              <a:t>τροφή, ζεστασιά, ασφάλεια</a:t>
            </a:r>
            <a:r>
              <a:rPr lang="el-GR" dirty="0"/>
              <a:t>.</a:t>
            </a:r>
          </a:p>
          <a:p>
            <a:r>
              <a:rPr lang="el-GR" dirty="0"/>
              <a:t>Το παιδί δεν έχει μόνιμη αναπαράσταση πριν αποκτήσει </a:t>
            </a:r>
            <a:r>
              <a:rPr lang="el-GR" b="1" dirty="0"/>
              <a:t>μονιμότητα αντικειμένου</a:t>
            </a:r>
            <a:r>
              <a:rPr lang="el-GR" dirty="0"/>
              <a:t>, όταν δεν τη βλέπει, μπορεί να «εξαφανίζεται» από τη συνείδησή του.</a:t>
            </a:r>
          </a:p>
          <a:p>
            <a:r>
              <a:rPr lang="el-GR" dirty="0"/>
              <a:t>Η μαμά είναι περισσότερο </a:t>
            </a:r>
            <a:r>
              <a:rPr lang="el-GR" b="1" dirty="0"/>
              <a:t>σύνολο συναισθημάτων και εμπειριών</a:t>
            </a:r>
            <a:r>
              <a:rPr lang="el-GR" dirty="0"/>
              <a:t>, όχι νοητική εικόνα με ιδιότητες.</a:t>
            </a:r>
          </a:p>
          <a:p>
            <a:pPr marL="0" indent="0">
              <a:buNone/>
            </a:pPr>
            <a:r>
              <a:rPr lang="el-GR" b="1" dirty="0"/>
              <a:t>Σχήμα μαμά:</a:t>
            </a:r>
          </a:p>
          <a:p>
            <a:pPr marL="0" indent="0">
              <a:buNone/>
            </a:pPr>
            <a:r>
              <a:rPr lang="el-GR" dirty="0">
                <a:highlight>
                  <a:srgbClr val="FFFF00"/>
                </a:highlight>
              </a:rPr>
              <a:t>«Η μαμά είναι το πρόσωπο που με ταΐζει, με παίρνει αγκαλιά και με παρηγορεί.»</a:t>
            </a:r>
          </a:p>
          <a:p>
            <a:endParaRPr lang="en-GB" dirty="0"/>
          </a:p>
        </p:txBody>
      </p:sp>
      <p:sp>
        <p:nvSpPr>
          <p:cNvPr id="4" name="Slide Number Placeholder 3">
            <a:extLst>
              <a:ext uri="{FF2B5EF4-FFF2-40B4-BE49-F238E27FC236}">
                <a16:creationId xmlns:a16="http://schemas.microsoft.com/office/drawing/2014/main" id="{6DD04452-E92C-779C-FE0E-EAB2DC00D635}"/>
              </a:ext>
            </a:extLst>
          </p:cNvPr>
          <p:cNvSpPr>
            <a:spLocks noGrp="1"/>
          </p:cNvSpPr>
          <p:nvPr>
            <p:ph type="sldNum" sz="quarter" idx="12"/>
          </p:nvPr>
        </p:nvSpPr>
        <p:spPr/>
        <p:txBody>
          <a:bodyPr/>
          <a:lstStyle/>
          <a:p>
            <a:fld id="{86AAA6DD-A541-4490-A3CA-83A4F81B28A8}" type="slidenum">
              <a:rPr lang="el-GR" smtClean="0"/>
              <a:pPr/>
              <a:t>41</a:t>
            </a:fld>
            <a:endParaRPr lang="el-GR"/>
          </a:p>
        </p:txBody>
      </p:sp>
    </p:spTree>
    <p:extLst>
      <p:ext uri="{BB962C8B-B14F-4D97-AF65-F5344CB8AC3E}">
        <p14:creationId xmlns:p14="http://schemas.microsoft.com/office/powerpoint/2010/main" val="66383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419F-5145-1139-4BA2-2F09E049E04E}"/>
              </a:ext>
            </a:extLst>
          </p:cNvPr>
          <p:cNvSpPr>
            <a:spLocks noGrp="1"/>
          </p:cNvSpPr>
          <p:nvPr>
            <p:ph type="title"/>
          </p:nvPr>
        </p:nvSpPr>
        <p:spPr/>
        <p:txBody>
          <a:bodyPr>
            <a:normAutofit fontScale="90000"/>
          </a:bodyPr>
          <a:lstStyle/>
          <a:p>
            <a:r>
              <a:rPr lang="el-GR" dirty="0"/>
              <a:t>Ας δούμε το σχήμα μαμά στα στάδια του </a:t>
            </a:r>
            <a:r>
              <a:rPr lang="en-GB" dirty="0"/>
              <a:t>Piaget</a:t>
            </a:r>
          </a:p>
        </p:txBody>
      </p:sp>
      <p:sp>
        <p:nvSpPr>
          <p:cNvPr id="3" name="Content Placeholder 2">
            <a:extLst>
              <a:ext uri="{FF2B5EF4-FFF2-40B4-BE49-F238E27FC236}">
                <a16:creationId xmlns:a16="http://schemas.microsoft.com/office/drawing/2014/main" id="{B8C8859E-B50A-F894-BFEA-65C36E73CD83}"/>
              </a:ext>
            </a:extLst>
          </p:cNvPr>
          <p:cNvSpPr>
            <a:spLocks noGrp="1"/>
          </p:cNvSpPr>
          <p:nvPr>
            <p:ph idx="1"/>
          </p:nvPr>
        </p:nvSpPr>
        <p:spPr/>
        <p:txBody>
          <a:bodyPr>
            <a:normAutofit fontScale="62500" lnSpcReduction="20000"/>
          </a:bodyPr>
          <a:lstStyle/>
          <a:p>
            <a:pPr marL="0" indent="0">
              <a:buNone/>
            </a:pPr>
            <a:r>
              <a:rPr lang="el-GR" b="1" dirty="0">
                <a:highlight>
                  <a:srgbClr val="FFFF00"/>
                </a:highlight>
              </a:rPr>
              <a:t>2. Παιδική ηλικία / Προλογικό στάδιο (2–6 ετών)</a:t>
            </a:r>
          </a:p>
          <a:p>
            <a:pPr marL="0" indent="0">
              <a:buNone/>
            </a:pPr>
            <a:r>
              <a:rPr lang="el-GR" dirty="0"/>
              <a:t>Σε αυτό το στάδιο το σχήμα γίνεται </a:t>
            </a:r>
            <a:r>
              <a:rPr lang="el-GR" b="1" dirty="0"/>
              <a:t>συμβολικό</a:t>
            </a:r>
            <a:r>
              <a:rPr lang="el-GR" dirty="0"/>
              <a:t>, αλλά παραμένει εγωκεντρικό και απλοϊκό.</a:t>
            </a:r>
          </a:p>
          <a:p>
            <a:pPr marL="0" indent="0">
              <a:buNone/>
            </a:pPr>
            <a:r>
              <a:rPr lang="el-GR" b="1" dirty="0"/>
              <a:t>Πώς εξελίσσεται το σχήμα:</a:t>
            </a:r>
          </a:p>
          <a:p>
            <a:r>
              <a:rPr lang="el-GR" dirty="0"/>
              <a:t>Η μαμά έχει συγκεκριμένα </a:t>
            </a:r>
            <a:r>
              <a:rPr lang="el-GR" b="1" dirty="0"/>
              <a:t>χαρακτηριστικά</a:t>
            </a:r>
            <a:r>
              <a:rPr lang="el-GR" dirty="0"/>
              <a:t>: όνομα, εμφάνιση, συνήθειες.</a:t>
            </a:r>
          </a:p>
          <a:p>
            <a:r>
              <a:rPr lang="el-GR" dirty="0"/>
              <a:t>Το παιδί μπορεί να την αναπαραστήσει με </a:t>
            </a:r>
            <a:r>
              <a:rPr lang="el-GR" b="1" dirty="0"/>
              <a:t>λέξεις, σχέδια, παιχνίδι ρόλων</a:t>
            </a:r>
            <a:r>
              <a:rPr lang="el-GR" dirty="0"/>
              <a:t>.</a:t>
            </a:r>
          </a:p>
          <a:p>
            <a:r>
              <a:rPr lang="el-GR" dirty="0"/>
              <a:t>Η μαμά συχνά παρουσιάζεται με </a:t>
            </a:r>
            <a:r>
              <a:rPr lang="el-GR" b="1" dirty="0"/>
              <a:t>υπερβολικές ιδιότητες</a:t>
            </a:r>
            <a:r>
              <a:rPr lang="el-GR" dirty="0"/>
              <a:t>: «η μαμά ξέρει τα πάντα», «η μαμά είναι η πιο όμορφη».</a:t>
            </a:r>
          </a:p>
          <a:p>
            <a:r>
              <a:rPr lang="el-GR" dirty="0"/>
              <a:t>Το σχήμα βασίζεται στις προσωπικές εμπειρίες του παιδιού και όχι σε λογική ανάλυση.</a:t>
            </a:r>
          </a:p>
          <a:p>
            <a:pPr marL="0" indent="0">
              <a:buNone/>
            </a:pPr>
            <a:r>
              <a:rPr lang="el-GR" b="1" dirty="0"/>
              <a:t>Σχήμα μαμά:</a:t>
            </a:r>
          </a:p>
          <a:p>
            <a:r>
              <a:rPr lang="el-GR" dirty="0">
                <a:highlight>
                  <a:srgbClr val="FFFF00"/>
                </a:highlight>
              </a:rPr>
              <a:t>«Η μαμά είναι αυτή που μαγειρεύει, με πάει σχολείο, ξέρει τι θέλω και με φροντίζει.»</a:t>
            </a:r>
          </a:p>
          <a:p>
            <a:endParaRPr lang="en-GB" dirty="0"/>
          </a:p>
        </p:txBody>
      </p:sp>
      <p:sp>
        <p:nvSpPr>
          <p:cNvPr id="4" name="Slide Number Placeholder 3">
            <a:extLst>
              <a:ext uri="{FF2B5EF4-FFF2-40B4-BE49-F238E27FC236}">
                <a16:creationId xmlns:a16="http://schemas.microsoft.com/office/drawing/2014/main" id="{1316944B-DA19-D4E7-9283-BA11EF7D05D5}"/>
              </a:ext>
            </a:extLst>
          </p:cNvPr>
          <p:cNvSpPr>
            <a:spLocks noGrp="1"/>
          </p:cNvSpPr>
          <p:nvPr>
            <p:ph type="sldNum" sz="quarter" idx="12"/>
          </p:nvPr>
        </p:nvSpPr>
        <p:spPr/>
        <p:txBody>
          <a:bodyPr/>
          <a:lstStyle/>
          <a:p>
            <a:fld id="{86AAA6DD-A541-4490-A3CA-83A4F81B28A8}" type="slidenum">
              <a:rPr lang="el-GR" smtClean="0"/>
              <a:pPr/>
              <a:t>42</a:t>
            </a:fld>
            <a:endParaRPr lang="el-GR"/>
          </a:p>
        </p:txBody>
      </p:sp>
    </p:spTree>
    <p:extLst>
      <p:ext uri="{BB962C8B-B14F-4D97-AF65-F5344CB8AC3E}">
        <p14:creationId xmlns:p14="http://schemas.microsoft.com/office/powerpoint/2010/main" val="410515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AD1D-55DE-3E06-F5B3-8AC645FD844B}"/>
              </a:ext>
            </a:extLst>
          </p:cNvPr>
          <p:cNvSpPr>
            <a:spLocks noGrp="1"/>
          </p:cNvSpPr>
          <p:nvPr>
            <p:ph type="title"/>
          </p:nvPr>
        </p:nvSpPr>
        <p:spPr/>
        <p:txBody>
          <a:bodyPr>
            <a:normAutofit fontScale="90000"/>
          </a:bodyPr>
          <a:lstStyle/>
          <a:p>
            <a:r>
              <a:rPr lang="el-GR" dirty="0"/>
              <a:t>Ας δούμε το σχήμα μαμά στα στάδια του </a:t>
            </a:r>
            <a:r>
              <a:rPr lang="en-GB" dirty="0"/>
              <a:t>Piaget</a:t>
            </a:r>
          </a:p>
        </p:txBody>
      </p:sp>
      <p:sp>
        <p:nvSpPr>
          <p:cNvPr id="3" name="Content Placeholder 2">
            <a:extLst>
              <a:ext uri="{FF2B5EF4-FFF2-40B4-BE49-F238E27FC236}">
                <a16:creationId xmlns:a16="http://schemas.microsoft.com/office/drawing/2014/main" id="{7F56A42E-1CFE-5AC5-1B5C-9D97ABE9A972}"/>
              </a:ext>
            </a:extLst>
          </p:cNvPr>
          <p:cNvSpPr>
            <a:spLocks noGrp="1"/>
          </p:cNvSpPr>
          <p:nvPr>
            <p:ph idx="1"/>
          </p:nvPr>
        </p:nvSpPr>
        <p:spPr/>
        <p:txBody>
          <a:bodyPr>
            <a:normAutofit fontScale="62500" lnSpcReduction="20000"/>
          </a:bodyPr>
          <a:lstStyle/>
          <a:p>
            <a:pPr marL="0" indent="0">
              <a:buNone/>
            </a:pPr>
            <a:r>
              <a:rPr lang="el-GR" b="1" dirty="0">
                <a:highlight>
                  <a:srgbClr val="FFFF00"/>
                </a:highlight>
              </a:rPr>
              <a:t>3. Στάδιο συγκεκριμένων νοητικών πράξεων (6–12 ετών)</a:t>
            </a:r>
          </a:p>
          <a:p>
            <a:pPr marL="0" indent="0">
              <a:buNone/>
            </a:pPr>
            <a:r>
              <a:rPr lang="el-GR" dirty="0"/>
              <a:t>Το σχήμα γίνεται πιο </a:t>
            </a:r>
            <a:r>
              <a:rPr lang="el-GR" b="1" dirty="0"/>
              <a:t>ρεαλιστικό, λογικό και σταθερό</a:t>
            </a:r>
            <a:r>
              <a:rPr lang="el-GR" dirty="0"/>
              <a:t>.</a:t>
            </a:r>
          </a:p>
          <a:p>
            <a:pPr marL="0" indent="0">
              <a:buNone/>
            </a:pPr>
            <a:r>
              <a:rPr lang="el-GR" b="1" dirty="0"/>
              <a:t>Πώς διαμορφώνεται το σχήμα:</a:t>
            </a:r>
          </a:p>
          <a:p>
            <a:r>
              <a:rPr lang="el-GR" dirty="0"/>
              <a:t>Η μαμά αναγνωρίζεται πλέον ως </a:t>
            </a:r>
            <a:r>
              <a:rPr lang="el-GR" b="1" dirty="0"/>
              <a:t>άνθρωπος με σκέψεις, συναισθήματα και ρόλους</a:t>
            </a:r>
            <a:r>
              <a:rPr lang="el-GR" dirty="0"/>
              <a:t> πέρα από το παιδί.</a:t>
            </a:r>
          </a:p>
          <a:p>
            <a:r>
              <a:rPr lang="el-GR" dirty="0"/>
              <a:t>Το παιδί καταλαβαίνει ότι η μαμά έχει </a:t>
            </a:r>
            <a:r>
              <a:rPr lang="el-GR" b="1" dirty="0"/>
              <a:t>δουλειά, υποχρεώσεις, προτιμήσεις</a:t>
            </a:r>
            <a:r>
              <a:rPr lang="el-GR" dirty="0"/>
              <a:t>.</a:t>
            </a:r>
          </a:p>
          <a:p>
            <a:r>
              <a:rPr lang="el-GR" dirty="0"/>
              <a:t>Μπορεί να συγκρίνει τη μαμά με άλλους ενήλικες: «Η μαμά μου είναι πιο αυστηρή από τη μαμά της Άννας».</a:t>
            </a:r>
          </a:p>
          <a:p>
            <a:r>
              <a:rPr lang="el-GR" dirty="0"/>
              <a:t>Αναπτύσσονται έννοιες όπως </a:t>
            </a:r>
            <a:r>
              <a:rPr lang="el-GR" b="1" dirty="0"/>
              <a:t>κανόνες, ευθύνες, οικογενειακές λειτουργίες</a:t>
            </a:r>
            <a:r>
              <a:rPr lang="el-GR" dirty="0"/>
              <a:t>.</a:t>
            </a:r>
          </a:p>
          <a:p>
            <a:pPr marL="0" indent="0">
              <a:buNone/>
            </a:pPr>
            <a:r>
              <a:rPr lang="el-GR" b="1" dirty="0"/>
              <a:t>Το σχήμα μαμά</a:t>
            </a:r>
          </a:p>
          <a:p>
            <a:r>
              <a:rPr lang="el-GR" dirty="0">
                <a:highlight>
                  <a:srgbClr val="FFFF00"/>
                </a:highlight>
              </a:rPr>
              <a:t>«Η μαμά είναι ο άνθρωπος που δουλεύει για να βοηθήσει την οικογένεια, με φροντίζει, αλλά έχει κι εκείνη ανάγκες και συναισθήματα.»</a:t>
            </a:r>
          </a:p>
          <a:p>
            <a:pPr marL="0" indent="0">
              <a:buNone/>
            </a:pPr>
            <a:endParaRPr lang="en-GB" dirty="0"/>
          </a:p>
        </p:txBody>
      </p:sp>
      <p:sp>
        <p:nvSpPr>
          <p:cNvPr id="4" name="Slide Number Placeholder 3">
            <a:extLst>
              <a:ext uri="{FF2B5EF4-FFF2-40B4-BE49-F238E27FC236}">
                <a16:creationId xmlns:a16="http://schemas.microsoft.com/office/drawing/2014/main" id="{5503AF23-27A9-4382-957A-33D911C43E0F}"/>
              </a:ext>
            </a:extLst>
          </p:cNvPr>
          <p:cNvSpPr>
            <a:spLocks noGrp="1"/>
          </p:cNvSpPr>
          <p:nvPr>
            <p:ph type="sldNum" sz="quarter" idx="12"/>
          </p:nvPr>
        </p:nvSpPr>
        <p:spPr/>
        <p:txBody>
          <a:bodyPr/>
          <a:lstStyle/>
          <a:p>
            <a:fld id="{86AAA6DD-A541-4490-A3CA-83A4F81B28A8}" type="slidenum">
              <a:rPr lang="el-GR" smtClean="0"/>
              <a:pPr/>
              <a:t>43</a:t>
            </a:fld>
            <a:endParaRPr lang="el-GR"/>
          </a:p>
        </p:txBody>
      </p:sp>
    </p:spTree>
    <p:extLst>
      <p:ext uri="{BB962C8B-B14F-4D97-AF65-F5344CB8AC3E}">
        <p14:creationId xmlns:p14="http://schemas.microsoft.com/office/powerpoint/2010/main" val="1670985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3FD2-9DA5-31C1-655B-84F64400AD70}"/>
              </a:ext>
            </a:extLst>
          </p:cNvPr>
          <p:cNvSpPr>
            <a:spLocks noGrp="1"/>
          </p:cNvSpPr>
          <p:nvPr>
            <p:ph type="title"/>
          </p:nvPr>
        </p:nvSpPr>
        <p:spPr/>
        <p:txBody>
          <a:bodyPr>
            <a:normAutofit fontScale="90000"/>
          </a:bodyPr>
          <a:lstStyle/>
          <a:p>
            <a:r>
              <a:rPr lang="el-GR" dirty="0"/>
              <a:t>Ας δούμε το σχήμα μαμά στα στάδια του </a:t>
            </a:r>
            <a:r>
              <a:rPr lang="en-GB" dirty="0"/>
              <a:t>Piaget</a:t>
            </a:r>
          </a:p>
        </p:txBody>
      </p:sp>
      <p:sp>
        <p:nvSpPr>
          <p:cNvPr id="3" name="Content Placeholder 2">
            <a:extLst>
              <a:ext uri="{FF2B5EF4-FFF2-40B4-BE49-F238E27FC236}">
                <a16:creationId xmlns:a16="http://schemas.microsoft.com/office/drawing/2014/main" id="{0D0236D9-1B11-59E9-B8B6-23FF89B6FF0A}"/>
              </a:ext>
            </a:extLst>
          </p:cNvPr>
          <p:cNvSpPr>
            <a:spLocks noGrp="1"/>
          </p:cNvSpPr>
          <p:nvPr>
            <p:ph idx="1"/>
          </p:nvPr>
        </p:nvSpPr>
        <p:spPr>
          <a:xfrm>
            <a:off x="457200" y="1421731"/>
            <a:ext cx="8229600" cy="5380707"/>
          </a:xfrm>
        </p:spPr>
        <p:txBody>
          <a:bodyPr>
            <a:noAutofit/>
          </a:bodyPr>
          <a:lstStyle/>
          <a:p>
            <a:pPr marL="0" indent="0">
              <a:buNone/>
            </a:pPr>
            <a:r>
              <a:rPr lang="el-GR" sz="1600" b="1" dirty="0">
                <a:highlight>
                  <a:srgbClr val="FFFF00"/>
                </a:highlight>
              </a:rPr>
              <a:t>4.Στάδιο τυπικών λογικών πράξεων (εφηβεία και μετά)</a:t>
            </a:r>
          </a:p>
          <a:p>
            <a:pPr marL="0" indent="0">
              <a:buNone/>
            </a:pPr>
            <a:r>
              <a:rPr lang="el-GR" sz="1400" dirty="0"/>
              <a:t>Σε αυτό το στάδιο, ο άνθρωπος μπορεί να σκεφτεί με </a:t>
            </a:r>
            <a:r>
              <a:rPr lang="el-GR" sz="1400" b="1" dirty="0"/>
              <a:t>αφηρημένες έννοιες</a:t>
            </a:r>
            <a:r>
              <a:rPr lang="el-GR" sz="1400" dirty="0"/>
              <a:t>, υποθέσεις, λογικές σχέσεις και πολλαπλές οπτικές. Έτσι, το σχήμα για τη μαμά αποκτά βάθος και ανεξαρτησία από συγκεκριμένες εμπειρίες.</a:t>
            </a:r>
          </a:p>
          <a:p>
            <a:pPr marL="0" indent="0">
              <a:buNone/>
            </a:pPr>
            <a:r>
              <a:rPr lang="el-GR" sz="1400" b="1" dirty="0"/>
              <a:t>Πώς διαμορφώνεται το σχήμα μαμά:</a:t>
            </a:r>
          </a:p>
          <a:p>
            <a:r>
              <a:rPr lang="el-GR" sz="1400" b="1" dirty="0"/>
              <a:t>Αναγνώριση πολλαπλών ρόλων</a:t>
            </a:r>
            <a:r>
              <a:rPr lang="el-GR" sz="1400" dirty="0"/>
              <a:t>: η μαμά δεν είναι μόνο φροντίστρια αλλά και εργαζόμενη, άτομο με ενδιαφέροντα, κοινωνικότητα, δυσκολίες.</a:t>
            </a:r>
          </a:p>
          <a:p>
            <a:r>
              <a:rPr lang="el-GR" sz="1400" b="1" dirty="0"/>
              <a:t>Κατανόηση αφηρημένων ιδιοτήτων</a:t>
            </a:r>
            <a:r>
              <a:rPr lang="el-GR" sz="1400" dirty="0"/>
              <a:t>: ότι έχει αξίες, πεποιθήσεις, ηθικές θέσεις, προσωπική ιστορία.</a:t>
            </a:r>
          </a:p>
          <a:p>
            <a:r>
              <a:rPr lang="el-GR" sz="1400" b="1" dirty="0"/>
              <a:t>Δυνατότητα λογικής σύγκρισης</a:t>
            </a:r>
            <a:r>
              <a:rPr lang="el-GR" sz="1400" dirty="0"/>
              <a:t>: π.χ. «Η μαμά μου αντιμετωπίζει τις συγκρούσεις πιο ήρεμα από τον μπαμπά».</a:t>
            </a:r>
          </a:p>
          <a:p>
            <a:r>
              <a:rPr lang="el-GR" sz="1400" b="1" dirty="0"/>
              <a:t>Κατανόηση συναισθηματικής πολυπλοκότητας</a:t>
            </a:r>
            <a:r>
              <a:rPr lang="el-GR" sz="1400" dirty="0"/>
              <a:t>: ότι μπορεί να νιώθει πίεση, άγχος, χαρά, επιτυχία, απογοήτευση.</a:t>
            </a:r>
          </a:p>
          <a:p>
            <a:r>
              <a:rPr lang="el-GR" sz="1400" b="1" dirty="0"/>
              <a:t>Αποδοχή ότι είναι ανεξάρτητο άτομο</a:t>
            </a:r>
            <a:r>
              <a:rPr lang="el-GR" sz="1400" dirty="0"/>
              <a:t> με ανάγκες, όρια, αδυναμίες, επιθυμίες.</a:t>
            </a:r>
          </a:p>
          <a:p>
            <a:r>
              <a:rPr lang="el-GR" sz="1400" b="1" dirty="0"/>
              <a:t>Ικανότητα κριτικής σκέψης</a:t>
            </a:r>
            <a:r>
              <a:rPr lang="el-GR" sz="1400" dirty="0"/>
              <a:t>: το παιδί/έφηβος μπορεί να αξιολογεί συμπεριφορές, να διαφωνεί, να συζητά επιχειρήματα.</a:t>
            </a:r>
          </a:p>
          <a:p>
            <a:r>
              <a:rPr lang="el-GR" sz="1400" b="1" dirty="0"/>
              <a:t>Χρονική προοπτική</a:t>
            </a:r>
            <a:r>
              <a:rPr lang="el-GR" sz="1400" dirty="0"/>
              <a:t>: κατανόηση ότι η μαμά έχει παρελθόν, παρόν και μέλλον — είναι δηλαδή μέρος μιας μεγαλύτερης ιστορίας.</a:t>
            </a:r>
          </a:p>
          <a:p>
            <a:pPr marL="0" indent="0">
              <a:buNone/>
            </a:pPr>
            <a:r>
              <a:rPr lang="el-GR" sz="1400" b="1" dirty="0"/>
              <a:t>Το σχήμα μαμά:</a:t>
            </a:r>
          </a:p>
          <a:p>
            <a:pPr marL="0" indent="0">
              <a:buNone/>
            </a:pPr>
            <a:r>
              <a:rPr lang="el-GR" sz="1400" dirty="0"/>
              <a:t>«</a:t>
            </a:r>
            <a:r>
              <a:rPr lang="el-GR" sz="1400" dirty="0">
                <a:highlight>
                  <a:srgbClr val="FFFF00"/>
                </a:highlight>
              </a:rPr>
              <a:t>Η μαμά είναι ένας ξεχωριστός άνθρωπος με τα δικά της όνειρα και δυσκολίες. Φροντίζει την οικογένεια, αλλά έχει και τη δουλειά της, τις αξίες της και τις προσωπικές της ανάγκες. Την καταλαβαίνω καλύτερα τώρα και μπορώ να δω και τα θετικά και τα αρνητικά, όχι μόνο τον ρόλο της απέναντί μου.»</a:t>
            </a:r>
            <a:endParaRPr lang="en-GB" sz="1400" dirty="0">
              <a:highlight>
                <a:srgbClr val="FFFF00"/>
              </a:highlight>
            </a:endParaRPr>
          </a:p>
        </p:txBody>
      </p:sp>
      <p:sp>
        <p:nvSpPr>
          <p:cNvPr id="4" name="Slide Number Placeholder 3">
            <a:extLst>
              <a:ext uri="{FF2B5EF4-FFF2-40B4-BE49-F238E27FC236}">
                <a16:creationId xmlns:a16="http://schemas.microsoft.com/office/drawing/2014/main" id="{15E96377-93CC-6567-F19A-58280B9610B7}"/>
              </a:ext>
            </a:extLst>
          </p:cNvPr>
          <p:cNvSpPr>
            <a:spLocks noGrp="1"/>
          </p:cNvSpPr>
          <p:nvPr>
            <p:ph type="sldNum" sz="quarter" idx="12"/>
          </p:nvPr>
        </p:nvSpPr>
        <p:spPr/>
        <p:txBody>
          <a:bodyPr/>
          <a:lstStyle/>
          <a:p>
            <a:fld id="{86AAA6DD-A541-4490-A3CA-83A4F81B28A8}" type="slidenum">
              <a:rPr lang="el-GR" smtClean="0"/>
              <a:pPr/>
              <a:t>44</a:t>
            </a:fld>
            <a:endParaRPr lang="el-GR"/>
          </a:p>
        </p:txBody>
      </p:sp>
    </p:spTree>
    <p:extLst>
      <p:ext uri="{BB962C8B-B14F-4D97-AF65-F5344CB8AC3E}">
        <p14:creationId xmlns:p14="http://schemas.microsoft.com/office/powerpoint/2010/main" val="3670908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r>
              <a:rPr lang="el-GR" dirty="0"/>
              <a:t>Πνευματική ανάπτυξη-</a:t>
            </a:r>
            <a:r>
              <a:rPr lang="el-GR" sz="4400" b="1" dirty="0"/>
              <a:t> Ρ</a:t>
            </a:r>
            <a:r>
              <a:rPr lang="en-US" sz="4400" b="1" dirty="0"/>
              <a:t>IAGET</a:t>
            </a:r>
            <a:endParaRPr lang="el-GR" dirty="0"/>
          </a:p>
        </p:txBody>
      </p:sp>
      <p:sp>
        <p:nvSpPr>
          <p:cNvPr id="3" name="2 - Θέση περιεχομένου"/>
          <p:cNvSpPr>
            <a:spLocks noGrp="1"/>
          </p:cNvSpPr>
          <p:nvPr>
            <p:ph sz="half" idx="1"/>
          </p:nvPr>
        </p:nvSpPr>
        <p:spPr>
          <a:xfrm>
            <a:off x="457200" y="1600200"/>
            <a:ext cx="4038600" cy="4525963"/>
          </a:xfrm>
        </p:spPr>
        <p:txBody>
          <a:bodyPr>
            <a:normAutofit/>
          </a:bodyPr>
          <a:lstStyle/>
          <a:p>
            <a:r>
              <a:rPr lang="el-GR" sz="3600" b="1" dirty="0"/>
              <a:t>Η διαρκής </a:t>
            </a:r>
            <a:r>
              <a:rPr lang="el-GR" sz="3600" b="1" u="sng" dirty="0"/>
              <a:t>μεταβολή </a:t>
            </a:r>
            <a:r>
              <a:rPr lang="el-GR" sz="3600" b="1" dirty="0"/>
              <a:t>των </a:t>
            </a:r>
            <a:r>
              <a:rPr lang="el-GR" sz="3600" b="1" u="sng" dirty="0"/>
              <a:t>σχημάτων</a:t>
            </a:r>
            <a:r>
              <a:rPr lang="el-GR" sz="3600" b="1" dirty="0"/>
              <a:t> συνιστά την πνευματική ανάπτυξη του ανθρώπου</a:t>
            </a:r>
          </a:p>
          <a:p>
            <a:endParaRPr lang="el-GR" dirty="0"/>
          </a:p>
        </p:txBody>
      </p:sp>
      <p:pic>
        <p:nvPicPr>
          <p:cNvPr id="6" name="Εικόνα 5" descr="Εικόνα που περιέχει σκίτσο/σχέδιο, τέχνη με γραμμές, τέχνη, ζωγραφιά&#10;&#10;Περιγραφή που δημιουργήθηκε αυτόματα">
            <a:extLst>
              <a:ext uri="{FF2B5EF4-FFF2-40B4-BE49-F238E27FC236}">
                <a16:creationId xmlns:a16="http://schemas.microsoft.com/office/drawing/2014/main" id="{153FA931-40BE-1A7F-FE84-9EB3A498D106}"/>
              </a:ext>
            </a:extLst>
          </p:cNvPr>
          <p:cNvPicPr>
            <a:picLocks noChangeAspect="1"/>
          </p:cNvPicPr>
          <p:nvPr/>
        </p:nvPicPr>
        <p:blipFill>
          <a:blip r:embed="rId2"/>
          <a:stretch>
            <a:fillRect/>
          </a:stretch>
        </p:blipFill>
        <p:spPr>
          <a:xfrm>
            <a:off x="4648200" y="2877012"/>
            <a:ext cx="4038600" cy="1972339"/>
          </a:xfrm>
          <a:prstGeom prst="rect">
            <a:avLst/>
          </a:prstGeom>
          <a:noFill/>
        </p:spPr>
      </p:pic>
      <p:sp>
        <p:nvSpPr>
          <p:cNvPr id="4" name="3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45</a:t>
            </a:fld>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66"/>
            <a:ext cx="8229600" cy="1143000"/>
          </a:xfrm>
        </p:spPr>
        <p:txBody>
          <a:bodyPr vert="horz" wrap="square" lIns="91440" tIns="45720" rIns="91440" bIns="45720" numCol="1" anchorCtr="0" compatLnSpc="1">
            <a:prstTxWarp prst="textNoShape">
              <a:avLst/>
            </a:prstTxWarp>
            <a:normAutofit fontScale="90000"/>
          </a:bodyPr>
          <a:lstStyle/>
          <a:p>
            <a:pPr algn="ctr"/>
            <a:r>
              <a:rPr lang="el-GR" sz="3500" b="1" dirty="0">
                <a:effectLst>
                  <a:outerShdw blurRad="38100" dist="38100" dir="2700000" algn="tl">
                    <a:srgbClr val="C0C0C0"/>
                  </a:outerShdw>
                </a:effectLst>
              </a:rPr>
              <a:t>Πνευματική </a:t>
            </a:r>
            <a:r>
              <a:rPr lang="en-GB" sz="3500" b="1" dirty="0">
                <a:effectLst>
                  <a:outerShdw blurRad="38100" dist="38100" dir="2700000" algn="tl">
                    <a:srgbClr val="C0C0C0"/>
                  </a:outerShdw>
                </a:effectLst>
              </a:rPr>
              <a:t>/</a:t>
            </a:r>
            <a:r>
              <a:rPr lang="el-GR" sz="3500" b="1" dirty="0">
                <a:effectLst>
                  <a:outerShdw blurRad="38100" dist="38100" dir="2700000" algn="tl">
                    <a:srgbClr val="C0C0C0"/>
                  </a:outerShdw>
                </a:effectLst>
              </a:rPr>
              <a:t>Γ</a:t>
            </a:r>
            <a:r>
              <a:rPr lang="el-GR" sz="3500" b="1" u="sng" dirty="0">
                <a:effectLst>
                  <a:outerShdw blurRad="38100" dist="38100" dir="2700000" algn="tl">
                    <a:srgbClr val="C0C0C0"/>
                  </a:outerShdw>
                </a:effectLst>
              </a:rPr>
              <a:t>νωστική</a:t>
            </a:r>
            <a:r>
              <a:rPr lang="el-GR" sz="3500" b="1" dirty="0">
                <a:effectLst>
                  <a:outerShdw blurRad="38100" dist="38100" dir="2700000" algn="tl">
                    <a:srgbClr val="C0C0C0"/>
                  </a:outerShdw>
                </a:effectLst>
              </a:rPr>
              <a:t> ανάπτυξη του </a:t>
            </a: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24579" name="Content Placeholder 2"/>
          <p:cNvSpPr>
            <a:spLocks noGrp="1"/>
          </p:cNvSpPr>
          <p:nvPr>
            <p:ph idx="1"/>
          </p:nvPr>
        </p:nvSpPr>
        <p:spPr>
          <a:xfrm>
            <a:off x="611188" y="1268413"/>
            <a:ext cx="8431212" cy="5040312"/>
          </a:xfrm>
        </p:spPr>
        <p:txBody>
          <a:bodyPr>
            <a:normAutofit fontScale="92500" lnSpcReduction="20000"/>
          </a:bodyPr>
          <a:lstStyle/>
          <a:p>
            <a:pPr marL="0" indent="0">
              <a:buNone/>
            </a:pPr>
            <a:r>
              <a:rPr lang="el-GR" sz="2800" dirty="0"/>
              <a:t> </a:t>
            </a:r>
          </a:p>
          <a:p>
            <a:pPr lvl="1"/>
            <a:r>
              <a:rPr lang="el-GR" i="1" dirty="0">
                <a:solidFill>
                  <a:srgbClr val="FF0000"/>
                </a:solidFill>
              </a:rPr>
              <a:t>αφομοίωση</a:t>
            </a:r>
            <a:r>
              <a:rPr lang="el-GR" dirty="0">
                <a:solidFill>
                  <a:srgbClr val="FF0000"/>
                </a:solidFill>
              </a:rPr>
              <a:t> </a:t>
            </a:r>
            <a:endParaRPr lang="en-US" dirty="0">
              <a:solidFill>
                <a:srgbClr val="FF0000"/>
              </a:solidFill>
            </a:endParaRPr>
          </a:p>
          <a:p>
            <a:pPr lvl="1">
              <a:buNone/>
            </a:pPr>
            <a:r>
              <a:rPr lang="el-GR" dirty="0"/>
              <a:t>Όταν το παιδί ανταποκρίνεται σε μια νέα εμπειρία (</a:t>
            </a:r>
            <a:r>
              <a:rPr lang="el-GR" b="1" dirty="0"/>
              <a:t>νέο γεγονός</a:t>
            </a:r>
            <a:r>
              <a:rPr lang="el-GR" dirty="0"/>
              <a:t>, νέα πληροφορία, κλπ.) με τρόπο </a:t>
            </a:r>
            <a:r>
              <a:rPr lang="el-GR" b="1" dirty="0"/>
              <a:t>σύμφωνο</a:t>
            </a:r>
            <a:r>
              <a:rPr lang="el-GR" dirty="0"/>
              <a:t> με ένα σχήμα γνώσης (</a:t>
            </a:r>
            <a:r>
              <a:rPr lang="el-GR" b="1" dirty="0" err="1"/>
              <a:t>schema</a:t>
            </a:r>
            <a:r>
              <a:rPr lang="el-GR" b="1" dirty="0"/>
              <a:t>) που ήδη διαθέτει</a:t>
            </a:r>
            <a:endParaRPr lang="en-GB" b="1" dirty="0">
              <a:solidFill>
                <a:srgbClr val="FF0000"/>
              </a:solidFill>
            </a:endParaRPr>
          </a:p>
          <a:p>
            <a:pPr lvl="1"/>
            <a:r>
              <a:rPr lang="el-GR" dirty="0">
                <a:solidFill>
                  <a:srgbClr val="FF0000"/>
                </a:solidFill>
              </a:rPr>
              <a:t> </a:t>
            </a:r>
            <a:r>
              <a:rPr lang="el-GR" i="1" dirty="0">
                <a:solidFill>
                  <a:srgbClr val="FF0000"/>
                </a:solidFill>
              </a:rPr>
              <a:t>συμμόρφωση</a:t>
            </a:r>
            <a:r>
              <a:rPr lang="el-GR" dirty="0">
                <a:solidFill>
                  <a:srgbClr val="FF0000"/>
                </a:solidFill>
              </a:rPr>
              <a:t> </a:t>
            </a:r>
            <a:endParaRPr lang="en-US" dirty="0">
              <a:solidFill>
                <a:srgbClr val="FF0000"/>
              </a:solidFill>
            </a:endParaRPr>
          </a:p>
          <a:p>
            <a:pPr lvl="1">
              <a:buNone/>
            </a:pPr>
            <a:r>
              <a:rPr lang="el-GR" dirty="0"/>
              <a:t>Όταν το παιδί </a:t>
            </a:r>
            <a:r>
              <a:rPr lang="el-GR" b="1" dirty="0"/>
              <a:t>τροποποιεί </a:t>
            </a:r>
            <a:r>
              <a:rPr lang="el-GR" dirty="0"/>
              <a:t>ένα σχήμα γνώσης (</a:t>
            </a:r>
            <a:r>
              <a:rPr lang="el-GR" b="1" dirty="0" err="1"/>
              <a:t>schema</a:t>
            </a:r>
            <a:r>
              <a:rPr lang="el-GR" b="1" dirty="0"/>
              <a:t>) </a:t>
            </a:r>
            <a:r>
              <a:rPr lang="el-GR" dirty="0"/>
              <a:t>που ήδη διαθέτει ή σχηματίζει ένα νέο σχήμα </a:t>
            </a:r>
            <a:r>
              <a:rPr lang="el-GR" b="1" dirty="0"/>
              <a:t>για να κατανοήσει</a:t>
            </a:r>
            <a:r>
              <a:rPr lang="el-GR" dirty="0"/>
              <a:t> μια νέα εμπειρία (</a:t>
            </a:r>
            <a:r>
              <a:rPr lang="el-GR" b="1" dirty="0"/>
              <a:t>νέο γεγονός</a:t>
            </a:r>
            <a:r>
              <a:rPr lang="el-GR" dirty="0"/>
              <a:t>, νέα πληροφορία, κλπ.)</a:t>
            </a:r>
            <a:endParaRPr lang="en-GB" dirty="0">
              <a:solidFill>
                <a:srgbClr val="FF0000"/>
              </a:solidFill>
            </a:endParaRPr>
          </a:p>
          <a:p>
            <a:pPr lvl="1"/>
            <a:r>
              <a:rPr lang="el-GR" dirty="0">
                <a:solidFill>
                  <a:srgbClr val="FF0000"/>
                </a:solidFill>
              </a:rPr>
              <a:t> </a:t>
            </a:r>
            <a:r>
              <a:rPr lang="el-GR" i="1" dirty="0">
                <a:solidFill>
                  <a:srgbClr val="FF0000"/>
                </a:solidFill>
              </a:rPr>
              <a:t>προσαρμογή</a:t>
            </a:r>
            <a:r>
              <a:rPr lang="el-GR" dirty="0">
                <a:solidFill>
                  <a:srgbClr val="FF0000"/>
                </a:solidFill>
              </a:rPr>
              <a:t> </a:t>
            </a:r>
            <a:r>
              <a:rPr lang="en-US" dirty="0">
                <a:solidFill>
                  <a:srgbClr val="FF0000"/>
                </a:solidFill>
              </a:rPr>
              <a:t>(</a:t>
            </a:r>
            <a:r>
              <a:rPr lang="el-GR" dirty="0">
                <a:solidFill>
                  <a:srgbClr val="FF0000"/>
                </a:solidFill>
              </a:rPr>
              <a:t>αφομοίωση-συμμόρφωση)</a:t>
            </a:r>
            <a:endParaRPr lang="en-GB" dirty="0">
              <a:solidFill>
                <a:srgbClr val="FF0000"/>
              </a:solidFill>
            </a:endParaRPr>
          </a:p>
          <a:p>
            <a:pPr lvl="1"/>
            <a:r>
              <a:rPr lang="en-US" dirty="0">
                <a:solidFill>
                  <a:srgbClr val="FF0000"/>
                </a:solidFill>
              </a:rPr>
              <a:t>&gt;</a:t>
            </a:r>
            <a:r>
              <a:rPr lang="el-GR" dirty="0">
                <a:solidFill>
                  <a:srgbClr val="FF0000"/>
                </a:solidFill>
              </a:rPr>
              <a:t>το  νέο </a:t>
            </a:r>
            <a:r>
              <a:rPr lang="el-GR" i="1" u="sng" dirty="0">
                <a:solidFill>
                  <a:srgbClr val="FF0000"/>
                </a:solidFill>
              </a:rPr>
              <a:t>σχήμα</a:t>
            </a:r>
            <a:br>
              <a:rPr lang="en-US" i="1" u="sng" dirty="0">
                <a:solidFill>
                  <a:srgbClr val="FF0000"/>
                </a:solidFill>
                <a:latin typeface="Corbel" pitchFamily="34" charset="0"/>
              </a:rPr>
            </a:br>
            <a:endParaRPr lang="el-GR" i="1" u="sng" dirty="0">
              <a:solidFill>
                <a:srgbClr val="FF0000"/>
              </a:solidFill>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46</a:t>
            </a:fld>
            <a:endParaRPr lang="el-G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8287-57E0-2D92-02E1-C00F8FB6E4F7}"/>
              </a:ext>
            </a:extLst>
          </p:cNvPr>
          <p:cNvSpPr>
            <a:spLocks noGrp="1"/>
          </p:cNvSpPr>
          <p:nvPr>
            <p:ph type="title"/>
          </p:nvPr>
        </p:nvSpPr>
        <p:spPr/>
        <p:txBody>
          <a:bodyPr>
            <a:normAutofit fontScale="90000"/>
          </a:bodyPr>
          <a:lstStyle/>
          <a:p>
            <a:r>
              <a:rPr lang="el-GR" b="1" dirty="0"/>
              <a:t>1. Αφομοίωση (Assimilation)</a:t>
            </a:r>
            <a:br>
              <a:rPr lang="el-GR" b="1" dirty="0"/>
            </a:br>
            <a:endParaRPr lang="en-GB" dirty="0"/>
          </a:p>
        </p:txBody>
      </p:sp>
      <p:sp>
        <p:nvSpPr>
          <p:cNvPr id="3" name="Content Placeholder 2">
            <a:extLst>
              <a:ext uri="{FF2B5EF4-FFF2-40B4-BE49-F238E27FC236}">
                <a16:creationId xmlns:a16="http://schemas.microsoft.com/office/drawing/2014/main" id="{A07F4C35-B12C-5B2E-6993-C9F4728CD6E5}"/>
              </a:ext>
            </a:extLst>
          </p:cNvPr>
          <p:cNvSpPr>
            <a:spLocks noGrp="1"/>
          </p:cNvSpPr>
          <p:nvPr>
            <p:ph idx="1"/>
          </p:nvPr>
        </p:nvSpPr>
        <p:spPr/>
        <p:txBody>
          <a:bodyPr>
            <a:normAutofit fontScale="85000" lnSpcReduction="20000"/>
          </a:bodyPr>
          <a:lstStyle/>
          <a:p>
            <a:pPr marL="0" indent="0">
              <a:buNone/>
            </a:pPr>
            <a:endParaRPr lang="el-GR" b="1" dirty="0"/>
          </a:p>
          <a:p>
            <a:pPr marL="0" indent="0">
              <a:buNone/>
            </a:pPr>
            <a:r>
              <a:rPr lang="el-GR" dirty="0"/>
              <a:t>Η αφομοίωση είναι όταν </a:t>
            </a:r>
            <a:r>
              <a:rPr lang="el-GR" b="1" dirty="0"/>
              <a:t>το παιδί εντάσσει νέες εμπειρίες σε ήδη υπάρχοντα νοητικά σχήματα</a:t>
            </a:r>
            <a:r>
              <a:rPr lang="el-GR" dirty="0"/>
              <a:t> (δηλαδή τρόπους σκέψης που έχει ήδη).</a:t>
            </a:r>
          </a:p>
          <a:p>
            <a:pPr marL="0" indent="0">
              <a:buNone/>
            </a:pPr>
            <a:r>
              <a:rPr lang="el-GR" b="1" dirty="0"/>
              <a:t>Παράδειγμα:</a:t>
            </a:r>
          </a:p>
          <a:p>
            <a:r>
              <a:rPr lang="el-GR" dirty="0"/>
              <a:t>Ένα παιδί που έχει σαν σχήμα: ότι τα σκυλιά είναι «τετράποδα ζώα », μπορεί:</a:t>
            </a:r>
          </a:p>
          <a:p>
            <a:pPr marL="0" indent="0">
              <a:buNone/>
            </a:pPr>
            <a:r>
              <a:rPr lang="el-GR" dirty="0"/>
              <a:t>     να δει μια γάτα και να την ονομάσει «σκύλο».</a:t>
            </a:r>
            <a:br>
              <a:rPr lang="el-GR" dirty="0"/>
            </a:br>
            <a:r>
              <a:rPr lang="el-GR" dirty="0"/>
              <a:t>Έτσι προσπαθεί να </a:t>
            </a:r>
            <a:r>
              <a:rPr lang="el-GR" b="1" dirty="0"/>
              <a:t>αφομοιώσει</a:t>
            </a:r>
            <a:r>
              <a:rPr lang="el-GR" dirty="0"/>
              <a:t> τη γάτα στο ήδη γνωστό σχήμα «σκύλος».</a:t>
            </a:r>
            <a:r>
              <a:rPr lang="el-GR" b="1" dirty="0"/>
              <a:t>Η αφομοίωση είναι ουσιαστικά: "Χρησιμοποιώ αυτό που ξέρω για να καταλάβω κάτι νέο.”</a:t>
            </a:r>
            <a:endParaRPr lang="el-GR" dirty="0"/>
          </a:p>
          <a:p>
            <a:endParaRPr lang="en-GB" dirty="0"/>
          </a:p>
        </p:txBody>
      </p:sp>
      <p:sp>
        <p:nvSpPr>
          <p:cNvPr id="4" name="Slide Number Placeholder 3">
            <a:extLst>
              <a:ext uri="{FF2B5EF4-FFF2-40B4-BE49-F238E27FC236}">
                <a16:creationId xmlns:a16="http://schemas.microsoft.com/office/drawing/2014/main" id="{2EBC1F7A-BB31-0CCD-880D-6F04A114E285}"/>
              </a:ext>
            </a:extLst>
          </p:cNvPr>
          <p:cNvSpPr>
            <a:spLocks noGrp="1"/>
          </p:cNvSpPr>
          <p:nvPr>
            <p:ph type="sldNum" sz="quarter" idx="12"/>
          </p:nvPr>
        </p:nvSpPr>
        <p:spPr/>
        <p:txBody>
          <a:bodyPr/>
          <a:lstStyle/>
          <a:p>
            <a:fld id="{86AAA6DD-A541-4490-A3CA-83A4F81B28A8}" type="slidenum">
              <a:rPr lang="el-GR" smtClean="0"/>
              <a:pPr/>
              <a:t>47</a:t>
            </a:fld>
            <a:endParaRPr lang="el-GR"/>
          </a:p>
        </p:txBody>
      </p:sp>
    </p:spTree>
    <p:extLst>
      <p:ext uri="{BB962C8B-B14F-4D97-AF65-F5344CB8AC3E}">
        <p14:creationId xmlns:p14="http://schemas.microsoft.com/office/powerpoint/2010/main" val="4152532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C82-CB96-F078-9FFC-FB8FCAF80027}"/>
              </a:ext>
            </a:extLst>
          </p:cNvPr>
          <p:cNvSpPr>
            <a:spLocks noGrp="1"/>
          </p:cNvSpPr>
          <p:nvPr>
            <p:ph type="title"/>
          </p:nvPr>
        </p:nvSpPr>
        <p:spPr/>
        <p:txBody>
          <a:bodyPr>
            <a:normAutofit fontScale="90000"/>
          </a:bodyPr>
          <a:lstStyle/>
          <a:p>
            <a:r>
              <a:rPr lang="el-GR" b="1" dirty="0"/>
              <a:t>2. Συμμόρφωση / Προσαρμογή (Accommodation)</a:t>
            </a:r>
            <a:br>
              <a:rPr lang="el-GR" b="1" dirty="0"/>
            </a:br>
            <a:endParaRPr lang="en-GB" dirty="0"/>
          </a:p>
        </p:txBody>
      </p:sp>
      <p:sp>
        <p:nvSpPr>
          <p:cNvPr id="3" name="Content Placeholder 2">
            <a:extLst>
              <a:ext uri="{FF2B5EF4-FFF2-40B4-BE49-F238E27FC236}">
                <a16:creationId xmlns:a16="http://schemas.microsoft.com/office/drawing/2014/main" id="{084F84A9-5F78-6DE1-B989-D53FD0B46FEE}"/>
              </a:ext>
            </a:extLst>
          </p:cNvPr>
          <p:cNvSpPr>
            <a:spLocks noGrp="1"/>
          </p:cNvSpPr>
          <p:nvPr>
            <p:ph idx="1"/>
          </p:nvPr>
        </p:nvSpPr>
        <p:spPr/>
        <p:txBody>
          <a:bodyPr>
            <a:normAutofit/>
          </a:bodyPr>
          <a:lstStyle/>
          <a:p>
            <a:pPr marL="0" indent="0">
              <a:buNone/>
            </a:pPr>
            <a:r>
              <a:rPr lang="el-GR" dirty="0"/>
              <a:t>Η συμμόρφωση είναι όταν </a:t>
            </a:r>
            <a:r>
              <a:rPr lang="el-GR" b="1" dirty="0"/>
              <a:t>το παιδί τροποποιεί τα υπάρχοντα σχήματα ή δημιουργεί νέα</a:t>
            </a:r>
            <a:r>
              <a:rPr lang="el-GR" dirty="0"/>
              <a:t> ώστε να χωρέσει πληροφορίες που δεν ταιριάζουν.</a:t>
            </a:r>
          </a:p>
          <a:p>
            <a:pPr marL="0" indent="0">
              <a:buNone/>
            </a:pPr>
            <a:r>
              <a:rPr lang="el-GR" b="1" dirty="0"/>
              <a:t>Παράδειγμα:</a:t>
            </a:r>
          </a:p>
          <a:p>
            <a:pPr marL="0" indent="0">
              <a:buNone/>
            </a:pPr>
            <a:r>
              <a:rPr lang="el-GR" dirty="0"/>
              <a:t>Μετά από εξηγήσεις ή εμπειρίες(γαυγισμα-νιαουρισμα), το παιδί καταλαβαίνει ότι:η γάτα </a:t>
            </a:r>
            <a:r>
              <a:rPr lang="el-GR" b="1" dirty="0"/>
              <a:t>είναι διαφορετική</a:t>
            </a:r>
            <a:r>
              <a:rPr lang="el-GR" dirty="0"/>
              <a:t> από το σκύλο και δημιουργεί το νέο σχήμα «γάτα».</a:t>
            </a:r>
          </a:p>
          <a:p>
            <a:pPr marL="0" indent="0">
              <a:buNone/>
            </a:pPr>
            <a:endParaRPr lang="en-GB" dirty="0"/>
          </a:p>
        </p:txBody>
      </p:sp>
      <p:sp>
        <p:nvSpPr>
          <p:cNvPr id="4" name="Slide Number Placeholder 3">
            <a:extLst>
              <a:ext uri="{FF2B5EF4-FFF2-40B4-BE49-F238E27FC236}">
                <a16:creationId xmlns:a16="http://schemas.microsoft.com/office/drawing/2014/main" id="{EEA0BDAA-746A-3104-9540-7A35C477F1E6}"/>
              </a:ext>
            </a:extLst>
          </p:cNvPr>
          <p:cNvSpPr>
            <a:spLocks noGrp="1"/>
          </p:cNvSpPr>
          <p:nvPr>
            <p:ph type="sldNum" sz="quarter" idx="12"/>
          </p:nvPr>
        </p:nvSpPr>
        <p:spPr/>
        <p:txBody>
          <a:bodyPr/>
          <a:lstStyle/>
          <a:p>
            <a:fld id="{86AAA6DD-A541-4490-A3CA-83A4F81B28A8}" type="slidenum">
              <a:rPr lang="el-GR" smtClean="0"/>
              <a:pPr/>
              <a:t>48</a:t>
            </a:fld>
            <a:endParaRPr lang="el-GR"/>
          </a:p>
        </p:txBody>
      </p:sp>
    </p:spTree>
    <p:extLst>
      <p:ext uri="{BB962C8B-B14F-4D97-AF65-F5344CB8AC3E}">
        <p14:creationId xmlns:p14="http://schemas.microsoft.com/office/powerpoint/2010/main" val="1240823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290B-E327-0166-CA9C-F49133828FC3}"/>
              </a:ext>
            </a:extLst>
          </p:cNvPr>
          <p:cNvSpPr>
            <a:spLocks noGrp="1"/>
          </p:cNvSpPr>
          <p:nvPr>
            <p:ph type="title"/>
          </p:nvPr>
        </p:nvSpPr>
        <p:spPr/>
        <p:txBody>
          <a:bodyPr/>
          <a:lstStyle/>
          <a:p>
            <a:r>
              <a:rPr lang="el-GR" b="1" dirty="0"/>
              <a:t>3. Εξισορρόπιση</a:t>
            </a:r>
            <a:endParaRPr lang="en-GB" b="1" dirty="0"/>
          </a:p>
        </p:txBody>
      </p:sp>
      <p:sp>
        <p:nvSpPr>
          <p:cNvPr id="3" name="Content Placeholder 2">
            <a:extLst>
              <a:ext uri="{FF2B5EF4-FFF2-40B4-BE49-F238E27FC236}">
                <a16:creationId xmlns:a16="http://schemas.microsoft.com/office/drawing/2014/main" id="{02F23DD5-62CA-905B-CCED-E42BE695E95B}"/>
              </a:ext>
            </a:extLst>
          </p:cNvPr>
          <p:cNvSpPr>
            <a:spLocks noGrp="1"/>
          </p:cNvSpPr>
          <p:nvPr>
            <p:ph idx="1"/>
          </p:nvPr>
        </p:nvSpPr>
        <p:spPr/>
        <p:txBody>
          <a:bodyPr>
            <a:normAutofit fontScale="92500" lnSpcReduction="20000"/>
          </a:bodyPr>
          <a:lstStyle/>
          <a:p>
            <a:pPr marL="0" indent="0">
              <a:buNone/>
            </a:pPr>
            <a:endParaRPr lang="el-GR" b="1" dirty="0"/>
          </a:p>
          <a:p>
            <a:pPr marL="0" indent="0">
              <a:buNone/>
            </a:pPr>
            <a:r>
              <a:rPr lang="el-GR" dirty="0"/>
              <a:t>Το παιδί </a:t>
            </a:r>
            <a:r>
              <a:rPr lang="el-GR" b="1" dirty="0"/>
              <a:t>αλλάζει το παλιό σχήμα</a:t>
            </a:r>
            <a:r>
              <a:rPr lang="el-GR" dirty="0"/>
              <a:t> ή </a:t>
            </a:r>
            <a:r>
              <a:rPr lang="el-GR" b="1" dirty="0"/>
              <a:t>δημιουργεί νέο</a:t>
            </a:r>
            <a:r>
              <a:rPr lang="el-GR" dirty="0"/>
              <a:t>:</a:t>
            </a:r>
          </a:p>
          <a:p>
            <a:pPr marL="0" indent="0">
              <a:buNone/>
            </a:pPr>
            <a:r>
              <a:rPr lang="el-GR" dirty="0"/>
              <a:t>Νέο πιο γενικό σχήμα: </a:t>
            </a:r>
            <a:r>
              <a:rPr lang="el-GR" b="1" dirty="0"/>
              <a:t>«τετράποδα ζώα»</a:t>
            </a:r>
            <a:endParaRPr lang="el-GR" dirty="0"/>
          </a:p>
          <a:p>
            <a:pPr marL="0" indent="0">
              <a:buNone/>
            </a:pPr>
            <a:r>
              <a:rPr lang="el-GR" dirty="0"/>
              <a:t>Υποκατηγορίες: </a:t>
            </a:r>
            <a:r>
              <a:rPr lang="el-GR" b="1" dirty="0"/>
              <a:t>«σκύλοι»</a:t>
            </a:r>
            <a:r>
              <a:rPr lang="el-GR" dirty="0"/>
              <a:t> και </a:t>
            </a:r>
            <a:r>
              <a:rPr lang="el-GR" b="1" dirty="0"/>
              <a:t>«γάτες»</a:t>
            </a:r>
            <a:endParaRPr lang="el-GR" dirty="0"/>
          </a:p>
          <a:p>
            <a:pPr marL="0" indent="0">
              <a:buNone/>
            </a:pPr>
            <a:r>
              <a:rPr lang="el-GR" dirty="0"/>
              <a:t>Έτσι τελικά καταλαβαίνει ότι:</a:t>
            </a:r>
          </a:p>
          <a:p>
            <a:pPr marL="0" indent="0">
              <a:buNone/>
            </a:pPr>
            <a:r>
              <a:rPr lang="el-GR" dirty="0"/>
              <a:t>Μερικά τετράποδα είναι </a:t>
            </a:r>
            <a:r>
              <a:rPr lang="el-GR" b="1" dirty="0"/>
              <a:t>σκύλοι</a:t>
            </a:r>
            <a:endParaRPr lang="el-GR" dirty="0"/>
          </a:p>
          <a:p>
            <a:pPr marL="0" indent="0">
              <a:buNone/>
            </a:pPr>
            <a:r>
              <a:rPr lang="el-GR" dirty="0"/>
              <a:t>Μερικά τετράποδα είναι </a:t>
            </a:r>
            <a:r>
              <a:rPr lang="el-GR" b="1" dirty="0"/>
              <a:t>γάτες</a:t>
            </a:r>
            <a:endParaRPr lang="el-GR" dirty="0"/>
          </a:p>
          <a:p>
            <a:r>
              <a:rPr lang="el-GR" dirty="0">
                <a:highlight>
                  <a:srgbClr val="FFFF00"/>
                </a:highlight>
              </a:rPr>
              <a:t>Αυτό είναι ακριβώς η διαδικασία </a:t>
            </a:r>
            <a:r>
              <a:rPr lang="el-GR" b="1" dirty="0">
                <a:highlight>
                  <a:srgbClr val="FFFF00"/>
                </a:highlight>
              </a:rPr>
              <a:t>γνωστικής εξισορρόπησης</a:t>
            </a:r>
            <a:r>
              <a:rPr lang="el-GR" dirty="0">
                <a:highlight>
                  <a:srgbClr val="FFFF00"/>
                </a:highlight>
              </a:rPr>
              <a:t> στον Piaget.</a:t>
            </a:r>
          </a:p>
          <a:p>
            <a:endParaRPr lang="en-GB" dirty="0"/>
          </a:p>
        </p:txBody>
      </p:sp>
      <p:sp>
        <p:nvSpPr>
          <p:cNvPr id="4" name="Slide Number Placeholder 3">
            <a:extLst>
              <a:ext uri="{FF2B5EF4-FFF2-40B4-BE49-F238E27FC236}">
                <a16:creationId xmlns:a16="http://schemas.microsoft.com/office/drawing/2014/main" id="{DDBC5059-ACFD-322B-BFF4-28DE8348A9B7}"/>
              </a:ext>
            </a:extLst>
          </p:cNvPr>
          <p:cNvSpPr>
            <a:spLocks noGrp="1"/>
          </p:cNvSpPr>
          <p:nvPr>
            <p:ph type="sldNum" sz="quarter" idx="12"/>
          </p:nvPr>
        </p:nvSpPr>
        <p:spPr/>
        <p:txBody>
          <a:bodyPr/>
          <a:lstStyle/>
          <a:p>
            <a:fld id="{86AAA6DD-A541-4490-A3CA-83A4F81B28A8}" type="slidenum">
              <a:rPr lang="el-GR" smtClean="0"/>
              <a:pPr/>
              <a:t>49</a:t>
            </a:fld>
            <a:endParaRPr lang="el-GR"/>
          </a:p>
        </p:txBody>
      </p:sp>
    </p:spTree>
    <p:extLst>
      <p:ext uri="{BB962C8B-B14F-4D97-AF65-F5344CB8AC3E}">
        <p14:creationId xmlns:p14="http://schemas.microsoft.com/office/powerpoint/2010/main" val="241713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85900" y="1063229"/>
            <a:ext cx="6172200" cy="857250"/>
          </a:xfrm>
        </p:spPr>
        <p:txBody>
          <a:bodyPr anchor="ctr">
            <a:normAutofit/>
          </a:bodyPr>
          <a:lstStyle/>
          <a:p>
            <a:r>
              <a:rPr lang="el-GR" dirty="0" err="1"/>
              <a:t>John</a:t>
            </a:r>
            <a:r>
              <a:rPr lang="el-GR" dirty="0"/>
              <a:t> </a:t>
            </a:r>
            <a:r>
              <a:rPr lang="el-GR" dirty="0" err="1"/>
              <a:t>Dewey</a:t>
            </a:r>
            <a:r>
              <a:rPr lang="el-GR" dirty="0"/>
              <a:t> (1859-1952)</a:t>
            </a:r>
          </a:p>
        </p:txBody>
      </p:sp>
      <p:sp>
        <p:nvSpPr>
          <p:cNvPr id="3" name="2 - Θέση περιεχομένου"/>
          <p:cNvSpPr>
            <a:spLocks noGrp="1"/>
          </p:cNvSpPr>
          <p:nvPr>
            <p:ph sz="half" idx="1"/>
          </p:nvPr>
        </p:nvSpPr>
        <p:spPr>
          <a:xfrm>
            <a:off x="467544" y="2057400"/>
            <a:ext cx="4047306" cy="4323927"/>
          </a:xfrm>
        </p:spPr>
        <p:txBody>
          <a:bodyPr>
            <a:normAutofit/>
          </a:bodyPr>
          <a:lstStyle/>
          <a:p>
            <a:pPr>
              <a:lnSpc>
                <a:spcPct val="90000"/>
              </a:lnSpc>
              <a:buNone/>
            </a:pPr>
            <a:r>
              <a:rPr lang="el-GR" sz="2000" b="1" dirty="0"/>
              <a:t>Η εκπαίδευση πρέπει να βασίζεται και να επεκτείνει την εμπειρία</a:t>
            </a:r>
            <a:r>
              <a:rPr lang="el-GR" sz="2000" dirty="0"/>
              <a:t>. </a:t>
            </a:r>
          </a:p>
          <a:p>
            <a:pPr marL="0" indent="0">
              <a:lnSpc>
                <a:spcPct val="90000"/>
              </a:lnSpc>
              <a:buNone/>
            </a:pPr>
            <a:r>
              <a:rPr lang="el-GR" sz="2000" dirty="0"/>
              <a:t>Οι μέθοδοι εκπαίδευσης πρέπει να ενθαρρύνουν</a:t>
            </a:r>
          </a:p>
          <a:p>
            <a:pPr>
              <a:lnSpc>
                <a:spcPct val="90000"/>
              </a:lnSpc>
              <a:buFont typeface="Wingdings" pitchFamily="2" charset="2"/>
              <a:buChar char="q"/>
            </a:pPr>
            <a:r>
              <a:rPr lang="el-GR" sz="2000" dirty="0"/>
              <a:t>Τη διερεύνηση, </a:t>
            </a:r>
          </a:p>
          <a:p>
            <a:pPr>
              <a:lnSpc>
                <a:spcPct val="90000"/>
              </a:lnSpc>
              <a:buFont typeface="Wingdings" pitchFamily="2" charset="2"/>
              <a:buChar char="q"/>
            </a:pPr>
            <a:r>
              <a:rPr lang="el-GR" sz="2000" dirty="0"/>
              <a:t>τη δημιουργική σκέψη,</a:t>
            </a:r>
          </a:p>
          <a:p>
            <a:pPr>
              <a:lnSpc>
                <a:spcPct val="90000"/>
              </a:lnSpc>
              <a:buFont typeface="Wingdings" pitchFamily="2" charset="2"/>
              <a:buChar char="q"/>
            </a:pPr>
            <a:r>
              <a:rPr lang="el-GR" sz="2000" dirty="0"/>
              <a:t> τον </a:t>
            </a:r>
            <a:r>
              <a:rPr lang="el-GR" sz="2000" dirty="0" err="1"/>
              <a:t>αναστοχασμό</a:t>
            </a:r>
            <a:r>
              <a:rPr lang="el-GR" sz="2000" dirty="0"/>
              <a:t> (</a:t>
            </a:r>
            <a:r>
              <a:rPr lang="el-GR" sz="2000" dirty="0" err="1"/>
              <a:t>reflection</a:t>
            </a:r>
            <a:r>
              <a:rPr lang="el-GR" sz="2000" dirty="0"/>
              <a:t>) και την </a:t>
            </a:r>
          </a:p>
          <a:p>
            <a:pPr>
              <a:lnSpc>
                <a:spcPct val="90000"/>
              </a:lnSpc>
              <a:buFont typeface="Wingdings" pitchFamily="2" charset="2"/>
              <a:buChar char="q"/>
            </a:pPr>
            <a:r>
              <a:rPr lang="el-GR" sz="2000" dirty="0"/>
              <a:t>οικοδόμηση της γνώσης. </a:t>
            </a:r>
          </a:p>
          <a:p>
            <a:pPr marL="0" indent="0">
              <a:lnSpc>
                <a:spcPct val="90000"/>
              </a:lnSpc>
              <a:buNone/>
            </a:pPr>
            <a:r>
              <a:rPr lang="el-GR" sz="2000" dirty="0"/>
              <a:t>Απαραίτητη για τη μάθηση είναι η </a:t>
            </a:r>
            <a:r>
              <a:rPr lang="el-GR" sz="2000" b="1" dirty="0" err="1">
                <a:highlight>
                  <a:srgbClr val="FFFF00"/>
                </a:highlight>
              </a:rPr>
              <a:t>διάδραση</a:t>
            </a:r>
            <a:r>
              <a:rPr lang="el-GR" sz="2000" dirty="0">
                <a:highlight>
                  <a:srgbClr val="FFFF00"/>
                </a:highlight>
              </a:rPr>
              <a:t> (</a:t>
            </a:r>
            <a:r>
              <a:rPr lang="el-GR" sz="2000" dirty="0" err="1">
                <a:highlight>
                  <a:srgbClr val="FFFF00"/>
                </a:highlight>
              </a:rPr>
              <a:t>interaction</a:t>
            </a:r>
            <a:r>
              <a:rPr lang="el-GR" sz="2000" dirty="0">
                <a:highlight>
                  <a:srgbClr val="FFFF00"/>
                </a:highlight>
              </a:rPr>
              <a:t>) με το </a:t>
            </a:r>
            <a:r>
              <a:rPr lang="el-GR" sz="2000" b="1" dirty="0">
                <a:highlight>
                  <a:srgbClr val="FFFF00"/>
                </a:highlight>
              </a:rPr>
              <a:t>περιβάλλον</a:t>
            </a:r>
            <a:r>
              <a:rPr lang="el-GR" sz="2000" dirty="0">
                <a:highlight>
                  <a:srgbClr val="FFFF00"/>
                </a:highlight>
              </a:rPr>
              <a:t>. </a:t>
            </a:r>
          </a:p>
        </p:txBody>
      </p:sp>
      <p:pic>
        <p:nvPicPr>
          <p:cNvPr id="4098" name="Picture 2" descr="ντιουι">
            <a:extLst>
              <a:ext uri="{FF2B5EF4-FFF2-40B4-BE49-F238E27FC236}">
                <a16:creationId xmlns:a16="http://schemas.microsoft.com/office/drawing/2014/main" id="{38CC94AE-EDFD-4788-8F86-BB35A3460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771" b="3"/>
          <a:stretch/>
        </p:blipFill>
        <p:spPr bwMode="auto">
          <a:xfrm>
            <a:off x="4629150" y="2057401"/>
            <a:ext cx="3028950" cy="3394472"/>
          </a:xfrm>
          <a:prstGeom prst="rect">
            <a:avLst/>
          </a:prstGeom>
          <a:solidFill>
            <a:srgbClr val="FFFFFF"/>
          </a:solidFill>
        </p:spPr>
      </p:pic>
      <p:sp>
        <p:nvSpPr>
          <p:cNvPr id="4" name="3 - Θέση αριθμού διαφάνειας"/>
          <p:cNvSpPr>
            <a:spLocks noGrp="1"/>
          </p:cNvSpPr>
          <p:nvPr>
            <p:ph type="sldNum" sz="quarter" idx="12"/>
          </p:nvPr>
        </p:nvSpPr>
        <p:spPr>
          <a:xfrm>
            <a:off x="6057900" y="5624514"/>
            <a:ext cx="1600200" cy="273844"/>
          </a:xfrm>
        </p:spPr>
        <p:txBody>
          <a:bodyPr anchor="ctr">
            <a:normAutofit lnSpcReduction="10000"/>
          </a:bodyPr>
          <a:lstStyle/>
          <a:p>
            <a:pPr>
              <a:spcAft>
                <a:spcPts val="450"/>
              </a:spcAft>
            </a:pPr>
            <a:fld id="{86AAA6DD-A541-4490-A3CA-83A4F81B28A8}" type="slidenum">
              <a:rPr lang="el-GR" smtClean="0"/>
              <a:pPr>
                <a:spcAft>
                  <a:spcPts val="450"/>
                </a:spcAft>
              </a:pPr>
              <a:t>5</a:t>
            </a:fld>
            <a:endParaRPr lang="el-GR"/>
          </a:p>
        </p:txBody>
      </p:sp>
    </p:spTree>
    <p:extLst>
      <p:ext uri="{BB962C8B-B14F-4D97-AF65-F5344CB8AC3E}">
        <p14:creationId xmlns:p14="http://schemas.microsoft.com/office/powerpoint/2010/main" val="4562950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1910-C6E5-A944-F2D5-69B6474E61E5}"/>
              </a:ext>
            </a:extLst>
          </p:cNvPr>
          <p:cNvSpPr>
            <a:spLocks noGrp="1"/>
          </p:cNvSpPr>
          <p:nvPr>
            <p:ph type="title"/>
          </p:nvPr>
        </p:nvSpPr>
        <p:spPr/>
        <p:txBody>
          <a:bodyPr>
            <a:normAutofit fontScale="90000"/>
          </a:bodyPr>
          <a:lstStyle/>
          <a:p>
            <a:br>
              <a:rPr lang="el-GR" b="1" dirty="0"/>
            </a:br>
            <a:r>
              <a:rPr lang="el-GR" b="1" dirty="0"/>
              <a:t>Η σχέση Αφομοίωσης – Συμμόρφωσης</a:t>
            </a:r>
            <a:br>
              <a:rPr lang="el-GR" b="1" dirty="0"/>
            </a:br>
            <a:endParaRPr lang="en-GB" dirty="0"/>
          </a:p>
        </p:txBody>
      </p:sp>
      <p:sp>
        <p:nvSpPr>
          <p:cNvPr id="3" name="Content Placeholder 2">
            <a:extLst>
              <a:ext uri="{FF2B5EF4-FFF2-40B4-BE49-F238E27FC236}">
                <a16:creationId xmlns:a16="http://schemas.microsoft.com/office/drawing/2014/main" id="{515430B1-6EFE-2081-94BA-E15CE7D10DD2}"/>
              </a:ext>
            </a:extLst>
          </p:cNvPr>
          <p:cNvSpPr>
            <a:spLocks noGrp="1"/>
          </p:cNvSpPr>
          <p:nvPr>
            <p:ph idx="1"/>
          </p:nvPr>
        </p:nvSpPr>
        <p:spPr/>
        <p:txBody>
          <a:bodyPr>
            <a:normAutofit fontScale="92500" lnSpcReduction="10000"/>
          </a:bodyPr>
          <a:lstStyle/>
          <a:p>
            <a:pPr marL="0" indent="0">
              <a:buNone/>
            </a:pPr>
            <a:r>
              <a:rPr lang="el-GR" dirty="0"/>
              <a:t>Οι δύο μηχανισμοί λειτουργούν πάντα μαζί</a:t>
            </a:r>
          </a:p>
          <a:p>
            <a:r>
              <a:rPr lang="el-GR" dirty="0"/>
              <a:t>Αν χρησιμοποιούμε μόνο </a:t>
            </a:r>
            <a:r>
              <a:rPr lang="el-GR" b="1" dirty="0"/>
              <a:t>αφομοίωση</a:t>
            </a:r>
            <a:r>
              <a:rPr lang="el-GR" dirty="0"/>
              <a:t>, τότε βλέπουμε τον κόσμο μόνο μέσα από ό,τι ήδη ξέρουμε.</a:t>
            </a:r>
          </a:p>
          <a:p>
            <a:r>
              <a:rPr lang="el-GR" dirty="0"/>
              <a:t>Αν χρησιμοποιούμε μόνο </a:t>
            </a:r>
            <a:r>
              <a:rPr lang="el-GR" b="1" dirty="0"/>
              <a:t>συμμόρφωση</a:t>
            </a:r>
            <a:r>
              <a:rPr lang="el-GR" dirty="0"/>
              <a:t>, τότε θα αλλάζαμε συνεχώς τα σχήματά μας χωρίς σταθερότητα.</a:t>
            </a:r>
          </a:p>
          <a:p>
            <a:r>
              <a:rPr lang="el-GR" dirty="0"/>
              <a:t>Ο άνθρωπος επιδιώκει μια ισορροπία μεταξύ των δύο, που ο Piaget ονόμασε </a:t>
            </a:r>
            <a:r>
              <a:rPr lang="el-GR" b="1" dirty="0"/>
              <a:t>εξισορρόπηση (equilibration)</a:t>
            </a:r>
            <a:r>
              <a:rPr lang="el-GR" dirty="0"/>
              <a:t>.</a:t>
            </a:r>
          </a:p>
          <a:p>
            <a:endParaRPr lang="en-GB" dirty="0"/>
          </a:p>
        </p:txBody>
      </p:sp>
      <p:sp>
        <p:nvSpPr>
          <p:cNvPr id="4" name="Slide Number Placeholder 3">
            <a:extLst>
              <a:ext uri="{FF2B5EF4-FFF2-40B4-BE49-F238E27FC236}">
                <a16:creationId xmlns:a16="http://schemas.microsoft.com/office/drawing/2014/main" id="{83E5B195-3431-484B-6BDA-F8A0647D30FB}"/>
              </a:ext>
            </a:extLst>
          </p:cNvPr>
          <p:cNvSpPr>
            <a:spLocks noGrp="1"/>
          </p:cNvSpPr>
          <p:nvPr>
            <p:ph type="sldNum" sz="quarter" idx="12"/>
          </p:nvPr>
        </p:nvSpPr>
        <p:spPr/>
        <p:txBody>
          <a:bodyPr/>
          <a:lstStyle/>
          <a:p>
            <a:fld id="{86AAA6DD-A541-4490-A3CA-83A4F81B28A8}" type="slidenum">
              <a:rPr lang="el-GR" smtClean="0"/>
              <a:pPr/>
              <a:t>50</a:t>
            </a:fld>
            <a:endParaRPr lang="el-GR"/>
          </a:p>
        </p:txBody>
      </p:sp>
    </p:spTree>
    <p:extLst>
      <p:ext uri="{BB962C8B-B14F-4D97-AF65-F5344CB8AC3E}">
        <p14:creationId xmlns:p14="http://schemas.microsoft.com/office/powerpoint/2010/main" val="2521285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79DAF82-10B7-7F5F-9C51-1CA5CC55EF84}"/>
              </a:ext>
            </a:extLst>
          </p:cNvPr>
          <p:cNvSpPr>
            <a:spLocks noGrp="1"/>
          </p:cNvSpPr>
          <p:nvPr>
            <p:ph type="title"/>
          </p:nvPr>
        </p:nvSpPr>
        <p:spPr>
          <a:xfrm>
            <a:off x="457200" y="274638"/>
            <a:ext cx="8229600" cy="1143000"/>
          </a:xfrm>
        </p:spPr>
        <p:txBody>
          <a:bodyPr>
            <a:normAutofit/>
          </a:bodyPr>
          <a:lstStyle/>
          <a:p>
            <a:r>
              <a:rPr lang="el-GR" sz="3200" b="1" dirty="0"/>
              <a:t>Αφομοίωση-συμμόρφωση-εξισορρόπηση</a:t>
            </a:r>
            <a:endParaRPr lang="en-US" sz="3200" b="1" dirty="0"/>
          </a:p>
        </p:txBody>
      </p:sp>
      <p:pic>
        <p:nvPicPr>
          <p:cNvPr id="6" name="Picture 5">
            <a:extLst>
              <a:ext uri="{FF2B5EF4-FFF2-40B4-BE49-F238E27FC236}">
                <a16:creationId xmlns:a16="http://schemas.microsoft.com/office/drawing/2014/main" id="{C3690A27-E9F7-A23C-905E-343C449B4EA5}"/>
              </a:ext>
            </a:extLst>
          </p:cNvPr>
          <p:cNvPicPr>
            <a:picLocks noChangeAspect="1"/>
          </p:cNvPicPr>
          <p:nvPr/>
        </p:nvPicPr>
        <p:blipFill>
          <a:blip r:embed="rId2"/>
          <a:stretch>
            <a:fillRect/>
          </a:stretch>
        </p:blipFill>
        <p:spPr>
          <a:xfrm>
            <a:off x="971600" y="1417638"/>
            <a:ext cx="6912768" cy="4938712"/>
          </a:xfrm>
          <a:prstGeom prst="rect">
            <a:avLst/>
          </a:prstGeom>
          <a:noFill/>
        </p:spPr>
      </p:pic>
      <p:sp>
        <p:nvSpPr>
          <p:cNvPr id="4" name="Slide Number Placeholder 3">
            <a:extLst>
              <a:ext uri="{FF2B5EF4-FFF2-40B4-BE49-F238E27FC236}">
                <a16:creationId xmlns:a16="http://schemas.microsoft.com/office/drawing/2014/main" id="{1AA3E643-0038-3103-75F5-07AE005FE750}"/>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51</a:t>
            </a:fld>
            <a:endParaRPr lang="el-GR"/>
          </a:p>
        </p:txBody>
      </p:sp>
    </p:spTree>
    <p:extLst>
      <p:ext uri="{BB962C8B-B14F-4D97-AF65-F5344CB8AC3E}">
        <p14:creationId xmlns:p14="http://schemas.microsoft.com/office/powerpoint/2010/main" val="1680738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«Παράδειγμα μεταβολής σχήματος» </a:t>
            </a:r>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dirty="0"/>
              <a:t> </a:t>
            </a:r>
            <a:r>
              <a:rPr lang="el-GR" b="1" dirty="0"/>
              <a:t>Ένα σχήμα  μεταβάλλεται /προσαρμόζεται εύκολα καθώς το παιδί αλληλεπιδρά με το φυσικό και κοινωνικό περιβάλλον</a:t>
            </a:r>
            <a:r>
              <a:rPr lang="el-GR" dirty="0"/>
              <a:t> </a:t>
            </a:r>
            <a:r>
              <a:rPr lang="el-GR" b="1" dirty="0"/>
              <a:t>αποκτά νέες εμπειρίες και </a:t>
            </a:r>
            <a:r>
              <a:rPr lang="el-GR" b="1" dirty="0" err="1"/>
              <a:t>οκοδομεί</a:t>
            </a:r>
            <a:r>
              <a:rPr lang="el-GR" b="1" dirty="0"/>
              <a:t> την κατανόησή του για τον κόσμο </a:t>
            </a:r>
          </a:p>
          <a:p>
            <a:pPr>
              <a:buNone/>
            </a:pPr>
            <a:endParaRPr lang="el-GR" dirty="0"/>
          </a:p>
          <a:p>
            <a:pPr>
              <a:buNone/>
            </a:pPr>
            <a:r>
              <a:rPr lang="el-GR" dirty="0"/>
              <a:t>Πχ. ένα παιδί 3 ετών που πιστεύει πως ο ήλιος είναι «ζωντανός» ερμηνεύει την κίνηση του ήλιου ως εξής</a:t>
            </a:r>
          </a:p>
          <a:p>
            <a:pPr>
              <a:buNone/>
            </a:pPr>
            <a:endParaRPr lang="el-GR" dirty="0"/>
          </a:p>
          <a:p>
            <a:pPr>
              <a:buNone/>
            </a:pPr>
            <a:r>
              <a:rPr lang="el-GR" b="1" dirty="0"/>
              <a:t>σχήμα για την έννοια «ζωντανός»= «ζωντανό είναι καθετί που κινείται» </a:t>
            </a:r>
          </a:p>
          <a:p>
            <a:pPr>
              <a:buNone/>
            </a:pPr>
            <a:endParaRPr lang="el-GR" dirty="0"/>
          </a:p>
          <a:p>
            <a:pPr>
              <a:buNone/>
            </a:pPr>
            <a:r>
              <a:rPr lang="el-GR" dirty="0"/>
              <a:t>-- άρα αφού ο ήλιος κινείται (ανατολή-δύση κλπ.) είναι ζωντανός</a:t>
            </a:r>
            <a:r>
              <a:rPr lang="en-US" dirty="0"/>
              <a:t> </a:t>
            </a:r>
            <a:r>
              <a:rPr lang="el-GR" dirty="0"/>
              <a:t>(</a:t>
            </a:r>
            <a:r>
              <a:rPr lang="el-GR" dirty="0">
                <a:solidFill>
                  <a:srgbClr val="FF0000"/>
                </a:solidFill>
              </a:rPr>
              <a:t>ΑΦΟΜΟΙΩΣΗ</a:t>
            </a:r>
            <a:r>
              <a:rPr lang="el-GR" dirty="0"/>
              <a:t>)</a:t>
            </a:r>
          </a:p>
          <a:p>
            <a:pPr>
              <a:buNone/>
            </a:pPr>
            <a:endParaRPr lang="el-GR" dirty="0"/>
          </a:p>
          <a:p>
            <a:pPr>
              <a:buNone/>
            </a:pPr>
            <a:r>
              <a:rPr lang="el-GR" dirty="0"/>
              <a:t> Καθώς το παιδί αποκτά περισσότερες εμπειρίες για το σχήμα «ζωντανός»πχ βλεπει ένα κουρδιστο αυτοκινητακι να κινειται , </a:t>
            </a:r>
            <a:r>
              <a:rPr lang="el-GR" b="1" dirty="0"/>
              <a:t>μεταβάλλει  το σχήμα αυτό προσθέτοντας το στοιχείο πως «ζωντανό είναι κάτι που κινειται και </a:t>
            </a:r>
            <a:r>
              <a:rPr lang="el-GR" b="1" dirty="0">
                <a:solidFill>
                  <a:srgbClr val="FF0000"/>
                </a:solidFill>
              </a:rPr>
              <a:t>που αναπνέει</a:t>
            </a:r>
            <a:r>
              <a:rPr lang="el-GR" dirty="0"/>
              <a:t>»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52</a:t>
            </a:fld>
            <a:endParaRPr lang="el-GR"/>
          </a:p>
        </p:txBody>
      </p:sp>
      <p:sp>
        <p:nvSpPr>
          <p:cNvPr id="5" name="Ορθογώνιο 4">
            <a:extLst>
              <a:ext uri="{FF2B5EF4-FFF2-40B4-BE49-F238E27FC236}">
                <a16:creationId xmlns:a16="http://schemas.microsoft.com/office/drawing/2014/main" id="{01812DB2-6EDF-E9F5-D9C8-FBFF1C65E70A}"/>
              </a:ext>
            </a:extLst>
          </p:cNvPr>
          <p:cNvSpPr/>
          <p:nvPr/>
        </p:nvSpPr>
        <p:spPr>
          <a:xfrm>
            <a:off x="539552" y="3356992"/>
            <a:ext cx="6840760" cy="50405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F38B-4514-390F-1E9C-713C67152CE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E9947C-419A-C733-04DD-7C21B13025CC}"/>
              </a:ext>
            </a:extLst>
          </p:cNvPr>
          <p:cNvSpPr>
            <a:spLocks noGrp="1"/>
          </p:cNvSpPr>
          <p:nvPr>
            <p:ph idx="1"/>
          </p:nvPr>
        </p:nvSpPr>
        <p:spPr/>
        <p:txBody>
          <a:bodyPr/>
          <a:lstStyle/>
          <a:p>
            <a:pPr marL="0" indent="0">
              <a:buNone/>
            </a:pPr>
            <a:r>
              <a:rPr lang="el-GR" b="1" dirty="0"/>
              <a:t>Συμμόρφωση (Accommodation):</a:t>
            </a:r>
          </a:p>
          <a:p>
            <a:pPr marL="0" indent="0">
              <a:buNone/>
            </a:pPr>
            <a:r>
              <a:rPr lang="el-GR" dirty="0"/>
              <a:t>Το παιδί </a:t>
            </a:r>
            <a:r>
              <a:rPr lang="el-GR" b="1" dirty="0"/>
              <a:t>αλλάζει</a:t>
            </a:r>
            <a:r>
              <a:rPr lang="el-GR" dirty="0"/>
              <a:t> το σχήμα του:</a:t>
            </a:r>
          </a:p>
          <a:p>
            <a:r>
              <a:rPr lang="el-GR" b="1" dirty="0"/>
              <a:t>Νέο σχήμα:</a:t>
            </a:r>
            <a:r>
              <a:rPr lang="el-GR" dirty="0"/>
              <a:t> «Ζωντανό = κάτι πουκινείται </a:t>
            </a:r>
            <a:r>
              <a:rPr lang="el-GR" dirty="0">
                <a:solidFill>
                  <a:srgbClr val="FF0000"/>
                </a:solidFill>
              </a:rPr>
              <a:t>και</a:t>
            </a:r>
            <a:r>
              <a:rPr lang="el-GR" dirty="0"/>
              <a:t> </a:t>
            </a:r>
            <a:r>
              <a:rPr lang="el-GR" dirty="0">
                <a:solidFill>
                  <a:srgbClr val="FF0000"/>
                </a:solidFill>
              </a:rPr>
              <a:t>αναπνέει</a:t>
            </a:r>
            <a:r>
              <a:rPr lang="el-GR" dirty="0"/>
              <a:t>»</a:t>
            </a:r>
            <a:br>
              <a:rPr lang="el-GR" dirty="0"/>
            </a:br>
            <a:r>
              <a:rPr lang="el-GR" dirty="0"/>
              <a:t>→ Άρα ο ήλιος </a:t>
            </a:r>
            <a:r>
              <a:rPr lang="el-GR" b="1" dirty="0"/>
              <a:t>δεν</a:t>
            </a:r>
            <a:r>
              <a:rPr lang="el-GR" dirty="0"/>
              <a:t> είναι ζωντανός.</a:t>
            </a:r>
          </a:p>
          <a:p>
            <a:pPr marL="0" indent="0">
              <a:buNone/>
            </a:pPr>
            <a:r>
              <a:rPr lang="el-GR" dirty="0">
                <a:highlight>
                  <a:srgbClr val="FFFF00"/>
                </a:highlight>
              </a:rPr>
              <a:t>Αλλά η διαδικασία δεν τελειώνει εδώ.</a:t>
            </a:r>
          </a:p>
          <a:p>
            <a:endParaRPr lang="en-GB" dirty="0"/>
          </a:p>
        </p:txBody>
      </p:sp>
      <p:sp>
        <p:nvSpPr>
          <p:cNvPr id="4" name="Slide Number Placeholder 3">
            <a:extLst>
              <a:ext uri="{FF2B5EF4-FFF2-40B4-BE49-F238E27FC236}">
                <a16:creationId xmlns:a16="http://schemas.microsoft.com/office/drawing/2014/main" id="{17C42BDF-D3A8-D1C3-939E-FD347ACC010E}"/>
              </a:ext>
            </a:extLst>
          </p:cNvPr>
          <p:cNvSpPr>
            <a:spLocks noGrp="1"/>
          </p:cNvSpPr>
          <p:nvPr>
            <p:ph type="sldNum" sz="quarter" idx="12"/>
          </p:nvPr>
        </p:nvSpPr>
        <p:spPr/>
        <p:txBody>
          <a:bodyPr/>
          <a:lstStyle/>
          <a:p>
            <a:fld id="{86AAA6DD-A541-4490-A3CA-83A4F81B28A8}" type="slidenum">
              <a:rPr lang="el-GR" smtClean="0"/>
              <a:pPr/>
              <a:t>53</a:t>
            </a:fld>
            <a:endParaRPr lang="el-GR"/>
          </a:p>
        </p:txBody>
      </p:sp>
    </p:spTree>
    <p:extLst>
      <p:ext uri="{BB962C8B-B14F-4D97-AF65-F5344CB8AC3E}">
        <p14:creationId xmlns:p14="http://schemas.microsoft.com/office/powerpoint/2010/main" val="1263377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4447-7155-DB0F-3BC4-810C3EE11127}"/>
              </a:ext>
            </a:extLst>
          </p:cNvPr>
          <p:cNvSpPr>
            <a:spLocks noGrp="1"/>
          </p:cNvSpPr>
          <p:nvPr>
            <p:ph type="title"/>
          </p:nvPr>
        </p:nvSpPr>
        <p:spPr/>
        <p:txBody>
          <a:bodyPr/>
          <a:lstStyle/>
          <a:p>
            <a:r>
              <a:rPr lang="el-GR" b="1" dirty="0"/>
              <a:t>Εξισορρόπηση</a:t>
            </a:r>
            <a:endParaRPr lang="en-GB" dirty="0"/>
          </a:p>
        </p:txBody>
      </p:sp>
      <p:sp>
        <p:nvSpPr>
          <p:cNvPr id="3" name="Content Placeholder 2">
            <a:extLst>
              <a:ext uri="{FF2B5EF4-FFF2-40B4-BE49-F238E27FC236}">
                <a16:creationId xmlns:a16="http://schemas.microsoft.com/office/drawing/2014/main" id="{4F20718B-7E1B-5CDF-9243-5BBB18748725}"/>
              </a:ext>
            </a:extLst>
          </p:cNvPr>
          <p:cNvSpPr>
            <a:spLocks noGrp="1"/>
          </p:cNvSpPr>
          <p:nvPr>
            <p:ph idx="1"/>
          </p:nvPr>
        </p:nvSpPr>
        <p:spPr/>
        <p:txBody>
          <a:bodyPr>
            <a:normAutofit fontScale="77500" lnSpcReduction="20000"/>
          </a:bodyPr>
          <a:lstStyle/>
          <a:p>
            <a:pPr marL="0" indent="0">
              <a:buNone/>
            </a:pPr>
            <a:r>
              <a:rPr lang="el-GR" dirty="0">
                <a:highlight>
                  <a:srgbClr val="FFFF00"/>
                </a:highlight>
              </a:rPr>
              <a:t>Η </a:t>
            </a:r>
            <a:r>
              <a:rPr lang="el-GR" b="1" dirty="0">
                <a:highlight>
                  <a:srgbClr val="FFFF00"/>
                </a:highlight>
              </a:rPr>
              <a:t>εξισορρόπηση</a:t>
            </a:r>
            <a:r>
              <a:rPr lang="el-GR" dirty="0">
                <a:highlight>
                  <a:srgbClr val="FFFF00"/>
                </a:highlight>
              </a:rPr>
              <a:t> </a:t>
            </a:r>
            <a:r>
              <a:rPr lang="el-GR" dirty="0"/>
              <a:t>είναι το </a:t>
            </a:r>
            <a:r>
              <a:rPr lang="el-GR" b="1" dirty="0"/>
              <a:t>τελικό στάδιο</a:t>
            </a:r>
            <a:r>
              <a:rPr lang="el-GR" dirty="0"/>
              <a:t>, όπου το παιδί</a:t>
            </a:r>
            <a:br>
              <a:rPr lang="el-GR" dirty="0"/>
            </a:br>
            <a:r>
              <a:rPr lang="el-GR" dirty="0"/>
              <a:t>✔ διορθώνει το σχήμα του,</a:t>
            </a:r>
            <a:br>
              <a:rPr lang="el-GR" dirty="0"/>
            </a:br>
            <a:r>
              <a:rPr lang="el-GR" dirty="0"/>
              <a:t>✔ λύνει την εννοιολογική σύγκρουση</a:t>
            </a:r>
            <a:br>
              <a:rPr lang="el-GR" dirty="0"/>
            </a:br>
            <a:r>
              <a:rPr lang="el-GR" dirty="0"/>
              <a:t>✔ και επανακτά μια σταθερή, λογική κατανόηση.</a:t>
            </a:r>
          </a:p>
          <a:p>
            <a:pPr marL="0" indent="0">
              <a:buNone/>
            </a:pPr>
            <a:r>
              <a:rPr lang="el-GR" dirty="0"/>
              <a:t>Το παιδί </a:t>
            </a:r>
            <a:r>
              <a:rPr lang="el-GR" b="1" dirty="0"/>
              <a:t>καταλήγει σε ένα σταθερό και σωστό σχήμα</a:t>
            </a:r>
            <a:r>
              <a:rPr lang="el-GR" dirty="0"/>
              <a:t> για το τι είναι  </a:t>
            </a:r>
            <a:r>
              <a:rPr lang="el-GR" b="1" dirty="0"/>
              <a:t>ζωντανό</a:t>
            </a:r>
            <a:r>
              <a:rPr lang="el-GR" dirty="0"/>
              <a:t>:</a:t>
            </a:r>
          </a:p>
          <a:p>
            <a:pPr>
              <a:buFont typeface="Wingdings" panose="05000000000000000000" pitchFamily="2" charset="2"/>
              <a:buChar char="ü"/>
            </a:pPr>
            <a:r>
              <a:rPr lang="el-GR" dirty="0"/>
              <a:t>ο ήλιος </a:t>
            </a:r>
            <a:r>
              <a:rPr lang="el-GR" i="1" dirty="0"/>
              <a:t>δεν</a:t>
            </a:r>
            <a:r>
              <a:rPr lang="el-GR" dirty="0"/>
              <a:t> είναι ζωντανός</a:t>
            </a:r>
          </a:p>
          <a:p>
            <a:pPr>
              <a:buFont typeface="Wingdings" panose="05000000000000000000" pitchFamily="2" charset="2"/>
              <a:buChar char="ü"/>
            </a:pPr>
            <a:r>
              <a:rPr lang="el-GR" dirty="0"/>
              <a:t>τα ζώα </a:t>
            </a:r>
            <a:r>
              <a:rPr lang="el-GR" i="1" dirty="0"/>
              <a:t>είναι</a:t>
            </a:r>
            <a:r>
              <a:rPr lang="el-GR" dirty="0"/>
              <a:t> ζωντανά</a:t>
            </a:r>
          </a:p>
          <a:p>
            <a:pPr>
              <a:buFont typeface="Wingdings" panose="05000000000000000000" pitchFamily="2" charset="2"/>
              <a:buChar char="ü"/>
            </a:pPr>
            <a:r>
              <a:rPr lang="el-GR" dirty="0"/>
              <a:t>τα φυτά </a:t>
            </a:r>
            <a:r>
              <a:rPr lang="el-GR" i="1" dirty="0"/>
              <a:t>είναι</a:t>
            </a:r>
            <a:r>
              <a:rPr lang="el-GR" dirty="0"/>
              <a:t> ζωντανά</a:t>
            </a:r>
          </a:p>
          <a:p>
            <a:pPr>
              <a:buFont typeface="Wingdings" panose="05000000000000000000" pitchFamily="2" charset="2"/>
              <a:buChar char="ü"/>
            </a:pPr>
            <a:r>
              <a:rPr lang="el-GR" dirty="0"/>
              <a:t>τα αντικείμενα που κινούνται </a:t>
            </a:r>
            <a:r>
              <a:rPr lang="el-GR" i="1" dirty="0"/>
              <a:t>δεν</a:t>
            </a:r>
            <a:r>
              <a:rPr lang="el-GR" dirty="0"/>
              <a:t> είναι απαραίτητα ζωντανά</a:t>
            </a:r>
          </a:p>
          <a:p>
            <a:pPr marL="0" indent="0">
              <a:buNone/>
            </a:pPr>
            <a:r>
              <a:rPr lang="el-GR" dirty="0"/>
              <a:t> </a:t>
            </a:r>
            <a:r>
              <a:rPr lang="el-GR" dirty="0">
                <a:highlight>
                  <a:srgbClr val="FFFF00"/>
                </a:highlight>
              </a:rPr>
              <a:t>Είναι η ψυχική και λογική </a:t>
            </a:r>
            <a:r>
              <a:rPr lang="el-GR" b="1" dirty="0">
                <a:highlight>
                  <a:srgbClr val="FFFF00"/>
                </a:highlight>
              </a:rPr>
              <a:t>επαναφορά στην ισορροπία</a:t>
            </a:r>
            <a:r>
              <a:rPr lang="el-GR" dirty="0">
                <a:highlight>
                  <a:srgbClr val="FFFF00"/>
                </a:highlight>
              </a:rPr>
              <a:t> μετά τη γνωστική σύγκρουση ανάμεσα στο παλιό και το νέο.</a:t>
            </a:r>
          </a:p>
          <a:p>
            <a:endParaRPr lang="en-GB" dirty="0"/>
          </a:p>
        </p:txBody>
      </p:sp>
      <p:sp>
        <p:nvSpPr>
          <p:cNvPr id="4" name="Slide Number Placeholder 3">
            <a:extLst>
              <a:ext uri="{FF2B5EF4-FFF2-40B4-BE49-F238E27FC236}">
                <a16:creationId xmlns:a16="http://schemas.microsoft.com/office/drawing/2014/main" id="{34A2126A-2D10-B7F1-A8E4-5972639B53B1}"/>
              </a:ext>
            </a:extLst>
          </p:cNvPr>
          <p:cNvSpPr>
            <a:spLocks noGrp="1"/>
          </p:cNvSpPr>
          <p:nvPr>
            <p:ph type="sldNum" sz="quarter" idx="12"/>
          </p:nvPr>
        </p:nvSpPr>
        <p:spPr/>
        <p:txBody>
          <a:bodyPr/>
          <a:lstStyle/>
          <a:p>
            <a:fld id="{86AAA6DD-A541-4490-A3CA-83A4F81B28A8}" type="slidenum">
              <a:rPr lang="el-GR" smtClean="0"/>
              <a:pPr/>
              <a:t>54</a:t>
            </a:fld>
            <a:endParaRPr lang="el-GR"/>
          </a:p>
        </p:txBody>
      </p:sp>
    </p:spTree>
    <p:extLst>
      <p:ext uri="{BB962C8B-B14F-4D97-AF65-F5344CB8AC3E}">
        <p14:creationId xmlns:p14="http://schemas.microsoft.com/office/powerpoint/2010/main" val="3870037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Εν κατακλείδι…..</a:t>
            </a:r>
          </a:p>
        </p:txBody>
      </p:sp>
      <p:pic>
        <p:nvPicPr>
          <p:cNvPr id="3" name="Picture 2"/>
          <p:cNvPicPr>
            <a:picLocks noChangeAspect="1" noChangeArrowheads="1"/>
          </p:cNvPicPr>
          <p:nvPr/>
        </p:nvPicPr>
        <p:blipFill>
          <a:blip r:embed="rId2" cstate="print"/>
          <a:srcRect/>
          <a:stretch>
            <a:fillRect/>
          </a:stretch>
        </p:blipFill>
        <p:spPr bwMode="auto">
          <a:xfrm>
            <a:off x="1691680" y="1772816"/>
            <a:ext cx="5953125" cy="4191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5331-4EDC-F0AD-C74C-4DA8A179EA8B}"/>
              </a:ext>
            </a:extLst>
          </p:cNvPr>
          <p:cNvSpPr>
            <a:spLocks noGrp="1"/>
          </p:cNvSpPr>
          <p:nvPr>
            <p:ph type="title"/>
          </p:nvPr>
        </p:nvSpPr>
        <p:spPr/>
        <p:txBody>
          <a:bodyPr>
            <a:noAutofit/>
          </a:bodyPr>
          <a:lstStyle/>
          <a:p>
            <a:r>
              <a:rPr lang="el-GR" sz="2400" b="1" dirty="0"/>
              <a:t>Θεωρία της Γνωστικής Ανάπτυξης του Piaget</a:t>
            </a:r>
            <a:br>
              <a:rPr lang="en-GB" sz="2400" b="1" dirty="0"/>
            </a:br>
            <a:r>
              <a:rPr lang="en-GB" sz="2400" b="1" dirty="0"/>
              <a:t>https://www.youtube.com/watch?v=IhcgYgx7aAA</a:t>
            </a:r>
            <a:br>
              <a:rPr lang="el-GR" sz="2400" b="1" dirty="0"/>
            </a:br>
            <a:endParaRPr lang="en-GB" sz="2400" dirty="0"/>
          </a:p>
        </p:txBody>
      </p:sp>
      <p:pic>
        <p:nvPicPr>
          <p:cNvPr id="6" name="Content Placeholder 5">
            <a:extLst>
              <a:ext uri="{FF2B5EF4-FFF2-40B4-BE49-F238E27FC236}">
                <a16:creationId xmlns:a16="http://schemas.microsoft.com/office/drawing/2014/main" id="{A64B6496-5964-413A-D49B-120BAAE17625}"/>
              </a:ext>
            </a:extLst>
          </p:cNvPr>
          <p:cNvPicPr>
            <a:picLocks noGrp="1" noChangeAspect="1"/>
          </p:cNvPicPr>
          <p:nvPr>
            <p:ph idx="1"/>
          </p:nvPr>
        </p:nvPicPr>
        <p:blipFill>
          <a:blip r:embed="rId2"/>
          <a:stretch>
            <a:fillRect/>
          </a:stretch>
        </p:blipFill>
        <p:spPr>
          <a:xfrm>
            <a:off x="457200" y="1786355"/>
            <a:ext cx="8229600" cy="4153652"/>
          </a:xfrm>
          <a:prstGeom prst="rect">
            <a:avLst/>
          </a:prstGeom>
        </p:spPr>
      </p:pic>
      <p:sp>
        <p:nvSpPr>
          <p:cNvPr id="4" name="Slide Number Placeholder 3">
            <a:extLst>
              <a:ext uri="{FF2B5EF4-FFF2-40B4-BE49-F238E27FC236}">
                <a16:creationId xmlns:a16="http://schemas.microsoft.com/office/drawing/2014/main" id="{E7BD9D93-D7E6-0B64-7677-A53AD6EDB214}"/>
              </a:ext>
            </a:extLst>
          </p:cNvPr>
          <p:cNvSpPr>
            <a:spLocks noGrp="1"/>
          </p:cNvSpPr>
          <p:nvPr>
            <p:ph type="sldNum" sz="quarter" idx="12"/>
          </p:nvPr>
        </p:nvSpPr>
        <p:spPr/>
        <p:txBody>
          <a:bodyPr/>
          <a:lstStyle/>
          <a:p>
            <a:fld id="{86AAA6DD-A541-4490-A3CA-83A4F81B28A8}" type="slidenum">
              <a:rPr lang="el-GR" smtClean="0"/>
              <a:pPr/>
              <a:t>56</a:t>
            </a:fld>
            <a:endParaRPr lang="el-GR"/>
          </a:p>
        </p:txBody>
      </p:sp>
    </p:spTree>
    <p:extLst>
      <p:ext uri="{BB962C8B-B14F-4D97-AF65-F5344CB8AC3E}">
        <p14:creationId xmlns:p14="http://schemas.microsoft.com/office/powerpoint/2010/main" val="3805620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PIAGET</a:t>
            </a:r>
            <a:r>
              <a:rPr lang="el-GR" dirty="0"/>
              <a:t> ΚΑΙ ΣΧΟΛΕΙΟ*</a:t>
            </a:r>
          </a:p>
        </p:txBody>
      </p:sp>
      <p:pic>
        <p:nvPicPr>
          <p:cNvPr id="3" name="Picture 2"/>
          <p:cNvPicPr>
            <a:picLocks noChangeAspect="1" noChangeArrowheads="1"/>
          </p:cNvPicPr>
          <p:nvPr/>
        </p:nvPicPr>
        <p:blipFill>
          <a:blip r:embed="rId2" cstate="print"/>
          <a:srcRect/>
          <a:stretch>
            <a:fillRect/>
          </a:stretch>
        </p:blipFill>
        <p:spPr bwMode="auto">
          <a:xfrm>
            <a:off x="1619672" y="1844824"/>
            <a:ext cx="5981700" cy="4210050"/>
          </a:xfrm>
          <a:prstGeom prst="rect">
            <a:avLst/>
          </a:prstGeom>
          <a:noFill/>
          <a:ln w="9525">
            <a:noFill/>
            <a:miter lim="800000"/>
            <a:headEnd/>
            <a:tailEnd/>
          </a:ln>
        </p:spPr>
      </p:pic>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57</a:t>
            </a:fld>
            <a:endParaRPr lang="el-G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ΚΡΙΤΙΚΗ ΘΕΩΡΙΑΣ </a:t>
            </a:r>
            <a:r>
              <a:rPr lang="en-US" dirty="0"/>
              <a:t>PIAGET</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endParaRPr lang="el-GR" dirty="0"/>
          </a:p>
          <a:p>
            <a:pPr>
              <a:buNone/>
            </a:pPr>
            <a:endParaRPr lang="el-GR" dirty="0"/>
          </a:p>
          <a:p>
            <a:pPr>
              <a:buNone/>
            </a:pPr>
            <a:r>
              <a:rPr lang="el-GR" dirty="0"/>
              <a:t> Το μεγαλύτερο μέρος της κριτικής που δέχτηκε η θεωρία του </a:t>
            </a:r>
            <a:r>
              <a:rPr lang="el-GR" dirty="0" err="1"/>
              <a:t>Piaget</a:t>
            </a:r>
            <a:r>
              <a:rPr lang="el-GR" dirty="0"/>
              <a:t> αφορούσε </a:t>
            </a:r>
            <a:r>
              <a:rPr lang="el-GR" b="1" dirty="0"/>
              <a:t>την ηλικιακή κατανομή </a:t>
            </a:r>
            <a:r>
              <a:rPr lang="el-GR" dirty="0"/>
              <a:t>των σταδίων, το αν όλοι μπορούν να φτάσουν στο τελευταίο στάδιο των τυπικών νοητικών ενεργειών και στο κατά πόσον η ανάπτυξη είναι αυθόρμητη</a:t>
            </a:r>
          </a:p>
          <a:p>
            <a:pPr>
              <a:buNone/>
            </a:pPr>
            <a:endParaRPr lang="el-GR" dirty="0"/>
          </a:p>
          <a:p>
            <a:pPr>
              <a:buNone/>
            </a:pPr>
            <a:endParaRPr lang="el-GR" dirty="0"/>
          </a:p>
          <a:p>
            <a:pPr>
              <a:buNone/>
            </a:pPr>
            <a:r>
              <a:rPr lang="el-GR" dirty="0"/>
              <a:t>Ο Αϊνστάιν είπε για τη θεωρία του </a:t>
            </a:r>
            <a:r>
              <a:rPr lang="el-GR" dirty="0" err="1"/>
              <a:t>Piaget</a:t>
            </a:r>
            <a:r>
              <a:rPr lang="el-GR" dirty="0"/>
              <a:t>: </a:t>
            </a:r>
          </a:p>
          <a:p>
            <a:endParaRPr lang="el-GR" dirty="0"/>
          </a:p>
          <a:p>
            <a:r>
              <a:rPr lang="el-GR" dirty="0"/>
              <a:t>Τόσο απλό, που μόνο μια ιδιοφυία θα μπορούσε να το είχε σκεφτεί".  </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58</a:t>
            </a:fld>
            <a:endParaRPr lang="el-G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normAutofit fontScale="90000"/>
          </a:bodyPr>
          <a:lstStyle/>
          <a:p>
            <a:r>
              <a:rPr lang="el-GR" sz="3600" dirty="0"/>
              <a:t>Εκπαιδευτικές εφαρμογές των ΤΠΕ</a:t>
            </a:r>
            <a:r>
              <a:rPr lang="en-US" sz="3600" dirty="0"/>
              <a:t> </a:t>
            </a:r>
            <a:r>
              <a:rPr lang="el-GR" sz="3600" dirty="0"/>
              <a:t>και </a:t>
            </a:r>
            <a:br>
              <a:rPr lang="el-GR" sz="3500" b="1" dirty="0">
                <a:effectLst>
                  <a:outerShdw blurRad="38100" dist="38100" dir="2700000" algn="tl">
                    <a:srgbClr val="C0C0C0"/>
                  </a:outerShdw>
                </a:effectLst>
              </a:rPr>
            </a:br>
            <a:r>
              <a:rPr lang="en-GB" sz="3500" b="1" dirty="0">
                <a:effectLst>
                  <a:outerShdw blurRad="38100" dist="38100" dir="2700000" algn="tl">
                    <a:srgbClr val="C0C0C0"/>
                  </a:outerShdw>
                </a:effectLst>
              </a:rPr>
              <a:t>Piaget</a:t>
            </a:r>
            <a:r>
              <a:rPr lang="en-GB" sz="3900" dirty="0">
                <a:effectLst>
                  <a:outerShdw blurRad="38100" dist="38100" dir="2700000" algn="tl">
                    <a:srgbClr val="C0C0C0"/>
                  </a:outerShdw>
                </a:effectLst>
              </a:rPr>
              <a:t> </a:t>
            </a:r>
            <a:endParaRPr lang="en-GB" sz="2400" b="1" dirty="0">
              <a:effectLst>
                <a:outerShdw blurRad="38100" dist="38100" dir="2700000" algn="tl">
                  <a:srgbClr val="C0C0C0"/>
                </a:outerShdw>
              </a:effectLst>
              <a:latin typeface="Corbel" pitchFamily="34" charset="0"/>
            </a:endParaRPr>
          </a:p>
        </p:txBody>
      </p:sp>
      <p:sp>
        <p:nvSpPr>
          <p:cNvPr id="26627" name="Content Placeholder 2"/>
          <p:cNvSpPr>
            <a:spLocks noGrp="1"/>
          </p:cNvSpPr>
          <p:nvPr>
            <p:ph idx="1"/>
          </p:nvPr>
        </p:nvSpPr>
        <p:spPr>
          <a:xfrm>
            <a:off x="649288" y="981075"/>
            <a:ext cx="8675687" cy="5876925"/>
          </a:xfrm>
        </p:spPr>
        <p:txBody>
          <a:bodyPr>
            <a:normAutofit/>
          </a:bodyPr>
          <a:lstStyle/>
          <a:p>
            <a:endParaRPr lang="el-GR" sz="2500" b="1" dirty="0"/>
          </a:p>
          <a:p>
            <a:r>
              <a:rPr lang="el-GR" sz="2500" b="1" dirty="0"/>
              <a:t>υποστηρίζουν την οικοδόμηση της γνώσης</a:t>
            </a:r>
            <a:endParaRPr lang="en-US" sz="2500" b="1" dirty="0"/>
          </a:p>
          <a:p>
            <a:pPr>
              <a:buNone/>
            </a:pPr>
            <a:r>
              <a:rPr lang="el-GR" sz="2500" dirty="0"/>
              <a:t> </a:t>
            </a:r>
            <a:br>
              <a:rPr lang="en-US" sz="2500" dirty="0">
                <a:latin typeface="Corbel" pitchFamily="34" charset="0"/>
              </a:rPr>
            </a:br>
            <a:endParaRPr lang="el-GR" sz="1200" dirty="0"/>
          </a:p>
          <a:p>
            <a:r>
              <a:rPr lang="el-GR" sz="2500" b="1" dirty="0"/>
              <a:t>επιτρέπουν διερευνήσεις</a:t>
            </a:r>
            <a:r>
              <a:rPr lang="el-GR" sz="2500" dirty="0"/>
              <a:t> </a:t>
            </a:r>
            <a:endParaRPr lang="en-US" sz="2500" dirty="0">
              <a:latin typeface="Arial" charset="0"/>
            </a:endParaRPr>
          </a:p>
          <a:p>
            <a:pPr>
              <a:buNone/>
            </a:pPr>
            <a:br>
              <a:rPr lang="en-US" sz="2500" dirty="0">
                <a:latin typeface="Corbel" pitchFamily="34" charset="0"/>
              </a:rPr>
            </a:br>
            <a:endParaRPr lang="el-GR" sz="1200" dirty="0"/>
          </a:p>
          <a:p>
            <a:r>
              <a:rPr lang="el-GR" sz="2500" b="1" dirty="0"/>
              <a:t> υποστηρίζουν τη μάθηση μέσω πράξης</a:t>
            </a:r>
            <a:r>
              <a:rPr lang="el-GR" sz="2500" dirty="0"/>
              <a:t> </a:t>
            </a:r>
            <a:endParaRPr lang="en-US" sz="2500" dirty="0"/>
          </a:p>
          <a:p>
            <a:pPr>
              <a:buNone/>
            </a:pPr>
            <a:r>
              <a:rPr lang="el-GR" sz="2500" dirty="0"/>
              <a:t>προσομοιώνοντας πραγματικά προβλήματα </a:t>
            </a:r>
            <a:r>
              <a:rPr lang="en-US" sz="2500" dirty="0"/>
              <a:t> </a:t>
            </a:r>
            <a:r>
              <a:rPr lang="el-GR" sz="2500" dirty="0"/>
              <a:t>και καταστάσεις </a:t>
            </a:r>
            <a:br>
              <a:rPr lang="en-US" sz="2500" dirty="0">
                <a:latin typeface="Corbel" pitchFamily="34" charset="0"/>
              </a:rPr>
            </a:br>
            <a:endParaRPr lang="el-GR" sz="1200" dirty="0"/>
          </a:p>
          <a:p>
            <a:pPr>
              <a:buNone/>
            </a:pPr>
            <a:r>
              <a:rPr lang="el-GR" sz="2500" dirty="0"/>
              <a:t>.</a:t>
            </a:r>
            <a:r>
              <a:rPr lang="el-GR" sz="2400" dirty="0"/>
              <a:t> </a:t>
            </a:r>
            <a:r>
              <a:rPr lang="el-GR" sz="2400" b="1" dirty="0"/>
              <a:t>Τα στάδια του </a:t>
            </a:r>
            <a:r>
              <a:rPr lang="en-US" sz="2400" b="1" dirty="0"/>
              <a:t>Piaget</a:t>
            </a:r>
            <a:r>
              <a:rPr lang="el-GR" sz="2400" b="1" dirty="0"/>
              <a:t> προσδιορίζουν</a:t>
            </a:r>
            <a:r>
              <a:rPr lang="el-GR" sz="2400" dirty="0">
                <a:latin typeface="Arial" charset="0"/>
              </a:rPr>
              <a:t>:</a:t>
            </a:r>
            <a:br>
              <a:rPr lang="el-GR" sz="2400" dirty="0">
                <a:latin typeface="Arial" charset="0"/>
              </a:rPr>
            </a:br>
            <a:r>
              <a:rPr lang="el-GR" sz="2400" dirty="0">
                <a:latin typeface="Arial" charset="0"/>
              </a:rPr>
              <a:t>- </a:t>
            </a:r>
            <a:r>
              <a:rPr lang="el-GR" sz="2400" b="1" dirty="0"/>
              <a:t>το περιεχόμενο </a:t>
            </a:r>
            <a:r>
              <a:rPr lang="el-GR" sz="2400" dirty="0"/>
              <a:t>των εννοιών και των δραστηριοτήτων που ένα εκπαιδευτικό λογισμικό μπορεί να περιέχει</a:t>
            </a:r>
            <a:br>
              <a:rPr lang="el-GR" sz="2400" dirty="0">
                <a:latin typeface="Arial" charset="0"/>
              </a:rPr>
            </a:br>
            <a:r>
              <a:rPr lang="el-GR" sz="2400" b="1" i="1" u="sng" dirty="0"/>
              <a:t>σε σχέση</a:t>
            </a:r>
            <a:r>
              <a:rPr lang="el-GR" sz="2400" b="1" dirty="0"/>
              <a:t> με την ηλικιακή ομάδα στην οποία απευθύνεται</a:t>
            </a:r>
            <a:r>
              <a:rPr lang="el-GR" sz="2400" dirty="0"/>
              <a:t>.</a:t>
            </a:r>
            <a:endParaRPr lang="en-GB" sz="2400" dirty="0"/>
          </a:p>
          <a:p>
            <a:pPr>
              <a:buNone/>
            </a:pPr>
            <a:r>
              <a:rPr lang="el-GR" sz="2400" dirty="0"/>
              <a:t>    </a:t>
            </a:r>
            <a:endParaRPr lang="en-GB" sz="2000"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59</a:t>
            </a:fld>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D980-1CEC-1573-50BA-DCE1371B3E62}"/>
              </a:ext>
            </a:extLst>
          </p:cNvPr>
          <p:cNvSpPr>
            <a:spLocks noGrp="1"/>
          </p:cNvSpPr>
          <p:nvPr>
            <p:ph type="title"/>
          </p:nvPr>
        </p:nvSpPr>
        <p:spPr/>
        <p:txBody>
          <a:bodyPr/>
          <a:lstStyle/>
          <a:p>
            <a:r>
              <a:rPr lang="el-GR" dirty="0"/>
              <a:t>Διερευνητική μάθηση</a:t>
            </a:r>
            <a:endParaRPr lang="en-GB" dirty="0"/>
          </a:p>
        </p:txBody>
      </p:sp>
      <p:sp>
        <p:nvSpPr>
          <p:cNvPr id="3" name="Content Placeholder 2">
            <a:extLst>
              <a:ext uri="{FF2B5EF4-FFF2-40B4-BE49-F238E27FC236}">
                <a16:creationId xmlns:a16="http://schemas.microsoft.com/office/drawing/2014/main" id="{2688AB4E-D73A-0B14-E2AF-C2640397D54A}"/>
              </a:ext>
            </a:extLst>
          </p:cNvPr>
          <p:cNvSpPr>
            <a:spLocks noGrp="1"/>
          </p:cNvSpPr>
          <p:nvPr>
            <p:ph sz="half" idx="1"/>
          </p:nvPr>
        </p:nvSpPr>
        <p:spPr/>
        <p:txBody>
          <a:bodyPr>
            <a:normAutofit fontScale="62500" lnSpcReduction="20000"/>
          </a:bodyPr>
          <a:lstStyle/>
          <a:p>
            <a:pPr marL="0" indent="0">
              <a:buNone/>
            </a:pPr>
            <a:endParaRPr lang="el-GR" b="1" dirty="0"/>
          </a:p>
          <a:p>
            <a:r>
              <a:rPr lang="el-GR" dirty="0"/>
              <a:t>Εστιάζει στη </a:t>
            </a:r>
            <a:r>
              <a:rPr lang="el-GR" b="1" dirty="0">
                <a:highlight>
                  <a:srgbClr val="FFFF00"/>
                </a:highlight>
              </a:rPr>
              <a:t>διατύπωση ερωτημάτων</a:t>
            </a:r>
            <a:r>
              <a:rPr lang="el-GR" dirty="0">
                <a:highlight>
                  <a:srgbClr val="FFFF00"/>
                </a:highlight>
              </a:rPr>
              <a:t> και στη </a:t>
            </a:r>
            <a:r>
              <a:rPr lang="el-GR" b="1" dirty="0">
                <a:highlight>
                  <a:srgbClr val="FFFF00"/>
                </a:highlight>
              </a:rPr>
              <a:t>συστηματική διερεύνηση</a:t>
            </a:r>
            <a:r>
              <a:rPr lang="el-GR" dirty="0">
                <a:highlight>
                  <a:srgbClr val="FFFF00"/>
                </a:highlight>
              </a:rPr>
              <a:t> ενός θέματος ή προβλήματος.</a:t>
            </a:r>
          </a:p>
          <a:p>
            <a:r>
              <a:rPr lang="el-GR" dirty="0"/>
              <a:t>Οι μαθητές ακολουθούν μια </a:t>
            </a:r>
            <a:r>
              <a:rPr lang="el-GR" b="1" dirty="0"/>
              <a:t>ερευνητική διαδικασία</a:t>
            </a:r>
            <a:r>
              <a:rPr lang="el-GR" dirty="0"/>
              <a:t>: θέτουν υποθέσεις, συλλέγουν δεδομένα, αναλύουν αποτελέσματα.</a:t>
            </a:r>
          </a:p>
          <a:p>
            <a:r>
              <a:rPr lang="el-GR" dirty="0"/>
              <a:t>Ο Dewey δεν χρησιμοποίησε τον όρο “διερευνητική μάθηση”, αλλά η παιδαγωγική του την ενέπνευσε.Διοτι εβλεπε την εκπαίδευση ως μια διαδικασία </a:t>
            </a:r>
            <a:r>
              <a:rPr lang="el-GR" b="1" dirty="0"/>
              <a:t>επίλυσης προβλημάτων και τ</a:t>
            </a:r>
            <a:r>
              <a:rPr lang="el-GR" dirty="0"/>
              <a:t>όνιζε τη σημασία της </a:t>
            </a:r>
            <a:r>
              <a:rPr lang="el-GR" b="1" dirty="0"/>
              <a:t>παρατήρησης</a:t>
            </a:r>
            <a:r>
              <a:rPr lang="el-GR" dirty="0"/>
              <a:t>, της </a:t>
            </a:r>
            <a:r>
              <a:rPr lang="el-GR" b="1" dirty="0"/>
              <a:t>διατύπωσης ερωτημάτων</a:t>
            </a:r>
            <a:r>
              <a:rPr lang="el-GR" dirty="0"/>
              <a:t> και της </a:t>
            </a:r>
            <a:r>
              <a:rPr lang="el-GR" b="1" dirty="0"/>
              <a:t>κριτικής σκέψης</a:t>
            </a:r>
            <a:endParaRPr lang="el-GR" dirty="0"/>
          </a:p>
          <a:p>
            <a:endParaRPr lang="en-GB" dirty="0"/>
          </a:p>
        </p:txBody>
      </p:sp>
      <p:sp>
        <p:nvSpPr>
          <p:cNvPr id="4" name="Content Placeholder 3">
            <a:extLst>
              <a:ext uri="{FF2B5EF4-FFF2-40B4-BE49-F238E27FC236}">
                <a16:creationId xmlns:a16="http://schemas.microsoft.com/office/drawing/2014/main" id="{294D7F4C-C64D-09D1-E0A5-26DB95C3E873}"/>
              </a:ext>
            </a:extLst>
          </p:cNvPr>
          <p:cNvSpPr>
            <a:spLocks noGrp="1"/>
          </p:cNvSpPr>
          <p:nvPr>
            <p:ph sz="half" idx="2"/>
          </p:nvPr>
        </p:nvSpPr>
        <p:spPr/>
        <p:txBody>
          <a:bodyPr>
            <a:normAutofit fontScale="62500" lnSpcReduction="20000"/>
          </a:bodyPr>
          <a:lstStyle/>
          <a:p>
            <a:r>
              <a:rPr lang="el-GR" dirty="0"/>
              <a:t>Στόχος: ανάπτυξη </a:t>
            </a:r>
            <a:r>
              <a:rPr lang="el-GR" b="1" dirty="0"/>
              <a:t>κριτικής σκέψης</a:t>
            </a:r>
            <a:r>
              <a:rPr lang="el-GR" dirty="0"/>
              <a:t>, δεξιοτήτων έρευνας και τεκμηρίωσης.</a:t>
            </a:r>
          </a:p>
          <a:p>
            <a:r>
              <a:rPr lang="el-GR" dirty="0"/>
              <a:t>Ο ρόλος του εκπαιδευτικού είναι </a:t>
            </a:r>
            <a:r>
              <a:rPr lang="el-GR" b="1" dirty="0"/>
              <a:t>καθοδηγητικός</a:t>
            </a:r>
            <a:r>
              <a:rPr lang="el-GR" dirty="0"/>
              <a:t>: οργανώνει το πλαίσιο, υποστηρίζει τη διαδικασία, </a:t>
            </a:r>
            <a:r>
              <a:rPr lang="el-GR" dirty="0">
                <a:highlight>
                  <a:srgbClr val="FFFF00"/>
                </a:highlight>
              </a:rPr>
              <a:t>παρέχει εργαλεία.</a:t>
            </a:r>
          </a:p>
          <a:p>
            <a:endParaRPr lang="el-GR" dirty="0"/>
          </a:p>
          <a:p>
            <a:pPr marL="0" indent="0">
              <a:buNone/>
            </a:pPr>
            <a:r>
              <a:rPr lang="el-GR" b="1" dirty="0"/>
              <a:t>Παράδειγμα</a:t>
            </a:r>
          </a:p>
          <a:p>
            <a:pPr marL="0" indent="0">
              <a:buNone/>
            </a:pPr>
            <a:r>
              <a:rPr lang="el-GR" dirty="0"/>
              <a:t>Οι μαθητές αναρωτιούνται γιατί κάποιες ουσίες διαλύονται στο νερό και άλλες όχι, σχεδιάζουν πειράματα, καταγράφουν δεδομένα και καταλήγουν σε συμπεράσματα.</a:t>
            </a:r>
          </a:p>
          <a:p>
            <a:endParaRPr lang="en-GB" dirty="0"/>
          </a:p>
        </p:txBody>
      </p:sp>
      <p:sp>
        <p:nvSpPr>
          <p:cNvPr id="5" name="Slide Number Placeholder 4">
            <a:extLst>
              <a:ext uri="{FF2B5EF4-FFF2-40B4-BE49-F238E27FC236}">
                <a16:creationId xmlns:a16="http://schemas.microsoft.com/office/drawing/2014/main" id="{FDEE14F4-30C3-47BE-336C-B6796469FF39}"/>
              </a:ext>
            </a:extLst>
          </p:cNvPr>
          <p:cNvSpPr>
            <a:spLocks noGrp="1"/>
          </p:cNvSpPr>
          <p:nvPr>
            <p:ph type="sldNum" sz="quarter" idx="12"/>
          </p:nvPr>
        </p:nvSpPr>
        <p:spPr/>
        <p:txBody>
          <a:bodyPr/>
          <a:lstStyle/>
          <a:p>
            <a:fld id="{86AAA6DD-A541-4490-A3CA-83A4F81B28A8}" type="slidenum">
              <a:rPr lang="el-GR" smtClean="0"/>
              <a:pPr/>
              <a:t>6</a:t>
            </a:fld>
            <a:endParaRPr lang="el-GR"/>
          </a:p>
        </p:txBody>
      </p:sp>
    </p:spTree>
    <p:extLst>
      <p:ext uri="{BB962C8B-B14F-4D97-AF65-F5344CB8AC3E}">
        <p14:creationId xmlns:p14="http://schemas.microsoft.com/office/powerpoint/2010/main" val="3233122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93F13-2FD2-D87C-81B5-60ABAEF21A34}"/>
              </a:ext>
            </a:extLst>
          </p:cNvPr>
          <p:cNvSpPr>
            <a:spLocks noGrp="1"/>
          </p:cNvSpPr>
          <p:nvPr>
            <p:ph type="title"/>
          </p:nvPr>
        </p:nvSpPr>
        <p:spPr/>
        <p:txBody>
          <a:bodyPr>
            <a:normAutofit fontScale="90000"/>
          </a:bodyPr>
          <a:lstStyle/>
          <a:p>
            <a:r>
              <a:rPr lang="en-GB" b="1" dirty="0"/>
              <a:t>A</a:t>
            </a:r>
            <a:r>
              <a:rPr lang="el-GR" b="1" dirty="0"/>
              <a:t>ισθησιοκινητικό στάδιο (0–2 ετών)</a:t>
            </a:r>
            <a:br>
              <a:rPr lang="el-GR" b="1" dirty="0"/>
            </a:br>
            <a:r>
              <a:rPr lang="el-GR" b="1" dirty="0"/>
              <a:t>-ΤΠΕ</a:t>
            </a:r>
            <a:endParaRPr lang="en-GB" dirty="0"/>
          </a:p>
        </p:txBody>
      </p:sp>
      <p:sp>
        <p:nvSpPr>
          <p:cNvPr id="3" name="Content Placeholder 2">
            <a:extLst>
              <a:ext uri="{FF2B5EF4-FFF2-40B4-BE49-F238E27FC236}">
                <a16:creationId xmlns:a16="http://schemas.microsoft.com/office/drawing/2014/main" id="{023E843B-CC61-F0E5-6B2C-54424A6548DE}"/>
              </a:ext>
            </a:extLst>
          </p:cNvPr>
          <p:cNvSpPr>
            <a:spLocks noGrp="1"/>
          </p:cNvSpPr>
          <p:nvPr>
            <p:ph idx="1"/>
          </p:nvPr>
        </p:nvSpPr>
        <p:spPr/>
        <p:txBody>
          <a:bodyPr>
            <a:normAutofit fontScale="92500" lnSpcReduction="20000"/>
          </a:bodyPr>
          <a:lstStyle/>
          <a:p>
            <a:pPr marL="0" indent="0">
              <a:buNone/>
            </a:pPr>
            <a:r>
              <a:rPr lang="en-GB" dirty="0"/>
              <a:t>T</a:t>
            </a:r>
            <a:r>
              <a:rPr lang="el-GR" dirty="0"/>
              <a:t>α παιδιά μαθαίνουν μέσω αισθήσεων &amp; κινήσεων.</a:t>
            </a:r>
          </a:p>
          <a:p>
            <a:pPr marL="0" indent="0">
              <a:buNone/>
            </a:pPr>
            <a:r>
              <a:rPr lang="el-GR" b="1" dirty="0"/>
              <a:t>➤ Παραδείγματα ΤΠΕ:</a:t>
            </a:r>
          </a:p>
          <a:p>
            <a:r>
              <a:rPr lang="el-GR" dirty="0"/>
              <a:t>Διαδραστικά παιχνίδια σε tablets που αντιδρούν σε άγγιγμα (ήχοι–φως).</a:t>
            </a:r>
          </a:p>
          <a:p>
            <a:r>
              <a:rPr lang="el-GR" dirty="0"/>
              <a:t>Εφαρμογές τύπου “αιτία–αποτέλεσμα” (πατάω κάτι → γίνεται κάτι).</a:t>
            </a:r>
          </a:p>
          <a:p>
            <a:pPr marL="0" indent="0">
              <a:buNone/>
            </a:pPr>
            <a:r>
              <a:rPr lang="el-GR" dirty="0"/>
              <a:t> </a:t>
            </a:r>
            <a:r>
              <a:rPr lang="el-GR" b="1" dirty="0"/>
              <a:t>Γιατί ταιριάζει με Piaget:</a:t>
            </a:r>
            <a:br>
              <a:rPr lang="el-GR" dirty="0"/>
            </a:br>
            <a:r>
              <a:rPr lang="el-GR" dirty="0"/>
              <a:t>Ενισχύει την κατανόηση αιτιότητας και την ανάπτυξη πρώτων σχημάτων.</a:t>
            </a:r>
          </a:p>
          <a:p>
            <a:endParaRPr lang="en-GB" dirty="0"/>
          </a:p>
        </p:txBody>
      </p:sp>
      <p:sp>
        <p:nvSpPr>
          <p:cNvPr id="4" name="Slide Number Placeholder 3">
            <a:extLst>
              <a:ext uri="{FF2B5EF4-FFF2-40B4-BE49-F238E27FC236}">
                <a16:creationId xmlns:a16="http://schemas.microsoft.com/office/drawing/2014/main" id="{20A71AD3-1A62-600F-BFF7-0F2717E8EC6E}"/>
              </a:ext>
            </a:extLst>
          </p:cNvPr>
          <p:cNvSpPr>
            <a:spLocks noGrp="1"/>
          </p:cNvSpPr>
          <p:nvPr>
            <p:ph type="sldNum" sz="quarter" idx="12"/>
          </p:nvPr>
        </p:nvSpPr>
        <p:spPr/>
        <p:txBody>
          <a:bodyPr/>
          <a:lstStyle/>
          <a:p>
            <a:fld id="{86AAA6DD-A541-4490-A3CA-83A4F81B28A8}" type="slidenum">
              <a:rPr lang="el-GR" smtClean="0"/>
              <a:pPr/>
              <a:t>60</a:t>
            </a:fld>
            <a:endParaRPr lang="el-GR"/>
          </a:p>
        </p:txBody>
      </p:sp>
    </p:spTree>
    <p:extLst>
      <p:ext uri="{BB962C8B-B14F-4D97-AF65-F5344CB8AC3E}">
        <p14:creationId xmlns:p14="http://schemas.microsoft.com/office/powerpoint/2010/main" val="481078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7294C-4241-0939-B559-EF61DB70BAA9}"/>
              </a:ext>
            </a:extLst>
          </p:cNvPr>
          <p:cNvSpPr>
            <a:spLocks noGrp="1"/>
          </p:cNvSpPr>
          <p:nvPr>
            <p:ph type="title"/>
          </p:nvPr>
        </p:nvSpPr>
        <p:spPr/>
        <p:txBody>
          <a:bodyPr>
            <a:normAutofit fontScale="90000"/>
          </a:bodyPr>
          <a:lstStyle/>
          <a:p>
            <a:r>
              <a:rPr lang="el-GR" b="1" dirty="0"/>
              <a:t>Προλογικό στάδιο (2–6 ετών)-ΤΠΕ</a:t>
            </a:r>
            <a:br>
              <a:rPr lang="el-GR" b="1" dirty="0"/>
            </a:br>
            <a:endParaRPr lang="en-GB" dirty="0"/>
          </a:p>
        </p:txBody>
      </p:sp>
      <p:sp>
        <p:nvSpPr>
          <p:cNvPr id="3" name="Content Placeholder 2">
            <a:extLst>
              <a:ext uri="{FF2B5EF4-FFF2-40B4-BE49-F238E27FC236}">
                <a16:creationId xmlns:a16="http://schemas.microsoft.com/office/drawing/2014/main" id="{D9537DA2-7EFE-7CD2-F07C-9515C4ED32FC}"/>
              </a:ext>
            </a:extLst>
          </p:cNvPr>
          <p:cNvSpPr>
            <a:spLocks noGrp="1"/>
          </p:cNvSpPr>
          <p:nvPr>
            <p:ph idx="1"/>
          </p:nvPr>
        </p:nvSpPr>
        <p:spPr/>
        <p:txBody>
          <a:bodyPr>
            <a:normAutofit fontScale="92500" lnSpcReduction="10000"/>
          </a:bodyPr>
          <a:lstStyle/>
          <a:p>
            <a:pPr marL="0" indent="0">
              <a:buNone/>
            </a:pPr>
            <a:r>
              <a:rPr lang="el-GR" dirty="0"/>
              <a:t>Η σκέψη γίνεται συμβολική αλλά όχι λογική.</a:t>
            </a:r>
          </a:p>
          <a:p>
            <a:pPr marL="0" indent="0">
              <a:buNone/>
            </a:pPr>
            <a:r>
              <a:rPr lang="el-GR" b="1" dirty="0"/>
              <a:t>➤ Παραδείγματα ΤΠΕ:</a:t>
            </a:r>
          </a:p>
          <a:p>
            <a:r>
              <a:rPr lang="el-GR" dirty="0"/>
              <a:t>Εφαρμογές ζωγραφικής (π.χ. KidPix).</a:t>
            </a:r>
          </a:p>
          <a:p>
            <a:r>
              <a:rPr lang="el-GR" dirty="0"/>
              <a:t>Εκπαιδευτικά παιχνίδια με σύρσιμο αντικειμένων.</a:t>
            </a:r>
          </a:p>
          <a:p>
            <a:r>
              <a:rPr lang="el-GR" dirty="0"/>
              <a:t>Ψηφιακά παραμύθια με αλληλεπίδραση.</a:t>
            </a:r>
          </a:p>
          <a:p>
            <a:pPr marL="0" indent="0">
              <a:buNone/>
            </a:pPr>
            <a:r>
              <a:rPr lang="el-GR" b="1" dirty="0"/>
              <a:t>Σύνδεση με Piaget:</a:t>
            </a:r>
            <a:br>
              <a:rPr lang="el-GR" dirty="0"/>
            </a:br>
            <a:r>
              <a:rPr lang="el-GR" dirty="0"/>
              <a:t>Το παιδί χρησιμοποιεί το συμβολικό παιχνίδι για να οικοδομήσει νοητικά σχήματα.</a:t>
            </a:r>
          </a:p>
          <a:p>
            <a:endParaRPr lang="en-GB" dirty="0"/>
          </a:p>
        </p:txBody>
      </p:sp>
      <p:sp>
        <p:nvSpPr>
          <p:cNvPr id="4" name="Slide Number Placeholder 3">
            <a:extLst>
              <a:ext uri="{FF2B5EF4-FFF2-40B4-BE49-F238E27FC236}">
                <a16:creationId xmlns:a16="http://schemas.microsoft.com/office/drawing/2014/main" id="{0F0F079B-7D46-F006-4ECD-2D258E0707B8}"/>
              </a:ext>
            </a:extLst>
          </p:cNvPr>
          <p:cNvSpPr>
            <a:spLocks noGrp="1"/>
          </p:cNvSpPr>
          <p:nvPr>
            <p:ph type="sldNum" sz="quarter" idx="12"/>
          </p:nvPr>
        </p:nvSpPr>
        <p:spPr/>
        <p:txBody>
          <a:bodyPr/>
          <a:lstStyle/>
          <a:p>
            <a:fld id="{86AAA6DD-A541-4490-A3CA-83A4F81B28A8}" type="slidenum">
              <a:rPr lang="el-GR" smtClean="0"/>
              <a:pPr/>
              <a:t>61</a:t>
            </a:fld>
            <a:endParaRPr lang="el-GR"/>
          </a:p>
        </p:txBody>
      </p:sp>
    </p:spTree>
    <p:extLst>
      <p:ext uri="{BB962C8B-B14F-4D97-AF65-F5344CB8AC3E}">
        <p14:creationId xmlns:p14="http://schemas.microsoft.com/office/powerpoint/2010/main" val="1866661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AC00-92D7-9398-C4A3-E7EB9EE9BDB6}"/>
              </a:ext>
            </a:extLst>
          </p:cNvPr>
          <p:cNvSpPr>
            <a:spLocks noGrp="1"/>
          </p:cNvSpPr>
          <p:nvPr>
            <p:ph type="title"/>
          </p:nvPr>
        </p:nvSpPr>
        <p:spPr/>
        <p:txBody>
          <a:bodyPr>
            <a:normAutofit fontScale="90000"/>
          </a:bodyPr>
          <a:lstStyle/>
          <a:p>
            <a:r>
              <a:rPr lang="el-GR" b="1" dirty="0"/>
              <a:t> Στάδιο συγκεκριμένων λογικών πράξεων (7–11 ετών)-ΤΠΕ</a:t>
            </a:r>
            <a:br>
              <a:rPr lang="el-GR" b="1" dirty="0"/>
            </a:br>
            <a:endParaRPr lang="en-GB" dirty="0"/>
          </a:p>
        </p:txBody>
      </p:sp>
      <p:sp>
        <p:nvSpPr>
          <p:cNvPr id="3" name="Content Placeholder 2">
            <a:extLst>
              <a:ext uri="{FF2B5EF4-FFF2-40B4-BE49-F238E27FC236}">
                <a16:creationId xmlns:a16="http://schemas.microsoft.com/office/drawing/2014/main" id="{57E800AD-6DB0-26D3-9075-14D669748FCE}"/>
              </a:ext>
            </a:extLst>
          </p:cNvPr>
          <p:cNvSpPr>
            <a:spLocks noGrp="1"/>
          </p:cNvSpPr>
          <p:nvPr>
            <p:ph idx="1"/>
          </p:nvPr>
        </p:nvSpPr>
        <p:spPr/>
        <p:txBody>
          <a:bodyPr>
            <a:normAutofit fontScale="70000" lnSpcReduction="20000"/>
          </a:bodyPr>
          <a:lstStyle/>
          <a:p>
            <a:pPr marL="0" indent="0">
              <a:buNone/>
            </a:pPr>
            <a:r>
              <a:rPr lang="el-GR" dirty="0"/>
              <a:t>Το παιδί κατανοεί λογικές σχέσεις αλλά σε </a:t>
            </a:r>
            <a:r>
              <a:rPr lang="el-GR" b="1" dirty="0"/>
              <a:t>συγκεκριμένα</a:t>
            </a:r>
            <a:r>
              <a:rPr lang="el-GR" dirty="0"/>
              <a:t> αντικείμενα.</a:t>
            </a:r>
          </a:p>
          <a:p>
            <a:pPr marL="0" indent="0">
              <a:buNone/>
            </a:pPr>
            <a:endParaRPr lang="el-GR" dirty="0"/>
          </a:p>
          <a:p>
            <a:pPr marL="0" indent="0">
              <a:buNone/>
            </a:pPr>
            <a:r>
              <a:rPr lang="el-GR" b="1" dirty="0"/>
              <a:t>➤ Παραδείγματα ΤΠΕ:</a:t>
            </a:r>
          </a:p>
          <a:p>
            <a:r>
              <a:rPr lang="el-GR" b="1" dirty="0"/>
              <a:t>Προσομοιώσεις φυσικών φαινομένων</a:t>
            </a:r>
            <a:r>
              <a:rPr lang="el-GR" dirty="0"/>
              <a:t> (π.χ. συστήματα πλεύσης, βαρύτητας).</a:t>
            </a:r>
          </a:p>
          <a:p>
            <a:r>
              <a:rPr lang="el-GR" b="1" dirty="0"/>
              <a:t>Λογισμικά μαθηματικών</a:t>
            </a:r>
            <a:r>
              <a:rPr lang="el-GR" dirty="0"/>
              <a:t> που επιτρέπουν πειραματισμό (Geogebra για γεωμετρία).</a:t>
            </a:r>
          </a:p>
          <a:p>
            <a:r>
              <a:rPr lang="el-GR" b="1" dirty="0"/>
              <a:t>Ρομποτική</a:t>
            </a:r>
            <a:r>
              <a:rPr lang="el-GR" dirty="0"/>
              <a:t> (π.χ. Lego WeDo): χτίζω – δοκιμάζω – τροποποιώ.</a:t>
            </a:r>
          </a:p>
          <a:p>
            <a:pPr marL="0" indent="0">
              <a:buNone/>
            </a:pPr>
            <a:endParaRPr lang="el-GR" dirty="0"/>
          </a:p>
          <a:p>
            <a:pPr marL="0" indent="0">
              <a:buNone/>
            </a:pPr>
            <a:r>
              <a:rPr lang="el-GR" dirty="0"/>
              <a:t> </a:t>
            </a:r>
            <a:r>
              <a:rPr lang="el-GR" b="1" dirty="0"/>
              <a:t>Σύνδεση με Piaget:</a:t>
            </a:r>
            <a:br>
              <a:rPr lang="el-GR" dirty="0"/>
            </a:br>
            <a:r>
              <a:rPr lang="el-GR" sz="3400" dirty="0"/>
              <a:t>Το παιδί μπορεί πλέον να πειραματιστεί συστηματικά με συγκεκριμένα δεδομένα και να προσαρμόζει τα σχήματά του.</a:t>
            </a:r>
          </a:p>
          <a:p>
            <a:pPr marL="0" indent="0">
              <a:buNone/>
            </a:pPr>
            <a:br>
              <a:rPr lang="el-GR" sz="3400" dirty="0"/>
            </a:br>
            <a:endParaRPr lang="el-GR" sz="3400" dirty="0"/>
          </a:p>
          <a:p>
            <a:endParaRPr lang="en-GB" dirty="0"/>
          </a:p>
        </p:txBody>
      </p:sp>
      <p:sp>
        <p:nvSpPr>
          <p:cNvPr id="4" name="Slide Number Placeholder 3">
            <a:extLst>
              <a:ext uri="{FF2B5EF4-FFF2-40B4-BE49-F238E27FC236}">
                <a16:creationId xmlns:a16="http://schemas.microsoft.com/office/drawing/2014/main" id="{D9B1E22F-2457-9CC7-0185-BAFEE159EFBB}"/>
              </a:ext>
            </a:extLst>
          </p:cNvPr>
          <p:cNvSpPr>
            <a:spLocks noGrp="1"/>
          </p:cNvSpPr>
          <p:nvPr>
            <p:ph type="sldNum" sz="quarter" idx="12"/>
          </p:nvPr>
        </p:nvSpPr>
        <p:spPr/>
        <p:txBody>
          <a:bodyPr/>
          <a:lstStyle/>
          <a:p>
            <a:fld id="{86AAA6DD-A541-4490-A3CA-83A4F81B28A8}" type="slidenum">
              <a:rPr lang="el-GR" smtClean="0"/>
              <a:pPr/>
              <a:t>62</a:t>
            </a:fld>
            <a:endParaRPr lang="el-GR"/>
          </a:p>
        </p:txBody>
      </p:sp>
    </p:spTree>
    <p:extLst>
      <p:ext uri="{BB962C8B-B14F-4D97-AF65-F5344CB8AC3E}">
        <p14:creationId xmlns:p14="http://schemas.microsoft.com/office/powerpoint/2010/main" val="10506652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9313-B514-FD38-0BA2-39292AEDB1F0}"/>
              </a:ext>
            </a:extLst>
          </p:cNvPr>
          <p:cNvSpPr>
            <a:spLocks noGrp="1"/>
          </p:cNvSpPr>
          <p:nvPr>
            <p:ph type="title"/>
          </p:nvPr>
        </p:nvSpPr>
        <p:spPr/>
        <p:txBody>
          <a:bodyPr>
            <a:normAutofit fontScale="90000"/>
          </a:bodyPr>
          <a:lstStyle/>
          <a:p>
            <a:r>
              <a:rPr lang="el-GR" b="1" dirty="0"/>
              <a:t>Στάδιο τυπικών λογικών πράξεων (1</a:t>
            </a:r>
            <a:r>
              <a:rPr lang="en-GB" b="1" dirty="0"/>
              <a:t>2</a:t>
            </a:r>
            <a:r>
              <a:rPr lang="el-GR" b="1" dirty="0"/>
              <a:t>+ ετών)-ΤΠΕ</a:t>
            </a:r>
            <a:br>
              <a:rPr lang="el-GR" b="1" dirty="0"/>
            </a:br>
            <a:endParaRPr lang="en-GB" dirty="0"/>
          </a:p>
        </p:txBody>
      </p:sp>
      <p:sp>
        <p:nvSpPr>
          <p:cNvPr id="3" name="Content Placeholder 2">
            <a:extLst>
              <a:ext uri="{FF2B5EF4-FFF2-40B4-BE49-F238E27FC236}">
                <a16:creationId xmlns:a16="http://schemas.microsoft.com/office/drawing/2014/main" id="{9DF6E6FC-30C5-237A-2B55-0F4070B4E5FB}"/>
              </a:ext>
            </a:extLst>
          </p:cNvPr>
          <p:cNvSpPr>
            <a:spLocks noGrp="1"/>
          </p:cNvSpPr>
          <p:nvPr>
            <p:ph idx="1"/>
          </p:nvPr>
        </p:nvSpPr>
        <p:spPr/>
        <p:txBody>
          <a:bodyPr>
            <a:normAutofit fontScale="85000" lnSpcReduction="10000"/>
          </a:bodyPr>
          <a:lstStyle/>
          <a:p>
            <a:pPr marL="0" indent="0">
              <a:buNone/>
            </a:pPr>
            <a:r>
              <a:rPr lang="el-GR" dirty="0"/>
              <a:t>Ικανότητα για υποθέσεις, αφαίρεση &amp; συστηματικό πειραματισμό.</a:t>
            </a:r>
          </a:p>
          <a:p>
            <a:pPr marL="0" indent="0">
              <a:buNone/>
            </a:pPr>
            <a:r>
              <a:rPr lang="el-GR" b="1" dirty="0"/>
              <a:t>➤ Παραδείγματα ΤΠΕ:</a:t>
            </a:r>
          </a:p>
          <a:p>
            <a:r>
              <a:rPr lang="el-GR" b="1" dirty="0"/>
              <a:t>Προγραμματισμός</a:t>
            </a:r>
            <a:r>
              <a:rPr lang="el-GR" dirty="0"/>
              <a:t> (</a:t>
            </a:r>
            <a:r>
              <a:rPr lang="en-GB" dirty="0"/>
              <a:t>Logo,</a:t>
            </a:r>
            <a:r>
              <a:rPr lang="el-GR" dirty="0"/>
              <a:t>Scratch).</a:t>
            </a:r>
          </a:p>
          <a:p>
            <a:r>
              <a:rPr lang="el-GR" b="1" dirty="0"/>
              <a:t>Σύνθετες προσομοιώσεις</a:t>
            </a:r>
            <a:r>
              <a:rPr lang="el-GR" dirty="0"/>
              <a:t> σε φυσική/χημεία.</a:t>
            </a:r>
          </a:p>
          <a:p>
            <a:r>
              <a:rPr lang="el-GR" b="1" dirty="0"/>
              <a:t>Εικονικά εργαστήρια (virtual labs)</a:t>
            </a:r>
            <a:r>
              <a:rPr lang="el-GR" dirty="0"/>
              <a:t> και μοντελοποίηση.</a:t>
            </a:r>
          </a:p>
          <a:p>
            <a:pPr marL="0" indent="0">
              <a:buNone/>
            </a:pPr>
            <a:r>
              <a:rPr lang="el-GR" dirty="0"/>
              <a:t> </a:t>
            </a:r>
            <a:r>
              <a:rPr lang="el-GR" b="1" dirty="0"/>
              <a:t>Σύνδεση με Piaget:</a:t>
            </a:r>
            <a:br>
              <a:rPr lang="el-GR" dirty="0"/>
            </a:br>
            <a:r>
              <a:rPr lang="el-GR" dirty="0"/>
              <a:t>Επιτρέπει την ανάπτυξη αφαιρετικής, υποθετικής σκέψης — αυτό που ακριβώς περιγράφει το στάδιο.</a:t>
            </a:r>
          </a:p>
          <a:p>
            <a:endParaRPr lang="en-GB" dirty="0"/>
          </a:p>
        </p:txBody>
      </p:sp>
      <p:sp>
        <p:nvSpPr>
          <p:cNvPr id="4" name="Slide Number Placeholder 3">
            <a:extLst>
              <a:ext uri="{FF2B5EF4-FFF2-40B4-BE49-F238E27FC236}">
                <a16:creationId xmlns:a16="http://schemas.microsoft.com/office/drawing/2014/main" id="{E5A5E9EA-F5FC-A3A7-BAEB-AC42EF713305}"/>
              </a:ext>
            </a:extLst>
          </p:cNvPr>
          <p:cNvSpPr>
            <a:spLocks noGrp="1"/>
          </p:cNvSpPr>
          <p:nvPr>
            <p:ph type="sldNum" sz="quarter" idx="12"/>
          </p:nvPr>
        </p:nvSpPr>
        <p:spPr/>
        <p:txBody>
          <a:bodyPr/>
          <a:lstStyle/>
          <a:p>
            <a:fld id="{86AAA6DD-A541-4490-A3CA-83A4F81B28A8}" type="slidenum">
              <a:rPr lang="el-GR" smtClean="0"/>
              <a:pPr/>
              <a:t>63</a:t>
            </a:fld>
            <a:endParaRPr lang="el-GR"/>
          </a:p>
        </p:txBody>
      </p:sp>
    </p:spTree>
    <p:extLst>
      <p:ext uri="{BB962C8B-B14F-4D97-AF65-F5344CB8AC3E}">
        <p14:creationId xmlns:p14="http://schemas.microsoft.com/office/powerpoint/2010/main" val="557784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a:t>
            </a:r>
            <a:r>
              <a:rPr lang="el-GR" dirty="0"/>
              <a:t>-Ο Μικρόκοσμος της χελώνας</a:t>
            </a:r>
          </a:p>
        </p:txBody>
      </p:sp>
      <p:sp>
        <p:nvSpPr>
          <p:cNvPr id="3" name="2 - Θέση περιεχομένου"/>
          <p:cNvSpPr>
            <a:spLocks noGrp="1"/>
          </p:cNvSpPr>
          <p:nvPr>
            <p:ph idx="1"/>
          </p:nvPr>
        </p:nvSpPr>
        <p:spPr/>
        <p:txBody>
          <a:bodyPr>
            <a:normAutofit fontScale="92500"/>
          </a:bodyPr>
          <a:lstStyle/>
          <a:p>
            <a:r>
              <a:rPr lang="el-GR" dirty="0"/>
              <a:t>Η </a:t>
            </a:r>
            <a:r>
              <a:rPr lang="el-GR" dirty="0" err="1"/>
              <a:t>Logo</a:t>
            </a:r>
            <a:r>
              <a:rPr lang="el-GR" dirty="0"/>
              <a:t> αποτελούσε, και αποτελεί ακόμα, μια γλώσσα προγραμματισμού για εκπαιδευτικούς σκοπούς. Όταν </a:t>
            </a:r>
            <a:r>
              <a:rPr lang="el-GR" dirty="0" err="1"/>
              <a:t>πρωτοσχεδιάστηκε</a:t>
            </a:r>
            <a:r>
              <a:rPr lang="el-GR" dirty="0"/>
              <a:t> ήταν μια συναρτησιακή γλώσσα, βασισμένη στη </a:t>
            </a:r>
            <a:r>
              <a:rPr lang="el-GR" dirty="0" err="1"/>
              <a:t>Lisp</a:t>
            </a:r>
            <a:r>
              <a:rPr lang="el-GR" dirty="0"/>
              <a:t>. Αυτό δεν την εμπόδισε να χρησιμοποιηθεί στην εκπαίδευση, με κύριο στόχο του χρήστη-μαθητή να καθοδηγήσει μια </a:t>
            </a:r>
            <a:r>
              <a:rPr lang="el-GR" b="1" dirty="0"/>
              <a:t>χελώνα-ρομπότ στο χώρο</a:t>
            </a:r>
            <a:r>
              <a:rPr lang="el-GR" dirty="0"/>
              <a:t>. </a:t>
            </a:r>
            <a:endParaRPr lang="en-US" dirty="0"/>
          </a:p>
          <a:p>
            <a:r>
              <a:rPr lang="el-GR" dirty="0"/>
              <a:t>Το πρώτο </a:t>
            </a:r>
            <a:r>
              <a:rPr lang="el-GR" dirty="0" err="1"/>
              <a:t>χελωνορομπότ</a:t>
            </a:r>
            <a:r>
              <a:rPr lang="el-GR" dirty="0"/>
              <a:t> εδάφους κατασκευάστηκε στο MIT το 1969.</a:t>
            </a:r>
            <a:endParaRPr lang="en-US" dirty="0"/>
          </a:p>
          <a:p>
            <a:endParaRPr lang="en-US" dirty="0"/>
          </a:p>
          <a:p>
            <a:endParaRPr lang="en-US" dirty="0"/>
          </a:p>
          <a:p>
            <a:endParaRPr lang="en-US" dirty="0"/>
          </a:p>
          <a:p>
            <a:endParaRPr lang="en-US"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64</a:t>
            </a:fld>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7D449AA-D7B3-DF36-6981-A07AC0916785}"/>
              </a:ext>
            </a:extLst>
          </p:cNvPr>
          <p:cNvSpPr>
            <a:spLocks noGrp="1"/>
          </p:cNvSpPr>
          <p:nvPr>
            <p:ph type="title"/>
          </p:nvPr>
        </p:nvSpPr>
        <p:spPr>
          <a:xfrm>
            <a:off x="457200" y="274638"/>
            <a:ext cx="8229600" cy="1143000"/>
          </a:xfrm>
        </p:spPr>
        <p:txBody>
          <a:bodyPr/>
          <a:lstStyle/>
          <a:p>
            <a:r>
              <a:rPr lang="el-GR" b="0" i="0" dirty="0">
                <a:solidFill>
                  <a:srgbClr val="000000"/>
                </a:solidFill>
                <a:effectLst/>
                <a:latin typeface="Helvetica Neue"/>
              </a:rPr>
              <a:t>Από το </a:t>
            </a:r>
            <a:r>
              <a:rPr lang="el-GR" b="0" i="0" dirty="0" err="1">
                <a:solidFill>
                  <a:srgbClr val="000000"/>
                </a:solidFill>
                <a:effectLst/>
                <a:latin typeface="Helvetica Neue"/>
              </a:rPr>
              <a:t>site</a:t>
            </a:r>
            <a:r>
              <a:rPr lang="el-GR" b="0" i="0" dirty="0">
                <a:solidFill>
                  <a:srgbClr val="000000"/>
                </a:solidFill>
                <a:effectLst/>
                <a:latin typeface="Helvetica Neue"/>
              </a:rPr>
              <a:t> του MIT </a:t>
            </a:r>
            <a:r>
              <a:rPr lang="el-GR" b="0" i="0" dirty="0" err="1">
                <a:solidFill>
                  <a:srgbClr val="000000"/>
                </a:solidFill>
                <a:effectLst/>
                <a:latin typeface="Helvetica Neue"/>
              </a:rPr>
              <a:t>Museum</a:t>
            </a:r>
            <a:r>
              <a:rPr lang="el-GR" b="0" i="0" dirty="0">
                <a:solidFill>
                  <a:srgbClr val="000000"/>
                </a:solidFill>
                <a:effectLst/>
                <a:latin typeface="Helvetica Neue"/>
              </a:rPr>
              <a:t>.</a:t>
            </a:r>
            <a:endParaRPr lang="en-US" dirty="0"/>
          </a:p>
        </p:txBody>
      </p:sp>
      <p:pic>
        <p:nvPicPr>
          <p:cNvPr id="5" name="Picture 2" descr="Picture">
            <a:extLst>
              <a:ext uri="{FF2B5EF4-FFF2-40B4-BE49-F238E27FC236}">
                <a16:creationId xmlns:a16="http://schemas.microsoft.com/office/drawing/2014/main" id="{96527EB6-0944-4A15-BA5C-2290EF0F0F5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224" r="2" b="24551"/>
          <a:stretch/>
        </p:blipFill>
        <p:spPr bwMode="auto">
          <a:xfrm>
            <a:off x="457200" y="1600200"/>
            <a:ext cx="8229600" cy="4525963"/>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DC4F626F-D66C-4BF3-9CAA-04155D651CF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65</a:t>
            </a:fld>
            <a:endParaRPr lang="el-GR"/>
          </a:p>
        </p:txBody>
      </p:sp>
    </p:spTree>
    <p:extLst>
      <p:ext uri="{BB962C8B-B14F-4D97-AF65-F5344CB8AC3E}">
        <p14:creationId xmlns:p14="http://schemas.microsoft.com/office/powerpoint/2010/main" val="3388994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484E1B-3C29-4817-BCA6-9FAB35EBB215}"/>
              </a:ext>
            </a:extLst>
          </p:cNvPr>
          <p:cNvSpPr>
            <a:spLocks noGrp="1"/>
          </p:cNvSpPr>
          <p:nvPr>
            <p:ph type="title"/>
          </p:nvPr>
        </p:nvSpPr>
        <p:spPr/>
        <p:txBody>
          <a:bodyPr/>
          <a:lstStyle/>
          <a:p>
            <a:r>
              <a:rPr lang="en-US" dirty="0"/>
              <a:t>Logo-</a:t>
            </a:r>
            <a:r>
              <a:rPr lang="el-GR" dirty="0"/>
              <a:t>χελωνορομπότ</a:t>
            </a:r>
            <a:endParaRPr lang="en-US" dirty="0"/>
          </a:p>
        </p:txBody>
      </p:sp>
      <p:sp>
        <p:nvSpPr>
          <p:cNvPr id="3" name="Θέση περιεχομένου 2">
            <a:extLst>
              <a:ext uri="{FF2B5EF4-FFF2-40B4-BE49-F238E27FC236}">
                <a16:creationId xmlns:a16="http://schemas.microsoft.com/office/drawing/2014/main" id="{63C4ED89-7C31-4371-8F1E-46811F36B157}"/>
              </a:ext>
            </a:extLst>
          </p:cNvPr>
          <p:cNvSpPr>
            <a:spLocks noGrp="1"/>
          </p:cNvSpPr>
          <p:nvPr>
            <p:ph idx="1"/>
          </p:nvPr>
        </p:nvSpPr>
        <p:spPr/>
        <p:txBody>
          <a:bodyPr>
            <a:normAutofit lnSpcReduction="10000"/>
          </a:bodyPr>
          <a:lstStyle/>
          <a:p>
            <a:r>
              <a:rPr lang="el-GR" dirty="0"/>
              <a:t>Αργότερο στα </a:t>
            </a:r>
            <a:r>
              <a:rPr lang="el-GR" dirty="0" err="1"/>
              <a:t>χελωνορομπότ</a:t>
            </a:r>
            <a:r>
              <a:rPr lang="el-GR" dirty="0"/>
              <a:t> προστέθηκε και ένα ενσωματωμένο πινέλο για τη δημιουργία σχεδίων σε ένα μεγάλο φύλλο χαρτιού. </a:t>
            </a:r>
            <a:endParaRPr lang="en-US" dirty="0"/>
          </a:p>
          <a:p>
            <a:r>
              <a:rPr lang="el-GR" dirty="0"/>
              <a:t>Γρήγορα, αυτές οι χελώνες εγκατέλειψαν την φυσική τους υπόσταση και μετατράπηκαν σε δρομείς (</a:t>
            </a:r>
            <a:r>
              <a:rPr lang="el-GR" dirty="0" err="1"/>
              <a:t>cursors</a:t>
            </a:r>
            <a:r>
              <a:rPr lang="el-GR" dirty="0"/>
              <a:t>) στις οθόνες υπολογιστών με τον χρήστη-μαθητή να δίνει οδηγίες-εντολές στη χελώνα για </a:t>
            </a:r>
            <a:r>
              <a:rPr lang="el-GR" b="1" dirty="0"/>
              <a:t>την κίνησή της και τη δημιουργία σχεδίων στην οθόνη</a:t>
            </a:r>
            <a:r>
              <a:rPr lang="el-GR" dirty="0"/>
              <a:t>.</a:t>
            </a:r>
          </a:p>
          <a:p>
            <a:endParaRPr lang="en-US" dirty="0"/>
          </a:p>
        </p:txBody>
      </p:sp>
      <p:sp>
        <p:nvSpPr>
          <p:cNvPr id="4" name="Θέση αριθμού διαφάνειας 3">
            <a:extLst>
              <a:ext uri="{FF2B5EF4-FFF2-40B4-BE49-F238E27FC236}">
                <a16:creationId xmlns:a16="http://schemas.microsoft.com/office/drawing/2014/main" id="{1967AFC2-72FD-4B5E-AAAA-34F0B5026F95}"/>
              </a:ext>
            </a:extLst>
          </p:cNvPr>
          <p:cNvSpPr>
            <a:spLocks noGrp="1"/>
          </p:cNvSpPr>
          <p:nvPr>
            <p:ph type="sldNum" sz="quarter" idx="12"/>
          </p:nvPr>
        </p:nvSpPr>
        <p:spPr/>
        <p:txBody>
          <a:bodyPr/>
          <a:lstStyle/>
          <a:p>
            <a:fld id="{86AAA6DD-A541-4490-A3CA-83A4F81B28A8}" type="slidenum">
              <a:rPr lang="el-GR" smtClean="0"/>
              <a:pPr/>
              <a:t>66</a:t>
            </a:fld>
            <a:endParaRPr lang="el-GR"/>
          </a:p>
        </p:txBody>
      </p:sp>
    </p:spTree>
    <p:extLst>
      <p:ext uri="{BB962C8B-B14F-4D97-AF65-F5344CB8AC3E}">
        <p14:creationId xmlns:p14="http://schemas.microsoft.com/office/powerpoint/2010/main" val="2694066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8832D7-979B-77F1-75E1-155B655A1808}"/>
              </a:ext>
            </a:extLst>
          </p:cNvPr>
          <p:cNvSpPr>
            <a:spLocks noGrp="1"/>
          </p:cNvSpPr>
          <p:nvPr>
            <p:ph type="title"/>
          </p:nvPr>
        </p:nvSpPr>
        <p:spPr/>
        <p:txBody>
          <a:bodyPr/>
          <a:lstStyle/>
          <a:p>
            <a:r>
              <a:rPr lang="en-US" dirty="0"/>
              <a:t>Seymour </a:t>
            </a:r>
            <a:r>
              <a:rPr lang="en-US" dirty="0" err="1"/>
              <a:t>Papert</a:t>
            </a:r>
            <a:r>
              <a:rPr lang="en-US" dirty="0"/>
              <a:t> (1928-2016)</a:t>
            </a:r>
          </a:p>
        </p:txBody>
      </p:sp>
      <p:sp>
        <p:nvSpPr>
          <p:cNvPr id="3" name="Θέση περιεχομένου 2">
            <a:extLst>
              <a:ext uri="{FF2B5EF4-FFF2-40B4-BE49-F238E27FC236}">
                <a16:creationId xmlns:a16="http://schemas.microsoft.com/office/drawing/2014/main" id="{F8A9CD8F-2636-1C68-BCDC-FE6E63516A4E}"/>
              </a:ext>
            </a:extLst>
          </p:cNvPr>
          <p:cNvSpPr>
            <a:spLocks noGrp="1"/>
          </p:cNvSpPr>
          <p:nvPr>
            <p:ph idx="1"/>
          </p:nvPr>
        </p:nvSpPr>
        <p:spPr/>
        <p:txBody>
          <a:bodyPr>
            <a:normAutofit fontScale="85000" lnSpcReduction="10000"/>
          </a:bodyPr>
          <a:lstStyle/>
          <a:p>
            <a:pPr marL="0" indent="0">
              <a:buNone/>
            </a:pPr>
            <a:r>
              <a:rPr lang="el-GR" dirty="0"/>
              <a:t>καθηγητής στο MIT</a:t>
            </a:r>
          </a:p>
          <a:p>
            <a:r>
              <a:rPr lang="el-GR" dirty="0"/>
              <a:t> – Εργάστηκε τη δεκαετία του 1960 στη Γενεύη υπό τον </a:t>
            </a:r>
            <a:r>
              <a:rPr lang="el-GR" dirty="0" err="1"/>
              <a:t>Jean</a:t>
            </a:r>
            <a:r>
              <a:rPr lang="el-GR" dirty="0"/>
              <a:t> </a:t>
            </a:r>
            <a:r>
              <a:rPr lang="el-GR" dirty="0" err="1"/>
              <a:t>Piaget</a:t>
            </a:r>
            <a:endParaRPr lang="el-GR" dirty="0"/>
          </a:p>
          <a:p>
            <a:r>
              <a:rPr lang="el-GR" dirty="0"/>
              <a:t> – Ο </a:t>
            </a:r>
            <a:r>
              <a:rPr lang="el-GR" dirty="0" err="1"/>
              <a:t>Piaget</a:t>
            </a:r>
            <a:r>
              <a:rPr lang="el-GR" dirty="0"/>
              <a:t> είπε κάποτε ότι «</a:t>
            </a:r>
            <a:r>
              <a:rPr lang="el-GR" b="1" dirty="0"/>
              <a:t>κανείς δεν κατανοεί τόσο καλά τις ιδέες μου όσο ο </a:t>
            </a:r>
            <a:r>
              <a:rPr lang="el-GR" b="1" dirty="0" err="1"/>
              <a:t>Papert</a:t>
            </a:r>
            <a:r>
              <a:rPr lang="el-GR" dirty="0"/>
              <a:t>»</a:t>
            </a:r>
          </a:p>
          <a:p>
            <a:r>
              <a:rPr lang="el-GR" dirty="0"/>
              <a:t> – Ανέπτυξε τη γλώσσα προγραμματισμού LOGO το 1966</a:t>
            </a:r>
          </a:p>
          <a:p>
            <a:pPr marL="0" indent="0">
              <a:buNone/>
            </a:pPr>
            <a:r>
              <a:rPr lang="el-GR" dirty="0"/>
              <a:t> Συνέγραψε το βιβλίο “</a:t>
            </a:r>
            <a:r>
              <a:rPr lang="el-GR" dirty="0" err="1"/>
              <a:t>Mindstorms</a:t>
            </a:r>
            <a:r>
              <a:rPr lang="el-GR" dirty="0"/>
              <a:t>” όπου εξέθεσε τις απόψεις του για το πως η LOGO και ο προγραμματισμός μπορούν να επαναπροσδιορίσουν τη </a:t>
            </a:r>
            <a:r>
              <a:rPr lang="el-GR" dirty="0">
                <a:highlight>
                  <a:srgbClr val="FFFF00"/>
                </a:highlight>
              </a:rPr>
              <a:t>σχέση του παιδιού με τη γνώση</a:t>
            </a:r>
            <a:endParaRPr lang="en-US" dirty="0">
              <a:highlight>
                <a:srgbClr val="FFFF00"/>
              </a:highlight>
            </a:endParaRPr>
          </a:p>
        </p:txBody>
      </p:sp>
      <p:sp>
        <p:nvSpPr>
          <p:cNvPr id="4" name="Θέση αριθμού διαφάνειας 3">
            <a:extLst>
              <a:ext uri="{FF2B5EF4-FFF2-40B4-BE49-F238E27FC236}">
                <a16:creationId xmlns:a16="http://schemas.microsoft.com/office/drawing/2014/main" id="{5816E834-B0EA-8F00-CE6B-C5E0C5594CB4}"/>
              </a:ext>
            </a:extLst>
          </p:cNvPr>
          <p:cNvSpPr>
            <a:spLocks noGrp="1"/>
          </p:cNvSpPr>
          <p:nvPr>
            <p:ph type="sldNum" sz="quarter" idx="12"/>
          </p:nvPr>
        </p:nvSpPr>
        <p:spPr/>
        <p:txBody>
          <a:bodyPr/>
          <a:lstStyle/>
          <a:p>
            <a:fld id="{86AAA6DD-A541-4490-A3CA-83A4F81B28A8}" type="slidenum">
              <a:rPr lang="el-GR" smtClean="0"/>
              <a:pPr/>
              <a:t>67</a:t>
            </a:fld>
            <a:endParaRPr lang="el-GR"/>
          </a:p>
        </p:txBody>
      </p:sp>
    </p:spTree>
    <p:extLst>
      <p:ext uri="{BB962C8B-B14F-4D97-AF65-F5344CB8AC3E}">
        <p14:creationId xmlns:p14="http://schemas.microsoft.com/office/powerpoint/2010/main" val="2903482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ό τη χελώνα εδάφους του S.Papert και τη LOGO στην πληθώρα των  «Εκπαιδευτικών Ρομπότ» και των προγραμματιστικών περιβαλλόντων - Ελληνική  Πύλη Παιδείας">
            <a:extLst>
              <a:ext uri="{FF2B5EF4-FFF2-40B4-BE49-F238E27FC236}">
                <a16:creationId xmlns:a16="http://schemas.microsoft.com/office/drawing/2014/main" id="{D0B9F555-6D03-45CC-8AFB-69F9E8455C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0488" y="404664"/>
            <a:ext cx="8963025" cy="6048672"/>
          </a:xfrm>
          <a:prstGeom prst="rect">
            <a:avLst/>
          </a:prstGeom>
          <a:solidFill>
            <a:srgbClr val="FFFFFF"/>
          </a:solidFill>
        </p:spPr>
      </p:pic>
      <p:sp>
        <p:nvSpPr>
          <p:cNvPr id="4" name="Θέση αριθμού διαφάνειας 3" hidden="1">
            <a:extLst>
              <a:ext uri="{FF2B5EF4-FFF2-40B4-BE49-F238E27FC236}">
                <a16:creationId xmlns:a16="http://schemas.microsoft.com/office/drawing/2014/main" id="{FEE9FDD8-5966-4774-80CB-46BC6DFA4332}"/>
              </a:ext>
            </a:extLst>
          </p:cNvPr>
          <p:cNvSpPr>
            <a:spLocks noGrp="1"/>
          </p:cNvSpPr>
          <p:nvPr>
            <p:ph type="sldNum" sz="quarter" idx="12"/>
          </p:nvPr>
        </p:nvSpPr>
        <p:spPr/>
        <p:txBody>
          <a:bodyPr/>
          <a:lstStyle/>
          <a:p>
            <a:pPr>
              <a:spcAft>
                <a:spcPts val="600"/>
              </a:spcAft>
            </a:pPr>
            <a:fld id="{86AAA6DD-A541-4490-A3CA-83A4F81B28A8}" type="slidenum">
              <a:rPr lang="el-GR" smtClean="0"/>
              <a:pPr>
                <a:spcAft>
                  <a:spcPts val="600"/>
                </a:spcAft>
              </a:pPr>
              <a:t>68</a:t>
            </a:fld>
            <a:endParaRPr lang="el-GR"/>
          </a:p>
        </p:txBody>
      </p:sp>
    </p:spTree>
    <p:extLst>
      <p:ext uri="{BB962C8B-B14F-4D97-AF65-F5344CB8AC3E}">
        <p14:creationId xmlns:p14="http://schemas.microsoft.com/office/powerpoint/2010/main" val="2096549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LOGO-PIAGET-PAPERT</a:t>
            </a:r>
            <a:endParaRPr lang="el-GR" dirty="0"/>
          </a:p>
        </p:txBody>
      </p:sp>
      <p:sp>
        <p:nvSpPr>
          <p:cNvPr id="3" name="2 - Θέση περιεχομένου"/>
          <p:cNvSpPr>
            <a:spLocks noGrp="1"/>
          </p:cNvSpPr>
          <p:nvPr>
            <p:ph idx="1"/>
          </p:nvPr>
        </p:nvSpPr>
        <p:spPr>
          <a:xfrm>
            <a:off x="457200" y="1600200"/>
            <a:ext cx="8329642" cy="4525963"/>
          </a:xfrm>
        </p:spPr>
        <p:txBody>
          <a:bodyPr>
            <a:normAutofit fontScale="70000" lnSpcReduction="20000"/>
          </a:bodyPr>
          <a:lstStyle/>
          <a:p>
            <a:r>
              <a:rPr lang="el-GR" dirty="0"/>
              <a:t>Σύμφωνα με τον  </a:t>
            </a:r>
            <a:r>
              <a:rPr lang="el-GR" dirty="0" err="1"/>
              <a:t>Piaget</a:t>
            </a:r>
            <a:r>
              <a:rPr lang="el-GR" dirty="0"/>
              <a:t>, η μάθηση προκύπτει όταν με βάση τις εμπειρίες μας κατασκευάζουμε τη δική μας κατανόηση για τον κόσμο στον οποίο ζούμε. </a:t>
            </a:r>
            <a:endParaRPr lang="en-US" dirty="0"/>
          </a:p>
          <a:p>
            <a:r>
              <a:rPr lang="el-GR" dirty="0"/>
              <a:t>Καθένας δημιουργεί τους δικούς του κανόνες και νοητικά Σχήματα και η μάθηση προκύπτει ως προσαρμογή αυτών των σχημάτων για την αφομοίωση των νέων εμπειριών.</a:t>
            </a:r>
          </a:p>
          <a:p>
            <a:r>
              <a:rPr lang="el-GR" dirty="0"/>
              <a:t> Εφαρμόζοντας τη θεωρία του κονστρουκτιβισμού στην παιδαγωγική επιστήμη προέκυψε ο </a:t>
            </a:r>
            <a:r>
              <a:rPr lang="el-GR" b="1" dirty="0"/>
              <a:t>κονστρουκτιονισμός</a:t>
            </a:r>
            <a:r>
              <a:rPr lang="el-GR" dirty="0"/>
              <a:t> (</a:t>
            </a:r>
            <a:r>
              <a:rPr lang="el-GR" dirty="0" err="1"/>
              <a:t>constructionism</a:t>
            </a:r>
            <a:r>
              <a:rPr lang="el-GR" dirty="0"/>
              <a:t>) με πρωτεργάτη τον </a:t>
            </a:r>
            <a:r>
              <a:rPr lang="el-GR" dirty="0" err="1"/>
              <a:t>Seymour</a:t>
            </a:r>
            <a:r>
              <a:rPr lang="el-GR" dirty="0"/>
              <a:t> </a:t>
            </a:r>
            <a:r>
              <a:rPr lang="el-GR" b="1" dirty="0" err="1"/>
              <a:t>Papert</a:t>
            </a:r>
            <a:r>
              <a:rPr lang="el-GR" dirty="0"/>
              <a:t> </a:t>
            </a:r>
            <a:r>
              <a:rPr lang="en-US" dirty="0"/>
              <a:t>(</a:t>
            </a:r>
            <a:r>
              <a:rPr lang="el-GR" dirty="0"/>
              <a:t>Διευθυντής του </a:t>
            </a:r>
            <a:r>
              <a:rPr lang="el-GR" dirty="0" err="1"/>
              <a:t>Media</a:t>
            </a:r>
            <a:r>
              <a:rPr lang="el-GR" dirty="0"/>
              <a:t> </a:t>
            </a:r>
            <a:r>
              <a:rPr lang="el-GR" dirty="0" err="1"/>
              <a:t>Lab</a:t>
            </a:r>
            <a:r>
              <a:rPr lang="el-GR" dirty="0"/>
              <a:t>, MIT</a:t>
            </a:r>
            <a:r>
              <a:rPr lang="en-US" dirty="0"/>
              <a:t>)</a:t>
            </a:r>
            <a:r>
              <a:rPr lang="el-GR" dirty="0"/>
              <a:t> </a:t>
            </a:r>
            <a:r>
              <a:rPr lang="el-GR" b="1" dirty="0"/>
              <a:t>δημιουργού</a:t>
            </a:r>
            <a:r>
              <a:rPr lang="el-GR" dirty="0"/>
              <a:t> της </a:t>
            </a:r>
            <a:r>
              <a:rPr lang="el-GR" b="1" dirty="0" err="1"/>
              <a:t>Logo</a:t>
            </a:r>
            <a:r>
              <a:rPr lang="el-GR" dirty="0"/>
              <a:t> και κατά κάποιο τρόπο μαθητή του </a:t>
            </a:r>
            <a:r>
              <a:rPr lang="el-GR" dirty="0" err="1"/>
              <a:t>Piaget</a:t>
            </a:r>
            <a:r>
              <a:rPr lang="el-GR" dirty="0"/>
              <a:t> (συνεργάστηκαν μαζί). Σύμφωνα με τον </a:t>
            </a:r>
            <a:r>
              <a:rPr lang="el-GR" dirty="0" err="1"/>
              <a:t>κονστρουκτιονισμό</a:t>
            </a:r>
            <a:r>
              <a:rPr lang="el-GR" dirty="0"/>
              <a:t> </a:t>
            </a:r>
            <a:r>
              <a:rPr lang="el-GR" b="1" dirty="0"/>
              <a:t>η μάθηση μπορεί να συμβεί πιο αποδοτικά όταν οι άνθρωποι εμπλέκονται ενεργά στη διαδικασία κατασκευάζοντας απτά αντικείμενα του πραγματικού κόσμου</a:t>
            </a:r>
            <a:endParaRPr lang="el-GR" dirty="0">
              <a:solidFill>
                <a:srgbClr val="FF0000"/>
              </a:solidFill>
            </a:endParaRP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69</a:t>
            </a:fld>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John Dewey </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a:t>Το όνομά του συνδέθηκε στενά με την έννοια της «προοδευτικής εκπαίδευσης» (</a:t>
            </a:r>
            <a:r>
              <a:rPr lang="el-GR" b="1" dirty="0" err="1">
                <a:solidFill>
                  <a:srgbClr val="FF0000"/>
                </a:solidFill>
              </a:rPr>
              <a:t>progressive</a:t>
            </a:r>
            <a:r>
              <a:rPr lang="el-GR" dirty="0"/>
              <a:t> </a:t>
            </a:r>
            <a:r>
              <a:rPr lang="el-GR" b="1" dirty="0" err="1">
                <a:solidFill>
                  <a:srgbClr val="FF0000"/>
                </a:solidFill>
              </a:rPr>
              <a:t>education</a:t>
            </a:r>
            <a:r>
              <a:rPr lang="el-GR" dirty="0"/>
              <a:t>), μιας παιδαγωγικής προσέγγισης με έμφαση</a:t>
            </a:r>
          </a:p>
          <a:p>
            <a:r>
              <a:rPr lang="el-GR" dirty="0"/>
              <a:t> στη μάθηση με εμπειρικό τρόπο (</a:t>
            </a:r>
            <a:r>
              <a:rPr lang="el-GR" b="1" dirty="0" err="1"/>
              <a:t>learning</a:t>
            </a:r>
            <a:r>
              <a:rPr lang="el-GR" b="1" dirty="0"/>
              <a:t> </a:t>
            </a:r>
            <a:r>
              <a:rPr lang="el-GR" b="1" dirty="0" err="1"/>
              <a:t>by</a:t>
            </a:r>
            <a:r>
              <a:rPr lang="el-GR" b="1" dirty="0"/>
              <a:t> </a:t>
            </a:r>
            <a:r>
              <a:rPr lang="el-GR" b="1" dirty="0" err="1"/>
              <a:t>doing</a:t>
            </a:r>
            <a:r>
              <a:rPr lang="el-GR" b="1" dirty="0"/>
              <a:t>, </a:t>
            </a:r>
            <a:r>
              <a:rPr lang="el-GR" b="1" dirty="0" err="1"/>
              <a:t>hands</a:t>
            </a:r>
            <a:r>
              <a:rPr lang="el-GR" b="1" dirty="0"/>
              <a:t>-</a:t>
            </a:r>
            <a:r>
              <a:rPr lang="el-GR" b="1" dirty="0" err="1"/>
              <a:t>on</a:t>
            </a:r>
            <a:r>
              <a:rPr lang="el-GR" b="1" dirty="0"/>
              <a:t> </a:t>
            </a:r>
            <a:r>
              <a:rPr lang="el-GR" b="1" dirty="0" err="1"/>
              <a:t>projects</a:t>
            </a:r>
            <a:r>
              <a:rPr lang="el-GR" dirty="0"/>
              <a:t>)=</a:t>
            </a:r>
            <a:r>
              <a:rPr lang="el-GR" b="1" dirty="0"/>
              <a:t>βιωματική</a:t>
            </a:r>
            <a:r>
              <a:rPr lang="el-GR" dirty="0"/>
              <a:t> </a:t>
            </a:r>
            <a:r>
              <a:rPr lang="el-GR" b="1" dirty="0"/>
              <a:t>μάθηση</a:t>
            </a:r>
          </a:p>
          <a:p>
            <a:pPr>
              <a:buNone/>
            </a:pPr>
            <a:r>
              <a:rPr lang="el-GR" dirty="0"/>
              <a:t> </a:t>
            </a:r>
          </a:p>
          <a:p>
            <a:r>
              <a:rPr lang="el-GR" b="1" dirty="0"/>
              <a:t>στην κριτική σκέψη. </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9224-D22D-D1B5-6174-66D529D83C9C}"/>
              </a:ext>
            </a:extLst>
          </p:cNvPr>
          <p:cNvSpPr>
            <a:spLocks noGrp="1"/>
          </p:cNvSpPr>
          <p:nvPr>
            <p:ph type="title"/>
          </p:nvPr>
        </p:nvSpPr>
        <p:spPr/>
        <p:txBody>
          <a:bodyPr/>
          <a:lstStyle/>
          <a:p>
            <a:r>
              <a:rPr lang="el-GR" dirty="0"/>
              <a:t>Κονστρουκτιονισμός </a:t>
            </a:r>
            <a:endParaRPr lang="en-GB" dirty="0"/>
          </a:p>
        </p:txBody>
      </p:sp>
      <p:sp>
        <p:nvSpPr>
          <p:cNvPr id="3" name="Content Placeholder 2">
            <a:extLst>
              <a:ext uri="{FF2B5EF4-FFF2-40B4-BE49-F238E27FC236}">
                <a16:creationId xmlns:a16="http://schemas.microsoft.com/office/drawing/2014/main" id="{43712D75-54E9-F5C3-F832-9BDD07485070}"/>
              </a:ext>
            </a:extLst>
          </p:cNvPr>
          <p:cNvSpPr>
            <a:spLocks noGrp="1"/>
          </p:cNvSpPr>
          <p:nvPr>
            <p:ph idx="1"/>
          </p:nvPr>
        </p:nvSpPr>
        <p:spPr/>
        <p:txBody>
          <a:bodyPr/>
          <a:lstStyle/>
          <a:p>
            <a:pPr marL="0" indent="0">
              <a:buNone/>
            </a:pPr>
            <a:r>
              <a:rPr lang="el-GR" b="1" dirty="0"/>
              <a:t>Πυρήνας της θεωρίας του</a:t>
            </a:r>
            <a:r>
              <a:rPr lang="en-GB" b="1" dirty="0"/>
              <a:t> </a:t>
            </a:r>
            <a:r>
              <a:rPr lang="en-GB" b="1" dirty="0" err="1"/>
              <a:t>Papert</a:t>
            </a:r>
            <a:r>
              <a:rPr lang="el-GR" b="1" dirty="0"/>
              <a:t> :</a:t>
            </a:r>
          </a:p>
          <a:p>
            <a:r>
              <a:rPr lang="el-GR" dirty="0"/>
              <a:t>Ο άνθρωπος μαθαίνει καλύτερα όταν </a:t>
            </a:r>
            <a:r>
              <a:rPr lang="el-GR" b="1" dirty="0"/>
              <a:t>κατασκευάζει κάτι δικό του</a:t>
            </a:r>
            <a:r>
              <a:rPr lang="el-GR" dirty="0"/>
              <a:t>, κάτι </a:t>
            </a:r>
            <a:r>
              <a:rPr lang="el-GR" b="1" dirty="0"/>
              <a:t>χειροπιαστό</a:t>
            </a:r>
            <a:r>
              <a:rPr lang="el-GR" dirty="0"/>
              <a:t> και </a:t>
            </a:r>
            <a:r>
              <a:rPr lang="el-GR" b="1" dirty="0"/>
              <a:t>κοινωνικά μοιράσιμο</a:t>
            </a:r>
            <a:r>
              <a:rPr lang="el-GR" dirty="0"/>
              <a:t>.</a:t>
            </a:r>
          </a:p>
          <a:p>
            <a:r>
              <a:rPr lang="el-GR" dirty="0">
                <a:highlight>
                  <a:srgbClr val="FFFF00"/>
                </a:highlight>
              </a:rPr>
              <a:t> </a:t>
            </a:r>
            <a:r>
              <a:rPr lang="el-GR" b="1" dirty="0">
                <a:highlight>
                  <a:srgbClr val="FFFF00"/>
                </a:highlight>
              </a:rPr>
              <a:t>Μαθαίνω χτίζοντας – όχι απλώς σκεπτόμενος.</a:t>
            </a:r>
            <a:endParaRPr lang="el-GR" dirty="0">
              <a:highlight>
                <a:srgbClr val="FFFF00"/>
              </a:highlight>
            </a:endParaRPr>
          </a:p>
          <a:p>
            <a:endParaRPr lang="en-GB" dirty="0"/>
          </a:p>
        </p:txBody>
      </p:sp>
      <p:sp>
        <p:nvSpPr>
          <p:cNvPr id="4" name="Slide Number Placeholder 3">
            <a:extLst>
              <a:ext uri="{FF2B5EF4-FFF2-40B4-BE49-F238E27FC236}">
                <a16:creationId xmlns:a16="http://schemas.microsoft.com/office/drawing/2014/main" id="{E766DD57-397E-C763-C1FA-D5BE3A4EDEF7}"/>
              </a:ext>
            </a:extLst>
          </p:cNvPr>
          <p:cNvSpPr>
            <a:spLocks noGrp="1"/>
          </p:cNvSpPr>
          <p:nvPr>
            <p:ph type="sldNum" sz="quarter" idx="12"/>
          </p:nvPr>
        </p:nvSpPr>
        <p:spPr/>
        <p:txBody>
          <a:bodyPr/>
          <a:lstStyle/>
          <a:p>
            <a:fld id="{86AAA6DD-A541-4490-A3CA-83A4F81B28A8}" type="slidenum">
              <a:rPr lang="el-GR" smtClean="0"/>
              <a:pPr/>
              <a:t>70</a:t>
            </a:fld>
            <a:endParaRPr lang="el-GR"/>
          </a:p>
        </p:txBody>
      </p:sp>
    </p:spTree>
    <p:extLst>
      <p:ext uri="{BB962C8B-B14F-4D97-AF65-F5344CB8AC3E}">
        <p14:creationId xmlns:p14="http://schemas.microsoft.com/office/powerpoint/2010/main" val="4016582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D0DB-2846-957C-7724-EC41CDA71AFD}"/>
              </a:ext>
            </a:extLst>
          </p:cNvPr>
          <p:cNvSpPr>
            <a:spLocks noGrp="1"/>
          </p:cNvSpPr>
          <p:nvPr>
            <p:ph type="title"/>
          </p:nvPr>
        </p:nvSpPr>
        <p:spPr/>
        <p:txBody>
          <a:bodyPr/>
          <a:lstStyle/>
          <a:p>
            <a:r>
              <a:rPr lang="el-GR" dirty="0"/>
              <a:t>Βασικές αρχές</a:t>
            </a:r>
            <a:r>
              <a:rPr lang="en-GB" dirty="0"/>
              <a:t> </a:t>
            </a:r>
            <a:r>
              <a:rPr lang="en-GB" dirty="0" err="1"/>
              <a:t>Papert</a:t>
            </a:r>
            <a:endParaRPr lang="en-GB" dirty="0"/>
          </a:p>
        </p:txBody>
      </p:sp>
      <p:sp>
        <p:nvSpPr>
          <p:cNvPr id="3" name="Content Placeholder 2">
            <a:extLst>
              <a:ext uri="{FF2B5EF4-FFF2-40B4-BE49-F238E27FC236}">
                <a16:creationId xmlns:a16="http://schemas.microsoft.com/office/drawing/2014/main" id="{A5908A24-9893-17B8-663D-69E024D0CB73}"/>
              </a:ext>
            </a:extLst>
          </p:cNvPr>
          <p:cNvSpPr>
            <a:spLocks noGrp="1"/>
          </p:cNvSpPr>
          <p:nvPr>
            <p:ph idx="1"/>
          </p:nvPr>
        </p:nvSpPr>
        <p:spPr/>
        <p:txBody>
          <a:bodyPr/>
          <a:lstStyle/>
          <a:p>
            <a:pPr marL="0" indent="0">
              <a:buNone/>
            </a:pPr>
            <a:r>
              <a:rPr lang="el-GR" b="1" dirty="0">
                <a:highlight>
                  <a:srgbClr val="FFFF00"/>
                </a:highlight>
              </a:rPr>
              <a:t>1. Μάθηση μέσω κατασκευής</a:t>
            </a:r>
          </a:p>
          <a:p>
            <a:pPr marL="0" indent="0">
              <a:buNone/>
            </a:pPr>
            <a:r>
              <a:rPr lang="el-GR" dirty="0"/>
              <a:t>Οι μαθητές κατακτούν τις ιδέες καθώς </a:t>
            </a:r>
            <a:r>
              <a:rPr lang="el-GR" b="1" dirty="0"/>
              <a:t>δημιουργούν ενεργά</a:t>
            </a:r>
            <a:r>
              <a:rPr lang="el-GR" dirty="0"/>
              <a:t>:</a:t>
            </a:r>
          </a:p>
          <a:p>
            <a:r>
              <a:rPr lang="el-GR" dirty="0"/>
              <a:t>ρομπότ</a:t>
            </a:r>
          </a:p>
          <a:p>
            <a:r>
              <a:rPr lang="el-GR" dirty="0"/>
              <a:t>προγράμματα υπολογιστών (π.χ.</a:t>
            </a:r>
            <a:r>
              <a:rPr lang="en-GB" dirty="0"/>
              <a:t>logo,</a:t>
            </a:r>
            <a:r>
              <a:rPr lang="el-GR" dirty="0"/>
              <a:t> Scratch)</a:t>
            </a:r>
          </a:p>
          <a:p>
            <a:r>
              <a:rPr lang="el-GR" dirty="0"/>
              <a:t>κατασκευές με LEGO</a:t>
            </a:r>
          </a:p>
          <a:p>
            <a:r>
              <a:rPr lang="el-GR" dirty="0"/>
              <a:t>ιστορίες, μοντέλα, παρουσιάσεις</a:t>
            </a:r>
          </a:p>
          <a:p>
            <a:endParaRPr lang="en-GB" dirty="0"/>
          </a:p>
        </p:txBody>
      </p:sp>
      <p:sp>
        <p:nvSpPr>
          <p:cNvPr id="4" name="Slide Number Placeholder 3">
            <a:extLst>
              <a:ext uri="{FF2B5EF4-FFF2-40B4-BE49-F238E27FC236}">
                <a16:creationId xmlns:a16="http://schemas.microsoft.com/office/drawing/2014/main" id="{07922547-B77B-C84A-670F-5ED0327C937D}"/>
              </a:ext>
            </a:extLst>
          </p:cNvPr>
          <p:cNvSpPr>
            <a:spLocks noGrp="1"/>
          </p:cNvSpPr>
          <p:nvPr>
            <p:ph type="sldNum" sz="quarter" idx="12"/>
          </p:nvPr>
        </p:nvSpPr>
        <p:spPr/>
        <p:txBody>
          <a:bodyPr/>
          <a:lstStyle/>
          <a:p>
            <a:fld id="{86AAA6DD-A541-4490-A3CA-83A4F81B28A8}" type="slidenum">
              <a:rPr lang="el-GR" smtClean="0"/>
              <a:pPr/>
              <a:t>71</a:t>
            </a:fld>
            <a:endParaRPr lang="el-GR"/>
          </a:p>
        </p:txBody>
      </p:sp>
    </p:spTree>
    <p:extLst>
      <p:ext uri="{BB962C8B-B14F-4D97-AF65-F5344CB8AC3E}">
        <p14:creationId xmlns:p14="http://schemas.microsoft.com/office/powerpoint/2010/main" val="1692194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A248-8D80-D57D-31A1-71B714E9B98E}"/>
              </a:ext>
            </a:extLst>
          </p:cNvPr>
          <p:cNvSpPr>
            <a:spLocks noGrp="1"/>
          </p:cNvSpPr>
          <p:nvPr>
            <p:ph type="title"/>
          </p:nvPr>
        </p:nvSpPr>
        <p:spPr/>
        <p:txBody>
          <a:bodyPr/>
          <a:lstStyle/>
          <a:p>
            <a:r>
              <a:rPr lang="el-GR" dirty="0"/>
              <a:t>Βασικές αρχές</a:t>
            </a:r>
            <a:r>
              <a:rPr lang="en-GB" dirty="0"/>
              <a:t> </a:t>
            </a:r>
            <a:r>
              <a:rPr lang="en-GB" dirty="0" err="1"/>
              <a:t>Papert</a:t>
            </a:r>
            <a:endParaRPr lang="en-GB" dirty="0"/>
          </a:p>
        </p:txBody>
      </p:sp>
      <p:sp>
        <p:nvSpPr>
          <p:cNvPr id="3" name="Content Placeholder 2">
            <a:extLst>
              <a:ext uri="{FF2B5EF4-FFF2-40B4-BE49-F238E27FC236}">
                <a16:creationId xmlns:a16="http://schemas.microsoft.com/office/drawing/2014/main" id="{B8E010C7-734E-8351-AC27-54325EE6D18E}"/>
              </a:ext>
            </a:extLst>
          </p:cNvPr>
          <p:cNvSpPr>
            <a:spLocks noGrp="1"/>
          </p:cNvSpPr>
          <p:nvPr>
            <p:ph idx="1"/>
          </p:nvPr>
        </p:nvSpPr>
        <p:spPr/>
        <p:txBody>
          <a:bodyPr>
            <a:normAutofit fontScale="70000" lnSpcReduction="20000"/>
          </a:bodyPr>
          <a:lstStyle/>
          <a:p>
            <a:pPr marL="0" indent="0">
              <a:buNone/>
            </a:pPr>
            <a:r>
              <a:rPr lang="el-GR" b="1" dirty="0">
                <a:highlight>
                  <a:srgbClr val="FFFF00"/>
                </a:highlight>
              </a:rPr>
              <a:t>2</a:t>
            </a:r>
            <a:r>
              <a:rPr lang="el-GR" sz="3400" b="1" dirty="0">
                <a:highlight>
                  <a:srgbClr val="FFFF00"/>
                </a:highlight>
              </a:rPr>
              <a:t>. Δημόσια και μοιράσιμα έργα</a:t>
            </a:r>
          </a:p>
          <a:p>
            <a:pPr marL="0" indent="0">
              <a:buNone/>
            </a:pPr>
            <a:r>
              <a:rPr lang="el-GR" sz="3400" dirty="0"/>
              <a:t>Η μάθηση είναι πιο ουσιαστική όταν το παιδί δημιουργεί </a:t>
            </a:r>
            <a:r>
              <a:rPr lang="el-GR" sz="3400" b="1" dirty="0"/>
              <a:t>κάτι που μπορεί να δείξει</a:t>
            </a:r>
            <a:r>
              <a:rPr lang="el-GR" sz="3400" dirty="0"/>
              <a:t> σε άλλους.</a:t>
            </a:r>
          </a:p>
          <a:p>
            <a:pPr marL="0" indent="0">
              <a:buNone/>
            </a:pPr>
            <a:r>
              <a:rPr lang="el-GR" sz="3400" b="1" dirty="0">
                <a:highlight>
                  <a:srgbClr val="FFFF00"/>
                </a:highlight>
              </a:rPr>
              <a:t>3. Ενεργητικός ρόλος μαθητή</a:t>
            </a:r>
          </a:p>
          <a:p>
            <a:pPr marL="0" indent="0">
              <a:buNone/>
            </a:pPr>
            <a:r>
              <a:rPr lang="el-GR" sz="3400" dirty="0"/>
              <a:t>Ο μαθητής δεν είναι παθητικός δέκτης</a:t>
            </a:r>
            <a:r>
              <a:rPr lang="en-GB" sz="3400" dirty="0"/>
              <a:t>,</a:t>
            </a:r>
            <a:r>
              <a:rPr lang="el-GR" sz="3400" dirty="0"/>
              <a:t>είναι </a:t>
            </a:r>
            <a:r>
              <a:rPr lang="el-GR" sz="3400" b="1" dirty="0"/>
              <a:t>δημιουργός</a:t>
            </a:r>
            <a:r>
              <a:rPr lang="el-GR" sz="3400" dirty="0"/>
              <a:t>, </a:t>
            </a:r>
            <a:r>
              <a:rPr lang="el-GR" sz="3400" b="1" dirty="0"/>
              <a:t>εφευρέτης</a:t>
            </a:r>
            <a:r>
              <a:rPr lang="el-GR" sz="3400" dirty="0"/>
              <a:t>, </a:t>
            </a:r>
            <a:r>
              <a:rPr lang="el-GR" sz="3400" b="1" dirty="0"/>
              <a:t>σχεδιαστής</a:t>
            </a:r>
            <a:r>
              <a:rPr lang="el-GR" sz="3400" dirty="0"/>
              <a:t>.</a:t>
            </a:r>
          </a:p>
          <a:p>
            <a:pPr marL="0" indent="0">
              <a:buNone/>
            </a:pPr>
            <a:r>
              <a:rPr lang="el-GR" sz="3400" b="1" dirty="0">
                <a:highlight>
                  <a:srgbClr val="FFFF00"/>
                </a:highlight>
              </a:rPr>
              <a:t>4. Η τεχνολογία ως εργαλείο σκέψης</a:t>
            </a:r>
          </a:p>
          <a:p>
            <a:pPr marL="0" indent="0">
              <a:buNone/>
            </a:pPr>
            <a:r>
              <a:rPr lang="el-GR" sz="3400" dirty="0"/>
              <a:t>Ο Papert πίστευε ότι οι υπολογιστές δεν είναι για "διδασκαλία",</a:t>
            </a:r>
            <a:br>
              <a:rPr lang="el-GR" sz="3400" dirty="0"/>
            </a:br>
            <a:r>
              <a:rPr lang="el-GR" sz="3400" dirty="0"/>
              <a:t>αλλά για να δίνουν στα παιδιά </a:t>
            </a:r>
            <a:r>
              <a:rPr lang="el-GR" sz="3400" b="1" dirty="0"/>
              <a:t>νέους τρόπους έκφρασης και σκέψης</a:t>
            </a:r>
            <a:r>
              <a:rPr lang="el-GR" sz="3400" dirty="0"/>
              <a:t>.</a:t>
            </a:r>
          </a:p>
          <a:p>
            <a:pPr marL="0" indent="0">
              <a:buNone/>
            </a:pPr>
            <a:r>
              <a:rPr lang="el-GR" sz="3400" b="1" dirty="0">
                <a:highlight>
                  <a:srgbClr val="FFFF00"/>
                </a:highlight>
              </a:rPr>
              <a:t>5. Μάθηση μέσα από λάθη</a:t>
            </a:r>
          </a:p>
          <a:p>
            <a:pPr marL="0" indent="0">
              <a:buNone/>
            </a:pPr>
            <a:r>
              <a:rPr lang="el-GR" sz="3400" dirty="0"/>
              <a:t>Το λάθος είναι μέρος της δημιουργίας – όχι κάτι που πρέπει να τιμωρείται.</a:t>
            </a:r>
          </a:p>
          <a:p>
            <a:endParaRPr lang="en-GB" dirty="0"/>
          </a:p>
        </p:txBody>
      </p:sp>
      <p:sp>
        <p:nvSpPr>
          <p:cNvPr id="4" name="Slide Number Placeholder 3">
            <a:extLst>
              <a:ext uri="{FF2B5EF4-FFF2-40B4-BE49-F238E27FC236}">
                <a16:creationId xmlns:a16="http://schemas.microsoft.com/office/drawing/2014/main" id="{3C4D22F4-CA63-145F-5DA0-1117BEF795C5}"/>
              </a:ext>
            </a:extLst>
          </p:cNvPr>
          <p:cNvSpPr>
            <a:spLocks noGrp="1"/>
          </p:cNvSpPr>
          <p:nvPr>
            <p:ph type="sldNum" sz="quarter" idx="12"/>
          </p:nvPr>
        </p:nvSpPr>
        <p:spPr/>
        <p:txBody>
          <a:bodyPr/>
          <a:lstStyle/>
          <a:p>
            <a:fld id="{86AAA6DD-A541-4490-A3CA-83A4F81B28A8}" type="slidenum">
              <a:rPr lang="el-GR" smtClean="0"/>
              <a:pPr/>
              <a:t>72</a:t>
            </a:fld>
            <a:endParaRPr lang="el-GR"/>
          </a:p>
        </p:txBody>
      </p:sp>
    </p:spTree>
    <p:extLst>
      <p:ext uri="{BB962C8B-B14F-4D97-AF65-F5344CB8AC3E}">
        <p14:creationId xmlns:p14="http://schemas.microsoft.com/office/powerpoint/2010/main" val="3018829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8F99-FEE4-1620-8342-E139280E99B3}"/>
              </a:ext>
            </a:extLst>
          </p:cNvPr>
          <p:cNvSpPr>
            <a:spLocks noGrp="1"/>
          </p:cNvSpPr>
          <p:nvPr>
            <p:ph type="title"/>
          </p:nvPr>
        </p:nvSpPr>
        <p:spPr/>
        <p:txBody>
          <a:bodyPr/>
          <a:lstStyle/>
          <a:p>
            <a:r>
              <a:rPr lang="en-GB" dirty="0"/>
              <a:t>PIAGET-PAPERT</a:t>
            </a:r>
          </a:p>
        </p:txBody>
      </p:sp>
      <p:sp>
        <p:nvSpPr>
          <p:cNvPr id="4" name="Slide Number Placeholder 3">
            <a:extLst>
              <a:ext uri="{FF2B5EF4-FFF2-40B4-BE49-F238E27FC236}">
                <a16:creationId xmlns:a16="http://schemas.microsoft.com/office/drawing/2014/main" id="{8E3B66B4-3E4C-37AC-3A5C-89D639063F1E}"/>
              </a:ext>
            </a:extLst>
          </p:cNvPr>
          <p:cNvSpPr>
            <a:spLocks noGrp="1"/>
          </p:cNvSpPr>
          <p:nvPr>
            <p:ph type="sldNum" sz="quarter" idx="12"/>
          </p:nvPr>
        </p:nvSpPr>
        <p:spPr/>
        <p:txBody>
          <a:bodyPr/>
          <a:lstStyle/>
          <a:p>
            <a:fld id="{86AAA6DD-A541-4490-A3CA-83A4F81B28A8}" type="slidenum">
              <a:rPr lang="el-GR" smtClean="0"/>
              <a:pPr/>
              <a:t>73</a:t>
            </a:fld>
            <a:endParaRPr lang="el-GR"/>
          </a:p>
        </p:txBody>
      </p:sp>
      <p:sp>
        <p:nvSpPr>
          <p:cNvPr id="5" name="Rectangle 1">
            <a:extLst>
              <a:ext uri="{FF2B5EF4-FFF2-40B4-BE49-F238E27FC236}">
                <a16:creationId xmlns:a16="http://schemas.microsoft.com/office/drawing/2014/main" id="{DB334275-3CEB-4555-4AC8-07E79EB12E67}"/>
              </a:ext>
            </a:extLst>
          </p:cNvPr>
          <p:cNvSpPr>
            <a:spLocks noGrp="1" noChangeArrowheads="1"/>
          </p:cNvSpPr>
          <p:nvPr>
            <p:ph idx="1"/>
          </p:nvPr>
        </p:nvSpPr>
        <p:spPr bwMode="auto">
          <a:xfrm>
            <a:off x="457200" y="2093466"/>
            <a:ext cx="778720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Ο Piaget </a:t>
            </a:r>
            <a:r>
              <a:rPr kumimoji="0" lang="el-GR" altLang="en-US" sz="2800" b="0" i="0" u="none" strike="noStrike" cap="none" normalizeH="0" baseline="0" dirty="0">
                <a:ln>
                  <a:noFill/>
                </a:ln>
                <a:solidFill>
                  <a:schemeClr val="tx1"/>
                </a:solidFill>
                <a:effectLst/>
                <a:latin typeface="Arial" panose="020B0604020202020204" pitchFamily="34" charset="0"/>
              </a:rPr>
              <a:t>ασχολήθηκε</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rPr>
              <a:t>γι</a:t>
            </a:r>
            <a:r>
              <a:rPr kumimoji="0" lang="en-US" altLang="en-US" sz="2800" b="0" i="0" u="none" strike="noStrike" cap="none" normalizeH="0" baseline="0" dirty="0">
                <a:ln>
                  <a:noFill/>
                </a:ln>
                <a:solidFill>
                  <a:schemeClr val="tx1"/>
                </a:solidFill>
                <a:effectLst/>
                <a:latin typeface="Arial" panose="020B0604020202020204" pitchFamily="34" charset="0"/>
              </a:rPr>
              <a:t>α το </a:t>
            </a:r>
            <a:r>
              <a:rPr kumimoji="0" lang="en-US" altLang="en-US" sz="2800" b="0" i="0" u="none" strike="noStrike" cap="none" normalizeH="0" baseline="0" dirty="0">
                <a:ln>
                  <a:noFill/>
                </a:ln>
                <a:solidFill>
                  <a:schemeClr val="tx1"/>
                </a:solidFill>
                <a:effectLst/>
                <a:highlight>
                  <a:srgbClr val="FFFF00"/>
                </a:highlight>
                <a:latin typeface="Arial" panose="020B0604020202020204" pitchFamily="34" charset="0"/>
              </a:rPr>
              <a:t>πώς</a:t>
            </a:r>
            <a:r>
              <a:rPr kumimoji="0" lang="en-US" altLang="en-US" sz="2800" b="0" i="0" u="none" strike="noStrike" cap="none" normalizeH="0" baseline="0" dirty="0">
                <a:ln>
                  <a:noFill/>
                </a:ln>
                <a:solidFill>
                  <a:schemeClr val="tx1"/>
                </a:solidFill>
                <a:effectLst/>
                <a:latin typeface="Arial" panose="020B0604020202020204" pitchFamily="34" charset="0"/>
              </a:rPr>
              <a:t> το παιδί </a:t>
            </a:r>
            <a:r>
              <a:rPr kumimoji="0" lang="en-US" altLang="en-US" sz="2800" b="1" i="0" u="none" strike="noStrike" cap="none" normalizeH="0" baseline="0" dirty="0">
                <a:ln>
                  <a:noFill/>
                </a:ln>
                <a:solidFill>
                  <a:schemeClr val="tx1"/>
                </a:solidFill>
                <a:effectLst/>
                <a:latin typeface="Arial" panose="020B0604020202020204" pitchFamily="34" charset="0"/>
              </a:rPr>
              <a:t>οικοδομεί</a:t>
            </a:r>
            <a:r>
              <a:rPr kumimoji="0" lang="en-US" altLang="en-US" sz="2800" b="0" i="0" u="none" strike="noStrike" cap="none" normalizeH="0" baseline="0" dirty="0">
                <a:ln>
                  <a:noFill/>
                </a:ln>
                <a:solidFill>
                  <a:schemeClr val="tx1"/>
                </a:solidFill>
                <a:effectLst/>
                <a:latin typeface="Arial" panose="020B0604020202020204" pitchFamily="34" charset="0"/>
              </a:rPr>
              <a:t> τη γνώση στο μυαλό του = </a:t>
            </a:r>
            <a:r>
              <a:rPr kumimoji="0" lang="en-US" altLang="en-US" sz="2800" b="1" i="0" u="none" strike="noStrike" cap="none" normalizeH="0" baseline="0" dirty="0">
                <a:ln>
                  <a:noFill/>
                </a:ln>
                <a:solidFill>
                  <a:schemeClr val="tx1"/>
                </a:solidFill>
                <a:effectLst/>
                <a:latin typeface="Arial" panose="020B0604020202020204" pitchFamily="34" charset="0"/>
              </a:rPr>
              <a:t>κονστρουκτιβισμός</a:t>
            </a:r>
            <a:r>
              <a:rPr kumimoji="0" lang="en-US" altLang="en-US" sz="2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Ο </a:t>
            </a:r>
            <a:r>
              <a:rPr kumimoji="0" lang="en-US" altLang="en-US" sz="2800" b="0" i="0" u="none" strike="noStrike" cap="none" normalizeH="0" baseline="0" dirty="0" err="1">
                <a:ln>
                  <a:noFill/>
                </a:ln>
                <a:solidFill>
                  <a:schemeClr val="tx1"/>
                </a:solidFill>
                <a:effectLst/>
                <a:latin typeface="Arial" panose="020B0604020202020204" pitchFamily="34" charset="0"/>
              </a:rPr>
              <a:t>Papert</a:t>
            </a:r>
            <a:r>
              <a:rPr kumimoji="0" lang="en-US" altLang="en-US" sz="2800" b="0" i="0" u="none" strike="noStrike" cap="none" normalizeH="0" baseline="0" dirty="0">
                <a:ln>
                  <a:noFill/>
                </a:ln>
                <a:solidFill>
                  <a:schemeClr val="tx1"/>
                </a:solidFill>
                <a:effectLst/>
                <a:latin typeface="Arial" panose="020B0604020202020204" pitchFamily="34" charset="0"/>
              </a:rPr>
              <a:t> π</a:t>
            </a:r>
            <a:r>
              <a:rPr kumimoji="0" lang="en-US" altLang="en-US" sz="2800" b="0" i="0" u="none" strike="noStrike" cap="none" normalizeH="0" baseline="0" dirty="0" err="1">
                <a:ln>
                  <a:noFill/>
                </a:ln>
                <a:solidFill>
                  <a:schemeClr val="tx1"/>
                </a:solidFill>
                <a:effectLst/>
                <a:latin typeface="Arial" panose="020B0604020202020204" pitchFamily="34" charset="0"/>
              </a:rPr>
              <a:t>ρόσθεσε</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rPr>
              <a:t>ότι</a:t>
            </a:r>
            <a:r>
              <a:rPr kumimoji="0" lang="en-US" altLang="en-US" sz="2800" b="0" i="0" u="none" strike="noStrike" cap="none" normalizeH="0" baseline="0" dirty="0">
                <a:ln>
                  <a:noFill/>
                </a:ln>
                <a:solidFill>
                  <a:schemeClr val="tx1"/>
                </a:solidFill>
                <a:effectLst/>
                <a:latin typeface="Arial" panose="020B0604020202020204" pitchFamily="34" charset="0"/>
              </a:rPr>
              <a:t> η </a:t>
            </a:r>
            <a:r>
              <a:rPr kumimoji="0" lang="en-US" altLang="en-US" sz="2800" b="0" i="0" u="none" strike="noStrike" cap="none" normalizeH="0" baseline="0" dirty="0" err="1">
                <a:ln>
                  <a:noFill/>
                </a:ln>
                <a:solidFill>
                  <a:schemeClr val="tx1"/>
                </a:solidFill>
                <a:effectLst/>
                <a:latin typeface="Arial" panose="020B0604020202020204" pitchFamily="34" charset="0"/>
              </a:rPr>
              <a:t>γνώση</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err="1">
                <a:ln>
                  <a:noFill/>
                </a:ln>
                <a:solidFill>
                  <a:schemeClr val="tx1"/>
                </a:solidFill>
                <a:effectLst/>
                <a:latin typeface="Arial" panose="020B0604020202020204" pitchFamily="34" charset="0"/>
              </a:rPr>
              <a:t>οικοδομείτ</a:t>
            </a:r>
            <a:r>
              <a:rPr kumimoji="0" lang="en-US" altLang="en-US" sz="2800" b="0" i="0" u="none" strike="noStrike" cap="none" normalizeH="0" baseline="0" dirty="0">
                <a:ln>
                  <a:noFill/>
                </a:ln>
                <a:solidFill>
                  <a:schemeClr val="tx1"/>
                </a:solidFill>
                <a:effectLst/>
                <a:latin typeface="Arial" panose="020B0604020202020204" pitchFamily="34" charset="0"/>
              </a:rPr>
              <a:t>αι καλύτερα όταν το παιδί </a:t>
            </a:r>
            <a:r>
              <a:rPr kumimoji="0" lang="en-US" altLang="en-US" sz="2800" b="1" i="0" u="none" strike="noStrike" cap="none" normalizeH="0" baseline="0" dirty="0">
                <a:ln>
                  <a:noFill/>
                </a:ln>
                <a:solidFill>
                  <a:schemeClr val="tx1"/>
                </a:solidFill>
                <a:effectLst/>
                <a:latin typeface="Arial" panose="020B0604020202020204" pitchFamily="34" charset="0"/>
              </a:rPr>
              <a:t>οικοδομεί και στον κόσμο</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a:ln>
                  <a:noFill/>
                </a:ln>
                <a:solidFill>
                  <a:schemeClr val="tx1"/>
                </a:solidFill>
                <a:effectLst/>
                <a:highlight>
                  <a:srgbClr val="FFFF00"/>
                </a:highlight>
                <a:latin typeface="Arial" panose="020B0604020202020204" pitchFamily="34" charset="0"/>
              </a:rPr>
              <a:t>φτιάχνοντας αντικείμενα </a:t>
            </a:r>
            <a:r>
              <a:rPr kumimoji="0" lang="en-US" altLang="en-US" sz="2800" b="0" i="0" u="none" strike="noStrike" cap="none" normalizeH="0" baseline="0" dirty="0">
                <a:ln>
                  <a:noFill/>
                </a:ln>
                <a:solidFill>
                  <a:schemeClr val="tx1"/>
                </a:solidFill>
                <a:effectLst/>
                <a:latin typeface="Arial" panose="020B0604020202020204" pitchFamily="34" charset="0"/>
              </a:rPr>
              <a:t>= </a:t>
            </a:r>
            <a:r>
              <a:rPr kumimoji="0" lang="en-US" altLang="en-US" sz="2800" b="1" i="0" u="none" strike="noStrike" cap="none" normalizeH="0" baseline="0" dirty="0">
                <a:ln>
                  <a:noFill/>
                </a:ln>
                <a:solidFill>
                  <a:schemeClr val="tx1"/>
                </a:solidFill>
                <a:effectLst/>
                <a:latin typeface="Arial" panose="020B0604020202020204" pitchFamily="34" charset="0"/>
              </a:rPr>
              <a:t>κονστρουκτιονισμός</a:t>
            </a:r>
            <a:r>
              <a:rPr kumimoji="0" lang="en-US" altLang="en-US" sz="2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692184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3FA2-1E51-4AD5-D55C-E13BDF323EAA}"/>
              </a:ext>
            </a:extLst>
          </p:cNvPr>
          <p:cNvSpPr>
            <a:spLocks noGrp="1"/>
          </p:cNvSpPr>
          <p:nvPr>
            <p:ph type="title"/>
          </p:nvPr>
        </p:nvSpPr>
        <p:spPr/>
        <p:txBody>
          <a:bodyPr/>
          <a:lstStyle/>
          <a:p>
            <a:r>
              <a:rPr lang="el-GR" dirty="0"/>
              <a:t>Πχ ΕΝΝΟΙΑ ΚΙΝΗΣΗ</a:t>
            </a:r>
            <a:endParaRPr lang="en-GB" dirty="0"/>
          </a:p>
        </p:txBody>
      </p:sp>
      <p:sp>
        <p:nvSpPr>
          <p:cNvPr id="3" name="Content Placeholder 2">
            <a:extLst>
              <a:ext uri="{FF2B5EF4-FFF2-40B4-BE49-F238E27FC236}">
                <a16:creationId xmlns:a16="http://schemas.microsoft.com/office/drawing/2014/main" id="{90B4836C-E6E6-5984-7C27-7A592D79360E}"/>
              </a:ext>
            </a:extLst>
          </p:cNvPr>
          <p:cNvSpPr>
            <a:spLocks noGrp="1"/>
          </p:cNvSpPr>
          <p:nvPr>
            <p:ph idx="1"/>
          </p:nvPr>
        </p:nvSpPr>
        <p:spPr/>
        <p:txBody>
          <a:bodyPr>
            <a:normAutofit fontScale="85000" lnSpcReduction="20000"/>
          </a:bodyPr>
          <a:lstStyle/>
          <a:p>
            <a:pPr marL="0" indent="0">
              <a:buNone/>
            </a:pPr>
            <a:r>
              <a:rPr lang="el-GR" b="1" dirty="0"/>
              <a:t>Κονστρουκτιβισμός:</a:t>
            </a:r>
          </a:p>
          <a:p>
            <a:pPr marL="0" indent="0">
              <a:buNone/>
            </a:pPr>
            <a:r>
              <a:rPr lang="el-GR" dirty="0"/>
              <a:t>Το παιδί κατανοεί την έννοια της κίνησης μέσα από συζητήσεις και πειράματα.</a:t>
            </a:r>
          </a:p>
          <a:p>
            <a:pPr marL="0" indent="0">
              <a:buNone/>
            </a:pPr>
            <a:r>
              <a:rPr lang="el-GR" b="1" dirty="0"/>
              <a:t>Κονστρουκτιονισμός:</a:t>
            </a:r>
          </a:p>
          <a:p>
            <a:pPr marL="0" indent="0">
              <a:buNone/>
            </a:pPr>
            <a:r>
              <a:rPr lang="el-GR" dirty="0"/>
              <a:t>Το παιδί </a:t>
            </a:r>
            <a:r>
              <a:rPr lang="el-GR" b="1" dirty="0"/>
              <a:t>κατασκευάζει ένα ρομπότ</a:t>
            </a:r>
            <a:r>
              <a:rPr lang="el-GR" dirty="0"/>
              <a:t> που κινείται</a:t>
            </a:r>
            <a:br>
              <a:rPr lang="el-GR" dirty="0"/>
            </a:br>
            <a:r>
              <a:rPr lang="el-GR" dirty="0"/>
              <a:t>και μαθαίνει για:</a:t>
            </a:r>
          </a:p>
          <a:p>
            <a:pPr>
              <a:buFont typeface="Wingdings" panose="05000000000000000000" pitchFamily="2" charset="2"/>
              <a:buChar char="ü"/>
            </a:pPr>
            <a:r>
              <a:rPr lang="el-GR" dirty="0"/>
              <a:t>ταχύτητα</a:t>
            </a:r>
          </a:p>
          <a:p>
            <a:pPr>
              <a:buFont typeface="Wingdings" panose="05000000000000000000" pitchFamily="2" charset="2"/>
              <a:buChar char="ü"/>
            </a:pPr>
            <a:r>
              <a:rPr lang="el-GR" dirty="0"/>
              <a:t>ισορροπία</a:t>
            </a:r>
          </a:p>
          <a:p>
            <a:pPr>
              <a:buFont typeface="Wingdings" panose="05000000000000000000" pitchFamily="2" charset="2"/>
              <a:buChar char="ü"/>
            </a:pPr>
            <a:r>
              <a:rPr lang="el-GR" dirty="0"/>
              <a:t>προγραμματισμό</a:t>
            </a:r>
          </a:p>
          <a:p>
            <a:pPr>
              <a:buFont typeface="Wingdings" panose="05000000000000000000" pitchFamily="2" charset="2"/>
              <a:buChar char="ü"/>
            </a:pPr>
            <a:r>
              <a:rPr lang="el-GR" dirty="0"/>
              <a:t>ενέργεια</a:t>
            </a:r>
          </a:p>
          <a:p>
            <a:pPr marL="0" indent="0">
              <a:buNone/>
            </a:pPr>
            <a:r>
              <a:rPr lang="el-GR" dirty="0"/>
              <a:t>δηλαδή μαθαίνει </a:t>
            </a:r>
            <a:r>
              <a:rPr lang="el-GR" b="1" dirty="0"/>
              <a:t>φτιάχνοντας</a:t>
            </a:r>
            <a:r>
              <a:rPr lang="el-GR" dirty="0"/>
              <a:t>.</a:t>
            </a:r>
          </a:p>
          <a:p>
            <a:endParaRPr lang="en-GB" dirty="0"/>
          </a:p>
        </p:txBody>
      </p:sp>
      <p:sp>
        <p:nvSpPr>
          <p:cNvPr id="4" name="Slide Number Placeholder 3">
            <a:extLst>
              <a:ext uri="{FF2B5EF4-FFF2-40B4-BE49-F238E27FC236}">
                <a16:creationId xmlns:a16="http://schemas.microsoft.com/office/drawing/2014/main" id="{DB046439-D86E-FA86-2764-09AACD77457D}"/>
              </a:ext>
            </a:extLst>
          </p:cNvPr>
          <p:cNvSpPr>
            <a:spLocks noGrp="1"/>
          </p:cNvSpPr>
          <p:nvPr>
            <p:ph type="sldNum" sz="quarter" idx="12"/>
          </p:nvPr>
        </p:nvSpPr>
        <p:spPr/>
        <p:txBody>
          <a:bodyPr/>
          <a:lstStyle/>
          <a:p>
            <a:fld id="{86AAA6DD-A541-4490-A3CA-83A4F81B28A8}" type="slidenum">
              <a:rPr lang="el-GR" smtClean="0"/>
              <a:pPr/>
              <a:t>74</a:t>
            </a:fld>
            <a:endParaRPr lang="el-GR"/>
          </a:p>
        </p:txBody>
      </p:sp>
    </p:spTree>
    <p:extLst>
      <p:ext uri="{BB962C8B-B14F-4D97-AF65-F5344CB8AC3E}">
        <p14:creationId xmlns:p14="http://schemas.microsoft.com/office/powerpoint/2010/main" val="3888896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DACB-F372-715F-ABBF-54B6EE6194D2}"/>
              </a:ext>
            </a:extLst>
          </p:cNvPr>
          <p:cNvSpPr>
            <a:spLocks noGrp="1"/>
          </p:cNvSpPr>
          <p:nvPr>
            <p:ph type="title"/>
          </p:nvPr>
        </p:nvSpPr>
        <p:spPr/>
        <p:txBody>
          <a:bodyPr/>
          <a:lstStyle/>
          <a:p>
            <a:r>
              <a:rPr lang="en-GB" dirty="0"/>
              <a:t>MIK</a:t>
            </a:r>
            <a:r>
              <a:rPr lang="el-GR" dirty="0"/>
              <a:t>ΡΟΚΟΣΜΟΣ </a:t>
            </a:r>
            <a:r>
              <a:rPr lang="en-GB" dirty="0"/>
              <a:t>PAPERT</a:t>
            </a:r>
          </a:p>
        </p:txBody>
      </p:sp>
      <p:sp>
        <p:nvSpPr>
          <p:cNvPr id="3" name="Content Placeholder 2">
            <a:extLst>
              <a:ext uri="{FF2B5EF4-FFF2-40B4-BE49-F238E27FC236}">
                <a16:creationId xmlns:a16="http://schemas.microsoft.com/office/drawing/2014/main" id="{D184C024-FA4E-DA84-8159-A5663E1C086C}"/>
              </a:ext>
            </a:extLst>
          </p:cNvPr>
          <p:cNvSpPr>
            <a:spLocks noGrp="1"/>
          </p:cNvSpPr>
          <p:nvPr>
            <p:ph idx="1"/>
          </p:nvPr>
        </p:nvSpPr>
        <p:spPr/>
        <p:txBody>
          <a:bodyPr>
            <a:normAutofit fontScale="92500" lnSpcReduction="10000"/>
          </a:bodyPr>
          <a:lstStyle/>
          <a:p>
            <a:pPr marL="0" indent="0">
              <a:buNone/>
            </a:pPr>
            <a:r>
              <a:rPr lang="el-GR" b="1" dirty="0"/>
              <a:t>Μικρόκοσμος</a:t>
            </a:r>
            <a:r>
              <a:rPr lang="el-GR" dirty="0"/>
              <a:t> είναι ένα </a:t>
            </a:r>
            <a:r>
              <a:rPr lang="el-GR" b="1" dirty="0"/>
              <a:t>περιβάλλον μάθησης</a:t>
            </a:r>
            <a:r>
              <a:rPr lang="el-GR" dirty="0"/>
              <a:t> στο οποίο το παιδί μπορεί να εξερευνήσει μία έννοια σε βάθος,δημιουργώντας αντικείμενα, παίζοντας, προγραμματίζοντας και δοκιμάζοντας ιδέες ελεύθερα.</a:t>
            </a:r>
          </a:p>
          <a:p>
            <a:pPr marL="0" indent="0">
              <a:buNone/>
            </a:pPr>
            <a:r>
              <a:rPr lang="el-GR" dirty="0"/>
              <a:t>Είναι ένα «μικρό σύμπαν» όπου:</a:t>
            </a:r>
          </a:p>
          <a:p>
            <a:pPr>
              <a:buFont typeface="Wingdings" panose="05000000000000000000" pitchFamily="2" charset="2"/>
              <a:buChar char="v"/>
            </a:pPr>
            <a:r>
              <a:rPr lang="el-GR" dirty="0"/>
              <a:t>ισχύουν συγκεκριμένοι κανόνες,</a:t>
            </a:r>
          </a:p>
          <a:p>
            <a:pPr>
              <a:buFont typeface="Wingdings" panose="05000000000000000000" pitchFamily="2" charset="2"/>
              <a:buChar char="v"/>
            </a:pPr>
            <a:r>
              <a:rPr lang="el-GR" dirty="0"/>
              <a:t>το παιδί χειρίζεται τα στοιχεία,</a:t>
            </a:r>
          </a:p>
          <a:p>
            <a:pPr>
              <a:buFont typeface="Wingdings" panose="05000000000000000000" pitchFamily="2" charset="2"/>
              <a:buChar char="v"/>
            </a:pPr>
            <a:r>
              <a:rPr lang="el-GR" dirty="0"/>
              <a:t>και μέσα από τη δική του δράση, </a:t>
            </a:r>
            <a:r>
              <a:rPr lang="el-GR" b="1" dirty="0"/>
              <a:t>χτίζει γνώση</a:t>
            </a:r>
            <a:r>
              <a:rPr lang="el-GR" dirty="0"/>
              <a:t>.</a:t>
            </a:r>
          </a:p>
          <a:p>
            <a:endParaRPr lang="en-GB" dirty="0"/>
          </a:p>
        </p:txBody>
      </p:sp>
      <p:sp>
        <p:nvSpPr>
          <p:cNvPr id="4" name="Slide Number Placeholder 3">
            <a:extLst>
              <a:ext uri="{FF2B5EF4-FFF2-40B4-BE49-F238E27FC236}">
                <a16:creationId xmlns:a16="http://schemas.microsoft.com/office/drawing/2014/main" id="{A688C19B-DEE3-A97F-0E5F-C52CDD11CC2D}"/>
              </a:ext>
            </a:extLst>
          </p:cNvPr>
          <p:cNvSpPr>
            <a:spLocks noGrp="1"/>
          </p:cNvSpPr>
          <p:nvPr>
            <p:ph type="sldNum" sz="quarter" idx="12"/>
          </p:nvPr>
        </p:nvSpPr>
        <p:spPr/>
        <p:txBody>
          <a:bodyPr/>
          <a:lstStyle/>
          <a:p>
            <a:fld id="{86AAA6DD-A541-4490-A3CA-83A4F81B28A8}" type="slidenum">
              <a:rPr lang="el-GR" smtClean="0"/>
              <a:pPr/>
              <a:t>75</a:t>
            </a:fld>
            <a:endParaRPr lang="el-GR"/>
          </a:p>
        </p:txBody>
      </p:sp>
    </p:spTree>
    <p:extLst>
      <p:ext uri="{BB962C8B-B14F-4D97-AF65-F5344CB8AC3E}">
        <p14:creationId xmlns:p14="http://schemas.microsoft.com/office/powerpoint/2010/main" val="39696867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BFFB-D2D9-2EDA-E16C-07EA8926C4E5}"/>
              </a:ext>
            </a:extLst>
          </p:cNvPr>
          <p:cNvSpPr>
            <a:spLocks noGrp="1"/>
          </p:cNvSpPr>
          <p:nvPr>
            <p:ph type="title"/>
          </p:nvPr>
        </p:nvSpPr>
        <p:spPr/>
        <p:txBody>
          <a:bodyPr/>
          <a:lstStyle/>
          <a:p>
            <a:r>
              <a:rPr lang="el-GR" dirty="0"/>
              <a:t>Χαρακτηριστικά του </a:t>
            </a:r>
            <a:r>
              <a:rPr lang="en-GB" dirty="0"/>
              <a:t>M</a:t>
            </a:r>
            <a:r>
              <a:rPr lang="el-GR" dirty="0"/>
              <a:t>ικρόκοσμου</a:t>
            </a:r>
            <a:endParaRPr lang="en-GB" dirty="0"/>
          </a:p>
        </p:txBody>
      </p:sp>
      <p:sp>
        <p:nvSpPr>
          <p:cNvPr id="3" name="Content Placeholder 2">
            <a:extLst>
              <a:ext uri="{FF2B5EF4-FFF2-40B4-BE49-F238E27FC236}">
                <a16:creationId xmlns:a16="http://schemas.microsoft.com/office/drawing/2014/main" id="{688B730A-7486-D59C-C2BE-F973C58B2AF9}"/>
              </a:ext>
            </a:extLst>
          </p:cNvPr>
          <p:cNvSpPr>
            <a:spLocks noGrp="1"/>
          </p:cNvSpPr>
          <p:nvPr>
            <p:ph idx="1"/>
          </p:nvPr>
        </p:nvSpPr>
        <p:spPr/>
        <p:txBody>
          <a:bodyPr>
            <a:normAutofit fontScale="62500" lnSpcReduction="20000"/>
          </a:bodyPr>
          <a:lstStyle/>
          <a:p>
            <a:pPr marL="0" indent="0">
              <a:buNone/>
            </a:pPr>
            <a:r>
              <a:rPr lang="el-GR" b="1" dirty="0"/>
              <a:t>1. Εστιασμένο σε μια έννοια</a:t>
            </a:r>
            <a:r>
              <a:rPr lang="en-GB" b="1" dirty="0"/>
              <a:t> </a:t>
            </a:r>
            <a:r>
              <a:rPr lang="el-GR" b="1" dirty="0"/>
              <a:t>πχ</a:t>
            </a:r>
          </a:p>
          <a:p>
            <a:r>
              <a:rPr lang="el-GR" dirty="0"/>
              <a:t>γεωμετρία</a:t>
            </a:r>
          </a:p>
          <a:p>
            <a:r>
              <a:rPr lang="el-GR" dirty="0"/>
              <a:t>φυσική κίνηση</a:t>
            </a:r>
          </a:p>
          <a:p>
            <a:r>
              <a:rPr lang="el-GR" dirty="0"/>
              <a:t>μουσική</a:t>
            </a:r>
          </a:p>
          <a:p>
            <a:r>
              <a:rPr lang="el-GR" dirty="0"/>
              <a:t>προγραμματισμός</a:t>
            </a:r>
          </a:p>
          <a:p>
            <a:r>
              <a:rPr lang="el-GR" dirty="0"/>
              <a:t>μαθηματικά</a:t>
            </a:r>
          </a:p>
          <a:p>
            <a:pPr marL="0" indent="0">
              <a:buNone/>
            </a:pPr>
            <a:r>
              <a:rPr lang="el-GR" b="1" dirty="0"/>
              <a:t>2. Ελεγχόμενο περιβάλλον</a:t>
            </a:r>
          </a:p>
          <a:p>
            <a:r>
              <a:rPr lang="el-GR" dirty="0"/>
              <a:t>Είναι απλό, κατανοητό και ασφαλές για πειραματισμούς.</a:t>
            </a:r>
          </a:p>
          <a:p>
            <a:pPr marL="0" indent="0">
              <a:buNone/>
            </a:pPr>
            <a:r>
              <a:rPr lang="el-GR" b="1" dirty="0"/>
              <a:t>3. Ελεύθερη εξερεύνηση</a:t>
            </a:r>
          </a:p>
          <a:p>
            <a:r>
              <a:rPr lang="el-GR" dirty="0"/>
              <a:t>Το παιδί μαθαίνει μέσα από δοκιμές, λάθη, παιχνίδι και δημιουργία.</a:t>
            </a:r>
          </a:p>
          <a:p>
            <a:pPr marL="0" indent="0">
              <a:buNone/>
            </a:pPr>
            <a:r>
              <a:rPr lang="el-GR" b="1" dirty="0"/>
              <a:t> 4. Χρησιμοποιεί συνήθως τεχνολογία</a:t>
            </a:r>
          </a:p>
          <a:p>
            <a:r>
              <a:rPr lang="el-GR" dirty="0"/>
              <a:t>Π.χ. λογισμικά, προγραμματιστικά εργαλεία, ρομποτική.</a:t>
            </a:r>
          </a:p>
          <a:p>
            <a:pPr marL="0" indent="0">
              <a:buNone/>
            </a:pPr>
            <a:r>
              <a:rPr lang="el-GR" b="1" dirty="0"/>
              <a:t>5. Ενδυναμώνει τον μαθητή</a:t>
            </a:r>
          </a:p>
          <a:p>
            <a:r>
              <a:rPr lang="el-GR" dirty="0"/>
              <a:t>Δίνει στο παιδί τον ρόλο του </a:t>
            </a:r>
            <a:r>
              <a:rPr lang="el-GR" b="1" dirty="0"/>
              <a:t>ερευνητή</a:t>
            </a:r>
            <a:r>
              <a:rPr lang="el-GR" dirty="0"/>
              <a:t>, όχι του παθητικού δέκτη.</a:t>
            </a:r>
          </a:p>
          <a:p>
            <a:endParaRPr lang="en-GB" dirty="0"/>
          </a:p>
        </p:txBody>
      </p:sp>
      <p:sp>
        <p:nvSpPr>
          <p:cNvPr id="4" name="Slide Number Placeholder 3">
            <a:extLst>
              <a:ext uri="{FF2B5EF4-FFF2-40B4-BE49-F238E27FC236}">
                <a16:creationId xmlns:a16="http://schemas.microsoft.com/office/drawing/2014/main" id="{750A2247-9444-B3F5-D542-F529AFE84CF4}"/>
              </a:ext>
            </a:extLst>
          </p:cNvPr>
          <p:cNvSpPr>
            <a:spLocks noGrp="1"/>
          </p:cNvSpPr>
          <p:nvPr>
            <p:ph type="sldNum" sz="quarter" idx="12"/>
          </p:nvPr>
        </p:nvSpPr>
        <p:spPr/>
        <p:txBody>
          <a:bodyPr/>
          <a:lstStyle/>
          <a:p>
            <a:fld id="{86AAA6DD-A541-4490-A3CA-83A4F81B28A8}" type="slidenum">
              <a:rPr lang="el-GR" smtClean="0"/>
              <a:pPr/>
              <a:t>76</a:t>
            </a:fld>
            <a:endParaRPr lang="el-GR"/>
          </a:p>
        </p:txBody>
      </p:sp>
    </p:spTree>
    <p:extLst>
      <p:ext uri="{BB962C8B-B14F-4D97-AF65-F5344CB8AC3E}">
        <p14:creationId xmlns:p14="http://schemas.microsoft.com/office/powerpoint/2010/main" val="27788942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B34D-62D7-8AF2-414E-479226492FAE}"/>
              </a:ext>
            </a:extLst>
          </p:cNvPr>
          <p:cNvSpPr>
            <a:spLocks noGrp="1"/>
          </p:cNvSpPr>
          <p:nvPr>
            <p:ph type="title"/>
          </p:nvPr>
        </p:nvSpPr>
        <p:spPr/>
        <p:txBody>
          <a:bodyPr>
            <a:normAutofit fontScale="90000"/>
          </a:bodyPr>
          <a:lstStyle/>
          <a:p>
            <a:r>
              <a:rPr lang="el-GR" dirty="0"/>
              <a:t>Η χελώνα της Logo – ο πιο γνωστός Μικρόκοσμος</a:t>
            </a:r>
            <a:endParaRPr lang="en-GB" dirty="0"/>
          </a:p>
        </p:txBody>
      </p:sp>
      <p:sp>
        <p:nvSpPr>
          <p:cNvPr id="3" name="Content Placeholder 2">
            <a:extLst>
              <a:ext uri="{FF2B5EF4-FFF2-40B4-BE49-F238E27FC236}">
                <a16:creationId xmlns:a16="http://schemas.microsoft.com/office/drawing/2014/main" id="{196A5040-BD3A-6DB5-88C9-D8868B76CF30}"/>
              </a:ext>
            </a:extLst>
          </p:cNvPr>
          <p:cNvSpPr>
            <a:spLocks noGrp="1"/>
          </p:cNvSpPr>
          <p:nvPr>
            <p:ph idx="1"/>
          </p:nvPr>
        </p:nvSpPr>
        <p:spPr/>
        <p:txBody>
          <a:bodyPr>
            <a:normAutofit fontScale="77500" lnSpcReduction="20000"/>
          </a:bodyPr>
          <a:lstStyle/>
          <a:p>
            <a:pPr marL="0" indent="0">
              <a:buNone/>
            </a:pPr>
            <a:r>
              <a:rPr lang="el-GR" dirty="0"/>
              <a:t>Ο Papert δημιούργησε τη γλώσσα </a:t>
            </a:r>
            <a:r>
              <a:rPr lang="el-GR" b="1" dirty="0"/>
              <a:t>Logo.</a:t>
            </a:r>
            <a:r>
              <a:rPr lang="el-GR" dirty="0"/>
              <a:t>Αυτό το περιβάλλον είναι ένας μικρόκοσμος (</a:t>
            </a:r>
            <a:r>
              <a:rPr lang="el-GR" b="1" dirty="0"/>
              <a:t>ψηφιακό περιβάλλον μάθησης</a:t>
            </a:r>
            <a:r>
              <a:rPr lang="el-GR" dirty="0"/>
              <a:t> )στο οποίο τα παιδιά δίνουν εντολές σε μια «χελώνα» (ένα μικρό τρίγωνο στην οθόνη ή ρομπότ στο πάτωμα) ώστε να κινηθεί, να σχεδιάσει σχήματα και να εκτελέσει εντολές.</a:t>
            </a:r>
          </a:p>
          <a:p>
            <a:pPr marL="0" indent="0">
              <a:buNone/>
            </a:pPr>
            <a:r>
              <a:rPr lang="el-GR" dirty="0"/>
              <a:t>Ετσι τα παιδιά μαθαίνουν:</a:t>
            </a:r>
          </a:p>
          <a:p>
            <a:pPr>
              <a:buFont typeface="Wingdings" panose="05000000000000000000" pitchFamily="2" charset="2"/>
              <a:buChar char="ü"/>
            </a:pPr>
            <a:r>
              <a:rPr lang="el-GR" dirty="0"/>
              <a:t>γωνίες,</a:t>
            </a:r>
          </a:p>
          <a:p>
            <a:pPr>
              <a:buFont typeface="Wingdings" panose="05000000000000000000" pitchFamily="2" charset="2"/>
              <a:buChar char="ü"/>
            </a:pPr>
            <a:r>
              <a:rPr lang="el-GR" dirty="0"/>
              <a:t>μήκη,</a:t>
            </a:r>
          </a:p>
          <a:p>
            <a:pPr>
              <a:buFont typeface="Wingdings" panose="05000000000000000000" pitchFamily="2" charset="2"/>
              <a:buChar char="ü"/>
            </a:pPr>
            <a:r>
              <a:rPr lang="el-GR" dirty="0"/>
              <a:t>γεωμετρικά σχήματα,</a:t>
            </a:r>
          </a:p>
          <a:p>
            <a:pPr>
              <a:buFont typeface="Wingdings" panose="05000000000000000000" pitchFamily="2" charset="2"/>
              <a:buChar char="ü"/>
            </a:pPr>
            <a:r>
              <a:rPr lang="el-GR" dirty="0"/>
              <a:t>ακολουθίες,</a:t>
            </a:r>
          </a:p>
          <a:p>
            <a:pPr>
              <a:buFont typeface="Wingdings" panose="05000000000000000000" pitchFamily="2" charset="2"/>
              <a:buChar char="ü"/>
            </a:pPr>
            <a:r>
              <a:rPr lang="el-GR" dirty="0"/>
              <a:t>προγραμματισμό,</a:t>
            </a:r>
          </a:p>
          <a:p>
            <a:pPr marL="0" indent="0">
              <a:buNone/>
            </a:pPr>
            <a:r>
              <a:rPr lang="el-GR" b="1" dirty="0"/>
              <a:t>μέσα από τη δημιουργία και τον πειραματισμό.</a:t>
            </a:r>
            <a:endParaRPr lang="el-GR" dirty="0"/>
          </a:p>
          <a:p>
            <a:endParaRPr lang="en-GB" dirty="0"/>
          </a:p>
        </p:txBody>
      </p:sp>
      <p:sp>
        <p:nvSpPr>
          <p:cNvPr id="4" name="Slide Number Placeholder 3">
            <a:extLst>
              <a:ext uri="{FF2B5EF4-FFF2-40B4-BE49-F238E27FC236}">
                <a16:creationId xmlns:a16="http://schemas.microsoft.com/office/drawing/2014/main" id="{B0D03437-969A-BA39-8B8F-BE6217CF4A50}"/>
              </a:ext>
            </a:extLst>
          </p:cNvPr>
          <p:cNvSpPr>
            <a:spLocks noGrp="1"/>
          </p:cNvSpPr>
          <p:nvPr>
            <p:ph type="sldNum" sz="quarter" idx="12"/>
          </p:nvPr>
        </p:nvSpPr>
        <p:spPr/>
        <p:txBody>
          <a:bodyPr/>
          <a:lstStyle/>
          <a:p>
            <a:fld id="{86AAA6DD-A541-4490-A3CA-83A4F81B28A8}" type="slidenum">
              <a:rPr lang="el-GR" smtClean="0"/>
              <a:pPr/>
              <a:t>77</a:t>
            </a:fld>
            <a:endParaRPr lang="el-GR"/>
          </a:p>
        </p:txBody>
      </p:sp>
    </p:spTree>
    <p:extLst>
      <p:ext uri="{BB962C8B-B14F-4D97-AF65-F5344CB8AC3E}">
        <p14:creationId xmlns:p14="http://schemas.microsoft.com/office/powerpoint/2010/main" val="4285799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Logo </a:t>
            </a:r>
            <a:r>
              <a:rPr lang="en-US" dirty="0" err="1"/>
              <a:t>vs</a:t>
            </a:r>
            <a:r>
              <a:rPr lang="en-US" dirty="0"/>
              <a:t> Scratch</a:t>
            </a:r>
            <a:endParaRPr lang="el-GR" dirty="0"/>
          </a:p>
        </p:txBody>
      </p:sp>
      <p:sp>
        <p:nvSpPr>
          <p:cNvPr id="3" name="2 - Θέση περιεχομένου"/>
          <p:cNvSpPr>
            <a:spLocks noGrp="1"/>
          </p:cNvSpPr>
          <p:nvPr>
            <p:ph idx="1"/>
          </p:nvPr>
        </p:nvSpPr>
        <p:spPr/>
        <p:txBody>
          <a:bodyPr>
            <a:normAutofit/>
          </a:bodyPr>
          <a:lstStyle/>
          <a:p>
            <a:pPr>
              <a:buNone/>
            </a:pPr>
            <a:r>
              <a:rPr lang="el-GR" dirty="0"/>
              <a:t>     </a:t>
            </a:r>
            <a:r>
              <a:rPr lang="el-GR" dirty="0" err="1"/>
              <a:t>Οταν</a:t>
            </a:r>
            <a:r>
              <a:rPr lang="el-GR" dirty="0"/>
              <a:t>   δημιουργήθηκε η γλώσσα προγραμματισμού </a:t>
            </a:r>
            <a:r>
              <a:rPr lang="el-GR" dirty="0" err="1"/>
              <a:t>Logo</a:t>
            </a:r>
            <a:r>
              <a:rPr lang="el-GR" dirty="0"/>
              <a:t>, τα γραφικά περιβάλλοντα ήταν σχεδόν ανύπαρκτα, η σύνθεση ήχων και μουσικής υπήρχε κυρίως στο μυαλό των οραματιστών ενώ η ιδέα της κίνησης (</a:t>
            </a:r>
            <a:r>
              <a:rPr lang="el-GR" dirty="0" err="1"/>
              <a:t>animation</a:t>
            </a:r>
            <a:r>
              <a:rPr lang="el-GR" dirty="0"/>
              <a:t>) περιοριζόταν σε απτά αντικείμενα του πραγματικού κόσμου και όχι σε ψηφιακές εικόνες. Την </a:t>
            </a:r>
            <a:r>
              <a:rPr lang="en-US" dirty="0"/>
              <a:t>logo </a:t>
            </a:r>
            <a:r>
              <a:rPr lang="el-GR" dirty="0"/>
              <a:t>σήμερα αντικαθιστά το </a:t>
            </a:r>
            <a:r>
              <a:rPr lang="en-US" dirty="0"/>
              <a:t>Scratch</a:t>
            </a:r>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78</a:t>
            </a:fld>
            <a:endParaRPr lang="el-G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143000"/>
          </a:xfrm>
        </p:spPr>
        <p:txBody>
          <a:bodyPr/>
          <a:lstStyle/>
          <a:p>
            <a:r>
              <a:rPr lang="en-US" dirty="0"/>
              <a:t>Scratch</a:t>
            </a:r>
            <a:r>
              <a:rPr lang="el-GR" dirty="0"/>
              <a:t>-Ο Μικρόκοσμος της γάτας</a:t>
            </a:r>
            <a:r>
              <a:rPr lang="en-GB" dirty="0"/>
              <a:t>*</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a:t>M</a:t>
            </a:r>
            <a:r>
              <a:rPr lang="el-GR" dirty="0"/>
              <a:t>ε το </a:t>
            </a:r>
            <a:r>
              <a:rPr lang="el-GR" dirty="0" err="1"/>
              <a:t>Scratch</a:t>
            </a:r>
            <a:r>
              <a:rPr lang="el-GR" dirty="0"/>
              <a:t> , οι μαθητές μαθαίνουν καλύτερα όταν εμπλέκονται ενεργά στον σχεδιασμό, τη δημιουργία και την εφεύρεση πραγμάτων. Σκοπός είναι η μάθηση να προκύπτει μέσα από ένα διασκεδαστικό στυλ, όπως στο νηπιαγωγείο, και μέσα από μια διαδικασία σχεδίασης, δημιουργίας, πειραματισμού και εξερεύνησης.</a:t>
            </a:r>
          </a:p>
          <a:p>
            <a:r>
              <a:rPr lang="el-GR" b="1" dirty="0"/>
              <a:t> Με το </a:t>
            </a:r>
            <a:r>
              <a:rPr lang="el-GR" b="1" dirty="0" err="1"/>
              <a:t>Scratch</a:t>
            </a:r>
            <a:r>
              <a:rPr lang="el-GR" b="1" dirty="0"/>
              <a:t> δίνουμε την ευκαιρία στα παιδιά να μεγαλώσουν μαθαίνοντας πως να σχεδιάζουν, να δημιουργούν και να εκφράζονται.</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79</a:t>
            </a:fld>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fontScale="90000"/>
          </a:bodyPr>
          <a:lstStyle/>
          <a:p>
            <a:r>
              <a:rPr lang="el-GR" dirty="0"/>
              <a:t>Το ειχαν πει και παλιότερα…δεν είναι επιβεβαιωμενο ποιος</a:t>
            </a:r>
          </a:p>
        </p:txBody>
      </p:sp>
      <p:pic>
        <p:nvPicPr>
          <p:cNvPr id="4" name="3 - Θέση περιεχομένου" descr="81MPup1YIYL._SL1500_.jpg"/>
          <p:cNvPicPr>
            <a:picLocks noGrp="1" noChangeAspect="1"/>
          </p:cNvPicPr>
          <p:nvPr>
            <p:ph idx="1"/>
          </p:nvPr>
        </p:nvPicPr>
        <p:blipFill>
          <a:blip r:embed="rId2"/>
          <a:srcRect t="13728" b="45300"/>
          <a:stretch>
            <a:fillRect/>
          </a:stretch>
        </p:blipFill>
        <p:spPr>
          <a:xfrm>
            <a:off x="457200" y="1600200"/>
            <a:ext cx="8229600" cy="4525963"/>
          </a:xfrm>
          <a:noFill/>
        </p:spPr>
      </p:pic>
      <p:sp>
        <p:nvSpPr>
          <p:cNvPr id="5" name="4 - Θέση αριθμού διαφάνειας"/>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a:t>Scratch-O M</a:t>
            </a:r>
            <a:r>
              <a:rPr lang="el-GR" dirty="0" err="1"/>
              <a:t>ικρόκοσμος</a:t>
            </a:r>
            <a:r>
              <a:rPr lang="el-GR" dirty="0"/>
              <a:t> της γάτας</a:t>
            </a:r>
          </a:p>
        </p:txBody>
      </p:sp>
      <p:sp>
        <p:nvSpPr>
          <p:cNvPr id="3" name="2 - Θέση περιεχομένου"/>
          <p:cNvSpPr>
            <a:spLocks noGrp="1"/>
          </p:cNvSpPr>
          <p:nvPr>
            <p:ph idx="1"/>
          </p:nvPr>
        </p:nvSpPr>
        <p:spPr/>
        <p:txBody>
          <a:bodyPr>
            <a:normAutofit fontScale="92500" lnSpcReduction="20000"/>
          </a:bodyPr>
          <a:lstStyle/>
          <a:p>
            <a:r>
              <a:rPr lang="el-GR" dirty="0"/>
              <a:t>Οι μαθητές χειριζόμενοι τα αντικείμενα, εκτελούν διάφορες διαδικασίες προκειμένου να ανακαλύψουν τις ιδιότητες του μικρόκοσμου και να κατανοήσουν το σύστημα στο σύνολό του.</a:t>
            </a:r>
          </a:p>
          <a:p>
            <a:r>
              <a:rPr lang="el-GR" dirty="0"/>
              <a:t>Κατά μια έννοια λοιπόν πρόκειται είτε για </a:t>
            </a:r>
            <a:r>
              <a:rPr lang="el-GR" b="1" dirty="0"/>
              <a:t>ελεύθερες</a:t>
            </a:r>
            <a:r>
              <a:rPr lang="el-GR" dirty="0"/>
              <a:t> </a:t>
            </a:r>
            <a:r>
              <a:rPr lang="el-GR" b="1" dirty="0"/>
              <a:t>δραστηριότητες</a:t>
            </a:r>
            <a:r>
              <a:rPr lang="el-GR" dirty="0"/>
              <a:t> </a:t>
            </a:r>
            <a:r>
              <a:rPr lang="el-GR" b="1" dirty="0"/>
              <a:t>διερεύνησης</a:t>
            </a:r>
            <a:r>
              <a:rPr lang="el-GR" dirty="0"/>
              <a:t> </a:t>
            </a:r>
            <a:r>
              <a:rPr lang="el-GR" b="1" dirty="0"/>
              <a:t>όπου το ζητούμενο τίθεται από τους ίδιους </a:t>
            </a:r>
            <a:r>
              <a:rPr lang="el-GR" dirty="0"/>
              <a:t>τους μαθητές, </a:t>
            </a:r>
            <a:r>
              <a:rPr lang="el-GR" b="1" dirty="0"/>
              <a:t>είτε</a:t>
            </a:r>
            <a:r>
              <a:rPr lang="el-GR" dirty="0"/>
              <a:t> για </a:t>
            </a:r>
            <a:r>
              <a:rPr lang="el-GR" b="1" dirty="0"/>
              <a:t>δραστηριότητες</a:t>
            </a:r>
            <a:r>
              <a:rPr lang="el-GR" dirty="0"/>
              <a:t> οι οποίες έχουν </a:t>
            </a:r>
            <a:r>
              <a:rPr lang="el-GR" b="1" dirty="0"/>
              <a:t>συγκεκριμένο</a:t>
            </a:r>
            <a:r>
              <a:rPr lang="el-GR" dirty="0"/>
              <a:t> </a:t>
            </a:r>
            <a:r>
              <a:rPr lang="el-GR" b="1" dirty="0"/>
              <a:t>διδακτικό</a:t>
            </a:r>
            <a:r>
              <a:rPr lang="el-GR" dirty="0"/>
              <a:t> </a:t>
            </a:r>
            <a:r>
              <a:rPr lang="el-GR" b="1" dirty="0"/>
              <a:t>στόχο</a:t>
            </a:r>
            <a:r>
              <a:rPr lang="el-GR" dirty="0"/>
              <a:t>, ο οποίος </a:t>
            </a:r>
            <a:r>
              <a:rPr lang="el-GR" b="1" dirty="0"/>
              <a:t>τίθεται από τον εκπαιδευτικό </a:t>
            </a:r>
            <a:r>
              <a:rPr lang="el-GR" dirty="0"/>
              <a:t>(</a:t>
            </a:r>
            <a:r>
              <a:rPr lang="el-GR" dirty="0" err="1"/>
              <a:t>Miller</a:t>
            </a:r>
            <a:r>
              <a:rPr lang="el-GR" dirty="0"/>
              <a:t> </a:t>
            </a:r>
            <a:r>
              <a:rPr lang="el-GR" dirty="0" err="1"/>
              <a:t>et</a:t>
            </a:r>
            <a:r>
              <a:rPr lang="el-GR" dirty="0"/>
              <a:t> </a:t>
            </a:r>
            <a:r>
              <a:rPr lang="el-GR" dirty="0" err="1"/>
              <a:t>al</a:t>
            </a:r>
            <a:r>
              <a:rPr lang="el-GR" dirty="0"/>
              <a:t>., 1999).</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80</a:t>
            </a:fld>
            <a:endParaRPr lang="el-G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Scratch</a:t>
            </a:r>
            <a:r>
              <a:rPr lang="el-GR" dirty="0"/>
              <a:t>- 0 Μικρόκοσμος της γάτας</a:t>
            </a:r>
            <a:r>
              <a:rPr lang="en-US" dirty="0"/>
              <a:t> </a:t>
            </a:r>
            <a:endParaRPr lang="el-GR" dirty="0"/>
          </a:p>
        </p:txBody>
      </p:sp>
      <p:sp>
        <p:nvSpPr>
          <p:cNvPr id="3" name="2 - Θέση περιεχομένου"/>
          <p:cNvSpPr>
            <a:spLocks noGrp="1"/>
          </p:cNvSpPr>
          <p:nvPr>
            <p:ph idx="1"/>
          </p:nvPr>
        </p:nvSpPr>
        <p:spPr>
          <a:xfrm>
            <a:off x="457200" y="1124744"/>
            <a:ext cx="8229600" cy="5001419"/>
          </a:xfrm>
        </p:spPr>
        <p:txBody>
          <a:bodyPr>
            <a:normAutofit fontScale="77500" lnSpcReduction="20000"/>
          </a:bodyPr>
          <a:lstStyle/>
          <a:p>
            <a:r>
              <a:rPr lang="el-GR" dirty="0"/>
              <a:t>Το Scratch είναι ένα γραφικό προγραμματιστικό περιβάλλον, κατάλληλο για παιδιά από 8 ετών και άνω με το οποίο μπορούν να </a:t>
            </a:r>
            <a:r>
              <a:rPr lang="el-GR" b="1" dirty="0"/>
              <a:t>κατασκευάσουν τις δικές τους αλληλεπιδραστικές ιστορίες</a:t>
            </a:r>
            <a:r>
              <a:rPr lang="el-GR" dirty="0"/>
              <a:t>, παιχνίδια, κινούμενα σχέδια, προσομοιώσεις ή ακόμα και παιδική-προγραμματιστική τέχνη. </a:t>
            </a:r>
          </a:p>
          <a:p>
            <a:r>
              <a:rPr lang="el-GR" dirty="0"/>
              <a:t>Για τη δημιουργία των προγραμμάτων, οι μαθητές συνδυάζουν </a:t>
            </a:r>
            <a:r>
              <a:rPr lang="el-GR" b="1" dirty="0"/>
              <a:t>έτοιμες εντολές </a:t>
            </a:r>
            <a:r>
              <a:rPr lang="el-GR" dirty="0"/>
              <a:t>με γραφικό τρόπο, σαν να ενώνουν κομμάτια LEGO στην οθόνη του υπολογιστή ή κομμάτια από παζλ. </a:t>
            </a:r>
          </a:p>
          <a:p>
            <a:r>
              <a:rPr lang="el-GR" dirty="0"/>
              <a:t>Σημαντικό είναι, ότι τους </a:t>
            </a:r>
            <a:r>
              <a:rPr lang="el-GR" b="1" dirty="0"/>
              <a:t>δίνεται η δυνατότητα να μοιραστούν τις δημιουργίες τους με παιδιά από όλο τον κόσμο στη ζωντανή, δικτυακή κοινότητα του </a:t>
            </a:r>
            <a:r>
              <a:rPr lang="el-GR" b="1" dirty="0" err="1"/>
              <a:t>Scratch</a:t>
            </a:r>
            <a:r>
              <a:rPr lang="el-GR" b="1" dirty="0"/>
              <a:t> </a:t>
            </a:r>
            <a:r>
              <a:rPr lang="el-GR" dirty="0"/>
              <a:t>ή να τροποποιήσουν ή επεκτείνουν τις δημιουργίες άλλων παιδιών.</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81</a:t>
            </a:fld>
            <a:endParaRPr lang="el-G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E2C67C-A790-4C14-B6E9-03C0E39F0907}"/>
              </a:ext>
            </a:extLst>
          </p:cNvPr>
          <p:cNvSpPr>
            <a:spLocks noGrp="1"/>
          </p:cNvSpPr>
          <p:nvPr>
            <p:ph type="title"/>
          </p:nvPr>
        </p:nvSpPr>
        <p:spPr/>
        <p:txBody>
          <a:bodyPr/>
          <a:lstStyle/>
          <a:p>
            <a:r>
              <a:rPr lang="el-GR" dirty="0"/>
              <a:t>παράδειγμα</a:t>
            </a:r>
            <a:endParaRPr lang="en-US" dirty="0"/>
          </a:p>
        </p:txBody>
      </p:sp>
      <p:sp>
        <p:nvSpPr>
          <p:cNvPr id="3" name="Θέση περιεχομένου 2">
            <a:extLst>
              <a:ext uri="{FF2B5EF4-FFF2-40B4-BE49-F238E27FC236}">
                <a16:creationId xmlns:a16="http://schemas.microsoft.com/office/drawing/2014/main" id="{46ED6E5A-AFF3-45E5-9048-3028FA67E2EF}"/>
              </a:ext>
            </a:extLst>
          </p:cNvPr>
          <p:cNvSpPr>
            <a:spLocks noGrp="1"/>
          </p:cNvSpPr>
          <p:nvPr>
            <p:ph idx="1"/>
          </p:nvPr>
        </p:nvSpPr>
        <p:spPr/>
        <p:txBody>
          <a:bodyPr>
            <a:normAutofit fontScale="85000" lnSpcReduction="20000"/>
          </a:bodyPr>
          <a:lstStyle/>
          <a:p>
            <a:pPr algn="l"/>
            <a:r>
              <a:rPr lang="el-GR" b="0" i="0" dirty="0">
                <a:solidFill>
                  <a:srgbClr val="000000"/>
                </a:solidFill>
                <a:effectLst/>
                <a:latin typeface="Verdana" panose="020B0604030504040204" pitchFamily="34" charset="0"/>
              </a:rPr>
              <a:t>1. Πηγαίνουμε στη διεύθυνση </a:t>
            </a:r>
            <a:r>
              <a:rPr lang="el-GR" b="0" i="0" dirty="0">
                <a:solidFill>
                  <a:srgbClr val="0000CC"/>
                </a:solidFill>
                <a:effectLst/>
                <a:latin typeface="Verdana" panose="020B0604030504040204" pitchFamily="34" charset="0"/>
                <a:hlinkClick r:id="rId2"/>
              </a:rPr>
              <a:t>https://scratch.mit.edu/</a:t>
            </a:r>
            <a:endParaRPr lang="el-GR" b="0" i="0" dirty="0">
              <a:solidFill>
                <a:srgbClr val="000000"/>
              </a:solidFill>
              <a:effectLst/>
              <a:latin typeface="Verdana" panose="020B0604030504040204" pitchFamily="34" charset="0"/>
            </a:endParaRPr>
          </a:p>
          <a:p>
            <a:pPr algn="l"/>
            <a:r>
              <a:rPr lang="el-GR" b="0" i="0" dirty="0">
                <a:solidFill>
                  <a:srgbClr val="000000"/>
                </a:solidFill>
                <a:effectLst/>
                <a:latin typeface="Verdana" panose="020B0604030504040204" pitchFamily="34" charset="0"/>
              </a:rPr>
              <a:t>2. Επιλέγουμε στο πάνω μέρος "</a:t>
            </a:r>
            <a:r>
              <a:rPr lang="el-GR" b="0" i="0" dirty="0" err="1">
                <a:solidFill>
                  <a:srgbClr val="000000"/>
                </a:solidFill>
                <a:effectLst/>
                <a:latin typeface="Verdana" panose="020B0604030504040204" pitchFamily="34" charset="0"/>
              </a:rPr>
              <a:t>Create</a:t>
            </a:r>
            <a:r>
              <a:rPr lang="el-GR" b="0" i="0" dirty="0">
                <a:solidFill>
                  <a:srgbClr val="000000"/>
                </a:solidFill>
                <a:effectLst/>
                <a:latin typeface="Verdana" panose="020B0604030504040204" pitchFamily="34" charset="0"/>
              </a:rPr>
              <a:t>"</a:t>
            </a:r>
          </a:p>
          <a:p>
            <a:pPr algn="l"/>
            <a:r>
              <a:rPr lang="el-GR" b="0" i="0" dirty="0">
                <a:solidFill>
                  <a:srgbClr val="000000"/>
                </a:solidFill>
                <a:effectLst/>
                <a:latin typeface="Verdana" panose="020B0604030504040204" pitchFamily="34" charset="0"/>
              </a:rPr>
              <a:t>3. Επιλέγουμε στο πάνω μέρος "</a:t>
            </a:r>
            <a:r>
              <a:rPr lang="el-GR" b="0" i="0" dirty="0" err="1">
                <a:solidFill>
                  <a:srgbClr val="000000"/>
                </a:solidFill>
                <a:effectLst/>
                <a:latin typeface="Verdana" panose="020B0604030504040204" pitchFamily="34" charset="0"/>
              </a:rPr>
              <a:t>File</a:t>
            </a:r>
            <a:r>
              <a:rPr lang="el-GR" b="0" i="0" dirty="0">
                <a:solidFill>
                  <a:srgbClr val="000000"/>
                </a:solidFill>
                <a:effectLst/>
                <a:latin typeface="Verdana" panose="020B0604030504040204" pitchFamily="34" charset="0"/>
              </a:rPr>
              <a:t>", μετά "</a:t>
            </a:r>
            <a:r>
              <a:rPr lang="el-GR" b="0" i="0" dirty="0" err="1">
                <a:solidFill>
                  <a:srgbClr val="000000"/>
                </a:solidFill>
                <a:effectLst/>
                <a:latin typeface="Verdana" panose="020B0604030504040204" pitchFamily="34" charset="0"/>
              </a:rPr>
              <a:t>load</a:t>
            </a:r>
            <a:r>
              <a:rPr lang="el-GR" b="0" i="0" dirty="0">
                <a:solidFill>
                  <a:srgbClr val="000000"/>
                </a:solidFill>
                <a:effectLst/>
                <a:latin typeface="Verdana" panose="020B0604030504040204" pitchFamily="34" charset="0"/>
              </a:rPr>
              <a:t> </a:t>
            </a:r>
            <a:r>
              <a:rPr lang="el-GR" b="0" i="0" dirty="0" err="1">
                <a:solidFill>
                  <a:srgbClr val="000000"/>
                </a:solidFill>
                <a:effectLst/>
                <a:latin typeface="Verdana" panose="020B0604030504040204" pitchFamily="34" charset="0"/>
              </a:rPr>
              <a:t>from</a:t>
            </a:r>
            <a:r>
              <a:rPr lang="el-GR" b="0" i="0" dirty="0">
                <a:solidFill>
                  <a:srgbClr val="000000"/>
                </a:solidFill>
                <a:effectLst/>
                <a:latin typeface="Verdana" panose="020B0604030504040204" pitchFamily="34" charset="0"/>
              </a:rPr>
              <a:t> </a:t>
            </a:r>
            <a:r>
              <a:rPr lang="el-GR" b="0" i="0" dirty="0" err="1">
                <a:solidFill>
                  <a:srgbClr val="000000"/>
                </a:solidFill>
                <a:effectLst/>
                <a:latin typeface="Verdana" panose="020B0604030504040204" pitchFamily="34" charset="0"/>
              </a:rPr>
              <a:t>computer</a:t>
            </a:r>
            <a:r>
              <a:rPr lang="el-GR" b="0" i="0" dirty="0">
                <a:solidFill>
                  <a:srgbClr val="000000"/>
                </a:solidFill>
                <a:effectLst/>
                <a:latin typeface="Verdana" panose="020B0604030504040204" pitchFamily="34" charset="0"/>
              </a:rPr>
              <a:t>" και επιλέγουμε το αρχείο.</a:t>
            </a:r>
          </a:p>
          <a:p>
            <a:pPr algn="l"/>
            <a:r>
              <a:rPr lang="el-GR" b="0" i="0" dirty="0">
                <a:solidFill>
                  <a:srgbClr val="000000"/>
                </a:solidFill>
                <a:effectLst/>
                <a:latin typeface="Verdana" panose="020B0604030504040204" pitchFamily="34" charset="0"/>
              </a:rPr>
              <a:t>4. Πατάμε τη σημαία για να τρέξει το πρόγραμμα</a:t>
            </a:r>
          </a:p>
          <a:p>
            <a:pPr marL="0" indent="0" algn="l">
              <a:buNone/>
            </a:pPr>
            <a:br>
              <a:rPr lang="el-GR" b="0" i="0" dirty="0">
                <a:solidFill>
                  <a:srgbClr val="000000"/>
                </a:solidFill>
                <a:effectLst/>
                <a:latin typeface="Verdana" panose="020B0604030504040204" pitchFamily="34" charset="0"/>
              </a:rPr>
            </a:br>
            <a:endParaRPr lang="el-GR" b="0" i="0" dirty="0">
              <a:solidFill>
                <a:srgbClr val="000000"/>
              </a:solidFill>
              <a:effectLst/>
              <a:latin typeface="Verdana" panose="020B0604030504040204" pitchFamily="34" charset="0"/>
            </a:endParaRPr>
          </a:p>
          <a:p>
            <a:pPr marL="0" indent="0">
              <a:buNone/>
            </a:pPr>
            <a:br>
              <a:rPr lang="el-GR" dirty="0"/>
            </a:br>
            <a:endParaRPr lang="en-US" dirty="0"/>
          </a:p>
        </p:txBody>
      </p:sp>
      <p:sp>
        <p:nvSpPr>
          <p:cNvPr id="4" name="Θέση αριθμού διαφάνειας 3">
            <a:extLst>
              <a:ext uri="{FF2B5EF4-FFF2-40B4-BE49-F238E27FC236}">
                <a16:creationId xmlns:a16="http://schemas.microsoft.com/office/drawing/2014/main" id="{6F538057-3D53-4DF6-9CAA-B4692A0E3BFC}"/>
              </a:ext>
            </a:extLst>
          </p:cNvPr>
          <p:cNvSpPr>
            <a:spLocks noGrp="1"/>
          </p:cNvSpPr>
          <p:nvPr>
            <p:ph type="sldNum" sz="quarter" idx="12"/>
          </p:nvPr>
        </p:nvSpPr>
        <p:spPr/>
        <p:txBody>
          <a:bodyPr/>
          <a:lstStyle/>
          <a:p>
            <a:fld id="{86AAA6DD-A541-4490-A3CA-83A4F81B28A8}" type="slidenum">
              <a:rPr lang="el-GR" smtClean="0"/>
              <a:pPr/>
              <a:t>82</a:t>
            </a:fld>
            <a:endParaRPr lang="el-GR"/>
          </a:p>
        </p:txBody>
      </p:sp>
    </p:spTree>
    <p:extLst>
      <p:ext uri="{BB962C8B-B14F-4D97-AF65-F5344CB8AC3E}">
        <p14:creationId xmlns:p14="http://schemas.microsoft.com/office/powerpoint/2010/main" val="3852079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Πλεονεκτήματα </a:t>
            </a:r>
            <a:r>
              <a:rPr lang="el-GR" dirty="0" err="1"/>
              <a:t>Μικροκόσμων</a:t>
            </a:r>
            <a:endParaRPr lang="el-GR" dirty="0"/>
          </a:p>
        </p:txBody>
      </p:sp>
      <p:sp>
        <p:nvSpPr>
          <p:cNvPr id="3" name="2 - Θέση περιεχομένου"/>
          <p:cNvSpPr>
            <a:spLocks noGrp="1"/>
          </p:cNvSpPr>
          <p:nvPr>
            <p:ph idx="1"/>
          </p:nvPr>
        </p:nvSpPr>
        <p:spPr/>
        <p:txBody>
          <a:bodyPr>
            <a:normAutofit/>
          </a:bodyPr>
          <a:lstStyle/>
          <a:p>
            <a:r>
              <a:rPr lang="el-GR" dirty="0"/>
              <a:t>Πιστεύεται ότι </a:t>
            </a:r>
            <a:r>
              <a:rPr lang="el-GR" b="1" dirty="0"/>
              <a:t>η κατασκευή είναι ένα σημείο </a:t>
            </a:r>
            <a:r>
              <a:rPr lang="el-GR" dirty="0"/>
              <a:t>σημαντικής </a:t>
            </a:r>
            <a:r>
              <a:rPr lang="el-GR" b="1" dirty="0"/>
              <a:t>εκπαιδευτικής αλλαγής </a:t>
            </a:r>
            <a:r>
              <a:rPr lang="el-GR" dirty="0"/>
              <a:t>που δικαιολογεί την αρχική λογική των μικρόκοσμων που </a:t>
            </a:r>
            <a:r>
              <a:rPr lang="el-GR" b="1" dirty="0"/>
              <a:t>τοποθετεί τον μαθητή στο ρόλο του κατασκευαστή της γνώσης και</a:t>
            </a:r>
            <a:r>
              <a:rPr lang="el-GR" dirty="0"/>
              <a:t> </a:t>
            </a:r>
            <a:r>
              <a:rPr lang="el-GR" b="1" dirty="0"/>
              <a:t>εκείνου που σκέφτεται </a:t>
            </a:r>
            <a:r>
              <a:rPr lang="el-GR" dirty="0"/>
              <a:t>και έτσι παύει πλέον ο μαθητής να έχει τον  ρόλο του ακροατή και του λήπτη των πληροφοριών.</a:t>
            </a:r>
          </a:p>
          <a:p>
            <a:endParaRPr lang="el-GR" dirty="0"/>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83</a:t>
            </a:fld>
            <a:endParaRPr lang="el-G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itle 1">
            <a:extLst>
              <a:ext uri="{FF2B5EF4-FFF2-40B4-BE49-F238E27FC236}">
                <a16:creationId xmlns:a16="http://schemas.microsoft.com/office/drawing/2014/main" id="{FCD90427-101E-E0A0-210E-CF61C48FE3C0}"/>
              </a:ext>
            </a:extLst>
          </p:cNvPr>
          <p:cNvSpPr>
            <a:spLocks noGrp="1"/>
          </p:cNvSpPr>
          <p:nvPr>
            <p:ph type="title"/>
          </p:nvPr>
        </p:nvSpPr>
        <p:spPr>
          <a:xfrm>
            <a:off x="457200" y="274638"/>
            <a:ext cx="8229600" cy="1143000"/>
          </a:xfrm>
        </p:spPr>
        <p:txBody>
          <a:bodyPr/>
          <a:lstStyle/>
          <a:p>
            <a:r>
              <a:rPr lang="el-GR" dirty="0"/>
              <a:t>ΕΙΚΟΝΙΚΗ ΠΡΑΓΜΑΤΙΚΟΤΗΤΑ</a:t>
            </a:r>
            <a:endParaRPr lang="en-US" dirty="0"/>
          </a:p>
        </p:txBody>
      </p:sp>
      <p:pic>
        <p:nvPicPr>
          <p:cNvPr id="2050" name="Picture 2">
            <a:hlinkClick r:id="rId2"/>
            <a:extLst>
              <a:ext uri="{FF2B5EF4-FFF2-40B4-BE49-F238E27FC236}">
                <a16:creationId xmlns:a16="http://schemas.microsoft.com/office/drawing/2014/main" id="{253FA4C5-6372-49D3-9DFA-B150CB26D3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105" r="901"/>
          <a:stretch/>
        </p:blipFill>
        <p:spPr bwMode="auto">
          <a:xfrm>
            <a:off x="457200" y="1600200"/>
            <a:ext cx="4038600" cy="4525963"/>
          </a:xfrm>
          <a:prstGeom prst="rect">
            <a:avLst/>
          </a:prstGeom>
          <a:solidFill>
            <a:srgbClr val="FFFFFF"/>
          </a:solidFill>
        </p:spPr>
      </p:pic>
      <p:sp>
        <p:nvSpPr>
          <p:cNvPr id="5" name="Rectangle 1">
            <a:extLst>
              <a:ext uri="{FF2B5EF4-FFF2-40B4-BE49-F238E27FC236}">
                <a16:creationId xmlns:a16="http://schemas.microsoft.com/office/drawing/2014/main" id="{C7EF6E39-8028-4075-9210-425FEBBC64F6}"/>
              </a:ext>
            </a:extLst>
          </p:cNvPr>
          <p:cNvSpPr>
            <a:spLocks noChangeArrowheads="1"/>
          </p:cNvSpPr>
          <p:nvPr/>
        </p:nvSpPr>
        <p:spPr bwMode="auto">
          <a:xfrm>
            <a:off x="4648200" y="1600200"/>
            <a:ext cx="4038600" cy="452596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rPr>
              <a:t>        </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b="0" i="0" u="none" strike="noStrike" cap="none" normalizeH="0" baseline="0" dirty="0">
                <a:ln>
                  <a:noFill/>
                </a:ln>
                <a:effectLst/>
                <a:latin typeface="+mn-lt"/>
              </a:rPr>
              <a:t>Η </a:t>
            </a:r>
            <a:r>
              <a:rPr kumimoji="0" lang="el-GR" altLang="en-US" b="1" i="0" u="none" strike="noStrike" cap="none" normalizeH="0" baseline="0" dirty="0">
                <a:ln>
                  <a:noFill/>
                </a:ln>
                <a:effectLst/>
                <a:latin typeface="+mn-lt"/>
              </a:rPr>
              <a:t>Εικονική Πραγματικότητα</a:t>
            </a:r>
            <a:r>
              <a:rPr kumimoji="0" lang="el-GR" altLang="en-US" b="0" i="0" u="none" strike="noStrike" cap="none" normalizeH="0" baseline="0" dirty="0">
                <a:ln>
                  <a:noFill/>
                </a:ln>
                <a:effectLst/>
                <a:latin typeface="+mn-lt"/>
              </a:rPr>
              <a:t> (</a:t>
            </a:r>
            <a:r>
              <a:rPr kumimoji="0" lang="el-GR" altLang="en-US" b="1" i="0" u="none" strike="noStrike" cap="none" normalizeH="0" baseline="0" dirty="0">
                <a:ln>
                  <a:noFill/>
                </a:ln>
                <a:effectLst/>
                <a:latin typeface="+mn-lt"/>
              </a:rPr>
              <a:t>Virtual Reality</a:t>
            </a:r>
            <a:r>
              <a:rPr kumimoji="0" lang="el-GR" altLang="en-US" b="0" i="0" u="none" strike="noStrike" cap="none" normalizeH="0" baseline="0" dirty="0">
                <a:ln>
                  <a:noFill/>
                </a:ln>
                <a:effectLst/>
                <a:latin typeface="+mn-lt"/>
              </a:rPr>
              <a:t> (</a:t>
            </a:r>
            <a:r>
              <a:rPr kumimoji="0" lang="el-GR" altLang="en-US" b="1" i="0" u="none" strike="noStrike" cap="none" normalizeH="0" baseline="0" dirty="0">
                <a:ln>
                  <a:noFill/>
                </a:ln>
                <a:effectLst/>
                <a:latin typeface="+mn-lt"/>
              </a:rPr>
              <a:t>VR</a:t>
            </a:r>
            <a:r>
              <a:rPr kumimoji="0" lang="el-GR" altLang="en-US" b="0" i="0" u="none" strike="noStrike" cap="none" normalizeH="0" baseline="0" dirty="0">
                <a:ln>
                  <a:noFill/>
                </a:ln>
                <a:effectLst/>
                <a:latin typeface="+mn-lt"/>
              </a:rPr>
              <a:t>)) είναι η προσομοίωση ενός περιβάλλοντος από  υπολογιστή.</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b="0" i="0" u="none" strike="noStrike" cap="none" normalizeH="0" baseline="0" dirty="0">
                <a:ln>
                  <a:noFill/>
                </a:ln>
                <a:effectLst/>
                <a:latin typeface="+mn-lt"/>
              </a:rPr>
              <a:t>Τα παιδιά καταφέρνουν χάρις στα ειδικά γυαλιά να κάνουν ένα ταξίδι στον χρόνο και να δουν σε τρεις διαστάσεις μία χαμένη εποχή ή ένα αρχαίο μνημείο, κάνοντας την εντρύφηση στην Ιστορία ακόμη πιο ενδιαφέρουσα και δημιουργική, καθώς τα παιδιά, με τα παιδικά μάτια τους, ζούνε αυτές τις εικόνες και νοιώθουν πως είναι εκεί οι ίδιοι.</a:t>
            </a:r>
          </a:p>
          <a:p>
            <a:pPr marL="0" marR="0" lvl="0" indent="0" eaLnBrk="1" fontAlgn="base" hangingPunct="1">
              <a:lnSpc>
                <a:spcPct val="90000"/>
              </a:lnSpc>
              <a:spcBef>
                <a:spcPct val="20000"/>
              </a:spcBef>
              <a:spcAft>
                <a:spcPct val="0"/>
              </a:spcAft>
              <a:buClrTx/>
              <a:buSzTx/>
              <a:buFont typeface="Arial" pitchFamily="34" charset="0"/>
              <a:buNone/>
              <a:tabLst/>
            </a:pPr>
            <a:r>
              <a:rPr kumimoji="0" lang="el-GR" altLang="en-US" sz="1600" b="0" i="0" u="none" strike="noStrike" cap="none" normalizeH="0" baseline="0" dirty="0">
                <a:ln>
                  <a:noFill/>
                </a:ln>
                <a:effectLst/>
                <a:latin typeface="+mn-lt"/>
                <a:hlinkClick r:id="rId4"/>
              </a:rPr>
              <a:t>[</a:t>
            </a:r>
            <a:r>
              <a:rPr kumimoji="0" lang="el-GR" altLang="en-US" sz="1600" b="0" i="0" u="none" strike="noStrike" cap="none" normalizeH="0" baseline="0" dirty="0" err="1">
                <a:ln>
                  <a:noFill/>
                </a:ln>
                <a:effectLst/>
                <a:latin typeface="+mn-lt"/>
                <a:hlinkClick r:id="rId4"/>
              </a:rPr>
              <a:t>Σύνδεμος</a:t>
            </a:r>
            <a:r>
              <a:rPr kumimoji="0" lang="el-GR" altLang="en-US" sz="1600" b="0" i="0" u="none" strike="noStrike" cap="none" normalizeH="0" baseline="0" dirty="0">
                <a:ln>
                  <a:noFill/>
                </a:ln>
                <a:effectLst/>
                <a:latin typeface="+mn-lt"/>
                <a:hlinkClick r:id="rId4"/>
              </a:rPr>
              <a:t> για τον Ελληνικό Κόσμο του ΙΜΕ1</a:t>
            </a:r>
            <a:r>
              <a:rPr kumimoji="0" lang="el-GR" altLang="en-US" sz="1600" b="0" i="0" u="none" strike="noStrike" cap="none" normalizeH="0" baseline="0" dirty="0">
                <a:ln>
                  <a:noFill/>
                </a:ln>
                <a:effectLst/>
                <a:latin typeface="+mn-lt"/>
              </a:rPr>
              <a:t>]</a:t>
            </a:r>
          </a:p>
        </p:txBody>
      </p:sp>
      <p:sp>
        <p:nvSpPr>
          <p:cNvPr id="4" name="Θέση αριθμού διαφάνειας 3">
            <a:extLst>
              <a:ext uri="{FF2B5EF4-FFF2-40B4-BE49-F238E27FC236}">
                <a16:creationId xmlns:a16="http://schemas.microsoft.com/office/drawing/2014/main" id="{4E80C4A3-D7D9-4B7E-8534-F8FDDFE4FD84}"/>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86AAA6DD-A541-4490-A3CA-83A4F81B28A8}" type="slidenum">
              <a:rPr lang="el-GR" smtClean="0"/>
              <a:pPr>
                <a:spcAft>
                  <a:spcPts val="600"/>
                </a:spcAft>
              </a:pPr>
              <a:t>84</a:t>
            </a:fld>
            <a:endParaRPr lang="el-GR"/>
          </a:p>
        </p:txBody>
      </p:sp>
    </p:spTree>
    <p:extLst>
      <p:ext uri="{BB962C8B-B14F-4D97-AF65-F5344CB8AC3E}">
        <p14:creationId xmlns:p14="http://schemas.microsoft.com/office/powerpoint/2010/main" val="3108916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1CB8B-DEBC-1CE1-29EA-96FE0909631F}"/>
              </a:ext>
            </a:extLst>
          </p:cNvPr>
          <p:cNvSpPr>
            <a:spLocks noGrp="1"/>
          </p:cNvSpPr>
          <p:nvPr>
            <p:ph type="title"/>
          </p:nvPr>
        </p:nvSpPr>
        <p:spPr>
          <a:xfrm>
            <a:off x="457200" y="274638"/>
            <a:ext cx="8229600" cy="1143000"/>
          </a:xfrm>
        </p:spPr>
        <p:txBody>
          <a:bodyPr anchor="ctr">
            <a:normAutofit/>
          </a:bodyPr>
          <a:lstStyle/>
          <a:p>
            <a:r>
              <a:rPr lang="el-GR" dirty="0"/>
              <a:t>Εκπαιδευτική Ρομποτική</a:t>
            </a:r>
            <a:endParaRPr lang="en-US" dirty="0"/>
          </a:p>
        </p:txBody>
      </p:sp>
      <p:sp>
        <p:nvSpPr>
          <p:cNvPr id="3" name="Θέση περιεχομένου 2">
            <a:extLst>
              <a:ext uri="{FF2B5EF4-FFF2-40B4-BE49-F238E27FC236}">
                <a16:creationId xmlns:a16="http://schemas.microsoft.com/office/drawing/2014/main" id="{C6DEE898-B5C0-D663-ED7D-DBCD285EACCA}"/>
              </a:ext>
            </a:extLst>
          </p:cNvPr>
          <p:cNvSpPr>
            <a:spLocks noGrp="1"/>
          </p:cNvSpPr>
          <p:nvPr>
            <p:ph sz="half" idx="1"/>
          </p:nvPr>
        </p:nvSpPr>
        <p:spPr>
          <a:xfrm>
            <a:off x="457200" y="1600200"/>
            <a:ext cx="4038600" cy="4525963"/>
          </a:xfrm>
        </p:spPr>
        <p:txBody>
          <a:bodyPr>
            <a:normAutofit/>
          </a:bodyPr>
          <a:lstStyle/>
          <a:p>
            <a:pPr fontAlgn="base">
              <a:lnSpc>
                <a:spcPct val="90000"/>
              </a:lnSpc>
            </a:pPr>
            <a:r>
              <a:rPr lang="el-GR" sz="1500" b="1" i="0" dirty="0">
                <a:effectLst/>
              </a:rPr>
              <a:t>Η Εκπαιδευτική Ρομποτική τις τελευταίες δεκαετίες αποτελεί ένα καινοτόμο </a:t>
            </a:r>
            <a:r>
              <a:rPr lang="el-GR" sz="1500" b="1" i="0" dirty="0">
                <a:effectLst/>
                <a:highlight>
                  <a:srgbClr val="FFFF00"/>
                </a:highlight>
              </a:rPr>
              <a:t>εκπαιδευτικό μέσο, το οποίο ενεργοποιεί τους γνωστικούς μηχανισμούς μάθησης, ενώ ταυτόχρονα βοηθάει στην ανάπτυξη βασικών δεξιοτήτων</a:t>
            </a:r>
            <a:r>
              <a:rPr lang="el-GR" sz="1500" b="1" i="0" dirty="0">
                <a:effectLst/>
              </a:rPr>
              <a:t>. Η Εκπαιδευτική Ρομποτική βασίζεται στις θεωρίες μάθησης του </a:t>
            </a:r>
            <a:r>
              <a:rPr lang="el-GR" sz="1500" b="1" i="0" dirty="0" err="1">
                <a:effectLst/>
              </a:rPr>
              <a:t>εποικοδομισμού</a:t>
            </a:r>
            <a:r>
              <a:rPr lang="el-GR" sz="1500" b="1" i="0" dirty="0">
                <a:effectLst/>
              </a:rPr>
              <a:t> (</a:t>
            </a:r>
            <a:r>
              <a:rPr lang="el-GR" sz="1500" b="1" i="0" dirty="0" err="1">
                <a:effectLst/>
              </a:rPr>
              <a:t>Piaget</a:t>
            </a:r>
            <a:r>
              <a:rPr lang="el-GR" sz="1500" b="1" i="0" dirty="0">
                <a:effectLst/>
              </a:rPr>
              <a:t>) και του κατασκευαστικού </a:t>
            </a:r>
            <a:r>
              <a:rPr lang="el-GR" sz="1500" b="1" i="0" dirty="0" err="1">
                <a:effectLst/>
              </a:rPr>
              <a:t>εποικοδιμισμού</a:t>
            </a:r>
            <a:r>
              <a:rPr lang="el-GR" sz="1500" b="1" i="0" dirty="0">
                <a:effectLst/>
              </a:rPr>
              <a:t> (</a:t>
            </a:r>
            <a:r>
              <a:rPr lang="el-GR" sz="1500" b="1" i="0" dirty="0" err="1">
                <a:effectLst/>
              </a:rPr>
              <a:t>Papert</a:t>
            </a:r>
            <a:r>
              <a:rPr lang="el-GR" sz="1500" b="1" i="0" dirty="0">
                <a:effectLst/>
              </a:rPr>
              <a:t>).</a:t>
            </a:r>
            <a:endParaRPr lang="el-GR" sz="1500" b="0" i="0" dirty="0">
              <a:effectLst/>
            </a:endParaRPr>
          </a:p>
          <a:p>
            <a:pPr fontAlgn="base">
              <a:lnSpc>
                <a:spcPct val="90000"/>
              </a:lnSpc>
            </a:pPr>
            <a:r>
              <a:rPr lang="el-GR" sz="1500" b="1" i="0" dirty="0">
                <a:effectLst/>
              </a:rPr>
              <a:t>Σκοπός του κατασκευαστικού </a:t>
            </a:r>
            <a:r>
              <a:rPr lang="el-GR" sz="1500" b="1" i="0" dirty="0" err="1">
                <a:effectLst/>
              </a:rPr>
              <a:t>εποικοδομισμού</a:t>
            </a:r>
            <a:r>
              <a:rPr lang="el-GR" sz="1500" b="1" i="0" dirty="0">
                <a:effectLst/>
              </a:rPr>
              <a:t> είναι να δώσει στους μαθητές τα κατάλληλα εργαλεία, έτσι ώστε να μπορούν να εντοπίζουν τα λάθη τους και να τα διορθώνουν αλλάζοντας παράλληλα τη συμπεριφορά τους.</a:t>
            </a:r>
          </a:p>
          <a:p>
            <a:pPr fontAlgn="base">
              <a:lnSpc>
                <a:spcPct val="90000"/>
              </a:lnSpc>
            </a:pPr>
            <a:r>
              <a:rPr lang="el-GR" sz="1500" b="1" i="0" dirty="0">
                <a:effectLst/>
                <a:highlight>
                  <a:srgbClr val="FFFF00"/>
                </a:highlight>
              </a:rPr>
              <a:t> Η αξιοποίηση του σφάλματος και η τροποποίηση της συμπεριφοράς </a:t>
            </a:r>
            <a:r>
              <a:rPr lang="el-GR" sz="1500" b="1" i="0" dirty="0">
                <a:effectLst/>
              </a:rPr>
              <a:t>είναι ένα από τα βασικά χαρακτηριστικά της θεωρίας του </a:t>
            </a:r>
            <a:r>
              <a:rPr lang="el-GR" sz="1500" b="1" i="0" dirty="0" err="1">
                <a:effectLst/>
              </a:rPr>
              <a:t>Papert</a:t>
            </a:r>
            <a:r>
              <a:rPr lang="el-GR" sz="1500" b="1" i="0" dirty="0">
                <a:effectLst/>
              </a:rPr>
              <a:t>, πάνω στην οποία στηρίζεται η Εκπαιδευτική Ρομποτική.</a:t>
            </a:r>
            <a:endParaRPr lang="el-GR" sz="1500" b="0" i="0" dirty="0">
              <a:effectLst/>
            </a:endParaRPr>
          </a:p>
          <a:p>
            <a:pPr>
              <a:lnSpc>
                <a:spcPct val="90000"/>
              </a:lnSpc>
            </a:pPr>
            <a:endParaRPr lang="en-US" sz="1500" dirty="0"/>
          </a:p>
        </p:txBody>
      </p:sp>
      <p:pic>
        <p:nvPicPr>
          <p:cNvPr id="1026" name="Picture 2" descr="Εργαστήρια Εκπαιδευτική Ρομποτική &amp; STEAM Ε΄-Στ΄ Δημοτικού Δια Ζώσης -  MindLab Education">
            <a:extLst>
              <a:ext uri="{FF2B5EF4-FFF2-40B4-BE49-F238E27FC236}">
                <a16:creationId xmlns:a16="http://schemas.microsoft.com/office/drawing/2014/main" id="{2FFB66A8-DA55-FA10-EAAE-F2F9F99796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solidFill>
            <a:srgbClr val="FFFFFF"/>
          </a:solidFill>
        </p:spPr>
      </p:pic>
      <p:sp>
        <p:nvSpPr>
          <p:cNvPr id="4" name="Θέση αριθμού διαφάνειας 3">
            <a:extLst>
              <a:ext uri="{FF2B5EF4-FFF2-40B4-BE49-F238E27FC236}">
                <a16:creationId xmlns:a16="http://schemas.microsoft.com/office/drawing/2014/main" id="{582B73CB-846E-3F32-49BB-C0E0FC259442}"/>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86AAA6DD-A541-4490-A3CA-83A4F81B28A8}" type="slidenum">
              <a:rPr lang="el-GR" smtClean="0"/>
              <a:pPr>
                <a:spcAft>
                  <a:spcPts val="600"/>
                </a:spcAft>
              </a:pPr>
              <a:t>85</a:t>
            </a:fld>
            <a:endParaRPr lang="el-GR"/>
          </a:p>
        </p:txBody>
      </p:sp>
    </p:spTree>
    <p:extLst>
      <p:ext uri="{BB962C8B-B14F-4D97-AF65-F5344CB8AC3E}">
        <p14:creationId xmlns:p14="http://schemas.microsoft.com/office/powerpoint/2010/main" val="682434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0CDD54-A1AF-443E-9464-6396696498FC}"/>
              </a:ext>
            </a:extLst>
          </p:cNvPr>
          <p:cNvSpPr>
            <a:spLocks noGrp="1"/>
          </p:cNvSpPr>
          <p:nvPr>
            <p:ph type="title"/>
          </p:nvPr>
        </p:nvSpPr>
        <p:spPr>
          <a:xfrm>
            <a:off x="457200" y="274638"/>
            <a:ext cx="8229600" cy="1143000"/>
          </a:xfrm>
        </p:spPr>
        <p:txBody>
          <a:bodyPr anchor="ctr">
            <a:normAutofit/>
          </a:bodyPr>
          <a:lstStyle/>
          <a:p>
            <a:pPr>
              <a:lnSpc>
                <a:spcPct val="90000"/>
              </a:lnSpc>
            </a:pPr>
            <a:r>
              <a:rPr lang="el-GR" sz="3700" dirty="0"/>
              <a:t>Η ΑΝΑΚΑΛΥΠΤΙΚΗ ΜΑΘΗΣΗ ΤΟΥ</a:t>
            </a:r>
            <a:r>
              <a:rPr lang="en-US" sz="3700" dirty="0"/>
              <a:t> </a:t>
            </a:r>
            <a:r>
              <a:rPr lang="en-US" sz="3700" i="0" dirty="0">
                <a:solidFill>
                  <a:srgbClr val="36312D"/>
                </a:solidFill>
                <a:effectLst/>
              </a:rPr>
              <a:t>JEROME </a:t>
            </a:r>
            <a:r>
              <a:rPr lang="el-GR" sz="3700" dirty="0"/>
              <a:t> </a:t>
            </a:r>
            <a:r>
              <a:rPr lang="en-US" sz="3700" dirty="0"/>
              <a:t>BRUNER</a:t>
            </a:r>
          </a:p>
        </p:txBody>
      </p:sp>
      <p:pic>
        <p:nvPicPr>
          <p:cNvPr id="2050" name="Picture 2" descr="Η ανακαλυπτική μάθηση του J. Bruner | TaMeteora.gr">
            <a:extLst>
              <a:ext uri="{FF2B5EF4-FFF2-40B4-BE49-F238E27FC236}">
                <a16:creationId xmlns:a16="http://schemas.microsoft.com/office/drawing/2014/main" id="{921CAE65-932A-493F-88F0-8D18C18704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141"/>
          <a:stretch/>
        </p:blipFill>
        <p:spPr bwMode="auto">
          <a:xfrm>
            <a:off x="457200" y="1600200"/>
            <a:ext cx="8229600" cy="4525963"/>
          </a:xfrm>
          <a:prstGeom prst="rect">
            <a:avLst/>
          </a:prstGeom>
          <a:solidFill>
            <a:srgbClr val="FFFFFF"/>
          </a:solidFill>
        </p:spPr>
      </p:pic>
    </p:spTree>
    <p:extLst>
      <p:ext uri="{BB962C8B-B14F-4D97-AF65-F5344CB8AC3E}">
        <p14:creationId xmlns:p14="http://schemas.microsoft.com/office/powerpoint/2010/main" val="1812524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ΗΡΑ\Desktop\Λ-65-728.jpg"/>
          <p:cNvPicPr>
            <a:picLocks noChangeAspect="1" noChangeArrowheads="1"/>
          </p:cNvPicPr>
          <p:nvPr/>
        </p:nvPicPr>
        <p:blipFill>
          <a:blip r:embed="rId2" cstate="print"/>
          <a:srcRect/>
          <a:stretch>
            <a:fillRect/>
          </a:stretch>
        </p:blipFill>
        <p:spPr bwMode="auto">
          <a:xfrm>
            <a:off x="494063" y="692697"/>
            <a:ext cx="7545037" cy="5336628"/>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idx="4294967295"/>
          </p:nvPr>
        </p:nvSpPr>
        <p:spPr>
          <a:xfrm>
            <a:off x="755650" y="115888"/>
            <a:ext cx="8208963" cy="1143000"/>
          </a:xfrm>
        </p:spPr>
        <p:txBody>
          <a:bodyPr>
            <a:noAutofit/>
          </a:bodyPr>
          <a:lstStyle/>
          <a:p>
            <a:br>
              <a:rPr lang="en-US" sz="2400" b="1" dirty="0"/>
            </a:br>
            <a:br>
              <a:rPr lang="en-US" sz="2400" b="1" dirty="0"/>
            </a:br>
            <a:r>
              <a:rPr lang="el-GR" sz="2400" b="1" dirty="0" err="1"/>
              <a:t>Ανακαλυπτική</a:t>
            </a:r>
            <a:r>
              <a:rPr lang="el-GR" sz="2400" b="1" dirty="0"/>
              <a:t> μάθηση</a:t>
            </a:r>
            <a:r>
              <a:rPr lang="en-GB" sz="2400" b="1" dirty="0"/>
              <a:t> </a:t>
            </a:r>
            <a:r>
              <a:rPr lang="en-GB" sz="2400" b="1" dirty="0">
                <a:latin typeface="Arial" charset="0"/>
              </a:rPr>
              <a:t>(Bruner, 1996)</a:t>
            </a:r>
            <a:r>
              <a:rPr lang="el-GR" sz="2400" dirty="0"/>
              <a:t>  «O άνθρωπος πρέπει να διδάσκεται ό,τι είναι περισσότερο </a:t>
            </a:r>
            <a:r>
              <a:rPr lang="el-GR" sz="2400" b="1" dirty="0"/>
              <a:t>χρήσιμο</a:t>
            </a:r>
            <a:r>
              <a:rPr lang="el-GR" sz="2400" dirty="0"/>
              <a:t> και περισσότερο </a:t>
            </a:r>
            <a:r>
              <a:rPr lang="el-GR" sz="2400" b="1" dirty="0"/>
              <a:t>ελκυστικό</a:t>
            </a:r>
            <a:r>
              <a:rPr lang="el-GR" sz="2400" dirty="0"/>
              <a:t>»</a:t>
            </a:r>
            <a:r>
              <a:rPr lang="en-GB" sz="2400" dirty="0"/>
              <a:t>*</a:t>
            </a:r>
            <a:br>
              <a:rPr lang="el-GR" sz="2400" dirty="0"/>
            </a:br>
            <a:br>
              <a:rPr lang="el-GR" sz="2400" dirty="0"/>
            </a:br>
            <a:endParaRPr lang="el-GR" sz="2400" b="1" dirty="0">
              <a:latin typeface="Arial" charset="0"/>
            </a:endParaRPr>
          </a:p>
        </p:txBody>
      </p:sp>
      <p:sp>
        <p:nvSpPr>
          <p:cNvPr id="424963" name="4 - Θέση αριθμού διαφάνειας"/>
          <p:cNvSpPr txBox="1">
            <a:spLocks noGrp="1"/>
          </p:cNvSpPr>
          <p:nvPr/>
        </p:nvSpPr>
        <p:spPr bwMode="auto">
          <a:xfrm>
            <a:off x="6705600" y="6248400"/>
            <a:ext cx="1905000" cy="457200"/>
          </a:xfrm>
          <a:prstGeom prst="rect">
            <a:avLst/>
          </a:prstGeom>
          <a:noFill/>
          <a:ln w="9525">
            <a:noFill/>
            <a:miter lim="800000"/>
            <a:headEnd/>
            <a:tailEnd/>
          </a:ln>
        </p:spPr>
        <p:txBody>
          <a:bodyPr/>
          <a:lstStyle/>
          <a:p>
            <a:pPr algn="r" eaLnBrk="0" hangingPunct="0"/>
            <a:endParaRPr lang="en-US" sz="1400">
              <a:solidFill>
                <a:srgbClr val="000066"/>
              </a:solidFill>
              <a:latin typeface="Times New Roman" pitchFamily="18" charset="0"/>
            </a:endParaRPr>
          </a:p>
        </p:txBody>
      </p:sp>
      <p:pic>
        <p:nvPicPr>
          <p:cNvPr id="424964" name="Picture 4" descr="bruner"/>
          <p:cNvPicPr>
            <a:picLocks noChangeAspect="1" noChangeArrowheads="1"/>
          </p:cNvPicPr>
          <p:nvPr/>
        </p:nvPicPr>
        <p:blipFill>
          <a:blip r:embed="rId3"/>
          <a:srcRect/>
          <a:stretch>
            <a:fillRect/>
          </a:stretch>
        </p:blipFill>
        <p:spPr bwMode="auto">
          <a:xfrm>
            <a:off x="468313" y="908050"/>
            <a:ext cx="1409700" cy="1628775"/>
          </a:xfrm>
          <a:prstGeom prst="rect">
            <a:avLst/>
          </a:prstGeom>
          <a:noFill/>
        </p:spPr>
      </p:pic>
      <p:grpSp>
        <p:nvGrpSpPr>
          <p:cNvPr id="2" name="Organization Chart 2"/>
          <p:cNvGrpSpPr>
            <a:grpSpLocks/>
          </p:cNvGrpSpPr>
          <p:nvPr/>
        </p:nvGrpSpPr>
        <p:grpSpPr bwMode="auto">
          <a:xfrm>
            <a:off x="539750" y="622300"/>
            <a:ext cx="8307388" cy="5310188"/>
            <a:chOff x="1380" y="2292"/>
            <a:chExt cx="6910" cy="7717"/>
          </a:xfrm>
        </p:grpSpPr>
        <p:cxnSp>
          <p:nvCxnSpPr>
            <p:cNvPr id="1028" name="_s1028"/>
            <p:cNvCxnSpPr>
              <a:cxnSpLocks noChangeShapeType="1"/>
              <a:endCxn id="3" idx="2"/>
            </p:cNvCxnSpPr>
            <p:nvPr/>
          </p:nvCxnSpPr>
          <p:spPr bwMode="auto">
            <a:xfrm rot="5400000" flipH="1">
              <a:off x="3686" y="5176"/>
              <a:ext cx="124" cy="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9" idx="0"/>
              <a:endCxn id="4" idx="2"/>
            </p:cNvCxnSpPr>
            <p:nvPr/>
          </p:nvCxnSpPr>
          <p:spPr bwMode="auto">
            <a:xfrm rot="5400000" flipH="1">
              <a:off x="3964" y="7153"/>
              <a:ext cx="837" cy="321"/>
            </a:xfrm>
            <a:prstGeom prst="bentConnector3">
              <a:avLst>
                <a:gd name="adj1" fmla="val 42699"/>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8" idx="0"/>
              <a:endCxn id="5" idx="2"/>
            </p:cNvCxnSpPr>
            <p:nvPr/>
          </p:nvCxnSpPr>
          <p:spPr bwMode="auto">
            <a:xfrm rot="5400000" flipH="1">
              <a:off x="5871" y="6965"/>
              <a:ext cx="837" cy="697"/>
            </a:xfrm>
            <a:prstGeom prst="bentConnector3">
              <a:avLst>
                <a:gd name="adj1" fmla="val 369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6" idx="0"/>
              <a:endCxn id="4" idx="2"/>
            </p:cNvCxnSpPr>
            <p:nvPr/>
          </p:nvCxnSpPr>
          <p:spPr bwMode="auto">
            <a:xfrm rot="16200000">
              <a:off x="2885" y="6396"/>
              <a:ext cx="837" cy="1836"/>
            </a:xfrm>
            <a:prstGeom prst="bentConnector3">
              <a:avLst>
                <a:gd name="adj1" fmla="val 4242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5" idx="0"/>
              <a:endCxn id="3" idx="2"/>
            </p:cNvCxnSpPr>
            <p:nvPr/>
          </p:nvCxnSpPr>
          <p:spPr bwMode="auto">
            <a:xfrm rot="5400000" flipH="1">
              <a:off x="4374" y="4488"/>
              <a:ext cx="939" cy="2195"/>
            </a:xfrm>
            <a:prstGeom prst="bentConnector3">
              <a:avLst>
                <a:gd name="adj1" fmla="val 37833"/>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4" idx="0"/>
              <a:endCxn id="4" idx="0"/>
            </p:cNvCxnSpPr>
            <p:nvPr/>
          </p:nvCxnSpPr>
          <p:spPr bwMode="auto">
            <a:xfrm rot="5400000" flipV="1">
              <a:off x="4222" y="6055"/>
              <a:ext cx="2" cy="1"/>
            </a:xfrm>
            <a:prstGeom prst="bentConnector3">
              <a:avLst>
                <a:gd name="adj1" fmla="val -7800005"/>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4"/>
            <p:cNvSpPr>
              <a:spLocks noChangeArrowheads="1"/>
            </p:cNvSpPr>
            <p:nvPr/>
          </p:nvSpPr>
          <p:spPr bwMode="auto">
            <a:xfrm>
              <a:off x="2937" y="3651"/>
              <a:ext cx="1617" cy="1465"/>
            </a:xfrm>
            <a:prstGeom prst="roundRect">
              <a:avLst>
                <a:gd name="adj" fmla="val 12708"/>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a:ln>
                    <a:noFill/>
                  </a:ln>
                  <a:solidFill>
                    <a:schemeClr val="tx1"/>
                  </a:solidFill>
                  <a:effectLst/>
                  <a:latin typeface="Arial" charset="0"/>
                  <a:cs typeface="Arial" charset="0"/>
                </a:rPr>
                <a:t>Ανακαλυπτική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1" u="none" strike="noStrike" cap="none" normalizeH="0" baseline="0">
                  <a:ln>
                    <a:noFill/>
                  </a:ln>
                  <a:solidFill>
                    <a:schemeClr val="tx1"/>
                  </a:solidFill>
                  <a:effectLst/>
                  <a:latin typeface="Arial" charset="0"/>
                  <a:cs typeface="Arial" charset="0"/>
                </a:rPr>
                <a:t>Μάθηση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βασική θεωρία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Arial" charset="0"/>
                  <a:cs typeface="Arial" charset="0"/>
                </a:rPr>
                <a:t>για τη μάθηση</a:t>
              </a:r>
              <a:endParaRPr kumimoji="0" lang="en-US" sz="1400" b="0" i="0" u="none" strike="noStrike" cap="none" normalizeH="0" baseline="0">
                <a:ln>
                  <a:noFill/>
                </a:ln>
                <a:solidFill>
                  <a:schemeClr val="tx1"/>
                </a:solidFill>
                <a:effectLst/>
                <a:latin typeface="Arial" charset="0"/>
                <a:cs typeface="Arial" charset="0"/>
              </a:endParaRPr>
            </a:p>
          </p:txBody>
        </p:sp>
        <p:sp>
          <p:nvSpPr>
            <p:cNvPr id="4" name="_s1035"/>
            <p:cNvSpPr>
              <a:spLocks noChangeArrowheads="1"/>
            </p:cNvSpPr>
            <p:nvPr/>
          </p:nvSpPr>
          <p:spPr bwMode="auto">
            <a:xfrm>
              <a:off x="3416" y="6055"/>
              <a:ext cx="1610" cy="840"/>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οι </a:t>
              </a:r>
              <a:endParaRPr kumimoji="0" lang="en-US" sz="1400" b="1"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μαθητές </a:t>
              </a:r>
              <a:endParaRPr kumimoji="0" lang="en-US" sz="1400" b="0" i="0" u="none" strike="noStrike" cap="none" normalizeH="0" baseline="0">
                <a:ln>
                  <a:noFill/>
                </a:ln>
                <a:solidFill>
                  <a:schemeClr val="tx1"/>
                </a:solidFill>
                <a:effectLst/>
                <a:latin typeface="Arial" charset="0"/>
                <a:cs typeface="Arial" charset="0"/>
              </a:endParaRPr>
            </a:p>
          </p:txBody>
        </p:sp>
        <p:sp>
          <p:nvSpPr>
            <p:cNvPr id="5" name="_s1036"/>
            <p:cNvSpPr>
              <a:spLocks noChangeArrowheads="1"/>
            </p:cNvSpPr>
            <p:nvPr/>
          </p:nvSpPr>
          <p:spPr bwMode="auto">
            <a:xfrm>
              <a:off x="5170" y="6055"/>
              <a:ext cx="1541" cy="840"/>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ο </a:t>
              </a:r>
              <a:endParaRPr kumimoji="0" lang="en-US" sz="1400" b="1"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latin typeface="Arial" charset="0"/>
                  <a:cs typeface="Arial" charset="0"/>
                </a:rPr>
                <a:t>εκπαιδευτικός</a:t>
              </a:r>
              <a:endParaRPr kumimoji="0" lang="en-US" sz="1400" b="1" i="0" u="none" strike="noStrike" cap="none" normalizeH="0" baseline="0">
                <a:ln>
                  <a:noFill/>
                </a:ln>
                <a:solidFill>
                  <a:schemeClr val="tx1"/>
                </a:solidFill>
                <a:effectLst/>
                <a:latin typeface="Arial" charset="0"/>
                <a:cs typeface="Arial" charset="0"/>
              </a:endParaRPr>
            </a:p>
          </p:txBody>
        </p:sp>
        <p:sp>
          <p:nvSpPr>
            <p:cNvPr id="6" name="_s1037"/>
            <p:cNvSpPr>
              <a:spLocks noChangeArrowheads="1"/>
            </p:cNvSpPr>
            <p:nvPr/>
          </p:nvSpPr>
          <p:spPr bwMode="auto">
            <a:xfrm>
              <a:off x="1380" y="7732"/>
              <a:ext cx="2011" cy="2277"/>
            </a:xfrm>
            <a:prstGeom prst="roundRect">
              <a:avLst>
                <a:gd name="adj" fmla="val 16667"/>
              </a:avLst>
            </a:prstGeom>
            <a:solidFill>
              <a:schemeClr val="accent1"/>
            </a:solidFill>
            <a:ln w="9525">
              <a:solidFill>
                <a:schemeClr val="tx1"/>
              </a:solidFill>
              <a:round/>
              <a:headEnd/>
              <a:tailEnd/>
            </a:ln>
          </p:spPr>
          <p:txBody>
            <a:bodyPr vert="horz" wrap="none" lIns="4072" tIns="2035" rIns="4072" bIns="2035"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σταδιακή</a:t>
              </a:r>
              <a:r>
                <a:rPr kumimoji="0" lang="el-GR" sz="1400" b="1" i="0" u="none" strike="noStrike" cap="none" normalizeH="0" baseline="0">
                  <a:ln>
                    <a:noFill/>
                  </a:ln>
                  <a:solidFill>
                    <a:schemeClr val="tx1"/>
                  </a:solidFill>
                  <a:effectLst/>
                  <a:cs typeface="Arial" charset="0"/>
                </a:rPr>
                <a:t>,</a:t>
              </a:r>
              <a:r>
                <a:rPr kumimoji="0" lang="el-GR" sz="1400" b="0" i="0" u="none" strike="noStrike" cap="none" normalizeH="0" baseline="0">
                  <a:ln>
                    <a:noFill/>
                  </a:ln>
                  <a:solidFill>
                    <a:schemeClr val="tx1"/>
                  </a:solidFill>
                  <a:effectLst/>
                  <a:cs typeface="Arial" charset="0"/>
                </a:rPr>
                <a:t> </a:t>
              </a:r>
              <a:r>
                <a:rPr kumimoji="0" lang="el-GR" sz="1400" b="1" i="0" u="none" strike="noStrike" cap="none" normalizeH="0" baseline="0">
                  <a:ln>
                    <a:noFill/>
                  </a:ln>
                  <a:solidFill>
                    <a:schemeClr val="tx1"/>
                  </a:solidFill>
                  <a:effectLst/>
                  <a:cs typeface="Arial" charset="0"/>
                </a:rPr>
                <a:t>καθοδηγούμενη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tx1"/>
                  </a:solidFill>
                  <a:effectLst/>
                  <a:cs typeface="Arial" charset="0"/>
                </a:rPr>
                <a:t>ανακάλυψη</a:t>
              </a:r>
              <a:r>
                <a:rPr kumimoji="0" lang="el-GR" sz="1400" b="0" i="0" u="none" strike="noStrike" cap="none" normalizeH="0" baseline="0">
                  <a:ln>
                    <a:noFill/>
                  </a:ln>
                  <a:solidFill>
                    <a:schemeClr val="tx1"/>
                  </a:solidFill>
                  <a:effectLst/>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των γνώσεων μέσα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από ανακαλυπτικές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διαδικασίες (πείραμα,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δοκιμή, επαλήθευση</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ή διάψευση)</a:t>
              </a:r>
            </a:p>
          </p:txBody>
        </p:sp>
        <p:sp>
          <p:nvSpPr>
            <p:cNvPr id="8" name="_s1038"/>
            <p:cNvSpPr>
              <a:spLocks noChangeArrowheads="1"/>
            </p:cNvSpPr>
            <p:nvPr/>
          </p:nvSpPr>
          <p:spPr bwMode="auto">
            <a:xfrm>
              <a:off x="5632" y="7732"/>
              <a:ext cx="2011" cy="2277"/>
            </a:xfrm>
            <a:prstGeom prst="roundRect">
              <a:avLst>
                <a:gd name="adj" fmla="val 16667"/>
              </a:avLst>
            </a:prstGeom>
            <a:solidFill>
              <a:schemeClr val="accent1"/>
            </a:solidFill>
            <a:ln w="9525">
              <a:solidFill>
                <a:schemeClr val="tx1"/>
              </a:solidFill>
              <a:round/>
              <a:headEnd/>
              <a:tailEnd/>
            </a:ln>
          </p:spPr>
          <p:txBody>
            <a:bodyPr vert="horz" wrap="none" lIns="6463" tIns="3232" rIns="6463" bIns="323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έχει το ρόλο του εμψυχωτή,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του διευκολυντή,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του </a:t>
              </a:r>
              <a:r>
                <a:rPr kumimoji="0" lang="el-GR" sz="1400" b="1" i="0" u="none" strike="noStrike" cap="none" normalizeH="0" baseline="0">
                  <a:ln>
                    <a:noFill/>
                  </a:ln>
                  <a:solidFill>
                    <a:schemeClr val="tx1"/>
                  </a:solidFill>
                  <a:effectLst/>
                  <a:cs typeface="Arial" charset="0"/>
                </a:rPr>
                <a:t>καθοδηγητή</a:t>
              </a:r>
              <a:r>
                <a:rPr kumimoji="0" lang="el-GR" sz="1400" b="0" i="0" u="none" strike="noStrike" cap="none" normalizeH="0" baseline="0">
                  <a:ln>
                    <a:noFill/>
                  </a:ln>
                  <a:solidFill>
                    <a:schemeClr val="tx1"/>
                  </a:solidFill>
                  <a:effectLst/>
                  <a:cs typeface="Arial" charset="0"/>
                </a:rPr>
                <a:t> στη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cs typeface="Arial" charset="0"/>
                </a:rPr>
                <a:t>διαδικασία της ανακάλυψης</a:t>
              </a:r>
            </a:p>
          </p:txBody>
        </p:sp>
        <p:sp>
          <p:nvSpPr>
            <p:cNvPr id="9" name="_s1039"/>
            <p:cNvSpPr>
              <a:spLocks noChangeArrowheads="1"/>
            </p:cNvSpPr>
            <p:nvPr/>
          </p:nvSpPr>
          <p:spPr bwMode="auto">
            <a:xfrm>
              <a:off x="3536" y="7732"/>
              <a:ext cx="2011" cy="2277"/>
            </a:xfrm>
            <a:prstGeom prst="roundRect">
              <a:avLst>
                <a:gd name="adj" fmla="val 16667"/>
              </a:avLst>
            </a:prstGeom>
            <a:solidFill>
              <a:schemeClr val="accent1"/>
            </a:solidFill>
            <a:ln w="9525">
              <a:solidFill>
                <a:schemeClr val="tx1"/>
              </a:solidFill>
              <a:round/>
              <a:headEnd/>
              <a:tailEnd/>
            </a:ln>
          </p:spPr>
          <p:txBody>
            <a:bodyPr vert="horz" wrap="none" lIns="16365" tIns="8181" rIns="16365" bIns="8181"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ενεργοποίηση της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cs typeface="Arial" charset="0"/>
                </a:rPr>
                <a:t>αναλυτικής </a:t>
              </a:r>
              <a:r>
                <a:rPr kumimoji="0" lang="el-GR" sz="1400" b="0" i="0" u="none" strike="noStrike" cap="none" normalizeH="0" baseline="0" dirty="0">
                  <a:ln>
                    <a:noFill/>
                  </a:ln>
                  <a:solidFill>
                    <a:schemeClr val="tx1"/>
                  </a:solidFill>
                  <a:effectLst/>
                  <a:cs typeface="Arial" charset="0"/>
                </a:rPr>
                <a:t>και</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cs typeface="Arial" charset="0"/>
                </a:rPr>
                <a:t>διαισθητικής</a:t>
              </a:r>
              <a:r>
                <a:rPr kumimoji="0" lang="el-GR" sz="1400" b="0" i="0" u="none" strike="noStrike" cap="none" normalizeH="0" baseline="0" dirty="0">
                  <a:ln>
                    <a:noFill/>
                  </a:ln>
                  <a:solidFill>
                    <a:schemeClr val="tx1"/>
                  </a:solidFill>
                  <a:effectLst/>
                  <a:cs typeface="Arial" charset="0"/>
                </a:rPr>
                <a:t> σκέψης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των μαθητών και γενικά</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των </a:t>
              </a:r>
              <a:r>
                <a:rPr kumimoji="0" lang="el-GR" sz="1400" b="1" i="0" u="none" strike="noStrike" cap="none" normalizeH="0" baseline="0" dirty="0">
                  <a:ln>
                    <a:noFill/>
                  </a:ln>
                  <a:solidFill>
                    <a:schemeClr val="tx1"/>
                  </a:solidFill>
                  <a:effectLst/>
                  <a:cs typeface="Arial" charset="0"/>
                </a:rPr>
                <a:t>ανώτερων διεργασιών</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που σχετίζονται με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a:ln>
                    <a:noFill/>
                  </a:ln>
                  <a:solidFill>
                    <a:schemeClr val="tx1"/>
                  </a:solidFill>
                  <a:effectLst/>
                  <a:cs typeface="Arial" charset="0"/>
                </a:rPr>
                <a:t>την επίλυση προβλημάτων</a:t>
              </a:r>
            </a:p>
          </p:txBody>
        </p:sp>
        <p:sp>
          <p:nvSpPr>
            <p:cNvPr id="10" name="_s1040"/>
            <p:cNvSpPr>
              <a:spLocks noChangeArrowheads="1"/>
            </p:cNvSpPr>
            <p:nvPr/>
          </p:nvSpPr>
          <p:spPr bwMode="auto">
            <a:xfrm>
              <a:off x="4973" y="3545"/>
              <a:ext cx="3174" cy="1885"/>
            </a:xfrm>
            <a:prstGeom prst="roundRect">
              <a:avLst>
                <a:gd name="adj" fmla="val 50000"/>
              </a:avLst>
            </a:prstGeom>
            <a:solidFill>
              <a:srgbClr val="FFFF00"/>
            </a:solidFill>
            <a:ln w="38100">
              <a:solidFill>
                <a:schemeClr val="folHlink"/>
              </a:solidFill>
              <a:round/>
              <a:headEnd/>
              <a:tailEnd/>
            </a:ln>
          </p:spPr>
          <p:txBody>
            <a:bodyPr vert="horz" wrap="none" lIns="16696" tIns="8350" rIns="16696" bIns="83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«Κάθε αντικείμενο μπορεί να διδαχθεί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σε κάθε παιδί σε οποιαδήποτε ηλικία</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αρκεί να του προσφερθεί με μια μορφή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accent2"/>
                  </a:solidFill>
                  <a:effectLst/>
                  <a:cs typeface="Arial" charset="0"/>
                </a:rPr>
                <a:t>κατάλληλη και αποτελεσματική»</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accent2"/>
                  </a:solidFill>
                  <a:effectLst/>
                  <a:cs typeface="Arial" charset="0"/>
                </a:rPr>
                <a:t>Bruner 1973</a:t>
              </a:r>
              <a:endParaRPr kumimoji="0" lang="el-GR" sz="1400" b="1" i="0" u="none" strike="noStrike" cap="none" normalizeH="0" baseline="0">
                <a:ln>
                  <a:noFill/>
                </a:ln>
                <a:solidFill>
                  <a:schemeClr val="accent2"/>
                </a:solidFill>
                <a:effectLst/>
                <a:cs typeface="Arial" charset="0"/>
              </a:endParaRPr>
            </a:p>
          </p:txBody>
        </p:sp>
      </p:grpSp>
      <p:sp>
        <p:nvSpPr>
          <p:cNvPr id="424980" name="AutoShape 20"/>
          <p:cNvSpPr>
            <a:spLocks noChangeArrowheads="1"/>
          </p:cNvSpPr>
          <p:nvPr/>
        </p:nvSpPr>
        <p:spPr bwMode="auto">
          <a:xfrm>
            <a:off x="2627313" y="5013325"/>
            <a:ext cx="647700" cy="215900"/>
          </a:xfrm>
          <a:prstGeom prst="rightArrow">
            <a:avLst>
              <a:gd name="adj1" fmla="val 50000"/>
              <a:gd name="adj2" fmla="val 75000"/>
            </a:avLst>
          </a:prstGeom>
          <a:solidFill>
            <a:schemeClr val="accent2"/>
          </a:solidFill>
          <a:ln w="9525">
            <a:solidFill>
              <a:schemeClr val="accent2"/>
            </a:solidFill>
            <a:miter lim="800000"/>
            <a:headEnd/>
            <a:tailEnd/>
          </a:ln>
          <a:effectLst/>
        </p:spPr>
        <p:txBody>
          <a:bodyPr wrap="none" anchor="ctr"/>
          <a:lstStyle/>
          <a:p>
            <a:endParaRPr lang="el-GR"/>
          </a:p>
        </p:txBody>
      </p:sp>
      <p:sp>
        <p:nvSpPr>
          <p:cNvPr id="7" name="6 - Θέση αριθμού διαφάνειας"/>
          <p:cNvSpPr>
            <a:spLocks noGrp="1"/>
          </p:cNvSpPr>
          <p:nvPr>
            <p:ph type="sldNum" sz="quarter" idx="12"/>
          </p:nvPr>
        </p:nvSpPr>
        <p:spPr/>
        <p:txBody>
          <a:bodyPr/>
          <a:lstStyle/>
          <a:p>
            <a:fld id="{86AAA6DD-A541-4490-A3CA-83A4F81B28A8}" type="slidenum">
              <a:rPr lang="el-GR" smtClean="0"/>
              <a:pPr/>
              <a:t>88</a:t>
            </a:fld>
            <a:endParaRPr lang="el-GR"/>
          </a:p>
        </p:txBody>
      </p:sp>
    </p:spTree>
    <p:extLst>
      <p:ext uri="{BB962C8B-B14F-4D97-AF65-F5344CB8AC3E}">
        <p14:creationId xmlns:p14="http://schemas.microsoft.com/office/powerpoint/2010/main" val="561043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80"/>
                                        </p:tgtEl>
                                        <p:attrNameLst>
                                          <p:attrName>style.visibility</p:attrName>
                                        </p:attrNameLst>
                                      </p:cBhvr>
                                      <p:to>
                                        <p:strVal val="visible"/>
                                      </p:to>
                                    </p:set>
                                    <p:animEffect transition="in" filter="wipe(left)">
                                      <p:cBhvr>
                                        <p:cTn id="7" dur="1000"/>
                                        <p:tgtEl>
                                          <p:spTgt spid="42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8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BRUNER VS PIAGET</a:t>
            </a:r>
            <a:endParaRPr lang="el-GR" dirty="0"/>
          </a:p>
        </p:txBody>
      </p:sp>
      <p:sp>
        <p:nvSpPr>
          <p:cNvPr id="3" name="2 - Θέση περιεχομένου"/>
          <p:cNvSpPr>
            <a:spLocks noGrp="1"/>
          </p:cNvSpPr>
          <p:nvPr>
            <p:ph idx="1"/>
          </p:nvPr>
        </p:nvSpPr>
        <p:spPr/>
        <p:txBody>
          <a:bodyPr/>
          <a:lstStyle/>
          <a:p>
            <a:r>
              <a:rPr lang="el-GR" dirty="0"/>
              <a:t>Ο </a:t>
            </a:r>
            <a:r>
              <a:rPr lang="el-GR" dirty="0" err="1"/>
              <a:t>Bruner</a:t>
            </a:r>
            <a:r>
              <a:rPr lang="el-GR" dirty="0"/>
              <a:t> έχει εμπνευστεί από τον </a:t>
            </a:r>
            <a:r>
              <a:rPr lang="el-GR" dirty="0" err="1"/>
              <a:t>Piaget</a:t>
            </a:r>
            <a:r>
              <a:rPr lang="el-GR" dirty="0"/>
              <a:t> αλλά </a:t>
            </a:r>
            <a:r>
              <a:rPr lang="el-GR" b="1" dirty="0"/>
              <a:t>διαφωνεί</a:t>
            </a:r>
            <a:r>
              <a:rPr lang="el-GR" dirty="0"/>
              <a:t> με τα </a:t>
            </a:r>
            <a:r>
              <a:rPr lang="el-GR" b="1" dirty="0"/>
              <a:t>ηλικιακά</a:t>
            </a:r>
            <a:r>
              <a:rPr lang="el-GR" dirty="0"/>
              <a:t> </a:t>
            </a:r>
            <a:r>
              <a:rPr lang="el-GR" b="1" dirty="0"/>
              <a:t>όρια</a:t>
            </a:r>
            <a:r>
              <a:rPr lang="el-GR" dirty="0"/>
              <a:t> που αυτός προτείνει τονίζοντας τις ευκαιρίες μιας </a:t>
            </a:r>
            <a:r>
              <a:rPr lang="el-GR" dirty="0">
                <a:solidFill>
                  <a:srgbClr val="FF0000"/>
                </a:solidFill>
              </a:rPr>
              <a:t>κοινωνικής</a:t>
            </a:r>
            <a:r>
              <a:rPr lang="el-GR" dirty="0"/>
              <a:t> </a:t>
            </a:r>
            <a:r>
              <a:rPr lang="el-GR" dirty="0">
                <a:solidFill>
                  <a:srgbClr val="FF0000"/>
                </a:solidFill>
              </a:rPr>
              <a:t>αλληλεπίδρασης</a:t>
            </a:r>
            <a:r>
              <a:rPr lang="el-GR" dirty="0"/>
              <a:t> και επομένως την </a:t>
            </a:r>
            <a:r>
              <a:rPr lang="el-GR" b="1" dirty="0"/>
              <a:t>επίσπευση</a:t>
            </a:r>
            <a:r>
              <a:rPr lang="el-GR" dirty="0"/>
              <a:t> της </a:t>
            </a:r>
            <a:r>
              <a:rPr lang="el-GR" b="1" dirty="0"/>
              <a:t>γνωστικής</a:t>
            </a:r>
            <a:r>
              <a:rPr lang="el-GR" dirty="0"/>
              <a:t> </a:t>
            </a:r>
            <a:r>
              <a:rPr lang="el-GR" b="1" dirty="0"/>
              <a:t>ανάπτυξης</a:t>
            </a:r>
            <a:r>
              <a:rPr lang="el-GR" dirty="0"/>
              <a:t> του παιδιού.</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89</a:t>
            </a:fld>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John Dewey (1859-1952)</a:t>
            </a:r>
            <a:r>
              <a:rPr lang="el-GR" dirty="0"/>
              <a:t>*</a:t>
            </a:r>
          </a:p>
        </p:txBody>
      </p:sp>
      <p:sp>
        <p:nvSpPr>
          <p:cNvPr id="3" name="2 - Θέση περιεχομένου"/>
          <p:cNvSpPr>
            <a:spLocks noGrp="1"/>
          </p:cNvSpPr>
          <p:nvPr>
            <p:ph idx="1"/>
          </p:nvPr>
        </p:nvSpPr>
        <p:spPr/>
        <p:txBody>
          <a:bodyPr>
            <a:normAutofit fontScale="92500" lnSpcReduction="20000"/>
          </a:bodyPr>
          <a:lstStyle/>
          <a:p>
            <a:pPr>
              <a:buNone/>
            </a:pPr>
            <a:r>
              <a:rPr lang="el-GR" dirty="0"/>
              <a:t>Οι βασικές ιδέες του μπορούν να συνοψιστούν  ως εξής:</a:t>
            </a:r>
          </a:p>
          <a:p>
            <a:r>
              <a:rPr lang="el-GR" dirty="0"/>
              <a:t> Πιο στενή σχέση ανάμεσα στο σχολείο και στις </a:t>
            </a:r>
            <a:r>
              <a:rPr lang="el-GR" b="1" dirty="0"/>
              <a:t>δραστηριότητες </a:t>
            </a:r>
            <a:r>
              <a:rPr lang="el-GR" b="1" dirty="0">
                <a:highlight>
                  <a:srgbClr val="FFFF00"/>
                </a:highlight>
              </a:rPr>
              <a:t>εκτός</a:t>
            </a:r>
            <a:r>
              <a:rPr lang="el-GR" b="1" dirty="0"/>
              <a:t> σχολείου</a:t>
            </a:r>
            <a:r>
              <a:rPr lang="el-GR" dirty="0"/>
              <a:t>.</a:t>
            </a:r>
          </a:p>
          <a:p>
            <a:r>
              <a:rPr lang="el-GR" dirty="0"/>
              <a:t> Διδασκαλία με </a:t>
            </a:r>
            <a:r>
              <a:rPr lang="el-GR" b="1" dirty="0"/>
              <a:t>επίκεντρο τον μαθητή </a:t>
            </a:r>
            <a:r>
              <a:rPr lang="el-GR" dirty="0"/>
              <a:t>και όχι τη διδακτέα ύλη.</a:t>
            </a:r>
          </a:p>
          <a:p>
            <a:r>
              <a:rPr lang="el-GR" dirty="0"/>
              <a:t> Η </a:t>
            </a:r>
            <a:r>
              <a:rPr lang="el-GR" b="1" dirty="0"/>
              <a:t>εκπαίδευση </a:t>
            </a:r>
            <a:r>
              <a:rPr lang="el-GR" dirty="0"/>
              <a:t>δεν είναι προετοιμασία για τη ζωή, </a:t>
            </a:r>
            <a:r>
              <a:rPr lang="el-GR" b="1" dirty="0"/>
              <a:t>είναι η ίδια η ζωή. </a:t>
            </a:r>
          </a:p>
          <a:p>
            <a:r>
              <a:rPr lang="el-GR" dirty="0"/>
              <a:t>Απόρριψη του φορμαλισμού της εκπαίδευσης με τα προγράμματά της.</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9</a:t>
            </a:fld>
            <a:endParaRPr 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31213-18DA-DB3E-49FC-A967A0DD5E13}"/>
              </a:ext>
            </a:extLst>
          </p:cNvPr>
          <p:cNvSpPr>
            <a:spLocks noGrp="1"/>
          </p:cNvSpPr>
          <p:nvPr>
            <p:ph type="title"/>
          </p:nvPr>
        </p:nvSpPr>
        <p:spPr/>
        <p:txBody>
          <a:bodyPr>
            <a:normAutofit fontScale="90000"/>
          </a:bodyPr>
          <a:lstStyle/>
          <a:p>
            <a:r>
              <a:rPr lang="el-GR" b="1" dirty="0"/>
              <a:t>Γνωστική ανάπτυξη (cognitive development)</a:t>
            </a:r>
            <a:r>
              <a:rPr lang="en-GB" b="1" dirty="0"/>
              <a:t>-Piaget</a:t>
            </a:r>
            <a:br>
              <a:rPr lang="el-GR" b="1" dirty="0"/>
            </a:br>
            <a:endParaRPr lang="en-GB" dirty="0"/>
          </a:p>
        </p:txBody>
      </p:sp>
      <p:sp>
        <p:nvSpPr>
          <p:cNvPr id="3" name="Content Placeholder 2">
            <a:extLst>
              <a:ext uri="{FF2B5EF4-FFF2-40B4-BE49-F238E27FC236}">
                <a16:creationId xmlns:a16="http://schemas.microsoft.com/office/drawing/2014/main" id="{332EB4CA-3A07-C1D8-4E7A-E1DE95F63A61}"/>
              </a:ext>
            </a:extLst>
          </p:cNvPr>
          <p:cNvSpPr>
            <a:spLocks noGrp="1"/>
          </p:cNvSpPr>
          <p:nvPr>
            <p:ph idx="1"/>
          </p:nvPr>
        </p:nvSpPr>
        <p:spPr/>
        <p:txBody>
          <a:bodyPr>
            <a:normAutofit fontScale="70000" lnSpcReduction="20000"/>
          </a:bodyPr>
          <a:lstStyle/>
          <a:p>
            <a:pPr marL="0" indent="0">
              <a:buNone/>
            </a:pPr>
            <a:r>
              <a:rPr lang="el-GR" dirty="0"/>
              <a:t>Είναι ο </a:t>
            </a:r>
            <a:r>
              <a:rPr lang="el-GR" b="1" dirty="0"/>
              <a:t>παραδοσιακός και επιστημονικός όρος</a:t>
            </a:r>
            <a:r>
              <a:rPr lang="el-GR" dirty="0"/>
              <a:t> που χρησιμοποιείται στην ψυχολογία (ιδιαίτερα στον Piaget).</a:t>
            </a:r>
            <a:br>
              <a:rPr lang="el-GR" dirty="0"/>
            </a:br>
            <a:r>
              <a:rPr lang="el-GR" dirty="0"/>
              <a:t>Αναφέρεται στις αλλαγές που συμβαίνουν </a:t>
            </a:r>
            <a:r>
              <a:rPr lang="el-GR" b="1" dirty="0"/>
              <a:t>στις νοητικές λειτουργίες</a:t>
            </a:r>
            <a:r>
              <a:rPr lang="el-GR" dirty="0"/>
              <a:t> του ατόμου όσο μεγαλώνει.</a:t>
            </a:r>
          </a:p>
          <a:p>
            <a:pPr marL="0" indent="0">
              <a:buNone/>
            </a:pPr>
            <a:r>
              <a:rPr lang="el-GR" dirty="0"/>
              <a:t> Περιλαμβάνει:</a:t>
            </a:r>
          </a:p>
          <a:p>
            <a:r>
              <a:rPr lang="el-GR" dirty="0"/>
              <a:t>σκέψη</a:t>
            </a:r>
          </a:p>
          <a:p>
            <a:r>
              <a:rPr lang="el-GR" dirty="0"/>
              <a:t>λογική</a:t>
            </a:r>
          </a:p>
          <a:p>
            <a:r>
              <a:rPr lang="el-GR" dirty="0"/>
              <a:t>μνήμη</a:t>
            </a:r>
          </a:p>
          <a:p>
            <a:r>
              <a:rPr lang="el-GR" dirty="0"/>
              <a:t>προσοχή</a:t>
            </a:r>
          </a:p>
          <a:p>
            <a:r>
              <a:rPr lang="el-GR" dirty="0"/>
              <a:t>κατανόηση</a:t>
            </a:r>
          </a:p>
          <a:p>
            <a:r>
              <a:rPr lang="el-GR" dirty="0"/>
              <a:t>επίλυση προβλημάτων</a:t>
            </a:r>
          </a:p>
          <a:p>
            <a:r>
              <a:rPr lang="el-GR" dirty="0"/>
              <a:t>φαντασία</a:t>
            </a:r>
          </a:p>
          <a:p>
            <a:r>
              <a:rPr lang="el-GR" dirty="0"/>
              <a:t>γλώσσα (ως μέρος της σκέψης)</a:t>
            </a:r>
          </a:p>
          <a:p>
            <a:endParaRPr lang="en-GB" dirty="0"/>
          </a:p>
        </p:txBody>
      </p:sp>
      <p:sp>
        <p:nvSpPr>
          <p:cNvPr id="4" name="Slide Number Placeholder 3">
            <a:extLst>
              <a:ext uri="{FF2B5EF4-FFF2-40B4-BE49-F238E27FC236}">
                <a16:creationId xmlns:a16="http://schemas.microsoft.com/office/drawing/2014/main" id="{923AC03D-6F57-F5AC-9E55-610EBC369A10}"/>
              </a:ext>
            </a:extLst>
          </p:cNvPr>
          <p:cNvSpPr>
            <a:spLocks noGrp="1"/>
          </p:cNvSpPr>
          <p:nvPr>
            <p:ph type="sldNum" sz="quarter" idx="12"/>
          </p:nvPr>
        </p:nvSpPr>
        <p:spPr/>
        <p:txBody>
          <a:bodyPr/>
          <a:lstStyle/>
          <a:p>
            <a:fld id="{86AAA6DD-A541-4490-A3CA-83A4F81B28A8}" type="slidenum">
              <a:rPr lang="el-GR" smtClean="0"/>
              <a:pPr/>
              <a:t>90</a:t>
            </a:fld>
            <a:endParaRPr lang="el-GR"/>
          </a:p>
        </p:txBody>
      </p:sp>
    </p:spTree>
    <p:extLst>
      <p:ext uri="{BB962C8B-B14F-4D97-AF65-F5344CB8AC3E}">
        <p14:creationId xmlns:p14="http://schemas.microsoft.com/office/powerpoint/2010/main" val="1382811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66531-FA2D-9395-0863-A4B333F9CC51}"/>
              </a:ext>
            </a:extLst>
          </p:cNvPr>
          <p:cNvSpPr>
            <a:spLocks noGrp="1"/>
          </p:cNvSpPr>
          <p:nvPr>
            <p:ph type="title"/>
          </p:nvPr>
        </p:nvSpPr>
        <p:spPr/>
        <p:txBody>
          <a:bodyPr>
            <a:normAutofit fontScale="90000"/>
          </a:bodyPr>
          <a:lstStyle/>
          <a:p>
            <a:r>
              <a:rPr lang="el-GR" b="1" dirty="0"/>
              <a:t>Προσοχη άλλο η Γνωσιακή ανάπτυξη (cognition development </a:t>
            </a:r>
            <a:r>
              <a:rPr lang="en-GB" b="1" dirty="0"/>
              <a:t>)</a:t>
            </a:r>
            <a:endParaRPr lang="en-GB" dirty="0"/>
          </a:p>
        </p:txBody>
      </p:sp>
      <p:sp>
        <p:nvSpPr>
          <p:cNvPr id="3" name="Content Placeholder 2">
            <a:extLst>
              <a:ext uri="{FF2B5EF4-FFF2-40B4-BE49-F238E27FC236}">
                <a16:creationId xmlns:a16="http://schemas.microsoft.com/office/drawing/2014/main" id="{A5BCF6B7-AD5F-91A8-7520-AC56D18636F0}"/>
              </a:ext>
            </a:extLst>
          </p:cNvPr>
          <p:cNvSpPr>
            <a:spLocks noGrp="1"/>
          </p:cNvSpPr>
          <p:nvPr>
            <p:ph idx="1"/>
          </p:nvPr>
        </p:nvSpPr>
        <p:spPr/>
        <p:txBody>
          <a:bodyPr>
            <a:normAutofit fontScale="85000" lnSpcReduction="10000"/>
          </a:bodyPr>
          <a:lstStyle/>
          <a:p>
            <a:pPr marL="0" indent="0">
              <a:buNone/>
            </a:pPr>
            <a:endParaRPr lang="el-GR" b="1" dirty="0"/>
          </a:p>
          <a:p>
            <a:pPr marL="0" indent="0">
              <a:buNone/>
            </a:pPr>
            <a:r>
              <a:rPr lang="el-GR" dirty="0"/>
              <a:t>Αναφέρεται στην ικανότητα του ατόμου να </a:t>
            </a:r>
            <a:r>
              <a:rPr lang="el-GR" b="1" dirty="0"/>
              <a:t>γνωρίζει πώς σκέφτεται</a:t>
            </a:r>
            <a:r>
              <a:rPr lang="el-GR" dirty="0"/>
              <a:t>, να </a:t>
            </a:r>
            <a:r>
              <a:rPr lang="el-GR" b="1" dirty="0"/>
              <a:t>ελέγχει</a:t>
            </a:r>
            <a:r>
              <a:rPr lang="el-GR" dirty="0"/>
              <a:t>, να </a:t>
            </a:r>
            <a:r>
              <a:rPr lang="el-GR" b="1" dirty="0"/>
              <a:t>ρυθμίζει</a:t>
            </a:r>
            <a:r>
              <a:rPr lang="el-GR" dirty="0"/>
              <a:t> και να </a:t>
            </a:r>
            <a:r>
              <a:rPr lang="el-GR" b="1" dirty="0"/>
              <a:t>καθοδηγεί</a:t>
            </a:r>
            <a:r>
              <a:rPr lang="el-GR" dirty="0"/>
              <a:t> τη μάθησή του.</a:t>
            </a:r>
          </a:p>
          <a:p>
            <a:pPr marL="0" indent="0">
              <a:buNone/>
            </a:pPr>
            <a:r>
              <a:rPr lang="el-GR" dirty="0"/>
              <a:t>Δεν αναφέρεται μόνο στις εσωτερικές νοητικές λειτουργίες αλλά και:</a:t>
            </a:r>
          </a:p>
          <a:p>
            <a:pPr marL="0" indent="0">
              <a:buNone/>
            </a:pPr>
            <a:r>
              <a:rPr lang="el-GR" dirty="0"/>
              <a:t>👉 στην </a:t>
            </a:r>
            <a:r>
              <a:rPr lang="el-GR" b="1" dirty="0"/>
              <a:t>επεξεργασία πληροφοριών</a:t>
            </a:r>
            <a:r>
              <a:rPr lang="el-GR" dirty="0"/>
              <a:t>,</a:t>
            </a:r>
            <a:br>
              <a:rPr lang="el-GR" dirty="0"/>
            </a:br>
            <a:r>
              <a:rPr lang="el-GR" dirty="0"/>
              <a:t>👉 στις </a:t>
            </a:r>
            <a:r>
              <a:rPr lang="el-GR" b="1" dirty="0"/>
              <a:t>γνωστικές στρατηγικές</a:t>
            </a:r>
            <a:r>
              <a:rPr lang="el-GR" dirty="0"/>
              <a:t> που αποκτά το άτομο </a:t>
            </a:r>
            <a:br>
              <a:rPr lang="el-GR" dirty="0"/>
            </a:br>
            <a:r>
              <a:rPr lang="el-GR" dirty="0"/>
              <a:t>👉 στη </a:t>
            </a:r>
            <a:r>
              <a:rPr lang="el-GR" b="1" dirty="0"/>
              <a:t>μάθηση μέσω τεχνολογικών περιβαλλόντων</a:t>
            </a:r>
            <a:r>
              <a:rPr lang="el-GR" dirty="0"/>
              <a:t>,</a:t>
            </a:r>
            <a:br>
              <a:rPr lang="el-GR" dirty="0"/>
            </a:br>
            <a:r>
              <a:rPr lang="el-GR" dirty="0"/>
              <a:t>👉 στον τρόπο που ο μαθητής </a:t>
            </a:r>
            <a:r>
              <a:rPr lang="el-GR" b="1" dirty="0"/>
              <a:t>αλληλεπιδρά με πληροφορία</a:t>
            </a:r>
            <a:r>
              <a:rPr lang="el-GR" dirty="0"/>
              <a:t> (π.χ. ψηφιακή).</a:t>
            </a:r>
          </a:p>
          <a:p>
            <a:endParaRPr lang="en-GB" dirty="0"/>
          </a:p>
        </p:txBody>
      </p:sp>
      <p:sp>
        <p:nvSpPr>
          <p:cNvPr id="4" name="Slide Number Placeholder 3">
            <a:extLst>
              <a:ext uri="{FF2B5EF4-FFF2-40B4-BE49-F238E27FC236}">
                <a16:creationId xmlns:a16="http://schemas.microsoft.com/office/drawing/2014/main" id="{C0A2C611-67F4-E55B-48D0-830C5A663D7C}"/>
              </a:ext>
            </a:extLst>
          </p:cNvPr>
          <p:cNvSpPr>
            <a:spLocks noGrp="1"/>
          </p:cNvSpPr>
          <p:nvPr>
            <p:ph type="sldNum" sz="quarter" idx="12"/>
          </p:nvPr>
        </p:nvSpPr>
        <p:spPr/>
        <p:txBody>
          <a:bodyPr/>
          <a:lstStyle/>
          <a:p>
            <a:fld id="{86AAA6DD-A541-4490-A3CA-83A4F81B28A8}" type="slidenum">
              <a:rPr lang="el-GR" smtClean="0"/>
              <a:pPr/>
              <a:t>91</a:t>
            </a:fld>
            <a:endParaRPr lang="el-GR"/>
          </a:p>
        </p:txBody>
      </p:sp>
    </p:spTree>
    <p:extLst>
      <p:ext uri="{BB962C8B-B14F-4D97-AF65-F5344CB8AC3E}">
        <p14:creationId xmlns:p14="http://schemas.microsoft.com/office/powerpoint/2010/main" val="31483513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FEA6A-8873-400B-884B-0443871531CF}"/>
              </a:ext>
            </a:extLst>
          </p:cNvPr>
          <p:cNvSpPr>
            <a:spLocks noGrp="1"/>
          </p:cNvSpPr>
          <p:nvPr>
            <p:ph type="title"/>
          </p:nvPr>
        </p:nvSpPr>
        <p:spPr/>
        <p:txBody>
          <a:bodyPr/>
          <a:lstStyle/>
          <a:p>
            <a:r>
              <a:rPr lang="el-GR" dirty="0"/>
              <a:t>ΓΝΩΣΤΙΚΗ ΑΝΑΠΤΥΞΗ </a:t>
            </a:r>
            <a:r>
              <a:rPr lang="en-US" dirty="0"/>
              <a:t>BRUNER</a:t>
            </a:r>
          </a:p>
        </p:txBody>
      </p:sp>
      <p:sp>
        <p:nvSpPr>
          <p:cNvPr id="3" name="Θέση περιεχομένου 2">
            <a:extLst>
              <a:ext uri="{FF2B5EF4-FFF2-40B4-BE49-F238E27FC236}">
                <a16:creationId xmlns:a16="http://schemas.microsoft.com/office/drawing/2014/main" id="{E900C11D-1DCD-4436-85CC-992E81CEF3C6}"/>
              </a:ext>
            </a:extLst>
          </p:cNvPr>
          <p:cNvSpPr>
            <a:spLocks noGrp="1"/>
          </p:cNvSpPr>
          <p:nvPr>
            <p:ph idx="1"/>
          </p:nvPr>
        </p:nvSpPr>
        <p:spPr/>
        <p:txBody>
          <a:bodyPr/>
          <a:lstStyle/>
          <a:p>
            <a:endParaRPr lang="en-US" sz="1800" b="0" i="0" dirty="0">
              <a:effectLst/>
              <a:latin typeface="Arial" panose="020B0604020202020204" pitchFamily="34" charset="0"/>
              <a:cs typeface="Arial" panose="020B0604020202020204" pitchFamily="34" charset="0"/>
            </a:endParaRPr>
          </a:p>
          <a:p>
            <a:endParaRPr lang="el-GR" sz="1800" b="0" i="0" dirty="0">
              <a:effectLst/>
              <a:latin typeface="Arial" panose="020B0604020202020204" pitchFamily="34" charset="0"/>
              <a:cs typeface="Arial" panose="020B0604020202020204" pitchFamily="34" charset="0"/>
            </a:endParaRPr>
          </a:p>
          <a:p>
            <a:r>
              <a:rPr lang="el-GR" sz="1800" dirty="0"/>
              <a:t>Ο </a:t>
            </a:r>
            <a:r>
              <a:rPr lang="el-GR" sz="1800" b="1" dirty="0"/>
              <a:t>Jerome Bruner</a:t>
            </a:r>
            <a:r>
              <a:rPr lang="el-GR" sz="1800" dirty="0"/>
              <a:t> ασχολήθηκε κυρίως με τη </a:t>
            </a:r>
            <a:r>
              <a:rPr lang="el-GR" sz="1800" b="1" dirty="0"/>
              <a:t>γνωστική ανάπτυξη</a:t>
            </a:r>
            <a:r>
              <a:rPr lang="el-GR" sz="1800" dirty="0"/>
              <a:t> — αλλά με έναν πιο </a:t>
            </a:r>
            <a:r>
              <a:rPr lang="el-GR" sz="1800" i="1" dirty="0"/>
              <a:t>σύγχρονο, γνωσιακό</a:t>
            </a:r>
            <a:r>
              <a:rPr lang="el-GR" sz="1800" dirty="0"/>
              <a:t> τρόπο σε σχέση με τον Piaget.</a:t>
            </a:r>
            <a:endParaRPr lang="el-GR" sz="1800" dirty="0">
              <a:latin typeface="Arial" panose="020B0604020202020204" pitchFamily="34" charset="0"/>
              <a:cs typeface="Arial" panose="020B0604020202020204" pitchFamily="34" charset="0"/>
            </a:endParaRPr>
          </a:p>
          <a:p>
            <a:endParaRPr lang="el-GR" sz="1800" b="0" i="0" dirty="0">
              <a:effectLst/>
              <a:latin typeface="Arial" panose="020B0604020202020204" pitchFamily="34" charset="0"/>
              <a:cs typeface="Arial" panose="020B0604020202020204" pitchFamily="34" charset="0"/>
            </a:endParaRPr>
          </a:p>
          <a:p>
            <a:endParaRPr lang="el-GR" sz="1800" dirty="0">
              <a:latin typeface="Arial" panose="020B0604020202020204" pitchFamily="34" charset="0"/>
              <a:cs typeface="Arial" panose="020B0604020202020204" pitchFamily="34" charset="0"/>
            </a:endParaRPr>
          </a:p>
          <a:p>
            <a:endParaRPr lang="el-GR" sz="1800" b="0" i="0" dirty="0">
              <a:effectLst/>
              <a:latin typeface="Arial" panose="020B0604020202020204" pitchFamily="34" charset="0"/>
              <a:cs typeface="Arial" panose="020B0604020202020204" pitchFamily="34" charset="0"/>
            </a:endParaRPr>
          </a:p>
          <a:p>
            <a:endParaRPr lang="el-GR" sz="1800" dirty="0">
              <a:latin typeface="Arial" panose="020B0604020202020204" pitchFamily="34" charset="0"/>
              <a:cs typeface="Arial" panose="020B0604020202020204" pitchFamily="34" charset="0"/>
            </a:endParaRPr>
          </a:p>
          <a:p>
            <a:r>
              <a:rPr lang="el-GR" sz="1800" b="0" i="0" dirty="0">
                <a:effectLst/>
                <a:latin typeface="Arial" panose="020B0604020202020204" pitchFamily="34" charset="0"/>
                <a:cs typeface="Arial" panose="020B0604020202020204" pitchFamily="34" charset="0"/>
              </a:rPr>
              <a:t>ο Bruner (1966) </a:t>
            </a:r>
            <a:r>
              <a:rPr lang="el-GR" sz="1800" b="0" i="0" u="sng" dirty="0">
                <a:effectLst/>
                <a:latin typeface="Arial" panose="020B0604020202020204" pitchFamily="34" charset="0"/>
                <a:cs typeface="Arial" panose="020B0604020202020204" pitchFamily="34" charset="0"/>
              </a:rPr>
              <a:t>εστίασε στους τρεις τρόπους </a:t>
            </a:r>
            <a:r>
              <a:rPr lang="el-GR" sz="1800" b="0" i="0" u="sng" dirty="0">
                <a:effectLst/>
                <a:highlight>
                  <a:srgbClr val="FFFF00"/>
                </a:highlight>
                <a:latin typeface="Arial" panose="020B0604020202020204" pitchFamily="34" charset="0"/>
                <a:cs typeface="Arial" panose="020B0604020202020204" pitchFamily="34" charset="0"/>
              </a:rPr>
              <a:t>ΑΝΑΠΑΡΑΣΤΑΣΗΣ</a:t>
            </a:r>
            <a:r>
              <a:rPr lang="el-GR" sz="1800" b="0" i="0" u="sng" dirty="0">
                <a:effectLst/>
                <a:latin typeface="Arial" panose="020B0604020202020204" pitchFamily="34" charset="0"/>
                <a:cs typeface="Arial" panose="020B0604020202020204" pitchFamily="34" charset="0"/>
              </a:rPr>
              <a:t> της γνώσης</a:t>
            </a:r>
            <a:r>
              <a:rPr lang="el-GR" sz="1800" b="0" i="0" dirty="0">
                <a:effectLst/>
                <a:latin typeface="Arial" panose="020B0604020202020204" pitchFamily="34" charset="0"/>
                <a:cs typeface="Arial" panose="020B0604020202020204" pitchFamily="34" charset="0"/>
              </a:rPr>
              <a:t> </a:t>
            </a:r>
            <a:r>
              <a:rPr lang="en-US" sz="1800" b="0" i="0" dirty="0">
                <a:effectLst/>
                <a:latin typeface="Arial" panose="020B0604020202020204" pitchFamily="34" charset="0"/>
                <a:cs typeface="Arial" panose="020B0604020202020204" pitchFamily="34" charset="0"/>
              </a:rPr>
              <a:t> </a:t>
            </a:r>
            <a:r>
              <a:rPr lang="el-GR" sz="1800" b="0" i="0" dirty="0">
                <a:effectLst/>
                <a:latin typeface="Arial" panose="020B0604020202020204" pitchFamily="34" charset="0"/>
                <a:cs typeface="Arial" panose="020B0604020202020204" pitchFamily="34" charset="0"/>
              </a:rPr>
              <a:t>ΣΥΜΦΩΝΑ ΜΕ ΤΟΥΣ ΟΠΟΙΟΥΣ ΕΧΟΥΜΕ ΚΑΙ ΤΗΝ ΓΝΩΣΤΙΚΗ ΑΝΑΠΤΥΞΗ ΤΟΥ ΑΝΘΡΩΠΟΥ</a:t>
            </a:r>
            <a:endParaRPr lang="en-US" sz="1800" b="0" i="0" dirty="0">
              <a:effectLst/>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Θέση αριθμού διαφάνειας 3">
            <a:extLst>
              <a:ext uri="{FF2B5EF4-FFF2-40B4-BE49-F238E27FC236}">
                <a16:creationId xmlns:a16="http://schemas.microsoft.com/office/drawing/2014/main" id="{825ADEE3-608B-4840-AE3D-57DCED67E7C5}"/>
              </a:ext>
            </a:extLst>
          </p:cNvPr>
          <p:cNvSpPr>
            <a:spLocks noGrp="1"/>
          </p:cNvSpPr>
          <p:nvPr>
            <p:ph type="sldNum" sz="quarter" idx="12"/>
          </p:nvPr>
        </p:nvSpPr>
        <p:spPr/>
        <p:txBody>
          <a:bodyPr/>
          <a:lstStyle/>
          <a:p>
            <a:fld id="{86AAA6DD-A541-4490-A3CA-83A4F81B28A8}" type="slidenum">
              <a:rPr lang="el-GR" smtClean="0"/>
              <a:pPr/>
              <a:t>92</a:t>
            </a:fld>
            <a:endParaRPr lang="el-GR"/>
          </a:p>
        </p:txBody>
      </p:sp>
    </p:spTree>
    <p:extLst>
      <p:ext uri="{BB962C8B-B14F-4D97-AF65-F5344CB8AC3E}">
        <p14:creationId xmlns:p14="http://schemas.microsoft.com/office/powerpoint/2010/main" val="14593958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A61D3-8198-42CC-9BB2-00518A3A736F}"/>
              </a:ext>
            </a:extLst>
          </p:cNvPr>
          <p:cNvSpPr>
            <a:spLocks noGrp="1"/>
          </p:cNvSpPr>
          <p:nvPr>
            <p:ph type="title"/>
          </p:nvPr>
        </p:nvSpPr>
        <p:spPr/>
        <p:txBody>
          <a:bodyPr/>
          <a:lstStyle/>
          <a:p>
            <a:r>
              <a:rPr lang="el-GR" dirty="0"/>
              <a:t>Τι είναι η αναπαράσταση</a:t>
            </a:r>
            <a:endParaRPr lang="en-US" dirty="0"/>
          </a:p>
        </p:txBody>
      </p:sp>
      <p:sp>
        <p:nvSpPr>
          <p:cNvPr id="4" name="Θέση αριθμού διαφάνειας 3">
            <a:extLst>
              <a:ext uri="{FF2B5EF4-FFF2-40B4-BE49-F238E27FC236}">
                <a16:creationId xmlns:a16="http://schemas.microsoft.com/office/drawing/2014/main" id="{899840C7-597A-4E01-AD34-3007AA40E1FB}"/>
              </a:ext>
            </a:extLst>
          </p:cNvPr>
          <p:cNvSpPr>
            <a:spLocks noGrp="1"/>
          </p:cNvSpPr>
          <p:nvPr>
            <p:ph type="sldNum" sz="quarter" idx="12"/>
          </p:nvPr>
        </p:nvSpPr>
        <p:spPr/>
        <p:txBody>
          <a:bodyPr/>
          <a:lstStyle/>
          <a:p>
            <a:fld id="{86AAA6DD-A541-4490-A3CA-83A4F81B28A8}" type="slidenum">
              <a:rPr lang="el-GR" smtClean="0"/>
              <a:pPr/>
              <a:t>93</a:t>
            </a:fld>
            <a:endParaRPr lang="el-GR"/>
          </a:p>
        </p:txBody>
      </p:sp>
      <p:sp>
        <p:nvSpPr>
          <p:cNvPr id="6" name="Θέση περιεχομένου 5">
            <a:extLst>
              <a:ext uri="{FF2B5EF4-FFF2-40B4-BE49-F238E27FC236}">
                <a16:creationId xmlns:a16="http://schemas.microsoft.com/office/drawing/2014/main" id="{4F707389-0ED1-4516-9AA0-CE24D4ECFF6C}"/>
              </a:ext>
            </a:extLst>
          </p:cNvPr>
          <p:cNvSpPr>
            <a:spLocks noGrp="1"/>
          </p:cNvSpPr>
          <p:nvPr>
            <p:ph idx="1"/>
          </p:nvPr>
        </p:nvSpPr>
        <p:spPr/>
        <p:txBody>
          <a:bodyPr>
            <a:noAutofit/>
          </a:bodyPr>
          <a:lstStyle/>
          <a:p>
            <a:pPr marL="0" indent="0">
              <a:buNone/>
            </a:pPr>
            <a:r>
              <a:rPr lang="el-GR" sz="2400" dirty="0">
                <a:latin typeface="Arial" panose="020B0604020202020204" pitchFamily="34" charset="0"/>
                <a:cs typeface="Arial" panose="020B0604020202020204" pitchFamily="34" charset="0"/>
              </a:rPr>
              <a:t>Η αναπαράσταση είναι </a:t>
            </a:r>
            <a:r>
              <a:rPr lang="el-GR" sz="2400" b="0" i="0" dirty="0">
                <a:effectLst/>
                <a:latin typeface="Arial" panose="020B0604020202020204" pitchFamily="34" charset="0"/>
                <a:cs typeface="Arial" panose="020B0604020202020204" pitchFamily="34" charset="0"/>
              </a:rPr>
              <a:t>  μια βασική ανθρώπινη δυνατότητα</a:t>
            </a:r>
          </a:p>
          <a:p>
            <a:pPr marL="0" indent="0">
              <a:buNone/>
            </a:pPr>
            <a:r>
              <a:rPr lang="el-GR" sz="2400" dirty="0">
                <a:latin typeface="Arial" panose="020B0604020202020204" pitchFamily="34" charset="0"/>
                <a:cs typeface="Arial" panose="020B0604020202020204" pitchFamily="34" charset="0"/>
              </a:rPr>
              <a:t>Και συγκεκριμένα είναι η δυνατότητα του ανθρωπίνου νου να </a:t>
            </a:r>
            <a:r>
              <a:rPr lang="el-GR" sz="2400" b="0" i="0" dirty="0">
                <a:effectLst/>
                <a:latin typeface="Arial" panose="020B0604020202020204" pitchFamily="34" charset="0"/>
                <a:cs typeface="Arial" panose="020B0604020202020204" pitchFamily="34" charset="0"/>
              </a:rPr>
              <a:t> χρησιμοποιεί τις </a:t>
            </a:r>
            <a:r>
              <a:rPr lang="el-GR" sz="2400" b="0" i="0" dirty="0" err="1">
                <a:effectLst/>
                <a:latin typeface="Arial" panose="020B0604020202020204" pitchFamily="34" charset="0"/>
                <a:cs typeface="Arial" panose="020B0604020202020204" pitchFamily="34" charset="0"/>
              </a:rPr>
              <a:t>νοησιακές</a:t>
            </a:r>
            <a:r>
              <a:rPr lang="el-GR" sz="2400" b="0" i="0" dirty="0">
                <a:effectLst/>
                <a:latin typeface="Arial" panose="020B0604020202020204" pitchFamily="34" charset="0"/>
                <a:cs typeface="Arial" panose="020B0604020202020204" pitchFamily="34" charset="0"/>
              </a:rPr>
              <a:t> δραστηριότητες , τα σύμβολα, και τα σημεία με σκοπό </a:t>
            </a:r>
            <a:r>
              <a:rPr lang="el-GR" sz="2400" b="0" i="0" dirty="0">
                <a:effectLst/>
                <a:highlight>
                  <a:srgbClr val="FFFF00"/>
                </a:highlight>
                <a:latin typeface="Arial" panose="020B0604020202020204" pitchFamily="34" charset="0"/>
                <a:cs typeface="Arial" panose="020B0604020202020204" pitchFamily="34" charset="0"/>
              </a:rPr>
              <a:t>να φέρνει στον νου κάτι  που δεν υπάρχει στο οπτικό πεδίο του</a:t>
            </a:r>
          </a:p>
          <a:p>
            <a:pPr marL="0" indent="0">
              <a:buNone/>
            </a:pPr>
            <a:r>
              <a:rPr lang="el-GR" sz="2400" dirty="0">
                <a:latin typeface="Arial" panose="020B0604020202020204" pitchFamily="34" charset="0"/>
                <a:cs typeface="Arial" panose="020B0604020202020204" pitchFamily="34" charset="0"/>
              </a:rPr>
              <a:t>Του επιτρέπει επίσης:</a:t>
            </a:r>
          </a:p>
          <a:p>
            <a:r>
              <a:rPr lang="el-GR" sz="2400" dirty="0">
                <a:latin typeface="Arial" panose="020B0604020202020204" pitchFamily="34" charset="0"/>
                <a:cs typeface="Arial" panose="020B0604020202020204" pitchFamily="34" charset="0"/>
              </a:rPr>
              <a:t>1.</a:t>
            </a:r>
            <a:r>
              <a:rPr lang="el-GR" sz="2400" b="0" i="0" dirty="0">
                <a:effectLst/>
                <a:latin typeface="Arial" panose="020B0604020202020204" pitchFamily="34" charset="0"/>
                <a:cs typeface="Arial" panose="020B0604020202020204" pitchFamily="34" charset="0"/>
              </a:rPr>
              <a:t> Να ανακαλεί γεγονότα του παρελθόντος</a:t>
            </a:r>
          </a:p>
          <a:p>
            <a:r>
              <a:rPr lang="el-GR" sz="2400" dirty="0">
                <a:latin typeface="Arial" panose="020B0604020202020204" pitchFamily="34" charset="0"/>
                <a:cs typeface="Arial" panose="020B0604020202020204" pitchFamily="34" charset="0"/>
              </a:rPr>
              <a:t>2. Ν</a:t>
            </a:r>
            <a:r>
              <a:rPr lang="el-GR" sz="2400" b="0" i="0" dirty="0">
                <a:effectLst/>
                <a:latin typeface="Arial" panose="020B0604020202020204" pitchFamily="34" charset="0"/>
                <a:cs typeface="Arial" panose="020B0604020202020204" pitchFamily="34" charset="0"/>
              </a:rPr>
              <a:t>α χρησιμοποιεί τη φαντασία του για γεγονότα του μέλλοντος</a:t>
            </a:r>
          </a:p>
          <a:p>
            <a:pPr marL="0" indent="0">
              <a:buNone/>
            </a:pPr>
            <a:r>
              <a:rPr lang="el-GR" sz="2400" b="0" i="0" dirty="0">
                <a:effectLst/>
                <a:latin typeface="Arial" panose="020B0604020202020204" pitchFamily="34" charset="0"/>
                <a:cs typeface="Arial" panose="020B0604020202020204" pitchFamily="34" charset="0"/>
              </a:rPr>
              <a:t>Οι άνθρωποι μπορούν να ζήσουν με τη φαντασία τους οτιδήποτε επιθυμούν</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45480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n-US" sz="3200" dirty="0">
                <a:solidFill>
                  <a:srgbClr val="C00000"/>
                </a:solidFill>
              </a:rPr>
              <a:t>Bruner:</a:t>
            </a:r>
            <a:r>
              <a:rPr lang="el-GR" sz="3200" dirty="0">
                <a:solidFill>
                  <a:srgbClr val="C00000"/>
                </a:solidFill>
              </a:rPr>
              <a:t>Τρόποι αναπαράστασης γνώσεων</a:t>
            </a:r>
            <a:br>
              <a:rPr lang="el-GR" sz="3200" dirty="0">
                <a:solidFill>
                  <a:srgbClr val="C00000"/>
                </a:solidFill>
              </a:rPr>
            </a:br>
            <a:endParaRPr lang="el-GR" sz="3200" dirty="0">
              <a:solidFill>
                <a:srgbClr val="C00000"/>
              </a:solidFill>
            </a:endParaRPr>
          </a:p>
        </p:txBody>
      </p:sp>
      <p:sp>
        <p:nvSpPr>
          <p:cNvPr id="3" name="2 - Θέση περιεχομένου"/>
          <p:cNvSpPr>
            <a:spLocks noGrp="1"/>
          </p:cNvSpPr>
          <p:nvPr>
            <p:ph idx="1"/>
          </p:nvPr>
        </p:nvSpPr>
        <p:spPr/>
        <p:txBody>
          <a:bodyPr rtlCol="0">
            <a:normAutofit fontScale="77500" lnSpcReduction="20000"/>
          </a:bodyPr>
          <a:lstStyle/>
          <a:p>
            <a:pPr algn="ctr">
              <a:buNone/>
              <a:defRPr/>
            </a:pPr>
            <a:r>
              <a:rPr lang="el-GR" sz="2400" b="1" u="sng" dirty="0"/>
              <a:t>Τρια 3 </a:t>
            </a:r>
            <a:r>
              <a:rPr lang="el-GR" sz="2400" b="1" dirty="0"/>
              <a:t>στάδια νοητικής αναπαράστασης</a:t>
            </a:r>
          </a:p>
          <a:p>
            <a:pPr algn="ctr">
              <a:buNone/>
              <a:defRPr/>
            </a:pPr>
            <a:endParaRPr lang="el-GR" sz="2400" b="1" dirty="0"/>
          </a:p>
          <a:p>
            <a:pPr algn="ctr">
              <a:buNone/>
              <a:defRPr/>
            </a:pPr>
            <a:r>
              <a:rPr lang="el-GR" sz="2400" dirty="0"/>
              <a:t>Α) Πραξιακή (</a:t>
            </a:r>
            <a:r>
              <a:rPr lang="en-US" sz="2400" dirty="0"/>
              <a:t>enactive)</a:t>
            </a:r>
            <a:r>
              <a:rPr lang="el-GR" sz="2600" dirty="0"/>
              <a:t>αναπαράσταση-</a:t>
            </a:r>
          </a:p>
          <a:p>
            <a:pPr algn="ctr">
              <a:buNone/>
              <a:defRPr/>
            </a:pPr>
            <a:r>
              <a:rPr lang="el-GR" sz="2600" dirty="0"/>
              <a:t>Αναπαραστάσεις γεγονότων μέσω κίνησης-τα άτομα δρουν άμεσα πάνω στα πράγματα</a:t>
            </a:r>
            <a:r>
              <a:rPr lang="el-GR" sz="2400" dirty="0"/>
              <a:t>: π.χ. ικανότητα να ισορροπώ σε μια τραμπάλα- απεικόνιση στο μυαλό αρχών της ισορροπίας</a:t>
            </a:r>
          </a:p>
          <a:p>
            <a:pPr eaLnBrk="1" fontAlgn="auto" hangingPunct="1">
              <a:spcAft>
                <a:spcPts val="0"/>
              </a:spcAft>
              <a:buFont typeface="Arial" pitchFamily="34" charset="0"/>
              <a:buChar char="•"/>
              <a:defRPr/>
            </a:pPr>
            <a:endParaRPr lang="el-GR" sz="2400" dirty="0"/>
          </a:p>
          <a:p>
            <a:pPr marL="0" indent="0" eaLnBrk="1" fontAlgn="auto" hangingPunct="1">
              <a:spcAft>
                <a:spcPts val="0"/>
              </a:spcAft>
              <a:buNone/>
              <a:defRPr/>
            </a:pPr>
            <a:r>
              <a:rPr lang="el-GR" sz="2400" dirty="0"/>
              <a:t>                                   Β) Εικονιστική</a:t>
            </a:r>
            <a:r>
              <a:rPr lang="en-US" sz="2400" dirty="0"/>
              <a:t> (iconic)</a:t>
            </a:r>
            <a:r>
              <a:rPr lang="el-GR" sz="2400" dirty="0"/>
              <a:t> αναπαράσταση</a:t>
            </a:r>
          </a:p>
          <a:p>
            <a:pPr marL="0" indent="0" eaLnBrk="1" fontAlgn="auto" hangingPunct="1">
              <a:spcAft>
                <a:spcPts val="0"/>
              </a:spcAft>
              <a:buNone/>
              <a:defRPr/>
            </a:pPr>
            <a:r>
              <a:rPr lang="el-GR" sz="2400" dirty="0"/>
              <a:t>    Ικανότητα να σχηματίζω στο μυαλό μου την απεικόνιση ενός αντικειμένου</a:t>
            </a:r>
          </a:p>
          <a:p>
            <a:pPr eaLnBrk="1" fontAlgn="auto" hangingPunct="1">
              <a:spcAft>
                <a:spcPts val="0"/>
              </a:spcAft>
              <a:buFont typeface="Arial" pitchFamily="34" charset="0"/>
              <a:buChar char="•"/>
              <a:defRPr/>
            </a:pPr>
            <a:endParaRPr lang="el-GR" sz="2400" dirty="0"/>
          </a:p>
          <a:p>
            <a:pPr marL="0" indent="0" eaLnBrk="1" fontAlgn="auto" hangingPunct="1">
              <a:spcAft>
                <a:spcPts val="0"/>
              </a:spcAft>
              <a:buNone/>
              <a:defRPr/>
            </a:pPr>
            <a:r>
              <a:rPr lang="el-GR" sz="2400" dirty="0"/>
              <a:t>                                     Γ) Συμβολική </a:t>
            </a:r>
            <a:r>
              <a:rPr lang="en-US" sz="2400" dirty="0"/>
              <a:t>(symbolic)</a:t>
            </a:r>
            <a:r>
              <a:rPr lang="el-GR" sz="2400" dirty="0"/>
              <a:t>αναπαράσταση</a:t>
            </a:r>
          </a:p>
          <a:p>
            <a:pPr marL="0" indent="0" eaLnBrk="1" fontAlgn="auto" hangingPunct="1">
              <a:spcAft>
                <a:spcPts val="0"/>
              </a:spcAft>
              <a:buNone/>
              <a:defRPr/>
            </a:pPr>
            <a:r>
              <a:rPr lang="el-GR" sz="2400" dirty="0"/>
              <a:t>      Σχήματα, σύμβολα, λόγος</a:t>
            </a:r>
            <a:endParaRPr lang="en-US" sz="2400" dirty="0"/>
          </a:p>
          <a:p>
            <a:pPr eaLnBrk="1" fontAlgn="auto" hangingPunct="1">
              <a:spcAft>
                <a:spcPts val="0"/>
              </a:spcAft>
              <a:buFont typeface="Arial" pitchFamily="34" charset="0"/>
              <a:buChar char="•"/>
              <a:defRPr/>
            </a:pPr>
            <a:endParaRPr lang="el-GR" sz="2400" dirty="0"/>
          </a:p>
          <a:p>
            <a:pPr>
              <a:buNone/>
            </a:pPr>
            <a:r>
              <a:rPr lang="el-GR" dirty="0"/>
              <a:t> Αυτό αφορά καθαρά τη </a:t>
            </a:r>
            <a:r>
              <a:rPr lang="el-GR" b="1" dirty="0"/>
              <a:t>νοητική λειτουργία και εξέλιξη</a:t>
            </a:r>
            <a:r>
              <a:rPr lang="el-GR" dirty="0"/>
              <a:t>, άρα </a:t>
            </a:r>
            <a:r>
              <a:rPr lang="el-GR" dirty="0">
                <a:highlight>
                  <a:srgbClr val="FFFF00"/>
                </a:highlight>
              </a:rPr>
              <a:t>αποτελεί </a:t>
            </a:r>
            <a:r>
              <a:rPr lang="el-GR" i="1" dirty="0">
                <a:highlight>
                  <a:srgbClr val="FFFF00"/>
                </a:highlight>
              </a:rPr>
              <a:t>γνωστική ανάπτυξη</a:t>
            </a:r>
            <a:r>
              <a:rPr lang="el-GR"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AF3FA6-DAF4-4777-B3DB-14E10316940D}"/>
              </a:ext>
            </a:extLst>
          </p:cNvPr>
          <p:cNvSpPr>
            <a:spLocks noGrp="1"/>
          </p:cNvSpPr>
          <p:nvPr>
            <p:ph type="title"/>
          </p:nvPr>
        </p:nvSpPr>
        <p:spPr/>
        <p:txBody>
          <a:bodyPr>
            <a:normAutofit fontScale="90000"/>
          </a:bodyPr>
          <a:lstStyle/>
          <a:p>
            <a:r>
              <a:rPr lang="el-GR" dirty="0"/>
              <a:t>ΤΡΟΠΟΙ ΑΝΑΠΑΡΑΣΤΑΣΗΣ ΓΝΩΣΕΩΝ</a:t>
            </a:r>
            <a:endParaRPr lang="en-US" dirty="0"/>
          </a:p>
        </p:txBody>
      </p:sp>
      <p:pic>
        <p:nvPicPr>
          <p:cNvPr id="6" name="Θέση περιεχομένου 5" descr="Εικόνα που περιέχει πίνακας&#10;&#10;Περιγραφή που δημιουργήθηκε αυτόματα">
            <a:extLst>
              <a:ext uri="{FF2B5EF4-FFF2-40B4-BE49-F238E27FC236}">
                <a16:creationId xmlns:a16="http://schemas.microsoft.com/office/drawing/2014/main" id="{B1698B0D-F499-44A7-9E88-2332DA517F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848871" cy="5121275"/>
          </a:xfrm>
        </p:spPr>
      </p:pic>
      <p:sp>
        <p:nvSpPr>
          <p:cNvPr id="4" name="Θέση αριθμού διαφάνειας 3">
            <a:extLst>
              <a:ext uri="{FF2B5EF4-FFF2-40B4-BE49-F238E27FC236}">
                <a16:creationId xmlns:a16="http://schemas.microsoft.com/office/drawing/2014/main" id="{A671A07E-C731-44EC-9D5C-8157590497AF}"/>
              </a:ext>
            </a:extLst>
          </p:cNvPr>
          <p:cNvSpPr>
            <a:spLocks noGrp="1"/>
          </p:cNvSpPr>
          <p:nvPr>
            <p:ph type="sldNum" sz="quarter" idx="12"/>
          </p:nvPr>
        </p:nvSpPr>
        <p:spPr/>
        <p:txBody>
          <a:bodyPr/>
          <a:lstStyle/>
          <a:p>
            <a:fld id="{86AAA6DD-A541-4490-A3CA-83A4F81B28A8}" type="slidenum">
              <a:rPr lang="el-GR" smtClean="0"/>
              <a:pPr/>
              <a:t>95</a:t>
            </a:fld>
            <a:endParaRPr lang="el-GR"/>
          </a:p>
        </p:txBody>
      </p:sp>
    </p:spTree>
    <p:extLst>
      <p:ext uri="{BB962C8B-B14F-4D97-AF65-F5344CB8AC3E}">
        <p14:creationId xmlns:p14="http://schemas.microsoft.com/office/powerpoint/2010/main" val="38529535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C32BE4-D952-4B53-82CD-B60B27CB008D}"/>
              </a:ext>
            </a:extLst>
          </p:cNvPr>
          <p:cNvSpPr>
            <a:spLocks noGrp="1"/>
          </p:cNvSpPr>
          <p:nvPr>
            <p:ph type="title"/>
          </p:nvPr>
        </p:nvSpPr>
        <p:spPr/>
        <p:txBody>
          <a:bodyPr/>
          <a:lstStyle/>
          <a:p>
            <a:r>
              <a:rPr lang="el-GR" dirty="0"/>
              <a:t>Στάδια Γνωστική ανάπτυξης</a:t>
            </a:r>
            <a:endParaRPr lang="en-US" dirty="0"/>
          </a:p>
        </p:txBody>
      </p:sp>
      <p:sp>
        <p:nvSpPr>
          <p:cNvPr id="4" name="Θέση αριθμού διαφάνειας 3">
            <a:extLst>
              <a:ext uri="{FF2B5EF4-FFF2-40B4-BE49-F238E27FC236}">
                <a16:creationId xmlns:a16="http://schemas.microsoft.com/office/drawing/2014/main" id="{B87846ED-70C5-4CC4-BF47-D9627FB0B578}"/>
              </a:ext>
            </a:extLst>
          </p:cNvPr>
          <p:cNvSpPr>
            <a:spLocks noGrp="1"/>
          </p:cNvSpPr>
          <p:nvPr>
            <p:ph type="sldNum" sz="quarter" idx="12"/>
          </p:nvPr>
        </p:nvSpPr>
        <p:spPr/>
        <p:txBody>
          <a:bodyPr/>
          <a:lstStyle/>
          <a:p>
            <a:fld id="{86AAA6DD-A541-4490-A3CA-83A4F81B28A8}" type="slidenum">
              <a:rPr lang="el-GR" smtClean="0"/>
              <a:pPr/>
              <a:t>96</a:t>
            </a:fld>
            <a:endParaRPr lang="el-GR"/>
          </a:p>
        </p:txBody>
      </p:sp>
      <p:pic>
        <p:nvPicPr>
          <p:cNvPr id="5" name="Γραφικό 1">
            <a:extLst>
              <a:ext uri="{FF2B5EF4-FFF2-40B4-BE49-F238E27FC236}">
                <a16:creationId xmlns:a16="http://schemas.microsoft.com/office/drawing/2014/main" id="{20FEA501-7F82-4667-9C5D-D3B39E109A09}"/>
              </a:ext>
            </a:extLst>
          </p:cNvPr>
          <p:cNvPicPr>
            <a:picLocks noGrp="1"/>
          </p:cNvPicPr>
          <p:nvPr>
            <p:ph idx="1"/>
          </p:nvPr>
        </p:nvPicPr>
        <p:blipFill>
          <a:blip r:embed="rId2">
            <a:extLst>
              <a:ext uri="{96DAC541-7B7A-43D3-8B79-37D633B846F1}">
                <asvg:svgBlip xmlns:asvg="http://schemas.microsoft.com/office/drawing/2016/SVG/main" r:embed="rId3"/>
              </a:ext>
            </a:extLst>
          </a:blip>
          <a:stretch>
            <a:fillRect/>
          </a:stretch>
        </p:blipFill>
        <p:spPr>
          <a:xfrm>
            <a:off x="457200" y="1556792"/>
            <a:ext cx="8075240" cy="4799558"/>
          </a:xfrm>
          <a:prstGeom prst="rect">
            <a:avLst/>
          </a:prstGeom>
        </p:spPr>
      </p:pic>
    </p:spTree>
    <p:extLst>
      <p:ext uri="{BB962C8B-B14F-4D97-AF65-F5344CB8AC3E}">
        <p14:creationId xmlns:p14="http://schemas.microsoft.com/office/powerpoint/2010/main" val="2447882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Γνωστική ανάπτυξη</a:t>
            </a:r>
          </a:p>
        </p:txBody>
      </p:sp>
      <p:sp>
        <p:nvSpPr>
          <p:cNvPr id="4" name="3 - Θέση αριθμού διαφάνειας"/>
          <p:cNvSpPr>
            <a:spLocks noGrp="1"/>
          </p:cNvSpPr>
          <p:nvPr>
            <p:ph type="sldNum" sz="quarter" idx="12"/>
          </p:nvPr>
        </p:nvSpPr>
        <p:spPr/>
        <p:txBody>
          <a:bodyPr/>
          <a:lstStyle/>
          <a:p>
            <a:fld id="{86AAA6DD-A541-4490-A3CA-83A4F81B28A8}" type="slidenum">
              <a:rPr lang="el-GR" smtClean="0"/>
              <a:pPr/>
              <a:t>97</a:t>
            </a:fld>
            <a:endParaRPr lang="el-GR"/>
          </a:p>
        </p:txBody>
      </p:sp>
      <p:pic>
        <p:nvPicPr>
          <p:cNvPr id="5" name="Picture 2" descr="C:\Users\user\Desktop\EGGRAFA\TEAPH\15-16\open\images7VX6NINY.jpg"/>
          <p:cNvPicPr>
            <a:picLocks noGrp="1" noChangeAspect="1" noChangeArrowheads="1"/>
          </p:cNvPicPr>
          <p:nvPr>
            <p:ph idx="1"/>
          </p:nvPr>
        </p:nvPicPr>
        <p:blipFill>
          <a:blip r:embed="rId2"/>
          <a:srcRect/>
          <a:stretch>
            <a:fillRect/>
          </a:stretch>
        </p:blipFill>
        <p:spPr bwMode="auto">
          <a:xfrm>
            <a:off x="714348" y="1571612"/>
            <a:ext cx="7572428" cy="4643470"/>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85852" y="1071546"/>
            <a:ext cx="6643734" cy="6124754"/>
          </a:xfrm>
          <a:prstGeom prst="rect">
            <a:avLst/>
          </a:prstGeom>
        </p:spPr>
        <p:txBody>
          <a:bodyPr wrap="square">
            <a:spAutoFit/>
          </a:bodyPr>
          <a:lstStyle/>
          <a:p>
            <a:r>
              <a:rPr lang="el-GR" sz="2800" b="1" dirty="0"/>
              <a:t>ΒΑΣΙΚΗ ΑΡΧΗ</a:t>
            </a:r>
            <a:r>
              <a:rPr lang="en-US" sz="2800" b="1" dirty="0"/>
              <a:t> BRUNER</a:t>
            </a:r>
            <a:r>
              <a:rPr lang="en-US" sz="2800" dirty="0"/>
              <a:t>:</a:t>
            </a:r>
            <a:endParaRPr lang="el-GR" sz="2800" dirty="0"/>
          </a:p>
          <a:p>
            <a:endParaRPr lang="el-GR" sz="2800" dirty="0"/>
          </a:p>
          <a:p>
            <a:r>
              <a:rPr lang="el-GR" sz="2800" dirty="0"/>
              <a:t> Ο κόσμος είναι τόσο πολύπλοκος που για να τον κατανοήσουμε πρέπει να μάθουμε </a:t>
            </a:r>
            <a:r>
              <a:rPr lang="el-GR" sz="2800" b="1" dirty="0"/>
              <a:t>τον τρόπο που αντιμετωπίζει ο εγκέφαλος μία πληροφορία </a:t>
            </a:r>
            <a:r>
              <a:rPr lang="el-GR" sz="2800" dirty="0"/>
              <a:t>για να διευκολύνουμε την μάθηση</a:t>
            </a:r>
            <a:r>
              <a:rPr lang="en-US" sz="2800" dirty="0"/>
              <a:t>.o </a:t>
            </a:r>
            <a:r>
              <a:rPr lang="el-GR" sz="2800" dirty="0">
                <a:highlight>
                  <a:srgbClr val="FFFF00"/>
                </a:highlight>
              </a:rPr>
              <a:t>Β</a:t>
            </a:r>
            <a:r>
              <a:rPr lang="en-US" sz="2800" dirty="0" err="1">
                <a:highlight>
                  <a:srgbClr val="FFFF00"/>
                </a:highlight>
              </a:rPr>
              <a:t>runer</a:t>
            </a:r>
            <a:r>
              <a:rPr lang="en-US" sz="2800" dirty="0">
                <a:highlight>
                  <a:srgbClr val="FFFF00"/>
                </a:highlight>
              </a:rPr>
              <a:t> </a:t>
            </a:r>
            <a:r>
              <a:rPr lang="el-GR" sz="2800" dirty="0">
                <a:highlight>
                  <a:srgbClr val="FFFF00"/>
                </a:highlight>
              </a:rPr>
              <a:t>δίνει σημασία στην δομή και λειτουργία του γνωστικού συστήματος</a:t>
            </a:r>
          </a:p>
          <a:p>
            <a:endParaRPr lang="el-GR" sz="2800" dirty="0">
              <a:highlight>
                <a:srgbClr val="FFFF00"/>
              </a:highlight>
            </a:endParaRPr>
          </a:p>
          <a:p>
            <a:endParaRPr lang="el-GR" sz="2800" dirty="0"/>
          </a:p>
          <a:p>
            <a:endParaRPr lang="el-GR" sz="2800" dirty="0"/>
          </a:p>
          <a:p>
            <a:endParaRPr lang="el-GR" sz="2800" dirty="0"/>
          </a:p>
          <a:p>
            <a:endParaRPr lang="el-GR" sz="2800" dirty="0"/>
          </a:p>
          <a:p>
            <a:endParaRPr lang="el-GR" sz="2800" dirty="0"/>
          </a:p>
        </p:txBody>
      </p:sp>
      <p:sp>
        <p:nvSpPr>
          <p:cNvPr id="3" name="2 - Θέση αριθμού διαφάνειας"/>
          <p:cNvSpPr>
            <a:spLocks noGrp="1"/>
          </p:cNvSpPr>
          <p:nvPr>
            <p:ph type="sldNum" sz="quarter" idx="12"/>
          </p:nvPr>
        </p:nvSpPr>
        <p:spPr/>
        <p:txBody>
          <a:bodyPr/>
          <a:lstStyle/>
          <a:p>
            <a:fld id="{86AAA6DD-A541-4490-A3CA-83A4F81B28A8}" type="slidenum">
              <a:rPr lang="el-GR" smtClean="0"/>
              <a:pPr/>
              <a:t>98</a:t>
            </a:fld>
            <a:endParaRPr lang="el-G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F406C907-F0CB-4DC5-BB98-D7E91D46449D}"/>
              </a:ext>
            </a:extLst>
          </p:cNvPr>
          <p:cNvSpPr>
            <a:spLocks noGrp="1"/>
          </p:cNvSpPr>
          <p:nvPr>
            <p:ph type="sldNum" sz="quarter" idx="12"/>
          </p:nvPr>
        </p:nvSpPr>
        <p:spPr/>
        <p:txBody>
          <a:bodyPr/>
          <a:lstStyle/>
          <a:p>
            <a:fld id="{86AAA6DD-A541-4490-A3CA-83A4F81B28A8}" type="slidenum">
              <a:rPr lang="el-GR" smtClean="0"/>
              <a:pPr/>
              <a:t>99</a:t>
            </a:fld>
            <a:endParaRPr lang="el-GR"/>
          </a:p>
        </p:txBody>
      </p:sp>
      <p:pic>
        <p:nvPicPr>
          <p:cNvPr id="4" name="Εικόνα 3">
            <a:extLst>
              <a:ext uri="{FF2B5EF4-FFF2-40B4-BE49-F238E27FC236}">
                <a16:creationId xmlns:a16="http://schemas.microsoft.com/office/drawing/2014/main" id="{3201F114-3B18-4B34-A93E-8DB22B3DB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404937"/>
            <a:ext cx="6057900" cy="4048125"/>
          </a:xfrm>
          <a:prstGeom prst="rect">
            <a:avLst/>
          </a:prstGeom>
        </p:spPr>
      </p:pic>
    </p:spTree>
    <p:extLst>
      <p:ext uri="{BB962C8B-B14F-4D97-AF65-F5344CB8AC3E}">
        <p14:creationId xmlns:p14="http://schemas.microsoft.com/office/powerpoint/2010/main" val="29987425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7538</TotalTime>
  <Words>7176</Words>
  <Application>Microsoft Office PowerPoint</Application>
  <PresentationFormat>On-screen Show (4:3)</PresentationFormat>
  <Paragraphs>897</Paragraphs>
  <Slides>129</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129</vt:i4>
      </vt:variant>
    </vt:vector>
  </HeadingPairs>
  <TitlesOfParts>
    <vt:vector size="143" baseType="lpstr">
      <vt:lpstr>Aptos</vt:lpstr>
      <vt:lpstr>Arial</vt:lpstr>
      <vt:lpstr>Bahnschrift SemiCondensed</vt:lpstr>
      <vt:lpstr>Calibri</vt:lpstr>
      <vt:lpstr>Comic Sans MS</vt:lpstr>
      <vt:lpstr>Corbel</vt:lpstr>
      <vt:lpstr>Enriqueta</vt:lpstr>
      <vt:lpstr>Garamond</vt:lpstr>
      <vt:lpstr>Helvetica Neue</vt:lpstr>
      <vt:lpstr>Times New Roman</vt:lpstr>
      <vt:lpstr>Verdana</vt:lpstr>
      <vt:lpstr>Wingdings</vt:lpstr>
      <vt:lpstr>Wingdings 2</vt:lpstr>
      <vt:lpstr>Θέμα του Office</vt:lpstr>
      <vt:lpstr>ΕΠΟΙΚΟΔΟΜΙΣΜΟΣ-ΑΙ</vt:lpstr>
      <vt:lpstr> Εποικοδομισμός-ΤΝ</vt:lpstr>
      <vt:lpstr>Εποικοδομισμός-ΤΝ</vt:lpstr>
      <vt:lpstr>John Dewey</vt:lpstr>
      <vt:lpstr>John Dewey (1859-1952)</vt:lpstr>
      <vt:lpstr>Διερευνητική μάθηση</vt:lpstr>
      <vt:lpstr>John Dewey </vt:lpstr>
      <vt:lpstr>Το ειχαν πει και παλιότερα…δεν είναι επιβεβαιωμενο ποιος</vt:lpstr>
      <vt:lpstr>John Dewey (1859-1952)*</vt:lpstr>
      <vt:lpstr>John Dewey (1859-1952)</vt:lpstr>
      <vt:lpstr>   Βιωματική μάθηση  https://www.youtube.com/watch?v=IexTiqhULuM</vt:lpstr>
      <vt:lpstr>PowerPoint Presentation</vt:lpstr>
      <vt:lpstr>PowerPoint Presentation</vt:lpstr>
      <vt:lpstr>ΠΑΡΑΔΕΙΓΜΑ ΒΙΩΜΑΤΙΚΗΣ ΜΑΘΗΣΗΣ:ΑΝΘΡΩΠΙΝΑ ΔΙΚΑΙΩΜΑΤΑ</vt:lpstr>
      <vt:lpstr>PowerPoint Presentation</vt:lpstr>
      <vt:lpstr>PowerPoint Presentation</vt:lpstr>
      <vt:lpstr>2.ΜΟΙΡΑΖΟΜΑΙ ΔΗΜΟΣΙΑ ΤΑ ΣΥΜΠΕΡΑΣΜΑΤΑ ΜΟΥ ΓΙΑ ΝΑ ΕΊΝΑΙ ΤΟ ΚΟΥΝΕΛΙ ΕΥΤΥΧΙΣΜΕΝΟ</vt:lpstr>
      <vt:lpstr>PowerPoint Presentation</vt:lpstr>
      <vt:lpstr>4.Γενικεύουμε τα συμπεράσματα θέτωντας και άλλες ερωτήσεις</vt:lpstr>
      <vt:lpstr>5.Εφαρμόζουμε τα συμπεράσματα σε παρόμοιο θέμα «ΕΥΤΥΧΙΣΜΕΝΑ ΠΑΙΔΙΑ-ΔΙΚΑΙΩΜΑΤΑ»</vt:lpstr>
      <vt:lpstr>Και άλλες ερωτήσεις…</vt:lpstr>
      <vt:lpstr>Και τέλος…η νέα γνώση: ΣΔΠ(Σύμβαση για Δικαιώματα Παιδιού)</vt:lpstr>
      <vt:lpstr>Σύγκριση-συζήτηση</vt:lpstr>
      <vt:lpstr>Jean Piaget https://www.youtube.com/watch?v=IhcgYgx7aAA&amp;ab_channel=Sprouts</vt:lpstr>
      <vt:lpstr>Γνωστική αναπτυξιακή θεωρία </vt:lpstr>
      <vt:lpstr>Ο δομικός (γνωστικός)εποικοδομισμός του Piaget </vt:lpstr>
      <vt:lpstr>PIAGET-ΔΟΜΙΚΟΣ ΕΠΟΙΚΟΔΟΜΙΣΜΟΣ </vt:lpstr>
      <vt:lpstr>Jean Piaget (1896–1980) Ελβετός Ψυχολόγος-Βιολόγος (ΔΟΜΙΚΟΣ ΕΠOIKOΔΟΜΙΣΜΟΣ)</vt:lpstr>
      <vt:lpstr>Piaget</vt:lpstr>
      <vt:lpstr>Αισθησιο-κινητικό στάδιο (γέννηση - 2 ετών)</vt:lpstr>
      <vt:lpstr>Αισθησιο-κινητικό στάδιο</vt:lpstr>
      <vt:lpstr>Προ-λογική νόηση (2 – 6) (νηπιακή ηλικία)*</vt:lpstr>
      <vt:lpstr>Παράδειγμα Εγωκεντρικής Σκέψης</vt:lpstr>
      <vt:lpstr>Πείραμα για τον προσδιορισμό του επιπέδου γνωστικής ανάπτυξης του παιδιού</vt:lpstr>
      <vt:lpstr>Συγκεκριμένη λογική σκέψη (7 – 12) (παιδική ηλικία)</vt:lpstr>
      <vt:lpstr>παιδική ηλικία</vt:lpstr>
      <vt:lpstr>Λογική σκέψη (12-τέλος της εφηβείας)</vt:lpstr>
      <vt:lpstr>Γνώση σύμφωνα με Piaget</vt:lpstr>
      <vt:lpstr>«Σχήμα» (schema)*</vt:lpstr>
      <vt:lpstr>«Σχήμα» (schema)</vt:lpstr>
      <vt:lpstr>Ας δούμε το σχήμα μαμά στα στάδια του Piaget</vt:lpstr>
      <vt:lpstr>Ας δούμε το σχήμα μαμά στα στάδια του Piaget</vt:lpstr>
      <vt:lpstr>Ας δούμε το σχήμα μαμά στα στάδια του Piaget</vt:lpstr>
      <vt:lpstr>Ας δούμε το σχήμα μαμά στα στάδια του Piaget</vt:lpstr>
      <vt:lpstr>Πνευματική ανάπτυξη- ΡIAGET</vt:lpstr>
      <vt:lpstr>Πνευματική /Γνωστική ανάπτυξη του Piaget </vt:lpstr>
      <vt:lpstr>1. Αφομοίωση (Assimilation) </vt:lpstr>
      <vt:lpstr>2. Συμμόρφωση / Προσαρμογή (Accommodation) </vt:lpstr>
      <vt:lpstr>3. Εξισορρόπιση</vt:lpstr>
      <vt:lpstr> Η σχέση Αφομοίωσης – Συμμόρφωσης </vt:lpstr>
      <vt:lpstr>Αφομοίωση-συμμόρφωση-εξισορρόπηση</vt:lpstr>
      <vt:lpstr>«Παράδειγμα μεταβολής σχήματος» </vt:lpstr>
      <vt:lpstr>PowerPoint Presentation</vt:lpstr>
      <vt:lpstr>Εξισορρόπηση</vt:lpstr>
      <vt:lpstr>Εν κατακλείδι…..</vt:lpstr>
      <vt:lpstr>Θεωρία της Γνωστικής Ανάπτυξης του Piaget https://www.youtube.com/watch?v=IhcgYgx7aAA </vt:lpstr>
      <vt:lpstr>PIAGET ΚΑΙ ΣΧΟΛΕΙΟ*</vt:lpstr>
      <vt:lpstr>ΚΡΙΤΙΚΗ ΘΕΩΡΙΑΣ PIAGET</vt:lpstr>
      <vt:lpstr>Εκπαιδευτικές εφαρμογές των ΤΠΕ και  Piaget </vt:lpstr>
      <vt:lpstr>Aισθησιοκινητικό στάδιο (0–2 ετών) -ΤΠΕ</vt:lpstr>
      <vt:lpstr>Προλογικό στάδιο (2–6 ετών)-ΤΠΕ </vt:lpstr>
      <vt:lpstr> Στάδιο συγκεκριμένων λογικών πράξεων (7–11 ετών)-ΤΠΕ </vt:lpstr>
      <vt:lpstr>Στάδιο τυπικών λογικών πράξεων (12+ ετών)-ΤΠΕ </vt:lpstr>
      <vt:lpstr>LOGO-Ο Μικρόκοσμος της χελώνας</vt:lpstr>
      <vt:lpstr>Από το site του MIT Museum.</vt:lpstr>
      <vt:lpstr>Logo-χελωνορομπότ</vt:lpstr>
      <vt:lpstr>Seymour Papert (1928-2016)</vt:lpstr>
      <vt:lpstr>PowerPoint Presentation</vt:lpstr>
      <vt:lpstr>LOGO-PIAGET-PAPERT</vt:lpstr>
      <vt:lpstr>Κονστρουκτιονισμός </vt:lpstr>
      <vt:lpstr>Βασικές αρχές Papert</vt:lpstr>
      <vt:lpstr>Βασικές αρχές Papert</vt:lpstr>
      <vt:lpstr>PIAGET-PAPERT</vt:lpstr>
      <vt:lpstr>Πχ ΕΝΝΟΙΑ ΚΙΝΗΣΗ</vt:lpstr>
      <vt:lpstr>MIKΡΟΚΟΣΜΟΣ PAPERT</vt:lpstr>
      <vt:lpstr>Χαρακτηριστικά του Mικρόκοσμου</vt:lpstr>
      <vt:lpstr>Η χελώνα της Logo – ο πιο γνωστός Μικρόκοσμος</vt:lpstr>
      <vt:lpstr>Logo vs Scratch</vt:lpstr>
      <vt:lpstr>Scratch-Ο Μικρόκοσμος της γάτας*</vt:lpstr>
      <vt:lpstr>Scratch-O Mικρόκοσμος της γάτας</vt:lpstr>
      <vt:lpstr>Scratch- 0 Μικρόκοσμος της γάτας </vt:lpstr>
      <vt:lpstr>παράδειγμα</vt:lpstr>
      <vt:lpstr>Πλεονεκτήματα Μικροκόσμων</vt:lpstr>
      <vt:lpstr>ΕΙΚΟΝΙΚΗ ΠΡΑΓΜΑΤΙΚΟΤΗΤΑ</vt:lpstr>
      <vt:lpstr>Εκπαιδευτική Ρομποτική</vt:lpstr>
      <vt:lpstr>Η ΑΝΑΚΑΛΥΠΤΙΚΗ ΜΑΘΗΣΗ ΤΟΥ JEROME  BRUNER</vt:lpstr>
      <vt:lpstr>PowerPoint Presentation</vt:lpstr>
      <vt:lpstr>  Ανακαλυπτική μάθηση (Bruner, 1996)  «O άνθρωπος πρέπει να διδάσκεται ό,τι είναι περισσότερο χρήσιμο και περισσότερο ελκυστικό»*  </vt:lpstr>
      <vt:lpstr>BRUNER VS PIAGET</vt:lpstr>
      <vt:lpstr>Γνωστική ανάπτυξη (cognitive development)-Piaget </vt:lpstr>
      <vt:lpstr>Προσοχη άλλο η Γνωσιακή ανάπτυξη (cognition development )</vt:lpstr>
      <vt:lpstr>ΓΝΩΣΤΙΚΗ ΑΝΑΠΤΥΞΗ BRUNER</vt:lpstr>
      <vt:lpstr>Τι είναι η αναπαράσταση</vt:lpstr>
      <vt:lpstr>Bruner:Τρόποι αναπαράστασης γνώσεων </vt:lpstr>
      <vt:lpstr>ΤΡΟΠΟΙ ΑΝΑΠΑΡΑΣΤΑΣΗΣ ΓΝΩΣΕΩΝ</vt:lpstr>
      <vt:lpstr>Στάδια Γνωστική ανάπτυξης</vt:lpstr>
      <vt:lpstr>Γνωστική ανάπτυξη</vt:lpstr>
      <vt:lpstr>PowerPoint Presentation</vt:lpstr>
      <vt:lpstr>PowerPoint Presentation</vt:lpstr>
      <vt:lpstr>Εγκέφαλος….πολύπλοκη δομή </vt:lpstr>
      <vt:lpstr>BAΣΙΚΗ ΑΡΧΗ BRUNER</vt:lpstr>
      <vt:lpstr>κατηγοριοποίηση</vt:lpstr>
      <vt:lpstr>PowerPoint Presentation</vt:lpstr>
      <vt:lpstr>Aνακαλυπτική μάθηση</vt:lpstr>
      <vt:lpstr>Μάθηση κατά Bruner :  αλληλεπίδραση με το περιβάλλον</vt:lpstr>
      <vt:lpstr>Η ανακαλυπτική μάθηση(discovery learning) - J. Bruner  </vt:lpstr>
      <vt:lpstr>Μάθηση και κίνητρα</vt:lpstr>
      <vt:lpstr>Τι ΔΕΝ πρέπει να κάνει ο εκπαιδευτικός</vt:lpstr>
      <vt:lpstr>Τι  πρέπει να κάνει ο εκπαιδευτικός</vt:lpstr>
      <vt:lpstr>Bruner &amp; διδασκαλία</vt:lpstr>
      <vt:lpstr>Bruner &amp; διδασκαλία</vt:lpstr>
      <vt:lpstr>Το σπειροειδές πρόγραμμα διδασκαλίας</vt:lpstr>
      <vt:lpstr>PowerPoint Presentation</vt:lpstr>
      <vt:lpstr>  Παράδειγμα σπειροειδούς διδασκαλίας ΘΕΜΑ=Το αμετάβλητο Της ύλης </vt:lpstr>
      <vt:lpstr>Η διδασκαλία με βάση τις αρχές του Μπρούνερ πρέπει : </vt:lpstr>
      <vt:lpstr>Τα βοηθητικά μέσα που μπορεί να χρησιμοποιηθούν είναι</vt:lpstr>
      <vt:lpstr>Μειονεκτήματα της ανακαλυπτικής μάθησης</vt:lpstr>
      <vt:lpstr>Σύνοψη:Ανακαλυπτική μάθηση (Discovery learning)-Βruner </vt:lpstr>
      <vt:lpstr>PIAGET-BRUNER- Θεωρητικό υπόβαθρο</vt:lpstr>
      <vt:lpstr>PIAGET-BRUNER- Μοντέλο ανάπτυξης</vt:lpstr>
      <vt:lpstr>PIAGET-BRUNER- Πώς μαθαίνει το παιδί</vt:lpstr>
      <vt:lpstr>Piaget-Bruner-Dewey</vt:lpstr>
      <vt:lpstr>ΕΦΑΡΜΟΓΗ</vt:lpstr>
      <vt:lpstr>Μετράμε γραμμές και φτιάχνω πίνακα συχνοτήτων</vt:lpstr>
      <vt:lpstr>PowerPoint Presentation</vt:lpstr>
      <vt:lpstr>ραβδόγραμμα</vt:lpstr>
      <vt:lpstr>Γενικά στον Εποικοδομισμό: λογισμικά «ανοικτού» τύπου</vt:lpstr>
      <vt:lpstr>Παραδείγματα προσομοίωσης </vt:lpstr>
      <vt:lpstr>KANTE TO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Εποικοδομισμός</dc:title>
  <dc:creator>ΗΡΑ</dc:creator>
  <cp:lastModifiedBy>ΙΩΑΝΝΑ ΚΑΛΛΙΑΜΠΑΚΟΥ</cp:lastModifiedBy>
  <cp:revision>425</cp:revision>
  <dcterms:created xsi:type="dcterms:W3CDTF">2018-04-21T16:53:07Z</dcterms:created>
  <dcterms:modified xsi:type="dcterms:W3CDTF">2025-11-21T18:24:15Z</dcterms:modified>
</cp:coreProperties>
</file>