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63"/>
  </p:notesMasterIdLst>
  <p:sldIdLst>
    <p:sldId id="580" r:id="rId2"/>
    <p:sldId id="1447" r:id="rId3"/>
    <p:sldId id="1401" r:id="rId4"/>
    <p:sldId id="1408" r:id="rId5"/>
    <p:sldId id="1384" r:id="rId6"/>
    <p:sldId id="1395" r:id="rId7"/>
    <p:sldId id="1399" r:id="rId8"/>
    <p:sldId id="1402" r:id="rId9"/>
    <p:sldId id="1410" r:id="rId10"/>
    <p:sldId id="1403" r:id="rId11"/>
    <p:sldId id="1446" r:id="rId12"/>
    <p:sldId id="1367" r:id="rId13"/>
    <p:sldId id="1413" r:id="rId14"/>
    <p:sldId id="1414" r:id="rId15"/>
    <p:sldId id="1445" r:id="rId16"/>
    <p:sldId id="1405" r:id="rId17"/>
    <p:sldId id="1416" r:id="rId18"/>
    <p:sldId id="1417" r:id="rId19"/>
    <p:sldId id="1418" r:id="rId20"/>
    <p:sldId id="1478" r:id="rId21"/>
    <p:sldId id="1371" r:id="rId22"/>
    <p:sldId id="1368" r:id="rId23"/>
    <p:sldId id="1394" r:id="rId24"/>
    <p:sldId id="1419" r:id="rId25"/>
    <p:sldId id="1420" r:id="rId26"/>
    <p:sldId id="1373" r:id="rId27"/>
    <p:sldId id="1366" r:id="rId28"/>
    <p:sldId id="1421" r:id="rId29"/>
    <p:sldId id="1426" r:id="rId30"/>
    <p:sldId id="1427" r:id="rId31"/>
    <p:sldId id="1428" r:id="rId32"/>
    <p:sldId id="1482" r:id="rId33"/>
    <p:sldId id="1386" r:id="rId34"/>
    <p:sldId id="1485" r:id="rId35"/>
    <p:sldId id="1423" r:id="rId36"/>
    <p:sldId id="1487" r:id="rId37"/>
    <p:sldId id="1433" r:id="rId38"/>
    <p:sldId id="1451" r:id="rId39"/>
    <p:sldId id="1450" r:id="rId40"/>
    <p:sldId id="1452" r:id="rId41"/>
    <p:sldId id="1486" r:id="rId42"/>
    <p:sldId id="1435" r:id="rId43"/>
    <p:sldId id="1434" r:id="rId44"/>
    <p:sldId id="1436" r:id="rId45"/>
    <p:sldId id="1390" r:id="rId46"/>
    <p:sldId id="1439" r:id="rId47"/>
    <p:sldId id="1454" r:id="rId48"/>
    <p:sldId id="1456" r:id="rId49"/>
    <p:sldId id="1457" r:id="rId50"/>
    <p:sldId id="1431" r:id="rId51"/>
    <p:sldId id="1432" r:id="rId52"/>
    <p:sldId id="1404" r:id="rId53"/>
    <p:sldId id="1391" r:id="rId54"/>
    <p:sldId id="501" r:id="rId55"/>
    <p:sldId id="502" r:id="rId56"/>
    <p:sldId id="503" r:id="rId57"/>
    <p:sldId id="504" r:id="rId58"/>
    <p:sldId id="505" r:id="rId59"/>
    <p:sldId id="507" r:id="rId60"/>
    <p:sldId id="509" r:id="rId61"/>
    <p:sldId id="1251" r:id="rId62"/>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 Boor" initials="PeBo" lastIdx="3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86A900"/>
    <a:srgbClr val="99B900"/>
    <a:srgbClr val="99CC00"/>
    <a:srgbClr val="CCFF99"/>
    <a:srgbClr val="FF0000"/>
    <a:srgbClr val="CCCCFF"/>
    <a:srgbClr val="6699FF"/>
    <a:srgbClr val="99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46F890A9-2807-4EBB-B81D-B2AA78EC7F39}" styleName="Σκούρο στυλ 2 - Έμφαση 5/Έμφαση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FD0F851-EC5A-4D38-B0AD-8093EC10F338}" styleName="Φωτεινό στυλ 1 - Έμφαση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35" autoAdjust="0"/>
    <p:restoredTop sz="89785" autoAdjust="0"/>
  </p:normalViewPr>
  <p:slideViewPr>
    <p:cSldViewPr>
      <p:cViewPr varScale="1">
        <p:scale>
          <a:sx n="117" d="100"/>
          <a:sy n="117" d="100"/>
        </p:scale>
        <p:origin x="324" y="63"/>
      </p:cViewPr>
      <p:guideLst>
        <p:guide orient="horz" pos="1620"/>
        <p:guide pos="2880"/>
      </p:guideLst>
    </p:cSldViewPr>
  </p:slideViewPr>
  <p:outlineViewPr>
    <p:cViewPr>
      <p:scale>
        <a:sx n="33" d="100"/>
        <a:sy n="33" d="100"/>
      </p:scale>
      <p:origin x="0" y="841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E26ECDD-336B-4FBD-9C6B-349A3AB19A91}" type="datetimeFigureOut">
              <a:rPr lang="el-GR"/>
              <a:pPr>
                <a:defRPr/>
              </a:pPr>
              <a:t>28/5/2026</a:t>
            </a:fld>
            <a:endParaRPr lang="el-GR" dirty="0"/>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l-GR" noProof="0"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2825397-6477-4DFD-8A82-A414C6728989}" type="slidenum">
              <a:rPr lang="el-GR"/>
              <a:pPr>
                <a:defRPr/>
              </a:pPr>
              <a:t>‹#›</a:t>
            </a:fld>
            <a:endParaRPr lang="el-GR" dirty="0"/>
          </a:p>
        </p:txBody>
      </p:sp>
    </p:spTree>
    <p:extLst>
      <p:ext uri="{BB962C8B-B14F-4D97-AF65-F5344CB8AC3E}">
        <p14:creationId xmlns:p14="http://schemas.microsoft.com/office/powerpoint/2010/main" val="3144066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a:t>An early kidney biopsy is crucial for the establishment of a prompt treatment plan. The</a:t>
            </a:r>
            <a:r>
              <a:rPr lang="en-US" baseline="0" dirty="0"/>
              <a:t> MEST score is important for prognostic and disease activity reasons.</a:t>
            </a:r>
            <a:endParaRPr lang="el-GR" dirty="0"/>
          </a:p>
        </p:txBody>
      </p:sp>
      <p:sp>
        <p:nvSpPr>
          <p:cNvPr id="4" name="3 - Θέση αριθμού διαφάνειας"/>
          <p:cNvSpPr>
            <a:spLocks noGrp="1"/>
          </p:cNvSpPr>
          <p:nvPr>
            <p:ph type="sldNum" sz="quarter" idx="10"/>
          </p:nvPr>
        </p:nvSpPr>
        <p:spPr/>
        <p:txBody>
          <a:bodyPr/>
          <a:lstStyle/>
          <a:p>
            <a:pPr>
              <a:defRPr/>
            </a:pPr>
            <a:fld id="{62825397-6477-4DFD-8A82-A414C6728989}" type="slidenum">
              <a:rPr lang="el-GR" smtClean="0"/>
              <a:pPr>
                <a:defRPr/>
              </a:pPr>
              <a:t>20</a:t>
            </a:fld>
            <a:endParaRPr lang="el-GR" dirty="0"/>
          </a:p>
        </p:txBody>
      </p:sp>
    </p:spTree>
    <p:extLst>
      <p:ext uri="{BB962C8B-B14F-4D97-AF65-F5344CB8AC3E}">
        <p14:creationId xmlns:p14="http://schemas.microsoft.com/office/powerpoint/2010/main" val="1105762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err="1"/>
              <a:t>ACEi</a:t>
            </a:r>
            <a:r>
              <a:rPr lang="en-US" dirty="0"/>
              <a:t> or ARBs are mainstays of treatment in IgAN, but these should be prescribed at a maximally</a:t>
            </a:r>
            <a:r>
              <a:rPr lang="en-US" baseline="0" dirty="0"/>
              <a:t> tolerated dose. However, even so, at least 2/3 </a:t>
            </a:r>
            <a:endParaRPr lang="el-GR" dirty="0"/>
          </a:p>
        </p:txBody>
      </p:sp>
      <p:sp>
        <p:nvSpPr>
          <p:cNvPr id="4" name="3 - Θέση αριθμού διαφάνειας"/>
          <p:cNvSpPr>
            <a:spLocks noGrp="1"/>
          </p:cNvSpPr>
          <p:nvPr>
            <p:ph type="sldNum" sz="quarter" idx="10"/>
          </p:nvPr>
        </p:nvSpPr>
        <p:spPr/>
        <p:txBody>
          <a:bodyPr/>
          <a:lstStyle/>
          <a:p>
            <a:pPr>
              <a:defRPr/>
            </a:pPr>
            <a:fld id="{62825397-6477-4DFD-8A82-A414C6728989}" type="slidenum">
              <a:rPr lang="el-GR" smtClean="0"/>
              <a:pPr>
                <a:defRPr/>
              </a:pPr>
              <a:t>36</a:t>
            </a:fld>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txBody>
          <a:bodyPr/>
          <a:lstStyle/>
          <a:p>
            <a:endParaRPr lang="el-GR"/>
          </a:p>
        </p:txBody>
      </p:sp>
      <p:sp>
        <p:nvSpPr>
          <p:cNvPr id="3" name="2 - Θέση σημειώσεων"/>
          <p:cNvSpPr>
            <a:spLocks noGrp="1"/>
          </p:cNvSpPr>
          <p:nvPr>
            <p:ph type="body" idx="1"/>
          </p:nvPr>
        </p:nvSpPr>
        <p:spPr/>
        <p:txBody>
          <a:bodyPr>
            <a:normAutofit/>
          </a:bodyPr>
          <a:lstStyle/>
          <a:p>
            <a:r>
              <a:rPr lang="en-US" dirty="0"/>
              <a:t>We have to keep in mind that there is and increased risk of toxicity in patients with </a:t>
            </a:r>
            <a:endParaRPr lang="el-GR" dirty="0"/>
          </a:p>
        </p:txBody>
      </p:sp>
      <p:sp>
        <p:nvSpPr>
          <p:cNvPr id="4" name="3 - Θέση αριθμού διαφάνειας"/>
          <p:cNvSpPr>
            <a:spLocks noGrp="1"/>
          </p:cNvSpPr>
          <p:nvPr>
            <p:ph type="sldNum" sz="quarter" idx="10"/>
          </p:nvPr>
        </p:nvSpPr>
        <p:spPr/>
        <p:txBody>
          <a:bodyPr/>
          <a:lstStyle/>
          <a:p>
            <a:pPr>
              <a:defRPr/>
            </a:pPr>
            <a:fld id="{62825397-6477-4DFD-8A82-A414C6728989}" type="slidenum">
              <a:rPr lang="el-GR" smtClean="0"/>
              <a:pPr>
                <a:defRPr/>
              </a:pPr>
              <a:t>47</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9 - Ορθογώνιο"/>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5" name="10 - Στρογγυλεμένο ορθογώνιο"/>
          <p:cNvSpPr/>
          <p:nvPr/>
        </p:nvSpPr>
        <p:spPr>
          <a:xfrm>
            <a:off x="65089" y="52388"/>
            <a:ext cx="9013825" cy="5018485"/>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p>
        </p:txBody>
      </p:sp>
      <p:sp>
        <p:nvSpPr>
          <p:cNvPr id="6" name="11 - Ορθογώνιο"/>
          <p:cNvSpPr/>
          <p:nvPr/>
        </p:nvSpPr>
        <p:spPr>
          <a:xfrm>
            <a:off x="63501" y="1087042"/>
            <a:ext cx="9020175" cy="1145381"/>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12 - Ορθογώνιο"/>
          <p:cNvSpPr/>
          <p:nvPr/>
        </p:nvSpPr>
        <p:spPr>
          <a:xfrm>
            <a:off x="63501" y="1047750"/>
            <a:ext cx="9020175" cy="9048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14 - Ορθογώνιο"/>
          <p:cNvSpPr/>
          <p:nvPr/>
        </p:nvSpPr>
        <p:spPr>
          <a:xfrm>
            <a:off x="63501" y="2232423"/>
            <a:ext cx="9020175" cy="83344"/>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8 - Υπότιτλος"/>
          <p:cNvSpPr>
            <a:spLocks noGrp="1"/>
          </p:cNvSpPr>
          <p:nvPr>
            <p:ph type="subTitle" idx="1"/>
          </p:nvPr>
        </p:nvSpPr>
        <p:spPr>
          <a:xfrm>
            <a:off x="1295400" y="2400300"/>
            <a:ext cx="6400800" cy="120015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8" name="7 - Τίτλος"/>
          <p:cNvSpPr>
            <a:spLocks noGrp="1"/>
          </p:cNvSpPr>
          <p:nvPr>
            <p:ph type="ctrTitle"/>
          </p:nvPr>
        </p:nvSpPr>
        <p:spPr>
          <a:xfrm>
            <a:off x="457200" y="1129448"/>
            <a:ext cx="8229600" cy="1102519"/>
          </a:xfrm>
        </p:spPr>
        <p:txBody>
          <a:bodyPr anchor="ctr"/>
          <a:lstStyle>
            <a:lvl1pPr algn="ctr">
              <a:defRPr lang="en-US" dirty="0">
                <a:solidFill>
                  <a:srgbClr val="FFFFFF"/>
                </a:solidFill>
              </a:defRPr>
            </a:lvl1pPr>
          </a:lstStyle>
          <a:p>
            <a:r>
              <a:rPr lang="el-GR"/>
              <a:t>Kλικ για επεξεργασία του τίτλου</a:t>
            </a:r>
            <a:endParaRPr lang="en-US"/>
          </a:p>
        </p:txBody>
      </p:sp>
      <p:sp>
        <p:nvSpPr>
          <p:cNvPr id="11" name="27 - Θέση ημερομηνίας"/>
          <p:cNvSpPr>
            <a:spLocks noGrp="1"/>
          </p:cNvSpPr>
          <p:nvPr>
            <p:ph type="dt" sz="half" idx="10"/>
          </p:nvPr>
        </p:nvSpPr>
        <p:spPr/>
        <p:txBody>
          <a:bodyPr/>
          <a:lstStyle>
            <a:lvl1pPr>
              <a:defRPr/>
            </a:lvl1pPr>
          </a:lstStyle>
          <a:p>
            <a:pPr>
              <a:defRPr/>
            </a:pPr>
            <a:fld id="{7E39AF93-E8B9-49F0-AACD-F5579A4FD8F0}" type="datetimeFigureOut">
              <a:rPr lang="en-US"/>
              <a:pPr>
                <a:defRPr/>
              </a:pPr>
              <a:t>5/28/2026</a:t>
            </a:fld>
            <a:endParaRPr lang="en-GB" dirty="0"/>
          </a:p>
        </p:txBody>
      </p:sp>
      <p:sp>
        <p:nvSpPr>
          <p:cNvPr id="12" name="16 - Θέση υποσέλιδου"/>
          <p:cNvSpPr>
            <a:spLocks noGrp="1"/>
          </p:cNvSpPr>
          <p:nvPr>
            <p:ph type="ftr" sz="quarter" idx="11"/>
          </p:nvPr>
        </p:nvSpPr>
        <p:spPr/>
        <p:txBody>
          <a:bodyPr/>
          <a:lstStyle>
            <a:lvl1pPr>
              <a:defRPr/>
            </a:lvl1pPr>
          </a:lstStyle>
          <a:p>
            <a:pPr>
              <a:defRPr/>
            </a:pPr>
            <a:endParaRPr lang="en-GB"/>
          </a:p>
        </p:txBody>
      </p:sp>
      <p:sp>
        <p:nvSpPr>
          <p:cNvPr id="13" name="28 - Θέση αριθμού διαφάνειας"/>
          <p:cNvSpPr>
            <a:spLocks noGrp="1"/>
          </p:cNvSpPr>
          <p:nvPr>
            <p:ph type="sldNum" sz="quarter" idx="12"/>
          </p:nvPr>
        </p:nvSpPr>
        <p:spPr/>
        <p:txBody>
          <a:bodyPr/>
          <a:lstStyle>
            <a:lvl1pPr>
              <a:defRPr sz="1400">
                <a:solidFill>
                  <a:srgbClr val="FFFFFF"/>
                </a:solidFill>
              </a:defRPr>
            </a:lvl1pPr>
          </a:lstStyle>
          <a:p>
            <a:pPr>
              <a:defRPr/>
            </a:pPr>
            <a:fld id="{41F0C0D6-C88E-4DC2-A734-B15294953ACF}" type="slidenum">
              <a:rPr lang="en-GB"/>
              <a:pPr>
                <a:defRPr/>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2CCA4FEB-C096-437B-8BF3-1CC948269E96}" type="datetimeFigureOut">
              <a:rPr lang="en-US"/>
              <a:pPr>
                <a:defRPr/>
              </a:pPr>
              <a:t>5/28/2026</a:t>
            </a:fld>
            <a:endParaRPr lang="en-GB" dirty="0"/>
          </a:p>
        </p:txBody>
      </p:sp>
      <p:sp>
        <p:nvSpPr>
          <p:cNvPr id="5" name="2 - Θέση υποσέλιδου"/>
          <p:cNvSpPr>
            <a:spLocks noGrp="1"/>
          </p:cNvSpPr>
          <p:nvPr>
            <p:ph type="ftr" sz="quarter" idx="11"/>
          </p:nvPr>
        </p:nvSpPr>
        <p:spPr/>
        <p:txBody>
          <a:bodyPr/>
          <a:lstStyle>
            <a:lvl1pPr>
              <a:defRPr/>
            </a:lvl1pPr>
          </a:lstStyle>
          <a:p>
            <a:pPr>
              <a:defRPr/>
            </a:pPr>
            <a:endParaRPr lang="en-GB"/>
          </a:p>
        </p:txBody>
      </p:sp>
      <p:sp>
        <p:nvSpPr>
          <p:cNvPr id="6" name="22 - Θέση αριθμού διαφάνειας"/>
          <p:cNvSpPr>
            <a:spLocks noGrp="1"/>
          </p:cNvSpPr>
          <p:nvPr>
            <p:ph type="sldNum" sz="quarter" idx="12"/>
          </p:nvPr>
        </p:nvSpPr>
        <p:spPr/>
        <p:txBody>
          <a:bodyPr/>
          <a:lstStyle>
            <a:lvl1pPr>
              <a:defRPr/>
            </a:lvl1pPr>
          </a:lstStyle>
          <a:p>
            <a:pPr>
              <a:defRPr/>
            </a:pPr>
            <a:fld id="{B2E4A634-8883-42F7-B259-C21295FE9106}"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05981"/>
            <a:ext cx="2011680" cy="4388644"/>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914400" y="205980"/>
            <a:ext cx="5562600" cy="4388644"/>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09EF203D-E804-4C7B-BA3C-339FCACD5F8C}" type="datetimeFigureOut">
              <a:rPr lang="en-US"/>
              <a:pPr>
                <a:defRPr/>
              </a:pPr>
              <a:t>5/28/2026</a:t>
            </a:fld>
            <a:endParaRPr lang="en-GB" dirty="0"/>
          </a:p>
        </p:txBody>
      </p:sp>
      <p:sp>
        <p:nvSpPr>
          <p:cNvPr id="5" name="2 - Θέση υποσέλιδου"/>
          <p:cNvSpPr>
            <a:spLocks noGrp="1"/>
          </p:cNvSpPr>
          <p:nvPr>
            <p:ph type="ftr" sz="quarter" idx="11"/>
          </p:nvPr>
        </p:nvSpPr>
        <p:spPr/>
        <p:txBody>
          <a:bodyPr/>
          <a:lstStyle>
            <a:lvl1pPr>
              <a:defRPr/>
            </a:lvl1pPr>
          </a:lstStyle>
          <a:p>
            <a:pPr>
              <a:defRPr/>
            </a:pPr>
            <a:endParaRPr lang="en-GB"/>
          </a:p>
        </p:txBody>
      </p:sp>
      <p:sp>
        <p:nvSpPr>
          <p:cNvPr id="6" name="22 - Θέση αριθμού διαφάνειας"/>
          <p:cNvSpPr>
            <a:spLocks noGrp="1"/>
          </p:cNvSpPr>
          <p:nvPr>
            <p:ph type="sldNum" sz="quarter" idx="12"/>
          </p:nvPr>
        </p:nvSpPr>
        <p:spPr/>
        <p:txBody>
          <a:bodyPr/>
          <a:lstStyle>
            <a:lvl1pPr>
              <a:defRPr/>
            </a:lvl1pPr>
          </a:lstStyle>
          <a:p>
            <a:pPr>
              <a:defRPr/>
            </a:pPr>
            <a:fld id="{8A6029E0-3236-4205-B454-85A93D5AF11B}"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8" name="7 - Θέση περιεχομένου"/>
          <p:cNvSpPr>
            <a:spLocks noGrp="1"/>
          </p:cNvSpPr>
          <p:nvPr>
            <p:ph sz="quarter" idx="1"/>
          </p:nvPr>
        </p:nvSpPr>
        <p:spPr>
          <a:xfrm>
            <a:off x="914400" y="1085850"/>
            <a:ext cx="7772400" cy="34290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13 - Θέση ημερομηνίας"/>
          <p:cNvSpPr>
            <a:spLocks noGrp="1"/>
          </p:cNvSpPr>
          <p:nvPr>
            <p:ph type="dt" sz="half" idx="10"/>
          </p:nvPr>
        </p:nvSpPr>
        <p:spPr/>
        <p:txBody>
          <a:bodyPr/>
          <a:lstStyle>
            <a:lvl1pPr>
              <a:defRPr/>
            </a:lvl1pPr>
          </a:lstStyle>
          <a:p>
            <a:pPr>
              <a:defRPr/>
            </a:pPr>
            <a:fld id="{921B36DE-1E9F-4145-B1A2-E3685CF4D8ED}" type="datetimeFigureOut">
              <a:rPr lang="en-US"/>
              <a:pPr>
                <a:defRPr/>
              </a:pPr>
              <a:t>5/28/2026</a:t>
            </a:fld>
            <a:endParaRPr lang="en-GB" dirty="0"/>
          </a:p>
        </p:txBody>
      </p:sp>
      <p:sp>
        <p:nvSpPr>
          <p:cNvPr id="5" name="2 - Θέση υποσέλιδου"/>
          <p:cNvSpPr>
            <a:spLocks noGrp="1"/>
          </p:cNvSpPr>
          <p:nvPr>
            <p:ph type="ftr" sz="quarter" idx="11"/>
          </p:nvPr>
        </p:nvSpPr>
        <p:spPr/>
        <p:txBody>
          <a:bodyPr/>
          <a:lstStyle>
            <a:lvl1pPr>
              <a:defRPr/>
            </a:lvl1pPr>
          </a:lstStyle>
          <a:p>
            <a:pPr>
              <a:defRPr/>
            </a:pPr>
            <a:endParaRPr lang="en-GB"/>
          </a:p>
        </p:txBody>
      </p:sp>
      <p:sp>
        <p:nvSpPr>
          <p:cNvPr id="6" name="22 - Θέση αριθμού διαφάνειας"/>
          <p:cNvSpPr>
            <a:spLocks noGrp="1"/>
          </p:cNvSpPr>
          <p:nvPr>
            <p:ph type="sldNum" sz="quarter" idx="12"/>
          </p:nvPr>
        </p:nvSpPr>
        <p:spPr/>
        <p:txBody>
          <a:bodyPr/>
          <a:lstStyle>
            <a:lvl1pPr>
              <a:defRPr/>
            </a:lvl1pPr>
          </a:lstStyle>
          <a:p>
            <a:pPr>
              <a:defRPr/>
            </a:pPr>
            <a:fld id="{06B422A4-8809-4BD9-9994-560FE9D287AC}"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4" name="9 - Ορθογώνιο"/>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5" name="10 - Στρογγυλεμένο ορθογώνιο"/>
          <p:cNvSpPr/>
          <p:nvPr/>
        </p:nvSpPr>
        <p:spPr>
          <a:xfrm>
            <a:off x="65313" y="52317"/>
            <a:ext cx="9013372"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dirty="0"/>
          </a:p>
        </p:txBody>
      </p:sp>
      <p:sp>
        <p:nvSpPr>
          <p:cNvPr id="6" name="11 - Ορθογώνιο"/>
          <p:cNvSpPr/>
          <p:nvPr/>
        </p:nvSpPr>
        <p:spPr>
          <a:xfrm flipV="1">
            <a:off x="69851" y="1782367"/>
            <a:ext cx="9013825" cy="69056"/>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12 - Ορθογώνιο"/>
          <p:cNvSpPr/>
          <p:nvPr/>
        </p:nvSpPr>
        <p:spPr>
          <a:xfrm>
            <a:off x="69851" y="1756173"/>
            <a:ext cx="9013825" cy="3452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14 - Ορθογώνιο"/>
          <p:cNvSpPr/>
          <p:nvPr/>
        </p:nvSpPr>
        <p:spPr>
          <a:xfrm>
            <a:off x="68263" y="1851423"/>
            <a:ext cx="9015412" cy="3452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1 - Τίτλος"/>
          <p:cNvSpPr>
            <a:spLocks noGrp="1"/>
          </p:cNvSpPr>
          <p:nvPr>
            <p:ph type="title"/>
          </p:nvPr>
        </p:nvSpPr>
        <p:spPr>
          <a:xfrm>
            <a:off x="722313" y="714376"/>
            <a:ext cx="7772400" cy="1021556"/>
          </a:xfrm>
        </p:spPr>
        <p:txBody>
          <a:bodyPr/>
          <a:lstStyle>
            <a:lvl1pPr algn="l">
              <a:buNone/>
              <a:defRPr sz="4000" b="0" cap="none"/>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722313" y="1910953"/>
            <a:ext cx="7772400" cy="1003697"/>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9" name="3 - Θέση ημερομηνίας"/>
          <p:cNvSpPr>
            <a:spLocks noGrp="1"/>
          </p:cNvSpPr>
          <p:nvPr>
            <p:ph type="dt" sz="half" idx="10"/>
          </p:nvPr>
        </p:nvSpPr>
        <p:spPr/>
        <p:txBody>
          <a:bodyPr/>
          <a:lstStyle>
            <a:lvl1pPr>
              <a:defRPr/>
            </a:lvl1pPr>
          </a:lstStyle>
          <a:p>
            <a:pPr>
              <a:defRPr/>
            </a:pPr>
            <a:fld id="{91499FB8-E03C-4046-8A82-AA268B1A8AE9}" type="datetimeFigureOut">
              <a:rPr lang="en-US"/>
              <a:pPr>
                <a:defRPr/>
              </a:pPr>
              <a:t>5/28/2026</a:t>
            </a:fld>
            <a:endParaRPr lang="en-GB" dirty="0"/>
          </a:p>
        </p:txBody>
      </p:sp>
      <p:sp>
        <p:nvSpPr>
          <p:cNvPr id="10" name="4 - Θέση υποσέλιδου"/>
          <p:cNvSpPr>
            <a:spLocks noGrp="1"/>
          </p:cNvSpPr>
          <p:nvPr>
            <p:ph type="ftr" sz="quarter" idx="11"/>
          </p:nvPr>
        </p:nvSpPr>
        <p:spPr>
          <a:xfrm>
            <a:off x="800100" y="4629150"/>
            <a:ext cx="4000500" cy="342900"/>
          </a:xfrm>
        </p:spPr>
        <p:txBody>
          <a:bodyPr/>
          <a:lstStyle>
            <a:lvl1pPr>
              <a:defRPr/>
            </a:lvl1pPr>
          </a:lstStyle>
          <a:p>
            <a:pPr>
              <a:defRPr/>
            </a:pPr>
            <a:endParaRPr lang="en-GB"/>
          </a:p>
        </p:txBody>
      </p:sp>
      <p:sp>
        <p:nvSpPr>
          <p:cNvPr id="11" name="5 - Θέση αριθμού διαφάνειας"/>
          <p:cNvSpPr>
            <a:spLocks noGrp="1"/>
          </p:cNvSpPr>
          <p:nvPr>
            <p:ph type="sldNum" sz="quarter" idx="12"/>
          </p:nvPr>
        </p:nvSpPr>
        <p:spPr>
          <a:xfrm>
            <a:off x="146050" y="4656535"/>
            <a:ext cx="457200" cy="342900"/>
          </a:xfrm>
        </p:spPr>
        <p:txBody>
          <a:bodyPr/>
          <a:lstStyle>
            <a:lvl1pPr>
              <a:defRPr/>
            </a:lvl1pPr>
          </a:lstStyle>
          <a:p>
            <a:pPr>
              <a:defRPr/>
            </a:pPr>
            <a:fld id="{A00AB111-B79D-4EB5-87C5-6E145A0CD156}" type="slidenum">
              <a:rPr lang="en-GB"/>
              <a:pPr>
                <a:defRPr/>
              </a:pPr>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9" name="8 - Θέση περιεχομένου"/>
          <p:cNvSpPr>
            <a:spLocks noGrp="1"/>
          </p:cNvSpPr>
          <p:nvPr>
            <p:ph sz="quarter" idx="1"/>
          </p:nvPr>
        </p:nvSpPr>
        <p:spPr>
          <a:xfrm>
            <a:off x="914400" y="1085850"/>
            <a:ext cx="3749040" cy="34290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1" name="10 - Θέση περιεχομένου"/>
          <p:cNvSpPr>
            <a:spLocks noGrp="1"/>
          </p:cNvSpPr>
          <p:nvPr>
            <p:ph sz="quarter" idx="2"/>
          </p:nvPr>
        </p:nvSpPr>
        <p:spPr>
          <a:xfrm>
            <a:off x="4933950" y="1085850"/>
            <a:ext cx="3749040" cy="342900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13 - Θέση ημερομηνίας"/>
          <p:cNvSpPr>
            <a:spLocks noGrp="1"/>
          </p:cNvSpPr>
          <p:nvPr>
            <p:ph type="dt" sz="half" idx="10"/>
          </p:nvPr>
        </p:nvSpPr>
        <p:spPr/>
        <p:txBody>
          <a:bodyPr/>
          <a:lstStyle>
            <a:lvl1pPr>
              <a:defRPr/>
            </a:lvl1pPr>
          </a:lstStyle>
          <a:p>
            <a:pPr>
              <a:defRPr/>
            </a:pPr>
            <a:fld id="{FA9A57FF-B915-4914-818C-23943E1D51F0}" type="datetimeFigureOut">
              <a:rPr lang="en-US"/>
              <a:pPr>
                <a:defRPr/>
              </a:pPr>
              <a:t>5/28/2026</a:t>
            </a:fld>
            <a:endParaRPr lang="en-GB" dirty="0"/>
          </a:p>
        </p:txBody>
      </p:sp>
      <p:sp>
        <p:nvSpPr>
          <p:cNvPr id="6" name="2 - Θέση υποσέλιδου"/>
          <p:cNvSpPr>
            <a:spLocks noGrp="1"/>
          </p:cNvSpPr>
          <p:nvPr>
            <p:ph type="ftr" sz="quarter" idx="11"/>
          </p:nvPr>
        </p:nvSpPr>
        <p:spPr/>
        <p:txBody>
          <a:bodyPr/>
          <a:lstStyle>
            <a:lvl1pPr>
              <a:defRPr/>
            </a:lvl1pPr>
          </a:lstStyle>
          <a:p>
            <a:pPr>
              <a:defRPr/>
            </a:pPr>
            <a:endParaRPr lang="en-GB"/>
          </a:p>
        </p:txBody>
      </p:sp>
      <p:sp>
        <p:nvSpPr>
          <p:cNvPr id="7" name="22 - Θέση αριθμού διαφάνειας"/>
          <p:cNvSpPr>
            <a:spLocks noGrp="1"/>
          </p:cNvSpPr>
          <p:nvPr>
            <p:ph type="sldNum" sz="quarter" idx="12"/>
          </p:nvPr>
        </p:nvSpPr>
        <p:spPr/>
        <p:txBody>
          <a:bodyPr/>
          <a:lstStyle>
            <a:lvl1pPr>
              <a:defRPr/>
            </a:lvl1pPr>
          </a:lstStyle>
          <a:p>
            <a:pPr>
              <a:defRPr/>
            </a:pPr>
            <a:fld id="{2B8F7AEE-B299-44B9-AD7C-C622E944D354}"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04788"/>
            <a:ext cx="7772400" cy="85725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914400" y="1085850"/>
            <a:ext cx="3733800" cy="5715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953000" y="1085850"/>
            <a:ext cx="3733800" cy="5715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11" name="10 - Θέση περιεχομένου"/>
          <p:cNvSpPr>
            <a:spLocks noGrp="1"/>
          </p:cNvSpPr>
          <p:nvPr>
            <p:ph sz="half" idx="2"/>
          </p:nvPr>
        </p:nvSpPr>
        <p:spPr>
          <a:xfrm>
            <a:off x="914400" y="1685925"/>
            <a:ext cx="3733800" cy="291465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3" name="12 - Θέση περιεχομένου"/>
          <p:cNvSpPr>
            <a:spLocks noGrp="1"/>
          </p:cNvSpPr>
          <p:nvPr>
            <p:ph sz="half" idx="4"/>
          </p:nvPr>
        </p:nvSpPr>
        <p:spPr>
          <a:xfrm>
            <a:off x="4953000" y="1685925"/>
            <a:ext cx="3733800" cy="291465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13 - Θέση ημερομηνίας"/>
          <p:cNvSpPr>
            <a:spLocks noGrp="1"/>
          </p:cNvSpPr>
          <p:nvPr>
            <p:ph type="dt" sz="half" idx="10"/>
          </p:nvPr>
        </p:nvSpPr>
        <p:spPr/>
        <p:txBody>
          <a:bodyPr/>
          <a:lstStyle>
            <a:lvl1pPr>
              <a:defRPr/>
            </a:lvl1pPr>
          </a:lstStyle>
          <a:p>
            <a:pPr>
              <a:defRPr/>
            </a:pPr>
            <a:fld id="{FD58D074-75B6-48A2-8037-7D919462B75D}" type="datetimeFigureOut">
              <a:rPr lang="en-US"/>
              <a:pPr>
                <a:defRPr/>
              </a:pPr>
              <a:t>5/28/2026</a:t>
            </a:fld>
            <a:endParaRPr lang="en-GB" dirty="0"/>
          </a:p>
        </p:txBody>
      </p:sp>
      <p:sp>
        <p:nvSpPr>
          <p:cNvPr id="8" name="2 - Θέση υποσέλιδου"/>
          <p:cNvSpPr>
            <a:spLocks noGrp="1"/>
          </p:cNvSpPr>
          <p:nvPr>
            <p:ph type="ftr" sz="quarter" idx="11"/>
          </p:nvPr>
        </p:nvSpPr>
        <p:spPr/>
        <p:txBody>
          <a:bodyPr/>
          <a:lstStyle>
            <a:lvl1pPr>
              <a:defRPr/>
            </a:lvl1pPr>
          </a:lstStyle>
          <a:p>
            <a:pPr>
              <a:defRPr/>
            </a:pPr>
            <a:endParaRPr lang="en-GB"/>
          </a:p>
        </p:txBody>
      </p:sp>
      <p:sp>
        <p:nvSpPr>
          <p:cNvPr id="9" name="22 - Θέση αριθμού διαφάνειας"/>
          <p:cNvSpPr>
            <a:spLocks noGrp="1"/>
          </p:cNvSpPr>
          <p:nvPr>
            <p:ph type="sldNum" sz="quarter" idx="12"/>
          </p:nvPr>
        </p:nvSpPr>
        <p:spPr/>
        <p:txBody>
          <a:bodyPr/>
          <a:lstStyle>
            <a:lvl1pPr>
              <a:defRPr/>
            </a:lvl1pPr>
          </a:lstStyle>
          <a:p>
            <a:pPr>
              <a:defRPr/>
            </a:pPr>
            <a:fld id="{6CFCDA6C-FAAD-4B91-8DCA-8B9ABC12AE95}"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13 - Θέση ημερομηνίας"/>
          <p:cNvSpPr>
            <a:spLocks noGrp="1"/>
          </p:cNvSpPr>
          <p:nvPr>
            <p:ph type="dt" sz="half" idx="10"/>
          </p:nvPr>
        </p:nvSpPr>
        <p:spPr/>
        <p:txBody>
          <a:bodyPr/>
          <a:lstStyle>
            <a:lvl1pPr>
              <a:defRPr/>
            </a:lvl1pPr>
          </a:lstStyle>
          <a:p>
            <a:pPr>
              <a:defRPr/>
            </a:pPr>
            <a:fld id="{A4543E25-DABC-4E9C-918B-71B6AA1561A8}" type="datetimeFigureOut">
              <a:rPr lang="en-US"/>
              <a:pPr>
                <a:defRPr/>
              </a:pPr>
              <a:t>5/28/2026</a:t>
            </a:fld>
            <a:endParaRPr lang="en-GB" dirty="0"/>
          </a:p>
        </p:txBody>
      </p:sp>
      <p:sp>
        <p:nvSpPr>
          <p:cNvPr id="4" name="2 - Θέση υποσέλιδου"/>
          <p:cNvSpPr>
            <a:spLocks noGrp="1"/>
          </p:cNvSpPr>
          <p:nvPr>
            <p:ph type="ftr" sz="quarter" idx="11"/>
          </p:nvPr>
        </p:nvSpPr>
        <p:spPr/>
        <p:txBody>
          <a:bodyPr/>
          <a:lstStyle>
            <a:lvl1pPr>
              <a:defRPr/>
            </a:lvl1pPr>
          </a:lstStyle>
          <a:p>
            <a:pPr>
              <a:defRPr/>
            </a:pPr>
            <a:endParaRPr lang="en-GB"/>
          </a:p>
        </p:txBody>
      </p:sp>
      <p:sp>
        <p:nvSpPr>
          <p:cNvPr id="5" name="22 - Θέση αριθμού διαφάνειας"/>
          <p:cNvSpPr>
            <a:spLocks noGrp="1"/>
          </p:cNvSpPr>
          <p:nvPr>
            <p:ph type="sldNum" sz="quarter" idx="12"/>
          </p:nvPr>
        </p:nvSpPr>
        <p:spPr/>
        <p:txBody>
          <a:bodyPr/>
          <a:lstStyle>
            <a:lvl1pPr>
              <a:defRPr/>
            </a:lvl1pPr>
          </a:lstStyle>
          <a:p>
            <a:pPr>
              <a:defRPr/>
            </a:pPr>
            <a:fld id="{7DE5BE05-F5A3-4C81-90F7-0BDDAC46CEF0}"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3 - Θέση ημερομηνίας"/>
          <p:cNvSpPr>
            <a:spLocks noGrp="1"/>
          </p:cNvSpPr>
          <p:nvPr>
            <p:ph type="dt" sz="half" idx="10"/>
          </p:nvPr>
        </p:nvSpPr>
        <p:spPr/>
        <p:txBody>
          <a:bodyPr/>
          <a:lstStyle>
            <a:lvl1pPr>
              <a:defRPr/>
            </a:lvl1pPr>
          </a:lstStyle>
          <a:p>
            <a:pPr>
              <a:defRPr/>
            </a:pPr>
            <a:fld id="{30058DD9-4779-461D-B134-C15C71CE5BC5}" type="datetimeFigureOut">
              <a:rPr lang="en-US"/>
              <a:pPr>
                <a:defRPr/>
              </a:pPr>
              <a:t>5/28/2026</a:t>
            </a:fld>
            <a:endParaRPr lang="en-GB" dirty="0"/>
          </a:p>
        </p:txBody>
      </p:sp>
      <p:sp>
        <p:nvSpPr>
          <p:cNvPr id="3" name="2 - Θέση υποσέλιδου"/>
          <p:cNvSpPr>
            <a:spLocks noGrp="1"/>
          </p:cNvSpPr>
          <p:nvPr>
            <p:ph type="ftr" sz="quarter" idx="11"/>
          </p:nvPr>
        </p:nvSpPr>
        <p:spPr/>
        <p:txBody>
          <a:bodyPr/>
          <a:lstStyle>
            <a:lvl1pPr>
              <a:defRPr/>
            </a:lvl1pPr>
          </a:lstStyle>
          <a:p>
            <a:pPr>
              <a:defRPr/>
            </a:pPr>
            <a:endParaRPr lang="en-GB"/>
          </a:p>
        </p:txBody>
      </p:sp>
      <p:sp>
        <p:nvSpPr>
          <p:cNvPr id="4" name="22 - Θέση αριθμού διαφάνειας"/>
          <p:cNvSpPr>
            <a:spLocks noGrp="1"/>
          </p:cNvSpPr>
          <p:nvPr>
            <p:ph type="sldNum" sz="quarter" idx="12"/>
          </p:nvPr>
        </p:nvSpPr>
        <p:spPr/>
        <p:txBody>
          <a:bodyPr/>
          <a:lstStyle>
            <a:lvl1pPr>
              <a:defRPr/>
            </a:lvl1pPr>
          </a:lstStyle>
          <a:p>
            <a:pPr>
              <a:defRPr/>
            </a:pPr>
            <a:fld id="{F8E1918B-FA54-4AE4-9545-3C4C8AD59EEB}"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5" name="9 - Ορθογώνιο"/>
          <p:cNvSpPr/>
          <p:nvPr/>
        </p:nvSpPr>
        <p:spPr>
          <a:xfrm>
            <a:off x="0" y="0"/>
            <a:ext cx="9144000" cy="51435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6" name="10 - Στρογγυλεμένο ορθογώνιο"/>
          <p:cNvSpPr/>
          <p:nvPr/>
        </p:nvSpPr>
        <p:spPr>
          <a:xfrm>
            <a:off x="63501" y="52388"/>
            <a:ext cx="9013825" cy="5019675"/>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p>
        </p:txBody>
      </p:sp>
      <p:sp>
        <p:nvSpPr>
          <p:cNvPr id="2" name="1 - Τίτλος"/>
          <p:cNvSpPr>
            <a:spLocks noGrp="1"/>
          </p:cNvSpPr>
          <p:nvPr>
            <p:ph type="title"/>
          </p:nvPr>
        </p:nvSpPr>
        <p:spPr>
          <a:xfrm>
            <a:off x="914400" y="204788"/>
            <a:ext cx="7772400" cy="857250"/>
          </a:xfrm>
        </p:spPr>
        <p:txBody>
          <a:bodyPr/>
          <a:lstStyle>
            <a:lvl1pPr algn="l">
              <a:buNone/>
              <a:defRPr sz="4000" b="0"/>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914400" y="1200150"/>
            <a:ext cx="1905000" cy="337185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l-GR"/>
              <a:t>Kλικ για επεξεργασία των στυλ του υποδείγματος</a:t>
            </a:r>
          </a:p>
        </p:txBody>
      </p:sp>
      <p:sp>
        <p:nvSpPr>
          <p:cNvPr id="11" name="10 - Θέση περιεχομένου"/>
          <p:cNvSpPr>
            <a:spLocks noGrp="1"/>
          </p:cNvSpPr>
          <p:nvPr>
            <p:ph sz="quarter" idx="1"/>
          </p:nvPr>
        </p:nvSpPr>
        <p:spPr>
          <a:xfrm>
            <a:off x="2971800" y="1200150"/>
            <a:ext cx="5715000" cy="3371850"/>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4 - Θέση ημερομηνίας"/>
          <p:cNvSpPr>
            <a:spLocks noGrp="1"/>
          </p:cNvSpPr>
          <p:nvPr>
            <p:ph type="dt" sz="half" idx="10"/>
          </p:nvPr>
        </p:nvSpPr>
        <p:spPr/>
        <p:txBody>
          <a:bodyPr/>
          <a:lstStyle>
            <a:lvl1pPr>
              <a:defRPr/>
            </a:lvl1pPr>
          </a:lstStyle>
          <a:p>
            <a:pPr>
              <a:defRPr/>
            </a:pPr>
            <a:fld id="{CED78C23-C814-4033-9536-52DD72792FC0}" type="datetimeFigureOut">
              <a:rPr lang="en-US"/>
              <a:pPr>
                <a:defRPr/>
              </a:pPr>
              <a:t>5/28/2026</a:t>
            </a:fld>
            <a:endParaRPr lang="en-GB" dirty="0"/>
          </a:p>
        </p:txBody>
      </p:sp>
      <p:sp>
        <p:nvSpPr>
          <p:cNvPr id="8" name="5 - Θέση υποσέλιδου"/>
          <p:cNvSpPr>
            <a:spLocks noGrp="1"/>
          </p:cNvSpPr>
          <p:nvPr>
            <p:ph type="ftr" sz="quarter" idx="11"/>
          </p:nvPr>
        </p:nvSpPr>
        <p:spPr/>
        <p:txBody>
          <a:bodyPr/>
          <a:lstStyle>
            <a:lvl1pPr>
              <a:defRPr/>
            </a:lvl1pPr>
          </a:lstStyle>
          <a:p>
            <a:pPr>
              <a:defRPr/>
            </a:pPr>
            <a:endParaRPr lang="en-GB"/>
          </a:p>
        </p:txBody>
      </p:sp>
      <p:sp>
        <p:nvSpPr>
          <p:cNvPr id="9" name="6 - Θέση αριθμού διαφάνειας"/>
          <p:cNvSpPr>
            <a:spLocks noGrp="1"/>
          </p:cNvSpPr>
          <p:nvPr>
            <p:ph type="sldNum" sz="quarter" idx="12"/>
          </p:nvPr>
        </p:nvSpPr>
        <p:spPr/>
        <p:txBody>
          <a:bodyPr/>
          <a:lstStyle>
            <a:lvl1pPr>
              <a:defRPr/>
            </a:lvl1pPr>
          </a:lstStyle>
          <a:p>
            <a:pPr>
              <a:defRPr/>
            </a:pPr>
            <a:fld id="{7998BBF6-9096-4480-8B19-A36BDB785D34}"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9 - Ορθογώνιο"/>
          <p:cNvSpPr/>
          <p:nvPr/>
        </p:nvSpPr>
        <p:spPr>
          <a:xfrm flipV="1">
            <a:off x="68264" y="3512344"/>
            <a:ext cx="9007475" cy="69056"/>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10 - Ορθογώνιο"/>
          <p:cNvSpPr/>
          <p:nvPr/>
        </p:nvSpPr>
        <p:spPr>
          <a:xfrm>
            <a:off x="68264" y="3487341"/>
            <a:ext cx="9007475" cy="34528"/>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11 - Ορθογώνιο"/>
          <p:cNvSpPr/>
          <p:nvPr/>
        </p:nvSpPr>
        <p:spPr>
          <a:xfrm>
            <a:off x="68264" y="3580210"/>
            <a:ext cx="9007475" cy="35719"/>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1 - Τίτλος"/>
          <p:cNvSpPr>
            <a:spLocks noGrp="1"/>
          </p:cNvSpPr>
          <p:nvPr>
            <p:ph type="title"/>
          </p:nvPr>
        </p:nvSpPr>
        <p:spPr>
          <a:xfrm>
            <a:off x="914400" y="3675413"/>
            <a:ext cx="7315200" cy="391716"/>
          </a:xfrm>
        </p:spPr>
        <p:txBody>
          <a:bodyPr anchor="ctr">
            <a:noAutofit/>
          </a:bodyPr>
          <a:lstStyle>
            <a:lvl1pPr algn="l">
              <a:buNone/>
              <a:defRPr sz="2800" b="0"/>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914400" y="4084369"/>
            <a:ext cx="7315200" cy="514350"/>
          </a:xfrm>
        </p:spPr>
        <p:txBody>
          <a:bodyPr/>
          <a:lstStyle>
            <a:lvl1pPr marL="0" indent="0">
              <a:buFontTx/>
              <a:buNone/>
              <a:defRPr sz="16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a:off x="68309" y="50007"/>
            <a:ext cx="9001873" cy="3436144"/>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l-GR" noProof="0" dirty="0"/>
              <a:t>Κάντε κλικ στο εικονίδιο για να προσθέσετε μια εικόνα</a:t>
            </a:r>
            <a:endParaRPr lang="en-US" noProof="0" dirty="0"/>
          </a:p>
        </p:txBody>
      </p:sp>
      <p:sp>
        <p:nvSpPr>
          <p:cNvPr id="8" name="4 - Θέση ημερομηνίας"/>
          <p:cNvSpPr>
            <a:spLocks noGrp="1"/>
          </p:cNvSpPr>
          <p:nvPr>
            <p:ph type="dt" sz="half" idx="10"/>
          </p:nvPr>
        </p:nvSpPr>
        <p:spPr/>
        <p:txBody>
          <a:bodyPr/>
          <a:lstStyle>
            <a:lvl1pPr>
              <a:defRPr/>
            </a:lvl1pPr>
          </a:lstStyle>
          <a:p>
            <a:pPr>
              <a:defRPr/>
            </a:pPr>
            <a:fld id="{D5753EC1-922F-4534-A570-CAC9022CFA5A}" type="datetimeFigureOut">
              <a:rPr lang="en-US"/>
              <a:pPr>
                <a:defRPr/>
              </a:pPr>
              <a:t>5/28/2026</a:t>
            </a:fld>
            <a:endParaRPr lang="en-GB" dirty="0"/>
          </a:p>
        </p:txBody>
      </p:sp>
      <p:sp>
        <p:nvSpPr>
          <p:cNvPr id="9" name="5 - Θέση υποσέλιδου"/>
          <p:cNvSpPr>
            <a:spLocks noGrp="1"/>
          </p:cNvSpPr>
          <p:nvPr>
            <p:ph type="ftr" sz="quarter" idx="11"/>
          </p:nvPr>
        </p:nvSpPr>
        <p:spPr>
          <a:xfrm>
            <a:off x="914400" y="4629150"/>
            <a:ext cx="3886200" cy="342900"/>
          </a:xfrm>
        </p:spPr>
        <p:txBody>
          <a:bodyPr/>
          <a:lstStyle>
            <a:lvl1pPr>
              <a:defRPr/>
            </a:lvl1pPr>
          </a:lstStyle>
          <a:p>
            <a:pPr>
              <a:defRPr/>
            </a:pPr>
            <a:endParaRPr lang="en-GB"/>
          </a:p>
        </p:txBody>
      </p:sp>
      <p:sp>
        <p:nvSpPr>
          <p:cNvPr id="10" name="6 - Θέση αριθμού διαφάνειας"/>
          <p:cNvSpPr>
            <a:spLocks noGrp="1"/>
          </p:cNvSpPr>
          <p:nvPr>
            <p:ph type="sldNum" sz="quarter" idx="12"/>
          </p:nvPr>
        </p:nvSpPr>
        <p:spPr>
          <a:xfrm>
            <a:off x="146050" y="4656535"/>
            <a:ext cx="457200" cy="342900"/>
          </a:xfrm>
        </p:spPr>
        <p:txBody>
          <a:bodyPr/>
          <a:lstStyle>
            <a:lvl1pPr>
              <a:defRPr/>
            </a:lvl1pPr>
          </a:lstStyle>
          <a:p>
            <a:pPr>
              <a:defRPr/>
            </a:pPr>
            <a:fld id="{234F80E1-E508-43AD-8B72-42924B64DFE5}"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8 - Ορθογώνιο"/>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8" name="7 - Στρογγυλεμένο ορθογώνιο"/>
          <p:cNvSpPr/>
          <p:nvPr/>
        </p:nvSpPr>
        <p:spPr>
          <a:xfrm>
            <a:off x="63501" y="52388"/>
            <a:ext cx="9013825" cy="5019675"/>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p>
        </p:txBody>
      </p:sp>
      <p:sp>
        <p:nvSpPr>
          <p:cNvPr id="2052" name="21 - Θέση τίτλου"/>
          <p:cNvSpPr>
            <a:spLocks noGrp="1"/>
          </p:cNvSpPr>
          <p:nvPr>
            <p:ph type="title"/>
          </p:nvPr>
        </p:nvSpPr>
        <p:spPr bwMode="auto">
          <a:xfrm>
            <a:off x="914400" y="205979"/>
            <a:ext cx="7772400" cy="85725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l-GR"/>
              <a:t>Kλικ για επεξεργασία του τίτλου</a:t>
            </a:r>
            <a:endParaRPr lang="en-US"/>
          </a:p>
        </p:txBody>
      </p:sp>
      <p:sp>
        <p:nvSpPr>
          <p:cNvPr id="2053" name="12 - Θέση κειμένου"/>
          <p:cNvSpPr>
            <a:spLocks noGrp="1"/>
          </p:cNvSpPr>
          <p:nvPr>
            <p:ph type="body" idx="1"/>
          </p:nvPr>
        </p:nvSpPr>
        <p:spPr bwMode="auto">
          <a:xfrm>
            <a:off x="914400" y="108585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4" name="13 - Θέση ημερομηνίας"/>
          <p:cNvSpPr>
            <a:spLocks noGrp="1"/>
          </p:cNvSpPr>
          <p:nvPr>
            <p:ph type="dt" sz="half" idx="2"/>
          </p:nvPr>
        </p:nvSpPr>
        <p:spPr>
          <a:xfrm>
            <a:off x="6172200" y="4643437"/>
            <a:ext cx="2476500" cy="357188"/>
          </a:xfrm>
          <a:prstGeom prst="rect">
            <a:avLst/>
          </a:prstGeom>
        </p:spPr>
        <p:txBody>
          <a:bodyPr anchor="ctr" anchorCtr="0"/>
          <a:lstStyle>
            <a:lvl1pPr algn="r" eaLnBrk="1" latinLnBrk="0" hangingPunct="1">
              <a:defRPr kumimoji="0" sz="1400">
                <a:solidFill>
                  <a:schemeClr val="tx2"/>
                </a:solidFill>
              </a:defRPr>
            </a:lvl1pPr>
          </a:lstStyle>
          <a:p>
            <a:pPr>
              <a:defRPr/>
            </a:pPr>
            <a:fld id="{AEB795FE-FA3E-4C3E-B193-BB9A311CE84C}" type="datetimeFigureOut">
              <a:rPr lang="en-US"/>
              <a:pPr>
                <a:defRPr/>
              </a:pPr>
              <a:t>5/28/2026</a:t>
            </a:fld>
            <a:endParaRPr lang="en-GB" dirty="0"/>
          </a:p>
        </p:txBody>
      </p:sp>
      <p:sp>
        <p:nvSpPr>
          <p:cNvPr id="3" name="2 - Θέση υποσέλιδου"/>
          <p:cNvSpPr>
            <a:spLocks noGrp="1"/>
          </p:cNvSpPr>
          <p:nvPr>
            <p:ph type="ftr" sz="quarter" idx="3"/>
          </p:nvPr>
        </p:nvSpPr>
        <p:spPr>
          <a:xfrm>
            <a:off x="914400" y="4629150"/>
            <a:ext cx="3962400" cy="342900"/>
          </a:xfrm>
          <a:prstGeom prst="rect">
            <a:avLst/>
          </a:prstGeom>
        </p:spPr>
        <p:txBody>
          <a:bodyPr anchor="ctr" anchorCtr="0"/>
          <a:lstStyle>
            <a:lvl1pPr eaLnBrk="1" latinLnBrk="0" hangingPunct="1">
              <a:defRPr kumimoji="0" sz="1400">
                <a:solidFill>
                  <a:schemeClr val="tx2"/>
                </a:solidFill>
              </a:defRPr>
            </a:lvl1pPr>
          </a:lstStyle>
          <a:p>
            <a:pPr>
              <a:defRPr/>
            </a:pPr>
            <a:endParaRPr lang="en-GB"/>
          </a:p>
        </p:txBody>
      </p:sp>
      <p:sp>
        <p:nvSpPr>
          <p:cNvPr id="23" name="22 - Θέση αριθμού διαφάνειας"/>
          <p:cNvSpPr>
            <a:spLocks noGrp="1"/>
          </p:cNvSpPr>
          <p:nvPr>
            <p:ph type="sldNum" sz="quarter" idx="4"/>
          </p:nvPr>
        </p:nvSpPr>
        <p:spPr>
          <a:xfrm>
            <a:off x="146050" y="4657725"/>
            <a:ext cx="457200" cy="3429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2D1E1C9D-C2C5-469F-8387-43468ACC47B7}"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4013" r:id="rId1"/>
    <p:sldLayoutId id="2147484006" r:id="rId2"/>
    <p:sldLayoutId id="2147484014" r:id="rId3"/>
    <p:sldLayoutId id="2147484007" r:id="rId4"/>
    <p:sldLayoutId id="2147484008" r:id="rId5"/>
    <p:sldLayoutId id="2147484009" r:id="rId6"/>
    <p:sldLayoutId id="2147484010" r:id="rId7"/>
    <p:sldLayoutId id="2147484015" r:id="rId8"/>
    <p:sldLayoutId id="2147484016" r:id="rId9"/>
    <p:sldLayoutId id="2147484011" r:id="rId10"/>
    <p:sldLayoutId id="2147484012"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mpapasotiriou@yahoo.com"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12"/>
          <p:cNvSpPr>
            <a:spLocks noChangeArrowheads="1"/>
          </p:cNvSpPr>
          <p:nvPr/>
        </p:nvSpPr>
        <p:spPr bwMode="auto">
          <a:xfrm>
            <a:off x="75428" y="1419622"/>
            <a:ext cx="8966354" cy="1368000"/>
          </a:xfrm>
          <a:prstGeom prst="rect">
            <a:avLst/>
          </a:prstGeom>
          <a:solidFill>
            <a:srgbClr val="002060"/>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solidFill>
                <a:schemeClr val="bg1"/>
              </a:solidFill>
              <a:latin typeface="+mn-lt"/>
            </a:endParaRPr>
          </a:p>
        </p:txBody>
      </p:sp>
      <p:sp>
        <p:nvSpPr>
          <p:cNvPr id="4" name="Text Box 17"/>
          <p:cNvSpPr txBox="1">
            <a:spLocks noChangeArrowheads="1"/>
          </p:cNvSpPr>
          <p:nvPr/>
        </p:nvSpPr>
        <p:spPr bwMode="auto">
          <a:xfrm>
            <a:off x="3204530" y="2841781"/>
            <a:ext cx="2747868" cy="738664"/>
          </a:xfrm>
          <a:prstGeom prst="rect">
            <a:avLst/>
          </a:prstGeom>
          <a:noFill/>
          <a:ln w="12700">
            <a:noFill/>
            <a:miter lim="800000"/>
            <a:headEnd/>
            <a:tailEnd/>
          </a:ln>
        </p:spPr>
        <p:txBody>
          <a:bodyPr wrap="none">
            <a:spAutoFit/>
          </a:bodyPr>
          <a:lstStyle/>
          <a:p>
            <a:pPr algn="ctr" defTabSz="762000" eaLnBrk="0" hangingPunct="0"/>
            <a:r>
              <a:rPr lang="el-GR" b="1" dirty="0">
                <a:solidFill>
                  <a:srgbClr val="003399"/>
                </a:solidFill>
              </a:rPr>
              <a:t>Μάριος </a:t>
            </a:r>
            <a:r>
              <a:rPr lang="el-GR" b="1" dirty="0" err="1">
                <a:solidFill>
                  <a:srgbClr val="003399"/>
                </a:solidFill>
              </a:rPr>
              <a:t>Παπασωτηρίου</a:t>
            </a:r>
            <a:endParaRPr lang="en-US" b="1" dirty="0">
              <a:solidFill>
                <a:srgbClr val="003399"/>
              </a:solidFill>
            </a:endParaRPr>
          </a:p>
          <a:p>
            <a:pPr algn="ctr" defTabSz="762000" eaLnBrk="0" hangingPunct="0"/>
            <a:r>
              <a:rPr lang="de-DE" sz="1200" b="1" dirty="0" err="1">
                <a:solidFill>
                  <a:srgbClr val="666699"/>
                </a:solidFill>
                <a:hlinkClick r:id="rId2"/>
              </a:rPr>
              <a:t>mpapasotir</a:t>
            </a:r>
            <a:r>
              <a:rPr lang="en-US" sz="1200" b="1" dirty="0" err="1">
                <a:solidFill>
                  <a:srgbClr val="666699"/>
                </a:solidFill>
                <a:hlinkClick r:id="rId2"/>
              </a:rPr>
              <a:t>iou</a:t>
            </a:r>
            <a:r>
              <a:rPr lang="de-DE" sz="1200" b="1" dirty="0">
                <a:solidFill>
                  <a:srgbClr val="666699"/>
                </a:solidFill>
                <a:hlinkClick r:id="rId2"/>
              </a:rPr>
              <a:t>@</a:t>
            </a:r>
            <a:r>
              <a:rPr lang="de-DE" sz="1200" b="1" dirty="0" err="1">
                <a:solidFill>
                  <a:srgbClr val="666699"/>
                </a:solidFill>
                <a:hlinkClick r:id="rId2"/>
              </a:rPr>
              <a:t>yahoo.com</a:t>
            </a:r>
            <a:endParaRPr lang="el-GR" sz="1200" b="1" dirty="0">
              <a:solidFill>
                <a:srgbClr val="666699"/>
              </a:solidFill>
            </a:endParaRPr>
          </a:p>
          <a:p>
            <a:pPr algn="ctr" defTabSz="762000" eaLnBrk="0" hangingPunct="0"/>
            <a:r>
              <a:rPr lang="en-US" sz="1200" b="1" dirty="0">
                <a:solidFill>
                  <a:srgbClr val="666699"/>
                </a:solidFill>
              </a:rPr>
              <a:t>mpapasotir@upatras.gr</a:t>
            </a:r>
            <a:endParaRPr lang="de-DE" sz="1200" b="1" dirty="0">
              <a:solidFill>
                <a:srgbClr val="666699"/>
              </a:solidFill>
            </a:endParaRPr>
          </a:p>
        </p:txBody>
      </p:sp>
      <p:sp>
        <p:nvSpPr>
          <p:cNvPr id="5" name="Text Box 6"/>
          <p:cNvSpPr txBox="1">
            <a:spLocks noChangeArrowheads="1"/>
          </p:cNvSpPr>
          <p:nvPr/>
        </p:nvSpPr>
        <p:spPr bwMode="auto">
          <a:xfrm>
            <a:off x="-5286" y="1832506"/>
            <a:ext cx="9144000" cy="523220"/>
          </a:xfrm>
          <a:prstGeom prst="rect">
            <a:avLst/>
          </a:prstGeom>
          <a:noFill/>
          <a:ln w="9525">
            <a:noFill/>
            <a:miter lim="800000"/>
            <a:headEnd/>
            <a:tailEnd/>
          </a:ln>
        </p:spPr>
        <p:txBody>
          <a:bodyPr wrap="square">
            <a:spAutoFit/>
          </a:bodyPr>
          <a:lstStyle/>
          <a:p>
            <a:pPr algn="ctr"/>
            <a:r>
              <a:rPr lang="en-US" sz="2800" b="1" dirty="0">
                <a:solidFill>
                  <a:schemeClr val="bg1"/>
                </a:solidFill>
              </a:rPr>
              <a:t>IgA </a:t>
            </a:r>
            <a:r>
              <a:rPr lang="el-GR" sz="2800" b="1" dirty="0">
                <a:solidFill>
                  <a:schemeClr val="bg1"/>
                </a:solidFill>
              </a:rPr>
              <a:t>Νεφροπάθεια</a:t>
            </a:r>
          </a:p>
        </p:txBody>
      </p:sp>
      <p:pic>
        <p:nvPicPr>
          <p:cNvPr id="10" name="Picture 3" descr="C:\Users\Μάριος Παπασωτηρίου\Pictures\ΠΓΝ Πατρών.jpg"/>
          <p:cNvPicPr>
            <a:picLocks noChangeAspect="1" noChangeArrowheads="1"/>
          </p:cNvPicPr>
          <p:nvPr/>
        </p:nvPicPr>
        <p:blipFill>
          <a:blip r:embed="rId3" cstate="print"/>
          <a:srcRect l="5624" t="5249" r="2009" b="2625"/>
          <a:stretch>
            <a:fillRect/>
          </a:stretch>
        </p:blipFill>
        <p:spPr bwMode="auto">
          <a:xfrm>
            <a:off x="5575692" y="4037914"/>
            <a:ext cx="3537146" cy="1080000"/>
          </a:xfrm>
          <a:prstGeom prst="rect">
            <a:avLst/>
          </a:prstGeom>
          <a:noFill/>
        </p:spPr>
      </p:pic>
      <p:pic>
        <p:nvPicPr>
          <p:cNvPr id="11" name="Picture 2" descr="C:\Users\Μάριος Παπασωτηρίου\Pictures\Λογότυπα Παν. Πατρών\LOGO-UP-4COLOR-STAMP.jpg"/>
          <p:cNvPicPr>
            <a:picLocks noChangeAspect="1" noChangeArrowheads="1"/>
          </p:cNvPicPr>
          <p:nvPr/>
        </p:nvPicPr>
        <p:blipFill>
          <a:blip r:embed="rId4" cstate="print"/>
          <a:srcRect l="12821" t="12821" r="12821" b="14246"/>
          <a:stretch>
            <a:fillRect/>
          </a:stretch>
        </p:blipFill>
        <p:spPr bwMode="auto">
          <a:xfrm>
            <a:off x="19649" y="4037914"/>
            <a:ext cx="1101081" cy="1080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Γενετικοί παράγοντες και </a:t>
              </a:r>
              <a:r>
                <a:rPr lang="en-US" sz="2800" b="1" dirty="0">
                  <a:solidFill>
                    <a:schemeClr val="bg1"/>
                  </a:solidFill>
                  <a:latin typeface="Arial" panose="020B0604020202020204" pitchFamily="34" charset="0"/>
                  <a:cs typeface="Arial" panose="020B0604020202020204" pitchFamily="34" charset="0"/>
                </a:rPr>
                <a:t>IgAN</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987574"/>
            <a:ext cx="8640960" cy="3600400"/>
          </a:xfrm>
        </p:spPr>
        <p:txBody>
          <a:bodyPr/>
          <a:lstStyle/>
          <a:p>
            <a:pPr>
              <a:buClr>
                <a:srgbClr val="A50021"/>
              </a:buClr>
              <a:buFont typeface="Wingdings" pitchFamily="2" charset="2"/>
              <a:buChar char="v"/>
            </a:pPr>
            <a:r>
              <a:rPr lang="el-GR" sz="1200" b="1" dirty="0">
                <a:latin typeface="Arial" pitchFamily="34" charset="0"/>
                <a:cs typeface="Arial" pitchFamily="34" charset="0"/>
              </a:rPr>
              <a:t>Η πλειονότητα των περιστατικών </a:t>
            </a:r>
            <a:r>
              <a:rPr lang="el-GR" sz="1200" b="1" dirty="0">
                <a:solidFill>
                  <a:srgbClr val="A50021"/>
                </a:solidFill>
                <a:latin typeface="Arial" pitchFamily="34" charset="0"/>
                <a:cs typeface="Arial" pitchFamily="34" charset="0"/>
              </a:rPr>
              <a:t>(&gt;90%</a:t>
            </a:r>
            <a:r>
              <a:rPr lang="el-GR" sz="1200" b="1" dirty="0">
                <a:latin typeface="Arial" pitchFamily="34" charset="0"/>
                <a:cs typeface="Arial" pitchFamily="34" charset="0"/>
              </a:rPr>
              <a:t>) αποτελούν </a:t>
            </a:r>
            <a:r>
              <a:rPr lang="el-GR" sz="1200" b="1" dirty="0">
                <a:solidFill>
                  <a:srgbClr val="A50021"/>
                </a:solidFill>
                <a:latin typeface="Arial" pitchFamily="34" charset="0"/>
                <a:cs typeface="Arial" pitchFamily="34" charset="0"/>
              </a:rPr>
              <a:t>σποραδικές περιπτώσεις </a:t>
            </a:r>
            <a:r>
              <a:rPr lang="el-GR" sz="1200" b="1" dirty="0">
                <a:latin typeface="Arial" pitchFamily="34" charset="0"/>
                <a:cs typeface="Arial" pitchFamily="34" charset="0"/>
              </a:rPr>
              <a:t>με λίγα περιστατικά να έχουν συγγενική σχέση.</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Γενετικοί </a:t>
            </a:r>
            <a:r>
              <a:rPr lang="el-GR" sz="1200" b="1" dirty="0" err="1">
                <a:latin typeface="Arial" pitchFamily="34" charset="0"/>
                <a:cs typeface="Arial" pitchFamily="34" charset="0"/>
              </a:rPr>
              <a:t>τροποποιητές</a:t>
            </a:r>
            <a:r>
              <a:rPr lang="el-GR" sz="1200" b="1" dirty="0">
                <a:latin typeface="Arial" pitchFamily="34" charset="0"/>
                <a:cs typeface="Arial" pitchFamily="34" charset="0"/>
              </a:rPr>
              <a:t> που καθορίζουν τη συχνότητα εμφάνισης και την κλινική πορεία της νόσου αποτελούν </a:t>
            </a:r>
          </a:p>
          <a:p>
            <a:pPr lvl="1">
              <a:buClr>
                <a:srgbClr val="A50021"/>
              </a:buClr>
              <a:buFont typeface="Wingdings" pitchFamily="2" charset="2"/>
              <a:buChar char="v"/>
            </a:pPr>
            <a:r>
              <a:rPr lang="el-GR" sz="1200" b="1" dirty="0">
                <a:solidFill>
                  <a:srgbClr val="A50021"/>
                </a:solidFill>
                <a:latin typeface="Arial" pitchFamily="34" charset="0"/>
                <a:cs typeface="Arial" pitchFamily="34" charset="0"/>
              </a:rPr>
              <a:t>Πολυμορφισμοί</a:t>
            </a:r>
            <a:r>
              <a:rPr lang="el-GR" sz="1200" b="1" dirty="0">
                <a:latin typeface="Arial" pitchFamily="34" charset="0"/>
                <a:cs typeface="Arial" pitchFamily="34" charset="0"/>
              </a:rPr>
              <a:t> και παραλλαγές των </a:t>
            </a:r>
            <a:r>
              <a:rPr lang="en-US" sz="1200" b="1" dirty="0">
                <a:latin typeface="Arial" pitchFamily="34" charset="0"/>
                <a:cs typeface="Arial" pitchFamily="34" charset="0"/>
              </a:rPr>
              <a:t>HLA-DR, -DQ, -DP, -B.</a:t>
            </a:r>
          </a:p>
          <a:p>
            <a:pPr lvl="1">
              <a:buClr>
                <a:srgbClr val="A50021"/>
              </a:buClr>
              <a:buFont typeface="Wingdings" pitchFamily="2" charset="2"/>
              <a:buChar char="v"/>
            </a:pPr>
            <a:r>
              <a:rPr lang="el-GR" sz="1200" b="1" dirty="0">
                <a:latin typeface="Arial" pitchFamily="34" charset="0"/>
                <a:cs typeface="Arial" pitchFamily="34" charset="0"/>
              </a:rPr>
              <a:t>Παραλλαγές του </a:t>
            </a:r>
            <a:r>
              <a:rPr lang="en-US" sz="1200" b="1" dirty="0">
                <a:latin typeface="Arial" pitchFamily="34" charset="0"/>
                <a:cs typeface="Arial" pitchFamily="34" charset="0"/>
              </a:rPr>
              <a:t>TNF,</a:t>
            </a:r>
            <a:r>
              <a:rPr lang="el-GR" sz="1200" b="1" dirty="0">
                <a:latin typeface="Arial" pitchFamily="34" charset="0"/>
                <a:cs typeface="Arial" pitchFamily="34" charset="0"/>
              </a:rPr>
              <a:t> </a:t>
            </a:r>
            <a:r>
              <a:rPr lang="en-US" sz="1200" b="1" dirty="0">
                <a:latin typeface="Arial" pitchFamily="34" charset="0"/>
                <a:cs typeface="Arial" pitchFamily="34" charset="0"/>
              </a:rPr>
              <a:t>factor H</a:t>
            </a:r>
            <a:r>
              <a:rPr lang="el-GR" sz="1200" b="1" dirty="0">
                <a:latin typeface="Arial" pitchFamily="34" charset="0"/>
                <a:cs typeface="Arial" pitchFamily="34" charset="0"/>
              </a:rPr>
              <a:t> και κυτταροκινών.</a:t>
            </a:r>
            <a:endParaRPr lang="en-US"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Αρκετές </a:t>
            </a:r>
            <a:r>
              <a:rPr lang="el-GR" sz="1200" b="1" dirty="0">
                <a:solidFill>
                  <a:srgbClr val="A50021"/>
                </a:solidFill>
                <a:latin typeface="Arial" pitchFamily="34" charset="0"/>
                <a:cs typeface="Arial" pitchFamily="34" charset="0"/>
              </a:rPr>
              <a:t>μελέτες σε επίπεδο </a:t>
            </a:r>
            <a:r>
              <a:rPr lang="el-GR" sz="1200" b="1" dirty="0" err="1">
                <a:solidFill>
                  <a:srgbClr val="A50021"/>
                </a:solidFill>
                <a:latin typeface="Arial" pitchFamily="34" charset="0"/>
                <a:cs typeface="Arial" pitchFamily="34" charset="0"/>
              </a:rPr>
              <a:t>γονιδιώματος</a:t>
            </a:r>
            <a:r>
              <a:rPr lang="el-GR" sz="1200" b="1" dirty="0">
                <a:solidFill>
                  <a:srgbClr val="A50021"/>
                </a:solidFill>
                <a:latin typeface="Arial" pitchFamily="34" charset="0"/>
                <a:cs typeface="Arial" pitchFamily="34" charset="0"/>
              </a:rPr>
              <a:t> </a:t>
            </a:r>
            <a:r>
              <a:rPr lang="el-GR" sz="1200" b="1" dirty="0">
                <a:latin typeface="Arial" pitchFamily="34" charset="0"/>
                <a:cs typeface="Arial" pitchFamily="34" charset="0"/>
              </a:rPr>
              <a:t>(</a:t>
            </a:r>
            <a:r>
              <a:rPr lang="el-GR" sz="1200" b="1" dirty="0">
                <a:solidFill>
                  <a:srgbClr val="A50021"/>
                </a:solidFill>
                <a:latin typeface="Arial" pitchFamily="34" charset="0"/>
                <a:cs typeface="Arial" pitchFamily="34" charset="0"/>
              </a:rPr>
              <a:t>GWAS</a:t>
            </a:r>
            <a:r>
              <a:rPr lang="el-GR" sz="1200" b="1" dirty="0">
                <a:latin typeface="Arial" pitchFamily="34" charset="0"/>
                <a:cs typeface="Arial" pitchFamily="34" charset="0"/>
              </a:rPr>
              <a:t>) σε διαφορετικές εθνότητες έχουν εντοπίσει γενετικούς τόπους που σχετίζονται με την ανάπτυξη της IgAN. Ορισμένα από τα αναγνωρισμένα </a:t>
            </a:r>
            <a:r>
              <a:rPr lang="el-GR" sz="1200" b="1" dirty="0">
                <a:solidFill>
                  <a:srgbClr val="A50021"/>
                </a:solidFill>
                <a:latin typeface="Arial" pitchFamily="34" charset="0"/>
                <a:cs typeface="Arial" pitchFamily="34" charset="0"/>
              </a:rPr>
              <a:t>γονίδια</a:t>
            </a:r>
            <a:r>
              <a:rPr lang="el-GR" sz="1200" b="1" dirty="0">
                <a:latin typeface="Arial" pitchFamily="34" charset="0"/>
                <a:cs typeface="Arial" pitchFamily="34" charset="0"/>
              </a:rPr>
              <a:t> σχετίζονται με την </a:t>
            </a:r>
          </a:p>
          <a:p>
            <a:pPr lvl="1">
              <a:buClr>
                <a:srgbClr val="A50021"/>
              </a:buClr>
              <a:buFont typeface="Wingdings" pitchFamily="2" charset="2"/>
              <a:buChar char="v"/>
            </a:pPr>
            <a:r>
              <a:rPr lang="el-GR" sz="1200" b="1" dirty="0">
                <a:solidFill>
                  <a:srgbClr val="A50021"/>
                </a:solidFill>
                <a:latin typeface="Arial" pitchFamily="34" charset="0"/>
                <a:cs typeface="Arial" pitchFamily="34" charset="0"/>
              </a:rPr>
              <a:t>ανοσία των βλεννογόνων </a:t>
            </a:r>
            <a:r>
              <a:rPr lang="en-US" sz="1200" b="1" dirty="0">
                <a:latin typeface="Arial" pitchFamily="34" charset="0"/>
                <a:cs typeface="Arial" pitchFamily="34" charset="0"/>
              </a:rPr>
              <a:t>(</a:t>
            </a:r>
            <a:r>
              <a:rPr lang="en-US" sz="1200" b="1" i="1" dirty="0">
                <a:latin typeface="Arial" pitchFamily="34" charset="0"/>
                <a:cs typeface="Arial" pitchFamily="34" charset="0"/>
              </a:rPr>
              <a:t>ITGAM , ITGAX , DEFA , LIF , OSM , HORMAD2 , MTMR3</a:t>
            </a:r>
            <a:r>
              <a:rPr lang="el-GR" sz="1200" b="1" i="1" dirty="0">
                <a:latin typeface="Arial" pitchFamily="34" charset="0"/>
                <a:cs typeface="Arial" pitchFamily="34" charset="0"/>
              </a:rPr>
              <a:t>,</a:t>
            </a:r>
            <a:r>
              <a:rPr lang="en-US" sz="1200" b="1" i="1" dirty="0">
                <a:latin typeface="Arial" pitchFamily="34" charset="0"/>
                <a:cs typeface="Arial" pitchFamily="34" charset="0"/>
              </a:rPr>
              <a:t> TNFSF13), </a:t>
            </a:r>
            <a:endParaRPr lang="el-GR" sz="1200" b="1" i="1" dirty="0">
              <a:latin typeface="Arial" pitchFamily="34" charset="0"/>
              <a:cs typeface="Arial" pitchFamily="34" charset="0"/>
            </a:endParaRPr>
          </a:p>
          <a:p>
            <a:pPr lvl="1">
              <a:buClr>
                <a:srgbClr val="A50021"/>
              </a:buClr>
              <a:buFont typeface="Wingdings" pitchFamily="2" charset="2"/>
              <a:buChar char="v"/>
            </a:pPr>
            <a:r>
              <a:rPr lang="el-GR" sz="1200" b="1" dirty="0">
                <a:latin typeface="Arial" pitchFamily="34" charset="0"/>
                <a:cs typeface="Arial" pitchFamily="34" charset="0"/>
              </a:rPr>
              <a:t>τόσο την </a:t>
            </a:r>
            <a:r>
              <a:rPr lang="el-GR" sz="1200" b="1" dirty="0">
                <a:solidFill>
                  <a:srgbClr val="A50021"/>
                </a:solidFill>
                <a:latin typeface="Arial" pitchFamily="34" charset="0"/>
                <a:cs typeface="Arial" pitchFamily="34" charset="0"/>
              </a:rPr>
              <a:t>έμφυτη όσο και την προσαρμοστική ανοσία</a:t>
            </a:r>
            <a:r>
              <a:rPr lang="en-US" sz="1200" b="1" dirty="0">
                <a:solidFill>
                  <a:srgbClr val="A50021"/>
                </a:solidFill>
                <a:latin typeface="Arial" pitchFamily="34" charset="0"/>
                <a:cs typeface="Arial" pitchFamily="34" charset="0"/>
              </a:rPr>
              <a:t> </a:t>
            </a:r>
            <a:r>
              <a:rPr lang="en-US" sz="1200" b="1" i="1" dirty="0">
                <a:latin typeface="Arial" pitchFamily="34" charset="0"/>
                <a:cs typeface="Arial" pitchFamily="34" charset="0"/>
              </a:rPr>
              <a:t>(CARD9 , VAV3, HLA-DQA1, HLA- DQB1 </a:t>
            </a:r>
            <a:r>
              <a:rPr lang="el-GR" sz="1200" b="1" i="1" dirty="0">
                <a:latin typeface="Arial" pitchFamily="34" charset="0"/>
                <a:cs typeface="Arial" pitchFamily="34" charset="0"/>
              </a:rPr>
              <a:t>και </a:t>
            </a:r>
            <a:r>
              <a:rPr lang="en-US" sz="1200" b="1" i="1" dirty="0">
                <a:latin typeface="Arial" pitchFamily="34" charset="0"/>
                <a:cs typeface="Arial" pitchFamily="34" charset="0"/>
              </a:rPr>
              <a:t>HLA-DRB1) </a:t>
            </a:r>
            <a:r>
              <a:rPr lang="el-GR" sz="1200" b="1" i="1" dirty="0">
                <a:latin typeface="Arial" pitchFamily="34" charset="0"/>
                <a:cs typeface="Arial" pitchFamily="34" charset="0"/>
              </a:rPr>
              <a:t>και</a:t>
            </a:r>
            <a:r>
              <a:rPr lang="en-US" sz="1200" b="1" i="1" dirty="0">
                <a:latin typeface="Arial" pitchFamily="34" charset="0"/>
                <a:cs typeface="Arial" pitchFamily="34" charset="0"/>
              </a:rPr>
              <a:t> </a:t>
            </a:r>
            <a:endParaRPr lang="el-GR" sz="1200" b="1" i="1" dirty="0">
              <a:latin typeface="Arial" pitchFamily="34" charset="0"/>
              <a:cs typeface="Arial" pitchFamily="34" charset="0"/>
            </a:endParaRPr>
          </a:p>
          <a:p>
            <a:pPr lvl="1">
              <a:buClr>
                <a:srgbClr val="A50021"/>
              </a:buClr>
              <a:buFont typeface="Wingdings" pitchFamily="2" charset="2"/>
              <a:buChar char="v"/>
            </a:pPr>
            <a:r>
              <a:rPr lang="el-GR" sz="1200" b="1" dirty="0">
                <a:latin typeface="Arial" pitchFamily="34" charset="0"/>
                <a:cs typeface="Arial" pitchFamily="34" charset="0"/>
              </a:rPr>
              <a:t>την </a:t>
            </a:r>
            <a:r>
              <a:rPr lang="el-GR" sz="1200" b="1" dirty="0">
                <a:solidFill>
                  <a:srgbClr val="A50021"/>
                </a:solidFill>
                <a:latin typeface="Arial" pitchFamily="34" charset="0"/>
                <a:cs typeface="Arial" pitchFamily="34" charset="0"/>
              </a:rPr>
              <a:t>ενεργοποίηση του συμπληρώματος</a:t>
            </a:r>
            <a:r>
              <a:rPr lang="en-US" sz="1200" b="1" i="1" dirty="0">
                <a:solidFill>
                  <a:srgbClr val="A50021"/>
                </a:solidFill>
                <a:latin typeface="Arial" pitchFamily="34" charset="0"/>
                <a:cs typeface="Arial" pitchFamily="34" charset="0"/>
              </a:rPr>
              <a:t> </a:t>
            </a:r>
            <a:r>
              <a:rPr lang="en-US" sz="1200" b="1" i="1" dirty="0">
                <a:latin typeface="Arial" pitchFamily="34" charset="0"/>
                <a:cs typeface="Arial" pitchFamily="34" charset="0"/>
              </a:rPr>
              <a:t>(CFH , CFHR1 </a:t>
            </a:r>
            <a:r>
              <a:rPr lang="el-GR" sz="1200" b="1" i="1" dirty="0">
                <a:latin typeface="Arial" pitchFamily="34" charset="0"/>
                <a:cs typeface="Arial" pitchFamily="34" charset="0"/>
              </a:rPr>
              <a:t>και </a:t>
            </a:r>
            <a:r>
              <a:rPr lang="en-US" sz="1200" b="1" i="1" dirty="0">
                <a:latin typeface="Arial" pitchFamily="34" charset="0"/>
                <a:cs typeface="Arial" pitchFamily="34" charset="0"/>
              </a:rPr>
              <a:t>CFHR3)</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Η </a:t>
            </a:r>
            <a:r>
              <a:rPr lang="el-GR" sz="1200" b="1" dirty="0">
                <a:solidFill>
                  <a:srgbClr val="A50021"/>
                </a:solidFill>
                <a:latin typeface="Arial" pitchFamily="34" charset="0"/>
                <a:cs typeface="Arial" pitchFamily="34" charset="0"/>
              </a:rPr>
              <a:t>βαθμολογία</a:t>
            </a:r>
            <a:r>
              <a:rPr lang="el-GR" sz="1200" b="1" dirty="0">
                <a:latin typeface="Arial" pitchFamily="34" charset="0"/>
                <a:cs typeface="Arial" pitchFamily="34" charset="0"/>
              </a:rPr>
              <a:t> </a:t>
            </a:r>
            <a:r>
              <a:rPr lang="el-GR" sz="1200" b="1" dirty="0">
                <a:solidFill>
                  <a:srgbClr val="A50021"/>
                </a:solidFill>
                <a:latin typeface="Arial" pitchFamily="34" charset="0"/>
                <a:cs typeface="Arial" pitchFamily="34" charset="0"/>
              </a:rPr>
              <a:t>γενετικού κινδύνου </a:t>
            </a:r>
            <a:r>
              <a:rPr lang="el-GR" sz="1200" b="1" dirty="0">
                <a:latin typeface="Arial" pitchFamily="34" charset="0"/>
                <a:cs typeface="Arial" pitchFamily="34" charset="0"/>
              </a:rPr>
              <a:t>με βάση τους εντοπισμένους επιτόπους GWAS είναι </a:t>
            </a:r>
            <a:r>
              <a:rPr lang="el-GR" sz="1200" b="1" dirty="0">
                <a:solidFill>
                  <a:srgbClr val="A50021"/>
                </a:solidFill>
                <a:latin typeface="Arial" pitchFamily="34" charset="0"/>
                <a:cs typeface="Arial" pitchFamily="34" charset="0"/>
              </a:rPr>
              <a:t>υψηλότερη στους Ασιάτες</a:t>
            </a:r>
            <a:r>
              <a:rPr lang="el-GR" sz="1200" b="1" dirty="0">
                <a:latin typeface="Arial" pitchFamily="34" charset="0"/>
                <a:cs typeface="Arial" pitchFamily="34" charset="0"/>
              </a:rPr>
              <a:t>, ενδιάμεση στους Ευρωπαίους και χαμηλότερη στους Αφρικανούς.</a:t>
            </a:r>
            <a:endParaRPr lang="en-US" sz="1200" b="1" dirty="0">
              <a:latin typeface="Arial" pitchFamily="34" charset="0"/>
              <a:cs typeface="Arial" pitchFamily="34" charset="0"/>
            </a:endParaRPr>
          </a:p>
          <a:p>
            <a:pPr>
              <a:buClr>
                <a:srgbClr val="A50021"/>
              </a:buClr>
              <a:buFont typeface="Wingdings" pitchFamily="2" charset="2"/>
              <a:buChar char="v"/>
            </a:pPr>
            <a:endParaRPr lang="en-US" sz="1200" b="1" dirty="0">
              <a:latin typeface="Arial" pitchFamily="34" charset="0"/>
              <a:cs typeface="Arial" pitchFamily="34" charset="0"/>
            </a:endParaRPr>
          </a:p>
        </p:txBody>
      </p:sp>
      <p:sp>
        <p:nvSpPr>
          <p:cNvPr id="7" name="6 - Ορθογώνιο"/>
          <p:cNvSpPr/>
          <p:nvPr/>
        </p:nvSpPr>
        <p:spPr>
          <a:xfrm>
            <a:off x="6761260" y="4948594"/>
            <a:ext cx="2419252" cy="215444"/>
          </a:xfrm>
          <a:prstGeom prst="rect">
            <a:avLst/>
          </a:prstGeom>
        </p:spPr>
        <p:txBody>
          <a:bodyPr wrap="none">
            <a:spAutoFit/>
          </a:bodyPr>
          <a:lstStyle/>
          <a:p>
            <a:r>
              <a:rPr lang="en-US" sz="800" b="1" dirty="0"/>
              <a:t>Lee M et al. </a:t>
            </a:r>
            <a:r>
              <a:rPr lang="de-DE" sz="800" b="1" dirty="0"/>
              <a:t>CKJ, 2023, vol. 16, </a:t>
            </a:r>
            <a:r>
              <a:rPr lang="de-DE" sz="800" b="1" dirty="0" err="1"/>
              <a:t>Suppl</a:t>
            </a:r>
            <a:r>
              <a:rPr lang="de-DE" sz="800" b="1" dirty="0"/>
              <a:t> 2, ii1–ii8</a:t>
            </a:r>
            <a:endParaRPr lang="el-GR" sz="8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r>
                <a:rPr lang="en-US" sz="2800" b="1" dirty="0">
                  <a:solidFill>
                    <a:schemeClr val="bg1"/>
                  </a:solidFill>
                </a:rPr>
                <a:t>IgA </a:t>
              </a:r>
              <a:r>
                <a:rPr lang="el-GR" sz="2800" b="1" dirty="0">
                  <a:solidFill>
                    <a:schemeClr val="bg1"/>
                  </a:solidFill>
                </a:rPr>
                <a:t>Νεφροπάθεια</a:t>
              </a:r>
            </a:p>
          </p:txBody>
        </p:sp>
      </p:grpSp>
      <p:sp>
        <p:nvSpPr>
          <p:cNvPr id="34" name="33 - Θέση περιεχομένου"/>
          <p:cNvSpPr>
            <a:spLocks noGrp="1"/>
          </p:cNvSpPr>
          <p:nvPr>
            <p:ph sz="quarter" idx="1"/>
          </p:nvPr>
        </p:nvSpPr>
        <p:spPr>
          <a:xfrm>
            <a:off x="251520" y="1275606"/>
            <a:ext cx="8640960" cy="2808312"/>
          </a:xfrm>
        </p:spPr>
        <p:txBody>
          <a:bodyPr/>
          <a:lstStyle/>
          <a:p>
            <a:pPr>
              <a:lnSpc>
                <a:spcPct val="150000"/>
              </a:lnSpc>
              <a:buClr>
                <a:srgbClr val="A50021"/>
              </a:buClr>
              <a:buFont typeface="Wingdings" pitchFamily="2" charset="2"/>
              <a:buChar char="v"/>
            </a:pPr>
            <a:r>
              <a:rPr lang="el-GR" sz="1400" b="1" dirty="0">
                <a:solidFill>
                  <a:schemeClr val="tx2">
                    <a:lumMod val="20000"/>
                    <a:lumOff val="80000"/>
                  </a:schemeClr>
                </a:solidFill>
                <a:latin typeface="Arial" pitchFamily="34" charset="0"/>
                <a:cs typeface="Arial" pitchFamily="34" charset="0"/>
              </a:rPr>
              <a:t>Παθοφυσιολογικά και επιδημιολογικά στοιχεία </a:t>
            </a:r>
          </a:p>
          <a:p>
            <a:pPr>
              <a:lnSpc>
                <a:spcPct val="150000"/>
              </a:lnSpc>
              <a:buClr>
                <a:srgbClr val="A50021"/>
              </a:buClr>
              <a:buNone/>
            </a:pPr>
            <a:r>
              <a:rPr lang="el-GR" sz="1400" b="1" dirty="0">
                <a:solidFill>
                  <a:schemeClr val="tx2">
                    <a:lumMod val="20000"/>
                    <a:lumOff val="80000"/>
                  </a:schemeClr>
                </a:solidFill>
                <a:latin typeface="Arial" pitchFamily="34" charset="0"/>
                <a:cs typeface="Arial" pitchFamily="34" charset="0"/>
              </a:rPr>
              <a:t> </a:t>
            </a:r>
          </a:p>
          <a:p>
            <a:pPr>
              <a:lnSpc>
                <a:spcPct val="150000"/>
              </a:lnSpc>
              <a:buClr>
                <a:srgbClr val="A50021"/>
              </a:buClr>
              <a:buFont typeface="Wingdings" pitchFamily="2" charset="2"/>
              <a:buChar char="v"/>
            </a:pPr>
            <a:r>
              <a:rPr lang="el-GR" sz="1400" b="1" dirty="0">
                <a:latin typeface="Arial" pitchFamily="34" charset="0"/>
                <a:cs typeface="Arial" pitchFamily="34" charset="0"/>
              </a:rPr>
              <a:t>Ιστοπαθολογία</a:t>
            </a:r>
          </a:p>
          <a:p>
            <a:pPr>
              <a:lnSpc>
                <a:spcPct val="150000"/>
              </a:lnSpc>
              <a:buClr>
                <a:srgbClr val="A50021"/>
              </a:buClr>
              <a:buFont typeface="Wingdings" pitchFamily="2" charset="2"/>
              <a:buChar char="v"/>
            </a:pPr>
            <a:endParaRPr lang="el-GR" sz="1400" b="1" dirty="0">
              <a:solidFill>
                <a:schemeClr val="tx2">
                  <a:lumMod val="20000"/>
                  <a:lumOff val="80000"/>
                </a:schemeClr>
              </a:solidFill>
              <a:latin typeface="Arial" pitchFamily="34" charset="0"/>
              <a:cs typeface="Arial" pitchFamily="34" charset="0"/>
            </a:endParaRPr>
          </a:p>
          <a:p>
            <a:pPr>
              <a:lnSpc>
                <a:spcPct val="150000"/>
              </a:lnSpc>
              <a:buClr>
                <a:srgbClr val="A50021"/>
              </a:buClr>
              <a:buFont typeface="Wingdings" pitchFamily="2" charset="2"/>
              <a:buChar char="v"/>
            </a:pPr>
            <a:r>
              <a:rPr lang="el-GR" sz="1400" b="1" dirty="0">
                <a:solidFill>
                  <a:schemeClr val="tx2">
                    <a:lumMod val="20000"/>
                    <a:lumOff val="80000"/>
                  </a:schemeClr>
                </a:solidFill>
                <a:latin typeface="Arial" pitchFamily="34" charset="0"/>
                <a:cs typeface="Arial" pitchFamily="34" charset="0"/>
              </a:rPr>
              <a:t>Κλινικές εκδηλώσεις και διαφορική διάγνωση</a:t>
            </a:r>
          </a:p>
          <a:p>
            <a:pPr>
              <a:lnSpc>
                <a:spcPct val="150000"/>
              </a:lnSpc>
              <a:buClr>
                <a:srgbClr val="A50021"/>
              </a:buClr>
              <a:buFont typeface="Wingdings" pitchFamily="2" charset="2"/>
              <a:buChar char="v"/>
            </a:pPr>
            <a:endParaRPr lang="el-GR" sz="1400" b="1" dirty="0">
              <a:solidFill>
                <a:schemeClr val="tx2">
                  <a:lumMod val="20000"/>
                  <a:lumOff val="80000"/>
                </a:schemeClr>
              </a:solidFill>
              <a:latin typeface="Arial" pitchFamily="34" charset="0"/>
              <a:cs typeface="Arial" pitchFamily="34" charset="0"/>
            </a:endParaRPr>
          </a:p>
          <a:p>
            <a:pPr>
              <a:lnSpc>
                <a:spcPct val="150000"/>
              </a:lnSpc>
              <a:buClr>
                <a:srgbClr val="A50021"/>
              </a:buClr>
              <a:buFont typeface="Wingdings" pitchFamily="2" charset="2"/>
              <a:buChar char="v"/>
            </a:pPr>
            <a:r>
              <a:rPr lang="el-GR" sz="1400" b="1" dirty="0">
                <a:solidFill>
                  <a:schemeClr val="tx2">
                    <a:lumMod val="20000"/>
                    <a:lumOff val="80000"/>
                  </a:schemeClr>
                </a:solidFill>
                <a:latin typeface="Arial" pitchFamily="34" charset="0"/>
                <a:cs typeface="Arial" pitchFamily="34" charset="0"/>
              </a:rPr>
              <a:t>Θεραπευτικές επιλογές</a:t>
            </a:r>
            <a:endParaRPr lang="en-US" sz="1400" b="1" dirty="0">
              <a:solidFill>
                <a:schemeClr val="tx2">
                  <a:lumMod val="20000"/>
                  <a:lumOff val="80000"/>
                </a:schemeClr>
              </a:solidFill>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Ιστοπαθολογία της </a:t>
              </a:r>
              <a:r>
                <a:rPr lang="en-US" sz="2800" b="1" dirty="0">
                  <a:solidFill>
                    <a:schemeClr val="bg1"/>
                  </a:solidFill>
                  <a:latin typeface="Arial" panose="020B0604020202020204" pitchFamily="34" charset="0"/>
                  <a:cs typeface="Arial" panose="020B0604020202020204" pitchFamily="34" charset="0"/>
                </a:rPr>
                <a:t>IgAN</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107504" y="1419622"/>
            <a:ext cx="4464496" cy="3276364"/>
          </a:xfrm>
        </p:spPr>
        <p:txBody>
          <a:bodyPr/>
          <a:lstStyle/>
          <a:p>
            <a:pPr>
              <a:buClr>
                <a:srgbClr val="A50021"/>
              </a:buClr>
              <a:buFont typeface="Wingdings" pitchFamily="2" charset="2"/>
              <a:buChar char="v"/>
            </a:pPr>
            <a:r>
              <a:rPr lang="el-GR" sz="1200" b="1" dirty="0">
                <a:latin typeface="Arial" pitchFamily="34" charset="0"/>
                <a:cs typeface="Arial" pitchFamily="34" charset="0"/>
              </a:rPr>
              <a:t>Η διάχυτη </a:t>
            </a:r>
            <a:r>
              <a:rPr lang="el-GR" sz="1200" b="1" dirty="0">
                <a:solidFill>
                  <a:srgbClr val="A50021"/>
                </a:solidFill>
                <a:latin typeface="Arial" pitchFamily="34" charset="0"/>
                <a:cs typeface="Arial" pitchFamily="34" charset="0"/>
              </a:rPr>
              <a:t>εναπόθεση </a:t>
            </a:r>
            <a:r>
              <a:rPr lang="en-US" sz="1200" b="1" dirty="0">
                <a:solidFill>
                  <a:srgbClr val="A50021"/>
                </a:solidFill>
                <a:latin typeface="Arial" pitchFamily="34" charset="0"/>
                <a:cs typeface="Arial" pitchFamily="34" charset="0"/>
              </a:rPr>
              <a:t>IgA </a:t>
            </a:r>
            <a:r>
              <a:rPr lang="el-GR" sz="1200" b="1" dirty="0">
                <a:solidFill>
                  <a:srgbClr val="A50021"/>
                </a:solidFill>
                <a:latin typeface="Arial" pitchFamily="34" charset="0"/>
                <a:cs typeface="Arial" pitchFamily="34" charset="0"/>
              </a:rPr>
              <a:t>στο μεσάγγειο </a:t>
            </a:r>
            <a:r>
              <a:rPr lang="el-GR" sz="1200" b="1" dirty="0">
                <a:latin typeface="Arial" pitchFamily="34" charset="0"/>
                <a:cs typeface="Arial" pitchFamily="34" charset="0"/>
              </a:rPr>
              <a:t>αποτελεί το χαρακτηριστικό ιστολογικό πρότυπο της </a:t>
            </a:r>
            <a:r>
              <a:rPr lang="en-US" sz="1200" b="1" dirty="0">
                <a:latin typeface="Arial" pitchFamily="34" charset="0"/>
                <a:cs typeface="Arial" pitchFamily="34" charset="0"/>
              </a:rPr>
              <a:t>IgAN. </a:t>
            </a:r>
            <a:endParaRPr lang="el-GR" sz="1200" b="1" dirty="0">
              <a:latin typeface="Arial" pitchFamily="34" charset="0"/>
              <a:cs typeface="Arial" pitchFamily="34" charset="0"/>
            </a:endParaRP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Η </a:t>
            </a:r>
            <a:r>
              <a:rPr lang="el-GR" sz="1200" b="1" dirty="0">
                <a:solidFill>
                  <a:srgbClr val="A50021"/>
                </a:solidFill>
                <a:latin typeface="Arial" pitchFamily="34" charset="0"/>
                <a:cs typeface="Arial" pitchFamily="34" charset="0"/>
              </a:rPr>
              <a:t>εναπόθεση </a:t>
            </a:r>
            <a:r>
              <a:rPr lang="en-US" sz="1200" b="1" dirty="0">
                <a:solidFill>
                  <a:srgbClr val="A50021"/>
                </a:solidFill>
                <a:latin typeface="Arial" pitchFamily="34" charset="0"/>
                <a:cs typeface="Arial" pitchFamily="34" charset="0"/>
              </a:rPr>
              <a:t>C3 </a:t>
            </a:r>
            <a:r>
              <a:rPr lang="el-GR" sz="1200" b="1" dirty="0">
                <a:latin typeface="Arial" pitchFamily="34" charset="0"/>
                <a:cs typeface="Arial" pitchFamily="34" charset="0"/>
              </a:rPr>
              <a:t>εμφανίζεται σε</a:t>
            </a:r>
            <a:r>
              <a:rPr lang="en-US" sz="1200" b="1" dirty="0">
                <a:latin typeface="Arial" pitchFamily="34" charset="0"/>
                <a:cs typeface="Arial" pitchFamily="34" charset="0"/>
              </a:rPr>
              <a:t> 90% </a:t>
            </a:r>
            <a:r>
              <a:rPr lang="el-GR" sz="1200" b="1" dirty="0">
                <a:latin typeface="Arial" pitchFamily="34" charset="0"/>
                <a:cs typeface="Arial" pitchFamily="34" charset="0"/>
              </a:rPr>
              <a:t>των περιπτώσεων ενώ η</a:t>
            </a:r>
            <a:r>
              <a:rPr lang="en-US" sz="1200" b="1" dirty="0">
                <a:latin typeface="Arial" pitchFamily="34" charset="0"/>
                <a:cs typeface="Arial" pitchFamily="34" charset="0"/>
              </a:rPr>
              <a:t> </a:t>
            </a:r>
            <a:r>
              <a:rPr lang="en-US" sz="1200" b="1" dirty="0" err="1">
                <a:latin typeface="Arial" pitchFamily="34" charset="0"/>
                <a:cs typeface="Arial" pitchFamily="34" charset="0"/>
              </a:rPr>
              <a:t>IgG</a:t>
            </a:r>
            <a:r>
              <a:rPr lang="en-US" sz="1200" b="1" dirty="0">
                <a:latin typeface="Arial" pitchFamily="34" charset="0"/>
                <a:cs typeface="Arial" pitchFamily="34" charset="0"/>
              </a:rPr>
              <a:t> </a:t>
            </a:r>
            <a:r>
              <a:rPr lang="el-GR" sz="1200" b="1" dirty="0">
                <a:latin typeface="Arial" pitchFamily="34" charset="0"/>
                <a:cs typeface="Arial" pitchFamily="34" charset="0"/>
              </a:rPr>
              <a:t>και η</a:t>
            </a:r>
            <a:r>
              <a:rPr lang="en-US" sz="1200" b="1" dirty="0">
                <a:latin typeface="Arial" pitchFamily="34" charset="0"/>
                <a:cs typeface="Arial" pitchFamily="34" charset="0"/>
              </a:rPr>
              <a:t> </a:t>
            </a:r>
            <a:r>
              <a:rPr lang="en-US" sz="1200" b="1" dirty="0" err="1">
                <a:latin typeface="Arial" pitchFamily="34" charset="0"/>
                <a:cs typeface="Arial" pitchFamily="34" charset="0"/>
              </a:rPr>
              <a:t>IgM</a:t>
            </a:r>
            <a:r>
              <a:rPr lang="en-US" sz="1200" b="1" dirty="0">
                <a:latin typeface="Arial" pitchFamily="34" charset="0"/>
                <a:cs typeface="Arial" pitchFamily="34" charset="0"/>
              </a:rPr>
              <a:t> </a:t>
            </a:r>
            <a:r>
              <a:rPr lang="el-GR" sz="1200" b="1" dirty="0">
                <a:latin typeface="Arial" pitchFamily="34" charset="0"/>
                <a:cs typeface="Arial" pitchFamily="34" charset="0"/>
              </a:rPr>
              <a:t>στο</a:t>
            </a:r>
            <a:r>
              <a:rPr lang="en-US" sz="1200" b="1" dirty="0">
                <a:latin typeface="Arial" pitchFamily="34" charset="0"/>
                <a:cs typeface="Arial" pitchFamily="34" charset="0"/>
              </a:rPr>
              <a:t> 40%. </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Η εναπόθεση του τελικού συμπλέγματος του συμπληρώματος </a:t>
            </a:r>
            <a:r>
              <a:rPr lang="en-US" sz="1200" b="1" dirty="0">
                <a:latin typeface="Arial" pitchFamily="34" charset="0"/>
                <a:cs typeface="Arial" pitchFamily="34" charset="0"/>
              </a:rPr>
              <a:t>C5b-9 </a:t>
            </a:r>
            <a:r>
              <a:rPr lang="el-GR" sz="1200" b="1" dirty="0">
                <a:latin typeface="Arial" pitchFamily="34" charset="0"/>
                <a:cs typeface="Arial" pitchFamily="34" charset="0"/>
              </a:rPr>
              <a:t>(μαζί με </a:t>
            </a:r>
            <a:r>
              <a:rPr lang="en-US" sz="1200" b="1" dirty="0" err="1">
                <a:latin typeface="Arial" pitchFamily="34" charset="0"/>
                <a:cs typeface="Arial" pitchFamily="34" charset="0"/>
              </a:rPr>
              <a:t>properdin</a:t>
            </a:r>
            <a:r>
              <a:rPr lang="el-GR" sz="1200" b="1" dirty="0">
                <a:latin typeface="Arial" pitchFamily="34" charset="0"/>
                <a:cs typeface="Arial" pitchFamily="34" charset="0"/>
              </a:rPr>
              <a:t>) και </a:t>
            </a:r>
            <a:r>
              <a:rPr lang="el-GR" sz="1200" b="1" dirty="0">
                <a:solidFill>
                  <a:srgbClr val="A50021"/>
                </a:solidFill>
                <a:latin typeface="Arial" pitchFamily="34" charset="0"/>
                <a:cs typeface="Arial" pitchFamily="34" charset="0"/>
              </a:rPr>
              <a:t>απουσία </a:t>
            </a:r>
            <a:r>
              <a:rPr lang="en-US" sz="1200" b="1" dirty="0">
                <a:solidFill>
                  <a:srgbClr val="A50021"/>
                </a:solidFill>
                <a:latin typeface="Arial" pitchFamily="34" charset="0"/>
                <a:cs typeface="Arial" pitchFamily="34" charset="0"/>
              </a:rPr>
              <a:t>C4</a:t>
            </a:r>
            <a:r>
              <a:rPr lang="en-US" sz="1200" b="1" dirty="0">
                <a:latin typeface="Arial" pitchFamily="34" charset="0"/>
                <a:cs typeface="Arial" pitchFamily="34" charset="0"/>
              </a:rPr>
              <a:t>, </a:t>
            </a:r>
            <a:r>
              <a:rPr lang="el-GR" sz="1200" b="1" dirty="0">
                <a:latin typeface="Arial" pitchFamily="34" charset="0"/>
                <a:cs typeface="Arial" pitchFamily="34" charset="0"/>
              </a:rPr>
              <a:t>υποδηλώνει την </a:t>
            </a:r>
            <a:r>
              <a:rPr lang="el-GR" sz="1200" b="1" dirty="0">
                <a:solidFill>
                  <a:srgbClr val="A50021"/>
                </a:solidFill>
                <a:latin typeface="Arial" pitchFamily="34" charset="0"/>
                <a:cs typeface="Arial" pitchFamily="34" charset="0"/>
              </a:rPr>
              <a:t>ενεργοποίηση της εναλλακτικής οδού του συμπληρώματος</a:t>
            </a:r>
            <a:r>
              <a:rPr lang="en-US" sz="1200" b="1" dirty="0">
                <a:latin typeface="Arial" pitchFamily="34" charset="0"/>
                <a:cs typeface="Arial" pitchFamily="34" charset="0"/>
              </a:rPr>
              <a:t>.</a:t>
            </a:r>
            <a:endParaRPr lang="el-GR" sz="1200" b="1" dirty="0">
              <a:latin typeface="Arial" pitchFamily="34" charset="0"/>
              <a:cs typeface="Arial" pitchFamily="34" charset="0"/>
            </a:endParaRP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Η εναπόθεση </a:t>
            </a:r>
            <a:r>
              <a:rPr lang="en-US" sz="1200" b="1" dirty="0">
                <a:latin typeface="Arial" pitchFamily="34" charset="0"/>
                <a:cs typeface="Arial" pitchFamily="34" charset="0"/>
              </a:rPr>
              <a:t>IgA </a:t>
            </a:r>
            <a:r>
              <a:rPr lang="el-GR" sz="1200" b="1" dirty="0">
                <a:latin typeface="Arial" pitchFamily="34" charset="0"/>
                <a:cs typeface="Arial" pitchFamily="34" charset="0"/>
              </a:rPr>
              <a:t>στις τριχοειδικές αγκύλες σχετίζεται με </a:t>
            </a:r>
            <a:r>
              <a:rPr lang="en-US" sz="1200" b="1" dirty="0" err="1">
                <a:latin typeface="Arial" pitchFamily="34" charset="0"/>
                <a:cs typeface="Arial" pitchFamily="34" charset="0"/>
              </a:rPr>
              <a:t>IgAV</a:t>
            </a:r>
            <a:r>
              <a:rPr lang="el-GR" sz="1200" b="1" dirty="0">
                <a:latin typeface="Arial" pitchFamily="34" charset="0"/>
                <a:cs typeface="Arial" pitchFamily="34" charset="0"/>
              </a:rPr>
              <a:t> και στην</a:t>
            </a:r>
            <a:r>
              <a:rPr lang="en-US" sz="1200" b="1" dirty="0">
                <a:latin typeface="Arial" pitchFamily="34" charset="0"/>
                <a:cs typeface="Arial" pitchFamily="34" charset="0"/>
              </a:rPr>
              <a:t> IgAN</a:t>
            </a:r>
            <a:r>
              <a:rPr lang="el-GR" sz="1200" b="1" dirty="0">
                <a:latin typeface="Arial" pitchFamily="34" charset="0"/>
                <a:cs typeface="Arial" pitchFamily="34" charset="0"/>
              </a:rPr>
              <a:t> αποτελεί δυσμενή προγνωστικό δείκτη</a:t>
            </a:r>
            <a:r>
              <a:rPr lang="en-US" sz="1200" b="1" dirty="0">
                <a:latin typeface="Arial" pitchFamily="34" charset="0"/>
                <a:cs typeface="Arial" pitchFamily="34" charset="0"/>
              </a:rPr>
              <a:t>. </a:t>
            </a:r>
            <a:endParaRPr lang="el-GR" sz="1200" b="1" dirty="0">
              <a:latin typeface="Arial" pitchFamily="34" charset="0"/>
              <a:cs typeface="Arial" pitchFamily="34" charset="0"/>
            </a:endParaRPr>
          </a:p>
          <a:p>
            <a:pPr>
              <a:buClr>
                <a:srgbClr val="A50021"/>
              </a:buClr>
              <a:buFont typeface="Wingdings" pitchFamily="2" charset="2"/>
              <a:buChar char="v"/>
            </a:pPr>
            <a:endParaRPr lang="el-GR" sz="1200" b="1" dirty="0">
              <a:latin typeface="Arial" pitchFamily="34" charset="0"/>
              <a:cs typeface="Arial" pitchFamily="34" charset="0"/>
            </a:endParaRPr>
          </a:p>
        </p:txBody>
      </p:sp>
      <p:sp>
        <p:nvSpPr>
          <p:cNvPr id="7" name="6 - Ορθογώνιο"/>
          <p:cNvSpPr/>
          <p:nvPr/>
        </p:nvSpPr>
        <p:spPr>
          <a:xfrm>
            <a:off x="6602562" y="4948594"/>
            <a:ext cx="2577950" cy="215444"/>
          </a:xfrm>
          <a:prstGeom prst="rect">
            <a:avLst/>
          </a:prstGeom>
        </p:spPr>
        <p:txBody>
          <a:bodyPr wrap="none">
            <a:spAutoFit/>
          </a:bodyPr>
          <a:lstStyle/>
          <a:p>
            <a:r>
              <a:rPr lang="en-US" sz="800" b="1" dirty="0" err="1"/>
              <a:t>Fogo</a:t>
            </a:r>
            <a:r>
              <a:rPr lang="en-US" sz="800" b="1" dirty="0"/>
              <a:t> AB et al. </a:t>
            </a:r>
            <a:r>
              <a:rPr lang="de-DE" sz="800" b="1" dirty="0"/>
              <a:t>Am J </a:t>
            </a:r>
            <a:r>
              <a:rPr lang="de-DE" sz="800" b="1" dirty="0" err="1"/>
              <a:t>Kidney</a:t>
            </a:r>
            <a:r>
              <a:rPr lang="de-DE" sz="800" b="1" dirty="0"/>
              <a:t> Dis. 2015;66(5):33-34</a:t>
            </a:r>
            <a:endParaRPr lang="el-GR" sz="800" b="1" dirty="0"/>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l-GR" sz="2000" b="1" dirty="0">
                <a:solidFill>
                  <a:schemeClr val="bg1"/>
                </a:solidFill>
                <a:latin typeface="Arial" pitchFamily="34" charset="0"/>
                <a:cs typeface="Arial" pitchFamily="34" charset="0"/>
              </a:rPr>
              <a:t>Ανοσοεναποθέσεις – </a:t>
            </a:r>
            <a:r>
              <a:rPr lang="el-GR" sz="2000" b="1" dirty="0" err="1">
                <a:solidFill>
                  <a:schemeClr val="bg1"/>
                </a:solidFill>
                <a:latin typeface="Arial" pitchFamily="34" charset="0"/>
                <a:cs typeface="Arial" pitchFamily="34" charset="0"/>
              </a:rPr>
              <a:t>Ανοσοφθορισμός</a:t>
            </a:r>
            <a:r>
              <a:rPr lang="el-GR" sz="2000" b="1" dirty="0">
                <a:solidFill>
                  <a:schemeClr val="bg1"/>
                </a:solidFill>
                <a:latin typeface="Arial" pitchFamily="34" charset="0"/>
                <a:cs typeface="Arial" pitchFamily="34" charset="0"/>
              </a:rPr>
              <a:t> </a:t>
            </a:r>
            <a:endParaRPr lang="en-US" sz="2000" b="1" dirty="0">
              <a:solidFill>
                <a:schemeClr val="bg1"/>
              </a:solidFill>
              <a:latin typeface="Arial" pitchFamily="34" charset="0"/>
              <a:cs typeface="Arial" pitchFamily="34" charset="0"/>
            </a:endParaRPr>
          </a:p>
        </p:txBody>
      </p:sp>
      <p:pic>
        <p:nvPicPr>
          <p:cNvPr id="9" name="Picture 2"/>
          <p:cNvPicPr>
            <a:picLocks noChangeAspect="1" noChangeArrowheads="1"/>
          </p:cNvPicPr>
          <p:nvPr/>
        </p:nvPicPr>
        <p:blipFill>
          <a:blip r:embed="rId2" cstate="print"/>
          <a:srcRect l="5885" r="5884"/>
          <a:stretch>
            <a:fillRect/>
          </a:stretch>
        </p:blipFill>
        <p:spPr bwMode="auto">
          <a:xfrm>
            <a:off x="6228186" y="1239806"/>
            <a:ext cx="2384422" cy="1836000"/>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srcRect/>
          <a:stretch>
            <a:fillRect/>
          </a:stretch>
        </p:blipFill>
        <p:spPr bwMode="auto">
          <a:xfrm>
            <a:off x="6228186" y="3112014"/>
            <a:ext cx="2384422" cy="1836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Ιστοπαθολογία της </a:t>
              </a:r>
              <a:r>
                <a:rPr lang="en-US" sz="2800" b="1" dirty="0">
                  <a:solidFill>
                    <a:schemeClr val="bg1"/>
                  </a:solidFill>
                  <a:latin typeface="Arial" panose="020B0604020202020204" pitchFamily="34" charset="0"/>
                  <a:cs typeface="Arial" panose="020B0604020202020204" pitchFamily="34" charset="0"/>
                </a:rPr>
                <a:t>IgAN</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0" y="1527634"/>
            <a:ext cx="4427984" cy="3060340"/>
          </a:xfrm>
        </p:spPr>
        <p:txBody>
          <a:bodyPr/>
          <a:lstStyle/>
          <a:p>
            <a:pPr>
              <a:buClr>
                <a:srgbClr val="A50021"/>
              </a:buClr>
              <a:buFont typeface="Wingdings" pitchFamily="2" charset="2"/>
              <a:buChar char="v"/>
            </a:pPr>
            <a:r>
              <a:rPr lang="el-GR" sz="1200" b="1" dirty="0">
                <a:latin typeface="Arial" pitchFamily="34" charset="0"/>
                <a:cs typeface="Arial" pitchFamily="34" charset="0"/>
              </a:rPr>
              <a:t>Τυπικά, παρατηρείται αύξηση (</a:t>
            </a:r>
            <a:r>
              <a:rPr lang="el-GR" sz="1200" b="1" dirty="0">
                <a:solidFill>
                  <a:srgbClr val="A50021"/>
                </a:solidFill>
                <a:latin typeface="Arial" pitchFamily="34" charset="0"/>
                <a:cs typeface="Arial" pitchFamily="34" charset="0"/>
              </a:rPr>
              <a:t>υπερπλασία) των μεσαγγειακών κυττάρων και της μεσαγγείου ουσίας </a:t>
            </a:r>
            <a:r>
              <a:rPr lang="el-GR" sz="1200" b="1" dirty="0">
                <a:latin typeface="Arial" pitchFamily="34" charset="0"/>
                <a:cs typeface="Arial" pitchFamily="34" charset="0"/>
              </a:rPr>
              <a:t>με φυσιολογικές τριχοειδικές αγκύλες αν και μπορεί να παρατηρηθεί ενδοτριχοειδική υπερπλασία. </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Η </a:t>
            </a:r>
            <a:r>
              <a:rPr lang="el-GR" sz="1200" b="1" dirty="0">
                <a:solidFill>
                  <a:srgbClr val="A50021"/>
                </a:solidFill>
                <a:latin typeface="Arial" pitchFamily="34" charset="0"/>
                <a:cs typeface="Arial" pitchFamily="34" charset="0"/>
              </a:rPr>
              <a:t>εστιακή τμηματική ή διάχυτη σκλήρυνση </a:t>
            </a:r>
            <a:r>
              <a:rPr lang="el-GR" sz="1200" b="1" dirty="0">
                <a:latin typeface="Arial" pitchFamily="34" charset="0"/>
                <a:cs typeface="Arial" pitchFamily="34" charset="0"/>
              </a:rPr>
              <a:t>υποδηλώνει </a:t>
            </a:r>
            <a:r>
              <a:rPr lang="el-GR" sz="1200" b="1" dirty="0">
                <a:solidFill>
                  <a:srgbClr val="A50021"/>
                </a:solidFill>
                <a:latin typeface="Arial" pitchFamily="34" charset="0"/>
                <a:cs typeface="Arial" pitchFamily="34" charset="0"/>
              </a:rPr>
              <a:t>χρονιότητα</a:t>
            </a:r>
            <a:r>
              <a:rPr lang="el-GR" sz="1200" b="1" dirty="0">
                <a:latin typeface="Arial" pitchFamily="34" charset="0"/>
                <a:cs typeface="Arial" pitchFamily="34" charset="0"/>
              </a:rPr>
              <a:t> της νόσου.</a:t>
            </a:r>
            <a:r>
              <a:rPr lang="en-US" sz="1200" b="1" dirty="0">
                <a:latin typeface="Arial" pitchFamily="34" charset="0"/>
                <a:cs typeface="Arial" pitchFamily="34" charset="0"/>
              </a:rPr>
              <a:t> </a:t>
            </a:r>
            <a:endParaRPr lang="el-GR" sz="1200" b="1" dirty="0">
              <a:latin typeface="Arial" pitchFamily="34" charset="0"/>
              <a:cs typeface="Arial" pitchFamily="34" charset="0"/>
            </a:endParaRP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Μπορεί να παρατηρηθούν σπειράματα</a:t>
            </a:r>
          </a:p>
          <a:p>
            <a:pPr lvl="1">
              <a:buClr>
                <a:srgbClr val="A50021"/>
              </a:buClr>
              <a:buFont typeface="Wingdings" pitchFamily="2" charset="2"/>
              <a:buChar char="v"/>
            </a:pPr>
            <a:r>
              <a:rPr lang="el-GR" sz="1200" b="1" dirty="0">
                <a:latin typeface="Arial" pitchFamily="34" charset="0"/>
                <a:cs typeface="Arial" pitchFamily="34" charset="0"/>
              </a:rPr>
              <a:t>Φυσιολογικά</a:t>
            </a:r>
          </a:p>
          <a:p>
            <a:pPr lvl="1">
              <a:buClr>
                <a:srgbClr val="A50021"/>
              </a:buClr>
              <a:buFont typeface="Wingdings" pitchFamily="2" charset="2"/>
              <a:buChar char="v"/>
            </a:pPr>
            <a:r>
              <a:rPr lang="el-GR" sz="1200" b="1" dirty="0">
                <a:latin typeface="Arial" pitchFamily="34" charset="0"/>
                <a:cs typeface="Arial" pitchFamily="34" charset="0"/>
              </a:rPr>
              <a:t>Με διάχυτη ή εστιακή μεσαγγειακή υπερπλασία </a:t>
            </a:r>
          </a:p>
          <a:p>
            <a:pPr lvl="1">
              <a:buClr>
                <a:srgbClr val="A50021"/>
              </a:buClr>
              <a:buFont typeface="Wingdings" pitchFamily="2" charset="2"/>
              <a:buChar char="v"/>
            </a:pPr>
            <a:r>
              <a:rPr lang="el-GR" sz="1200" b="1" dirty="0">
                <a:latin typeface="Arial" pitchFamily="34" charset="0"/>
                <a:cs typeface="Arial" pitchFamily="34" charset="0"/>
              </a:rPr>
              <a:t>Πιο </a:t>
            </a:r>
            <a:r>
              <a:rPr lang="el-GR" sz="1200" b="1" dirty="0">
                <a:solidFill>
                  <a:srgbClr val="A50021"/>
                </a:solidFill>
                <a:latin typeface="Arial" pitchFamily="34" charset="0"/>
                <a:cs typeface="Arial" pitchFamily="34" charset="0"/>
              </a:rPr>
              <a:t>σπάνια με εστιακή τμηματική νεκρωτική εξωτριχοειδική υπερπλασία</a:t>
            </a:r>
            <a:r>
              <a:rPr lang="en-US" sz="1200" b="1" dirty="0">
                <a:latin typeface="Arial" pitchFamily="34" charset="0"/>
                <a:cs typeface="Arial" pitchFamily="34" charset="0"/>
              </a:rPr>
              <a:t>. </a:t>
            </a:r>
          </a:p>
          <a:p>
            <a:pPr>
              <a:buClr>
                <a:srgbClr val="A50021"/>
              </a:buClr>
              <a:buFont typeface="Wingdings" pitchFamily="2" charset="2"/>
              <a:buChar char="v"/>
            </a:pPr>
            <a:endParaRPr lang="el-GR" sz="1200" b="1" dirty="0">
              <a:latin typeface="Arial" pitchFamily="34" charset="0"/>
              <a:cs typeface="Arial" pitchFamily="34" charset="0"/>
            </a:endParaRPr>
          </a:p>
        </p:txBody>
      </p:sp>
      <p:sp>
        <p:nvSpPr>
          <p:cNvPr id="7" name="6 - Ορθογώνιο"/>
          <p:cNvSpPr/>
          <p:nvPr/>
        </p:nvSpPr>
        <p:spPr>
          <a:xfrm>
            <a:off x="6602562" y="4948594"/>
            <a:ext cx="2577950" cy="215444"/>
          </a:xfrm>
          <a:prstGeom prst="rect">
            <a:avLst/>
          </a:prstGeom>
        </p:spPr>
        <p:txBody>
          <a:bodyPr wrap="none">
            <a:spAutoFit/>
          </a:bodyPr>
          <a:lstStyle/>
          <a:p>
            <a:r>
              <a:rPr lang="en-US" sz="800" b="1" dirty="0" err="1"/>
              <a:t>Fogo</a:t>
            </a:r>
            <a:r>
              <a:rPr lang="en-US" sz="800" b="1" dirty="0"/>
              <a:t> AB et al. </a:t>
            </a:r>
            <a:r>
              <a:rPr lang="de-DE" sz="800" b="1" dirty="0"/>
              <a:t>Am J </a:t>
            </a:r>
            <a:r>
              <a:rPr lang="de-DE" sz="800" b="1" dirty="0" err="1"/>
              <a:t>Kidney</a:t>
            </a:r>
            <a:r>
              <a:rPr lang="de-DE" sz="800" b="1" dirty="0"/>
              <a:t> Dis. 2015;66(5):33-34</a:t>
            </a:r>
            <a:endParaRPr lang="el-GR" sz="800" b="1" dirty="0"/>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l-GR" sz="2000" b="1" dirty="0">
                <a:solidFill>
                  <a:schemeClr val="bg1"/>
                </a:solidFill>
                <a:latin typeface="Arial" pitchFamily="34" charset="0"/>
                <a:cs typeface="Arial" pitchFamily="34" charset="0"/>
              </a:rPr>
              <a:t>Οπτικό μικροσκόπιο</a:t>
            </a:r>
            <a:endParaRPr lang="en-US" sz="2000" b="1" dirty="0">
              <a:solidFill>
                <a:schemeClr val="bg1"/>
              </a:solidFill>
              <a:latin typeface="Arial" pitchFamily="34" charset="0"/>
              <a:cs typeface="Arial" pitchFamily="34" charset="0"/>
            </a:endParaRPr>
          </a:p>
        </p:txBody>
      </p:sp>
      <p:pic>
        <p:nvPicPr>
          <p:cNvPr id="11" name="Picture 2"/>
          <p:cNvPicPr>
            <a:picLocks noChangeAspect="1" noChangeArrowheads="1"/>
          </p:cNvPicPr>
          <p:nvPr/>
        </p:nvPicPr>
        <p:blipFill>
          <a:blip r:embed="rId2" cstate="print"/>
          <a:srcRect l="15954" r="3513"/>
          <a:stretch>
            <a:fillRect/>
          </a:stretch>
        </p:blipFill>
        <p:spPr bwMode="auto">
          <a:xfrm>
            <a:off x="6804248" y="1275606"/>
            <a:ext cx="2160240" cy="1800000"/>
          </a:xfrm>
          <a:prstGeom prst="rect">
            <a:avLst/>
          </a:prstGeom>
          <a:noFill/>
          <a:ln w="9525">
            <a:noFill/>
            <a:miter lim="800000"/>
            <a:headEnd/>
            <a:tailEnd/>
          </a:ln>
        </p:spPr>
      </p:pic>
      <p:pic>
        <p:nvPicPr>
          <p:cNvPr id="12" name="Picture 4"/>
          <p:cNvPicPr>
            <a:picLocks noChangeAspect="1" noChangeArrowheads="1"/>
          </p:cNvPicPr>
          <p:nvPr/>
        </p:nvPicPr>
        <p:blipFill>
          <a:blip r:embed="rId3" cstate="print"/>
          <a:srcRect l="11132"/>
          <a:stretch>
            <a:fillRect/>
          </a:stretch>
        </p:blipFill>
        <p:spPr bwMode="auto">
          <a:xfrm>
            <a:off x="4427984" y="1275606"/>
            <a:ext cx="2299295" cy="1800000"/>
          </a:xfrm>
          <a:prstGeom prst="rect">
            <a:avLst/>
          </a:prstGeom>
          <a:noFill/>
          <a:ln w="9525">
            <a:noFill/>
            <a:miter lim="800000"/>
            <a:headEnd/>
            <a:tailEnd/>
          </a:ln>
        </p:spPr>
      </p:pic>
      <p:grpSp>
        <p:nvGrpSpPr>
          <p:cNvPr id="13" name="12 - Ομάδα"/>
          <p:cNvGrpSpPr>
            <a:grpSpLocks noChangeAspect="1"/>
          </p:cNvGrpSpPr>
          <p:nvPr/>
        </p:nvGrpSpPr>
        <p:grpSpPr>
          <a:xfrm>
            <a:off x="5548403" y="3148014"/>
            <a:ext cx="2407973" cy="1800000"/>
            <a:chOff x="2643550" y="3573016"/>
            <a:chExt cx="3852743" cy="2880000"/>
          </a:xfrm>
        </p:grpSpPr>
        <p:pic>
          <p:nvPicPr>
            <p:cNvPr id="14" name="Picture 5"/>
            <p:cNvPicPr>
              <a:picLocks noChangeAspect="1" noChangeArrowheads="1"/>
            </p:cNvPicPr>
            <p:nvPr/>
          </p:nvPicPr>
          <p:blipFill>
            <a:blip r:embed="rId4" cstate="print"/>
            <a:srcRect/>
            <a:stretch>
              <a:fillRect/>
            </a:stretch>
          </p:blipFill>
          <p:spPr bwMode="auto">
            <a:xfrm>
              <a:off x="2643550" y="3573016"/>
              <a:ext cx="3852743" cy="2880000"/>
            </a:xfrm>
            <a:prstGeom prst="rect">
              <a:avLst/>
            </a:prstGeom>
            <a:noFill/>
            <a:ln w="9525">
              <a:noFill/>
              <a:miter lim="800000"/>
              <a:headEnd/>
              <a:tailEnd/>
            </a:ln>
          </p:spPr>
        </p:pic>
        <p:sp>
          <p:nvSpPr>
            <p:cNvPr id="15" name="14 - Ελεύθερη σχεδίαση"/>
            <p:cNvSpPr/>
            <p:nvPr/>
          </p:nvSpPr>
          <p:spPr>
            <a:xfrm>
              <a:off x="4833257" y="3984171"/>
              <a:ext cx="1502229" cy="2301602"/>
            </a:xfrm>
            <a:custGeom>
              <a:avLst/>
              <a:gdLst>
                <a:gd name="connsiteX0" fmla="*/ 326572 w 1502229"/>
                <a:gd name="connsiteY0" fmla="*/ 43543 h 2301602"/>
                <a:gd name="connsiteX1" fmla="*/ 381000 w 1502229"/>
                <a:gd name="connsiteY1" fmla="*/ 97972 h 2301602"/>
                <a:gd name="connsiteX2" fmla="*/ 424543 w 1502229"/>
                <a:gd name="connsiteY2" fmla="*/ 141515 h 2301602"/>
                <a:gd name="connsiteX3" fmla="*/ 468086 w 1502229"/>
                <a:gd name="connsiteY3" fmla="*/ 195943 h 2301602"/>
                <a:gd name="connsiteX4" fmla="*/ 489857 w 1502229"/>
                <a:gd name="connsiteY4" fmla="*/ 304800 h 2301602"/>
                <a:gd name="connsiteX5" fmla="*/ 511629 w 1502229"/>
                <a:gd name="connsiteY5" fmla="*/ 370115 h 2301602"/>
                <a:gd name="connsiteX6" fmla="*/ 533400 w 1502229"/>
                <a:gd name="connsiteY6" fmla="*/ 478972 h 2301602"/>
                <a:gd name="connsiteX7" fmla="*/ 544286 w 1502229"/>
                <a:gd name="connsiteY7" fmla="*/ 544286 h 2301602"/>
                <a:gd name="connsiteX8" fmla="*/ 566057 w 1502229"/>
                <a:gd name="connsiteY8" fmla="*/ 609600 h 2301602"/>
                <a:gd name="connsiteX9" fmla="*/ 587829 w 1502229"/>
                <a:gd name="connsiteY9" fmla="*/ 685800 h 2301602"/>
                <a:gd name="connsiteX10" fmla="*/ 598714 w 1502229"/>
                <a:gd name="connsiteY10" fmla="*/ 881743 h 2301602"/>
                <a:gd name="connsiteX11" fmla="*/ 620486 w 1502229"/>
                <a:gd name="connsiteY11" fmla="*/ 947058 h 2301602"/>
                <a:gd name="connsiteX12" fmla="*/ 631372 w 1502229"/>
                <a:gd name="connsiteY12" fmla="*/ 1023258 h 2301602"/>
                <a:gd name="connsiteX13" fmla="*/ 631372 w 1502229"/>
                <a:gd name="connsiteY13" fmla="*/ 1186543 h 2301602"/>
                <a:gd name="connsiteX14" fmla="*/ 620486 w 1502229"/>
                <a:gd name="connsiteY14" fmla="*/ 1219200 h 2301602"/>
                <a:gd name="connsiteX15" fmla="*/ 598714 w 1502229"/>
                <a:gd name="connsiteY15" fmla="*/ 1251858 h 2301602"/>
                <a:gd name="connsiteX16" fmla="*/ 576943 w 1502229"/>
                <a:gd name="connsiteY16" fmla="*/ 1317172 h 2301602"/>
                <a:gd name="connsiteX17" fmla="*/ 566057 w 1502229"/>
                <a:gd name="connsiteY17" fmla="*/ 1349829 h 2301602"/>
                <a:gd name="connsiteX18" fmla="*/ 544286 w 1502229"/>
                <a:gd name="connsiteY18" fmla="*/ 1382486 h 2301602"/>
                <a:gd name="connsiteX19" fmla="*/ 522514 w 1502229"/>
                <a:gd name="connsiteY19" fmla="*/ 1447800 h 2301602"/>
                <a:gd name="connsiteX20" fmla="*/ 478972 w 1502229"/>
                <a:gd name="connsiteY20" fmla="*/ 1502229 h 2301602"/>
                <a:gd name="connsiteX21" fmla="*/ 435429 w 1502229"/>
                <a:gd name="connsiteY21" fmla="*/ 1545772 h 2301602"/>
                <a:gd name="connsiteX22" fmla="*/ 381000 w 1502229"/>
                <a:gd name="connsiteY22" fmla="*/ 1611086 h 2301602"/>
                <a:gd name="connsiteX23" fmla="*/ 370114 w 1502229"/>
                <a:gd name="connsiteY23" fmla="*/ 1643743 h 2301602"/>
                <a:gd name="connsiteX24" fmla="*/ 293914 w 1502229"/>
                <a:gd name="connsiteY24" fmla="*/ 1719943 h 2301602"/>
                <a:gd name="connsiteX25" fmla="*/ 272143 w 1502229"/>
                <a:gd name="connsiteY25" fmla="*/ 1741715 h 2301602"/>
                <a:gd name="connsiteX26" fmla="*/ 250372 w 1502229"/>
                <a:gd name="connsiteY26" fmla="*/ 1774372 h 2301602"/>
                <a:gd name="connsiteX27" fmla="*/ 206829 w 1502229"/>
                <a:gd name="connsiteY27" fmla="*/ 1828800 h 2301602"/>
                <a:gd name="connsiteX28" fmla="*/ 195943 w 1502229"/>
                <a:gd name="connsiteY28" fmla="*/ 1861458 h 2301602"/>
                <a:gd name="connsiteX29" fmla="*/ 152400 w 1502229"/>
                <a:gd name="connsiteY29" fmla="*/ 1926772 h 2301602"/>
                <a:gd name="connsiteX30" fmla="*/ 141514 w 1502229"/>
                <a:gd name="connsiteY30" fmla="*/ 1959429 h 2301602"/>
                <a:gd name="connsiteX31" fmla="*/ 87086 w 1502229"/>
                <a:gd name="connsiteY31" fmla="*/ 2013858 h 2301602"/>
                <a:gd name="connsiteX32" fmla="*/ 32657 w 1502229"/>
                <a:gd name="connsiteY32" fmla="*/ 2100943 h 2301602"/>
                <a:gd name="connsiteX33" fmla="*/ 0 w 1502229"/>
                <a:gd name="connsiteY33" fmla="*/ 2209800 h 2301602"/>
                <a:gd name="connsiteX34" fmla="*/ 10886 w 1502229"/>
                <a:gd name="connsiteY34" fmla="*/ 2264229 h 2301602"/>
                <a:gd name="connsiteX35" fmla="*/ 97972 w 1502229"/>
                <a:gd name="connsiteY35" fmla="*/ 2275115 h 2301602"/>
                <a:gd name="connsiteX36" fmla="*/ 195943 w 1502229"/>
                <a:gd name="connsiteY36" fmla="*/ 2220686 h 2301602"/>
                <a:gd name="connsiteX37" fmla="*/ 370114 w 1502229"/>
                <a:gd name="connsiteY37" fmla="*/ 2209800 h 2301602"/>
                <a:gd name="connsiteX38" fmla="*/ 435429 w 1502229"/>
                <a:gd name="connsiteY38" fmla="*/ 2166258 h 2301602"/>
                <a:gd name="connsiteX39" fmla="*/ 457200 w 1502229"/>
                <a:gd name="connsiteY39" fmla="*/ 2144486 h 2301602"/>
                <a:gd name="connsiteX40" fmla="*/ 489857 w 1502229"/>
                <a:gd name="connsiteY40" fmla="*/ 2133600 h 2301602"/>
                <a:gd name="connsiteX41" fmla="*/ 511629 w 1502229"/>
                <a:gd name="connsiteY41" fmla="*/ 2111829 h 2301602"/>
                <a:gd name="connsiteX42" fmla="*/ 620486 w 1502229"/>
                <a:gd name="connsiteY42" fmla="*/ 2079172 h 2301602"/>
                <a:gd name="connsiteX43" fmla="*/ 653143 w 1502229"/>
                <a:gd name="connsiteY43" fmla="*/ 2057400 h 2301602"/>
                <a:gd name="connsiteX44" fmla="*/ 718457 w 1502229"/>
                <a:gd name="connsiteY44" fmla="*/ 2035629 h 2301602"/>
                <a:gd name="connsiteX45" fmla="*/ 816429 w 1502229"/>
                <a:gd name="connsiteY45" fmla="*/ 2002972 h 2301602"/>
                <a:gd name="connsiteX46" fmla="*/ 881743 w 1502229"/>
                <a:gd name="connsiteY46" fmla="*/ 1981200 h 2301602"/>
                <a:gd name="connsiteX47" fmla="*/ 914400 w 1502229"/>
                <a:gd name="connsiteY47" fmla="*/ 1970315 h 2301602"/>
                <a:gd name="connsiteX48" fmla="*/ 936172 w 1502229"/>
                <a:gd name="connsiteY48" fmla="*/ 1948543 h 2301602"/>
                <a:gd name="connsiteX49" fmla="*/ 957943 w 1502229"/>
                <a:gd name="connsiteY49" fmla="*/ 1915886 h 2301602"/>
                <a:gd name="connsiteX50" fmla="*/ 990600 w 1502229"/>
                <a:gd name="connsiteY50" fmla="*/ 1872343 h 2301602"/>
                <a:gd name="connsiteX51" fmla="*/ 1012372 w 1502229"/>
                <a:gd name="connsiteY51" fmla="*/ 1850572 h 2301602"/>
                <a:gd name="connsiteX52" fmla="*/ 1045029 w 1502229"/>
                <a:gd name="connsiteY52" fmla="*/ 1839686 h 2301602"/>
                <a:gd name="connsiteX53" fmla="*/ 1088572 w 1502229"/>
                <a:gd name="connsiteY53" fmla="*/ 1796143 h 2301602"/>
                <a:gd name="connsiteX54" fmla="*/ 1110343 w 1502229"/>
                <a:gd name="connsiteY54" fmla="*/ 1763486 h 2301602"/>
                <a:gd name="connsiteX55" fmla="*/ 1143000 w 1502229"/>
                <a:gd name="connsiteY55" fmla="*/ 1741715 h 2301602"/>
                <a:gd name="connsiteX56" fmla="*/ 1208314 w 1502229"/>
                <a:gd name="connsiteY56" fmla="*/ 1654629 h 2301602"/>
                <a:gd name="connsiteX57" fmla="*/ 1230086 w 1502229"/>
                <a:gd name="connsiteY57" fmla="*/ 1589315 h 2301602"/>
                <a:gd name="connsiteX58" fmla="*/ 1240972 w 1502229"/>
                <a:gd name="connsiteY58" fmla="*/ 1556658 h 2301602"/>
                <a:gd name="connsiteX59" fmla="*/ 1273629 w 1502229"/>
                <a:gd name="connsiteY59" fmla="*/ 1447800 h 2301602"/>
                <a:gd name="connsiteX60" fmla="*/ 1317172 w 1502229"/>
                <a:gd name="connsiteY60" fmla="*/ 1393372 h 2301602"/>
                <a:gd name="connsiteX61" fmla="*/ 1349829 w 1502229"/>
                <a:gd name="connsiteY61" fmla="*/ 1338943 h 2301602"/>
                <a:gd name="connsiteX62" fmla="*/ 1360714 w 1502229"/>
                <a:gd name="connsiteY62" fmla="*/ 1306286 h 2301602"/>
                <a:gd name="connsiteX63" fmla="*/ 1447800 w 1502229"/>
                <a:gd name="connsiteY63" fmla="*/ 1197429 h 2301602"/>
                <a:gd name="connsiteX64" fmla="*/ 1480457 w 1502229"/>
                <a:gd name="connsiteY64" fmla="*/ 1099458 h 2301602"/>
                <a:gd name="connsiteX65" fmla="*/ 1491343 w 1502229"/>
                <a:gd name="connsiteY65" fmla="*/ 1066800 h 2301602"/>
                <a:gd name="connsiteX66" fmla="*/ 1502229 w 1502229"/>
                <a:gd name="connsiteY66" fmla="*/ 1001486 h 2301602"/>
                <a:gd name="connsiteX67" fmla="*/ 1491343 w 1502229"/>
                <a:gd name="connsiteY67" fmla="*/ 892629 h 2301602"/>
                <a:gd name="connsiteX68" fmla="*/ 1469572 w 1502229"/>
                <a:gd name="connsiteY68" fmla="*/ 859972 h 2301602"/>
                <a:gd name="connsiteX69" fmla="*/ 1415143 w 1502229"/>
                <a:gd name="connsiteY69" fmla="*/ 816429 h 2301602"/>
                <a:gd name="connsiteX70" fmla="*/ 1393372 w 1502229"/>
                <a:gd name="connsiteY70" fmla="*/ 783772 h 2301602"/>
                <a:gd name="connsiteX71" fmla="*/ 1360714 w 1502229"/>
                <a:gd name="connsiteY71" fmla="*/ 772886 h 2301602"/>
                <a:gd name="connsiteX72" fmla="*/ 1338943 w 1502229"/>
                <a:gd name="connsiteY72" fmla="*/ 707572 h 2301602"/>
                <a:gd name="connsiteX73" fmla="*/ 1328057 w 1502229"/>
                <a:gd name="connsiteY73" fmla="*/ 674915 h 2301602"/>
                <a:gd name="connsiteX74" fmla="*/ 1306286 w 1502229"/>
                <a:gd name="connsiteY74" fmla="*/ 653143 h 2301602"/>
                <a:gd name="connsiteX75" fmla="*/ 1262743 w 1502229"/>
                <a:gd name="connsiteY75" fmla="*/ 555172 h 2301602"/>
                <a:gd name="connsiteX76" fmla="*/ 1230086 w 1502229"/>
                <a:gd name="connsiteY76" fmla="*/ 446315 h 2301602"/>
                <a:gd name="connsiteX77" fmla="*/ 1208314 w 1502229"/>
                <a:gd name="connsiteY77" fmla="*/ 413658 h 2301602"/>
                <a:gd name="connsiteX78" fmla="*/ 1175657 w 1502229"/>
                <a:gd name="connsiteY78" fmla="*/ 402772 h 2301602"/>
                <a:gd name="connsiteX79" fmla="*/ 1153886 w 1502229"/>
                <a:gd name="connsiteY79" fmla="*/ 381000 h 2301602"/>
                <a:gd name="connsiteX80" fmla="*/ 1088572 w 1502229"/>
                <a:gd name="connsiteY80" fmla="*/ 359229 h 2301602"/>
                <a:gd name="connsiteX81" fmla="*/ 1023257 w 1502229"/>
                <a:gd name="connsiteY81" fmla="*/ 315686 h 2301602"/>
                <a:gd name="connsiteX82" fmla="*/ 1001486 w 1502229"/>
                <a:gd name="connsiteY82" fmla="*/ 283029 h 2301602"/>
                <a:gd name="connsiteX83" fmla="*/ 925286 w 1502229"/>
                <a:gd name="connsiteY83" fmla="*/ 217715 h 2301602"/>
                <a:gd name="connsiteX84" fmla="*/ 892629 w 1502229"/>
                <a:gd name="connsiteY84" fmla="*/ 163286 h 2301602"/>
                <a:gd name="connsiteX85" fmla="*/ 881743 w 1502229"/>
                <a:gd name="connsiteY85" fmla="*/ 130629 h 2301602"/>
                <a:gd name="connsiteX86" fmla="*/ 827314 w 1502229"/>
                <a:gd name="connsiteY86" fmla="*/ 76200 h 2301602"/>
                <a:gd name="connsiteX87" fmla="*/ 805543 w 1502229"/>
                <a:gd name="connsiteY87" fmla="*/ 43543 h 2301602"/>
                <a:gd name="connsiteX88" fmla="*/ 772886 w 1502229"/>
                <a:gd name="connsiteY88" fmla="*/ 32658 h 2301602"/>
                <a:gd name="connsiteX89" fmla="*/ 718457 w 1502229"/>
                <a:gd name="connsiteY89" fmla="*/ 21772 h 2301602"/>
                <a:gd name="connsiteX90" fmla="*/ 685800 w 1502229"/>
                <a:gd name="connsiteY90" fmla="*/ 10886 h 2301602"/>
                <a:gd name="connsiteX91" fmla="*/ 598714 w 1502229"/>
                <a:gd name="connsiteY91" fmla="*/ 0 h 2301602"/>
                <a:gd name="connsiteX92" fmla="*/ 435429 w 1502229"/>
                <a:gd name="connsiteY92" fmla="*/ 10886 h 2301602"/>
                <a:gd name="connsiteX93" fmla="*/ 402772 w 1502229"/>
                <a:gd name="connsiteY93" fmla="*/ 21772 h 2301602"/>
                <a:gd name="connsiteX94" fmla="*/ 381000 w 1502229"/>
                <a:gd name="connsiteY94" fmla="*/ 43543 h 2301602"/>
                <a:gd name="connsiteX95" fmla="*/ 326572 w 1502229"/>
                <a:gd name="connsiteY95" fmla="*/ 43543 h 230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502229" h="2301602">
                  <a:moveTo>
                    <a:pt x="326572" y="43543"/>
                  </a:moveTo>
                  <a:cubicBezTo>
                    <a:pt x="326572" y="52614"/>
                    <a:pt x="332618" y="41526"/>
                    <a:pt x="381000" y="97972"/>
                  </a:cubicBezTo>
                  <a:cubicBezTo>
                    <a:pt x="394358" y="113557"/>
                    <a:pt x="413157" y="124436"/>
                    <a:pt x="424543" y="141515"/>
                  </a:cubicBezTo>
                  <a:cubicBezTo>
                    <a:pt x="452007" y="182712"/>
                    <a:pt x="437063" y="164921"/>
                    <a:pt x="468086" y="195943"/>
                  </a:cubicBezTo>
                  <a:cubicBezTo>
                    <a:pt x="498274" y="286504"/>
                    <a:pt x="452333" y="142193"/>
                    <a:pt x="489857" y="304800"/>
                  </a:cubicBezTo>
                  <a:cubicBezTo>
                    <a:pt x="495017" y="327162"/>
                    <a:pt x="507128" y="347611"/>
                    <a:pt x="511629" y="370115"/>
                  </a:cubicBezTo>
                  <a:cubicBezTo>
                    <a:pt x="518886" y="406401"/>
                    <a:pt x="527316" y="442471"/>
                    <a:pt x="533400" y="478972"/>
                  </a:cubicBezTo>
                  <a:cubicBezTo>
                    <a:pt x="537029" y="500743"/>
                    <a:pt x="538933" y="522873"/>
                    <a:pt x="544286" y="544286"/>
                  </a:cubicBezTo>
                  <a:cubicBezTo>
                    <a:pt x="549852" y="566550"/>
                    <a:pt x="560491" y="587336"/>
                    <a:pt x="566057" y="609600"/>
                  </a:cubicBezTo>
                  <a:cubicBezTo>
                    <a:pt x="579726" y="664275"/>
                    <a:pt x="572212" y="638950"/>
                    <a:pt x="587829" y="685800"/>
                  </a:cubicBezTo>
                  <a:cubicBezTo>
                    <a:pt x="591457" y="751114"/>
                    <a:pt x="590600" y="816833"/>
                    <a:pt x="598714" y="881743"/>
                  </a:cubicBezTo>
                  <a:cubicBezTo>
                    <a:pt x="601560" y="904515"/>
                    <a:pt x="620486" y="947058"/>
                    <a:pt x="620486" y="947058"/>
                  </a:cubicBezTo>
                  <a:cubicBezTo>
                    <a:pt x="624115" y="972458"/>
                    <a:pt x="628190" y="997798"/>
                    <a:pt x="631372" y="1023258"/>
                  </a:cubicBezTo>
                  <a:cubicBezTo>
                    <a:pt x="642850" y="1115087"/>
                    <a:pt x="648897" y="1107679"/>
                    <a:pt x="631372" y="1186543"/>
                  </a:cubicBezTo>
                  <a:cubicBezTo>
                    <a:pt x="628883" y="1197744"/>
                    <a:pt x="625618" y="1208937"/>
                    <a:pt x="620486" y="1219200"/>
                  </a:cubicBezTo>
                  <a:cubicBezTo>
                    <a:pt x="614635" y="1230902"/>
                    <a:pt x="605971" y="1240972"/>
                    <a:pt x="598714" y="1251858"/>
                  </a:cubicBezTo>
                  <a:lnTo>
                    <a:pt x="576943" y="1317172"/>
                  </a:lnTo>
                  <a:cubicBezTo>
                    <a:pt x="573314" y="1328058"/>
                    <a:pt x="572422" y="1340282"/>
                    <a:pt x="566057" y="1349829"/>
                  </a:cubicBezTo>
                  <a:cubicBezTo>
                    <a:pt x="558800" y="1360715"/>
                    <a:pt x="549599" y="1370531"/>
                    <a:pt x="544286" y="1382486"/>
                  </a:cubicBezTo>
                  <a:cubicBezTo>
                    <a:pt x="534965" y="1403457"/>
                    <a:pt x="538741" y="1431572"/>
                    <a:pt x="522514" y="1447800"/>
                  </a:cubicBezTo>
                  <a:cubicBezTo>
                    <a:pt x="448390" y="1521928"/>
                    <a:pt x="561380" y="1406086"/>
                    <a:pt x="478972" y="1502229"/>
                  </a:cubicBezTo>
                  <a:cubicBezTo>
                    <a:pt x="465614" y="1517814"/>
                    <a:pt x="446815" y="1528693"/>
                    <a:pt x="435429" y="1545772"/>
                  </a:cubicBezTo>
                  <a:cubicBezTo>
                    <a:pt x="405117" y="1591238"/>
                    <a:pt x="422908" y="1569178"/>
                    <a:pt x="381000" y="1611086"/>
                  </a:cubicBezTo>
                  <a:cubicBezTo>
                    <a:pt x="377371" y="1621972"/>
                    <a:pt x="376999" y="1634563"/>
                    <a:pt x="370114" y="1643743"/>
                  </a:cubicBezTo>
                  <a:cubicBezTo>
                    <a:pt x="370097" y="1643766"/>
                    <a:pt x="309162" y="1704695"/>
                    <a:pt x="293914" y="1719943"/>
                  </a:cubicBezTo>
                  <a:cubicBezTo>
                    <a:pt x="286657" y="1727200"/>
                    <a:pt x="277836" y="1733175"/>
                    <a:pt x="272143" y="1741715"/>
                  </a:cubicBezTo>
                  <a:cubicBezTo>
                    <a:pt x="264886" y="1752601"/>
                    <a:pt x="258545" y="1764156"/>
                    <a:pt x="250372" y="1774372"/>
                  </a:cubicBezTo>
                  <a:cubicBezTo>
                    <a:pt x="223370" y="1808124"/>
                    <a:pt x="229167" y="1784123"/>
                    <a:pt x="206829" y="1828800"/>
                  </a:cubicBezTo>
                  <a:cubicBezTo>
                    <a:pt x="201697" y="1839063"/>
                    <a:pt x="201516" y="1851427"/>
                    <a:pt x="195943" y="1861458"/>
                  </a:cubicBezTo>
                  <a:cubicBezTo>
                    <a:pt x="183236" y="1884331"/>
                    <a:pt x="160675" y="1901949"/>
                    <a:pt x="152400" y="1926772"/>
                  </a:cubicBezTo>
                  <a:cubicBezTo>
                    <a:pt x="148771" y="1937658"/>
                    <a:pt x="148399" y="1950249"/>
                    <a:pt x="141514" y="1959429"/>
                  </a:cubicBezTo>
                  <a:cubicBezTo>
                    <a:pt x="126119" y="1979955"/>
                    <a:pt x="87086" y="2013858"/>
                    <a:pt x="87086" y="2013858"/>
                  </a:cubicBezTo>
                  <a:cubicBezTo>
                    <a:pt x="61177" y="2091583"/>
                    <a:pt x="84409" y="2066442"/>
                    <a:pt x="32657" y="2100943"/>
                  </a:cubicBezTo>
                  <a:cubicBezTo>
                    <a:pt x="6155" y="2180451"/>
                    <a:pt x="16452" y="2143994"/>
                    <a:pt x="0" y="2209800"/>
                  </a:cubicBezTo>
                  <a:cubicBezTo>
                    <a:pt x="3629" y="2227943"/>
                    <a:pt x="1706" y="2248165"/>
                    <a:pt x="10886" y="2264229"/>
                  </a:cubicBezTo>
                  <a:cubicBezTo>
                    <a:pt x="32242" y="2301602"/>
                    <a:pt x="68468" y="2281015"/>
                    <a:pt x="97972" y="2275115"/>
                  </a:cubicBezTo>
                  <a:cubicBezTo>
                    <a:pt x="119583" y="2260708"/>
                    <a:pt x="161815" y="2224279"/>
                    <a:pt x="195943" y="2220686"/>
                  </a:cubicBezTo>
                  <a:cubicBezTo>
                    <a:pt x="253794" y="2214596"/>
                    <a:pt x="312057" y="2213429"/>
                    <a:pt x="370114" y="2209800"/>
                  </a:cubicBezTo>
                  <a:cubicBezTo>
                    <a:pt x="391886" y="2195286"/>
                    <a:pt x="416927" y="2184761"/>
                    <a:pt x="435429" y="2166258"/>
                  </a:cubicBezTo>
                  <a:cubicBezTo>
                    <a:pt x="442686" y="2159001"/>
                    <a:pt x="448399" y="2149767"/>
                    <a:pt x="457200" y="2144486"/>
                  </a:cubicBezTo>
                  <a:cubicBezTo>
                    <a:pt x="467039" y="2138582"/>
                    <a:pt x="478971" y="2137229"/>
                    <a:pt x="489857" y="2133600"/>
                  </a:cubicBezTo>
                  <a:cubicBezTo>
                    <a:pt x="497114" y="2126343"/>
                    <a:pt x="502449" y="2116419"/>
                    <a:pt x="511629" y="2111829"/>
                  </a:cubicBezTo>
                  <a:cubicBezTo>
                    <a:pt x="538130" y="2098579"/>
                    <a:pt x="589236" y="2086985"/>
                    <a:pt x="620486" y="2079172"/>
                  </a:cubicBezTo>
                  <a:cubicBezTo>
                    <a:pt x="631372" y="2071915"/>
                    <a:pt x="641188" y="2062714"/>
                    <a:pt x="653143" y="2057400"/>
                  </a:cubicBezTo>
                  <a:cubicBezTo>
                    <a:pt x="674114" y="2048079"/>
                    <a:pt x="696686" y="2042886"/>
                    <a:pt x="718457" y="2035629"/>
                  </a:cubicBezTo>
                  <a:lnTo>
                    <a:pt x="816429" y="2002972"/>
                  </a:lnTo>
                  <a:lnTo>
                    <a:pt x="881743" y="1981200"/>
                  </a:lnTo>
                  <a:lnTo>
                    <a:pt x="914400" y="1970315"/>
                  </a:lnTo>
                  <a:cubicBezTo>
                    <a:pt x="921657" y="1963058"/>
                    <a:pt x="929761" y="1956557"/>
                    <a:pt x="936172" y="1948543"/>
                  </a:cubicBezTo>
                  <a:cubicBezTo>
                    <a:pt x="944345" y="1938327"/>
                    <a:pt x="950339" y="1926532"/>
                    <a:pt x="957943" y="1915886"/>
                  </a:cubicBezTo>
                  <a:cubicBezTo>
                    <a:pt x="968488" y="1901122"/>
                    <a:pt x="978985" y="1886281"/>
                    <a:pt x="990600" y="1872343"/>
                  </a:cubicBezTo>
                  <a:cubicBezTo>
                    <a:pt x="997170" y="1864459"/>
                    <a:pt x="1003571" y="1855852"/>
                    <a:pt x="1012372" y="1850572"/>
                  </a:cubicBezTo>
                  <a:cubicBezTo>
                    <a:pt x="1022211" y="1844668"/>
                    <a:pt x="1034143" y="1843315"/>
                    <a:pt x="1045029" y="1839686"/>
                  </a:cubicBezTo>
                  <a:cubicBezTo>
                    <a:pt x="1068778" y="1768435"/>
                    <a:pt x="1035793" y="1838366"/>
                    <a:pt x="1088572" y="1796143"/>
                  </a:cubicBezTo>
                  <a:cubicBezTo>
                    <a:pt x="1098788" y="1787970"/>
                    <a:pt x="1101092" y="1772737"/>
                    <a:pt x="1110343" y="1763486"/>
                  </a:cubicBezTo>
                  <a:cubicBezTo>
                    <a:pt x="1119594" y="1754235"/>
                    <a:pt x="1132784" y="1749888"/>
                    <a:pt x="1143000" y="1741715"/>
                  </a:cubicBezTo>
                  <a:cubicBezTo>
                    <a:pt x="1166446" y="1722959"/>
                    <a:pt x="1201982" y="1673625"/>
                    <a:pt x="1208314" y="1654629"/>
                  </a:cubicBezTo>
                  <a:lnTo>
                    <a:pt x="1230086" y="1589315"/>
                  </a:lnTo>
                  <a:cubicBezTo>
                    <a:pt x="1233715" y="1578429"/>
                    <a:pt x="1238189" y="1567790"/>
                    <a:pt x="1240972" y="1556658"/>
                  </a:cubicBezTo>
                  <a:cubicBezTo>
                    <a:pt x="1247058" y="1532314"/>
                    <a:pt x="1263025" y="1463706"/>
                    <a:pt x="1273629" y="1447800"/>
                  </a:cubicBezTo>
                  <a:cubicBezTo>
                    <a:pt x="1301093" y="1406603"/>
                    <a:pt x="1286149" y="1424394"/>
                    <a:pt x="1317172" y="1393372"/>
                  </a:cubicBezTo>
                  <a:cubicBezTo>
                    <a:pt x="1348007" y="1300862"/>
                    <a:pt x="1305002" y="1413656"/>
                    <a:pt x="1349829" y="1338943"/>
                  </a:cubicBezTo>
                  <a:cubicBezTo>
                    <a:pt x="1355732" y="1329104"/>
                    <a:pt x="1354045" y="1315623"/>
                    <a:pt x="1360714" y="1306286"/>
                  </a:cubicBezTo>
                  <a:cubicBezTo>
                    <a:pt x="1397874" y="1254261"/>
                    <a:pt x="1424593" y="1267049"/>
                    <a:pt x="1447800" y="1197429"/>
                  </a:cubicBezTo>
                  <a:lnTo>
                    <a:pt x="1480457" y="1099458"/>
                  </a:lnTo>
                  <a:cubicBezTo>
                    <a:pt x="1484086" y="1088572"/>
                    <a:pt x="1489456" y="1078119"/>
                    <a:pt x="1491343" y="1066800"/>
                  </a:cubicBezTo>
                  <a:lnTo>
                    <a:pt x="1502229" y="1001486"/>
                  </a:lnTo>
                  <a:cubicBezTo>
                    <a:pt x="1498600" y="965200"/>
                    <a:pt x="1499543" y="928162"/>
                    <a:pt x="1491343" y="892629"/>
                  </a:cubicBezTo>
                  <a:cubicBezTo>
                    <a:pt x="1488401" y="879881"/>
                    <a:pt x="1477745" y="870188"/>
                    <a:pt x="1469572" y="859972"/>
                  </a:cubicBezTo>
                  <a:cubicBezTo>
                    <a:pt x="1451845" y="837813"/>
                    <a:pt x="1439392" y="832595"/>
                    <a:pt x="1415143" y="816429"/>
                  </a:cubicBezTo>
                  <a:cubicBezTo>
                    <a:pt x="1407886" y="805543"/>
                    <a:pt x="1403588" y="791945"/>
                    <a:pt x="1393372" y="783772"/>
                  </a:cubicBezTo>
                  <a:cubicBezTo>
                    <a:pt x="1384412" y="776604"/>
                    <a:pt x="1367384" y="782223"/>
                    <a:pt x="1360714" y="772886"/>
                  </a:cubicBezTo>
                  <a:cubicBezTo>
                    <a:pt x="1347375" y="754212"/>
                    <a:pt x="1346200" y="729343"/>
                    <a:pt x="1338943" y="707572"/>
                  </a:cubicBezTo>
                  <a:cubicBezTo>
                    <a:pt x="1335314" y="696686"/>
                    <a:pt x="1336171" y="683029"/>
                    <a:pt x="1328057" y="674915"/>
                  </a:cubicBezTo>
                  <a:lnTo>
                    <a:pt x="1306286" y="653143"/>
                  </a:lnTo>
                  <a:cubicBezTo>
                    <a:pt x="1280377" y="575418"/>
                    <a:pt x="1297244" y="606924"/>
                    <a:pt x="1262743" y="555172"/>
                  </a:cubicBezTo>
                  <a:cubicBezTo>
                    <a:pt x="1256658" y="530833"/>
                    <a:pt x="1240686" y="462214"/>
                    <a:pt x="1230086" y="446315"/>
                  </a:cubicBezTo>
                  <a:cubicBezTo>
                    <a:pt x="1222829" y="435429"/>
                    <a:pt x="1218530" y="421831"/>
                    <a:pt x="1208314" y="413658"/>
                  </a:cubicBezTo>
                  <a:cubicBezTo>
                    <a:pt x="1199354" y="406490"/>
                    <a:pt x="1186543" y="406401"/>
                    <a:pt x="1175657" y="402772"/>
                  </a:cubicBezTo>
                  <a:cubicBezTo>
                    <a:pt x="1168400" y="395515"/>
                    <a:pt x="1163066" y="385590"/>
                    <a:pt x="1153886" y="381000"/>
                  </a:cubicBezTo>
                  <a:cubicBezTo>
                    <a:pt x="1133360" y="370737"/>
                    <a:pt x="1107667" y="371959"/>
                    <a:pt x="1088572" y="359229"/>
                  </a:cubicBezTo>
                  <a:lnTo>
                    <a:pt x="1023257" y="315686"/>
                  </a:lnTo>
                  <a:cubicBezTo>
                    <a:pt x="1016000" y="304800"/>
                    <a:pt x="1010000" y="292962"/>
                    <a:pt x="1001486" y="283029"/>
                  </a:cubicBezTo>
                  <a:cubicBezTo>
                    <a:pt x="966290" y="241967"/>
                    <a:pt x="963806" y="243394"/>
                    <a:pt x="925286" y="217715"/>
                  </a:cubicBezTo>
                  <a:cubicBezTo>
                    <a:pt x="894448" y="125203"/>
                    <a:pt x="937456" y="237999"/>
                    <a:pt x="892629" y="163286"/>
                  </a:cubicBezTo>
                  <a:cubicBezTo>
                    <a:pt x="886725" y="153447"/>
                    <a:pt x="886875" y="140892"/>
                    <a:pt x="881743" y="130629"/>
                  </a:cubicBezTo>
                  <a:cubicBezTo>
                    <a:pt x="863600" y="94343"/>
                    <a:pt x="859972" y="97972"/>
                    <a:pt x="827314" y="76200"/>
                  </a:cubicBezTo>
                  <a:cubicBezTo>
                    <a:pt x="820057" y="65314"/>
                    <a:pt x="815759" y="51716"/>
                    <a:pt x="805543" y="43543"/>
                  </a:cubicBezTo>
                  <a:cubicBezTo>
                    <a:pt x="796583" y="36375"/>
                    <a:pt x="784018" y="35441"/>
                    <a:pt x="772886" y="32658"/>
                  </a:cubicBezTo>
                  <a:cubicBezTo>
                    <a:pt x="754936" y="28171"/>
                    <a:pt x="736407" y="26260"/>
                    <a:pt x="718457" y="21772"/>
                  </a:cubicBezTo>
                  <a:cubicBezTo>
                    <a:pt x="707325" y="18989"/>
                    <a:pt x="697089" y="12939"/>
                    <a:pt x="685800" y="10886"/>
                  </a:cubicBezTo>
                  <a:cubicBezTo>
                    <a:pt x="657017" y="5653"/>
                    <a:pt x="627743" y="3629"/>
                    <a:pt x="598714" y="0"/>
                  </a:cubicBezTo>
                  <a:cubicBezTo>
                    <a:pt x="544286" y="3629"/>
                    <a:pt x="489645" y="4862"/>
                    <a:pt x="435429" y="10886"/>
                  </a:cubicBezTo>
                  <a:cubicBezTo>
                    <a:pt x="424025" y="12153"/>
                    <a:pt x="412611" y="15868"/>
                    <a:pt x="402772" y="21772"/>
                  </a:cubicBezTo>
                  <a:cubicBezTo>
                    <a:pt x="393971" y="27052"/>
                    <a:pt x="389801" y="38263"/>
                    <a:pt x="381000" y="43543"/>
                  </a:cubicBezTo>
                  <a:cubicBezTo>
                    <a:pt x="332959" y="72367"/>
                    <a:pt x="326572" y="34472"/>
                    <a:pt x="326572" y="43543"/>
                  </a:cubicBezTo>
                  <a:close/>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Ιστοπαθολογία της </a:t>
              </a:r>
              <a:r>
                <a:rPr lang="en-US" sz="2800" b="1" dirty="0">
                  <a:solidFill>
                    <a:schemeClr val="bg1"/>
                  </a:solidFill>
                  <a:latin typeface="Arial" panose="020B0604020202020204" pitchFamily="34" charset="0"/>
                  <a:cs typeface="Arial" panose="020B0604020202020204" pitchFamily="34" charset="0"/>
                </a:rPr>
                <a:t>IgAN</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0" y="1671650"/>
            <a:ext cx="4427984" cy="2052228"/>
          </a:xfrm>
        </p:spPr>
        <p:txBody>
          <a:bodyPr/>
          <a:lstStyle/>
          <a:p>
            <a:pPr>
              <a:buClr>
                <a:srgbClr val="A50021"/>
              </a:buClr>
              <a:buFont typeface="Wingdings" pitchFamily="2" charset="2"/>
              <a:buChar char="v"/>
            </a:pPr>
            <a:r>
              <a:rPr lang="el-GR" sz="1400" b="1" dirty="0">
                <a:latin typeface="Arial" pitchFamily="34" charset="0"/>
                <a:cs typeface="Arial" pitchFamily="34" charset="0"/>
              </a:rPr>
              <a:t>Παρατηρούνται </a:t>
            </a:r>
            <a:r>
              <a:rPr lang="el-GR" sz="1400" b="1" dirty="0">
                <a:solidFill>
                  <a:srgbClr val="A50021"/>
                </a:solidFill>
                <a:latin typeface="Arial" pitchFamily="34" charset="0"/>
                <a:cs typeface="Arial" pitchFamily="34" charset="0"/>
              </a:rPr>
              <a:t>πυκνές εναποθέσεις από </a:t>
            </a:r>
            <a:r>
              <a:rPr lang="en-US" sz="1400" b="1" dirty="0">
                <a:solidFill>
                  <a:srgbClr val="A50021"/>
                </a:solidFill>
                <a:latin typeface="Arial" pitchFamily="34" charset="0"/>
                <a:cs typeface="Arial" pitchFamily="34" charset="0"/>
              </a:rPr>
              <a:t>IgA </a:t>
            </a:r>
            <a:r>
              <a:rPr lang="el-GR" sz="1400" b="1" dirty="0">
                <a:latin typeface="Arial" pitchFamily="34" charset="0"/>
                <a:cs typeface="Arial" pitchFamily="34" charset="0"/>
              </a:rPr>
              <a:t>κυρίως σε</a:t>
            </a:r>
          </a:p>
          <a:p>
            <a:pPr lvl="1">
              <a:buClr>
                <a:srgbClr val="A50021"/>
              </a:buClr>
              <a:buFont typeface="Wingdings" pitchFamily="2" charset="2"/>
              <a:buChar char="v"/>
            </a:pPr>
            <a:r>
              <a:rPr lang="el-GR" sz="1200" b="1" dirty="0">
                <a:latin typeface="Arial" pitchFamily="34" charset="0"/>
                <a:cs typeface="Arial" pitchFamily="34" charset="0"/>
              </a:rPr>
              <a:t>Μεσαγγειακές και παραμεσαγγειακές θέσεις</a:t>
            </a:r>
          </a:p>
          <a:p>
            <a:pPr lvl="1">
              <a:buClr>
                <a:srgbClr val="A50021"/>
              </a:buClr>
              <a:buFont typeface="Wingdings" pitchFamily="2" charset="2"/>
              <a:buChar char="v"/>
            </a:pPr>
            <a:r>
              <a:rPr lang="el-GR" sz="1200" b="1" dirty="0">
                <a:latin typeface="Arial" pitchFamily="34" charset="0"/>
                <a:cs typeface="Arial" pitchFamily="34" charset="0"/>
              </a:rPr>
              <a:t>Σπάνια </a:t>
            </a:r>
            <a:r>
              <a:rPr lang="el-GR" sz="1200" b="1" dirty="0" err="1">
                <a:latin typeface="Arial" pitchFamily="34" charset="0"/>
                <a:cs typeface="Arial" pitchFamily="34" charset="0"/>
              </a:rPr>
              <a:t>υπο</a:t>
            </a:r>
            <a:r>
              <a:rPr lang="el-GR" sz="1200" b="1" dirty="0">
                <a:latin typeface="Arial" pitchFamily="34" charset="0"/>
                <a:cs typeface="Arial" pitchFamily="34" charset="0"/>
              </a:rPr>
              <a:t>-επιθηλιακά και </a:t>
            </a:r>
            <a:r>
              <a:rPr lang="el-GR" sz="1200" b="1" dirty="0" err="1">
                <a:latin typeface="Arial" pitchFamily="34" charset="0"/>
                <a:cs typeface="Arial" pitchFamily="34" charset="0"/>
              </a:rPr>
              <a:t>υπο</a:t>
            </a:r>
            <a:r>
              <a:rPr lang="el-GR" sz="1200" b="1" dirty="0">
                <a:latin typeface="Arial" pitchFamily="34" charset="0"/>
                <a:cs typeface="Arial" pitchFamily="34" charset="0"/>
              </a:rPr>
              <a:t>-ενδοθηλιακά</a:t>
            </a:r>
          </a:p>
          <a:p>
            <a:pPr>
              <a:buClr>
                <a:srgbClr val="A50021"/>
              </a:buClr>
              <a:buFont typeface="Wingdings" pitchFamily="2" charset="2"/>
              <a:buChar char="v"/>
            </a:pPr>
            <a:endParaRPr lang="el-GR" sz="1400" b="1" dirty="0">
              <a:latin typeface="Arial" pitchFamily="34" charset="0"/>
              <a:cs typeface="Arial" pitchFamily="34" charset="0"/>
            </a:endParaRPr>
          </a:p>
          <a:p>
            <a:pPr>
              <a:buClr>
                <a:srgbClr val="A50021"/>
              </a:buClr>
              <a:buFont typeface="Wingdings" pitchFamily="2" charset="2"/>
              <a:buChar char="v"/>
            </a:pPr>
            <a:r>
              <a:rPr lang="el-GR" sz="1400" b="1" dirty="0">
                <a:latin typeface="Arial" pitchFamily="34" charset="0"/>
                <a:cs typeface="Arial" pitchFamily="34" charset="0"/>
              </a:rPr>
              <a:t>Το 30% των ασθενών εμφανίζει εστιακή λέπτυνση των βασικών μεμβρανών</a:t>
            </a:r>
            <a:r>
              <a:rPr lang="en-US" sz="1400" b="1" dirty="0">
                <a:latin typeface="Arial" pitchFamily="34" charset="0"/>
                <a:cs typeface="Arial" pitchFamily="34" charset="0"/>
              </a:rPr>
              <a:t>.</a:t>
            </a:r>
            <a:endParaRPr lang="el-GR" sz="1400" b="1" dirty="0">
              <a:latin typeface="Arial" pitchFamily="34" charset="0"/>
              <a:cs typeface="Arial" pitchFamily="34" charset="0"/>
            </a:endParaRPr>
          </a:p>
          <a:p>
            <a:pPr>
              <a:buClr>
                <a:srgbClr val="A50021"/>
              </a:buClr>
              <a:buFont typeface="Wingdings" pitchFamily="2" charset="2"/>
              <a:buChar char="v"/>
            </a:pPr>
            <a:endParaRPr lang="el-GR" sz="1400" b="1" dirty="0">
              <a:latin typeface="Arial" pitchFamily="34" charset="0"/>
              <a:cs typeface="Arial" pitchFamily="34" charset="0"/>
            </a:endParaRPr>
          </a:p>
        </p:txBody>
      </p:sp>
      <p:sp>
        <p:nvSpPr>
          <p:cNvPr id="7" name="6 - Ορθογώνιο"/>
          <p:cNvSpPr/>
          <p:nvPr/>
        </p:nvSpPr>
        <p:spPr>
          <a:xfrm>
            <a:off x="6602562" y="4948594"/>
            <a:ext cx="2577950" cy="215444"/>
          </a:xfrm>
          <a:prstGeom prst="rect">
            <a:avLst/>
          </a:prstGeom>
        </p:spPr>
        <p:txBody>
          <a:bodyPr wrap="none">
            <a:spAutoFit/>
          </a:bodyPr>
          <a:lstStyle/>
          <a:p>
            <a:r>
              <a:rPr lang="en-US" sz="800" b="1" dirty="0" err="1"/>
              <a:t>Fogo</a:t>
            </a:r>
            <a:r>
              <a:rPr lang="en-US" sz="800" b="1" dirty="0"/>
              <a:t> AB et al. </a:t>
            </a:r>
            <a:r>
              <a:rPr lang="de-DE" sz="800" b="1" dirty="0"/>
              <a:t>Am J </a:t>
            </a:r>
            <a:r>
              <a:rPr lang="de-DE" sz="800" b="1" dirty="0" err="1"/>
              <a:t>Kidney</a:t>
            </a:r>
            <a:r>
              <a:rPr lang="de-DE" sz="800" b="1" dirty="0"/>
              <a:t> Dis. 2015;66(5):33-34</a:t>
            </a:r>
            <a:endParaRPr lang="el-GR" sz="800" b="1" dirty="0"/>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l-GR" sz="2000" b="1" dirty="0">
                <a:solidFill>
                  <a:schemeClr val="bg1"/>
                </a:solidFill>
                <a:latin typeface="Arial" pitchFamily="34" charset="0"/>
                <a:cs typeface="Arial" pitchFamily="34" charset="0"/>
              </a:rPr>
              <a:t>Ηλεκτρονικό μικροσκόπιο</a:t>
            </a:r>
            <a:endParaRPr lang="en-US" sz="2000" b="1" dirty="0">
              <a:solidFill>
                <a:schemeClr val="bg1"/>
              </a:solidFill>
              <a:latin typeface="Arial" pitchFamily="34" charset="0"/>
              <a:cs typeface="Arial" pitchFamily="34" charset="0"/>
            </a:endParaRPr>
          </a:p>
        </p:txBody>
      </p:sp>
      <p:pic>
        <p:nvPicPr>
          <p:cNvPr id="13" name="Picture 2"/>
          <p:cNvPicPr>
            <a:picLocks noChangeAspect="1" noChangeArrowheads="1"/>
          </p:cNvPicPr>
          <p:nvPr/>
        </p:nvPicPr>
        <p:blipFill>
          <a:blip r:embed="rId2" cstate="print"/>
          <a:srcRect l="22410" t="20297" r="22800" b="6250"/>
          <a:stretch>
            <a:fillRect/>
          </a:stretch>
        </p:blipFill>
        <p:spPr bwMode="auto">
          <a:xfrm>
            <a:off x="5076056" y="1563638"/>
            <a:ext cx="3820987" cy="2880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r>
                <a:rPr lang="en-US" sz="2800" b="1" dirty="0">
                  <a:solidFill>
                    <a:schemeClr val="bg1"/>
                  </a:solidFill>
                </a:rPr>
                <a:t>IgA </a:t>
              </a:r>
              <a:r>
                <a:rPr lang="el-GR" sz="2800" b="1" dirty="0">
                  <a:solidFill>
                    <a:schemeClr val="bg1"/>
                  </a:solidFill>
                </a:rPr>
                <a:t>Νεφροπάθεια</a:t>
              </a:r>
            </a:p>
          </p:txBody>
        </p:sp>
      </p:grpSp>
      <p:sp>
        <p:nvSpPr>
          <p:cNvPr id="34" name="33 - Θέση περιεχομένου"/>
          <p:cNvSpPr>
            <a:spLocks noGrp="1"/>
          </p:cNvSpPr>
          <p:nvPr>
            <p:ph sz="quarter" idx="1"/>
          </p:nvPr>
        </p:nvSpPr>
        <p:spPr>
          <a:xfrm>
            <a:off x="251520" y="1275606"/>
            <a:ext cx="8640960" cy="2808312"/>
          </a:xfrm>
        </p:spPr>
        <p:txBody>
          <a:bodyPr/>
          <a:lstStyle/>
          <a:p>
            <a:pPr>
              <a:lnSpc>
                <a:spcPct val="150000"/>
              </a:lnSpc>
              <a:buClr>
                <a:srgbClr val="A50021"/>
              </a:buClr>
              <a:buFont typeface="Wingdings" pitchFamily="2" charset="2"/>
              <a:buChar char="v"/>
            </a:pPr>
            <a:r>
              <a:rPr lang="el-GR" sz="1400" b="1" dirty="0">
                <a:solidFill>
                  <a:schemeClr val="tx2">
                    <a:lumMod val="20000"/>
                    <a:lumOff val="80000"/>
                  </a:schemeClr>
                </a:solidFill>
                <a:latin typeface="Arial" pitchFamily="34" charset="0"/>
                <a:cs typeface="Arial" pitchFamily="34" charset="0"/>
              </a:rPr>
              <a:t>Παθοφυσιολογικά και επιδημιολογικά στοιχεία </a:t>
            </a:r>
          </a:p>
          <a:p>
            <a:pPr>
              <a:lnSpc>
                <a:spcPct val="150000"/>
              </a:lnSpc>
              <a:buClr>
                <a:srgbClr val="A50021"/>
              </a:buClr>
              <a:buNone/>
            </a:pPr>
            <a:r>
              <a:rPr lang="el-GR" sz="1400" b="1" dirty="0">
                <a:solidFill>
                  <a:schemeClr val="tx2">
                    <a:lumMod val="20000"/>
                    <a:lumOff val="80000"/>
                  </a:schemeClr>
                </a:solidFill>
                <a:latin typeface="Arial" pitchFamily="34" charset="0"/>
                <a:cs typeface="Arial" pitchFamily="34" charset="0"/>
              </a:rPr>
              <a:t> </a:t>
            </a:r>
          </a:p>
          <a:p>
            <a:pPr>
              <a:lnSpc>
                <a:spcPct val="150000"/>
              </a:lnSpc>
              <a:buClr>
                <a:srgbClr val="A50021"/>
              </a:buClr>
              <a:buFont typeface="Wingdings" pitchFamily="2" charset="2"/>
              <a:buChar char="v"/>
            </a:pPr>
            <a:r>
              <a:rPr lang="el-GR" sz="1400" b="1" dirty="0">
                <a:solidFill>
                  <a:schemeClr val="tx2">
                    <a:lumMod val="20000"/>
                    <a:lumOff val="80000"/>
                  </a:schemeClr>
                </a:solidFill>
                <a:latin typeface="Arial" pitchFamily="34" charset="0"/>
                <a:cs typeface="Arial" pitchFamily="34" charset="0"/>
              </a:rPr>
              <a:t>Ιστοπαθολογία</a:t>
            </a:r>
          </a:p>
          <a:p>
            <a:pPr>
              <a:lnSpc>
                <a:spcPct val="150000"/>
              </a:lnSpc>
              <a:buClr>
                <a:srgbClr val="A50021"/>
              </a:buClr>
              <a:buFont typeface="Wingdings" pitchFamily="2" charset="2"/>
              <a:buChar char="v"/>
            </a:pPr>
            <a:endParaRPr lang="el-GR" sz="1400" b="1" dirty="0">
              <a:solidFill>
                <a:schemeClr val="tx2">
                  <a:lumMod val="20000"/>
                  <a:lumOff val="80000"/>
                </a:schemeClr>
              </a:solidFill>
              <a:latin typeface="Arial" pitchFamily="34" charset="0"/>
              <a:cs typeface="Arial" pitchFamily="34" charset="0"/>
            </a:endParaRPr>
          </a:p>
          <a:p>
            <a:pPr>
              <a:lnSpc>
                <a:spcPct val="150000"/>
              </a:lnSpc>
              <a:buClr>
                <a:srgbClr val="A50021"/>
              </a:buClr>
              <a:buFont typeface="Wingdings" pitchFamily="2" charset="2"/>
              <a:buChar char="v"/>
            </a:pPr>
            <a:r>
              <a:rPr lang="el-GR" sz="1400" b="1" dirty="0">
                <a:latin typeface="Arial" pitchFamily="34" charset="0"/>
                <a:cs typeface="Arial" pitchFamily="34" charset="0"/>
              </a:rPr>
              <a:t>Κλινικές εκδηλώσεις και διαφορική διάγνωση</a:t>
            </a:r>
          </a:p>
          <a:p>
            <a:pPr>
              <a:lnSpc>
                <a:spcPct val="150000"/>
              </a:lnSpc>
              <a:buClr>
                <a:srgbClr val="A50021"/>
              </a:buClr>
              <a:buFont typeface="Wingdings" pitchFamily="2" charset="2"/>
              <a:buChar char="v"/>
            </a:pPr>
            <a:endParaRPr lang="el-GR" sz="1400" b="1" dirty="0">
              <a:solidFill>
                <a:schemeClr val="tx2">
                  <a:lumMod val="20000"/>
                  <a:lumOff val="80000"/>
                </a:schemeClr>
              </a:solidFill>
              <a:latin typeface="Arial" pitchFamily="34" charset="0"/>
              <a:cs typeface="Arial" pitchFamily="34" charset="0"/>
            </a:endParaRPr>
          </a:p>
          <a:p>
            <a:pPr>
              <a:lnSpc>
                <a:spcPct val="150000"/>
              </a:lnSpc>
              <a:buClr>
                <a:srgbClr val="A50021"/>
              </a:buClr>
              <a:buFont typeface="Wingdings" pitchFamily="2" charset="2"/>
              <a:buChar char="v"/>
            </a:pPr>
            <a:r>
              <a:rPr lang="el-GR" sz="1400" b="1" dirty="0">
                <a:solidFill>
                  <a:schemeClr val="tx2">
                    <a:lumMod val="20000"/>
                    <a:lumOff val="80000"/>
                  </a:schemeClr>
                </a:solidFill>
                <a:latin typeface="Arial" pitchFamily="34" charset="0"/>
                <a:cs typeface="Arial" pitchFamily="34" charset="0"/>
              </a:rPr>
              <a:t>Θεραπευτικές επιλογές</a:t>
            </a:r>
            <a:endParaRPr lang="en-US" sz="1400" b="1" dirty="0">
              <a:solidFill>
                <a:schemeClr val="tx2">
                  <a:lumMod val="20000"/>
                  <a:lumOff val="80000"/>
                </a:schemeClr>
              </a:solidFill>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Κλινικές εκδηλώσεις</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563638"/>
            <a:ext cx="8640960" cy="1548172"/>
          </a:xfrm>
        </p:spPr>
        <p:txBody>
          <a:bodyPr/>
          <a:lstStyle/>
          <a:p>
            <a:pPr>
              <a:buClr>
                <a:srgbClr val="A50021"/>
              </a:buClr>
              <a:buFont typeface="Wingdings" pitchFamily="2" charset="2"/>
              <a:buChar char="v"/>
            </a:pPr>
            <a:r>
              <a:rPr lang="el-GR" sz="1200" b="1" dirty="0">
                <a:latin typeface="Arial" pitchFamily="34" charset="0"/>
                <a:cs typeface="Arial" pitchFamily="34" charset="0"/>
              </a:rPr>
              <a:t>Σε</a:t>
            </a:r>
            <a:r>
              <a:rPr lang="el-GR" sz="1200" b="1" dirty="0">
                <a:solidFill>
                  <a:srgbClr val="A50021"/>
                </a:solidFill>
                <a:latin typeface="Arial" pitchFamily="34" charset="0"/>
                <a:cs typeface="Arial" pitchFamily="34" charset="0"/>
              </a:rPr>
              <a:t> 40-50% των ασθενών</a:t>
            </a:r>
            <a:r>
              <a:rPr lang="el-GR" sz="1200" b="1" dirty="0">
                <a:latin typeface="Arial" pitchFamily="34" charset="0"/>
                <a:cs typeface="Arial" pitchFamily="34" charset="0"/>
              </a:rPr>
              <a:t>, συνήθως κατά τη 2</a:t>
            </a:r>
            <a:r>
              <a:rPr lang="el-GR" sz="1200" b="1" baseline="30000" dirty="0">
                <a:latin typeface="Arial" pitchFamily="34" charset="0"/>
                <a:cs typeface="Arial" pitchFamily="34" charset="0"/>
              </a:rPr>
              <a:t>η</a:t>
            </a:r>
            <a:r>
              <a:rPr lang="el-GR" sz="1200" b="1" dirty="0">
                <a:latin typeface="Arial" pitchFamily="34" charset="0"/>
                <a:cs typeface="Arial" pitchFamily="34" charset="0"/>
              </a:rPr>
              <a:t> δεκαετία της ζωής.</a:t>
            </a:r>
          </a:p>
          <a:p>
            <a:pPr>
              <a:buClr>
                <a:srgbClr val="A50021"/>
              </a:buClr>
              <a:buFont typeface="Wingdings" pitchFamily="2" charset="2"/>
              <a:buChar char="v"/>
            </a:pPr>
            <a:r>
              <a:rPr lang="el-GR" sz="1200" b="1" dirty="0">
                <a:latin typeface="Arial" pitchFamily="34" charset="0"/>
                <a:cs typeface="Arial" pitchFamily="34" charset="0"/>
              </a:rPr>
              <a:t>Η αιματουρία </a:t>
            </a:r>
            <a:r>
              <a:rPr lang="el-GR" sz="1200" b="1" dirty="0">
                <a:solidFill>
                  <a:srgbClr val="A50021"/>
                </a:solidFill>
                <a:latin typeface="Arial" pitchFamily="34" charset="0"/>
                <a:cs typeface="Arial" pitchFamily="34" charset="0"/>
              </a:rPr>
              <a:t>ακολουθεί λοιμώξεις του ανώτερου αναπνευστικού </a:t>
            </a:r>
            <a:r>
              <a:rPr lang="el-GR" sz="1200" b="1" dirty="0">
                <a:latin typeface="Arial" pitchFamily="34" charset="0"/>
                <a:cs typeface="Arial" pitchFamily="34" charset="0"/>
              </a:rPr>
              <a:t>ή γαστρεντερικού συστήματος.</a:t>
            </a:r>
          </a:p>
          <a:p>
            <a:pPr>
              <a:buClr>
                <a:srgbClr val="A50021"/>
              </a:buClr>
              <a:buFont typeface="Wingdings" pitchFamily="2" charset="2"/>
              <a:buChar char="v"/>
            </a:pPr>
            <a:r>
              <a:rPr lang="el-GR" sz="1200" b="1" dirty="0">
                <a:latin typeface="Arial" pitchFamily="34" charset="0"/>
                <a:cs typeface="Arial" pitchFamily="34" charset="0"/>
              </a:rPr>
              <a:t>Παρουσιάζεται </a:t>
            </a:r>
            <a:r>
              <a:rPr lang="el-GR" sz="1200" b="1" dirty="0">
                <a:solidFill>
                  <a:srgbClr val="A50021"/>
                </a:solidFill>
                <a:latin typeface="Arial" pitchFamily="34" charset="0"/>
                <a:cs typeface="Arial" pitchFamily="34" charset="0"/>
              </a:rPr>
              <a:t>24</a:t>
            </a:r>
            <a:r>
              <a:rPr lang="en-US" sz="1200" b="1" dirty="0">
                <a:solidFill>
                  <a:srgbClr val="A50021"/>
                </a:solidFill>
                <a:latin typeface="Arial" pitchFamily="34" charset="0"/>
                <a:cs typeface="Arial" pitchFamily="34" charset="0"/>
              </a:rPr>
              <a:t>h</a:t>
            </a:r>
            <a:r>
              <a:rPr lang="el-GR" sz="1200" b="1" dirty="0">
                <a:solidFill>
                  <a:srgbClr val="A50021"/>
                </a:solidFill>
                <a:latin typeface="Arial" pitchFamily="34" charset="0"/>
                <a:cs typeface="Arial" pitchFamily="34" charset="0"/>
              </a:rPr>
              <a:t> μετά </a:t>
            </a:r>
            <a:r>
              <a:rPr lang="el-GR" sz="1200" b="1" dirty="0">
                <a:latin typeface="Arial" pitchFamily="34" charset="0"/>
                <a:cs typeface="Arial" pitchFamily="34" charset="0"/>
              </a:rPr>
              <a:t>την εμφάνιση της λοίμωξης (</a:t>
            </a:r>
            <a:r>
              <a:rPr lang="el-GR" sz="1200" b="1" dirty="0">
                <a:solidFill>
                  <a:srgbClr val="A50021"/>
                </a:solidFill>
                <a:latin typeface="Arial" pitchFamily="34" charset="0"/>
                <a:cs typeface="Arial" pitchFamily="34" charset="0"/>
              </a:rPr>
              <a:t>σε αντίθεση με τη </a:t>
            </a:r>
            <a:r>
              <a:rPr lang="el-GR" sz="1200" b="1" dirty="0" err="1">
                <a:solidFill>
                  <a:srgbClr val="A50021"/>
                </a:solidFill>
                <a:latin typeface="Arial" pitchFamily="34" charset="0"/>
                <a:cs typeface="Arial" pitchFamily="34" charset="0"/>
              </a:rPr>
              <a:t>μεταλοιμώδη</a:t>
            </a:r>
            <a:r>
              <a:rPr lang="el-GR" sz="1200" b="1" dirty="0">
                <a:solidFill>
                  <a:srgbClr val="A50021"/>
                </a:solidFill>
                <a:latin typeface="Arial" pitchFamily="34" charset="0"/>
                <a:cs typeface="Arial" pitchFamily="34" charset="0"/>
              </a:rPr>
              <a:t> ΣΝ που παρουσιάζεται 2-3 εβδομάδες μετά</a:t>
            </a:r>
            <a:r>
              <a:rPr lang="el-GR" sz="1200" b="1" dirty="0">
                <a:latin typeface="Arial" pitchFamily="34" charset="0"/>
                <a:cs typeface="Arial" pitchFamily="34" charset="0"/>
              </a:rPr>
              <a:t>) και υποχωρεί μόνη σε λίγες ημέρες.</a:t>
            </a:r>
          </a:p>
          <a:p>
            <a:pPr>
              <a:buClr>
                <a:srgbClr val="A50021"/>
              </a:buClr>
              <a:buFont typeface="Wingdings" pitchFamily="2" charset="2"/>
              <a:buChar char="v"/>
            </a:pPr>
            <a:r>
              <a:rPr lang="el-GR" sz="1200" b="1" dirty="0">
                <a:latin typeface="Arial" pitchFamily="34" charset="0"/>
                <a:cs typeface="Arial" pitchFamily="34" charset="0"/>
              </a:rPr>
              <a:t>Μεταξύ των επεισοδίων </a:t>
            </a:r>
            <a:r>
              <a:rPr lang="el-GR" sz="1200" b="1" dirty="0">
                <a:solidFill>
                  <a:srgbClr val="A50021"/>
                </a:solidFill>
                <a:latin typeface="Arial" pitchFamily="34" charset="0"/>
                <a:cs typeface="Arial" pitchFamily="34" charset="0"/>
              </a:rPr>
              <a:t>παραμένει μικροσκοπική </a:t>
            </a:r>
            <a:r>
              <a:rPr lang="el-GR" sz="1200" b="1" dirty="0">
                <a:latin typeface="Arial" pitchFamily="34" charset="0"/>
                <a:cs typeface="Arial" pitchFamily="34" charset="0"/>
              </a:rPr>
              <a:t>αιματουρία.</a:t>
            </a:r>
          </a:p>
          <a:p>
            <a:pPr>
              <a:buClr>
                <a:srgbClr val="A50021"/>
              </a:buClr>
              <a:buFont typeface="Wingdings" pitchFamily="2" charset="2"/>
              <a:buChar char="v"/>
            </a:pPr>
            <a:r>
              <a:rPr lang="el-GR" sz="1200" b="1" dirty="0">
                <a:latin typeface="Arial" pitchFamily="34" charset="0"/>
                <a:cs typeface="Arial" pitchFamily="34" charset="0"/>
              </a:rPr>
              <a:t>Μπορεί να προκαλέσει </a:t>
            </a:r>
            <a:r>
              <a:rPr lang="el-GR" sz="1200" b="1" dirty="0">
                <a:solidFill>
                  <a:srgbClr val="A50021"/>
                </a:solidFill>
                <a:latin typeface="Arial" pitchFamily="34" charset="0"/>
                <a:cs typeface="Arial" pitchFamily="34" charset="0"/>
              </a:rPr>
              <a:t>ΟΝΒ</a:t>
            </a:r>
            <a:r>
              <a:rPr lang="el-GR" sz="1200" b="1" dirty="0">
                <a:latin typeface="Arial" pitchFamily="34" charset="0"/>
                <a:cs typeface="Arial" pitchFamily="34" charset="0"/>
              </a:rPr>
              <a:t> (σωληναριακή βλάβη).</a:t>
            </a:r>
            <a:endParaRPr lang="en-US" sz="1200" b="1" dirty="0">
              <a:latin typeface="Arial" pitchFamily="34" charset="0"/>
              <a:cs typeface="Arial" pitchFamily="34" charset="0"/>
            </a:endParaRPr>
          </a:p>
        </p:txBody>
      </p:sp>
      <p:sp>
        <p:nvSpPr>
          <p:cNvPr id="7" name="6 - Ορθογώνιο"/>
          <p:cNvSpPr/>
          <p:nvPr/>
        </p:nvSpPr>
        <p:spPr>
          <a:xfrm>
            <a:off x="6084168" y="4948594"/>
            <a:ext cx="3126177" cy="215444"/>
          </a:xfrm>
          <a:prstGeom prst="rect">
            <a:avLst/>
          </a:prstGeom>
        </p:spPr>
        <p:txBody>
          <a:bodyPr wrap="none">
            <a:spAutoFit/>
          </a:bodyPr>
          <a:lstStyle/>
          <a:p>
            <a:r>
              <a:rPr lang="en-US" sz="800" b="1" dirty="0"/>
              <a:t>Gutierrez E et al. </a:t>
            </a:r>
            <a:r>
              <a:rPr lang="de-DE" sz="800" b="1" dirty="0" err="1"/>
              <a:t>Nephrol</a:t>
            </a:r>
            <a:r>
              <a:rPr lang="de-DE" sz="800" b="1" dirty="0"/>
              <a:t> </a:t>
            </a:r>
            <a:r>
              <a:rPr lang="de-DE" sz="800" b="1" dirty="0" err="1"/>
              <a:t>Dial</a:t>
            </a:r>
            <a:r>
              <a:rPr lang="de-DE" sz="800" b="1" dirty="0"/>
              <a:t> Transplant (2018) 33: 472–477</a:t>
            </a:r>
            <a:endParaRPr lang="el-GR" sz="800" b="1" dirty="0"/>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l-GR" sz="2000" b="1" dirty="0">
                <a:solidFill>
                  <a:schemeClr val="bg1"/>
                </a:solidFill>
                <a:latin typeface="Arial" pitchFamily="34" charset="0"/>
                <a:cs typeface="Arial" pitchFamily="34" charset="0"/>
              </a:rPr>
              <a:t>Μακροσκοπική ή Μικροσκοπική αιματουρία</a:t>
            </a:r>
            <a:endParaRPr lang="en-US" sz="2000" b="1" dirty="0">
              <a:solidFill>
                <a:schemeClr val="bg1"/>
              </a:solidFill>
              <a:latin typeface="Arial" pitchFamily="34" charset="0"/>
              <a:cs typeface="Arial" pitchFamily="34" charset="0"/>
            </a:endParaRPr>
          </a:p>
        </p:txBody>
      </p:sp>
      <p:pic>
        <p:nvPicPr>
          <p:cNvPr id="12" name="Picture 2" descr="D:\Pictures\cola like urine 2.png"/>
          <p:cNvPicPr>
            <a:picLocks noChangeAspect="1" noChangeArrowheads="1"/>
          </p:cNvPicPr>
          <p:nvPr/>
        </p:nvPicPr>
        <p:blipFill>
          <a:blip r:embed="rId2" cstate="print"/>
          <a:srcRect/>
          <a:stretch>
            <a:fillRect/>
          </a:stretch>
        </p:blipFill>
        <p:spPr bwMode="auto">
          <a:xfrm>
            <a:off x="8" y="3507854"/>
            <a:ext cx="1584318" cy="1620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Κλινικές εκδηλώσεις</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491630"/>
            <a:ext cx="8640960" cy="3168352"/>
          </a:xfrm>
        </p:spPr>
        <p:txBody>
          <a:bodyPr/>
          <a:lstStyle/>
          <a:p>
            <a:pPr>
              <a:buClr>
                <a:srgbClr val="A50021"/>
              </a:buClr>
              <a:buFont typeface="Wingdings" pitchFamily="2" charset="2"/>
              <a:buChar char="v"/>
            </a:pPr>
            <a:r>
              <a:rPr lang="el-GR" sz="1400" b="1" dirty="0">
                <a:solidFill>
                  <a:srgbClr val="A50021"/>
                </a:solidFill>
                <a:latin typeface="Arial" pitchFamily="34" charset="0"/>
                <a:cs typeface="Arial" pitchFamily="34" charset="0"/>
              </a:rPr>
              <a:t>Πρωτεϊνουρία σημαντικού βαθμού</a:t>
            </a:r>
            <a:r>
              <a:rPr lang="el-GR" sz="1400" b="1" dirty="0">
                <a:latin typeface="Arial" pitchFamily="34" charset="0"/>
                <a:cs typeface="Arial" pitchFamily="34" charset="0"/>
              </a:rPr>
              <a:t> αλλά &lt; 3,5 </a:t>
            </a:r>
            <a:r>
              <a:rPr lang="en-US" sz="1400" b="1" dirty="0">
                <a:latin typeface="Arial" pitchFamily="34" charset="0"/>
                <a:cs typeface="Arial" pitchFamily="34" charset="0"/>
              </a:rPr>
              <a:t>g/24h </a:t>
            </a:r>
            <a:r>
              <a:rPr lang="el-GR" sz="1400" b="1" dirty="0">
                <a:latin typeface="Arial" pitchFamily="34" charset="0"/>
                <a:cs typeface="Arial" pitchFamily="34" charset="0"/>
              </a:rPr>
              <a:t>(συνηθέστερα)</a:t>
            </a:r>
          </a:p>
          <a:p>
            <a:pPr>
              <a:buClr>
                <a:srgbClr val="A50021"/>
              </a:buClr>
              <a:buFont typeface="Wingdings" pitchFamily="2" charset="2"/>
              <a:buChar char="v"/>
            </a:pPr>
            <a:endParaRPr lang="el-GR" sz="1400" b="1" dirty="0">
              <a:latin typeface="Arial" pitchFamily="34" charset="0"/>
              <a:cs typeface="Arial" pitchFamily="34" charset="0"/>
            </a:endParaRPr>
          </a:p>
          <a:p>
            <a:pPr>
              <a:buClr>
                <a:srgbClr val="A50021"/>
              </a:buClr>
              <a:buFont typeface="Wingdings" pitchFamily="2" charset="2"/>
              <a:buChar char="v"/>
            </a:pPr>
            <a:endParaRPr lang="en-US" sz="1400" b="1" dirty="0">
              <a:latin typeface="Arial" pitchFamily="34" charset="0"/>
              <a:cs typeface="Arial" pitchFamily="34" charset="0"/>
            </a:endParaRPr>
          </a:p>
          <a:p>
            <a:pPr>
              <a:buClr>
                <a:srgbClr val="A50021"/>
              </a:buClr>
              <a:buFont typeface="Wingdings" pitchFamily="2" charset="2"/>
              <a:buChar char="v"/>
            </a:pPr>
            <a:r>
              <a:rPr lang="el-GR" sz="1400" b="1" dirty="0">
                <a:latin typeface="Arial" pitchFamily="34" charset="0"/>
                <a:cs typeface="Arial" pitchFamily="34" charset="0"/>
              </a:rPr>
              <a:t>Η πρωτεϊνουρία νεφρωσικού εύρους </a:t>
            </a:r>
          </a:p>
          <a:p>
            <a:pPr>
              <a:buClr>
                <a:srgbClr val="A50021"/>
              </a:buClr>
              <a:buFont typeface="Wingdings" pitchFamily="2" charset="2"/>
              <a:buChar char="v"/>
            </a:pPr>
            <a:endParaRPr lang="el-GR" sz="1400" b="1" dirty="0">
              <a:latin typeface="Arial" pitchFamily="34" charset="0"/>
              <a:cs typeface="Arial" pitchFamily="34" charset="0"/>
            </a:endParaRPr>
          </a:p>
          <a:p>
            <a:pPr lvl="1">
              <a:buClr>
                <a:srgbClr val="A50021"/>
              </a:buClr>
              <a:buFont typeface="Wingdings" pitchFamily="2" charset="2"/>
              <a:buChar char="v"/>
            </a:pPr>
            <a:r>
              <a:rPr lang="el-GR" sz="1200" b="1" dirty="0">
                <a:solidFill>
                  <a:srgbClr val="A50021"/>
                </a:solidFill>
                <a:latin typeface="Arial" pitchFamily="34" charset="0"/>
                <a:cs typeface="Arial" pitchFamily="34" charset="0"/>
              </a:rPr>
              <a:t>με νεφρωσικό σύνδρομο</a:t>
            </a:r>
            <a:r>
              <a:rPr lang="el-GR" sz="1200" b="1" dirty="0">
                <a:latin typeface="Arial" pitchFamily="34" charset="0"/>
                <a:cs typeface="Arial" pitchFamily="34" charset="0"/>
              </a:rPr>
              <a:t> μπορεί επίσης να παρατηρηθεί στην IgAN και αντανακλά συνήθως </a:t>
            </a:r>
          </a:p>
          <a:p>
            <a:pPr marL="822325" lvl="3" indent="-273050">
              <a:spcBef>
                <a:spcPts val="575"/>
              </a:spcBef>
              <a:buClr>
                <a:srgbClr val="A50021"/>
              </a:buClr>
              <a:buFont typeface="Wingdings" pitchFamily="2" charset="2"/>
              <a:buChar char="v"/>
            </a:pPr>
            <a:r>
              <a:rPr lang="el-GR" sz="1200" b="1" dirty="0">
                <a:latin typeface="Arial" pitchFamily="34" charset="0"/>
                <a:cs typeface="Arial" pitchFamily="34" charset="0"/>
              </a:rPr>
              <a:t>συνυπάρχουσα</a:t>
            </a:r>
            <a:r>
              <a:rPr lang="el-GR" sz="1200" b="1" dirty="0">
                <a:solidFill>
                  <a:srgbClr val="A50021"/>
                </a:solidFill>
                <a:latin typeface="Arial" pitchFamily="34" charset="0"/>
                <a:cs typeface="Arial" pitchFamily="34" charset="0"/>
              </a:rPr>
              <a:t> νόσο Ελ. Αλλοιώσεων</a:t>
            </a:r>
            <a:endParaRPr lang="el-GR" sz="1200" b="1" dirty="0">
              <a:latin typeface="Arial" pitchFamily="34" charset="0"/>
              <a:cs typeface="Arial" pitchFamily="34" charset="0"/>
            </a:endParaRPr>
          </a:p>
          <a:p>
            <a:pPr>
              <a:buClr>
                <a:srgbClr val="A50021"/>
              </a:buClr>
              <a:buFont typeface="Wingdings" pitchFamily="2" charset="2"/>
              <a:buChar char="v"/>
            </a:pPr>
            <a:endParaRPr lang="el-GR" sz="1400" b="1" dirty="0">
              <a:latin typeface="Arial" pitchFamily="34" charset="0"/>
              <a:cs typeface="Arial" pitchFamily="34" charset="0"/>
            </a:endParaRPr>
          </a:p>
          <a:p>
            <a:pPr lvl="1">
              <a:buClr>
                <a:srgbClr val="A50021"/>
              </a:buClr>
              <a:buFont typeface="Wingdings" pitchFamily="2" charset="2"/>
              <a:buChar char="v"/>
            </a:pPr>
            <a:r>
              <a:rPr lang="el-GR" sz="1200" b="1" dirty="0">
                <a:solidFill>
                  <a:srgbClr val="A50021"/>
                </a:solidFill>
                <a:latin typeface="Arial" pitchFamily="34" charset="0"/>
                <a:cs typeface="Arial" pitchFamily="34" charset="0"/>
              </a:rPr>
              <a:t>χωρίς νεφρωσικό σύνδρομο </a:t>
            </a:r>
            <a:r>
              <a:rPr lang="el-GR" sz="1200" b="1" dirty="0">
                <a:latin typeface="Arial" pitchFamily="34" charset="0"/>
                <a:cs typeface="Arial" pitchFamily="34" charset="0"/>
              </a:rPr>
              <a:t>μπορεί επίσης να παρατηρηθεί στην IgAN και αντανακλά συνήθως </a:t>
            </a:r>
          </a:p>
          <a:p>
            <a:pPr lvl="2">
              <a:buClr>
                <a:srgbClr val="A50021"/>
              </a:buClr>
              <a:buFont typeface="Wingdings" pitchFamily="2" charset="2"/>
              <a:buChar char="v"/>
            </a:pPr>
            <a:r>
              <a:rPr lang="el-GR" sz="1200" b="1" dirty="0">
                <a:latin typeface="Arial" pitchFamily="34" charset="0"/>
                <a:cs typeface="Arial" pitchFamily="34" charset="0"/>
              </a:rPr>
              <a:t>συνυπάρχουσα </a:t>
            </a:r>
            <a:r>
              <a:rPr lang="el-GR" sz="1200" b="1" dirty="0">
                <a:solidFill>
                  <a:srgbClr val="A50021"/>
                </a:solidFill>
                <a:latin typeface="Arial" pitchFamily="34" charset="0"/>
                <a:cs typeface="Arial" pitchFamily="34" charset="0"/>
              </a:rPr>
              <a:t>δευτερογενή FSGS </a:t>
            </a:r>
            <a:r>
              <a:rPr lang="el-GR" sz="1200" b="1" dirty="0">
                <a:latin typeface="Arial" pitchFamily="34" charset="0"/>
                <a:cs typeface="Arial" pitchFamily="34" charset="0"/>
              </a:rPr>
              <a:t>(π.χ. παχυσαρκία, ανεξέλεγκτη υπέρταση) ή </a:t>
            </a:r>
          </a:p>
          <a:p>
            <a:pPr lvl="2">
              <a:buClr>
                <a:srgbClr val="A50021"/>
              </a:buClr>
              <a:buFont typeface="Wingdings" pitchFamily="2" charset="2"/>
              <a:buChar char="v"/>
            </a:pPr>
            <a:r>
              <a:rPr lang="el-GR" sz="1200" b="1" dirty="0">
                <a:latin typeface="Arial" pitchFamily="34" charset="0"/>
                <a:cs typeface="Arial" pitchFamily="34" charset="0"/>
              </a:rPr>
              <a:t>ανάπτυξη </a:t>
            </a:r>
            <a:r>
              <a:rPr lang="el-GR" sz="1200" b="1" dirty="0">
                <a:solidFill>
                  <a:srgbClr val="A50021"/>
                </a:solidFill>
                <a:latin typeface="Arial" pitchFamily="34" charset="0"/>
                <a:cs typeface="Arial" pitchFamily="34" charset="0"/>
              </a:rPr>
              <a:t>εκτεταμένης σπειραματοσκλήρυνσης </a:t>
            </a:r>
            <a:r>
              <a:rPr lang="el-GR" sz="1200" b="1" dirty="0">
                <a:latin typeface="Arial" pitchFamily="34" charset="0"/>
                <a:cs typeface="Arial" pitchFamily="34" charset="0"/>
              </a:rPr>
              <a:t>και σωληναριακής </a:t>
            </a:r>
            <a:r>
              <a:rPr lang="el-GR" sz="1200" b="1" dirty="0">
                <a:solidFill>
                  <a:srgbClr val="A50021"/>
                </a:solidFill>
                <a:latin typeface="Arial" pitchFamily="34" charset="0"/>
                <a:cs typeface="Arial" pitchFamily="34" charset="0"/>
              </a:rPr>
              <a:t>διάμεσης ίνωσης</a:t>
            </a:r>
            <a:r>
              <a:rPr lang="el-GR" sz="1200" b="1" dirty="0">
                <a:latin typeface="Arial" pitchFamily="34" charset="0"/>
                <a:cs typeface="Arial" pitchFamily="34" charset="0"/>
              </a:rPr>
              <a:t>.</a:t>
            </a:r>
            <a:endParaRPr lang="de-DE" sz="1200" b="1" dirty="0">
              <a:latin typeface="Arial" pitchFamily="34" charset="0"/>
              <a:cs typeface="Arial" pitchFamily="34" charset="0"/>
            </a:endParaRPr>
          </a:p>
        </p:txBody>
      </p:sp>
      <p:sp>
        <p:nvSpPr>
          <p:cNvPr id="7" name="6 - Ορθογώνιο"/>
          <p:cNvSpPr/>
          <p:nvPr/>
        </p:nvSpPr>
        <p:spPr>
          <a:xfrm>
            <a:off x="6084168" y="4948594"/>
            <a:ext cx="3126177" cy="215444"/>
          </a:xfrm>
          <a:prstGeom prst="rect">
            <a:avLst/>
          </a:prstGeom>
        </p:spPr>
        <p:txBody>
          <a:bodyPr wrap="none">
            <a:spAutoFit/>
          </a:bodyPr>
          <a:lstStyle/>
          <a:p>
            <a:r>
              <a:rPr lang="en-US" sz="800" b="1" dirty="0"/>
              <a:t>Gutierrez E et al. </a:t>
            </a:r>
            <a:r>
              <a:rPr lang="de-DE" sz="800" b="1" dirty="0" err="1"/>
              <a:t>Nephrol</a:t>
            </a:r>
            <a:r>
              <a:rPr lang="de-DE" sz="800" b="1" dirty="0"/>
              <a:t> </a:t>
            </a:r>
            <a:r>
              <a:rPr lang="de-DE" sz="800" b="1" dirty="0" err="1"/>
              <a:t>Dial</a:t>
            </a:r>
            <a:r>
              <a:rPr lang="de-DE" sz="800" b="1" dirty="0"/>
              <a:t> Transplant (2018) 33: 472–477</a:t>
            </a:r>
            <a:endParaRPr lang="el-GR" sz="800" b="1" dirty="0"/>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l-GR" sz="2000" b="1" dirty="0">
                <a:solidFill>
                  <a:schemeClr val="bg1"/>
                </a:solidFill>
                <a:latin typeface="Arial" pitchFamily="34" charset="0"/>
                <a:cs typeface="Arial" pitchFamily="34" charset="0"/>
              </a:rPr>
              <a:t>Λευκωματουρία</a:t>
            </a:r>
            <a:endParaRPr lang="en-US" sz="2000" b="1" dirty="0">
              <a:solidFill>
                <a:schemeClr val="bg1"/>
              </a:solidFill>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Κλινικές εκδηλώσεις</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563638"/>
            <a:ext cx="8640960" cy="2232248"/>
          </a:xfrm>
        </p:spPr>
        <p:txBody>
          <a:bodyPr/>
          <a:lstStyle/>
          <a:p>
            <a:pPr>
              <a:buClr>
                <a:srgbClr val="A50021"/>
              </a:buClr>
              <a:buFont typeface="Wingdings" pitchFamily="2" charset="2"/>
              <a:buChar char="v"/>
            </a:pPr>
            <a:r>
              <a:rPr lang="el-GR" sz="1400" b="1" dirty="0">
                <a:latin typeface="Arial" pitchFamily="34" charset="0"/>
                <a:cs typeface="Arial" pitchFamily="34" charset="0"/>
              </a:rPr>
              <a:t>Συχνότερα στους </a:t>
            </a:r>
            <a:r>
              <a:rPr lang="el-GR" sz="1400" b="1" dirty="0">
                <a:solidFill>
                  <a:srgbClr val="A50021"/>
                </a:solidFill>
                <a:latin typeface="Arial" pitchFamily="34" charset="0"/>
                <a:cs typeface="Arial" pitchFamily="34" charset="0"/>
              </a:rPr>
              <a:t>ασθενείς &gt;65 ετών</a:t>
            </a:r>
            <a:r>
              <a:rPr lang="el-GR" sz="1400" b="1" dirty="0">
                <a:latin typeface="Arial" pitchFamily="34" charset="0"/>
                <a:cs typeface="Arial" pitchFamily="34" charset="0"/>
              </a:rPr>
              <a:t>.</a:t>
            </a:r>
          </a:p>
          <a:p>
            <a:pPr>
              <a:buClr>
                <a:srgbClr val="A50021"/>
              </a:buClr>
              <a:buFont typeface="Wingdings" pitchFamily="2" charset="2"/>
              <a:buChar char="v"/>
            </a:pPr>
            <a:endParaRPr lang="el-GR" sz="1400" b="1" dirty="0">
              <a:latin typeface="Arial" pitchFamily="34" charset="0"/>
              <a:cs typeface="Arial" pitchFamily="34" charset="0"/>
            </a:endParaRPr>
          </a:p>
          <a:p>
            <a:pPr>
              <a:buClr>
                <a:srgbClr val="A50021"/>
              </a:buClr>
              <a:buFont typeface="Wingdings" pitchFamily="2" charset="2"/>
              <a:buChar char="v"/>
            </a:pPr>
            <a:r>
              <a:rPr lang="el-GR" sz="1400" b="1" dirty="0">
                <a:solidFill>
                  <a:srgbClr val="A50021"/>
                </a:solidFill>
                <a:latin typeface="Arial" pitchFamily="34" charset="0"/>
                <a:cs typeface="Arial" pitchFamily="34" charset="0"/>
              </a:rPr>
              <a:t>Σπάνια</a:t>
            </a:r>
            <a:r>
              <a:rPr lang="el-GR" sz="1400" b="1" dirty="0">
                <a:latin typeface="Arial" pitchFamily="34" charset="0"/>
                <a:cs typeface="Arial" pitchFamily="34" charset="0"/>
              </a:rPr>
              <a:t> στο σύνολο των ασθενών (5%).</a:t>
            </a:r>
          </a:p>
          <a:p>
            <a:pPr>
              <a:buClr>
                <a:srgbClr val="A50021"/>
              </a:buClr>
              <a:buFont typeface="Wingdings" pitchFamily="2" charset="2"/>
              <a:buChar char="v"/>
            </a:pPr>
            <a:endParaRPr lang="el-GR" sz="1400" b="1" dirty="0">
              <a:latin typeface="Arial" pitchFamily="34" charset="0"/>
              <a:cs typeface="Arial" pitchFamily="34" charset="0"/>
            </a:endParaRPr>
          </a:p>
          <a:p>
            <a:pPr>
              <a:buClr>
                <a:srgbClr val="A50021"/>
              </a:buClr>
              <a:buFont typeface="Wingdings" pitchFamily="2" charset="2"/>
              <a:buChar char="v"/>
            </a:pPr>
            <a:r>
              <a:rPr lang="el-GR" sz="1400" b="1" dirty="0">
                <a:latin typeface="Arial" pitchFamily="34" charset="0"/>
                <a:cs typeface="Arial" pitchFamily="34" charset="0"/>
              </a:rPr>
              <a:t>Μπορεί να οφείλεται σε:</a:t>
            </a:r>
          </a:p>
          <a:p>
            <a:pPr lvl="1">
              <a:buClr>
                <a:srgbClr val="A50021"/>
              </a:buClr>
              <a:buFont typeface="Wingdings" pitchFamily="2" charset="2"/>
              <a:buChar char="v"/>
            </a:pPr>
            <a:r>
              <a:rPr lang="en-US" sz="1200" b="1" dirty="0">
                <a:latin typeface="Arial" pitchFamily="34" charset="0"/>
                <a:cs typeface="Arial" pitchFamily="34" charset="0"/>
              </a:rPr>
              <a:t>IgAN </a:t>
            </a:r>
            <a:r>
              <a:rPr lang="el-GR" sz="1200" b="1" dirty="0">
                <a:latin typeface="Arial" pitchFamily="34" charset="0"/>
                <a:cs typeface="Arial" pitchFamily="34" charset="0"/>
              </a:rPr>
              <a:t>με παρουσία μηνοειδών σχηματισμών σε σημαντικό ποσοστό των σπειραμάτων (</a:t>
            </a:r>
            <a:r>
              <a:rPr lang="en-US" sz="1200" b="1" dirty="0" err="1">
                <a:solidFill>
                  <a:srgbClr val="A50021"/>
                </a:solidFill>
                <a:latin typeface="Arial" pitchFamily="34" charset="0"/>
                <a:cs typeface="Arial" pitchFamily="34" charset="0"/>
              </a:rPr>
              <a:t>crescentic</a:t>
            </a:r>
            <a:r>
              <a:rPr lang="en-US" sz="1200" b="1" dirty="0">
                <a:solidFill>
                  <a:srgbClr val="A50021"/>
                </a:solidFill>
                <a:latin typeface="Arial" pitchFamily="34" charset="0"/>
                <a:cs typeface="Arial" pitchFamily="34" charset="0"/>
              </a:rPr>
              <a:t> IgAN</a:t>
            </a:r>
            <a:r>
              <a:rPr lang="el-GR" sz="1200" b="1" dirty="0">
                <a:latin typeface="Arial" pitchFamily="34" charset="0"/>
                <a:cs typeface="Arial" pitchFamily="34" charset="0"/>
              </a:rPr>
              <a:t>).</a:t>
            </a:r>
          </a:p>
          <a:p>
            <a:pPr lvl="1">
              <a:buClr>
                <a:srgbClr val="A50021"/>
              </a:buClr>
              <a:buFont typeface="Wingdings" pitchFamily="2" charset="2"/>
              <a:buChar char="v"/>
            </a:pPr>
            <a:r>
              <a:rPr lang="el-GR" sz="1200" b="1" dirty="0">
                <a:solidFill>
                  <a:srgbClr val="A50021"/>
                </a:solidFill>
                <a:latin typeface="Arial" pitchFamily="34" charset="0"/>
                <a:cs typeface="Arial" pitchFamily="34" charset="0"/>
              </a:rPr>
              <a:t>Απόφραξη</a:t>
            </a:r>
            <a:r>
              <a:rPr lang="el-GR" sz="1200" b="1" dirty="0">
                <a:latin typeface="Arial" pitchFamily="34" charset="0"/>
                <a:cs typeface="Arial" pitchFamily="34" charset="0"/>
              </a:rPr>
              <a:t> </a:t>
            </a:r>
            <a:r>
              <a:rPr lang="el-GR" sz="1200" b="1" dirty="0">
                <a:solidFill>
                  <a:srgbClr val="A50021"/>
                </a:solidFill>
                <a:latin typeface="Arial" pitchFamily="34" charset="0"/>
                <a:cs typeface="Arial" pitchFamily="34" charset="0"/>
              </a:rPr>
              <a:t>των νεφρικών σωληναρίων </a:t>
            </a:r>
            <a:r>
              <a:rPr lang="el-GR" sz="1200" b="1" dirty="0">
                <a:latin typeface="Arial" pitchFamily="34" charset="0"/>
                <a:cs typeface="Arial" pitchFamily="34" charset="0"/>
              </a:rPr>
              <a:t>σε έδαφος αιματουρίας</a:t>
            </a:r>
          </a:p>
          <a:p>
            <a:pPr lvl="1">
              <a:buClr>
                <a:srgbClr val="A50021"/>
              </a:buClr>
              <a:buFont typeface="Wingdings" pitchFamily="2" charset="2"/>
              <a:buChar char="v"/>
            </a:pPr>
            <a:r>
              <a:rPr lang="el-GR" sz="1200" b="1" dirty="0">
                <a:latin typeface="Arial" pitchFamily="34" charset="0"/>
                <a:cs typeface="Arial" pitchFamily="34" charset="0"/>
              </a:rPr>
              <a:t>Χρόνια </a:t>
            </a:r>
            <a:r>
              <a:rPr lang="en-US" sz="1200" b="1" dirty="0">
                <a:latin typeface="Arial" pitchFamily="34" charset="0"/>
                <a:cs typeface="Arial" pitchFamily="34" charset="0"/>
              </a:rPr>
              <a:t>IgAN</a:t>
            </a:r>
            <a:r>
              <a:rPr lang="el-GR" sz="1200" b="1" dirty="0">
                <a:latin typeface="Arial" pitchFamily="34" charset="0"/>
                <a:cs typeface="Arial" pitchFamily="34" charset="0"/>
              </a:rPr>
              <a:t> σε ηλικιωμένους ασθενείς με αφυδάτωση ή άλλες συννοσηρότητες.</a:t>
            </a:r>
          </a:p>
        </p:txBody>
      </p:sp>
      <p:sp>
        <p:nvSpPr>
          <p:cNvPr id="7" name="6 - Ορθογώνιο"/>
          <p:cNvSpPr/>
          <p:nvPr/>
        </p:nvSpPr>
        <p:spPr>
          <a:xfrm>
            <a:off x="6084168" y="4948594"/>
            <a:ext cx="3126177" cy="215444"/>
          </a:xfrm>
          <a:prstGeom prst="rect">
            <a:avLst/>
          </a:prstGeom>
        </p:spPr>
        <p:txBody>
          <a:bodyPr wrap="none">
            <a:spAutoFit/>
          </a:bodyPr>
          <a:lstStyle/>
          <a:p>
            <a:r>
              <a:rPr lang="en-US" sz="800" b="1" dirty="0"/>
              <a:t>Gutierrez E et al. </a:t>
            </a:r>
            <a:r>
              <a:rPr lang="de-DE" sz="800" b="1" dirty="0" err="1"/>
              <a:t>Nephrol</a:t>
            </a:r>
            <a:r>
              <a:rPr lang="de-DE" sz="800" b="1" dirty="0"/>
              <a:t> </a:t>
            </a:r>
            <a:r>
              <a:rPr lang="de-DE" sz="800" b="1" dirty="0" err="1"/>
              <a:t>Dial</a:t>
            </a:r>
            <a:r>
              <a:rPr lang="de-DE" sz="800" b="1" dirty="0"/>
              <a:t> Transplant (2018) 33: 472–477</a:t>
            </a:r>
            <a:endParaRPr lang="el-GR" sz="800" b="1" dirty="0"/>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l-GR" sz="2000" b="1" dirty="0">
                <a:solidFill>
                  <a:schemeClr val="bg1"/>
                </a:solidFill>
                <a:latin typeface="Arial" pitchFamily="34" charset="0"/>
                <a:cs typeface="Arial" pitchFamily="34" charset="0"/>
              </a:rPr>
              <a:t>Οξεία Νεφρική Βλάβη</a:t>
            </a:r>
            <a:endParaRPr lang="en-US" sz="2000" b="1" dirty="0">
              <a:solidFill>
                <a:schemeClr val="bg1"/>
              </a:solidFill>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Κλινικές εκδηλώσεις</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563638"/>
            <a:ext cx="8640960" cy="1548172"/>
          </a:xfrm>
        </p:spPr>
        <p:txBody>
          <a:bodyPr/>
          <a:lstStyle/>
          <a:p>
            <a:pPr>
              <a:buClr>
                <a:srgbClr val="A50021"/>
              </a:buClr>
              <a:buFont typeface="Wingdings" pitchFamily="2" charset="2"/>
              <a:buChar char="v"/>
            </a:pPr>
            <a:r>
              <a:rPr lang="el-GR" sz="1400" b="1" dirty="0">
                <a:latin typeface="Arial" pitchFamily="34" charset="0"/>
                <a:cs typeface="Arial" pitchFamily="34" charset="0"/>
              </a:rPr>
              <a:t>Ως ταχέως εξελισσόμενη IgAN ορίζεται η </a:t>
            </a:r>
            <a:r>
              <a:rPr lang="el-GR" sz="1400" b="1" dirty="0">
                <a:solidFill>
                  <a:srgbClr val="A50021"/>
                </a:solidFill>
                <a:latin typeface="Arial" pitchFamily="34" charset="0"/>
                <a:cs typeface="Arial" pitchFamily="34" charset="0"/>
              </a:rPr>
              <a:t>μείωση ≥50% του eGFR σε διάστημα τριών μηνών ή λιγότερο</a:t>
            </a:r>
            <a:r>
              <a:rPr lang="el-GR" sz="1400" b="1" dirty="0">
                <a:latin typeface="Arial" pitchFamily="34" charset="0"/>
                <a:cs typeface="Arial" pitchFamily="34" charset="0"/>
              </a:rPr>
              <a:t>, όταν έχουν αποκλειστεί αναστρέψιμα αίτια.</a:t>
            </a:r>
          </a:p>
          <a:p>
            <a:pPr>
              <a:buClr>
                <a:srgbClr val="A50021"/>
              </a:buClr>
              <a:buFont typeface="Wingdings" pitchFamily="2" charset="2"/>
              <a:buChar char="v"/>
            </a:pPr>
            <a:endParaRPr lang="el-GR" sz="1400" b="1" dirty="0">
              <a:latin typeface="Arial" pitchFamily="34" charset="0"/>
              <a:cs typeface="Arial" pitchFamily="34" charset="0"/>
            </a:endParaRPr>
          </a:p>
          <a:p>
            <a:pPr>
              <a:buClr>
                <a:srgbClr val="A50021"/>
              </a:buClr>
              <a:buFont typeface="Wingdings" pitchFamily="2" charset="2"/>
              <a:buChar char="v"/>
            </a:pPr>
            <a:r>
              <a:rPr lang="el-GR" sz="1400" b="1" dirty="0">
                <a:latin typeface="Arial" pitchFamily="34" charset="0"/>
                <a:cs typeface="Arial" pitchFamily="34" charset="0"/>
              </a:rPr>
              <a:t>Η </a:t>
            </a:r>
            <a:r>
              <a:rPr lang="el-GR" sz="1400" b="1" dirty="0">
                <a:solidFill>
                  <a:srgbClr val="A50021"/>
                </a:solidFill>
                <a:latin typeface="Arial" pitchFamily="34" charset="0"/>
                <a:cs typeface="Arial" pitchFamily="34" charset="0"/>
              </a:rPr>
              <a:t>βιοψία</a:t>
            </a:r>
            <a:r>
              <a:rPr lang="el-GR" sz="1400" b="1" dirty="0">
                <a:latin typeface="Arial" pitchFamily="34" charset="0"/>
                <a:cs typeface="Arial" pitchFamily="34" charset="0"/>
              </a:rPr>
              <a:t> νεφρού είναι απαραίτητη σε αυτές τις περιπτώσεις και συνήθως δείχνει </a:t>
            </a:r>
            <a:r>
              <a:rPr lang="el-GR" sz="1400" b="1" dirty="0">
                <a:solidFill>
                  <a:srgbClr val="A50021"/>
                </a:solidFill>
                <a:latin typeface="Arial" pitchFamily="34" charset="0"/>
                <a:cs typeface="Arial" pitchFamily="34" charset="0"/>
              </a:rPr>
              <a:t>μεσαγγειακή και ενδοτριχοειδική υπερπλασία </a:t>
            </a:r>
            <a:r>
              <a:rPr lang="el-GR" sz="1400" b="1" dirty="0">
                <a:latin typeface="Arial" pitchFamily="34" charset="0"/>
                <a:cs typeface="Arial" pitchFamily="34" charset="0"/>
              </a:rPr>
              <a:t>και </a:t>
            </a:r>
            <a:r>
              <a:rPr lang="el-GR" sz="1400" b="1" dirty="0">
                <a:solidFill>
                  <a:srgbClr val="A50021"/>
                </a:solidFill>
                <a:latin typeface="Arial" pitchFamily="34" charset="0"/>
                <a:cs typeface="Arial" pitchFamily="34" charset="0"/>
              </a:rPr>
              <a:t>υψηλό ποσοστό σπειραμάτων με μηνοειδείς σχηματισμούς </a:t>
            </a:r>
            <a:r>
              <a:rPr lang="el-GR" sz="1400" b="1" dirty="0">
                <a:latin typeface="Arial" pitchFamily="34" charset="0"/>
                <a:cs typeface="Arial" pitchFamily="34" charset="0"/>
              </a:rPr>
              <a:t>με εστίες νέκρωσης. </a:t>
            </a:r>
          </a:p>
          <a:p>
            <a:pPr>
              <a:buClr>
                <a:srgbClr val="A50021"/>
              </a:buClr>
              <a:buFont typeface="Wingdings" pitchFamily="2" charset="2"/>
              <a:buChar char="v"/>
            </a:pPr>
            <a:endParaRPr lang="el-GR" sz="1400" b="1" dirty="0">
              <a:latin typeface="Arial" pitchFamily="34" charset="0"/>
              <a:cs typeface="Arial" pitchFamily="34" charset="0"/>
            </a:endParaRPr>
          </a:p>
          <a:p>
            <a:pPr marL="0" indent="0" algn="ctr">
              <a:buClr>
                <a:srgbClr val="A50021"/>
              </a:buClr>
              <a:buNone/>
            </a:pPr>
            <a:r>
              <a:rPr lang="el-GR" sz="1400" b="1" u="sng" dirty="0">
                <a:latin typeface="Arial" pitchFamily="34" charset="0"/>
                <a:cs typeface="Arial" pitchFamily="34" charset="0"/>
              </a:rPr>
              <a:t>Η παρουσία μηνοειδών σχηματισμών απουσία ταυτόχρονης επιδείνωσης της νεφρικής λειτουργίας δεν συνιστά ταχέως εξελισσόμενη IgAN.</a:t>
            </a:r>
            <a:endParaRPr lang="en-US" sz="1400" b="1" u="sng" dirty="0">
              <a:latin typeface="Arial" pitchFamily="34" charset="0"/>
              <a:cs typeface="Arial" pitchFamily="34" charset="0"/>
            </a:endParaRPr>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l-GR" sz="2000" b="1" dirty="0">
                <a:solidFill>
                  <a:schemeClr val="bg1"/>
                </a:solidFill>
                <a:latin typeface="Arial" pitchFamily="34" charset="0"/>
                <a:cs typeface="Arial" pitchFamily="34" charset="0"/>
              </a:rPr>
              <a:t>Ταχέως εξελισσόμενη </a:t>
            </a:r>
            <a:r>
              <a:rPr lang="en-US" sz="2000" b="1" dirty="0">
                <a:solidFill>
                  <a:schemeClr val="bg1"/>
                </a:solidFill>
                <a:latin typeface="Arial" pitchFamily="34" charset="0"/>
                <a:cs typeface="Arial" pitchFamily="34" charset="0"/>
              </a:rPr>
              <a:t>IgAN</a:t>
            </a:r>
          </a:p>
        </p:txBody>
      </p:sp>
      <p:pic>
        <p:nvPicPr>
          <p:cNvPr id="9" name="Picture 2"/>
          <p:cNvPicPr>
            <a:picLocks noChangeAspect="1" noChangeArrowheads="1"/>
          </p:cNvPicPr>
          <p:nvPr/>
        </p:nvPicPr>
        <p:blipFill>
          <a:blip r:embed="rId2" cstate="print"/>
          <a:srcRect/>
          <a:stretch>
            <a:fillRect/>
          </a:stretch>
        </p:blipFill>
        <p:spPr bwMode="auto">
          <a:xfrm>
            <a:off x="8541695" y="4603500"/>
            <a:ext cx="602305" cy="540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r>
                <a:rPr lang="en-US" sz="2800" b="1" dirty="0">
                  <a:solidFill>
                    <a:schemeClr val="bg1"/>
                  </a:solidFill>
                </a:rPr>
                <a:t>IgA </a:t>
              </a:r>
              <a:r>
                <a:rPr lang="el-GR" sz="2800" b="1" dirty="0">
                  <a:solidFill>
                    <a:schemeClr val="bg1"/>
                  </a:solidFill>
                </a:rPr>
                <a:t>Νεφροπάθεια</a:t>
              </a:r>
            </a:p>
          </p:txBody>
        </p:sp>
      </p:grpSp>
      <p:sp>
        <p:nvSpPr>
          <p:cNvPr id="34" name="33 - Θέση περιεχομένου"/>
          <p:cNvSpPr>
            <a:spLocks noGrp="1"/>
          </p:cNvSpPr>
          <p:nvPr>
            <p:ph sz="quarter" idx="1"/>
          </p:nvPr>
        </p:nvSpPr>
        <p:spPr>
          <a:xfrm>
            <a:off x="251520" y="1203598"/>
            <a:ext cx="8640960" cy="3096344"/>
          </a:xfrm>
        </p:spPr>
        <p:txBody>
          <a:bodyPr/>
          <a:lstStyle/>
          <a:p>
            <a:pPr>
              <a:lnSpc>
                <a:spcPct val="150000"/>
              </a:lnSpc>
              <a:buClr>
                <a:srgbClr val="A50021"/>
              </a:buClr>
              <a:buFont typeface="Wingdings" pitchFamily="2" charset="2"/>
              <a:buChar char="v"/>
            </a:pPr>
            <a:r>
              <a:rPr lang="el-GR" sz="1400" b="1" dirty="0">
                <a:latin typeface="Arial" pitchFamily="34" charset="0"/>
                <a:cs typeface="Arial" pitchFamily="34" charset="0"/>
              </a:rPr>
              <a:t>Παθοφυσιολογικά και επιδημιολογικά στοιχεία </a:t>
            </a:r>
          </a:p>
          <a:p>
            <a:pPr>
              <a:lnSpc>
                <a:spcPct val="150000"/>
              </a:lnSpc>
              <a:buClr>
                <a:srgbClr val="A50021"/>
              </a:buClr>
              <a:buNone/>
            </a:pPr>
            <a:r>
              <a:rPr lang="el-GR" sz="1400" b="1" dirty="0">
                <a:latin typeface="Arial" pitchFamily="34" charset="0"/>
                <a:cs typeface="Arial" pitchFamily="34" charset="0"/>
              </a:rPr>
              <a:t> </a:t>
            </a:r>
          </a:p>
          <a:p>
            <a:pPr>
              <a:lnSpc>
                <a:spcPct val="150000"/>
              </a:lnSpc>
              <a:buClr>
                <a:srgbClr val="A50021"/>
              </a:buClr>
              <a:buFont typeface="Wingdings" pitchFamily="2" charset="2"/>
              <a:buChar char="v"/>
            </a:pPr>
            <a:r>
              <a:rPr lang="el-GR" sz="1400" b="1" dirty="0">
                <a:latin typeface="Arial" pitchFamily="34" charset="0"/>
                <a:cs typeface="Arial" pitchFamily="34" charset="0"/>
              </a:rPr>
              <a:t>Ιστοπαθολογία</a:t>
            </a:r>
          </a:p>
          <a:p>
            <a:pPr>
              <a:lnSpc>
                <a:spcPct val="150000"/>
              </a:lnSpc>
              <a:buClr>
                <a:srgbClr val="A50021"/>
              </a:buClr>
              <a:buFont typeface="Wingdings" pitchFamily="2" charset="2"/>
              <a:buChar char="v"/>
            </a:pPr>
            <a:endParaRPr lang="el-GR" sz="1400" b="1" dirty="0">
              <a:latin typeface="Arial" pitchFamily="34" charset="0"/>
              <a:cs typeface="Arial" pitchFamily="34" charset="0"/>
            </a:endParaRPr>
          </a:p>
          <a:p>
            <a:pPr>
              <a:lnSpc>
                <a:spcPct val="150000"/>
              </a:lnSpc>
              <a:buClr>
                <a:srgbClr val="A50021"/>
              </a:buClr>
              <a:buFont typeface="Wingdings" pitchFamily="2" charset="2"/>
              <a:buChar char="v"/>
            </a:pPr>
            <a:r>
              <a:rPr lang="el-GR" sz="1400" b="1" dirty="0">
                <a:latin typeface="Arial" pitchFamily="34" charset="0"/>
                <a:cs typeface="Arial" pitchFamily="34" charset="0"/>
              </a:rPr>
              <a:t>Κλινικές εκδηλώσεις και διαφορική διάγνωση</a:t>
            </a:r>
          </a:p>
          <a:p>
            <a:pPr>
              <a:lnSpc>
                <a:spcPct val="150000"/>
              </a:lnSpc>
              <a:buClr>
                <a:srgbClr val="A50021"/>
              </a:buClr>
              <a:buFont typeface="Wingdings" pitchFamily="2" charset="2"/>
              <a:buChar char="v"/>
            </a:pPr>
            <a:endParaRPr lang="el-GR" sz="1400" b="1" dirty="0">
              <a:latin typeface="Arial" pitchFamily="34" charset="0"/>
              <a:cs typeface="Arial" pitchFamily="34" charset="0"/>
            </a:endParaRPr>
          </a:p>
          <a:p>
            <a:pPr>
              <a:lnSpc>
                <a:spcPct val="150000"/>
              </a:lnSpc>
              <a:buClr>
                <a:srgbClr val="A50021"/>
              </a:buClr>
              <a:buFont typeface="Wingdings" pitchFamily="2" charset="2"/>
              <a:buChar char="v"/>
            </a:pPr>
            <a:r>
              <a:rPr lang="el-GR" sz="1400" b="1" dirty="0">
                <a:latin typeface="Arial" pitchFamily="34" charset="0"/>
                <a:cs typeface="Arial" pitchFamily="34" charset="0"/>
              </a:rPr>
              <a:t>Θεραπευτικές επιλογές (</a:t>
            </a:r>
            <a:r>
              <a:rPr lang="en-US" sz="1400" b="1" dirty="0">
                <a:latin typeface="Arial" pitchFamily="34" charset="0"/>
                <a:cs typeface="Arial" pitchFamily="34" charset="0"/>
              </a:rPr>
              <a:t>KDIGO 2025)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r>
                <a:rPr lang="el-GR" sz="2800" b="1" dirty="0">
                  <a:solidFill>
                    <a:schemeClr val="bg1"/>
                  </a:solidFill>
                  <a:latin typeface="Arial" panose="020B0604020202020204" pitchFamily="34" charset="0"/>
                  <a:cs typeface="Arial" panose="020B0604020202020204" pitchFamily="34" charset="0"/>
                </a:rPr>
                <a:t>Διάγνωση</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563638"/>
            <a:ext cx="8640960" cy="2736304"/>
          </a:xfrm>
        </p:spPr>
        <p:txBody>
          <a:bodyPr/>
          <a:lstStyle/>
          <a:p>
            <a:pPr>
              <a:buClr>
                <a:srgbClr val="A50021"/>
              </a:buClr>
              <a:buFont typeface="Wingdings" pitchFamily="2" charset="2"/>
              <a:buChar char="v"/>
            </a:pPr>
            <a:r>
              <a:rPr lang="el-GR" sz="1200" b="1" dirty="0">
                <a:solidFill>
                  <a:srgbClr val="A50021"/>
                </a:solidFill>
                <a:latin typeface="Arial" pitchFamily="34" charset="0"/>
                <a:cs typeface="Arial" pitchFamily="34" charset="0"/>
              </a:rPr>
              <a:t>Η IgAN μπορεί να διαγνωστεί μόνο με βιοψία νεφρού</a:t>
            </a:r>
            <a:r>
              <a:rPr lang="el-GR" sz="1200" b="1" dirty="0">
                <a:latin typeface="Arial" pitchFamily="34" charset="0"/>
                <a:cs typeface="Arial" pitchFamily="34" charset="0"/>
              </a:rPr>
              <a:t>, καθώς δεν υπάρχουν επικυρωμένοι διαγνωστικοί βιοδείκτες ορού ή ούρων.</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Για να διασφαλιστεί η έγκαιρη διάγνωση και η άμεση θεραπεία της IgAN, θα </a:t>
            </a:r>
            <a:r>
              <a:rPr lang="el-GR" sz="1200" b="1" dirty="0">
                <a:solidFill>
                  <a:srgbClr val="A50021"/>
                </a:solidFill>
                <a:latin typeface="Arial" pitchFamily="34" charset="0"/>
                <a:cs typeface="Arial" pitchFamily="34" charset="0"/>
              </a:rPr>
              <a:t>πρέπει να πραγματοποιείται βιοψία νεφρού σε όλους τους ενήλικες με πρωτεϊνουρία ≥0,5 g/ημέρα</a:t>
            </a:r>
            <a:r>
              <a:rPr lang="el-GR" sz="1200" b="1" dirty="0">
                <a:latin typeface="Arial" pitchFamily="34" charset="0"/>
                <a:cs typeface="Arial" pitchFamily="34" charset="0"/>
              </a:rPr>
              <a:t> (ή ισοδύναμο) στους οποίους η IgAN αποτελεί πιθανή διάγνωση και οι οποίοι δεν έχουν αντένδειξη για βιοψία.</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Μόλις γίνει η διάγνωση της IgAN, γίνεται </a:t>
            </a:r>
            <a:r>
              <a:rPr lang="el-GR" sz="1200" b="1" dirty="0">
                <a:solidFill>
                  <a:srgbClr val="A50021"/>
                </a:solidFill>
                <a:latin typeface="Arial" pitchFamily="34" charset="0"/>
                <a:cs typeface="Arial" pitchFamily="34" charset="0"/>
              </a:rPr>
              <a:t>αξιολόγηση για δευτεροπαθή αίτια</a:t>
            </a:r>
            <a:r>
              <a:rPr lang="el-GR" sz="1200" b="1" dirty="0">
                <a:latin typeface="Arial" pitchFamily="34" charset="0"/>
                <a:cs typeface="Arial" pitchFamily="34" charset="0"/>
              </a:rPr>
              <a:t>.</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Σε περιπτώσεις πρωτοπαθούς IgAN, γίνεται </a:t>
            </a:r>
            <a:r>
              <a:rPr lang="el-GR" sz="1200" b="1" dirty="0">
                <a:solidFill>
                  <a:srgbClr val="A50021"/>
                </a:solidFill>
                <a:latin typeface="Arial" pitchFamily="34" charset="0"/>
                <a:cs typeface="Arial" pitchFamily="34" charset="0"/>
              </a:rPr>
              <a:t>προσδιορισμός του MEST-C </a:t>
            </a:r>
            <a:r>
              <a:rPr lang="en-US" sz="1200" b="1" dirty="0">
                <a:solidFill>
                  <a:srgbClr val="A50021"/>
                </a:solidFill>
                <a:latin typeface="Arial" pitchFamily="34" charset="0"/>
                <a:cs typeface="Arial" pitchFamily="34" charset="0"/>
              </a:rPr>
              <a:t>score </a:t>
            </a:r>
            <a:r>
              <a:rPr lang="el-GR" sz="1200" b="1" dirty="0">
                <a:latin typeface="Arial" pitchFamily="34" charset="0"/>
                <a:cs typeface="Arial" pitchFamily="34" charset="0"/>
              </a:rPr>
              <a:t>(μεσαγγειακή υπερπλασία [M] και ενδοτριχοειδική </a:t>
            </a:r>
            <a:r>
              <a:rPr lang="el-GR" sz="1200" b="1" dirty="0" err="1">
                <a:latin typeface="Arial" pitchFamily="34" charset="0"/>
                <a:cs typeface="Arial" pitchFamily="34" charset="0"/>
              </a:rPr>
              <a:t>υπερκυτταροβρίθεια</a:t>
            </a:r>
            <a:r>
              <a:rPr lang="el-GR" sz="1200" b="1" dirty="0">
                <a:latin typeface="Arial" pitchFamily="34" charset="0"/>
                <a:cs typeface="Arial" pitchFamily="34" charset="0"/>
              </a:rPr>
              <a:t> [E], τμηματική σκλήρυνση [S], διάμεση ίνωση/ατροφία σωληναρίων [T] και μηνοειδείς σχηματισμοί [C]) σύμφωνα με την αναθεωρημένη ταξινόμηση της Οξφόρδης).</a:t>
            </a:r>
            <a:endParaRPr lang="en-US" sz="1200" b="1" dirty="0">
              <a:latin typeface="Arial" pitchFamily="34" charset="0"/>
              <a:cs typeface="Arial" pitchFamily="34" charset="0"/>
            </a:endParaRPr>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l-GR" sz="2000" b="1" dirty="0">
                <a:solidFill>
                  <a:schemeClr val="bg1"/>
                </a:solidFill>
                <a:latin typeface="Arial" pitchFamily="34" charset="0"/>
                <a:cs typeface="Arial" pitchFamily="34" charset="0"/>
              </a:rPr>
              <a:t>Νεφρική βιοψία</a:t>
            </a:r>
            <a:endParaRPr lang="en-US" sz="2000" b="1" dirty="0">
              <a:solidFill>
                <a:schemeClr val="bg1"/>
              </a:solidFill>
              <a:latin typeface="Arial" pitchFamily="34" charset="0"/>
              <a:cs typeface="Arial" pitchFamily="34" charset="0"/>
            </a:endParaRPr>
          </a:p>
        </p:txBody>
      </p:sp>
      <p:pic>
        <p:nvPicPr>
          <p:cNvPr id="13" name="Picture 2"/>
          <p:cNvPicPr>
            <a:picLocks noChangeAspect="1" noChangeArrowheads="1"/>
          </p:cNvPicPr>
          <p:nvPr/>
        </p:nvPicPr>
        <p:blipFill>
          <a:blip r:embed="rId3" cstate="print"/>
          <a:srcRect/>
          <a:stretch>
            <a:fillRect/>
          </a:stretch>
        </p:blipFill>
        <p:spPr bwMode="auto">
          <a:xfrm>
            <a:off x="8541695" y="4603500"/>
            <a:ext cx="602305" cy="540000"/>
          </a:xfrm>
          <a:prstGeom prst="rect">
            <a:avLst/>
          </a:prstGeom>
          <a:noFill/>
          <a:ln w="9525">
            <a:noFill/>
            <a:miter lim="800000"/>
            <a:headEnd/>
            <a:tailEnd/>
          </a:ln>
        </p:spPr>
      </p:pic>
    </p:spTree>
    <p:extLst>
      <p:ext uri="{BB962C8B-B14F-4D97-AF65-F5344CB8AC3E}">
        <p14:creationId xmlns:p14="http://schemas.microsoft.com/office/powerpoint/2010/main" val="2398209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Διαφορική διάγνωση</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419622"/>
            <a:ext cx="8640960" cy="1008112"/>
          </a:xfrm>
        </p:spPr>
        <p:txBody>
          <a:bodyPr/>
          <a:lstStyle/>
          <a:p>
            <a:pPr>
              <a:buClr>
                <a:srgbClr val="A50021"/>
              </a:buClr>
              <a:buFont typeface="Wingdings" pitchFamily="2" charset="2"/>
              <a:buChar char="v"/>
            </a:pPr>
            <a:r>
              <a:rPr lang="el-GR" sz="1400" b="1" dirty="0">
                <a:latin typeface="Arial" pitchFamily="34" charset="0"/>
                <a:cs typeface="Arial" pitchFamily="34" charset="0"/>
              </a:rPr>
              <a:t>Η διάγνωση της </a:t>
            </a:r>
            <a:r>
              <a:rPr lang="en-US" sz="1400" b="1" dirty="0">
                <a:latin typeface="Arial" pitchFamily="34" charset="0"/>
                <a:cs typeface="Arial" pitchFamily="34" charset="0"/>
              </a:rPr>
              <a:t>IgAN </a:t>
            </a:r>
            <a:r>
              <a:rPr lang="el-GR" sz="1400" b="1" dirty="0">
                <a:latin typeface="Arial" pitchFamily="34" charset="0"/>
                <a:cs typeface="Arial" pitchFamily="34" charset="0"/>
              </a:rPr>
              <a:t>και</a:t>
            </a:r>
            <a:r>
              <a:rPr lang="en-US" sz="1400" b="1" dirty="0">
                <a:latin typeface="Arial" pitchFamily="34" charset="0"/>
                <a:cs typeface="Arial" pitchFamily="34" charset="0"/>
              </a:rPr>
              <a:t> </a:t>
            </a:r>
            <a:r>
              <a:rPr lang="en-US" sz="1400" b="1" dirty="0">
                <a:solidFill>
                  <a:srgbClr val="A50021"/>
                </a:solidFill>
                <a:latin typeface="Arial" pitchFamily="34" charset="0"/>
                <a:cs typeface="Arial" pitchFamily="34" charset="0"/>
              </a:rPr>
              <a:t>IgA</a:t>
            </a:r>
            <a:r>
              <a:rPr lang="el-GR" sz="1400" b="1" dirty="0">
                <a:solidFill>
                  <a:srgbClr val="A50021"/>
                </a:solidFill>
                <a:latin typeface="Arial" pitchFamily="34" charset="0"/>
                <a:cs typeface="Arial" pitchFamily="34" charset="0"/>
              </a:rPr>
              <a:t> αγγειίτιδας </a:t>
            </a:r>
            <a:r>
              <a:rPr lang="el-GR" sz="1400" b="1" dirty="0">
                <a:latin typeface="Arial" pitchFamily="34" charset="0"/>
                <a:cs typeface="Arial" pitchFamily="34" charset="0"/>
              </a:rPr>
              <a:t>(</a:t>
            </a:r>
            <a:r>
              <a:rPr lang="en-US" sz="1400" b="1" dirty="0">
                <a:latin typeface="Arial" pitchFamily="34" charset="0"/>
                <a:cs typeface="Arial" pitchFamily="34" charset="0"/>
              </a:rPr>
              <a:t>HSP) </a:t>
            </a:r>
            <a:r>
              <a:rPr lang="el-GR" sz="1400" b="1" dirty="0">
                <a:latin typeface="Arial" pitchFamily="34" charset="0"/>
                <a:cs typeface="Arial" pitchFamily="34" charset="0"/>
              </a:rPr>
              <a:t>χαρακτηρίζεται από την εναπόθεση </a:t>
            </a:r>
            <a:r>
              <a:rPr lang="en-US" sz="1400" b="1" dirty="0">
                <a:latin typeface="Arial" pitchFamily="34" charset="0"/>
                <a:cs typeface="Arial" pitchFamily="34" charset="0"/>
              </a:rPr>
              <a:t>IgA </a:t>
            </a:r>
            <a:r>
              <a:rPr lang="el-GR" sz="1400" b="1" dirty="0">
                <a:latin typeface="Arial" pitchFamily="34" charset="0"/>
                <a:cs typeface="Arial" pitchFamily="34" charset="0"/>
              </a:rPr>
              <a:t>στο μεσάγγειο μετά από βιοψία νεφρού.</a:t>
            </a:r>
            <a:endParaRPr lang="en-US" sz="1400" b="1" dirty="0">
              <a:latin typeface="Arial" pitchFamily="34" charset="0"/>
              <a:cs typeface="Arial" pitchFamily="34" charset="0"/>
            </a:endParaRPr>
          </a:p>
          <a:p>
            <a:pPr>
              <a:buClr>
                <a:srgbClr val="A50021"/>
              </a:buClr>
              <a:buFont typeface="Wingdings" pitchFamily="2" charset="2"/>
              <a:buChar char="v"/>
            </a:pPr>
            <a:r>
              <a:rPr lang="el-GR" sz="1400" b="1" dirty="0">
                <a:latin typeface="Arial" pitchFamily="34" charset="0"/>
                <a:cs typeface="Arial" pitchFamily="34" charset="0"/>
              </a:rPr>
              <a:t>Εναπόθεση </a:t>
            </a:r>
            <a:r>
              <a:rPr lang="en-US" sz="1400" b="1" dirty="0">
                <a:latin typeface="Arial" pitchFamily="34" charset="0"/>
                <a:cs typeface="Arial" pitchFamily="34" charset="0"/>
              </a:rPr>
              <a:t>IgA </a:t>
            </a:r>
            <a:r>
              <a:rPr lang="el-GR" sz="1400" b="1" dirty="0">
                <a:latin typeface="Arial" pitchFamily="34" charset="0"/>
                <a:cs typeface="Arial" pitchFamily="34" charset="0"/>
              </a:rPr>
              <a:t>στο μεσάγγειο παρατηρείται και σε άλλες καταστάσεις αλλά διαφοροποιείται με ορολογικά και ιστολογικά κριτήρια.</a:t>
            </a:r>
          </a:p>
        </p:txBody>
      </p:sp>
      <p:sp>
        <p:nvSpPr>
          <p:cNvPr id="7" name="6 - Ορθογώνιο"/>
          <p:cNvSpPr/>
          <p:nvPr/>
        </p:nvSpPr>
        <p:spPr>
          <a:xfrm>
            <a:off x="6790114" y="4948594"/>
            <a:ext cx="2390398" cy="215444"/>
          </a:xfrm>
          <a:prstGeom prst="rect">
            <a:avLst/>
          </a:prstGeom>
        </p:spPr>
        <p:txBody>
          <a:bodyPr wrap="none">
            <a:spAutoFit/>
          </a:bodyPr>
          <a:lstStyle/>
          <a:p>
            <a:r>
              <a:rPr lang="de-DE" sz="800" b="1" dirty="0" err="1"/>
              <a:t>Cattran</a:t>
            </a:r>
            <a:r>
              <a:rPr lang="de-DE" sz="800" b="1" dirty="0"/>
              <a:t> DC </a:t>
            </a:r>
            <a:r>
              <a:rPr lang="en-US" sz="800" b="1" dirty="0"/>
              <a:t>et al. </a:t>
            </a:r>
            <a:r>
              <a:rPr lang="de-DE" sz="800" b="1" dirty="0" err="1"/>
              <a:t>Kidney</a:t>
            </a:r>
            <a:r>
              <a:rPr lang="de-DE" sz="800" b="1" dirty="0"/>
              <a:t> Int. 2009;76:534-545.</a:t>
            </a:r>
            <a:endParaRPr lang="el-GR" sz="800" b="1" dirty="0"/>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endParaRPr lang="en-US" sz="2000" b="1" dirty="0">
              <a:solidFill>
                <a:schemeClr val="bg1"/>
              </a:solidFill>
              <a:latin typeface="Arial" pitchFamily="34" charset="0"/>
              <a:cs typeface="Arial" pitchFamily="34" charset="0"/>
            </a:endParaRPr>
          </a:p>
        </p:txBody>
      </p:sp>
      <p:graphicFrame>
        <p:nvGraphicFramePr>
          <p:cNvPr id="9" name="8 - Πίνακας"/>
          <p:cNvGraphicFramePr>
            <a:graphicFrameLocks noGrp="1"/>
          </p:cNvGraphicFramePr>
          <p:nvPr/>
        </p:nvGraphicFramePr>
        <p:xfrm>
          <a:off x="1259632" y="2681446"/>
          <a:ext cx="6624736" cy="2194560"/>
        </p:xfrm>
        <a:graphic>
          <a:graphicData uri="http://schemas.openxmlformats.org/drawingml/2006/table">
            <a:tbl>
              <a:tblPr firstRow="1" bandRow="1">
                <a:tableStyleId>{9D7B26C5-4107-4FEC-AEDC-1716B250A1EF}</a:tableStyleId>
              </a:tblPr>
              <a:tblGrid>
                <a:gridCol w="6624736">
                  <a:extLst>
                    <a:ext uri="{9D8B030D-6E8A-4147-A177-3AD203B41FA5}">
                      <a16:colId xmlns:a16="http://schemas.microsoft.com/office/drawing/2014/main" val="20000"/>
                    </a:ext>
                  </a:extLst>
                </a:gridCol>
              </a:tblGrid>
              <a:tr h="252028">
                <a:tc>
                  <a:txBody>
                    <a:bodyPr/>
                    <a:lstStyle/>
                    <a:p>
                      <a:r>
                        <a:rPr lang="el-GR" sz="1200" dirty="0">
                          <a:solidFill>
                            <a:srgbClr val="A50021"/>
                          </a:solidFill>
                          <a:latin typeface="Arial" pitchFamily="34" charset="0"/>
                          <a:cs typeface="Arial" pitchFamily="34" charset="0"/>
                        </a:rPr>
                        <a:t>Παθήσεις που σχετίζονται με μεσαγγειακή</a:t>
                      </a:r>
                      <a:r>
                        <a:rPr lang="el-GR" sz="1200" baseline="0" dirty="0">
                          <a:solidFill>
                            <a:srgbClr val="A50021"/>
                          </a:solidFill>
                          <a:latin typeface="Arial" pitchFamily="34" charset="0"/>
                          <a:cs typeface="Arial" pitchFamily="34" charset="0"/>
                        </a:rPr>
                        <a:t> </a:t>
                      </a:r>
                      <a:r>
                        <a:rPr lang="el-GR" sz="1200" dirty="0">
                          <a:solidFill>
                            <a:srgbClr val="A50021"/>
                          </a:solidFill>
                          <a:latin typeface="Arial" pitchFamily="34" charset="0"/>
                          <a:cs typeface="Arial" pitchFamily="34" charset="0"/>
                        </a:rPr>
                        <a:t>εναπόθεση </a:t>
                      </a:r>
                      <a:r>
                        <a:rPr lang="en-US" sz="1200" dirty="0">
                          <a:solidFill>
                            <a:srgbClr val="A50021"/>
                          </a:solidFill>
                          <a:latin typeface="Arial" pitchFamily="34" charset="0"/>
                          <a:cs typeface="Arial" pitchFamily="34" charset="0"/>
                        </a:rPr>
                        <a:t>IgA </a:t>
                      </a:r>
                      <a:endParaRPr lang="el-GR" sz="1200" dirty="0">
                        <a:solidFill>
                          <a:srgbClr val="A50021"/>
                        </a:solidFill>
                        <a:latin typeface="Arial" pitchFamily="34" charset="0"/>
                        <a:cs typeface="Arial" pitchFamily="34" charset="0"/>
                      </a:endParaRPr>
                    </a:p>
                  </a:txBody>
                  <a:tcPr/>
                </a:tc>
                <a:extLst>
                  <a:ext uri="{0D108BD9-81ED-4DB2-BD59-A6C34878D82A}">
                    <a16:rowId xmlns:a16="http://schemas.microsoft.com/office/drawing/2014/main" val="10000"/>
                  </a:ext>
                </a:extLst>
              </a:tr>
              <a:tr h="252028">
                <a:tc>
                  <a:txBody>
                    <a:bodyPr/>
                    <a:lstStyle/>
                    <a:p>
                      <a:r>
                        <a:rPr lang="en-US" sz="1200" b="1" dirty="0">
                          <a:latin typeface="Arial" pitchFamily="34" charset="0"/>
                          <a:cs typeface="Arial" pitchFamily="34" charset="0"/>
                        </a:rPr>
                        <a:t>IgA </a:t>
                      </a:r>
                      <a:r>
                        <a:rPr lang="el-GR" sz="1200" b="1" dirty="0">
                          <a:latin typeface="Arial" pitchFamily="34" charset="0"/>
                          <a:cs typeface="Arial" pitchFamily="34" charset="0"/>
                        </a:rPr>
                        <a:t>Νεφροπάθεια</a:t>
                      </a:r>
                    </a:p>
                  </a:txBody>
                  <a:tcPr/>
                </a:tc>
                <a:extLst>
                  <a:ext uri="{0D108BD9-81ED-4DB2-BD59-A6C34878D82A}">
                    <a16:rowId xmlns:a16="http://schemas.microsoft.com/office/drawing/2014/main" val="10001"/>
                  </a:ext>
                </a:extLst>
              </a:tr>
              <a:tr h="252028">
                <a:tc>
                  <a:txBody>
                    <a:bodyPr/>
                    <a:lstStyle/>
                    <a:p>
                      <a:r>
                        <a:rPr lang="en-US" sz="1200" b="1" dirty="0">
                          <a:latin typeface="Arial" pitchFamily="34" charset="0"/>
                          <a:cs typeface="Arial" pitchFamily="34" charset="0"/>
                        </a:rPr>
                        <a:t>IgA </a:t>
                      </a:r>
                      <a:r>
                        <a:rPr lang="el-GR" sz="1200" b="1" dirty="0">
                          <a:latin typeface="Arial" pitchFamily="34" charset="0"/>
                          <a:cs typeface="Arial" pitchFamily="34" charset="0"/>
                        </a:rPr>
                        <a:t> Αγγειίτιδα</a:t>
                      </a:r>
                      <a:r>
                        <a:rPr lang="el-GR" sz="1200" b="1" baseline="0" dirty="0">
                          <a:latin typeface="Arial" pitchFamily="34" charset="0"/>
                          <a:cs typeface="Arial" pitchFamily="34" charset="0"/>
                        </a:rPr>
                        <a:t> (πορφύρα </a:t>
                      </a:r>
                      <a:r>
                        <a:rPr lang="en-US" sz="1200" b="1" baseline="0" dirty="0" err="1">
                          <a:latin typeface="Arial" pitchFamily="34" charset="0"/>
                          <a:cs typeface="Arial" pitchFamily="34" charset="0"/>
                        </a:rPr>
                        <a:t>Henoch</a:t>
                      </a:r>
                      <a:r>
                        <a:rPr lang="en-US" sz="1200" b="1" baseline="0" dirty="0">
                          <a:latin typeface="Arial" pitchFamily="34" charset="0"/>
                          <a:cs typeface="Arial" pitchFamily="34" charset="0"/>
                        </a:rPr>
                        <a:t> – </a:t>
                      </a:r>
                      <a:r>
                        <a:rPr lang="en-US" sz="1200" b="1" baseline="0" dirty="0" err="1">
                          <a:latin typeface="Arial" pitchFamily="34" charset="0"/>
                          <a:cs typeface="Arial" pitchFamily="34" charset="0"/>
                        </a:rPr>
                        <a:t>Schönlein</a:t>
                      </a:r>
                      <a:r>
                        <a:rPr lang="en-US" sz="1200" b="1" baseline="0" dirty="0">
                          <a:latin typeface="Arial" pitchFamily="34" charset="0"/>
                          <a:cs typeface="Arial" pitchFamily="34" charset="0"/>
                        </a:rPr>
                        <a:t>)</a:t>
                      </a:r>
                      <a:endParaRPr lang="el-GR" sz="1200" b="1" dirty="0">
                        <a:latin typeface="Arial" pitchFamily="34" charset="0"/>
                        <a:cs typeface="Arial" pitchFamily="34" charset="0"/>
                      </a:endParaRPr>
                    </a:p>
                  </a:txBody>
                  <a:tcPr/>
                </a:tc>
                <a:extLst>
                  <a:ext uri="{0D108BD9-81ED-4DB2-BD59-A6C34878D82A}">
                    <a16:rowId xmlns:a16="http://schemas.microsoft.com/office/drawing/2014/main" val="10002"/>
                  </a:ext>
                </a:extLst>
              </a:tr>
              <a:tr h="252028">
                <a:tc>
                  <a:txBody>
                    <a:bodyPr/>
                    <a:lstStyle/>
                    <a:p>
                      <a:endParaRPr lang="el-GR" sz="1200" b="1" dirty="0">
                        <a:latin typeface="Arial" pitchFamily="34" charset="0"/>
                        <a:cs typeface="Arial" pitchFamily="34" charset="0"/>
                      </a:endParaRPr>
                    </a:p>
                  </a:txBody>
                  <a:tcPr/>
                </a:tc>
                <a:extLst>
                  <a:ext uri="{0D108BD9-81ED-4DB2-BD59-A6C34878D82A}">
                    <a16:rowId xmlns:a16="http://schemas.microsoft.com/office/drawing/2014/main" val="10003"/>
                  </a:ext>
                </a:extLst>
              </a:tr>
              <a:tr h="252028">
                <a:tc>
                  <a:txBody>
                    <a:bodyPr/>
                    <a:lstStyle/>
                    <a:p>
                      <a:r>
                        <a:rPr lang="el-GR" sz="1200" b="1" dirty="0">
                          <a:latin typeface="Arial" pitchFamily="34" charset="0"/>
                          <a:cs typeface="Arial" pitchFamily="34" charset="0"/>
                        </a:rPr>
                        <a:t>Νεφρίτιδα του ΣΕΛ</a:t>
                      </a:r>
                    </a:p>
                  </a:txBody>
                  <a:tcPr/>
                </a:tc>
                <a:extLst>
                  <a:ext uri="{0D108BD9-81ED-4DB2-BD59-A6C34878D82A}">
                    <a16:rowId xmlns:a16="http://schemas.microsoft.com/office/drawing/2014/main" val="10004"/>
                  </a:ext>
                </a:extLst>
              </a:tr>
              <a:tr h="252028">
                <a:tc>
                  <a:txBody>
                    <a:bodyPr/>
                    <a:lstStyle/>
                    <a:p>
                      <a:r>
                        <a:rPr lang="el-GR" sz="1200" b="1" dirty="0">
                          <a:latin typeface="Arial" pitchFamily="34" charset="0"/>
                          <a:cs typeface="Arial" pitchFamily="34" charset="0"/>
                        </a:rPr>
                        <a:t>Αλκοολική ηπατίτιδα</a:t>
                      </a:r>
                    </a:p>
                  </a:txBody>
                  <a:tcPr/>
                </a:tc>
                <a:extLst>
                  <a:ext uri="{0D108BD9-81ED-4DB2-BD59-A6C34878D82A}">
                    <a16:rowId xmlns:a16="http://schemas.microsoft.com/office/drawing/2014/main" val="10005"/>
                  </a:ext>
                </a:extLst>
              </a:tr>
              <a:tr h="252028">
                <a:tc>
                  <a:txBody>
                    <a:bodyPr/>
                    <a:lstStyle/>
                    <a:p>
                      <a:r>
                        <a:rPr lang="el-GR" sz="1200" b="1" dirty="0" err="1">
                          <a:latin typeface="Arial" pitchFamily="34" charset="0"/>
                          <a:cs typeface="Arial" pitchFamily="34" charset="0"/>
                        </a:rPr>
                        <a:t>Μεταλοιμώδης</a:t>
                      </a:r>
                      <a:r>
                        <a:rPr lang="el-GR" sz="1200" b="1" dirty="0">
                          <a:latin typeface="Arial" pitchFamily="34" charset="0"/>
                          <a:cs typeface="Arial" pitchFamily="34" charset="0"/>
                        </a:rPr>
                        <a:t> ΣΝ σχετιζόμενη με σταφυλοκοκκική λοίμωξη</a:t>
                      </a:r>
                    </a:p>
                  </a:txBody>
                  <a:tcPr/>
                </a:tc>
                <a:extLst>
                  <a:ext uri="{0D108BD9-81ED-4DB2-BD59-A6C34878D82A}">
                    <a16:rowId xmlns:a16="http://schemas.microsoft.com/office/drawing/2014/main" val="10006"/>
                  </a:ext>
                </a:extLst>
              </a:tr>
              <a:tr h="252028">
                <a:tc>
                  <a:txBody>
                    <a:bodyPr/>
                    <a:lstStyle/>
                    <a:p>
                      <a:r>
                        <a:rPr lang="el-GR" sz="1200" b="1" dirty="0">
                          <a:latin typeface="Arial" pitchFamily="34" charset="0"/>
                          <a:cs typeface="Arial" pitchFamily="34" charset="0"/>
                        </a:rPr>
                        <a:t>Νεφροπάθεια από σχιστόσωμα</a:t>
                      </a: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Διαφορική διάγνωση</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635646"/>
            <a:ext cx="8640960" cy="2340260"/>
          </a:xfrm>
        </p:spPr>
        <p:txBody>
          <a:bodyPr/>
          <a:lstStyle/>
          <a:p>
            <a:pPr>
              <a:buClr>
                <a:srgbClr val="A50021"/>
              </a:buClr>
              <a:buFont typeface="Wingdings" pitchFamily="2" charset="2"/>
              <a:buChar char="v"/>
            </a:pPr>
            <a:r>
              <a:rPr lang="el-GR" sz="1200" b="1" dirty="0">
                <a:latin typeface="Arial" pitchFamily="34" charset="0"/>
                <a:cs typeface="Arial" pitchFamily="34" charset="0"/>
              </a:rPr>
              <a:t>Πρέπει </a:t>
            </a:r>
            <a:r>
              <a:rPr lang="el-GR" sz="1200" b="1" dirty="0">
                <a:solidFill>
                  <a:srgbClr val="A50021"/>
                </a:solidFill>
                <a:latin typeface="Arial" pitchFamily="34" charset="0"/>
                <a:cs typeface="Arial" pitchFamily="34" charset="0"/>
              </a:rPr>
              <a:t>να αποκλείονται μη σπειραματικά αίτια αιματουρίας </a:t>
            </a:r>
            <a:r>
              <a:rPr lang="el-GR" sz="1200" b="1" dirty="0">
                <a:latin typeface="Arial" pitchFamily="34" charset="0"/>
                <a:cs typeface="Arial" pitchFamily="34" charset="0"/>
              </a:rPr>
              <a:t>και ειδικά η λιθίαση και οι νεοπλασίες του ουροποιητικού</a:t>
            </a:r>
          </a:p>
          <a:p>
            <a:pPr lvl="1">
              <a:buClr>
                <a:srgbClr val="A50021"/>
              </a:buClr>
              <a:buFont typeface="Wingdings" pitchFamily="2" charset="2"/>
              <a:buChar char="v"/>
            </a:pPr>
            <a:r>
              <a:rPr lang="en-US" sz="1200" b="1" dirty="0">
                <a:latin typeface="Arial" pitchFamily="34" charset="0"/>
                <a:cs typeface="Arial" pitchFamily="34" charset="0"/>
              </a:rPr>
              <a:t>U/S NOK</a:t>
            </a:r>
            <a:endParaRPr lang="el-GR" sz="1200" b="1" dirty="0">
              <a:latin typeface="Arial" pitchFamily="34" charset="0"/>
              <a:cs typeface="Arial" pitchFamily="34" charset="0"/>
            </a:endParaRPr>
          </a:p>
          <a:p>
            <a:pPr lvl="1">
              <a:buClr>
                <a:srgbClr val="A50021"/>
              </a:buClr>
              <a:buFont typeface="Wingdings" pitchFamily="2" charset="2"/>
              <a:buChar char="v"/>
            </a:pPr>
            <a:r>
              <a:rPr lang="el-GR" sz="1200" b="1" dirty="0">
                <a:latin typeface="Arial" pitchFamily="34" charset="0"/>
                <a:cs typeface="Arial" pitchFamily="34" charset="0"/>
              </a:rPr>
              <a:t>Κυστεοσκόπηση</a:t>
            </a:r>
          </a:p>
          <a:p>
            <a:pPr lvl="1">
              <a:buClr>
                <a:srgbClr val="A50021"/>
              </a:buClr>
              <a:buFont typeface="Wingdings" pitchFamily="2" charset="2"/>
              <a:buChar char="v"/>
            </a:pPr>
            <a:r>
              <a:rPr lang="en-US" sz="1200" b="1" dirty="0">
                <a:latin typeface="Arial" pitchFamily="34" charset="0"/>
                <a:cs typeface="Arial" pitchFamily="34" charset="0"/>
              </a:rPr>
              <a:t>CT – </a:t>
            </a:r>
            <a:r>
              <a:rPr lang="el-GR" sz="1200" b="1" dirty="0">
                <a:latin typeface="Arial" pitchFamily="34" charset="0"/>
                <a:cs typeface="Arial" pitchFamily="34" charset="0"/>
              </a:rPr>
              <a:t>ουρογραφία.</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Η υποτροπιάζουσα μακροσκοπική αιματουρία μπορεί να σχετίζεται με συν.</a:t>
            </a:r>
            <a:r>
              <a:rPr lang="de-DE" sz="1200" b="1" dirty="0">
                <a:latin typeface="Arial" pitchFamily="34" charset="0"/>
                <a:cs typeface="Arial" pitchFamily="34" charset="0"/>
              </a:rPr>
              <a:t> Alport </a:t>
            </a:r>
            <a:r>
              <a:rPr lang="el-GR" sz="1200" b="1" dirty="0">
                <a:latin typeface="Arial" pitchFamily="34" charset="0"/>
                <a:cs typeface="Arial" pitchFamily="34" charset="0"/>
              </a:rPr>
              <a:t>και</a:t>
            </a:r>
            <a:r>
              <a:rPr lang="de-DE" sz="1200" b="1" dirty="0">
                <a:latin typeface="Arial" pitchFamily="34" charset="0"/>
                <a:cs typeface="Arial" pitchFamily="34" charset="0"/>
              </a:rPr>
              <a:t> MPGN.</a:t>
            </a:r>
            <a:endParaRPr lang="el-GR" sz="1200" b="1" dirty="0">
              <a:latin typeface="Arial" pitchFamily="34" charset="0"/>
              <a:cs typeface="Arial" pitchFamily="34" charset="0"/>
            </a:endParaRP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Σε νεαρούς ενήλικες η </a:t>
            </a:r>
            <a:r>
              <a:rPr lang="el-GR" sz="1200" b="1" dirty="0">
                <a:solidFill>
                  <a:srgbClr val="A50021"/>
                </a:solidFill>
                <a:latin typeface="Arial" pitchFamily="34" charset="0"/>
                <a:cs typeface="Arial" pitchFamily="34" charset="0"/>
              </a:rPr>
              <a:t>μεμονωμένη μικροσκοπική αιματουρία </a:t>
            </a:r>
            <a:r>
              <a:rPr lang="el-GR" sz="1200" b="1" dirty="0">
                <a:latin typeface="Arial" pitchFamily="34" charset="0"/>
                <a:cs typeface="Arial" pitchFamily="34" charset="0"/>
              </a:rPr>
              <a:t>μπορεί να σχετίζεται με </a:t>
            </a:r>
            <a:r>
              <a:rPr lang="el-GR" sz="1200" b="1" dirty="0">
                <a:solidFill>
                  <a:srgbClr val="A50021"/>
                </a:solidFill>
                <a:latin typeface="Arial" pitchFamily="34" charset="0"/>
                <a:cs typeface="Arial" pitchFamily="34" charset="0"/>
              </a:rPr>
              <a:t>νόσο λεπτής μεμβράνης</a:t>
            </a:r>
            <a:r>
              <a:rPr lang="el-GR" sz="1200" b="1" dirty="0">
                <a:latin typeface="Arial" pitchFamily="34" charset="0"/>
                <a:cs typeface="Arial" pitchFamily="34" charset="0"/>
              </a:rPr>
              <a:t>.</a:t>
            </a:r>
          </a:p>
        </p:txBody>
      </p:sp>
      <p:sp>
        <p:nvSpPr>
          <p:cNvPr id="7" name="6 - Ορθογώνιο"/>
          <p:cNvSpPr/>
          <p:nvPr/>
        </p:nvSpPr>
        <p:spPr>
          <a:xfrm>
            <a:off x="6392442" y="4948594"/>
            <a:ext cx="2860078" cy="215444"/>
          </a:xfrm>
          <a:prstGeom prst="rect">
            <a:avLst/>
          </a:prstGeom>
        </p:spPr>
        <p:txBody>
          <a:bodyPr wrap="none">
            <a:spAutoFit/>
          </a:bodyPr>
          <a:lstStyle/>
          <a:p>
            <a:r>
              <a:rPr lang="de-DE" sz="800" b="1" dirty="0"/>
              <a:t>Davis R et al. J </a:t>
            </a:r>
            <a:r>
              <a:rPr lang="de-DE" sz="800" b="1" dirty="0" err="1"/>
              <a:t>Urol</a:t>
            </a:r>
            <a:r>
              <a:rPr lang="de-DE" sz="800" b="1" dirty="0"/>
              <a:t>. 2012;188(6 </a:t>
            </a:r>
            <a:r>
              <a:rPr lang="de-DE" sz="800" b="1" dirty="0" err="1"/>
              <a:t>suppl</a:t>
            </a:r>
            <a:r>
              <a:rPr lang="de-DE" sz="800" b="1" dirty="0"/>
              <a:t>):247324-247381.</a:t>
            </a:r>
            <a:endParaRPr lang="el-GR" sz="800" b="1" dirty="0"/>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l-GR" sz="2000" b="1" dirty="0">
                <a:solidFill>
                  <a:schemeClr val="bg1"/>
                </a:solidFill>
                <a:latin typeface="Arial" pitchFamily="34" charset="0"/>
                <a:cs typeface="Arial" pitchFamily="34" charset="0"/>
              </a:rPr>
              <a:t>Αιματουρία</a:t>
            </a:r>
            <a:endParaRPr lang="en-US" sz="2000" b="1" dirty="0">
              <a:solidFill>
                <a:schemeClr val="bg1"/>
              </a:solidFill>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r>
                <a:rPr lang="el-GR" sz="2800" b="1" dirty="0">
                  <a:solidFill>
                    <a:schemeClr val="bg1"/>
                  </a:solidFill>
                  <a:latin typeface="Arial" panose="020B0604020202020204" pitchFamily="34" charset="0"/>
                  <a:cs typeface="Arial" panose="020B0604020202020204" pitchFamily="34" charset="0"/>
                </a:rPr>
                <a:t>Πρόγνωση</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563638"/>
            <a:ext cx="8640960" cy="2520280"/>
          </a:xfrm>
        </p:spPr>
        <p:txBody>
          <a:bodyPr/>
          <a:lstStyle/>
          <a:p>
            <a:pPr>
              <a:buClr>
                <a:srgbClr val="A50021"/>
              </a:buClr>
              <a:buFont typeface="Wingdings" pitchFamily="2" charset="2"/>
              <a:buChar char="v"/>
            </a:pPr>
            <a:r>
              <a:rPr lang="el-GR" sz="1400" b="1" dirty="0">
                <a:latin typeface="Arial" pitchFamily="34" charset="0"/>
                <a:cs typeface="Arial" pitchFamily="34" charset="0"/>
              </a:rPr>
              <a:t>Στην </a:t>
            </a:r>
            <a:r>
              <a:rPr lang="en-US" sz="1400" b="1" dirty="0">
                <a:solidFill>
                  <a:srgbClr val="A50021"/>
                </a:solidFill>
                <a:latin typeface="Arial" pitchFamily="34" charset="0"/>
                <a:cs typeface="Arial" pitchFamily="34" charset="0"/>
              </a:rPr>
              <a:t>20</a:t>
            </a:r>
            <a:r>
              <a:rPr lang="el-GR" sz="1400" b="1" dirty="0">
                <a:solidFill>
                  <a:srgbClr val="A50021"/>
                </a:solidFill>
                <a:latin typeface="Arial" pitchFamily="34" charset="0"/>
                <a:cs typeface="Arial" pitchFamily="34" charset="0"/>
              </a:rPr>
              <a:t>-</a:t>
            </a:r>
            <a:r>
              <a:rPr lang="el-GR" sz="1400" b="1" dirty="0" err="1">
                <a:solidFill>
                  <a:srgbClr val="A50021"/>
                </a:solidFill>
                <a:latin typeface="Arial" pitchFamily="34" charset="0"/>
                <a:cs typeface="Arial" pitchFamily="34" charset="0"/>
              </a:rPr>
              <a:t>ετία</a:t>
            </a:r>
            <a:r>
              <a:rPr lang="en-US" sz="1400" b="1" dirty="0">
                <a:latin typeface="Arial" pitchFamily="34" charset="0"/>
                <a:cs typeface="Arial" pitchFamily="34" charset="0"/>
              </a:rPr>
              <a:t>, </a:t>
            </a:r>
            <a:r>
              <a:rPr lang="el-GR" sz="1400" b="1" dirty="0">
                <a:solidFill>
                  <a:srgbClr val="A50021"/>
                </a:solidFill>
                <a:latin typeface="Arial" pitchFamily="34" charset="0"/>
                <a:cs typeface="Arial" pitchFamily="34" charset="0"/>
              </a:rPr>
              <a:t>το 25%</a:t>
            </a:r>
            <a:r>
              <a:rPr lang="el-GR" sz="1400" b="1" dirty="0">
                <a:latin typeface="Arial" pitchFamily="34" charset="0"/>
                <a:cs typeface="Arial" pitchFamily="34" charset="0"/>
              </a:rPr>
              <a:t> των ασθενών θα έχει εμφανίσει </a:t>
            </a:r>
            <a:r>
              <a:rPr lang="el-GR" sz="1400" b="1" dirty="0">
                <a:solidFill>
                  <a:srgbClr val="A50021"/>
                </a:solidFill>
                <a:latin typeface="Arial" pitchFamily="34" charset="0"/>
                <a:cs typeface="Arial" pitchFamily="34" charset="0"/>
              </a:rPr>
              <a:t>ΧΝΝ-ΤΣ</a:t>
            </a:r>
            <a:r>
              <a:rPr lang="el-GR" sz="1400" b="1" dirty="0">
                <a:latin typeface="Arial" pitchFamily="34" charset="0"/>
                <a:cs typeface="Arial" pitchFamily="34" charset="0"/>
              </a:rPr>
              <a:t> και ένα επιπλέον</a:t>
            </a:r>
            <a:r>
              <a:rPr lang="en-US" sz="1400" b="1" dirty="0">
                <a:latin typeface="Arial" pitchFamily="34" charset="0"/>
                <a:cs typeface="Arial" pitchFamily="34" charset="0"/>
              </a:rPr>
              <a:t> 20% </a:t>
            </a:r>
            <a:r>
              <a:rPr lang="el-GR" sz="1400" b="1" dirty="0">
                <a:latin typeface="Arial" pitchFamily="34" charset="0"/>
                <a:cs typeface="Arial" pitchFamily="34" charset="0"/>
              </a:rPr>
              <a:t>θα έχει σημαντικά επηρεασμένη νεφρική λειτουργία.</a:t>
            </a:r>
            <a:endParaRPr lang="en-US" sz="1400" b="1" dirty="0">
              <a:latin typeface="Arial" pitchFamily="34" charset="0"/>
              <a:cs typeface="Arial" pitchFamily="34" charset="0"/>
            </a:endParaRPr>
          </a:p>
          <a:p>
            <a:pPr>
              <a:buClr>
                <a:srgbClr val="A50021"/>
              </a:buClr>
              <a:buFont typeface="Wingdings" pitchFamily="2" charset="2"/>
              <a:buChar char="v"/>
            </a:pPr>
            <a:endParaRPr lang="el-GR" sz="1400" b="1" dirty="0">
              <a:latin typeface="Arial" pitchFamily="34" charset="0"/>
              <a:cs typeface="Arial" pitchFamily="34" charset="0"/>
            </a:endParaRPr>
          </a:p>
          <a:p>
            <a:pPr>
              <a:buClr>
                <a:srgbClr val="A50021"/>
              </a:buClr>
              <a:buFont typeface="Wingdings" pitchFamily="2" charset="2"/>
              <a:buChar char="v"/>
            </a:pPr>
            <a:r>
              <a:rPr lang="el-GR" sz="1400" b="1" dirty="0">
                <a:latin typeface="Arial" pitchFamily="34" charset="0"/>
                <a:cs typeface="Arial" pitchFamily="34" charset="0"/>
              </a:rPr>
              <a:t>Υπάρχουν ενδείξεις ότι </a:t>
            </a:r>
            <a:r>
              <a:rPr lang="el-GR" sz="1400" b="1" dirty="0">
                <a:solidFill>
                  <a:srgbClr val="A50021"/>
                </a:solidFill>
                <a:latin typeface="Arial" pitchFamily="34" charset="0"/>
                <a:cs typeface="Arial" pitchFamily="34" charset="0"/>
              </a:rPr>
              <a:t>η επιδημιολογία, η κλινική εικόνα, η εξέλιξη της νόσου</a:t>
            </a:r>
            <a:r>
              <a:rPr lang="el-GR" sz="1400" b="1" dirty="0">
                <a:latin typeface="Arial" pitchFamily="34" charset="0"/>
                <a:cs typeface="Arial" pitchFamily="34" charset="0"/>
              </a:rPr>
              <a:t> και η μακροπρόθεσμη έκβαση των ασθενών με IgAN </a:t>
            </a:r>
            <a:r>
              <a:rPr lang="el-GR" sz="1400" b="1" dirty="0">
                <a:solidFill>
                  <a:srgbClr val="A50021"/>
                </a:solidFill>
                <a:latin typeface="Arial" pitchFamily="34" charset="0"/>
                <a:cs typeface="Arial" pitchFamily="34" charset="0"/>
              </a:rPr>
              <a:t>διαφέρουν μεταξύ διαφορετικών εθνοτικών πληθυσμών</a:t>
            </a:r>
            <a:r>
              <a:rPr lang="el-GR" sz="1400" b="1" dirty="0">
                <a:latin typeface="Arial" pitchFamily="34" charset="0"/>
                <a:cs typeface="Arial" pitchFamily="34" charset="0"/>
              </a:rPr>
              <a:t>.</a:t>
            </a:r>
            <a:endParaRPr lang="en-US" sz="1400" b="1" dirty="0">
              <a:latin typeface="Arial" pitchFamily="34" charset="0"/>
              <a:cs typeface="Arial" pitchFamily="34" charset="0"/>
            </a:endParaRPr>
          </a:p>
          <a:p>
            <a:pPr>
              <a:buClr>
                <a:srgbClr val="A50021"/>
              </a:buClr>
              <a:buFont typeface="Wingdings" pitchFamily="2" charset="2"/>
              <a:buChar char="v"/>
            </a:pPr>
            <a:endParaRPr lang="el-GR" sz="1400" b="1" dirty="0">
              <a:latin typeface="Arial" pitchFamily="34" charset="0"/>
              <a:cs typeface="Arial" pitchFamily="34" charset="0"/>
            </a:endParaRPr>
          </a:p>
          <a:p>
            <a:pPr>
              <a:buClr>
                <a:srgbClr val="A50021"/>
              </a:buClr>
              <a:buFont typeface="Wingdings" pitchFamily="2" charset="2"/>
              <a:buChar char="v"/>
            </a:pPr>
            <a:r>
              <a:rPr lang="el-GR" sz="1400" b="1" dirty="0">
                <a:latin typeface="Arial" pitchFamily="34" charset="0"/>
                <a:cs typeface="Arial" pitchFamily="34" charset="0"/>
              </a:rPr>
              <a:t>Η IgAN είναι πιο συχνή και </a:t>
            </a:r>
            <a:r>
              <a:rPr lang="el-GR" sz="1400" b="1" dirty="0">
                <a:solidFill>
                  <a:srgbClr val="A50021"/>
                </a:solidFill>
                <a:latin typeface="Arial" pitchFamily="34" charset="0"/>
                <a:cs typeface="Arial" pitchFamily="34" charset="0"/>
              </a:rPr>
              <a:t>πιο πιθανό να προκαλέσει νεφρική ανεπάρκεια σε άτομα ασιατικής καταγωγής</a:t>
            </a:r>
            <a:r>
              <a:rPr lang="el-GR" sz="1400" b="1" dirty="0">
                <a:latin typeface="Arial" pitchFamily="34" charset="0"/>
                <a:cs typeface="Arial" pitchFamily="34" charset="0"/>
              </a:rPr>
              <a:t>, ακολουθούμενα από τους Καυκάσιους, ενώ είναι σχετικά σπάνια σε άτομα αφρικανικής καταγωγής.</a:t>
            </a:r>
            <a:endParaRPr lang="en-US" sz="1400" b="1" dirty="0">
              <a:latin typeface="Arial" pitchFamily="34" charset="0"/>
              <a:cs typeface="Arial" pitchFamily="34" charset="0"/>
            </a:endParaRPr>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endParaRPr lang="en-US" sz="2000" b="1" dirty="0">
              <a:solidFill>
                <a:schemeClr val="bg1"/>
              </a:solidFill>
              <a:latin typeface="Arial" pitchFamily="34" charset="0"/>
              <a:cs typeface="Arial"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8538373" y="4603500"/>
            <a:ext cx="602305" cy="540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r>
                <a:rPr lang="el-GR" sz="2800" b="1" dirty="0">
                  <a:solidFill>
                    <a:schemeClr val="bg1"/>
                  </a:solidFill>
                  <a:latin typeface="Arial" panose="020B0604020202020204" pitchFamily="34" charset="0"/>
                  <a:cs typeface="Arial" panose="020B0604020202020204" pitchFamily="34" charset="0"/>
                </a:rPr>
                <a:t>Πρόγνωση</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563638"/>
            <a:ext cx="8640960" cy="2160240"/>
          </a:xfrm>
        </p:spPr>
        <p:txBody>
          <a:bodyPr/>
          <a:lstStyle/>
          <a:p>
            <a:pPr>
              <a:buClr>
                <a:srgbClr val="A50021"/>
              </a:buClr>
              <a:buFont typeface="Wingdings" pitchFamily="2" charset="2"/>
              <a:buChar char="v"/>
            </a:pPr>
            <a:r>
              <a:rPr lang="el-GR" sz="1400" b="1" dirty="0">
                <a:latin typeface="Arial" pitchFamily="34" charset="0"/>
                <a:cs typeface="Arial" pitchFamily="34" charset="0"/>
              </a:rPr>
              <a:t>Στο</a:t>
            </a:r>
            <a:r>
              <a:rPr lang="en-US" sz="1400" b="1" dirty="0">
                <a:latin typeface="Arial" pitchFamily="34" charset="0"/>
                <a:cs typeface="Arial" pitchFamily="34" charset="0"/>
              </a:rPr>
              <a:t> follow-up, </a:t>
            </a:r>
            <a:r>
              <a:rPr lang="el-GR" sz="1400" b="1" dirty="0">
                <a:latin typeface="Arial" pitchFamily="34" charset="0"/>
                <a:cs typeface="Arial" pitchFamily="34" charset="0"/>
              </a:rPr>
              <a:t>η </a:t>
            </a:r>
            <a:r>
              <a:rPr lang="el-GR" sz="1400" b="1" dirty="0">
                <a:solidFill>
                  <a:srgbClr val="A50021"/>
                </a:solidFill>
                <a:latin typeface="Arial" pitchFamily="34" charset="0"/>
                <a:cs typeface="Arial" pitchFamily="34" charset="0"/>
              </a:rPr>
              <a:t>παρουσία υπέρτασης και πρωτεϊνουρίας </a:t>
            </a:r>
            <a:r>
              <a:rPr lang="el-GR" sz="1400" b="1" dirty="0">
                <a:latin typeface="Arial" pitchFamily="34" charset="0"/>
                <a:cs typeface="Arial" pitchFamily="34" charset="0"/>
              </a:rPr>
              <a:t>αποτελούν </a:t>
            </a:r>
            <a:r>
              <a:rPr lang="el-GR" sz="1400" b="1" dirty="0">
                <a:solidFill>
                  <a:srgbClr val="A50021"/>
                </a:solidFill>
                <a:latin typeface="Arial" pitchFamily="34" charset="0"/>
                <a:cs typeface="Arial" pitchFamily="34" charset="0"/>
              </a:rPr>
              <a:t>αξιόπιστους προγνωστικούς δείκτες επιδείνωσης </a:t>
            </a:r>
            <a:r>
              <a:rPr lang="el-GR" sz="1400" b="1" dirty="0">
                <a:latin typeface="Arial" pitchFamily="34" charset="0"/>
                <a:cs typeface="Arial" pitchFamily="34" charset="0"/>
              </a:rPr>
              <a:t>της νεφρικής λειτουργίας</a:t>
            </a:r>
            <a:r>
              <a:rPr lang="en-US" sz="1400" b="1" dirty="0">
                <a:latin typeface="Arial" pitchFamily="34" charset="0"/>
                <a:cs typeface="Arial" pitchFamily="34" charset="0"/>
              </a:rPr>
              <a:t>.</a:t>
            </a:r>
          </a:p>
          <a:p>
            <a:pPr>
              <a:buClr>
                <a:srgbClr val="A50021"/>
              </a:buClr>
              <a:buFont typeface="Wingdings" pitchFamily="2" charset="2"/>
              <a:buChar char="v"/>
            </a:pPr>
            <a:endParaRPr lang="el-GR" sz="1400" b="1" dirty="0">
              <a:latin typeface="Arial" pitchFamily="34" charset="0"/>
              <a:cs typeface="Arial" pitchFamily="34" charset="0"/>
            </a:endParaRPr>
          </a:p>
          <a:p>
            <a:pPr>
              <a:buClr>
                <a:srgbClr val="A50021"/>
              </a:buClr>
              <a:buFont typeface="Wingdings" pitchFamily="2" charset="2"/>
              <a:buChar char="v"/>
            </a:pPr>
            <a:r>
              <a:rPr lang="el-GR" sz="1400" b="1" dirty="0">
                <a:latin typeface="Arial" pitchFamily="34" charset="0"/>
                <a:cs typeface="Arial" pitchFamily="34" charset="0"/>
              </a:rPr>
              <a:t>Ο κίνδυνος επιδείνωσης είναι αμελητέος όταν η πρωτεϊνουρία παραμένει μικρότερη από</a:t>
            </a:r>
            <a:r>
              <a:rPr lang="en-US" sz="1400" b="1" dirty="0">
                <a:latin typeface="Arial" pitchFamily="34" charset="0"/>
                <a:cs typeface="Arial" pitchFamily="34" charset="0"/>
              </a:rPr>
              <a:t> 0.2 g/24 h </a:t>
            </a:r>
            <a:r>
              <a:rPr lang="el-GR" sz="1400" b="1" dirty="0">
                <a:latin typeface="Arial" pitchFamily="34" charset="0"/>
                <a:cs typeface="Arial" pitchFamily="34" charset="0"/>
              </a:rPr>
              <a:t>με φυσιολογική αρτηριακή πίεση</a:t>
            </a:r>
            <a:r>
              <a:rPr lang="en-US" sz="1400" b="1" dirty="0">
                <a:latin typeface="Arial" pitchFamily="34" charset="0"/>
                <a:cs typeface="Arial" pitchFamily="34" charset="0"/>
              </a:rPr>
              <a:t>.</a:t>
            </a:r>
            <a:endParaRPr lang="el-GR" sz="1400" b="1" dirty="0">
              <a:latin typeface="Arial" pitchFamily="34" charset="0"/>
              <a:cs typeface="Arial" pitchFamily="34" charset="0"/>
            </a:endParaRPr>
          </a:p>
          <a:p>
            <a:pPr>
              <a:buClr>
                <a:srgbClr val="A50021"/>
              </a:buClr>
              <a:buFont typeface="Wingdings" pitchFamily="2" charset="2"/>
              <a:buChar char="v"/>
            </a:pPr>
            <a:endParaRPr lang="el-GR" sz="1400" b="1" dirty="0">
              <a:latin typeface="Arial" pitchFamily="34" charset="0"/>
              <a:cs typeface="Arial" pitchFamily="34" charset="0"/>
            </a:endParaRPr>
          </a:p>
          <a:p>
            <a:pPr>
              <a:buClr>
                <a:srgbClr val="A50021"/>
              </a:buClr>
              <a:buFont typeface="Wingdings" pitchFamily="2" charset="2"/>
              <a:buChar char="v"/>
            </a:pPr>
            <a:r>
              <a:rPr lang="el-GR" sz="1400" b="1" dirty="0">
                <a:solidFill>
                  <a:srgbClr val="A50021"/>
                </a:solidFill>
                <a:latin typeface="Arial" pitchFamily="34" charset="0"/>
                <a:cs typeface="Arial" pitchFamily="34" charset="0"/>
              </a:rPr>
              <a:t>Δεν υπάρχουν προγνωστικοί δείκτες στον ορό ή τα ούρα για την </a:t>
            </a:r>
            <a:r>
              <a:rPr lang="en-US" sz="1400" b="1" dirty="0">
                <a:solidFill>
                  <a:srgbClr val="A50021"/>
                </a:solidFill>
                <a:latin typeface="Arial" pitchFamily="34" charset="0"/>
                <a:cs typeface="Arial" pitchFamily="34" charset="0"/>
              </a:rPr>
              <a:t>IgAN </a:t>
            </a:r>
            <a:r>
              <a:rPr lang="el-GR" sz="1400" b="1" dirty="0">
                <a:solidFill>
                  <a:srgbClr val="A50021"/>
                </a:solidFill>
                <a:latin typeface="Arial" pitchFamily="34" charset="0"/>
                <a:cs typeface="Arial" pitchFamily="34" charset="0"/>
              </a:rPr>
              <a:t>εκτός των </a:t>
            </a:r>
            <a:r>
              <a:rPr lang="en-US" sz="1400" b="1" dirty="0">
                <a:solidFill>
                  <a:srgbClr val="A50021"/>
                </a:solidFill>
                <a:latin typeface="Arial" pitchFamily="34" charset="0"/>
                <a:cs typeface="Arial" pitchFamily="34" charset="0"/>
              </a:rPr>
              <a:t>eGFR </a:t>
            </a:r>
            <a:r>
              <a:rPr lang="el-GR" sz="1400" b="1" dirty="0">
                <a:solidFill>
                  <a:srgbClr val="A50021"/>
                </a:solidFill>
                <a:latin typeface="Arial" pitchFamily="34" charset="0"/>
                <a:cs typeface="Arial" pitchFamily="34" charset="0"/>
              </a:rPr>
              <a:t>και της πρωτεϊνουρίας</a:t>
            </a:r>
            <a:r>
              <a:rPr lang="en-US" sz="1400" b="1" dirty="0">
                <a:solidFill>
                  <a:srgbClr val="A50021"/>
                </a:solidFill>
                <a:latin typeface="Arial" pitchFamily="34" charset="0"/>
                <a:cs typeface="Arial" pitchFamily="34" charset="0"/>
              </a:rPr>
              <a:t>. </a:t>
            </a:r>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endParaRPr lang="en-US" sz="2000" b="1" dirty="0">
              <a:solidFill>
                <a:schemeClr val="bg1"/>
              </a:solidFill>
              <a:latin typeface="Arial" pitchFamily="34" charset="0"/>
              <a:cs typeface="Arial"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8541695" y="4603500"/>
            <a:ext cx="602305" cy="540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r>
                <a:rPr lang="el-GR" sz="2800" b="1" dirty="0">
                  <a:solidFill>
                    <a:schemeClr val="bg1"/>
                  </a:solidFill>
                  <a:latin typeface="Arial" panose="020B0604020202020204" pitchFamily="34" charset="0"/>
                  <a:cs typeface="Arial" panose="020B0604020202020204" pitchFamily="34" charset="0"/>
                </a:rPr>
                <a:t>Πρόγνωση</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35496" y="1563638"/>
            <a:ext cx="5040560" cy="3096344"/>
          </a:xfrm>
        </p:spPr>
        <p:txBody>
          <a:bodyPr/>
          <a:lstStyle/>
          <a:p>
            <a:pPr>
              <a:buClr>
                <a:srgbClr val="A50021"/>
              </a:buClr>
              <a:buFont typeface="Wingdings" pitchFamily="2" charset="2"/>
              <a:buChar char="v"/>
            </a:pPr>
            <a:r>
              <a:rPr lang="el-GR" sz="1200" b="1" dirty="0">
                <a:latin typeface="Arial" pitchFamily="34" charset="0"/>
                <a:cs typeface="Arial" pitchFamily="34" charset="0"/>
              </a:rPr>
              <a:t>Δεδομένα από </a:t>
            </a:r>
            <a:r>
              <a:rPr lang="en-US" sz="1200" b="1" dirty="0">
                <a:latin typeface="Arial" pitchFamily="34" charset="0"/>
                <a:cs typeface="Arial" pitchFamily="34" charset="0"/>
              </a:rPr>
              <a:t>RCTs</a:t>
            </a:r>
            <a:r>
              <a:rPr lang="el-GR" sz="1200" b="1" dirty="0">
                <a:latin typeface="Arial" pitchFamily="34" charset="0"/>
                <a:cs typeface="Arial" pitchFamily="34" charset="0"/>
              </a:rPr>
              <a:t> δείχνουν </a:t>
            </a:r>
            <a:r>
              <a:rPr lang="el-GR" sz="1200" b="1" dirty="0">
                <a:solidFill>
                  <a:srgbClr val="A50021"/>
                </a:solidFill>
                <a:latin typeface="Arial" pitchFamily="34" charset="0"/>
                <a:cs typeface="Arial" pitchFamily="34" charset="0"/>
              </a:rPr>
              <a:t>συσχέτιση μεταξύ των επιδράσεων της θεραπείας στην πρωτεϊνουρία και στην εμφάνιση διπλασιασμού της κρεατινίνης</a:t>
            </a:r>
            <a:r>
              <a:rPr lang="el-GR" sz="1200" b="1" dirty="0">
                <a:latin typeface="Arial" pitchFamily="34" charset="0"/>
                <a:cs typeface="Arial" pitchFamily="34" charset="0"/>
              </a:rPr>
              <a:t>, ESKD ή θανάτου.</a:t>
            </a:r>
            <a:endParaRPr lang="en-US"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Οι αυξήσεις της </a:t>
            </a:r>
            <a:r>
              <a:rPr lang="el-GR" sz="1200" b="1" dirty="0" err="1">
                <a:latin typeface="Arial" pitchFamily="34" charset="0"/>
                <a:cs typeface="Arial" pitchFamily="34" charset="0"/>
              </a:rPr>
              <a:t>πρωτεϊνουρίας</a:t>
            </a:r>
            <a:r>
              <a:rPr lang="el-GR" sz="1200" b="1" dirty="0">
                <a:latin typeface="Arial" pitchFamily="34" charset="0"/>
                <a:cs typeface="Arial" pitchFamily="34" charset="0"/>
              </a:rPr>
              <a:t> μπορεί να </a:t>
            </a:r>
            <a:r>
              <a:rPr lang="el-GR" sz="1200" b="1" dirty="0">
                <a:solidFill>
                  <a:srgbClr val="A50021"/>
                </a:solidFill>
                <a:latin typeface="Arial" pitchFamily="34" charset="0"/>
                <a:cs typeface="Arial" pitchFamily="34" charset="0"/>
              </a:rPr>
              <a:t>οφείλονται τόσο σε ειδικούς για την IgAN, ανοσολογικούς μηχανισμούς απώλειας των νεφρώνων</a:t>
            </a:r>
            <a:r>
              <a:rPr lang="el-GR" sz="1200" b="1" dirty="0">
                <a:latin typeface="Arial" pitchFamily="34" charset="0"/>
                <a:cs typeface="Arial" pitchFamily="34" charset="0"/>
              </a:rPr>
              <a:t> όσο και από την </a:t>
            </a:r>
            <a:r>
              <a:rPr lang="el-GR" sz="1200" b="1" dirty="0">
                <a:solidFill>
                  <a:srgbClr val="A50021"/>
                </a:solidFill>
                <a:latin typeface="Arial" pitchFamily="34" charset="0"/>
                <a:cs typeface="Arial" pitchFamily="34" charset="0"/>
              </a:rPr>
              <a:t>απόκριση των βιώσιμων νεφρώνων</a:t>
            </a:r>
            <a:r>
              <a:rPr lang="el-GR" sz="1200" b="1" dirty="0">
                <a:latin typeface="Arial" pitchFamily="34" charset="0"/>
                <a:cs typeface="Arial" pitchFamily="34" charset="0"/>
              </a:rPr>
              <a:t> (και να επηρεάζεται θετικά από παρεμβάσεις και στις δύο αυτές οντότητες), καθώς και από μη αναστρέψιμη σπειραματική ίνωση.</a:t>
            </a:r>
            <a:endParaRPr lang="en-US"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Η προστασία της νεφρικής λειτουργίας που σχετίζεται με τη μείωση της πρωτεϊνουρίας από φάρμακα που μειώνουν την πρωτεϊνουρία μέσω σπειραματικής αιμοδυναμικής επίδρασης μπορεί να είναι διαφορετική από αυτή που σχετίζεται με τη μείωση της πρωτεϊνουρίας που επιτυγχάνεται μέσω της μείωσης των παθογόνων μορφών IgA.</a:t>
            </a:r>
            <a:endParaRPr lang="en-US" sz="1200" b="1" dirty="0">
              <a:latin typeface="Arial" pitchFamily="34" charset="0"/>
              <a:cs typeface="Arial" pitchFamily="34" charset="0"/>
            </a:endParaRPr>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l-GR" sz="2000" b="1" dirty="0">
                <a:solidFill>
                  <a:schemeClr val="bg1"/>
                </a:solidFill>
                <a:latin typeface="Arial" pitchFamily="34" charset="0"/>
                <a:cs typeface="Arial" pitchFamily="34" charset="0"/>
              </a:rPr>
              <a:t>Πρωτεϊνουρία</a:t>
            </a:r>
            <a:endParaRPr lang="en-US" sz="2000" b="1" dirty="0">
              <a:solidFill>
                <a:schemeClr val="bg1"/>
              </a:solidFill>
              <a:latin typeface="Arial" pitchFamily="34" charset="0"/>
              <a:cs typeface="Arial" pitchFamily="34" charset="0"/>
            </a:endParaRPr>
          </a:p>
        </p:txBody>
      </p:sp>
      <p:sp>
        <p:nvSpPr>
          <p:cNvPr id="10" name="9 - Ορθογώνιο"/>
          <p:cNvSpPr/>
          <p:nvPr/>
        </p:nvSpPr>
        <p:spPr>
          <a:xfrm>
            <a:off x="6317585" y="4948594"/>
            <a:ext cx="2826415" cy="215444"/>
          </a:xfrm>
          <a:prstGeom prst="rect">
            <a:avLst/>
          </a:prstGeom>
        </p:spPr>
        <p:txBody>
          <a:bodyPr wrap="none">
            <a:spAutoFit/>
          </a:bodyPr>
          <a:lstStyle/>
          <a:p>
            <a:r>
              <a:rPr lang="en-US" sz="800" b="1" dirty="0" err="1"/>
              <a:t>Coppo</a:t>
            </a:r>
            <a:r>
              <a:rPr lang="en-US" sz="800" b="1" dirty="0"/>
              <a:t> R et al. Kidney International (2014) 86, 828–836</a:t>
            </a:r>
            <a:endParaRPr lang="el-GR" sz="800" b="1" dirty="0"/>
          </a:p>
        </p:txBody>
      </p:sp>
      <p:grpSp>
        <p:nvGrpSpPr>
          <p:cNvPr id="13" name="12 - Ομάδα"/>
          <p:cNvGrpSpPr>
            <a:grpSpLocks noChangeAspect="1"/>
          </p:cNvGrpSpPr>
          <p:nvPr/>
        </p:nvGrpSpPr>
        <p:grpSpPr>
          <a:xfrm>
            <a:off x="6595809" y="1239822"/>
            <a:ext cx="2008639" cy="1800000"/>
            <a:chOff x="5220072" y="1311990"/>
            <a:chExt cx="3816424" cy="3420000"/>
          </a:xfrm>
        </p:grpSpPr>
        <p:pic>
          <p:nvPicPr>
            <p:cNvPr id="2050" name="Picture 2"/>
            <p:cNvPicPr>
              <a:picLocks noChangeAspect="1" noChangeArrowheads="1"/>
            </p:cNvPicPr>
            <p:nvPr/>
          </p:nvPicPr>
          <p:blipFill>
            <a:blip r:embed="rId2" cstate="print"/>
            <a:srcRect/>
            <a:stretch>
              <a:fillRect/>
            </a:stretch>
          </p:blipFill>
          <p:spPr bwMode="auto">
            <a:xfrm>
              <a:off x="5220072" y="1311990"/>
              <a:ext cx="3305315" cy="3420000"/>
            </a:xfrm>
            <a:prstGeom prst="rect">
              <a:avLst/>
            </a:prstGeom>
            <a:noFill/>
            <a:ln w="9525">
              <a:noFill/>
              <a:miter lim="800000"/>
              <a:headEnd/>
              <a:tailEnd/>
            </a:ln>
          </p:spPr>
        </p:pic>
        <p:cxnSp>
          <p:nvCxnSpPr>
            <p:cNvPr id="12" name="11 - Ευθύγραμμο βέλος σύνδεσης"/>
            <p:cNvCxnSpPr/>
            <p:nvPr/>
          </p:nvCxnSpPr>
          <p:spPr>
            <a:xfrm flipH="1">
              <a:off x="8532440" y="1491630"/>
              <a:ext cx="50405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3" name="Picture 1">
            <a:extLst>
              <a:ext uri="{FF2B5EF4-FFF2-40B4-BE49-F238E27FC236}">
                <a16:creationId xmlns:a16="http://schemas.microsoft.com/office/drawing/2014/main" id="{04625184-FB45-E686-5621-BCBA0DEFE9A2}"/>
              </a:ext>
            </a:extLst>
          </p:cNvPr>
          <p:cNvPicPr>
            <a:picLocks noChangeAspect="1" noChangeArrowheads="1"/>
          </p:cNvPicPr>
          <p:nvPr/>
        </p:nvPicPr>
        <p:blipFill>
          <a:blip r:embed="rId3" cstate="print"/>
          <a:srcRect/>
          <a:stretch>
            <a:fillRect/>
          </a:stretch>
        </p:blipFill>
        <p:spPr bwMode="auto">
          <a:xfrm>
            <a:off x="5945019" y="3148014"/>
            <a:ext cx="2947461" cy="1800000"/>
          </a:xfrm>
          <a:prstGeom prst="rect">
            <a:avLst/>
          </a:prstGeom>
          <a:noFill/>
          <a:ln w="9525">
            <a:noFill/>
            <a:miter lim="800000"/>
            <a:headEnd/>
            <a:tailEnd/>
          </a:ln>
        </p:spPr>
      </p:pic>
      <p:sp>
        <p:nvSpPr>
          <p:cNvPr id="4" name="13 - Ορθογώνιο">
            <a:extLst>
              <a:ext uri="{FF2B5EF4-FFF2-40B4-BE49-F238E27FC236}">
                <a16:creationId xmlns:a16="http://schemas.microsoft.com/office/drawing/2014/main" id="{B7FABA91-5923-3424-430E-3971FF6B6B41}"/>
              </a:ext>
            </a:extLst>
          </p:cNvPr>
          <p:cNvSpPr/>
          <p:nvPr/>
        </p:nvSpPr>
        <p:spPr>
          <a:xfrm>
            <a:off x="-25634" y="4948014"/>
            <a:ext cx="2725426" cy="215444"/>
          </a:xfrm>
          <a:prstGeom prst="rect">
            <a:avLst/>
          </a:prstGeom>
        </p:spPr>
        <p:txBody>
          <a:bodyPr wrap="none">
            <a:spAutoFit/>
          </a:bodyPr>
          <a:lstStyle/>
          <a:p>
            <a:r>
              <a:rPr lang="en-US" sz="800" b="1" dirty="0"/>
              <a:t>Cheung CK et al. Nat Rev </a:t>
            </a:r>
            <a:r>
              <a:rPr lang="en-US" sz="800" b="1" dirty="0" err="1"/>
              <a:t>Nephrol</a:t>
            </a:r>
            <a:r>
              <a:rPr lang="en-US" sz="800" b="1" dirty="0"/>
              <a:t>. 2025;21(1):9-23.</a:t>
            </a:r>
            <a:endParaRPr lang="el-GR" sz="8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r>
                <a:rPr lang="el-GR" sz="2800" b="1" dirty="0">
                  <a:solidFill>
                    <a:schemeClr val="bg1"/>
                  </a:solidFill>
                  <a:latin typeface="Arial" panose="020B0604020202020204" pitchFamily="34" charset="0"/>
                  <a:cs typeface="Arial" panose="020B0604020202020204" pitchFamily="34" charset="0"/>
                </a:rPr>
                <a:t>Πρόγνωση</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4083918"/>
            <a:ext cx="8640960" cy="720080"/>
          </a:xfrm>
        </p:spPr>
        <p:txBody>
          <a:bodyPr/>
          <a:lstStyle/>
          <a:p>
            <a:pPr>
              <a:buClr>
                <a:srgbClr val="A50021"/>
              </a:buClr>
              <a:buFont typeface="Wingdings" pitchFamily="2" charset="2"/>
              <a:buChar char="v"/>
            </a:pPr>
            <a:r>
              <a:rPr lang="el-GR" sz="1200" b="1" dirty="0">
                <a:latin typeface="Arial" pitchFamily="34" charset="0"/>
                <a:cs typeface="Arial" pitchFamily="34" charset="0"/>
              </a:rPr>
              <a:t>Η </a:t>
            </a:r>
            <a:r>
              <a:rPr lang="el-GR" sz="1200" b="1" dirty="0">
                <a:solidFill>
                  <a:srgbClr val="A50021"/>
                </a:solidFill>
                <a:latin typeface="Arial" pitchFamily="34" charset="0"/>
                <a:cs typeface="Arial" pitchFamily="34" charset="0"/>
              </a:rPr>
              <a:t>εναπόθεση των ανοσοσυμπλεγμάτων </a:t>
            </a:r>
            <a:r>
              <a:rPr lang="el-GR" sz="1200" b="1" dirty="0">
                <a:latin typeface="Arial" pitchFamily="34" charset="0"/>
                <a:cs typeface="Arial" pitchFamily="34" charset="0"/>
              </a:rPr>
              <a:t>στο μεσάγγειο προκαλεί </a:t>
            </a:r>
            <a:r>
              <a:rPr lang="el-GR" sz="1200" b="1" dirty="0">
                <a:solidFill>
                  <a:srgbClr val="A50021"/>
                </a:solidFill>
                <a:latin typeface="Arial" pitchFamily="34" charset="0"/>
                <a:cs typeface="Arial" pitchFamily="34" charset="0"/>
              </a:rPr>
              <a:t>φλεγμονή</a:t>
            </a:r>
            <a:r>
              <a:rPr lang="el-GR" sz="1200" b="1" dirty="0">
                <a:latin typeface="Arial" pitchFamily="34" charset="0"/>
                <a:cs typeface="Arial" pitchFamily="34" charset="0"/>
              </a:rPr>
              <a:t> λόγω απελευθέρωσης </a:t>
            </a:r>
            <a:r>
              <a:rPr lang="el-GR" sz="1200" b="1" dirty="0" err="1">
                <a:latin typeface="Arial" pitchFamily="34" charset="0"/>
                <a:cs typeface="Arial" pitchFamily="34" charset="0"/>
              </a:rPr>
              <a:t>κυτοκινών</a:t>
            </a:r>
            <a:r>
              <a:rPr lang="el-GR" sz="1200" b="1" dirty="0">
                <a:latin typeface="Arial" pitchFamily="34" charset="0"/>
                <a:cs typeface="Arial" pitchFamily="34" charset="0"/>
              </a:rPr>
              <a:t>, </a:t>
            </a:r>
            <a:r>
              <a:rPr lang="el-GR" sz="1200" b="1" dirty="0" err="1">
                <a:latin typeface="Arial" pitchFamily="34" charset="0"/>
                <a:cs typeface="Arial" pitchFamily="34" charset="0"/>
              </a:rPr>
              <a:t>χημειοκινών</a:t>
            </a:r>
            <a:r>
              <a:rPr lang="el-GR" sz="1200" b="1" dirty="0">
                <a:latin typeface="Arial" pitchFamily="34" charset="0"/>
                <a:cs typeface="Arial" pitchFamily="34" charset="0"/>
              </a:rPr>
              <a:t> και ενεργοποίησης του καταρράκτη του συμπληρώματος, με αποτέλεσμα </a:t>
            </a:r>
            <a:r>
              <a:rPr lang="el-GR" sz="1200" b="1" dirty="0">
                <a:solidFill>
                  <a:srgbClr val="A50021"/>
                </a:solidFill>
                <a:latin typeface="Arial" pitchFamily="34" charset="0"/>
                <a:cs typeface="Arial" pitchFamily="34" charset="0"/>
              </a:rPr>
              <a:t>βλάβη στο σπείραμα</a:t>
            </a:r>
            <a:r>
              <a:rPr lang="el-GR" sz="1200" b="1" dirty="0">
                <a:latin typeface="Arial" pitchFamily="34" charset="0"/>
                <a:cs typeface="Arial" pitchFamily="34" charset="0"/>
              </a:rPr>
              <a:t>, διέλευση ερυθρών αιμοσφαιρίων και ανάπτυξη </a:t>
            </a:r>
            <a:r>
              <a:rPr lang="el-GR" sz="1200" b="1" dirty="0">
                <a:solidFill>
                  <a:srgbClr val="A50021"/>
                </a:solidFill>
                <a:latin typeface="Arial" pitchFamily="34" charset="0"/>
                <a:cs typeface="Arial" pitchFamily="34" charset="0"/>
              </a:rPr>
              <a:t>αιματουρίας</a:t>
            </a:r>
            <a:r>
              <a:rPr lang="el-GR" sz="1200" b="1" dirty="0">
                <a:latin typeface="Arial" pitchFamily="34" charset="0"/>
                <a:cs typeface="Arial" pitchFamily="34" charset="0"/>
              </a:rPr>
              <a:t>.</a:t>
            </a:r>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l-GR" sz="2000" b="1" dirty="0">
                <a:solidFill>
                  <a:schemeClr val="bg1"/>
                </a:solidFill>
                <a:latin typeface="Arial" pitchFamily="34" charset="0"/>
                <a:cs typeface="Arial" pitchFamily="34" charset="0"/>
              </a:rPr>
              <a:t>Αιματουρία</a:t>
            </a:r>
            <a:endParaRPr lang="en-US" sz="2000" b="1" dirty="0">
              <a:solidFill>
                <a:schemeClr val="bg1"/>
              </a:solidFill>
              <a:latin typeface="Arial" pitchFamily="34" charset="0"/>
              <a:cs typeface="Arial" pitchFamily="34" charset="0"/>
            </a:endParaRPr>
          </a:p>
        </p:txBody>
      </p:sp>
      <p:sp>
        <p:nvSpPr>
          <p:cNvPr id="10" name="9 - Ορθογώνιο"/>
          <p:cNvSpPr/>
          <p:nvPr/>
        </p:nvSpPr>
        <p:spPr>
          <a:xfrm>
            <a:off x="6516216" y="4948594"/>
            <a:ext cx="2664296" cy="215444"/>
          </a:xfrm>
          <a:prstGeom prst="rect">
            <a:avLst/>
          </a:prstGeom>
        </p:spPr>
        <p:txBody>
          <a:bodyPr wrap="square">
            <a:spAutoFit/>
          </a:bodyPr>
          <a:lstStyle/>
          <a:p>
            <a:r>
              <a:rPr lang="el-GR" sz="800" b="1" dirty="0"/>
              <a:t>Ζ</a:t>
            </a:r>
            <a:r>
              <a:rPr lang="en-US" sz="800" b="1" dirty="0"/>
              <a:t>and L et al. </a:t>
            </a:r>
            <a:r>
              <a:rPr lang="de-DE" sz="800" b="1" i="1" dirty="0"/>
              <a:t>CKJ , 2023, vol. 16, </a:t>
            </a:r>
            <a:r>
              <a:rPr lang="de-DE" sz="800" b="1" i="1" dirty="0" err="1"/>
              <a:t>Suppl</a:t>
            </a:r>
            <a:r>
              <a:rPr lang="de-DE" sz="800" b="1" i="1" dirty="0"/>
              <a:t> 2, ii19–ii27 </a:t>
            </a:r>
            <a:endParaRPr lang="el-GR" sz="800" b="1" dirty="0"/>
          </a:p>
        </p:txBody>
      </p:sp>
      <p:pic>
        <p:nvPicPr>
          <p:cNvPr id="11" name="Picture 2"/>
          <p:cNvPicPr>
            <a:picLocks noChangeAspect="1" noChangeArrowheads="1"/>
          </p:cNvPicPr>
          <p:nvPr/>
        </p:nvPicPr>
        <p:blipFill>
          <a:blip r:embed="rId2" cstate="print"/>
          <a:srcRect/>
          <a:stretch>
            <a:fillRect/>
          </a:stretch>
        </p:blipFill>
        <p:spPr bwMode="auto">
          <a:xfrm>
            <a:off x="1903035" y="1491910"/>
            <a:ext cx="5333261" cy="2520000"/>
          </a:xfrm>
          <a:prstGeom prst="rect">
            <a:avLst/>
          </a:prstGeom>
          <a:noFill/>
          <a:ln w="9525">
            <a:no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Πρόγνωση – </a:t>
              </a:r>
              <a:r>
                <a:rPr lang="en-US" sz="2800" b="1" dirty="0">
                  <a:solidFill>
                    <a:schemeClr val="bg1"/>
                  </a:solidFill>
                  <a:latin typeface="Arial" panose="020B0604020202020204" pitchFamily="34" charset="0"/>
                  <a:cs typeface="Arial" panose="020B0604020202020204" pitchFamily="34" charset="0"/>
                </a:rPr>
                <a:t>M.E.S.T.–C. score</a:t>
              </a:r>
              <a:r>
                <a:rPr lang="el-GR" sz="2800" b="1" dirty="0">
                  <a:solidFill>
                    <a:schemeClr val="bg1"/>
                  </a:solidFill>
                  <a:latin typeface="Arial" panose="020B0604020202020204" pitchFamily="34" charset="0"/>
                  <a:cs typeface="Arial" panose="020B0604020202020204" pitchFamily="34" charset="0"/>
                </a:rPr>
                <a:t> </a:t>
              </a:r>
              <a:endParaRPr lang="de-DE" sz="2800" b="1" dirty="0">
                <a:solidFill>
                  <a:schemeClr val="bg1"/>
                </a:solidFill>
                <a:latin typeface="Arial" panose="020B0604020202020204" pitchFamily="34" charset="0"/>
                <a:cs typeface="Arial" panose="020B0604020202020204" pitchFamily="34" charset="0"/>
              </a:endParaRPr>
            </a:p>
          </p:txBody>
        </p:sp>
      </p:grpSp>
      <p:sp>
        <p:nvSpPr>
          <p:cNvPr id="7" name="6 - Ορθογώνιο"/>
          <p:cNvSpPr/>
          <p:nvPr/>
        </p:nvSpPr>
        <p:spPr>
          <a:xfrm>
            <a:off x="6586532" y="4948594"/>
            <a:ext cx="2593980" cy="215444"/>
          </a:xfrm>
          <a:prstGeom prst="rect">
            <a:avLst/>
          </a:prstGeom>
        </p:spPr>
        <p:txBody>
          <a:bodyPr wrap="none">
            <a:spAutoFit/>
          </a:bodyPr>
          <a:lstStyle/>
          <a:p>
            <a:r>
              <a:rPr lang="de-DE" sz="800" b="1" dirty="0" err="1"/>
              <a:t>Coppo</a:t>
            </a:r>
            <a:r>
              <a:rPr lang="de-DE" sz="800" b="1" dirty="0"/>
              <a:t> R et al. </a:t>
            </a:r>
            <a:r>
              <a:rPr lang="de-DE" sz="800" b="1" dirty="0" err="1"/>
              <a:t>Nephrol</a:t>
            </a:r>
            <a:r>
              <a:rPr lang="de-DE" sz="800" b="1" dirty="0"/>
              <a:t> </a:t>
            </a:r>
            <a:r>
              <a:rPr lang="de-DE" sz="800" b="1" dirty="0" err="1"/>
              <a:t>Dial</a:t>
            </a:r>
            <a:r>
              <a:rPr lang="de-DE" sz="800" b="1" dirty="0"/>
              <a:t> Transplant (2018) 1–8</a:t>
            </a:r>
            <a:endParaRPr lang="el-GR" sz="800" b="1" dirty="0"/>
          </a:p>
        </p:txBody>
      </p:sp>
      <p:sp>
        <p:nvSpPr>
          <p:cNvPr id="8" name="7 - TextBox"/>
          <p:cNvSpPr txBox="1"/>
          <p:nvPr/>
        </p:nvSpPr>
        <p:spPr>
          <a:xfrm>
            <a:off x="86296" y="789552"/>
            <a:ext cx="8950200" cy="338554"/>
          </a:xfrm>
          <a:prstGeom prst="rect">
            <a:avLst/>
          </a:prstGeom>
          <a:solidFill>
            <a:srgbClr val="A50021"/>
          </a:solidFill>
        </p:spPr>
        <p:txBody>
          <a:bodyPr wrap="square" rtlCol="0">
            <a:spAutoFit/>
          </a:bodyPr>
          <a:lstStyle/>
          <a:p>
            <a:pPr marL="177800" indent="-177800" algn="ctr">
              <a:buClr>
                <a:srgbClr val="A50021"/>
              </a:buClr>
              <a:buFont typeface="Wingdings" pitchFamily="2" charset="2"/>
              <a:buChar char="v"/>
            </a:pPr>
            <a:r>
              <a:rPr lang="el-GR" sz="1600" b="1" dirty="0">
                <a:solidFill>
                  <a:schemeClr val="bg1"/>
                </a:solidFill>
                <a:latin typeface="Arial" pitchFamily="34" charset="0"/>
                <a:cs typeface="Arial" pitchFamily="34" charset="0"/>
              </a:rPr>
              <a:t>Οι διαταραχές που παρατηρούνται στο οπτικό μικροσκόπιο είναι προγνωστικές.</a:t>
            </a:r>
          </a:p>
        </p:txBody>
      </p:sp>
      <p:pic>
        <p:nvPicPr>
          <p:cNvPr id="11" name="Picture 2">
            <a:extLst>
              <a:ext uri="{FF2B5EF4-FFF2-40B4-BE49-F238E27FC236}">
                <a16:creationId xmlns:a16="http://schemas.microsoft.com/office/drawing/2014/main" id="{54F1088E-FA81-4D47-A1F9-E018FCE81D85}"/>
              </a:ext>
            </a:extLst>
          </p:cNvPr>
          <p:cNvPicPr>
            <a:picLocks noChangeAspect="1"/>
          </p:cNvPicPr>
          <p:nvPr/>
        </p:nvPicPr>
        <p:blipFill>
          <a:blip r:embed="rId2" cstate="print"/>
          <a:srcRect l="882" t="26900" r="3438"/>
          <a:stretch>
            <a:fillRect/>
          </a:stretch>
        </p:blipFill>
        <p:spPr>
          <a:xfrm>
            <a:off x="1005988" y="1347614"/>
            <a:ext cx="7120408" cy="3060000"/>
          </a:xfrm>
          <a:prstGeom prst="rect">
            <a:avLst/>
          </a:prstGeom>
        </p:spPr>
      </p:pic>
      <p:sp>
        <p:nvSpPr>
          <p:cNvPr id="12" name="11 - Ορθογώνιο"/>
          <p:cNvSpPr/>
          <p:nvPr/>
        </p:nvSpPr>
        <p:spPr>
          <a:xfrm>
            <a:off x="251520" y="4486349"/>
            <a:ext cx="8640960" cy="461665"/>
          </a:xfrm>
          <a:prstGeom prst="rect">
            <a:avLst/>
          </a:prstGeom>
        </p:spPr>
        <p:txBody>
          <a:bodyPr wrap="square">
            <a:spAutoFit/>
          </a:bodyPr>
          <a:lstStyle/>
          <a:p>
            <a:pPr algn="ctr">
              <a:buClr>
                <a:srgbClr val="A50021"/>
              </a:buClr>
              <a:buNone/>
            </a:pPr>
            <a:r>
              <a:rPr lang="el-GR" sz="1200" b="1" dirty="0">
                <a:solidFill>
                  <a:srgbClr val="A50021"/>
                </a:solidFill>
                <a:latin typeface="Arial" pitchFamily="34" charset="0"/>
                <a:cs typeface="Arial" pitchFamily="34" charset="0"/>
              </a:rPr>
              <a:t>Δεν υπάρχουν επαρκή στοιχεία που να υποστηρίζουν τη χρήση του </a:t>
            </a:r>
            <a:r>
              <a:rPr lang="en-US" sz="1200" b="1" dirty="0">
                <a:solidFill>
                  <a:srgbClr val="A50021"/>
                </a:solidFill>
                <a:latin typeface="Arial" pitchFamily="34" charset="0"/>
                <a:cs typeface="Arial" pitchFamily="34" charset="0"/>
              </a:rPr>
              <a:t>Oxford MEST-C score</a:t>
            </a:r>
            <a:r>
              <a:rPr lang="el-GR" sz="1200" b="1" dirty="0">
                <a:solidFill>
                  <a:srgbClr val="A50021"/>
                </a:solidFill>
                <a:latin typeface="Arial" pitchFamily="34" charset="0"/>
                <a:cs typeface="Arial" pitchFamily="34" charset="0"/>
              </a:rPr>
              <a:t> για τον καθορισμό της χορήγησης ανοσοκατασταλτικής αγωγής.</a:t>
            </a:r>
            <a:endParaRPr lang="en-US" sz="1200" b="1" dirty="0">
              <a:solidFill>
                <a:srgbClr val="A50021"/>
              </a:solidFill>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r>
                <a:rPr lang="en-US" sz="2800" b="1" dirty="0">
                  <a:solidFill>
                    <a:schemeClr val="bg1"/>
                  </a:solidFill>
                </a:rPr>
                <a:t>IgA </a:t>
              </a:r>
              <a:r>
                <a:rPr lang="el-GR" sz="2800" b="1" dirty="0">
                  <a:solidFill>
                    <a:schemeClr val="bg1"/>
                  </a:solidFill>
                </a:rPr>
                <a:t>Νεφροπάθεια</a:t>
              </a:r>
            </a:p>
          </p:txBody>
        </p:sp>
      </p:grpSp>
      <p:sp>
        <p:nvSpPr>
          <p:cNvPr id="34" name="33 - Θέση περιεχομένου"/>
          <p:cNvSpPr>
            <a:spLocks noGrp="1"/>
          </p:cNvSpPr>
          <p:nvPr>
            <p:ph sz="quarter" idx="1"/>
          </p:nvPr>
        </p:nvSpPr>
        <p:spPr>
          <a:xfrm>
            <a:off x="251520" y="1275606"/>
            <a:ext cx="8640960" cy="2808312"/>
          </a:xfrm>
        </p:spPr>
        <p:txBody>
          <a:bodyPr/>
          <a:lstStyle/>
          <a:p>
            <a:pPr>
              <a:lnSpc>
                <a:spcPct val="150000"/>
              </a:lnSpc>
              <a:buClr>
                <a:srgbClr val="A50021"/>
              </a:buClr>
              <a:buFont typeface="Wingdings" pitchFamily="2" charset="2"/>
              <a:buChar char="v"/>
            </a:pPr>
            <a:r>
              <a:rPr lang="el-GR" sz="1400" b="1" dirty="0">
                <a:solidFill>
                  <a:schemeClr val="tx2">
                    <a:lumMod val="20000"/>
                    <a:lumOff val="80000"/>
                  </a:schemeClr>
                </a:solidFill>
                <a:latin typeface="Arial" pitchFamily="34" charset="0"/>
                <a:cs typeface="Arial" pitchFamily="34" charset="0"/>
              </a:rPr>
              <a:t>Παθοφυσιολογικά και επιδημιολογικά στοιχεία </a:t>
            </a:r>
          </a:p>
          <a:p>
            <a:pPr>
              <a:lnSpc>
                <a:spcPct val="150000"/>
              </a:lnSpc>
              <a:buClr>
                <a:srgbClr val="A50021"/>
              </a:buClr>
              <a:buNone/>
            </a:pPr>
            <a:r>
              <a:rPr lang="el-GR" sz="1400" b="1" dirty="0">
                <a:solidFill>
                  <a:schemeClr val="tx2">
                    <a:lumMod val="20000"/>
                    <a:lumOff val="80000"/>
                  </a:schemeClr>
                </a:solidFill>
                <a:latin typeface="Arial" pitchFamily="34" charset="0"/>
                <a:cs typeface="Arial" pitchFamily="34" charset="0"/>
              </a:rPr>
              <a:t> </a:t>
            </a:r>
          </a:p>
          <a:p>
            <a:pPr>
              <a:lnSpc>
                <a:spcPct val="150000"/>
              </a:lnSpc>
              <a:buClr>
                <a:srgbClr val="A50021"/>
              </a:buClr>
              <a:buFont typeface="Wingdings" pitchFamily="2" charset="2"/>
              <a:buChar char="v"/>
            </a:pPr>
            <a:r>
              <a:rPr lang="el-GR" sz="1400" b="1" dirty="0">
                <a:solidFill>
                  <a:schemeClr val="tx2">
                    <a:lumMod val="20000"/>
                    <a:lumOff val="80000"/>
                  </a:schemeClr>
                </a:solidFill>
                <a:latin typeface="Arial" pitchFamily="34" charset="0"/>
                <a:cs typeface="Arial" pitchFamily="34" charset="0"/>
              </a:rPr>
              <a:t>Ιστοπαθολογία</a:t>
            </a:r>
          </a:p>
          <a:p>
            <a:pPr>
              <a:lnSpc>
                <a:spcPct val="150000"/>
              </a:lnSpc>
              <a:buClr>
                <a:srgbClr val="A50021"/>
              </a:buClr>
              <a:buFont typeface="Wingdings" pitchFamily="2" charset="2"/>
              <a:buChar char="v"/>
            </a:pPr>
            <a:endParaRPr lang="el-GR" sz="1400" b="1" dirty="0">
              <a:solidFill>
                <a:schemeClr val="tx2">
                  <a:lumMod val="20000"/>
                  <a:lumOff val="80000"/>
                </a:schemeClr>
              </a:solidFill>
              <a:latin typeface="Arial" pitchFamily="34" charset="0"/>
              <a:cs typeface="Arial" pitchFamily="34" charset="0"/>
            </a:endParaRPr>
          </a:p>
          <a:p>
            <a:pPr>
              <a:lnSpc>
                <a:spcPct val="150000"/>
              </a:lnSpc>
              <a:buClr>
                <a:srgbClr val="A50021"/>
              </a:buClr>
              <a:buFont typeface="Wingdings" pitchFamily="2" charset="2"/>
              <a:buChar char="v"/>
            </a:pPr>
            <a:r>
              <a:rPr lang="el-GR" sz="1400" b="1" dirty="0">
                <a:solidFill>
                  <a:schemeClr val="tx2">
                    <a:lumMod val="20000"/>
                    <a:lumOff val="80000"/>
                  </a:schemeClr>
                </a:solidFill>
                <a:latin typeface="Arial" pitchFamily="34" charset="0"/>
                <a:cs typeface="Arial" pitchFamily="34" charset="0"/>
              </a:rPr>
              <a:t>Κλινικές εκδηλώσεις και διαφορική διάγνωση</a:t>
            </a:r>
          </a:p>
          <a:p>
            <a:pPr>
              <a:lnSpc>
                <a:spcPct val="150000"/>
              </a:lnSpc>
              <a:buClr>
                <a:srgbClr val="A50021"/>
              </a:buClr>
              <a:buFont typeface="Wingdings" pitchFamily="2" charset="2"/>
              <a:buChar char="v"/>
            </a:pPr>
            <a:endParaRPr lang="el-GR" sz="1400" b="1" dirty="0">
              <a:solidFill>
                <a:schemeClr val="tx2">
                  <a:lumMod val="20000"/>
                  <a:lumOff val="80000"/>
                </a:schemeClr>
              </a:solidFill>
              <a:latin typeface="Arial" pitchFamily="34" charset="0"/>
              <a:cs typeface="Arial" pitchFamily="34" charset="0"/>
            </a:endParaRPr>
          </a:p>
          <a:p>
            <a:pPr>
              <a:lnSpc>
                <a:spcPct val="150000"/>
              </a:lnSpc>
              <a:buClr>
                <a:srgbClr val="A50021"/>
              </a:buClr>
              <a:buFont typeface="Wingdings" pitchFamily="2" charset="2"/>
              <a:buChar char="v"/>
            </a:pPr>
            <a:r>
              <a:rPr lang="el-GR" sz="1400" b="1" dirty="0">
                <a:latin typeface="Arial" pitchFamily="34" charset="0"/>
                <a:cs typeface="Arial" pitchFamily="34" charset="0"/>
              </a:rPr>
              <a:t>Θεραπευτικές επιλογές</a:t>
            </a:r>
            <a:endParaRPr lang="en-US" sz="1400" b="1" dirty="0">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Θεραπευτικές επιλογές</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851670"/>
            <a:ext cx="8640960" cy="936104"/>
          </a:xfrm>
        </p:spPr>
        <p:txBody>
          <a:bodyPr/>
          <a:lstStyle/>
          <a:p>
            <a:pPr>
              <a:buClr>
                <a:srgbClr val="A50021"/>
              </a:buClr>
              <a:buFont typeface="Wingdings" pitchFamily="2" charset="2"/>
              <a:buChar char="v"/>
            </a:pPr>
            <a:r>
              <a:rPr lang="el-GR" sz="1400" b="1" dirty="0">
                <a:latin typeface="Arial" pitchFamily="34" charset="0"/>
                <a:cs typeface="Arial" pitchFamily="34" charset="0"/>
              </a:rPr>
              <a:t>Ένας ασθενής με IgAN διατρέχει κίνδυνο προοδευτικής απώλειας της νεφρικής λειτουργίας εάν έχει </a:t>
            </a:r>
            <a:r>
              <a:rPr lang="el-GR" sz="1400" b="1" dirty="0">
                <a:solidFill>
                  <a:srgbClr val="A50021"/>
                </a:solidFill>
                <a:latin typeface="Arial" pitchFamily="34" charset="0"/>
                <a:cs typeface="Arial" pitchFamily="34" charset="0"/>
              </a:rPr>
              <a:t>πρωτεϊνουρία ≥0,5 g/ημέρα </a:t>
            </a:r>
            <a:r>
              <a:rPr lang="el-GR" sz="1400" b="1" dirty="0">
                <a:latin typeface="Arial" pitchFamily="34" charset="0"/>
                <a:cs typeface="Arial" pitchFamily="34" charset="0"/>
              </a:rPr>
              <a:t>(ή ισοδύναμο), </a:t>
            </a:r>
            <a:r>
              <a:rPr lang="el-GR" sz="1400" b="1" dirty="0">
                <a:solidFill>
                  <a:srgbClr val="A50021"/>
                </a:solidFill>
                <a:latin typeface="Arial" pitchFamily="34" charset="0"/>
                <a:cs typeface="Arial" pitchFamily="34" charset="0"/>
              </a:rPr>
              <a:t>είτε λαμβάνει είτε δεν λαμβάνει αγωγή </a:t>
            </a:r>
            <a:r>
              <a:rPr lang="el-GR" sz="1400" b="1" dirty="0">
                <a:latin typeface="Arial" pitchFamily="34" charset="0"/>
                <a:cs typeface="Arial" pitchFamily="34" charset="0"/>
              </a:rPr>
              <a:t>για την IgAN, και σε όλες τις περιπτώσεις </a:t>
            </a:r>
            <a:r>
              <a:rPr lang="el-GR" sz="1400" b="1" dirty="0">
                <a:solidFill>
                  <a:srgbClr val="A50021"/>
                </a:solidFill>
                <a:latin typeface="Arial" pitchFamily="34" charset="0"/>
                <a:cs typeface="Arial" pitchFamily="34" charset="0"/>
              </a:rPr>
              <a:t>θα πρέπει να ξεκινά θεραπεία ή επιπρόσθετη θεραπεία</a:t>
            </a:r>
            <a:r>
              <a:rPr lang="el-GR" sz="1400" b="1" dirty="0">
                <a:latin typeface="Arial" pitchFamily="34" charset="0"/>
                <a:cs typeface="Arial" pitchFamily="34" charset="0"/>
              </a:rPr>
              <a:t>.</a:t>
            </a:r>
            <a:endParaRPr lang="en-US" sz="1400" b="1" dirty="0">
              <a:latin typeface="Arial" pitchFamily="34" charset="0"/>
              <a:cs typeface="Arial" pitchFamily="34" charset="0"/>
            </a:endParaRPr>
          </a:p>
        </p:txBody>
      </p:sp>
      <p:sp>
        <p:nvSpPr>
          <p:cNvPr id="8" name="7 - TextBox"/>
          <p:cNvSpPr txBox="1"/>
          <p:nvPr/>
        </p:nvSpPr>
        <p:spPr>
          <a:xfrm>
            <a:off x="86296" y="789552"/>
            <a:ext cx="8950200" cy="384721"/>
          </a:xfrm>
          <a:prstGeom prst="rect">
            <a:avLst/>
          </a:prstGeom>
          <a:solidFill>
            <a:srgbClr val="A50021"/>
          </a:solidFill>
        </p:spPr>
        <p:txBody>
          <a:bodyPr wrap="square" rtlCol="0">
            <a:spAutoFit/>
          </a:bodyPr>
          <a:lstStyle/>
          <a:p>
            <a:pPr marL="0" lvl="1" algn="ctr">
              <a:buClr>
                <a:srgbClr val="A50021"/>
              </a:buClr>
            </a:pPr>
            <a:r>
              <a:rPr lang="el-GR" sz="1900" b="1" dirty="0">
                <a:solidFill>
                  <a:schemeClr val="bg1"/>
                </a:solidFill>
                <a:latin typeface="Arial" pitchFamily="34" charset="0"/>
                <a:cs typeface="Arial" pitchFamily="34" charset="0"/>
              </a:rPr>
              <a:t>Καθορισμός ασθενών σε κίνδυνο για επιδείνωση της νεφρικής λειτουργίας</a:t>
            </a:r>
            <a:endParaRPr lang="en-US" sz="1900" b="1" dirty="0">
              <a:solidFill>
                <a:schemeClr val="bg1"/>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E921CF86-9324-BA8B-F953-9C73B8677A1C}"/>
              </a:ext>
            </a:extLst>
          </p:cNvPr>
          <p:cNvPicPr>
            <a:picLocks noChangeAspect="1" noChangeArrowheads="1"/>
          </p:cNvPicPr>
          <p:nvPr/>
        </p:nvPicPr>
        <p:blipFill>
          <a:blip r:embed="rId2" cstate="print"/>
          <a:srcRect/>
          <a:stretch>
            <a:fillRect/>
          </a:stretch>
        </p:blipFill>
        <p:spPr bwMode="auto">
          <a:xfrm>
            <a:off x="8541694" y="4603500"/>
            <a:ext cx="602305" cy="540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de-DE" sz="2800" b="1" dirty="0">
                  <a:solidFill>
                    <a:schemeClr val="bg1"/>
                  </a:solidFill>
                  <a:latin typeface="Arial" panose="020B0604020202020204" pitchFamily="34" charset="0"/>
                  <a:cs typeface="Arial" panose="020B0604020202020204" pitchFamily="34" charset="0"/>
                </a:rPr>
                <a:t>IgA </a:t>
              </a:r>
              <a:r>
                <a:rPr lang="el-GR" sz="2800" b="1" dirty="0">
                  <a:solidFill>
                    <a:schemeClr val="bg1"/>
                  </a:solidFill>
                  <a:latin typeface="Arial" panose="020B0604020202020204" pitchFamily="34" charset="0"/>
                  <a:cs typeface="Arial" panose="020B0604020202020204" pitchFamily="34" charset="0"/>
                </a:rPr>
                <a:t>Νεφροπάθεια (</a:t>
              </a:r>
              <a:r>
                <a:rPr lang="en-US" sz="2800" b="1" dirty="0">
                  <a:solidFill>
                    <a:schemeClr val="bg1"/>
                  </a:solidFill>
                  <a:latin typeface="Arial" panose="020B0604020202020204" pitchFamily="34" charset="0"/>
                  <a:cs typeface="Arial" panose="020B0604020202020204" pitchFamily="34" charset="0"/>
                </a:rPr>
                <a:t>IgAN)</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383618"/>
            <a:ext cx="8640960" cy="2628292"/>
          </a:xfrm>
        </p:spPr>
        <p:txBody>
          <a:bodyPr/>
          <a:lstStyle/>
          <a:p>
            <a:pPr>
              <a:buClr>
                <a:srgbClr val="A50021"/>
              </a:buClr>
              <a:buFont typeface="Wingdings" pitchFamily="2" charset="2"/>
              <a:buChar char="v"/>
            </a:pPr>
            <a:r>
              <a:rPr lang="el-GR" sz="1200" b="1" dirty="0">
                <a:latin typeface="Arial" pitchFamily="34" charset="0"/>
                <a:cs typeface="Arial" pitchFamily="34" charset="0"/>
              </a:rPr>
              <a:t>Η IgA νεφροπάθεια (IgAN) είναι μια </a:t>
            </a:r>
            <a:r>
              <a:rPr lang="el-GR" sz="1200" b="1" dirty="0">
                <a:solidFill>
                  <a:srgbClr val="A50021"/>
                </a:solidFill>
                <a:latin typeface="Arial" pitchFamily="34" charset="0"/>
                <a:cs typeface="Arial" pitchFamily="34" charset="0"/>
              </a:rPr>
              <a:t>μεσαγγειακή </a:t>
            </a:r>
            <a:r>
              <a:rPr lang="el-GR" sz="1200" b="1" dirty="0" err="1">
                <a:solidFill>
                  <a:srgbClr val="A50021"/>
                </a:solidFill>
                <a:latin typeface="Arial" pitchFamily="34" charset="0"/>
                <a:cs typeface="Arial" pitchFamily="34" charset="0"/>
              </a:rPr>
              <a:t>υπερπλαστική</a:t>
            </a:r>
            <a:r>
              <a:rPr lang="el-GR" sz="1200" b="1" dirty="0">
                <a:solidFill>
                  <a:srgbClr val="A50021"/>
                </a:solidFill>
                <a:latin typeface="Arial" pitchFamily="34" charset="0"/>
                <a:cs typeface="Arial" pitchFamily="34" charset="0"/>
              </a:rPr>
              <a:t> σπειραματονεφρίτιδα </a:t>
            </a:r>
            <a:r>
              <a:rPr lang="el-GR" sz="1200" b="1" dirty="0">
                <a:latin typeface="Arial" pitchFamily="34" charset="0"/>
                <a:cs typeface="Arial" pitchFamily="34" charset="0"/>
              </a:rPr>
              <a:t>που χαρακτηρίζεται από </a:t>
            </a:r>
            <a:r>
              <a:rPr lang="el-GR" sz="1200" b="1" dirty="0">
                <a:solidFill>
                  <a:srgbClr val="A50021"/>
                </a:solidFill>
                <a:latin typeface="Arial" pitchFamily="34" charset="0"/>
                <a:cs typeface="Arial" pitchFamily="34" charset="0"/>
              </a:rPr>
              <a:t>διάχυτη μεσαγγειακή εναπόθεση IgA</a:t>
            </a:r>
            <a:r>
              <a:rPr lang="el-GR" sz="1200" b="1" dirty="0">
                <a:latin typeface="Arial" pitchFamily="34" charset="0"/>
                <a:cs typeface="Arial" pitchFamily="34" charset="0"/>
              </a:rPr>
              <a:t>.</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Αναγνωρίστηκε για πρώτη φορά το </a:t>
            </a:r>
            <a:r>
              <a:rPr lang="el-GR" sz="1200" b="1" dirty="0">
                <a:solidFill>
                  <a:srgbClr val="A50021"/>
                </a:solidFill>
                <a:latin typeface="Arial" pitchFamily="34" charset="0"/>
                <a:cs typeface="Arial" pitchFamily="34" charset="0"/>
              </a:rPr>
              <a:t>1968 από τον </a:t>
            </a:r>
            <a:r>
              <a:rPr lang="el-GR" sz="1200" b="1" dirty="0" err="1">
                <a:solidFill>
                  <a:srgbClr val="A50021"/>
                </a:solidFill>
                <a:latin typeface="Arial" pitchFamily="34" charset="0"/>
                <a:cs typeface="Arial" pitchFamily="34" charset="0"/>
              </a:rPr>
              <a:t>Jean</a:t>
            </a:r>
            <a:r>
              <a:rPr lang="el-GR" sz="1200" b="1" dirty="0">
                <a:solidFill>
                  <a:srgbClr val="A50021"/>
                </a:solidFill>
                <a:latin typeface="Arial" pitchFamily="34" charset="0"/>
                <a:cs typeface="Arial" pitchFamily="34" charset="0"/>
              </a:rPr>
              <a:t> </a:t>
            </a:r>
            <a:r>
              <a:rPr lang="el-GR" sz="1200" b="1" dirty="0" err="1">
                <a:solidFill>
                  <a:srgbClr val="A50021"/>
                </a:solidFill>
                <a:latin typeface="Arial" pitchFamily="34" charset="0"/>
                <a:cs typeface="Arial" pitchFamily="34" charset="0"/>
              </a:rPr>
              <a:t>Berger</a:t>
            </a:r>
            <a:r>
              <a:rPr lang="el-GR" sz="1200" b="1" dirty="0">
                <a:latin typeface="Arial" pitchFamily="34" charset="0"/>
                <a:cs typeface="Arial" pitchFamily="34" charset="0"/>
              </a:rPr>
              <a:t> όταν εισήχθησαν οι τεχνικές ανοσοφθορισμού στη μελέτη νεφρικών βιοψιών. </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Η διάγνωση της IgAN </a:t>
            </a:r>
            <a:r>
              <a:rPr lang="el-GR" sz="1200" b="1" dirty="0">
                <a:solidFill>
                  <a:srgbClr val="A50021"/>
                </a:solidFill>
                <a:latin typeface="Arial" pitchFamily="34" charset="0"/>
                <a:cs typeface="Arial" pitchFamily="34" charset="0"/>
              </a:rPr>
              <a:t>καθορίζεται από την παρουσία της </a:t>
            </a:r>
            <a:r>
              <a:rPr lang="en-US" sz="1200" b="1" dirty="0">
                <a:solidFill>
                  <a:srgbClr val="A50021"/>
                </a:solidFill>
                <a:latin typeface="Arial" pitchFamily="34" charset="0"/>
                <a:cs typeface="Arial" pitchFamily="34" charset="0"/>
              </a:rPr>
              <a:t>IgA </a:t>
            </a:r>
            <a:r>
              <a:rPr lang="el-GR" sz="1200" b="1" dirty="0" err="1">
                <a:solidFill>
                  <a:srgbClr val="A50021"/>
                </a:solidFill>
                <a:latin typeface="Arial" pitchFamily="34" charset="0"/>
                <a:cs typeface="Arial" pitchFamily="34" charset="0"/>
              </a:rPr>
              <a:t>ανοσοσφαιρίνης</a:t>
            </a:r>
            <a:r>
              <a:rPr lang="el-GR" sz="1200" b="1" dirty="0">
                <a:latin typeface="Arial" pitchFamily="34" charset="0"/>
                <a:cs typeface="Arial" pitchFamily="34" charset="0"/>
              </a:rPr>
              <a:t> και όχι από άλλο μορφολογικό χαρακτηριστικό. </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Αποτελεί το </a:t>
            </a:r>
            <a:r>
              <a:rPr lang="el-GR" sz="1200" b="1" dirty="0">
                <a:solidFill>
                  <a:srgbClr val="A50021"/>
                </a:solidFill>
                <a:latin typeface="Arial" pitchFamily="34" charset="0"/>
                <a:cs typeface="Arial" pitchFamily="34" charset="0"/>
              </a:rPr>
              <a:t>συχνότερο</a:t>
            </a:r>
            <a:r>
              <a:rPr lang="el-GR" sz="1200" b="1" dirty="0">
                <a:latin typeface="Arial" pitchFamily="34" charset="0"/>
                <a:cs typeface="Arial" pitchFamily="34" charset="0"/>
              </a:rPr>
              <a:t> πρότυπο σπειραματικής νόσου στις περισσότερες χώρες της Δύσης και της Ασίας.</a:t>
            </a:r>
            <a:endParaRPr lang="en-US" sz="1200" b="1" dirty="0">
              <a:latin typeface="Arial" pitchFamily="34" charset="0"/>
              <a:cs typeface="Arial" pitchFamily="34" charset="0"/>
            </a:endParaRPr>
          </a:p>
        </p:txBody>
      </p:sp>
      <p:sp>
        <p:nvSpPr>
          <p:cNvPr id="7" name="6 - Ορθογώνιο"/>
          <p:cNvSpPr/>
          <p:nvPr/>
        </p:nvSpPr>
        <p:spPr>
          <a:xfrm>
            <a:off x="6084168" y="4948594"/>
            <a:ext cx="3129383" cy="215444"/>
          </a:xfrm>
          <a:prstGeom prst="rect">
            <a:avLst/>
          </a:prstGeom>
        </p:spPr>
        <p:txBody>
          <a:bodyPr wrap="none">
            <a:spAutoFit/>
          </a:bodyPr>
          <a:lstStyle/>
          <a:p>
            <a:r>
              <a:rPr lang="de-DE" sz="800" b="1" dirty="0" err="1"/>
              <a:t>McGrogan</a:t>
            </a:r>
            <a:r>
              <a:rPr lang="de-DE" sz="800" b="1" dirty="0"/>
              <a:t> A et al. </a:t>
            </a:r>
            <a:r>
              <a:rPr lang="de-DE" sz="800" b="1" dirty="0" err="1"/>
              <a:t>Nephrol</a:t>
            </a:r>
            <a:r>
              <a:rPr lang="de-DE" sz="800" b="1" dirty="0"/>
              <a:t> </a:t>
            </a:r>
            <a:r>
              <a:rPr lang="de-DE" sz="800" b="1" dirty="0" err="1"/>
              <a:t>Dial</a:t>
            </a:r>
            <a:r>
              <a:rPr lang="de-DE" sz="800" b="1" dirty="0"/>
              <a:t> Transplant. 2011;26:414-430.</a:t>
            </a:r>
            <a:endParaRPr lang="el-GR" sz="8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Θεραπευτικές επιλογές</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563638"/>
            <a:ext cx="8640960" cy="2592288"/>
          </a:xfrm>
        </p:spPr>
        <p:txBody>
          <a:bodyPr/>
          <a:lstStyle/>
          <a:p>
            <a:pPr>
              <a:buClr>
                <a:srgbClr val="A50021"/>
              </a:buClr>
              <a:buFont typeface="Wingdings" pitchFamily="2" charset="2"/>
              <a:buChar char="v"/>
            </a:pPr>
            <a:r>
              <a:rPr lang="el-GR" sz="1200" b="1" dirty="0">
                <a:latin typeface="Arial" pitchFamily="34" charset="0"/>
                <a:cs typeface="Arial" pitchFamily="34" charset="0"/>
              </a:rPr>
              <a:t>Ο στόχος της θεραπείας σε ασθενείς με IgAN που διατρέχουν κίνδυνο προοδευτικής απώλειας της νεφρικής λειτουργίας είναι </a:t>
            </a:r>
            <a:r>
              <a:rPr lang="el-GR" sz="1200" b="1" dirty="0">
                <a:solidFill>
                  <a:srgbClr val="A50021"/>
                </a:solidFill>
                <a:latin typeface="Arial" pitchFamily="34" charset="0"/>
                <a:cs typeface="Arial" pitchFamily="34" charset="0"/>
              </a:rPr>
              <a:t>να μειωθεί ο ρυθμός απώλειας της νεφρικής λειτουργίας σε &lt;1 ml/</a:t>
            </a:r>
            <a:r>
              <a:rPr lang="el-GR" sz="1200" b="1" dirty="0" err="1">
                <a:solidFill>
                  <a:srgbClr val="A50021"/>
                </a:solidFill>
                <a:latin typeface="Arial" pitchFamily="34" charset="0"/>
                <a:cs typeface="Arial" pitchFamily="34" charset="0"/>
              </a:rPr>
              <a:t>min </a:t>
            </a:r>
            <a:r>
              <a:rPr lang="el-GR" sz="1200" b="1" dirty="0">
                <a:solidFill>
                  <a:srgbClr val="A50021"/>
                </a:solidFill>
                <a:latin typeface="Arial" pitchFamily="34" charset="0"/>
                <a:cs typeface="Arial" pitchFamily="34" charset="0"/>
              </a:rPr>
              <a:t>ετησίως</a:t>
            </a:r>
            <a:r>
              <a:rPr lang="el-GR" sz="1200" b="1" dirty="0">
                <a:latin typeface="Arial" pitchFamily="34" charset="0"/>
                <a:cs typeface="Arial" pitchFamily="34" charset="0"/>
              </a:rPr>
              <a:t>. </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Ο </a:t>
            </a:r>
            <a:r>
              <a:rPr lang="el-GR" sz="1200" b="1" dirty="0">
                <a:solidFill>
                  <a:srgbClr val="A50021"/>
                </a:solidFill>
                <a:latin typeface="Arial" pitchFamily="34" charset="0"/>
                <a:cs typeface="Arial" pitchFamily="34" charset="0"/>
              </a:rPr>
              <a:t>μόνος επικυρωμένος πρώιμος βιοδείκτης που βοηθά στην καθοδήγηση</a:t>
            </a:r>
            <a:r>
              <a:rPr lang="el-GR" sz="1200" b="1" dirty="0">
                <a:latin typeface="Arial" pitchFamily="34" charset="0"/>
                <a:cs typeface="Arial" pitchFamily="34" charset="0"/>
              </a:rPr>
              <a:t> της λήψης κλινικών αποφάσεων είναι η </a:t>
            </a:r>
            <a:r>
              <a:rPr lang="el-GR" sz="1200" b="1" dirty="0">
                <a:solidFill>
                  <a:srgbClr val="A50021"/>
                </a:solidFill>
                <a:latin typeface="Arial" pitchFamily="34" charset="0"/>
                <a:cs typeface="Arial" pitchFamily="34" charset="0"/>
              </a:rPr>
              <a:t>απέκκριση πρωτεΐνης</a:t>
            </a:r>
            <a:r>
              <a:rPr lang="el-GR" sz="1200" b="1" dirty="0">
                <a:latin typeface="Arial" pitchFamily="34" charset="0"/>
                <a:cs typeface="Arial" pitchFamily="34" charset="0"/>
              </a:rPr>
              <a:t> στα ούρα, η οποία θα πρέπει </a:t>
            </a:r>
            <a:r>
              <a:rPr lang="el-GR" sz="1200" b="1" dirty="0">
                <a:solidFill>
                  <a:srgbClr val="A50021"/>
                </a:solidFill>
                <a:latin typeface="Arial" pitchFamily="34" charset="0"/>
                <a:cs typeface="Arial" pitchFamily="34" charset="0"/>
              </a:rPr>
              <a:t>να διατηρείται σε &lt;0,5 g/d </a:t>
            </a:r>
            <a:r>
              <a:rPr lang="el-GR" sz="1200" b="1" dirty="0">
                <a:latin typeface="Arial" pitchFamily="34" charset="0"/>
                <a:cs typeface="Arial" pitchFamily="34" charset="0"/>
              </a:rPr>
              <a:t>(ή ισοδύναμο), </a:t>
            </a:r>
            <a:r>
              <a:rPr lang="el-GR" sz="1200" b="1" dirty="0">
                <a:solidFill>
                  <a:srgbClr val="A50021"/>
                </a:solidFill>
                <a:latin typeface="Arial" pitchFamily="34" charset="0"/>
                <a:cs typeface="Arial" pitchFamily="34" charset="0"/>
              </a:rPr>
              <a:t>κατά προτίμηση &lt;0,3 g/d </a:t>
            </a:r>
            <a:r>
              <a:rPr lang="el-GR" sz="1200" b="1" dirty="0">
                <a:latin typeface="Arial" pitchFamily="34" charset="0"/>
                <a:cs typeface="Arial" pitchFamily="34" charset="0"/>
              </a:rPr>
              <a:t>(ή ισοδύναμο), αποδεχόμενος ότι σε ορισμένους ασθενείς με εκτεταμένη ίνωση αυτό μπορεί να μην είναι δυνατό και ότι είναι πιθανό να χρειαστούν πολλά φάρμακα για να επιτευχθεί αυτό.</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Ο τρίτος στόχος για την επίτευξη της πλήρους ύφεσης θα πρέπει να είναι </a:t>
            </a:r>
            <a:r>
              <a:rPr lang="el-GR" sz="1200" b="1" dirty="0">
                <a:solidFill>
                  <a:srgbClr val="A50021"/>
                </a:solidFill>
                <a:latin typeface="Arial" pitchFamily="34" charset="0"/>
                <a:cs typeface="Arial" pitchFamily="34" charset="0"/>
              </a:rPr>
              <a:t>η απουσία επίμονης μικροσκοπικής αιματουρίας</a:t>
            </a:r>
            <a:r>
              <a:rPr lang="el-GR" sz="1200" b="1" dirty="0">
                <a:latin typeface="Arial" pitchFamily="34" charset="0"/>
                <a:cs typeface="Arial" pitchFamily="34" charset="0"/>
              </a:rPr>
              <a:t>. Η απουσία αιματουρίας δεν σημαίνει ότι δεν υπάρχει συνεχιζόμενη σπειραματική και σωληναριακή βλάβη που προκαλείται από άμεση ενεργοποίηση και βλάβη στα ποδοκύτταρα και τα σωληναριακά επιθηλιακά κύτταρα.</a:t>
            </a:r>
          </a:p>
        </p:txBody>
      </p:sp>
      <p:sp>
        <p:nvSpPr>
          <p:cNvPr id="8" name="7 - TextBox"/>
          <p:cNvSpPr txBox="1"/>
          <p:nvPr/>
        </p:nvSpPr>
        <p:spPr>
          <a:xfrm>
            <a:off x="86296" y="789552"/>
            <a:ext cx="8950200" cy="384721"/>
          </a:xfrm>
          <a:prstGeom prst="rect">
            <a:avLst/>
          </a:prstGeom>
          <a:solidFill>
            <a:srgbClr val="A50021"/>
          </a:solidFill>
        </p:spPr>
        <p:txBody>
          <a:bodyPr wrap="square" rtlCol="0">
            <a:spAutoFit/>
          </a:bodyPr>
          <a:lstStyle/>
          <a:p>
            <a:pPr marL="0" lvl="1" algn="ctr">
              <a:buClr>
                <a:srgbClr val="A50021"/>
              </a:buClr>
            </a:pPr>
            <a:r>
              <a:rPr lang="el-GR" sz="1900" b="1" dirty="0">
                <a:solidFill>
                  <a:schemeClr val="bg1"/>
                </a:solidFill>
                <a:latin typeface="Arial" pitchFamily="34" charset="0"/>
                <a:cs typeface="Arial" pitchFamily="34" charset="0"/>
              </a:rPr>
              <a:t>Στόχοι θεραπείας</a:t>
            </a:r>
            <a:endParaRPr lang="en-US" sz="1900" b="1" dirty="0">
              <a:solidFill>
                <a:schemeClr val="bg1"/>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A3FCD063-AC64-3C87-2C20-711028D55C9C}"/>
              </a:ext>
            </a:extLst>
          </p:cNvPr>
          <p:cNvPicPr>
            <a:picLocks noChangeAspect="1" noChangeArrowheads="1"/>
          </p:cNvPicPr>
          <p:nvPr/>
        </p:nvPicPr>
        <p:blipFill>
          <a:blip r:embed="rId2" cstate="print"/>
          <a:srcRect/>
          <a:stretch>
            <a:fillRect/>
          </a:stretch>
        </p:blipFill>
        <p:spPr bwMode="auto">
          <a:xfrm>
            <a:off x="8541694" y="4603500"/>
            <a:ext cx="602305" cy="540000"/>
          </a:xfrm>
          <a:prstGeom prst="rect">
            <a:avLst/>
          </a:prstGeom>
          <a:noFill/>
          <a:ln w="9525">
            <a:noFill/>
            <a:miter lim="800000"/>
            <a:headEnd/>
            <a:tailEnd/>
          </a:ln>
        </p:spPr>
      </p:pic>
      <p:sp>
        <p:nvSpPr>
          <p:cNvPr id="4" name="9 - Ορθογώνιο">
            <a:extLst>
              <a:ext uri="{FF2B5EF4-FFF2-40B4-BE49-F238E27FC236}">
                <a16:creationId xmlns:a16="http://schemas.microsoft.com/office/drawing/2014/main" id="{A1A72FAE-64A9-12C9-B4EA-A17947D9AF70}"/>
              </a:ext>
            </a:extLst>
          </p:cNvPr>
          <p:cNvSpPr/>
          <p:nvPr/>
        </p:nvSpPr>
        <p:spPr>
          <a:xfrm>
            <a:off x="-36512" y="4948594"/>
            <a:ext cx="2470548" cy="215444"/>
          </a:xfrm>
          <a:prstGeom prst="rect">
            <a:avLst/>
          </a:prstGeom>
        </p:spPr>
        <p:txBody>
          <a:bodyPr wrap="none">
            <a:spAutoFit/>
          </a:bodyPr>
          <a:lstStyle/>
          <a:p>
            <a:r>
              <a:rPr lang="en-US" sz="800" b="1" dirty="0" err="1"/>
              <a:t>Floege</a:t>
            </a:r>
            <a:r>
              <a:rPr lang="en-US" sz="800" b="1" dirty="0"/>
              <a:t> J et al. Kidney Int. (2025) 107, 640–651.</a:t>
            </a:r>
            <a:endParaRPr lang="el-GR" sz="80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Θεραπευτικές επιλογές</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347614"/>
            <a:ext cx="8640960" cy="3024336"/>
          </a:xfrm>
        </p:spPr>
        <p:txBody>
          <a:bodyPr/>
          <a:lstStyle/>
          <a:p>
            <a:pPr algn="ctr">
              <a:buClr>
                <a:srgbClr val="A50021"/>
              </a:buClr>
              <a:buNone/>
            </a:pPr>
            <a:r>
              <a:rPr lang="el-GR" sz="1400" b="1" u="sng" dirty="0">
                <a:solidFill>
                  <a:srgbClr val="A50021"/>
                </a:solidFill>
                <a:latin typeface="Arial" pitchFamily="34" charset="0"/>
                <a:cs typeface="Arial" pitchFamily="34" charset="0"/>
              </a:rPr>
              <a:t>Ταυτόχρονα:</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400" b="1" dirty="0">
                <a:latin typeface="Arial" pitchFamily="34" charset="0"/>
                <a:cs typeface="Arial" pitchFamily="34" charset="0"/>
              </a:rPr>
              <a:t>Αποτροπή ή μείωση του σχηματισμού IgA ανοσοσυμπλεγμάτων και της σπειραματικής βλάβης που προκαλείται από τα </a:t>
            </a:r>
            <a:r>
              <a:rPr lang="el-GR" sz="1400" b="1" dirty="0" err="1">
                <a:latin typeface="Arial" pitchFamily="34" charset="0"/>
                <a:cs typeface="Arial" pitchFamily="34" charset="0"/>
              </a:rPr>
              <a:t>ανοσοσύμπλεγματα</a:t>
            </a:r>
            <a:r>
              <a:rPr lang="el-GR" sz="1400" b="1" dirty="0">
                <a:latin typeface="Arial" pitchFamily="34" charset="0"/>
                <a:cs typeface="Arial" pitchFamily="34" charset="0"/>
              </a:rPr>
              <a:t>.</a:t>
            </a:r>
          </a:p>
          <a:p>
            <a:pPr lvl="1">
              <a:buClr>
                <a:srgbClr val="A50021"/>
              </a:buClr>
              <a:buFont typeface="Wingdings" pitchFamily="2" charset="2"/>
              <a:buChar char="v"/>
            </a:pPr>
            <a:r>
              <a:rPr lang="el-GR" sz="1200" b="1" dirty="0">
                <a:latin typeface="Arial" pitchFamily="34" charset="0"/>
                <a:cs typeface="Arial" pitchFamily="34" charset="0"/>
              </a:rPr>
              <a:t>Η μείωση ή η </a:t>
            </a:r>
            <a:r>
              <a:rPr lang="el-GR" sz="1200" b="1" dirty="0">
                <a:solidFill>
                  <a:srgbClr val="A50021"/>
                </a:solidFill>
                <a:latin typeface="Arial" pitchFamily="34" charset="0"/>
                <a:cs typeface="Arial" pitchFamily="34" charset="0"/>
              </a:rPr>
              <a:t>πρόληψη του σχηματισμού ανοσοσυμπλεγμάτων IgA</a:t>
            </a:r>
            <a:r>
              <a:rPr lang="el-GR" sz="1200" b="1" dirty="0">
                <a:latin typeface="Arial" pitchFamily="34" charset="0"/>
                <a:cs typeface="Arial" pitchFamily="34" charset="0"/>
              </a:rPr>
              <a:t> θα πρέπει να περιλαμβάνει </a:t>
            </a:r>
            <a:r>
              <a:rPr lang="el-GR" sz="1200" b="1" dirty="0">
                <a:solidFill>
                  <a:srgbClr val="A50021"/>
                </a:solidFill>
                <a:latin typeface="Arial" pitchFamily="34" charset="0"/>
                <a:cs typeface="Arial" pitchFamily="34" charset="0"/>
              </a:rPr>
              <a:t>θεραπείες που έχει αποδειχθεί ότι μειώνουν τις παθογόνες μορφές IgA</a:t>
            </a:r>
            <a:r>
              <a:rPr lang="el-GR" sz="1200" b="1" dirty="0">
                <a:latin typeface="Arial" pitchFamily="34" charset="0"/>
                <a:cs typeface="Arial" pitchFamily="34" charset="0"/>
              </a:rPr>
              <a:t> (που συνήθως μετρώνται ως IgA1 με ανεπάρκεια γαλακτόζης [</a:t>
            </a:r>
            <a:r>
              <a:rPr lang="el-GR" sz="1200" b="1" dirty="0" err="1">
                <a:latin typeface="Arial" pitchFamily="34" charset="0"/>
                <a:cs typeface="Arial" pitchFamily="34" charset="0"/>
              </a:rPr>
              <a:t>gd</a:t>
            </a:r>
            <a:r>
              <a:rPr lang="el-GR" sz="1200" b="1" dirty="0">
                <a:latin typeface="Arial" pitchFamily="34" charset="0"/>
                <a:cs typeface="Arial" pitchFamily="34" charset="0"/>
              </a:rPr>
              <a:t>-</a:t>
            </a:r>
            <a:r>
              <a:rPr lang="el-GR" sz="1200" b="1" dirty="0" err="1">
                <a:latin typeface="Arial" pitchFamily="34" charset="0"/>
                <a:cs typeface="Arial" pitchFamily="34" charset="0"/>
              </a:rPr>
              <a:t>IgA1</a:t>
            </a:r>
            <a:r>
              <a:rPr lang="el-GR" sz="1200" b="1" dirty="0">
                <a:latin typeface="Arial" pitchFamily="34" charset="0"/>
                <a:cs typeface="Arial" pitchFamily="34" charset="0"/>
              </a:rPr>
              <a:t>]).</a:t>
            </a:r>
          </a:p>
          <a:p>
            <a:pPr lvl="1">
              <a:buClr>
                <a:srgbClr val="A50021"/>
              </a:buClr>
              <a:buFont typeface="Wingdings" pitchFamily="2" charset="2"/>
              <a:buChar char="v"/>
            </a:pPr>
            <a:r>
              <a:rPr lang="el-GR" sz="1200" b="1" dirty="0">
                <a:latin typeface="Arial" pitchFamily="34" charset="0"/>
                <a:cs typeface="Arial" pitchFamily="34" charset="0"/>
              </a:rPr>
              <a:t>Η </a:t>
            </a:r>
            <a:r>
              <a:rPr lang="el-GR" sz="1200" b="1" dirty="0">
                <a:solidFill>
                  <a:srgbClr val="A50021"/>
                </a:solidFill>
                <a:latin typeface="Arial" pitchFamily="34" charset="0"/>
                <a:cs typeface="Arial" pitchFamily="34" charset="0"/>
              </a:rPr>
              <a:t>πρόληψη της βλάβης που προκαλείται από τα ανοσοσυμπλέγματα </a:t>
            </a:r>
            <a:r>
              <a:rPr lang="el-GR" sz="1200" b="1" dirty="0">
                <a:latin typeface="Arial" pitchFamily="34" charset="0"/>
                <a:cs typeface="Arial" pitchFamily="34" charset="0"/>
              </a:rPr>
              <a:t>θα πρέπει να περιλαμβάνει </a:t>
            </a:r>
            <a:r>
              <a:rPr lang="el-GR" sz="1200" b="1" dirty="0">
                <a:solidFill>
                  <a:srgbClr val="A50021"/>
                </a:solidFill>
                <a:latin typeface="Arial" pitchFamily="34" charset="0"/>
                <a:cs typeface="Arial" pitchFamily="34" charset="0"/>
              </a:rPr>
              <a:t>θεραπείες με αποδεδειγμένα αντιφλεγμονώδη αποτελέσματα</a:t>
            </a:r>
            <a:r>
              <a:rPr lang="el-GR" sz="1200" b="1" dirty="0">
                <a:latin typeface="Arial" pitchFamily="34" charset="0"/>
                <a:cs typeface="Arial" pitchFamily="34" charset="0"/>
              </a:rPr>
              <a:t> και ιδανικά θα πρέπει να χρησιμοποιείται </a:t>
            </a:r>
            <a:r>
              <a:rPr lang="el-GR" sz="1200" b="1" dirty="0">
                <a:solidFill>
                  <a:srgbClr val="A50021"/>
                </a:solidFill>
                <a:latin typeface="Arial" pitchFamily="34" charset="0"/>
                <a:cs typeface="Arial" pitchFamily="34" charset="0"/>
              </a:rPr>
              <a:t>σε συνδυασμό </a:t>
            </a:r>
            <a:r>
              <a:rPr lang="el-GR" sz="1200" b="1" dirty="0">
                <a:latin typeface="Arial" pitchFamily="34" charset="0"/>
                <a:cs typeface="Arial" pitchFamily="34" charset="0"/>
              </a:rPr>
              <a:t>και όχι ως υποκατάστατο θεραπειών που αποτρέπουν ή μειώνουν το σχηματισμό IgA ανοσοσυμπλεγμάτων.</a:t>
            </a:r>
          </a:p>
          <a:p>
            <a:pPr>
              <a:buClr>
                <a:srgbClr val="A50021"/>
              </a:buClr>
              <a:buFont typeface="Wingdings" pitchFamily="2" charset="2"/>
              <a:buChar char="v"/>
            </a:pPr>
            <a:endParaRPr lang="el-GR" sz="1400" b="1" dirty="0">
              <a:latin typeface="Arial" pitchFamily="34" charset="0"/>
              <a:cs typeface="Arial" pitchFamily="34" charset="0"/>
            </a:endParaRPr>
          </a:p>
          <a:p>
            <a:pPr>
              <a:buClr>
                <a:srgbClr val="A50021"/>
              </a:buClr>
              <a:buFont typeface="Wingdings" pitchFamily="2" charset="2"/>
              <a:buChar char="v"/>
            </a:pPr>
            <a:r>
              <a:rPr lang="el-GR" sz="1400" b="1" dirty="0">
                <a:latin typeface="Arial" pitchFamily="34" charset="0"/>
                <a:cs typeface="Arial" pitchFamily="34" charset="0"/>
              </a:rPr>
              <a:t>Παράλληλα, </a:t>
            </a:r>
            <a:r>
              <a:rPr lang="el-GR" sz="1400" b="1" dirty="0">
                <a:solidFill>
                  <a:srgbClr val="A50021"/>
                </a:solidFill>
                <a:latin typeface="Arial" pitchFamily="34" charset="0"/>
                <a:cs typeface="Arial" pitchFamily="34" charset="0"/>
              </a:rPr>
              <a:t>διαχείριση των συνεπειών της υπάρχουσας απώλειας νεφρώνων </a:t>
            </a:r>
            <a:r>
              <a:rPr lang="el-GR" sz="1400" b="1" dirty="0">
                <a:latin typeface="Arial" pitchFamily="34" charset="0"/>
                <a:cs typeface="Arial" pitchFamily="34" charset="0"/>
              </a:rPr>
              <a:t>που προκαλείται από την IgAN.</a:t>
            </a:r>
            <a:endParaRPr lang="en-US" sz="1400" b="1" dirty="0">
              <a:latin typeface="Arial" pitchFamily="34" charset="0"/>
              <a:cs typeface="Arial" pitchFamily="34" charset="0"/>
            </a:endParaRPr>
          </a:p>
        </p:txBody>
      </p:sp>
      <p:sp>
        <p:nvSpPr>
          <p:cNvPr id="8" name="7 - TextBox"/>
          <p:cNvSpPr txBox="1"/>
          <p:nvPr/>
        </p:nvSpPr>
        <p:spPr>
          <a:xfrm>
            <a:off x="86296" y="789552"/>
            <a:ext cx="8950200" cy="384721"/>
          </a:xfrm>
          <a:prstGeom prst="rect">
            <a:avLst/>
          </a:prstGeom>
          <a:solidFill>
            <a:srgbClr val="A50021"/>
          </a:solidFill>
        </p:spPr>
        <p:txBody>
          <a:bodyPr wrap="square" rtlCol="0">
            <a:spAutoFit/>
          </a:bodyPr>
          <a:lstStyle/>
          <a:p>
            <a:pPr marL="0" lvl="1" algn="ctr">
              <a:buClr>
                <a:srgbClr val="A50021"/>
              </a:buClr>
            </a:pPr>
            <a:r>
              <a:rPr lang="el-GR" sz="1900" b="1" dirty="0">
                <a:solidFill>
                  <a:schemeClr val="bg1"/>
                </a:solidFill>
                <a:latin typeface="Arial" pitchFamily="34" charset="0"/>
                <a:cs typeface="Arial" pitchFamily="34" charset="0"/>
              </a:rPr>
              <a:t>Τρόποι επίτευξης στόχων θεραπείας</a:t>
            </a:r>
            <a:endParaRPr lang="en-US" sz="1900" b="1" dirty="0">
              <a:solidFill>
                <a:schemeClr val="bg1"/>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F2FBFD43-72E6-6CC9-6E2A-091404833C22}"/>
              </a:ext>
            </a:extLst>
          </p:cNvPr>
          <p:cNvPicPr>
            <a:picLocks noChangeAspect="1" noChangeArrowheads="1"/>
          </p:cNvPicPr>
          <p:nvPr/>
        </p:nvPicPr>
        <p:blipFill>
          <a:blip r:embed="rId2" cstate="print"/>
          <a:srcRect/>
          <a:stretch>
            <a:fillRect/>
          </a:stretch>
        </p:blipFill>
        <p:spPr bwMode="auto">
          <a:xfrm>
            <a:off x="8541694" y="4603500"/>
            <a:ext cx="602305" cy="540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Θεραπευτικές επιλογές</a:t>
              </a:r>
              <a:endParaRPr lang="de-DE" sz="2800" b="1" dirty="0">
                <a:solidFill>
                  <a:schemeClr val="bg1"/>
                </a:solidFill>
                <a:latin typeface="Arial" panose="020B0604020202020204" pitchFamily="34" charset="0"/>
                <a:cs typeface="Arial" panose="020B0604020202020204" pitchFamily="34" charset="0"/>
              </a:endParaRPr>
            </a:p>
          </p:txBody>
        </p:sp>
      </p:grpSp>
      <p:sp>
        <p:nvSpPr>
          <p:cNvPr id="8" name="7 - TextBox"/>
          <p:cNvSpPr txBox="1"/>
          <p:nvPr/>
        </p:nvSpPr>
        <p:spPr>
          <a:xfrm>
            <a:off x="86296" y="789552"/>
            <a:ext cx="8950200" cy="384721"/>
          </a:xfrm>
          <a:prstGeom prst="rect">
            <a:avLst/>
          </a:prstGeom>
          <a:solidFill>
            <a:srgbClr val="A50021"/>
          </a:solidFill>
        </p:spPr>
        <p:txBody>
          <a:bodyPr wrap="square" rtlCol="0">
            <a:spAutoFit/>
          </a:bodyPr>
          <a:lstStyle/>
          <a:p>
            <a:pPr marL="0" lvl="1" algn="ctr">
              <a:buClr>
                <a:srgbClr val="A50021"/>
              </a:buClr>
            </a:pPr>
            <a:r>
              <a:rPr lang="el-GR" sz="1900" b="1" dirty="0">
                <a:solidFill>
                  <a:schemeClr val="bg1"/>
                </a:solidFill>
                <a:latin typeface="Arial" pitchFamily="34" charset="0"/>
                <a:cs typeface="Arial" pitchFamily="34" charset="0"/>
              </a:rPr>
              <a:t>Διαχείριση – Αλλαγή παραδείγματος</a:t>
            </a:r>
            <a:endParaRPr lang="en-US" sz="1900" b="1" dirty="0">
              <a:solidFill>
                <a:schemeClr val="bg1"/>
              </a:solidFill>
              <a:latin typeface="Arial" pitchFamily="34" charset="0"/>
              <a:cs typeface="Arial"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8541695" y="4603500"/>
            <a:ext cx="602305" cy="540000"/>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711400" y="1203998"/>
            <a:ext cx="7703530" cy="3600000"/>
          </a:xfrm>
          <a:prstGeom prst="rect">
            <a:avLst/>
          </a:prstGeom>
          <a:noFill/>
          <a:ln w="9525">
            <a:noFill/>
            <a:miter lim="800000"/>
            <a:headEnd/>
            <a:tailEnd/>
          </a:ln>
        </p:spPr>
      </p:pic>
      <p:sp>
        <p:nvSpPr>
          <p:cNvPr id="10" name="9 - Ορθογώνιο"/>
          <p:cNvSpPr/>
          <p:nvPr/>
        </p:nvSpPr>
        <p:spPr>
          <a:xfrm>
            <a:off x="2287624" y="2571750"/>
            <a:ext cx="2592288" cy="1944216"/>
          </a:xfrm>
          <a:prstGeom prst="rect">
            <a:avLst/>
          </a:prstGeom>
          <a:solidFill>
            <a:schemeClr val="bg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Ορθογώνιο"/>
          <p:cNvSpPr/>
          <p:nvPr/>
        </p:nvSpPr>
        <p:spPr>
          <a:xfrm>
            <a:off x="5056176" y="2279742"/>
            <a:ext cx="75600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Συντηρητική αντιμετώπιση </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563638"/>
            <a:ext cx="8640960" cy="2592288"/>
          </a:xfrm>
        </p:spPr>
        <p:txBody>
          <a:bodyPr/>
          <a:lstStyle/>
          <a:p>
            <a:pPr>
              <a:buClr>
                <a:srgbClr val="A50021"/>
              </a:buClr>
              <a:buFont typeface="Wingdings" pitchFamily="2" charset="2"/>
              <a:buChar char="v"/>
            </a:pPr>
            <a:r>
              <a:rPr lang="el-GR" sz="1200" b="1" dirty="0">
                <a:solidFill>
                  <a:srgbClr val="A50021"/>
                </a:solidFill>
                <a:latin typeface="Arial" pitchFamily="34" charset="0"/>
                <a:cs typeface="Arial" pitchFamily="34" charset="0"/>
              </a:rPr>
              <a:t>Αξιολόγηση του καρδιαγγειακού κινδύνου</a:t>
            </a:r>
            <a:r>
              <a:rPr lang="el-GR" sz="1200" b="1" dirty="0">
                <a:latin typeface="Arial" pitchFamily="34" charset="0"/>
                <a:cs typeface="Arial" pitchFamily="34" charset="0"/>
              </a:rPr>
              <a:t> και έναρξη κατάλληλων παρεμβάσεων.  </a:t>
            </a:r>
          </a:p>
          <a:p>
            <a:pPr>
              <a:buClr>
                <a:srgbClr val="A50021"/>
              </a:buClr>
              <a:buFont typeface="Wingdings" pitchFamily="2" charset="2"/>
              <a:buChar char="v"/>
            </a:pPr>
            <a:r>
              <a:rPr lang="el-GR" sz="1200" b="1" dirty="0">
                <a:latin typeface="Arial" pitchFamily="34" charset="0"/>
                <a:cs typeface="Arial" pitchFamily="34" charset="0"/>
              </a:rPr>
              <a:t>Συμβουλές για αλλαγή τρόπου ζωής, συμπεριλαμβανομένων πληροφοριών σχετικά με τον </a:t>
            </a:r>
            <a:r>
              <a:rPr lang="el-GR" sz="1200" b="1" dirty="0">
                <a:solidFill>
                  <a:srgbClr val="A50021"/>
                </a:solidFill>
                <a:latin typeface="Arial" pitchFamily="34" charset="0"/>
                <a:cs typeface="Arial" pitchFamily="34" charset="0"/>
              </a:rPr>
              <a:t>διατροφικό περιορισμό του νατρίου</a:t>
            </a:r>
            <a:r>
              <a:rPr lang="el-GR" sz="1200" b="1" dirty="0">
                <a:latin typeface="Arial" pitchFamily="34" charset="0"/>
                <a:cs typeface="Arial" pitchFamily="34" charset="0"/>
              </a:rPr>
              <a:t>, τη </a:t>
            </a:r>
            <a:r>
              <a:rPr lang="el-GR" sz="1200" b="1" dirty="0">
                <a:solidFill>
                  <a:srgbClr val="A50021"/>
                </a:solidFill>
                <a:latin typeface="Arial" pitchFamily="34" charset="0"/>
                <a:cs typeface="Arial" pitchFamily="34" charset="0"/>
              </a:rPr>
              <a:t>διακοπή του καπνίσματος</a:t>
            </a:r>
            <a:r>
              <a:rPr lang="el-GR" sz="1200" b="1" dirty="0">
                <a:latin typeface="Arial" pitchFamily="34" charset="0"/>
                <a:cs typeface="Arial" pitchFamily="34" charset="0"/>
              </a:rPr>
              <a:t>, τον </a:t>
            </a:r>
            <a:r>
              <a:rPr lang="el-GR" sz="1200" b="1" dirty="0">
                <a:solidFill>
                  <a:srgbClr val="A50021"/>
                </a:solidFill>
                <a:latin typeface="Arial" pitchFamily="34" charset="0"/>
                <a:cs typeface="Arial" pitchFamily="34" charset="0"/>
              </a:rPr>
              <a:t>έλεγχο του βάρους </a:t>
            </a:r>
            <a:r>
              <a:rPr lang="el-GR" sz="1200" b="1" dirty="0">
                <a:latin typeface="Arial" pitchFamily="34" charset="0"/>
                <a:cs typeface="Arial" pitchFamily="34" charset="0"/>
              </a:rPr>
              <a:t>και την </a:t>
            </a:r>
            <a:r>
              <a:rPr lang="el-GR" sz="1200" b="1" dirty="0">
                <a:solidFill>
                  <a:srgbClr val="A50021"/>
                </a:solidFill>
                <a:latin typeface="Arial" pitchFamily="34" charset="0"/>
                <a:cs typeface="Arial" pitchFamily="34" charset="0"/>
              </a:rPr>
              <a:t>άσκηση</a:t>
            </a:r>
            <a:r>
              <a:rPr lang="el-GR" sz="1200" b="1" dirty="0">
                <a:latin typeface="Arial" pitchFamily="34" charset="0"/>
                <a:cs typeface="Arial" pitchFamily="34" charset="0"/>
              </a:rPr>
              <a:t>.  </a:t>
            </a:r>
          </a:p>
          <a:p>
            <a:pPr>
              <a:buClr>
                <a:srgbClr val="A50021"/>
              </a:buClr>
              <a:buFont typeface="Wingdings" pitchFamily="2" charset="2"/>
              <a:buChar char="v"/>
            </a:pPr>
            <a:endParaRPr lang="en-US"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Εκτός από τον διαιτητικό περιορισμό νατρίου, καμία ειδική διατροφική παρέμβαση δεν έχει αποδειχθεί ότι μεταβάλλει την πρόγνωση στην IgAN.</a:t>
            </a:r>
          </a:p>
          <a:p>
            <a:pPr>
              <a:buClr>
                <a:srgbClr val="A50021"/>
              </a:buClr>
              <a:buFont typeface="Wingdings" pitchFamily="2" charset="2"/>
              <a:buChar char="v"/>
            </a:pPr>
            <a:r>
              <a:rPr lang="el-GR" sz="1200" b="1" dirty="0">
                <a:latin typeface="Arial" pitchFamily="34" charset="0"/>
                <a:cs typeface="Arial" pitchFamily="34" charset="0"/>
              </a:rPr>
              <a:t>Ο </a:t>
            </a:r>
            <a:r>
              <a:rPr lang="el-GR" sz="1200" b="1" dirty="0">
                <a:solidFill>
                  <a:srgbClr val="A50021"/>
                </a:solidFill>
                <a:latin typeface="Arial" pitchFamily="34" charset="0"/>
                <a:cs typeface="Arial" pitchFamily="34" charset="0"/>
              </a:rPr>
              <a:t>διαιτητικός περιορισμός του νατρίου σε &lt;2 g/d </a:t>
            </a:r>
            <a:r>
              <a:rPr lang="el-GR" sz="1200" b="1" dirty="0">
                <a:latin typeface="Arial" pitchFamily="34" charset="0"/>
                <a:cs typeface="Arial" pitchFamily="34" charset="0"/>
              </a:rPr>
              <a:t>(&lt;90 </a:t>
            </a:r>
            <a:r>
              <a:rPr lang="el-GR" sz="1200" b="1" dirty="0" err="1">
                <a:latin typeface="Arial" pitchFamily="34" charset="0"/>
                <a:cs typeface="Arial" pitchFamily="34" charset="0"/>
              </a:rPr>
              <a:t>mmol</a:t>
            </a:r>
            <a:r>
              <a:rPr lang="el-GR" sz="1200" b="1" dirty="0">
                <a:latin typeface="Arial" pitchFamily="34" charset="0"/>
                <a:cs typeface="Arial" pitchFamily="34" charset="0"/>
              </a:rPr>
              <a:t>/d) είναι πρωταρχικής σημασίας για τον έλεγχο της ΑΠ και τη βελτίωση της πρωτεϊνουρίας ανεξάρτητα από τη φαρμακευτική αγωγή.</a:t>
            </a:r>
          </a:p>
          <a:p>
            <a:pPr>
              <a:buClr>
                <a:srgbClr val="A50021"/>
              </a:buClr>
              <a:buFont typeface="Wingdings" pitchFamily="2" charset="2"/>
              <a:buChar char="v"/>
            </a:pPr>
            <a:r>
              <a:rPr lang="el-GR" sz="1200" b="1" dirty="0">
                <a:latin typeface="Arial" pitchFamily="34" charset="0"/>
                <a:cs typeface="Arial" pitchFamily="34" charset="0"/>
              </a:rPr>
              <a:t>Εξασφάλιση </a:t>
            </a:r>
            <a:r>
              <a:rPr lang="el-GR" sz="1200" b="1" dirty="0">
                <a:solidFill>
                  <a:srgbClr val="A50021"/>
                </a:solidFill>
                <a:latin typeface="Arial" pitchFamily="34" charset="0"/>
                <a:cs typeface="Arial" pitchFamily="34" charset="0"/>
              </a:rPr>
              <a:t>επαρκούς διατροφικής πρόσληψης πρωτεϊνών (0,8-1,0 g/</a:t>
            </a:r>
            <a:r>
              <a:rPr lang="el-GR" sz="1200" b="1" dirty="0" err="1">
                <a:solidFill>
                  <a:srgbClr val="A50021"/>
                </a:solidFill>
                <a:latin typeface="Arial" pitchFamily="34" charset="0"/>
                <a:cs typeface="Arial" pitchFamily="34" charset="0"/>
              </a:rPr>
              <a:t>kg </a:t>
            </a:r>
            <a:r>
              <a:rPr lang="el-GR" sz="1200" b="1" dirty="0">
                <a:solidFill>
                  <a:srgbClr val="A50021"/>
                </a:solidFill>
                <a:latin typeface="Arial" pitchFamily="34" charset="0"/>
                <a:cs typeface="Arial" pitchFamily="34" charset="0"/>
              </a:rPr>
              <a:t>ημερησίως)</a:t>
            </a:r>
            <a:r>
              <a:rPr lang="el-GR" sz="1200" b="1" dirty="0">
                <a:latin typeface="Arial" pitchFamily="34" charset="0"/>
                <a:cs typeface="Arial" pitchFamily="34" charset="0"/>
              </a:rPr>
              <a:t>, με υψηλή πρόσληψη υδατανθράκων (35 </a:t>
            </a:r>
            <a:r>
              <a:rPr lang="el-GR" sz="1200" b="1" dirty="0" err="1">
                <a:latin typeface="Arial" pitchFamily="34" charset="0"/>
                <a:cs typeface="Arial" pitchFamily="34" charset="0"/>
              </a:rPr>
              <a:t>kcal</a:t>
            </a:r>
            <a:r>
              <a:rPr lang="el-GR" sz="1200" b="1" dirty="0">
                <a:latin typeface="Arial" pitchFamily="34" charset="0"/>
                <a:cs typeface="Arial" pitchFamily="34" charset="0"/>
              </a:rPr>
              <a:t>/</a:t>
            </a:r>
            <a:r>
              <a:rPr lang="el-GR" sz="1200" b="1" dirty="0" err="1">
                <a:latin typeface="Arial" pitchFamily="34" charset="0"/>
                <a:cs typeface="Arial" pitchFamily="34" charset="0"/>
              </a:rPr>
              <a:t>kg</a:t>
            </a:r>
            <a:r>
              <a:rPr lang="el-GR" sz="1200" b="1" dirty="0">
                <a:latin typeface="Arial" pitchFamily="34" charset="0"/>
                <a:cs typeface="Arial" pitchFamily="34" charset="0"/>
              </a:rPr>
              <a:t> ιδανικό ΣΒ, εκτός εάν είναι παχύσαρκοι) για τη μεγιστοποίηση τη χρήσης της πρωτεΐνης.</a:t>
            </a:r>
            <a:endParaRPr lang="en-US" sz="1200" b="1" dirty="0">
              <a:latin typeface="Arial" pitchFamily="34" charset="0"/>
              <a:cs typeface="Arial" pitchFamily="34" charset="0"/>
            </a:endParaRPr>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l-GR" sz="2000" b="1" dirty="0">
                <a:solidFill>
                  <a:schemeClr val="bg1"/>
                </a:solidFill>
                <a:latin typeface="Arial" pitchFamily="34" charset="0"/>
                <a:cs typeface="Arial" pitchFamily="34" charset="0"/>
              </a:rPr>
              <a:t>Γενικά μέτρα</a:t>
            </a:r>
            <a:endParaRPr lang="en-US" sz="2000" b="1" dirty="0">
              <a:solidFill>
                <a:schemeClr val="bg1"/>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836C874A-120F-E9D0-7307-8AD9F1101AE1}"/>
              </a:ext>
            </a:extLst>
          </p:cNvPr>
          <p:cNvPicPr>
            <a:picLocks noChangeAspect="1" noChangeArrowheads="1"/>
          </p:cNvPicPr>
          <p:nvPr/>
        </p:nvPicPr>
        <p:blipFill>
          <a:blip r:embed="rId2" cstate="print"/>
          <a:srcRect/>
          <a:stretch>
            <a:fillRect/>
          </a:stretch>
        </p:blipFill>
        <p:spPr bwMode="auto">
          <a:xfrm>
            <a:off x="8541694" y="4603500"/>
            <a:ext cx="602305" cy="540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Συντηρητική αντιμετώπιση </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635646"/>
            <a:ext cx="8640960" cy="2160240"/>
          </a:xfrm>
        </p:spPr>
        <p:txBody>
          <a:bodyPr/>
          <a:lstStyle/>
          <a:p>
            <a:pPr>
              <a:buClr>
                <a:srgbClr val="A50021"/>
              </a:buClr>
              <a:buFont typeface="Wingdings" pitchFamily="2" charset="2"/>
              <a:buChar char="v"/>
            </a:pPr>
            <a:r>
              <a:rPr lang="el-GR" sz="1200" b="1" dirty="0">
                <a:solidFill>
                  <a:srgbClr val="A50021"/>
                </a:solidFill>
                <a:latin typeface="Arial" pitchFamily="34" charset="0"/>
                <a:cs typeface="Arial" pitchFamily="34" charset="0"/>
              </a:rPr>
              <a:t>Έλεγχος της αρτηριακής πίεσης </a:t>
            </a:r>
            <a:r>
              <a:rPr lang="el-GR" sz="1200" b="1" dirty="0">
                <a:latin typeface="Arial" pitchFamily="34" charset="0"/>
                <a:cs typeface="Arial" pitchFamily="34" charset="0"/>
              </a:rPr>
              <a:t>με στόχο ≤120/70 </a:t>
            </a:r>
            <a:r>
              <a:rPr lang="el-GR" sz="1200" b="1" dirty="0" err="1">
                <a:latin typeface="Arial" pitchFamily="34" charset="0"/>
                <a:cs typeface="Arial" pitchFamily="34" charset="0"/>
              </a:rPr>
              <a:t>mm</a:t>
            </a:r>
            <a:r>
              <a:rPr lang="el-GR" sz="1200" b="1" dirty="0">
                <a:latin typeface="Arial" pitchFamily="34" charset="0"/>
                <a:cs typeface="Arial" pitchFamily="34" charset="0"/>
              </a:rPr>
              <a:t> </a:t>
            </a:r>
            <a:r>
              <a:rPr lang="el-GR" sz="1200" b="1" dirty="0" err="1">
                <a:latin typeface="Arial" pitchFamily="34" charset="0"/>
                <a:cs typeface="Arial" pitchFamily="34" charset="0"/>
              </a:rPr>
              <a:t>Hg</a:t>
            </a:r>
            <a:r>
              <a:rPr lang="el-GR" sz="1200" b="1" dirty="0">
                <a:latin typeface="Arial" pitchFamily="34" charset="0"/>
                <a:cs typeface="Arial" pitchFamily="34" charset="0"/>
              </a:rPr>
              <a:t>.</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Μέτρα για τη μείωση της σπειραματικής υπερδιήθησης και της επίδρασης της πρωτεϊνουρίας στο σωληναριακό διάμεσο χώρο, χρησιμοποιώντας </a:t>
            </a:r>
            <a:r>
              <a:rPr lang="el-GR" sz="1200" b="1" dirty="0">
                <a:solidFill>
                  <a:srgbClr val="A50021"/>
                </a:solidFill>
                <a:latin typeface="Arial" pitchFamily="34" charset="0"/>
                <a:cs typeface="Arial" pitchFamily="34" charset="0"/>
              </a:rPr>
              <a:t>RAS αποκλειστές </a:t>
            </a:r>
            <a:r>
              <a:rPr lang="el-GR" sz="1200" b="1" dirty="0">
                <a:latin typeface="Arial" pitchFamily="34" charset="0"/>
                <a:cs typeface="Arial" pitchFamily="34" charset="0"/>
              </a:rPr>
              <a:t>ή </a:t>
            </a:r>
            <a:r>
              <a:rPr lang="el-GR" sz="1200" b="1" dirty="0">
                <a:solidFill>
                  <a:srgbClr val="A50021"/>
                </a:solidFill>
                <a:latin typeface="Arial" pitchFamily="34" charset="0"/>
                <a:cs typeface="Arial" pitchFamily="34" charset="0"/>
              </a:rPr>
              <a:t>διπλούς ανταγωνιστές των υποδοχέων της ενδοθηλίνης-αγγειοτενσίνης</a:t>
            </a:r>
            <a:r>
              <a:rPr lang="el-GR" sz="1200" b="1" dirty="0">
                <a:latin typeface="Arial" pitchFamily="34" charset="0"/>
                <a:cs typeface="Arial" pitchFamily="34" charset="0"/>
              </a:rPr>
              <a:t>, μόνων τους ή σε συνδυασμό με έναν </a:t>
            </a:r>
            <a:r>
              <a:rPr lang="el-GR" sz="1200" b="1" dirty="0">
                <a:solidFill>
                  <a:srgbClr val="A50021"/>
                </a:solidFill>
                <a:latin typeface="Arial" pitchFamily="34" charset="0"/>
                <a:cs typeface="Arial" pitchFamily="34" charset="0"/>
              </a:rPr>
              <a:t>αναστολέα του συμμεταφορέα νατρίου-γλυκόζης-2 </a:t>
            </a:r>
            <a:r>
              <a:rPr lang="el-GR" sz="1200" b="1" dirty="0">
                <a:latin typeface="Arial" pitchFamily="34" charset="0"/>
                <a:cs typeface="Arial" pitchFamily="34" charset="0"/>
              </a:rPr>
              <a:t>(SGLT2i).</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Διεξοδική αξιολόγηση του καρδιαγγειακού κινδύνου και έναρξη κατάλληλων παρεμβάσεων, σύμφωνα με τις τοπικές οδηγίες και όπως απαιτείται.</a:t>
            </a:r>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endParaRPr lang="en-US" sz="2000" b="1" dirty="0">
              <a:solidFill>
                <a:schemeClr val="bg1"/>
              </a:solidFill>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Συντηρητική αντιμετώπιση </a:t>
              </a:r>
              <a:endParaRPr lang="de-DE" sz="2800" b="1" dirty="0">
                <a:solidFill>
                  <a:schemeClr val="bg1"/>
                </a:solidFill>
                <a:latin typeface="Arial" panose="020B0604020202020204" pitchFamily="34" charset="0"/>
                <a:cs typeface="Arial" panose="020B0604020202020204" pitchFamily="34" charset="0"/>
              </a:endParaRPr>
            </a:p>
          </p:txBody>
        </p:sp>
      </p:gr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l-GR" sz="2000" b="1" dirty="0">
                <a:solidFill>
                  <a:schemeClr val="bg1"/>
                </a:solidFill>
                <a:latin typeface="Arial" panose="020B0604020202020204" pitchFamily="34" charset="0"/>
                <a:cs typeface="Arial" panose="020B0604020202020204" pitchFamily="34" charset="0"/>
              </a:rPr>
              <a:t>Υπέρταση</a:t>
            </a:r>
            <a:endParaRPr lang="en-US" sz="2000" b="1" dirty="0">
              <a:solidFill>
                <a:schemeClr val="bg1"/>
              </a:solidFill>
              <a:latin typeface="Arial" pitchFamily="34" charset="0"/>
              <a:cs typeface="Arial" pitchFamily="34" charset="0"/>
            </a:endParaRPr>
          </a:p>
        </p:txBody>
      </p:sp>
      <p:grpSp>
        <p:nvGrpSpPr>
          <p:cNvPr id="11" name="10 - Ομάδα"/>
          <p:cNvGrpSpPr>
            <a:grpSpLocks noChangeAspect="1"/>
          </p:cNvGrpSpPr>
          <p:nvPr/>
        </p:nvGrpSpPr>
        <p:grpSpPr>
          <a:xfrm>
            <a:off x="2101201" y="1183500"/>
            <a:ext cx="4923405" cy="3960000"/>
            <a:chOff x="768653" y="726034"/>
            <a:chExt cx="7608885" cy="6120000"/>
          </a:xfrm>
        </p:grpSpPr>
        <p:grpSp>
          <p:nvGrpSpPr>
            <p:cNvPr id="12" name="17 - Ομάδα"/>
            <p:cNvGrpSpPr/>
            <p:nvPr/>
          </p:nvGrpSpPr>
          <p:grpSpPr>
            <a:xfrm>
              <a:off x="768653" y="726034"/>
              <a:ext cx="7608885" cy="6120000"/>
              <a:chOff x="768653" y="726034"/>
              <a:chExt cx="7608885" cy="6120000"/>
            </a:xfrm>
          </p:grpSpPr>
          <p:pic>
            <p:nvPicPr>
              <p:cNvPr id="16" name="Picture 2"/>
              <p:cNvPicPr>
                <a:picLocks noChangeAspect="1" noChangeArrowheads="1"/>
              </p:cNvPicPr>
              <p:nvPr/>
            </p:nvPicPr>
            <p:blipFill>
              <a:blip r:embed="rId2" cstate="print"/>
              <a:srcRect/>
              <a:stretch>
                <a:fillRect/>
              </a:stretch>
            </p:blipFill>
            <p:spPr bwMode="auto">
              <a:xfrm>
                <a:off x="768653" y="726034"/>
                <a:ext cx="7608885" cy="6120000"/>
              </a:xfrm>
              <a:prstGeom prst="rect">
                <a:avLst/>
              </a:prstGeom>
              <a:noFill/>
              <a:ln w="9525">
                <a:noFill/>
                <a:miter lim="800000"/>
                <a:headEnd/>
                <a:tailEnd/>
              </a:ln>
            </p:spPr>
          </p:pic>
          <p:cxnSp>
            <p:nvCxnSpPr>
              <p:cNvPr id="17" name="16 - Ευθεία γραμμή σύνδεσης"/>
              <p:cNvCxnSpPr/>
              <p:nvPr/>
            </p:nvCxnSpPr>
            <p:spPr>
              <a:xfrm>
                <a:off x="899592" y="2348880"/>
                <a:ext cx="15841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17 - Ευθεία γραμμή σύνδεσης"/>
              <p:cNvCxnSpPr/>
              <p:nvPr/>
            </p:nvCxnSpPr>
            <p:spPr>
              <a:xfrm>
                <a:off x="971600" y="5632784"/>
                <a:ext cx="26642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18 - Ευθεία γραμμή σύνδεσης"/>
              <p:cNvCxnSpPr/>
              <p:nvPr/>
            </p:nvCxnSpPr>
            <p:spPr>
              <a:xfrm>
                <a:off x="4716016" y="3717032"/>
                <a:ext cx="345638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 name="12 - Ευθεία γραμμή σύνδεσης"/>
            <p:cNvCxnSpPr/>
            <p:nvPr/>
          </p:nvCxnSpPr>
          <p:spPr>
            <a:xfrm>
              <a:off x="4781332" y="5628590"/>
              <a:ext cx="334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13 - Ευθεία γραμμή σύνδεσης"/>
            <p:cNvCxnSpPr/>
            <p:nvPr/>
          </p:nvCxnSpPr>
          <p:spPr>
            <a:xfrm>
              <a:off x="4788024" y="5827036"/>
              <a:ext cx="334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14 - Ευθεία γραμμή σύνδεσης"/>
            <p:cNvCxnSpPr/>
            <p:nvPr/>
          </p:nvCxnSpPr>
          <p:spPr>
            <a:xfrm>
              <a:off x="4788024" y="5999516"/>
              <a:ext cx="244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CD4CFA83-C8B0-E018-041C-2919E0254216}"/>
              </a:ext>
            </a:extLst>
          </p:cNvPr>
          <p:cNvPicPr>
            <a:picLocks noChangeAspect="1" noChangeArrowheads="1"/>
          </p:cNvPicPr>
          <p:nvPr/>
        </p:nvPicPr>
        <p:blipFill>
          <a:blip r:embed="rId3" cstate="print"/>
          <a:srcRect/>
          <a:stretch>
            <a:fillRect/>
          </a:stretch>
        </p:blipFill>
        <p:spPr bwMode="auto">
          <a:xfrm>
            <a:off x="8541694" y="4603500"/>
            <a:ext cx="602305" cy="540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Συντηρητική αντιμετώπιση </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563638"/>
            <a:ext cx="8640960" cy="2304256"/>
          </a:xfrm>
        </p:spPr>
        <p:txBody>
          <a:bodyPr/>
          <a:lstStyle/>
          <a:p>
            <a:pPr>
              <a:buClr>
                <a:srgbClr val="A50021"/>
              </a:buClr>
              <a:buFont typeface="Wingdings" pitchFamily="2" charset="2"/>
              <a:buChar char="v"/>
            </a:pPr>
            <a:r>
              <a:rPr lang="el-GR" sz="1200" b="1" dirty="0">
                <a:latin typeface="Arial" pitchFamily="34" charset="0"/>
                <a:cs typeface="Arial" pitchFamily="34" charset="0"/>
              </a:rPr>
              <a:t>Όλοι οι ασθενείς με IgAN πρέπει να λαμβάνουν </a:t>
            </a:r>
            <a:r>
              <a:rPr lang="el-GR" sz="1200" b="1" dirty="0">
                <a:solidFill>
                  <a:srgbClr val="A50021"/>
                </a:solidFill>
                <a:latin typeface="Arial" pitchFamily="34" charset="0"/>
                <a:cs typeface="Arial" pitchFamily="34" charset="0"/>
              </a:rPr>
              <a:t>θεραπεία με τη μέγιστη ανεκτή δόση </a:t>
            </a:r>
            <a:r>
              <a:rPr lang="el-GR" sz="1200" b="1" dirty="0">
                <a:latin typeface="Arial" pitchFamily="34" charset="0"/>
                <a:cs typeface="Arial" pitchFamily="34" charset="0"/>
              </a:rPr>
              <a:t>είτε ενός αναστολέα του μετατρεπτικού ενζύμου της αγγειοτενσίνης (</a:t>
            </a:r>
            <a:r>
              <a:rPr lang="el-GR" sz="1200" b="1" dirty="0" err="1">
                <a:latin typeface="Arial" pitchFamily="34" charset="0"/>
                <a:cs typeface="Arial" pitchFamily="34" charset="0"/>
              </a:rPr>
              <a:t>ACEi</a:t>
            </a:r>
            <a:r>
              <a:rPr lang="el-GR" sz="1200" b="1" dirty="0">
                <a:latin typeface="Arial" pitchFamily="34" charset="0"/>
                <a:cs typeface="Arial" pitchFamily="34" charset="0"/>
              </a:rPr>
              <a:t>) είτε ενός αναστολέα των υποδοχέων της αγγειοτενσίνης II (ARB).</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Παρά την παρατεταμένη και έντονη αναστολή του RAS, </a:t>
            </a:r>
            <a:r>
              <a:rPr lang="el-GR" sz="1200" b="1" dirty="0">
                <a:solidFill>
                  <a:srgbClr val="A50021"/>
                </a:solidFill>
                <a:latin typeface="Arial" pitchFamily="34" charset="0"/>
                <a:cs typeface="Arial" pitchFamily="34" charset="0"/>
              </a:rPr>
              <a:t>τουλάχιστον τα δύο τρίτα των ασθενών μπορεί να μην παρουσιάσουν μείωση της πρωτεϊνουρίας κάτω από 0,75 g/ημέρα</a:t>
            </a:r>
            <a:r>
              <a:rPr lang="el-GR" sz="1200" b="1" dirty="0">
                <a:latin typeface="Arial" pitchFamily="34" charset="0"/>
                <a:cs typeface="Arial" pitchFamily="34" charset="0"/>
              </a:rPr>
              <a:t>.</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Ασθενείς με </a:t>
            </a:r>
            <a:r>
              <a:rPr lang="el-GR" sz="1200" b="1" dirty="0">
                <a:solidFill>
                  <a:srgbClr val="A50021"/>
                </a:solidFill>
                <a:latin typeface="Arial" pitchFamily="34" charset="0"/>
                <a:cs typeface="Arial" pitchFamily="34" charset="0"/>
              </a:rPr>
              <a:t>επίμονη πρωτεϊνουρία μεγαλύτερη από 0,75 έως 1 g/ημέρα </a:t>
            </a:r>
            <a:r>
              <a:rPr lang="el-GR" sz="1200" b="1" dirty="0">
                <a:latin typeface="Arial" pitchFamily="34" charset="0"/>
                <a:cs typeface="Arial" pitchFamily="34" charset="0"/>
              </a:rPr>
              <a:t>μετά από επαρκή αναστολή του RAS εμφάνισαν </a:t>
            </a:r>
            <a:r>
              <a:rPr lang="el-GR" sz="1200" b="1" dirty="0">
                <a:solidFill>
                  <a:srgbClr val="A50021"/>
                </a:solidFill>
                <a:latin typeface="Arial" pitchFamily="34" charset="0"/>
                <a:cs typeface="Arial" pitchFamily="34" charset="0"/>
              </a:rPr>
              <a:t>απώλεια GFR με ετήσιο ρυθμό επαρκή για να οδηγηθούν σε νεφρική ανεπάρκεια</a:t>
            </a:r>
            <a:r>
              <a:rPr lang="el-GR" sz="1200" b="1" dirty="0">
                <a:latin typeface="Arial" pitchFamily="34" charset="0"/>
                <a:cs typeface="Arial" pitchFamily="34" charset="0"/>
              </a:rPr>
              <a:t>.</a:t>
            </a:r>
            <a:endParaRPr lang="en-US" sz="1200" b="1" dirty="0">
              <a:latin typeface="Arial" pitchFamily="34" charset="0"/>
              <a:cs typeface="Arial" pitchFamily="34" charset="0"/>
            </a:endParaRPr>
          </a:p>
          <a:p>
            <a:pPr>
              <a:buClr>
                <a:srgbClr val="A50021"/>
              </a:buClr>
              <a:buFont typeface="Wingdings" pitchFamily="2" charset="2"/>
              <a:buChar char="v"/>
            </a:pPr>
            <a:endParaRPr lang="en-US" sz="1200" b="1" dirty="0">
              <a:latin typeface="Arial" pitchFamily="34" charset="0"/>
              <a:cs typeface="Arial" pitchFamily="34" charset="0"/>
            </a:endParaRPr>
          </a:p>
          <a:p>
            <a:pPr>
              <a:buClr>
                <a:srgbClr val="A50021"/>
              </a:buClr>
              <a:buFont typeface="Wingdings" pitchFamily="2" charset="2"/>
              <a:buChar char="v"/>
            </a:pPr>
            <a:endParaRPr lang="el-GR" sz="1200" b="1" dirty="0">
              <a:latin typeface="Arial" pitchFamily="34" charset="0"/>
              <a:cs typeface="Arial" pitchFamily="34" charset="0"/>
            </a:endParaRPr>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n-US" sz="2000" b="1" dirty="0" err="1">
                <a:solidFill>
                  <a:schemeClr val="bg1"/>
                </a:solidFill>
                <a:latin typeface="Arial" pitchFamily="34" charset="0"/>
                <a:cs typeface="Arial" pitchFamily="34" charset="0"/>
              </a:rPr>
              <a:t>ACEi</a:t>
            </a:r>
            <a:r>
              <a:rPr lang="en-US" sz="2000" b="1" dirty="0">
                <a:solidFill>
                  <a:schemeClr val="bg1"/>
                </a:solidFill>
                <a:latin typeface="Arial" pitchFamily="34" charset="0"/>
                <a:cs typeface="Arial" pitchFamily="34" charset="0"/>
              </a:rPr>
              <a:t> </a:t>
            </a:r>
            <a:r>
              <a:rPr lang="el-GR" sz="2000" b="1" dirty="0">
                <a:solidFill>
                  <a:schemeClr val="bg1"/>
                </a:solidFill>
                <a:latin typeface="Arial" pitchFamily="34" charset="0"/>
                <a:cs typeface="Arial" pitchFamily="34" charset="0"/>
              </a:rPr>
              <a:t>ή </a:t>
            </a:r>
            <a:r>
              <a:rPr lang="en-US" sz="2000" b="1" dirty="0">
                <a:solidFill>
                  <a:schemeClr val="bg1"/>
                </a:solidFill>
                <a:latin typeface="Arial" pitchFamily="34" charset="0"/>
                <a:cs typeface="Arial" pitchFamily="34" charset="0"/>
              </a:rPr>
              <a:t>ARBs</a:t>
            </a:r>
          </a:p>
        </p:txBody>
      </p:sp>
      <p:sp>
        <p:nvSpPr>
          <p:cNvPr id="12" name="11 - Ορθογώνιο"/>
          <p:cNvSpPr/>
          <p:nvPr/>
        </p:nvSpPr>
        <p:spPr>
          <a:xfrm>
            <a:off x="4392488" y="4948594"/>
            <a:ext cx="5004048" cy="215444"/>
          </a:xfrm>
          <a:prstGeom prst="rect">
            <a:avLst/>
          </a:prstGeom>
        </p:spPr>
        <p:txBody>
          <a:bodyPr wrap="square">
            <a:spAutoFit/>
          </a:bodyPr>
          <a:lstStyle/>
          <a:p>
            <a:r>
              <a:rPr lang="en-US" sz="800" b="1" dirty="0" err="1"/>
              <a:t>Tunniclie</a:t>
            </a:r>
            <a:r>
              <a:rPr lang="en-US" sz="800" b="1" dirty="0"/>
              <a:t> DJ et al. Cochrane Database of Systematic Reviews 2024, Issue 2. Art. No.: CD003962.</a:t>
            </a:r>
            <a:endParaRPr lang="el-GR" sz="800" b="1" dirty="0"/>
          </a:p>
        </p:txBody>
      </p:sp>
      <p:sp>
        <p:nvSpPr>
          <p:cNvPr id="13" name="12 - Ορθογώνιο"/>
          <p:cNvSpPr/>
          <p:nvPr/>
        </p:nvSpPr>
        <p:spPr>
          <a:xfrm>
            <a:off x="-36512" y="4948594"/>
            <a:ext cx="2470548" cy="215444"/>
          </a:xfrm>
          <a:prstGeom prst="rect">
            <a:avLst/>
          </a:prstGeom>
        </p:spPr>
        <p:txBody>
          <a:bodyPr wrap="none">
            <a:spAutoFit/>
          </a:bodyPr>
          <a:lstStyle/>
          <a:p>
            <a:r>
              <a:rPr lang="en-US" sz="800" b="1" dirty="0" err="1"/>
              <a:t>Floege</a:t>
            </a:r>
            <a:r>
              <a:rPr lang="en-US" sz="800" b="1" dirty="0"/>
              <a:t> J et al. Kidney Int. (2025) 107, 640–651.</a:t>
            </a:r>
            <a:endParaRPr lang="el-GR" sz="8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Συντηρητική αντιμετώπιση </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35496" y="1347614"/>
            <a:ext cx="9073008" cy="432048"/>
          </a:xfrm>
        </p:spPr>
        <p:txBody>
          <a:bodyPr/>
          <a:lstStyle/>
          <a:p>
            <a:pPr>
              <a:buClr>
                <a:srgbClr val="A50021"/>
              </a:buClr>
              <a:buFont typeface="Wingdings" pitchFamily="2" charset="2"/>
              <a:buChar char="v"/>
            </a:pPr>
            <a:r>
              <a:rPr lang="en-US" sz="1200" b="1" dirty="0">
                <a:latin typeface="Arial" pitchFamily="34" charset="0"/>
                <a:cs typeface="Arial" pitchFamily="34" charset="0"/>
              </a:rPr>
              <a:t>Sparsentan: </a:t>
            </a:r>
            <a:r>
              <a:rPr lang="el-GR" sz="1200" b="1" dirty="0">
                <a:solidFill>
                  <a:srgbClr val="A50021"/>
                </a:solidFill>
                <a:latin typeface="Arial" pitchFamily="34" charset="0"/>
                <a:cs typeface="Arial" pitchFamily="34" charset="0"/>
              </a:rPr>
              <a:t>διπλός ανταγωνιστής των υποδοχέων της </a:t>
            </a:r>
            <a:r>
              <a:rPr lang="en-US" sz="1200" b="1" dirty="0">
                <a:solidFill>
                  <a:srgbClr val="A50021"/>
                </a:solidFill>
                <a:latin typeface="Arial" pitchFamily="34" charset="0"/>
                <a:cs typeface="Arial" pitchFamily="34" charset="0"/>
              </a:rPr>
              <a:t>endothelin-1 </a:t>
            </a:r>
            <a:r>
              <a:rPr lang="el-GR" sz="1200" b="1" dirty="0">
                <a:latin typeface="Arial" pitchFamily="34" charset="0"/>
                <a:cs typeface="Arial" pitchFamily="34" charset="0"/>
              </a:rPr>
              <a:t>(</a:t>
            </a:r>
            <a:r>
              <a:rPr lang="en-US" sz="1200" b="1" dirty="0" err="1">
                <a:latin typeface="Arial" pitchFamily="34" charset="0"/>
                <a:cs typeface="Arial" pitchFamily="34" charset="0"/>
              </a:rPr>
              <a:t>endothelin</a:t>
            </a:r>
            <a:r>
              <a:rPr lang="en-US" sz="1200" b="1" dirty="0">
                <a:latin typeface="Arial" pitchFamily="34" charset="0"/>
                <a:cs typeface="Arial" pitchFamily="34" charset="0"/>
              </a:rPr>
              <a:t> receptor type A </a:t>
            </a:r>
            <a:r>
              <a:rPr lang="el-GR" sz="1200" b="1" dirty="0">
                <a:latin typeface="Arial" pitchFamily="34" charset="0"/>
                <a:cs typeface="Arial" pitchFamily="34" charset="0"/>
              </a:rPr>
              <a:t>) </a:t>
            </a:r>
            <a:r>
              <a:rPr lang="el-GR" sz="1200" b="1" dirty="0">
                <a:solidFill>
                  <a:srgbClr val="A50021"/>
                </a:solidFill>
                <a:latin typeface="Arial" pitchFamily="34" charset="0"/>
                <a:cs typeface="Arial" pitchFamily="34" charset="0"/>
              </a:rPr>
              <a:t>και της </a:t>
            </a:r>
            <a:r>
              <a:rPr lang="en-US" sz="1200" b="1" dirty="0">
                <a:solidFill>
                  <a:srgbClr val="A50021"/>
                </a:solidFill>
                <a:latin typeface="Arial" pitchFamily="34" charset="0"/>
                <a:cs typeface="Arial" pitchFamily="34" charset="0"/>
              </a:rPr>
              <a:t>angiotensin II </a:t>
            </a:r>
            <a:r>
              <a:rPr lang="en-US" sz="1200" b="1" dirty="0">
                <a:latin typeface="Arial" pitchFamily="34" charset="0"/>
                <a:cs typeface="Arial" pitchFamily="34" charset="0"/>
              </a:rPr>
              <a:t>(</a:t>
            </a:r>
            <a:r>
              <a:rPr lang="el-GR" sz="1200" b="1" dirty="0">
                <a:latin typeface="Arial" pitchFamily="34" charset="0"/>
                <a:cs typeface="Arial" pitchFamily="34" charset="0"/>
              </a:rPr>
              <a:t>αρχική δόση 200 και εν συνεχεία 400 </a:t>
            </a:r>
            <a:r>
              <a:rPr lang="en-US" sz="1200" b="1" dirty="0">
                <a:latin typeface="Arial" pitchFamily="34" charset="0"/>
                <a:cs typeface="Arial" pitchFamily="34" charset="0"/>
              </a:rPr>
              <a:t>mg/d </a:t>
            </a:r>
            <a:r>
              <a:rPr lang="el-GR" sz="1200" b="1" dirty="0">
                <a:latin typeface="Arial" pitchFamily="34" charset="0"/>
                <a:cs typeface="Arial" pitchFamily="34" charset="0"/>
              </a:rPr>
              <a:t>έναντι </a:t>
            </a:r>
            <a:r>
              <a:rPr lang="en-US" sz="1200" b="1" dirty="0" err="1">
                <a:latin typeface="Arial" pitchFamily="34" charset="0"/>
                <a:cs typeface="Arial" pitchFamily="34" charset="0"/>
              </a:rPr>
              <a:t>Irbesartan</a:t>
            </a:r>
            <a:r>
              <a:rPr lang="en-US" sz="1200" b="1" dirty="0">
                <a:latin typeface="Arial" pitchFamily="34" charset="0"/>
                <a:cs typeface="Arial" pitchFamily="34" charset="0"/>
              </a:rPr>
              <a:t> (</a:t>
            </a:r>
            <a:r>
              <a:rPr lang="el-GR" sz="1200" b="1" dirty="0">
                <a:latin typeface="Arial" pitchFamily="34" charset="0"/>
                <a:cs typeface="Arial" pitchFamily="34" charset="0"/>
              </a:rPr>
              <a:t>αρχική δόση 150 και εν συνεχεία 300 </a:t>
            </a:r>
            <a:r>
              <a:rPr lang="en-US" sz="1200" b="1" dirty="0">
                <a:latin typeface="Arial" pitchFamily="34" charset="0"/>
                <a:cs typeface="Arial" pitchFamily="34" charset="0"/>
              </a:rPr>
              <a:t>mg/d).</a:t>
            </a:r>
            <a:endParaRPr lang="el-GR" sz="1200" b="1" dirty="0">
              <a:latin typeface="Arial" pitchFamily="34" charset="0"/>
              <a:cs typeface="Arial" pitchFamily="34" charset="0"/>
            </a:endParaRPr>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n-US" sz="2000" b="1" dirty="0">
                <a:solidFill>
                  <a:schemeClr val="bg1"/>
                </a:solidFill>
                <a:latin typeface="Arial" pitchFamily="34" charset="0"/>
                <a:cs typeface="Arial" pitchFamily="34" charset="0"/>
              </a:rPr>
              <a:t>Sparsentan</a:t>
            </a:r>
            <a:r>
              <a:rPr lang="el-GR" sz="2000" b="1" dirty="0">
                <a:solidFill>
                  <a:schemeClr val="bg1"/>
                </a:solidFill>
                <a:latin typeface="Arial" pitchFamily="34" charset="0"/>
                <a:cs typeface="Arial" pitchFamily="34" charset="0"/>
              </a:rPr>
              <a:t> (</a:t>
            </a:r>
            <a:r>
              <a:rPr lang="en-US" sz="2000" b="1" dirty="0">
                <a:solidFill>
                  <a:schemeClr val="bg1"/>
                </a:solidFill>
                <a:latin typeface="Arial" pitchFamily="34" charset="0"/>
                <a:cs typeface="Arial" pitchFamily="34" charset="0"/>
              </a:rPr>
              <a:t>PROTECT study)</a:t>
            </a:r>
          </a:p>
        </p:txBody>
      </p:sp>
      <p:pic>
        <p:nvPicPr>
          <p:cNvPr id="4098" name="Picture 2"/>
          <p:cNvPicPr>
            <a:picLocks noChangeAspect="1" noChangeArrowheads="1"/>
          </p:cNvPicPr>
          <p:nvPr/>
        </p:nvPicPr>
        <p:blipFill>
          <a:blip r:embed="rId2" cstate="print"/>
          <a:srcRect/>
          <a:stretch>
            <a:fillRect/>
          </a:stretch>
        </p:blipFill>
        <p:spPr bwMode="auto">
          <a:xfrm>
            <a:off x="323528" y="1894970"/>
            <a:ext cx="3273055" cy="16200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242334" y="1823202"/>
            <a:ext cx="4578138" cy="180000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35496" y="3669206"/>
            <a:ext cx="3708170" cy="1440000"/>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4248662" y="3669366"/>
            <a:ext cx="2555586" cy="1440000"/>
          </a:xfrm>
          <a:prstGeom prst="rect">
            <a:avLst/>
          </a:prstGeom>
          <a:noFill/>
          <a:ln w="9525">
            <a:noFill/>
            <a:miter lim="800000"/>
            <a:headEnd/>
            <a:tailEnd/>
          </a:ln>
        </p:spPr>
      </p:pic>
      <p:sp>
        <p:nvSpPr>
          <p:cNvPr id="12" name="11 - Ορθογώνιο"/>
          <p:cNvSpPr/>
          <p:nvPr/>
        </p:nvSpPr>
        <p:spPr>
          <a:xfrm>
            <a:off x="7668344" y="4948594"/>
            <a:ext cx="1512168" cy="215444"/>
          </a:xfrm>
          <a:prstGeom prst="rect">
            <a:avLst/>
          </a:prstGeom>
        </p:spPr>
        <p:txBody>
          <a:bodyPr wrap="square">
            <a:spAutoFit/>
          </a:bodyPr>
          <a:lstStyle/>
          <a:p>
            <a:r>
              <a:rPr lang="en-US" sz="800" b="1" dirty="0"/>
              <a:t>Lancet 2023; 402: 2077–90 </a:t>
            </a:r>
            <a:endParaRPr lang="el-GR" sz="800" dirty="0"/>
          </a:p>
        </p:txBody>
      </p:sp>
    </p:spTree>
    <p:extLst>
      <p:ext uri="{BB962C8B-B14F-4D97-AF65-F5344CB8AC3E}">
        <p14:creationId xmlns:p14="http://schemas.microsoft.com/office/powerpoint/2010/main" val="3208569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Συντηρητική αντιμετώπιση </a:t>
              </a:r>
              <a:endParaRPr lang="de-DE" sz="2800" b="1" dirty="0">
                <a:solidFill>
                  <a:schemeClr val="bg1"/>
                </a:solidFill>
                <a:latin typeface="Arial" panose="020B0604020202020204" pitchFamily="34" charset="0"/>
                <a:cs typeface="Arial" panose="020B0604020202020204" pitchFamily="34" charset="0"/>
              </a:endParaRPr>
            </a:p>
          </p:txBody>
        </p:sp>
      </p:gr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n-US" sz="2000" b="1" dirty="0">
                <a:solidFill>
                  <a:schemeClr val="bg1"/>
                </a:solidFill>
                <a:latin typeface="Arial" pitchFamily="34" charset="0"/>
                <a:cs typeface="Arial" pitchFamily="34" charset="0"/>
              </a:rPr>
              <a:t>SGLT-2i (DAPA-CKD </a:t>
            </a:r>
            <a:r>
              <a:rPr lang="el-GR" sz="2000" b="1" dirty="0">
                <a:solidFill>
                  <a:schemeClr val="bg1"/>
                </a:solidFill>
                <a:latin typeface="Arial" pitchFamily="34" charset="0"/>
                <a:cs typeface="Arial" pitchFamily="34" charset="0"/>
              </a:rPr>
              <a:t>και </a:t>
            </a:r>
            <a:r>
              <a:rPr lang="en-US" sz="2000" b="1" dirty="0">
                <a:solidFill>
                  <a:schemeClr val="bg1"/>
                </a:solidFill>
                <a:latin typeface="Arial" pitchFamily="34" charset="0"/>
                <a:cs typeface="Arial" pitchFamily="34" charset="0"/>
              </a:rPr>
              <a:t>EMPA-KIDNEY trial)</a:t>
            </a:r>
          </a:p>
        </p:txBody>
      </p:sp>
      <p:grpSp>
        <p:nvGrpSpPr>
          <p:cNvPr id="3" name="11 - Ομάδα"/>
          <p:cNvGrpSpPr>
            <a:grpSpLocks noChangeAspect="1"/>
          </p:cNvGrpSpPr>
          <p:nvPr/>
        </p:nvGrpSpPr>
        <p:grpSpPr>
          <a:xfrm>
            <a:off x="1386972" y="3579862"/>
            <a:ext cx="6353380" cy="1440000"/>
            <a:chOff x="0" y="4541885"/>
            <a:chExt cx="9144000" cy="2072495"/>
          </a:xfrm>
        </p:grpSpPr>
        <p:pic>
          <p:nvPicPr>
            <p:cNvPr id="13" name="Picture 3"/>
            <p:cNvPicPr>
              <a:picLocks noChangeAspect="1" noChangeArrowheads="1"/>
            </p:cNvPicPr>
            <p:nvPr/>
          </p:nvPicPr>
          <p:blipFill>
            <a:blip r:embed="rId2" cstate="print"/>
            <a:srcRect b="18002"/>
            <a:stretch>
              <a:fillRect/>
            </a:stretch>
          </p:blipFill>
          <p:spPr bwMode="auto">
            <a:xfrm>
              <a:off x="0" y="4541885"/>
              <a:ext cx="4510555" cy="2066353"/>
            </a:xfrm>
            <a:prstGeom prst="rect">
              <a:avLst/>
            </a:prstGeom>
            <a:noFill/>
            <a:ln w="9525">
              <a:noFill/>
              <a:miter lim="800000"/>
              <a:headEnd/>
              <a:tailEnd/>
            </a:ln>
          </p:spPr>
        </p:pic>
        <p:pic>
          <p:nvPicPr>
            <p:cNvPr id="14" name="Picture 4"/>
            <p:cNvPicPr>
              <a:picLocks noChangeAspect="1" noChangeArrowheads="1"/>
            </p:cNvPicPr>
            <p:nvPr/>
          </p:nvPicPr>
          <p:blipFill>
            <a:blip r:embed="rId3" cstate="print"/>
            <a:srcRect/>
            <a:stretch>
              <a:fillRect/>
            </a:stretch>
          </p:blipFill>
          <p:spPr bwMode="auto">
            <a:xfrm>
              <a:off x="4644000" y="4581128"/>
              <a:ext cx="4500000" cy="2033252"/>
            </a:xfrm>
            <a:prstGeom prst="rect">
              <a:avLst/>
            </a:prstGeom>
            <a:noFill/>
            <a:ln w="9525">
              <a:noFill/>
              <a:miter lim="800000"/>
              <a:headEnd/>
              <a:tailEnd/>
            </a:ln>
          </p:spPr>
        </p:pic>
        <p:cxnSp>
          <p:nvCxnSpPr>
            <p:cNvPr id="15" name="14 - Ευθύγραμμο βέλος σύνδεσης"/>
            <p:cNvCxnSpPr/>
            <p:nvPr/>
          </p:nvCxnSpPr>
          <p:spPr>
            <a:xfrm flipV="1">
              <a:off x="5508104" y="5949280"/>
              <a:ext cx="432048" cy="288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15 - Ευθύγραμμο βέλος σύνδεσης"/>
            <p:cNvCxnSpPr/>
            <p:nvPr/>
          </p:nvCxnSpPr>
          <p:spPr>
            <a:xfrm flipH="1">
              <a:off x="4139952" y="4941168"/>
              <a:ext cx="432048" cy="4320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7" name="16 - Ορθογώνιο"/>
          <p:cNvSpPr/>
          <p:nvPr/>
        </p:nvSpPr>
        <p:spPr>
          <a:xfrm>
            <a:off x="6652128" y="4948594"/>
            <a:ext cx="2600392" cy="215444"/>
          </a:xfrm>
          <a:prstGeom prst="rect">
            <a:avLst/>
          </a:prstGeom>
        </p:spPr>
        <p:txBody>
          <a:bodyPr wrap="none">
            <a:spAutoFit/>
          </a:bodyPr>
          <a:lstStyle/>
          <a:p>
            <a:r>
              <a:rPr lang="en-US" sz="800" b="1" dirty="0"/>
              <a:t>Wheeler DC et al. Kidney Int. (2021) 100, 215–224.</a:t>
            </a:r>
            <a:endParaRPr lang="el-GR" sz="800" b="1" dirty="0"/>
          </a:p>
        </p:txBody>
      </p:sp>
      <p:grpSp>
        <p:nvGrpSpPr>
          <p:cNvPr id="4" name="20 - Ομάδα"/>
          <p:cNvGrpSpPr/>
          <p:nvPr/>
        </p:nvGrpSpPr>
        <p:grpSpPr>
          <a:xfrm>
            <a:off x="0" y="1347822"/>
            <a:ext cx="4572000" cy="1872000"/>
            <a:chOff x="0" y="1347822"/>
            <a:chExt cx="4572000" cy="1872000"/>
          </a:xfrm>
        </p:grpSpPr>
        <p:pic>
          <p:nvPicPr>
            <p:cNvPr id="11" name="Picture 2"/>
            <p:cNvPicPr>
              <a:picLocks noChangeAspect="1" noChangeArrowheads="1"/>
            </p:cNvPicPr>
            <p:nvPr/>
          </p:nvPicPr>
          <p:blipFill>
            <a:blip r:embed="rId4" cstate="print"/>
            <a:srcRect/>
            <a:stretch>
              <a:fillRect/>
            </a:stretch>
          </p:blipFill>
          <p:spPr bwMode="auto">
            <a:xfrm>
              <a:off x="35500" y="1347822"/>
              <a:ext cx="4524353" cy="1872000"/>
            </a:xfrm>
            <a:prstGeom prst="rect">
              <a:avLst/>
            </a:prstGeom>
            <a:noFill/>
            <a:ln w="9525">
              <a:noFill/>
              <a:miter lim="800000"/>
              <a:headEnd/>
              <a:tailEnd/>
            </a:ln>
          </p:spPr>
        </p:pic>
        <p:sp>
          <p:nvSpPr>
            <p:cNvPr id="18" name="17 - Ορθογώνιο"/>
            <p:cNvSpPr/>
            <p:nvPr/>
          </p:nvSpPr>
          <p:spPr>
            <a:xfrm>
              <a:off x="0" y="2211710"/>
              <a:ext cx="4572000" cy="64807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7" name="19 - Ομάδα"/>
          <p:cNvGrpSpPr/>
          <p:nvPr/>
        </p:nvGrpSpPr>
        <p:grpSpPr>
          <a:xfrm>
            <a:off x="4932040" y="1275606"/>
            <a:ext cx="3917765" cy="2160000"/>
            <a:chOff x="4932040" y="1275606"/>
            <a:chExt cx="3917765" cy="2160000"/>
          </a:xfrm>
        </p:grpSpPr>
        <p:pic>
          <p:nvPicPr>
            <p:cNvPr id="1026" name="Picture 2"/>
            <p:cNvPicPr>
              <a:picLocks noChangeAspect="1" noChangeArrowheads="1"/>
            </p:cNvPicPr>
            <p:nvPr/>
          </p:nvPicPr>
          <p:blipFill>
            <a:blip r:embed="rId5" cstate="print"/>
            <a:srcRect/>
            <a:stretch>
              <a:fillRect/>
            </a:stretch>
          </p:blipFill>
          <p:spPr bwMode="auto">
            <a:xfrm>
              <a:off x="4932040" y="1275606"/>
              <a:ext cx="3917765" cy="2160000"/>
            </a:xfrm>
            <a:prstGeom prst="rect">
              <a:avLst/>
            </a:prstGeom>
            <a:noFill/>
            <a:ln w="9525">
              <a:noFill/>
              <a:miter lim="800000"/>
              <a:headEnd/>
              <a:tailEnd/>
            </a:ln>
          </p:spPr>
        </p:pic>
        <p:sp>
          <p:nvSpPr>
            <p:cNvPr id="19" name="18 - Ορθογώνιο"/>
            <p:cNvSpPr/>
            <p:nvPr/>
          </p:nvSpPr>
          <p:spPr>
            <a:xfrm>
              <a:off x="4932040" y="2763918"/>
              <a:ext cx="388843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Συντηρητική αντιμετώπιση </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707654"/>
            <a:ext cx="8640960" cy="2088232"/>
          </a:xfrm>
        </p:spPr>
        <p:txBody>
          <a:bodyPr/>
          <a:lstStyle/>
          <a:p>
            <a:pPr>
              <a:buClr>
                <a:srgbClr val="A50021"/>
              </a:buClr>
              <a:buFont typeface="Wingdings" pitchFamily="2" charset="2"/>
              <a:buChar char="v"/>
            </a:pPr>
            <a:r>
              <a:rPr lang="el-GR" sz="1200" b="1" dirty="0">
                <a:solidFill>
                  <a:srgbClr val="A50021"/>
                </a:solidFill>
                <a:latin typeface="Arial" pitchFamily="34" charset="0"/>
                <a:cs typeface="Arial" pitchFamily="34" charset="0"/>
              </a:rPr>
              <a:t>Προτείνεται</a:t>
            </a:r>
            <a:r>
              <a:rPr lang="el-GR" sz="1200" b="1" dirty="0">
                <a:latin typeface="Arial" pitchFamily="34" charset="0"/>
                <a:cs typeface="Arial" pitchFamily="34" charset="0"/>
              </a:rPr>
              <a:t> οι ασθενείς που διατρέχουν κίνδυνο προοδευτικής απώλειας νεφρικής λειτουργίας με IgAN </a:t>
            </a:r>
            <a:r>
              <a:rPr lang="el-GR" sz="1200" b="1" dirty="0">
                <a:solidFill>
                  <a:srgbClr val="A50021"/>
                </a:solidFill>
                <a:latin typeface="Arial" pitchFamily="34" charset="0"/>
                <a:cs typeface="Arial" pitchFamily="34" charset="0"/>
              </a:rPr>
              <a:t>να λαμβάνουν θεραπεία με SGLT2i</a:t>
            </a:r>
            <a:r>
              <a:rPr lang="el-GR" sz="1200" b="1" dirty="0">
                <a:latin typeface="Arial" pitchFamily="34" charset="0"/>
                <a:cs typeface="Arial" pitchFamily="34" charset="0"/>
              </a:rPr>
              <a:t> (2B).</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solidFill>
                  <a:srgbClr val="A50021"/>
                </a:solidFill>
                <a:latin typeface="Arial" pitchFamily="34" charset="0"/>
                <a:cs typeface="Arial" pitchFamily="34" charset="0"/>
              </a:rPr>
              <a:t>Δεν υπήρχε απαίτηση για τους ασθενείς με IgAN να λαμβάνουν τη μέγιστη ανεκτή δόση </a:t>
            </a:r>
            <a:r>
              <a:rPr lang="el-GR" sz="1200" b="1" dirty="0" err="1">
                <a:solidFill>
                  <a:srgbClr val="A50021"/>
                </a:solidFill>
                <a:latin typeface="Arial" pitchFamily="34" charset="0"/>
                <a:cs typeface="Arial" pitchFamily="34" charset="0"/>
              </a:rPr>
              <a:t>RASi</a:t>
            </a:r>
            <a:r>
              <a:rPr lang="el-GR" sz="1200" b="1" dirty="0">
                <a:solidFill>
                  <a:srgbClr val="A50021"/>
                </a:solidFill>
                <a:latin typeface="Arial" pitchFamily="34" charset="0"/>
                <a:cs typeface="Arial" pitchFamily="34" charset="0"/>
              </a:rPr>
              <a:t> </a:t>
            </a:r>
            <a:r>
              <a:rPr lang="el-GR" sz="1200" b="1" dirty="0">
                <a:latin typeface="Arial" pitchFamily="34" charset="0"/>
                <a:cs typeface="Arial" pitchFamily="34" charset="0"/>
              </a:rPr>
              <a:t>για τουλάχιστον 3 μήνες για να συμπεριληφθούν στις μελέτες DAPA-CKD και EMPA-KIDNEY.</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Οι ασθενείς με IgAN που συμπεριλήφθηκαν στις μελέτες EMPA-KIDNEY και DAPA-CKD πιθανότατα είχαν μακροχρόνια νόσο, επομένως, υπάρχει </a:t>
            </a:r>
            <a:r>
              <a:rPr lang="el-GR" sz="1200" b="1" dirty="0">
                <a:solidFill>
                  <a:srgbClr val="A50021"/>
                </a:solidFill>
                <a:latin typeface="Arial" pitchFamily="34" charset="0"/>
                <a:cs typeface="Arial" pitchFamily="34" charset="0"/>
              </a:rPr>
              <a:t>αβεβαιότητα σχετικά με την αξία των SGLT2i</a:t>
            </a:r>
            <a:r>
              <a:rPr lang="el-GR" sz="1200" b="1" dirty="0">
                <a:latin typeface="Arial" pitchFamily="34" charset="0"/>
                <a:cs typeface="Arial" pitchFamily="34" charset="0"/>
              </a:rPr>
              <a:t>, ειδικά σε </a:t>
            </a:r>
            <a:r>
              <a:rPr lang="el-GR" sz="1200" b="1" dirty="0">
                <a:solidFill>
                  <a:srgbClr val="A50021"/>
                </a:solidFill>
                <a:latin typeface="Arial" pitchFamily="34" charset="0"/>
                <a:cs typeface="Arial" pitchFamily="34" charset="0"/>
              </a:rPr>
              <a:t>νεότερους ασθενείς </a:t>
            </a:r>
            <a:r>
              <a:rPr lang="el-GR" sz="1200" b="1" dirty="0">
                <a:latin typeface="Arial" pitchFamily="34" charset="0"/>
                <a:cs typeface="Arial" pitchFamily="34" charset="0"/>
              </a:rPr>
              <a:t>με IgAN και σχετικά </a:t>
            </a:r>
            <a:r>
              <a:rPr lang="el-GR" sz="1200" b="1" dirty="0">
                <a:solidFill>
                  <a:srgbClr val="A50021"/>
                </a:solidFill>
                <a:latin typeface="Arial" pitchFamily="34" charset="0"/>
                <a:cs typeface="Arial" pitchFamily="34" charset="0"/>
              </a:rPr>
              <a:t>διατηρημένη νεφρική λειτουργία </a:t>
            </a:r>
            <a:r>
              <a:rPr lang="el-GR" sz="1200" b="1" dirty="0">
                <a:latin typeface="Arial" pitchFamily="34" charset="0"/>
                <a:cs typeface="Arial" pitchFamily="34" charset="0"/>
              </a:rPr>
              <a:t>(eGFR &gt;60 </a:t>
            </a:r>
            <a:r>
              <a:rPr lang="el-GR" sz="1200" b="1" dirty="0" err="1">
                <a:latin typeface="Arial" pitchFamily="34" charset="0"/>
                <a:cs typeface="Arial" pitchFamily="34" charset="0"/>
              </a:rPr>
              <a:t>ml</a:t>
            </a:r>
            <a:r>
              <a:rPr lang="el-GR" sz="1200" b="1" dirty="0">
                <a:latin typeface="Arial" pitchFamily="34" charset="0"/>
                <a:cs typeface="Arial" pitchFamily="34" charset="0"/>
              </a:rPr>
              <a:t>/</a:t>
            </a:r>
            <a:r>
              <a:rPr lang="el-GR" sz="1200" b="1" dirty="0" err="1">
                <a:latin typeface="Arial" pitchFamily="34" charset="0"/>
                <a:cs typeface="Arial" pitchFamily="34" charset="0"/>
              </a:rPr>
              <a:t>min</a:t>
            </a:r>
            <a:r>
              <a:rPr lang="el-GR" sz="1200" b="1" dirty="0">
                <a:latin typeface="Arial" pitchFamily="34" charset="0"/>
                <a:cs typeface="Arial" pitchFamily="34" charset="0"/>
              </a:rPr>
              <a:t>/1,73 m</a:t>
            </a:r>
            <a:r>
              <a:rPr lang="el-GR" sz="1200" b="1" baseline="30000" dirty="0">
                <a:latin typeface="Arial" pitchFamily="34" charset="0"/>
                <a:cs typeface="Arial" pitchFamily="34" charset="0"/>
              </a:rPr>
              <a:t>2</a:t>
            </a:r>
            <a:r>
              <a:rPr lang="el-GR" sz="1200" b="1" dirty="0">
                <a:latin typeface="Arial" pitchFamily="34" charset="0"/>
                <a:cs typeface="Arial" pitchFamily="34" charset="0"/>
              </a:rPr>
              <a:t>).</a:t>
            </a:r>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n-US" sz="2000" b="1" dirty="0">
                <a:solidFill>
                  <a:schemeClr val="bg1"/>
                </a:solidFill>
                <a:latin typeface="Arial" pitchFamily="34" charset="0"/>
                <a:cs typeface="Arial" pitchFamily="34" charset="0"/>
              </a:rPr>
              <a:t>SGLT-2i</a:t>
            </a:r>
          </a:p>
        </p:txBody>
      </p:sp>
      <p:pic>
        <p:nvPicPr>
          <p:cNvPr id="9" name="Picture 2"/>
          <p:cNvPicPr>
            <a:picLocks noChangeAspect="1" noChangeArrowheads="1"/>
          </p:cNvPicPr>
          <p:nvPr/>
        </p:nvPicPr>
        <p:blipFill>
          <a:blip r:embed="rId2" cstate="print"/>
          <a:srcRect/>
          <a:stretch>
            <a:fillRect/>
          </a:stretch>
        </p:blipFill>
        <p:spPr bwMode="auto">
          <a:xfrm>
            <a:off x="8541695" y="4603500"/>
            <a:ext cx="602305" cy="540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Παθοφυσιολογία της </a:t>
              </a:r>
              <a:r>
                <a:rPr lang="en-US" sz="2800" b="1" dirty="0">
                  <a:solidFill>
                    <a:schemeClr val="bg1"/>
                  </a:solidFill>
                  <a:latin typeface="Arial" panose="020B0604020202020204" pitchFamily="34" charset="0"/>
                  <a:cs typeface="Arial" panose="020B0604020202020204" pitchFamily="34" charset="0"/>
                </a:rPr>
                <a:t>IgAN</a:t>
              </a:r>
              <a:endParaRPr lang="de-DE" sz="2800" b="1" dirty="0">
                <a:solidFill>
                  <a:schemeClr val="bg1"/>
                </a:solidFill>
                <a:latin typeface="Arial" panose="020B0604020202020204" pitchFamily="34" charset="0"/>
                <a:cs typeface="Arial" panose="020B0604020202020204" pitchFamily="34" charset="0"/>
              </a:endParaRPr>
            </a:p>
          </p:txBody>
        </p:sp>
      </p:grpSp>
      <p:sp>
        <p:nvSpPr>
          <p:cNvPr id="7" name="6 - Ορθογώνιο"/>
          <p:cNvSpPr/>
          <p:nvPr/>
        </p:nvSpPr>
        <p:spPr>
          <a:xfrm>
            <a:off x="6660232" y="4948594"/>
            <a:ext cx="2542684" cy="215444"/>
          </a:xfrm>
          <a:prstGeom prst="rect">
            <a:avLst/>
          </a:prstGeom>
        </p:spPr>
        <p:txBody>
          <a:bodyPr wrap="none">
            <a:spAutoFit/>
          </a:bodyPr>
          <a:lstStyle/>
          <a:p>
            <a:r>
              <a:rPr lang="en-US" sz="800" b="1" dirty="0"/>
              <a:t>Floege J et al. </a:t>
            </a:r>
            <a:r>
              <a:rPr lang="de-DE" sz="800" b="1" dirty="0" err="1"/>
              <a:t>Nat</a:t>
            </a:r>
            <a:r>
              <a:rPr lang="de-DE" sz="800" b="1" dirty="0"/>
              <a:t> </a:t>
            </a:r>
            <a:r>
              <a:rPr lang="de-DE" sz="800" b="1" dirty="0" err="1"/>
              <a:t>Rev</a:t>
            </a:r>
            <a:r>
              <a:rPr lang="de-DE" sz="800" b="1" dirty="0"/>
              <a:t> </a:t>
            </a:r>
            <a:r>
              <a:rPr lang="de-DE" sz="800" b="1" dirty="0" err="1"/>
              <a:t>Nephrol</a:t>
            </a:r>
            <a:r>
              <a:rPr lang="de-DE" sz="800" b="1" dirty="0"/>
              <a:t>. 12:147-156 2016</a:t>
            </a:r>
            <a:endParaRPr lang="el-GR" sz="800" b="1" dirty="0"/>
          </a:p>
        </p:txBody>
      </p:sp>
      <p:pic>
        <p:nvPicPr>
          <p:cNvPr id="9" name="Picture 2"/>
          <p:cNvPicPr>
            <a:picLocks noChangeAspect="1" noChangeArrowheads="1"/>
          </p:cNvPicPr>
          <p:nvPr/>
        </p:nvPicPr>
        <p:blipFill>
          <a:blip r:embed="rId2" cstate="print"/>
          <a:srcRect/>
          <a:stretch>
            <a:fillRect/>
          </a:stretch>
        </p:blipFill>
        <p:spPr bwMode="auto">
          <a:xfrm>
            <a:off x="1100687" y="819150"/>
            <a:ext cx="6927697" cy="41400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Συντηρητική αντιμετώπιση </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707654"/>
            <a:ext cx="8640960" cy="2448272"/>
          </a:xfrm>
        </p:spPr>
        <p:txBody>
          <a:bodyPr/>
          <a:lstStyle/>
          <a:p>
            <a:pPr>
              <a:buClr>
                <a:srgbClr val="A50021"/>
              </a:buClr>
              <a:buFont typeface="Wingdings" pitchFamily="2" charset="2"/>
              <a:buChar char="v"/>
            </a:pPr>
            <a:r>
              <a:rPr lang="el-GR" sz="1200" b="1" dirty="0">
                <a:latin typeface="Arial" pitchFamily="34" charset="0"/>
                <a:cs typeface="Arial" pitchFamily="34" charset="0"/>
              </a:rPr>
              <a:t>Η διαχείριση της απώλειας νεφρώνων που προκαλείται από την IgAN με βελτιστοποιημένη συντηρητική θεραπεία </a:t>
            </a:r>
            <a:r>
              <a:rPr lang="el-GR" sz="1200" b="1" dirty="0">
                <a:solidFill>
                  <a:srgbClr val="A50021"/>
                </a:solidFill>
                <a:latin typeface="Arial" pitchFamily="34" charset="0"/>
                <a:cs typeface="Arial" pitchFamily="34" charset="0"/>
              </a:rPr>
              <a:t>επιβραδύνει τον ετήσιο ρυθμό απώλειας νεφρικής λειτουργίας</a:t>
            </a:r>
            <a:r>
              <a:rPr lang="el-GR" sz="1200" b="1" dirty="0">
                <a:latin typeface="Arial" pitchFamily="34" charset="0"/>
                <a:cs typeface="Arial" pitchFamily="34" charset="0"/>
              </a:rPr>
              <a:t>.</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Ωστόσο, </a:t>
            </a:r>
            <a:r>
              <a:rPr lang="el-GR" sz="1200" b="1" dirty="0">
                <a:solidFill>
                  <a:srgbClr val="A50021"/>
                </a:solidFill>
                <a:latin typeface="Arial" pitchFamily="34" charset="0"/>
                <a:cs typeface="Arial" pitchFamily="34" charset="0"/>
              </a:rPr>
              <a:t>δεν αντιμετωπίζει την υποκείμενη παθογένεια της νόσου</a:t>
            </a:r>
            <a:r>
              <a:rPr lang="el-GR" sz="1200" b="1" dirty="0">
                <a:latin typeface="Arial" pitchFamily="34" charset="0"/>
                <a:cs typeface="Arial" pitchFamily="34" charset="0"/>
              </a:rPr>
              <a:t>, και ακόμη και η θεραπεία πολλαπλών στόχων με συνδυασμούς </a:t>
            </a:r>
            <a:r>
              <a:rPr lang="el-GR" sz="1200" b="1" dirty="0" err="1">
                <a:latin typeface="Arial" pitchFamily="34" charset="0"/>
                <a:cs typeface="Arial" pitchFamily="34" charset="0"/>
              </a:rPr>
              <a:t>RASi</a:t>
            </a:r>
            <a:r>
              <a:rPr lang="el-GR" sz="1200" b="1" dirty="0">
                <a:latin typeface="Arial" pitchFamily="34" charset="0"/>
                <a:cs typeface="Arial" pitchFamily="34" charset="0"/>
              </a:rPr>
              <a:t>, ανταγωνιστών ETAR, SGLT2i και </a:t>
            </a:r>
            <a:r>
              <a:rPr lang="el-GR" sz="1200" b="1" dirty="0" err="1">
                <a:latin typeface="Arial" pitchFamily="34" charset="0"/>
                <a:cs typeface="Arial" pitchFamily="34" charset="0"/>
              </a:rPr>
              <a:t>MRAs</a:t>
            </a:r>
            <a:r>
              <a:rPr lang="el-GR" sz="1200" b="1" dirty="0">
                <a:latin typeface="Arial" pitchFamily="34" charset="0"/>
                <a:cs typeface="Arial" pitchFamily="34" charset="0"/>
              </a:rPr>
              <a:t> </a:t>
            </a:r>
            <a:r>
              <a:rPr lang="el-GR" sz="1200" b="1" dirty="0">
                <a:solidFill>
                  <a:srgbClr val="A50021"/>
                </a:solidFill>
                <a:latin typeface="Arial" pitchFamily="34" charset="0"/>
                <a:cs typeface="Arial" pitchFamily="34" charset="0"/>
              </a:rPr>
              <a:t>μπορεί να μην παρέχει επαρκή προστασία</a:t>
            </a:r>
            <a:r>
              <a:rPr lang="el-GR" sz="1200" b="1" dirty="0">
                <a:latin typeface="Arial" pitchFamily="34" charset="0"/>
                <a:cs typeface="Arial" pitchFamily="34" charset="0"/>
              </a:rPr>
              <a:t> έναντι της νεφρικής ανεπάρκειας στην IgAN.</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Εκτός εάν οι ασθενείς έχουν ήδη λάβει την παραπάνω θεραπεία πριν από τη νεφρική βιοψία, μια </a:t>
            </a:r>
            <a:r>
              <a:rPr lang="el-GR" sz="1200" b="1" dirty="0">
                <a:solidFill>
                  <a:srgbClr val="A50021"/>
                </a:solidFill>
                <a:latin typeface="Arial" pitchFamily="34" charset="0"/>
                <a:cs typeface="Arial" pitchFamily="34" charset="0"/>
              </a:rPr>
              <a:t>σύντομη περίοδος αναμονής 1 έως 3 μηνών με «συντηρητική θεραπεία» μόνο είναι αποδεκτή</a:t>
            </a:r>
            <a:r>
              <a:rPr lang="el-GR" sz="1200" b="1" dirty="0">
                <a:latin typeface="Arial" pitchFamily="34" charset="0"/>
                <a:cs typeface="Arial" pitchFamily="34" charset="0"/>
              </a:rPr>
              <a:t>, εκτός εάν υπάρχουν πολύ ενεργές αλλοιώσεις στη βιοψία, υψηλού βαθμού πρωτεϊνουρία ή ιστορικά δεδομένα που υποδηλώνουν σχετικά γρήγορη απώλεια GFR.</a:t>
            </a:r>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l-GR" sz="2000" b="1" dirty="0">
                <a:solidFill>
                  <a:schemeClr val="bg1"/>
                </a:solidFill>
                <a:latin typeface="Arial" pitchFamily="34" charset="0"/>
                <a:cs typeface="Arial" pitchFamily="34" charset="0"/>
              </a:rPr>
              <a:t>Είναι αρκετή;</a:t>
            </a:r>
          </a:p>
        </p:txBody>
      </p:sp>
      <p:sp>
        <p:nvSpPr>
          <p:cNvPr id="13" name="12 - Ορθογώνιο"/>
          <p:cNvSpPr/>
          <p:nvPr/>
        </p:nvSpPr>
        <p:spPr>
          <a:xfrm>
            <a:off x="6781972" y="4948594"/>
            <a:ext cx="2470548" cy="215444"/>
          </a:xfrm>
          <a:prstGeom prst="rect">
            <a:avLst/>
          </a:prstGeom>
        </p:spPr>
        <p:txBody>
          <a:bodyPr wrap="none">
            <a:spAutoFit/>
          </a:bodyPr>
          <a:lstStyle/>
          <a:p>
            <a:r>
              <a:rPr lang="en-US" sz="800" b="1" dirty="0"/>
              <a:t>Floege J et al. Kidney Int. (2025) 107, 640–651.</a:t>
            </a:r>
            <a:endParaRPr lang="el-GR" sz="8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Θεραπευτικές επιλογές</a:t>
              </a:r>
              <a:endParaRPr lang="de-DE" sz="2800" b="1" dirty="0">
                <a:solidFill>
                  <a:schemeClr val="bg1"/>
                </a:solidFill>
                <a:latin typeface="Arial" panose="020B0604020202020204" pitchFamily="34" charset="0"/>
                <a:cs typeface="Arial" panose="020B0604020202020204" pitchFamily="34" charset="0"/>
              </a:endParaRPr>
            </a:p>
          </p:txBody>
        </p:sp>
      </p:grpSp>
      <p:sp>
        <p:nvSpPr>
          <p:cNvPr id="8" name="7 - TextBox"/>
          <p:cNvSpPr txBox="1"/>
          <p:nvPr/>
        </p:nvSpPr>
        <p:spPr>
          <a:xfrm>
            <a:off x="86296" y="789552"/>
            <a:ext cx="8950200" cy="384721"/>
          </a:xfrm>
          <a:prstGeom prst="rect">
            <a:avLst/>
          </a:prstGeom>
          <a:solidFill>
            <a:srgbClr val="A50021"/>
          </a:solidFill>
        </p:spPr>
        <p:txBody>
          <a:bodyPr wrap="square" rtlCol="0">
            <a:spAutoFit/>
          </a:bodyPr>
          <a:lstStyle/>
          <a:p>
            <a:pPr marL="0" lvl="1" algn="ctr">
              <a:buClr>
                <a:srgbClr val="A50021"/>
              </a:buClr>
            </a:pPr>
            <a:r>
              <a:rPr lang="el-GR" sz="1900" b="1" dirty="0">
                <a:solidFill>
                  <a:schemeClr val="bg1"/>
                </a:solidFill>
                <a:latin typeface="Arial" pitchFamily="34" charset="0"/>
                <a:cs typeface="Arial" pitchFamily="34" charset="0"/>
              </a:rPr>
              <a:t>Διαχείριση – Αλλαγή παραδείγματος</a:t>
            </a:r>
            <a:endParaRPr lang="en-US" sz="1900" b="1" dirty="0">
              <a:solidFill>
                <a:schemeClr val="bg1"/>
              </a:solidFill>
              <a:latin typeface="Arial" pitchFamily="34" charset="0"/>
              <a:cs typeface="Arial"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8541695" y="4603500"/>
            <a:ext cx="602305" cy="540000"/>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a:stretch>
            <a:fillRect/>
          </a:stretch>
        </p:blipFill>
        <p:spPr bwMode="auto">
          <a:xfrm>
            <a:off x="711400" y="1203998"/>
            <a:ext cx="7703530" cy="3600000"/>
          </a:xfrm>
          <a:prstGeom prst="rect">
            <a:avLst/>
          </a:prstGeom>
          <a:noFill/>
          <a:ln w="9525">
            <a:noFill/>
            <a:miter lim="800000"/>
            <a:headEnd/>
            <a:tailEnd/>
          </a:ln>
        </p:spPr>
      </p:pic>
      <p:sp>
        <p:nvSpPr>
          <p:cNvPr id="10" name="9 - Ορθογώνιο"/>
          <p:cNvSpPr/>
          <p:nvPr/>
        </p:nvSpPr>
        <p:spPr>
          <a:xfrm>
            <a:off x="5220072" y="2571750"/>
            <a:ext cx="2592288" cy="1944216"/>
          </a:xfrm>
          <a:prstGeom prst="rect">
            <a:avLst/>
          </a:prstGeom>
          <a:solidFill>
            <a:schemeClr val="bg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Ορθογώνιο"/>
          <p:cNvSpPr/>
          <p:nvPr/>
        </p:nvSpPr>
        <p:spPr>
          <a:xfrm>
            <a:off x="5056176" y="2279742"/>
            <a:ext cx="756000"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rPr>
                <a:t>Χορήγηση Κορτικοστεροειδών</a:t>
              </a:r>
              <a:endParaRPr lang="de-DE" sz="2800" b="1" dirty="0">
                <a:solidFill>
                  <a:schemeClr val="bg1"/>
                </a:solidFill>
                <a:latin typeface="Arial" panose="020B0604020202020204" pitchFamily="34" charset="0"/>
                <a:cs typeface="Arial" panose="020B0604020202020204" pitchFamily="34" charset="0"/>
              </a:endParaRPr>
            </a:p>
          </p:txBody>
        </p:sp>
      </p:gr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algn="ctr">
              <a:spcAft>
                <a:spcPts val="600"/>
              </a:spcAft>
            </a:pPr>
            <a:r>
              <a:rPr lang="el-GR" sz="2000" b="1" dirty="0">
                <a:solidFill>
                  <a:schemeClr val="bg1"/>
                </a:solidFill>
                <a:latin typeface="Arial" panose="020B0604020202020204" pitchFamily="34" charset="0"/>
                <a:cs typeface="Arial" panose="020B0604020202020204" pitchFamily="34" charset="0"/>
              </a:rPr>
              <a:t>Συστηματικά κορτικοειδή </a:t>
            </a:r>
            <a:r>
              <a:rPr lang="en-US" sz="2000" b="1" dirty="0">
                <a:solidFill>
                  <a:schemeClr val="bg1"/>
                </a:solidFill>
                <a:latin typeface="Arial" panose="020B0604020202020204" pitchFamily="34" charset="0"/>
                <a:cs typeface="Arial" panose="020B0604020202020204" pitchFamily="34" charset="0"/>
              </a:rPr>
              <a:t>vs. TRF </a:t>
            </a:r>
            <a:r>
              <a:rPr lang="en-US" sz="2000" b="1" dirty="0" err="1">
                <a:solidFill>
                  <a:schemeClr val="bg1"/>
                </a:solidFill>
                <a:latin typeface="Arial" panose="020B0604020202020204" pitchFamily="34" charset="0"/>
                <a:cs typeface="Arial" panose="020B0604020202020204" pitchFamily="34" charset="0"/>
              </a:rPr>
              <a:t>budesonide</a:t>
            </a:r>
            <a:endParaRPr lang="de-DE" sz="2000" b="1" dirty="0">
              <a:solidFill>
                <a:schemeClr val="bg1"/>
              </a:solidFill>
              <a:latin typeface="Arial" panose="020B0604020202020204" pitchFamily="34" charset="0"/>
              <a:cs typeface="Arial" panose="020B0604020202020204" pitchFamily="34" charset="0"/>
            </a:endParaRPr>
          </a:p>
        </p:txBody>
      </p:sp>
      <p:sp>
        <p:nvSpPr>
          <p:cNvPr id="21" name="20 - Ορθογώνιο"/>
          <p:cNvSpPr/>
          <p:nvPr/>
        </p:nvSpPr>
        <p:spPr>
          <a:xfrm rot="16200000">
            <a:off x="7614302" y="3649878"/>
            <a:ext cx="2771800" cy="215444"/>
          </a:xfrm>
          <a:prstGeom prst="rect">
            <a:avLst/>
          </a:prstGeom>
        </p:spPr>
        <p:txBody>
          <a:bodyPr wrap="square">
            <a:spAutoFit/>
          </a:bodyPr>
          <a:lstStyle/>
          <a:p>
            <a:r>
              <a:rPr lang="en-US" sz="800" b="1" dirty="0" err="1"/>
              <a:t>Locatelli</a:t>
            </a:r>
            <a:r>
              <a:rPr lang="en-US" sz="800" b="1" dirty="0"/>
              <a:t> F et al. </a:t>
            </a:r>
            <a:r>
              <a:rPr lang="de-DE" sz="800" b="1" dirty="0"/>
              <a:t>CKJ, 2023, vol. 16, </a:t>
            </a:r>
            <a:r>
              <a:rPr lang="de-DE" sz="800" b="1" dirty="0" err="1"/>
              <a:t>Suppl</a:t>
            </a:r>
            <a:r>
              <a:rPr lang="de-DE" sz="800" b="1" dirty="0"/>
              <a:t> 2, ii40–ii46</a:t>
            </a:r>
            <a:endParaRPr lang="el-GR" sz="800" b="1" dirty="0"/>
          </a:p>
        </p:txBody>
      </p:sp>
      <p:grpSp>
        <p:nvGrpSpPr>
          <p:cNvPr id="14" name="13 - Ομάδα"/>
          <p:cNvGrpSpPr/>
          <p:nvPr/>
        </p:nvGrpSpPr>
        <p:grpSpPr>
          <a:xfrm>
            <a:off x="2339752" y="1312030"/>
            <a:ext cx="4414158" cy="3780000"/>
            <a:chOff x="2339752" y="1312030"/>
            <a:chExt cx="4414158" cy="3780000"/>
          </a:xfrm>
        </p:grpSpPr>
        <p:pic>
          <p:nvPicPr>
            <p:cNvPr id="11" name="Picture 2"/>
            <p:cNvPicPr>
              <a:picLocks noChangeAspect="1" noChangeArrowheads="1"/>
            </p:cNvPicPr>
            <p:nvPr/>
          </p:nvPicPr>
          <p:blipFill>
            <a:blip r:embed="rId2" cstate="print"/>
            <a:srcRect/>
            <a:stretch>
              <a:fillRect/>
            </a:stretch>
          </p:blipFill>
          <p:spPr bwMode="auto">
            <a:xfrm>
              <a:off x="2374202" y="1312030"/>
              <a:ext cx="4379708" cy="3780000"/>
            </a:xfrm>
            <a:prstGeom prst="rect">
              <a:avLst/>
            </a:prstGeom>
            <a:noFill/>
            <a:ln w="9525">
              <a:noFill/>
              <a:miter lim="800000"/>
              <a:headEnd/>
              <a:tailEnd/>
            </a:ln>
          </p:spPr>
        </p:pic>
        <p:sp>
          <p:nvSpPr>
            <p:cNvPr id="12" name="11 - Ορθογώνιο"/>
            <p:cNvSpPr/>
            <p:nvPr/>
          </p:nvSpPr>
          <p:spPr>
            <a:xfrm>
              <a:off x="2339752" y="2067694"/>
              <a:ext cx="4032448" cy="6480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Ορθογώνιο"/>
            <p:cNvSpPr/>
            <p:nvPr/>
          </p:nvSpPr>
          <p:spPr>
            <a:xfrm>
              <a:off x="2339752" y="3889564"/>
              <a:ext cx="4032448" cy="6480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rPr>
                <a:t>Χορήγηση Κορτικοστεροειδών</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419622"/>
            <a:ext cx="8640960" cy="864096"/>
          </a:xfrm>
        </p:spPr>
        <p:txBody>
          <a:bodyPr/>
          <a:lstStyle/>
          <a:p>
            <a:pPr>
              <a:buClr>
                <a:srgbClr val="A50021"/>
              </a:buClr>
              <a:buFont typeface="Wingdings" pitchFamily="2" charset="2"/>
              <a:buChar char="v"/>
            </a:pPr>
            <a:r>
              <a:rPr lang="el-GR" sz="1200" b="1" dirty="0">
                <a:latin typeface="Arial" pitchFamily="34" charset="0"/>
                <a:cs typeface="Arial" pitchFamily="34" charset="0"/>
              </a:rPr>
              <a:t>Η </a:t>
            </a:r>
            <a:r>
              <a:rPr lang="el-GR" sz="1200" b="1" dirty="0" err="1">
                <a:latin typeface="Arial" pitchFamily="34" charset="0"/>
                <a:cs typeface="Arial" pitchFamily="34" charset="0"/>
              </a:rPr>
              <a:t>NefIgArd</a:t>
            </a:r>
            <a:r>
              <a:rPr lang="el-GR" sz="1200" b="1" dirty="0">
                <a:latin typeface="Arial" pitchFamily="34" charset="0"/>
                <a:cs typeface="Arial" pitchFamily="34" charset="0"/>
              </a:rPr>
              <a:t> ήταν μια πολυκεντρική </a:t>
            </a:r>
            <a:r>
              <a:rPr lang="en-US" sz="1200" b="1" dirty="0">
                <a:latin typeface="Arial" pitchFamily="34" charset="0"/>
                <a:cs typeface="Arial" pitchFamily="34" charset="0"/>
              </a:rPr>
              <a:t>RCT</a:t>
            </a:r>
            <a:r>
              <a:rPr lang="el-GR" sz="1200" b="1" dirty="0">
                <a:latin typeface="Arial" pitchFamily="34" charset="0"/>
                <a:cs typeface="Arial" pitchFamily="34" charset="0"/>
              </a:rPr>
              <a:t> φάσης 3. Οι ασθενείς έλαβαν </a:t>
            </a:r>
            <a:r>
              <a:rPr lang="el-GR" sz="1200" b="1" dirty="0" err="1">
                <a:solidFill>
                  <a:srgbClr val="A50021"/>
                </a:solidFill>
                <a:latin typeface="Arial" pitchFamily="34" charset="0"/>
                <a:cs typeface="Arial" pitchFamily="34" charset="0"/>
              </a:rPr>
              <a:t>Nefecon</a:t>
            </a:r>
            <a:r>
              <a:rPr lang="el-GR" sz="1200" b="1" dirty="0">
                <a:solidFill>
                  <a:srgbClr val="A50021"/>
                </a:solidFill>
                <a:latin typeface="Arial" pitchFamily="34" charset="0"/>
                <a:cs typeface="Arial" pitchFamily="34" charset="0"/>
              </a:rPr>
              <a:t> 16 </a:t>
            </a:r>
            <a:r>
              <a:rPr lang="el-GR" sz="1200" b="1" dirty="0" err="1">
                <a:solidFill>
                  <a:srgbClr val="A50021"/>
                </a:solidFill>
                <a:latin typeface="Arial" pitchFamily="34" charset="0"/>
                <a:cs typeface="Arial" pitchFamily="34" charset="0"/>
              </a:rPr>
              <a:t>mg</a:t>
            </a:r>
            <a:r>
              <a:rPr lang="el-GR" sz="1200" b="1" dirty="0">
                <a:solidFill>
                  <a:srgbClr val="A50021"/>
                </a:solidFill>
                <a:latin typeface="Arial" pitchFamily="34" charset="0"/>
                <a:cs typeface="Arial" pitchFamily="34" charset="0"/>
              </a:rPr>
              <a:t>/</a:t>
            </a:r>
            <a:r>
              <a:rPr lang="en-US" sz="1200" b="1" dirty="0">
                <a:solidFill>
                  <a:srgbClr val="A50021"/>
                </a:solidFill>
                <a:latin typeface="Arial" pitchFamily="34" charset="0"/>
                <a:cs typeface="Arial" pitchFamily="34" charset="0"/>
              </a:rPr>
              <a:t>d</a:t>
            </a:r>
            <a:r>
              <a:rPr lang="el-GR" sz="1200" b="1" dirty="0">
                <a:solidFill>
                  <a:srgbClr val="A50021"/>
                </a:solidFill>
                <a:latin typeface="Arial" pitchFamily="34" charset="0"/>
                <a:cs typeface="Arial" pitchFamily="34" charset="0"/>
              </a:rPr>
              <a:t> ή αντίστοιχο εικονικό φάρμακο για περίοδο θεραπείας 9 μηνών</a:t>
            </a:r>
            <a:r>
              <a:rPr lang="el-GR" sz="1200" b="1" dirty="0">
                <a:latin typeface="Arial" pitchFamily="34" charset="0"/>
                <a:cs typeface="Arial" pitchFamily="34" charset="0"/>
              </a:rPr>
              <a:t>. Η βελτιστοποιημένη υποστηρικτική αγωγή (δηλαδή, έλεγχος της αρτηριακής πίεσης, διατροφικός περιορισμός νατρίου και η μέγιστη ανεκτή αναστολή του RAS) συνεχίστηκε καθ' όλη τη διάρκεια της δοκιμής 2 ετών.</a:t>
            </a:r>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l-GR" sz="2000" b="1" dirty="0">
                <a:solidFill>
                  <a:schemeClr val="bg1"/>
                </a:solidFill>
                <a:latin typeface="Arial" pitchFamily="34" charset="0"/>
                <a:cs typeface="Arial" pitchFamily="34" charset="0"/>
              </a:rPr>
              <a:t>Βουδεσονίδη εντερικής αποδέσμευσης (</a:t>
            </a:r>
            <a:r>
              <a:rPr lang="en-US" sz="2000" b="1" dirty="0" err="1">
                <a:solidFill>
                  <a:schemeClr val="bg1"/>
                </a:solidFill>
                <a:latin typeface="Arial" pitchFamily="34" charset="0"/>
                <a:cs typeface="Arial" pitchFamily="34" charset="0"/>
              </a:rPr>
              <a:t>NefIgArd</a:t>
            </a:r>
            <a:r>
              <a:rPr lang="en-US" sz="2000" b="1" dirty="0">
                <a:solidFill>
                  <a:schemeClr val="bg1"/>
                </a:solidFill>
                <a:latin typeface="Arial" pitchFamily="34" charset="0"/>
                <a:cs typeface="Arial" pitchFamily="34" charset="0"/>
              </a:rPr>
              <a:t> trial)</a:t>
            </a:r>
          </a:p>
        </p:txBody>
      </p:sp>
      <p:sp>
        <p:nvSpPr>
          <p:cNvPr id="21" name="20 - Ορθογώνιο"/>
          <p:cNvSpPr/>
          <p:nvPr/>
        </p:nvSpPr>
        <p:spPr>
          <a:xfrm>
            <a:off x="7650088" y="4948594"/>
            <a:ext cx="1493912" cy="215444"/>
          </a:xfrm>
          <a:prstGeom prst="rect">
            <a:avLst/>
          </a:prstGeom>
        </p:spPr>
        <p:txBody>
          <a:bodyPr wrap="square">
            <a:spAutoFit/>
          </a:bodyPr>
          <a:lstStyle/>
          <a:p>
            <a:r>
              <a:rPr lang="en-US" sz="800" b="1" dirty="0"/>
              <a:t>Lancet 2023; 402: 859–70 </a:t>
            </a:r>
            <a:endParaRPr lang="el-GR" sz="800" dirty="0"/>
          </a:p>
        </p:txBody>
      </p:sp>
      <p:pic>
        <p:nvPicPr>
          <p:cNvPr id="5122" name="Picture 2"/>
          <p:cNvPicPr>
            <a:picLocks noChangeAspect="1" noChangeArrowheads="1"/>
          </p:cNvPicPr>
          <p:nvPr/>
        </p:nvPicPr>
        <p:blipFill>
          <a:blip r:embed="rId2" cstate="print"/>
          <a:srcRect/>
          <a:stretch>
            <a:fillRect/>
          </a:stretch>
        </p:blipFill>
        <p:spPr bwMode="auto">
          <a:xfrm>
            <a:off x="35496" y="2499942"/>
            <a:ext cx="4259583" cy="18000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554824" y="2571750"/>
            <a:ext cx="4337656" cy="18000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rPr>
                <a:t>Χορήγηση Κορτικοστεροειδών</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707654"/>
            <a:ext cx="8640960" cy="2088232"/>
          </a:xfrm>
        </p:spPr>
        <p:txBody>
          <a:bodyPr/>
          <a:lstStyle/>
          <a:p>
            <a:pPr>
              <a:buClr>
                <a:srgbClr val="A50021"/>
              </a:buClr>
              <a:buFont typeface="Wingdings" pitchFamily="2" charset="2"/>
              <a:buChar char="v"/>
            </a:pPr>
            <a:r>
              <a:rPr lang="el-GR" sz="1200" b="1" dirty="0">
                <a:latin typeface="Arial" pitchFamily="34" charset="0"/>
                <a:cs typeface="Arial" pitchFamily="34" charset="0"/>
              </a:rPr>
              <a:t>Προτείνεται </a:t>
            </a:r>
            <a:r>
              <a:rPr lang="el-GR" sz="1200" b="1" dirty="0">
                <a:solidFill>
                  <a:srgbClr val="A50021"/>
                </a:solidFill>
                <a:latin typeface="Arial" pitchFamily="34" charset="0"/>
                <a:cs typeface="Arial" pitchFamily="34" charset="0"/>
              </a:rPr>
              <a:t>9μηνη αγωγή με nefecon για ασθενείς που διατρέχουν κίνδυνο προοδευτικής απώλειας νεφρικής λειτουργίας</a:t>
            </a:r>
            <a:r>
              <a:rPr lang="el-GR" sz="1200" b="1" dirty="0">
                <a:latin typeface="Arial" pitchFamily="34" charset="0"/>
                <a:cs typeface="Arial" pitchFamily="34" charset="0"/>
              </a:rPr>
              <a:t> με IgAN (2B).</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Ένας μόνος κύκλος θεραπείας 9 μηνών με </a:t>
            </a:r>
            <a:r>
              <a:rPr lang="el-GR" sz="1200" b="1" dirty="0" err="1">
                <a:latin typeface="Arial" pitchFamily="34" charset="0"/>
                <a:cs typeface="Arial" pitchFamily="34" charset="0"/>
              </a:rPr>
              <a:t>nefecon</a:t>
            </a:r>
            <a:r>
              <a:rPr lang="el-GR" sz="1200" b="1" dirty="0">
                <a:latin typeface="Arial" pitchFamily="34" charset="0"/>
                <a:cs typeface="Arial" pitchFamily="34" charset="0"/>
              </a:rPr>
              <a:t> είναι απίθανο να προκαλέσει παρατεταμένη κλινική ανταπόκριση όσον αφορά τη μείωση της πρωτεϊνουρίας ή τη σταθεροποίηση του eGFR και είναι </a:t>
            </a:r>
            <a:r>
              <a:rPr lang="el-GR" sz="1200" b="1" dirty="0">
                <a:solidFill>
                  <a:srgbClr val="A50021"/>
                </a:solidFill>
                <a:latin typeface="Arial" pitchFamily="34" charset="0"/>
                <a:cs typeface="Arial" pitchFamily="34" charset="0"/>
              </a:rPr>
              <a:t>πιθανό ότι πολλοί ασθενείς θα χρειαστούν είτε επαναλαμβανόμενους κύκλους θεραπείας 9 μηνών </a:t>
            </a:r>
            <a:r>
              <a:rPr lang="el-GR" sz="1200" b="1" dirty="0">
                <a:latin typeface="Arial" pitchFamily="34" charset="0"/>
                <a:cs typeface="Arial" pitchFamily="34" charset="0"/>
              </a:rPr>
              <a:t>είτε ένα σχήμα συντήρησης μειωμένης δόσης</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Η κατάσταση έγκρισης και η διαθεσιμότητα διαφέρουν παγκοσμίως.</a:t>
            </a:r>
            <a:endParaRPr lang="en-US" sz="1200" b="1" dirty="0">
              <a:latin typeface="Arial" pitchFamily="34" charset="0"/>
              <a:cs typeface="Arial" pitchFamily="34" charset="0"/>
            </a:endParaRPr>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l-GR" sz="2000" b="1" dirty="0">
                <a:solidFill>
                  <a:schemeClr val="bg1"/>
                </a:solidFill>
                <a:latin typeface="Arial" pitchFamily="34" charset="0"/>
                <a:cs typeface="Arial" pitchFamily="34" charset="0"/>
              </a:rPr>
              <a:t>Βουδεσονίδη εντερικής αποδέσμευσης</a:t>
            </a:r>
            <a:endParaRPr lang="en-US" sz="2000" b="1" dirty="0">
              <a:solidFill>
                <a:schemeClr val="bg1"/>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E1C7A400-FAE2-ECFF-8C41-A17301C376C3}"/>
              </a:ext>
            </a:extLst>
          </p:cNvPr>
          <p:cNvPicPr>
            <a:picLocks noChangeAspect="1" noChangeArrowheads="1"/>
          </p:cNvPicPr>
          <p:nvPr/>
        </p:nvPicPr>
        <p:blipFill>
          <a:blip r:embed="rId2" cstate="print"/>
          <a:srcRect/>
          <a:stretch>
            <a:fillRect/>
          </a:stretch>
        </p:blipFill>
        <p:spPr bwMode="auto">
          <a:xfrm>
            <a:off x="8541694" y="4603500"/>
            <a:ext cx="602305" cy="5400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rPr>
                <a:t>Χορήγηση Κορτικοστεροειδών</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3147814"/>
            <a:ext cx="8640960" cy="1800200"/>
          </a:xfrm>
        </p:spPr>
        <p:txBody>
          <a:bodyPr/>
          <a:lstStyle/>
          <a:p>
            <a:pPr>
              <a:buClr>
                <a:srgbClr val="A50021"/>
              </a:buClr>
              <a:buFont typeface="Wingdings" pitchFamily="2" charset="2"/>
              <a:buChar char="v"/>
            </a:pPr>
            <a:r>
              <a:rPr lang="el-GR" sz="1200" b="1" dirty="0">
                <a:latin typeface="Arial" pitchFamily="34" charset="0"/>
                <a:cs typeface="Arial" pitchFamily="34" charset="0"/>
              </a:rPr>
              <a:t>Το 2016, λόγω σοβαρών λοιμώξεων στο σκέλος των στεροειδών, η δόση της </a:t>
            </a:r>
            <a:r>
              <a:rPr lang="el-GR" sz="1200" b="1" dirty="0" err="1">
                <a:latin typeface="Arial" pitchFamily="34" charset="0"/>
                <a:cs typeface="Arial" pitchFamily="34" charset="0"/>
              </a:rPr>
              <a:t>μεθυλπρεδνιζολόνης</a:t>
            </a:r>
            <a:r>
              <a:rPr lang="el-GR" sz="1200" b="1" dirty="0">
                <a:latin typeface="Arial" pitchFamily="34" charset="0"/>
                <a:cs typeface="Arial" pitchFamily="34" charset="0"/>
              </a:rPr>
              <a:t> μειώθηκε.</a:t>
            </a:r>
          </a:p>
          <a:p>
            <a:pPr>
              <a:buClr>
                <a:srgbClr val="A50021"/>
              </a:buClr>
              <a:buFont typeface="Wingdings" pitchFamily="2" charset="2"/>
              <a:buChar char="v"/>
            </a:pPr>
            <a:r>
              <a:rPr lang="el-GR" sz="1200" b="1" dirty="0">
                <a:latin typeface="Arial" pitchFamily="34" charset="0"/>
                <a:cs typeface="Arial" pitchFamily="34" charset="0"/>
              </a:rPr>
              <a:t>Σε 4,2 χρόνια παρακολούθησης, </a:t>
            </a:r>
            <a:r>
              <a:rPr lang="el-GR" sz="1200" b="1" dirty="0">
                <a:solidFill>
                  <a:srgbClr val="A50021"/>
                </a:solidFill>
                <a:latin typeface="Arial" pitchFamily="34" charset="0"/>
                <a:cs typeface="Arial" pitchFamily="34" charset="0"/>
              </a:rPr>
              <a:t>η μεθυλπρεδνιζολόνη μείωσε τον κίνδυνο της πρωτοπαθούς έκβασης</a:t>
            </a:r>
            <a:r>
              <a:rPr lang="el-GR" sz="1200" b="1" dirty="0">
                <a:latin typeface="Arial" pitchFamily="34" charset="0"/>
                <a:cs typeface="Arial" pitchFamily="34" charset="0"/>
              </a:rPr>
              <a:t> κατά 47% (HR 0,53, 95% CI 0,39-0,72, p&lt;0,0001) </a:t>
            </a:r>
            <a:r>
              <a:rPr lang="el-GR" sz="1200" b="1" dirty="0">
                <a:solidFill>
                  <a:srgbClr val="A50021"/>
                </a:solidFill>
                <a:latin typeface="Arial" pitchFamily="34" charset="0"/>
                <a:cs typeface="Arial" pitchFamily="34" charset="0"/>
              </a:rPr>
              <a:t>και ESKD </a:t>
            </a:r>
            <a:r>
              <a:rPr lang="el-GR" sz="1200" b="1" dirty="0">
                <a:latin typeface="Arial" pitchFamily="34" charset="0"/>
                <a:cs typeface="Arial" pitchFamily="34" charset="0"/>
              </a:rPr>
              <a:t>κατά 41% (HR 0,59, CI 0,40-0,87, p=0,008). </a:t>
            </a:r>
          </a:p>
          <a:p>
            <a:pPr>
              <a:buClr>
                <a:srgbClr val="A50021"/>
              </a:buClr>
              <a:buFont typeface="Wingdings" pitchFamily="2" charset="2"/>
              <a:buChar char="v"/>
            </a:pPr>
            <a:r>
              <a:rPr lang="el-GR" sz="1200" b="1" dirty="0">
                <a:latin typeface="Arial" pitchFamily="34" charset="0"/>
                <a:cs typeface="Arial" pitchFamily="34" charset="0"/>
              </a:rPr>
              <a:t>Η </a:t>
            </a:r>
            <a:r>
              <a:rPr lang="el-GR" sz="1200" b="1" dirty="0">
                <a:solidFill>
                  <a:srgbClr val="A50021"/>
                </a:solidFill>
                <a:latin typeface="Arial" pitchFamily="34" charset="0"/>
                <a:cs typeface="Arial" pitchFamily="34" charset="0"/>
              </a:rPr>
              <a:t>μείωση του κινδύνου </a:t>
            </a:r>
            <a:r>
              <a:rPr lang="el-GR" sz="1200" b="1" dirty="0">
                <a:latin typeface="Arial" pitchFamily="34" charset="0"/>
                <a:cs typeface="Arial" pitchFamily="34" charset="0"/>
              </a:rPr>
              <a:t>παρατηρήθηκε </a:t>
            </a:r>
            <a:r>
              <a:rPr lang="el-GR" sz="1200" b="1" dirty="0">
                <a:solidFill>
                  <a:srgbClr val="A50021"/>
                </a:solidFill>
                <a:latin typeface="Arial" pitchFamily="34" charset="0"/>
                <a:cs typeface="Arial" pitchFamily="34" charset="0"/>
              </a:rPr>
              <a:t>και στα δύο πρωτόκολλα δόσης</a:t>
            </a:r>
            <a:r>
              <a:rPr lang="el-GR" sz="1200" b="1" dirty="0">
                <a:latin typeface="Arial" pitchFamily="34" charset="0"/>
                <a:cs typeface="Arial" pitchFamily="34" charset="0"/>
              </a:rPr>
              <a:t>. Οι σοβαρές ανεπιθύμητες ενέργειες ήταν πιο συχνές με τα στεροειδή σε σύγκριση με το εικονικό φάρμακο (28 έναντι 7 ασθενών, p=0,0004), ιδιαίτερα με την πλήρη δόση (22 έναντι 4, p=0,0003) έναντι του σχήματος μειωμένης δόσης (6 έναντι 3) .</a:t>
            </a:r>
            <a:endParaRPr lang="en-US" sz="1200" b="1" dirty="0">
              <a:latin typeface="Arial" pitchFamily="34" charset="0"/>
              <a:cs typeface="Arial" pitchFamily="34" charset="0"/>
            </a:endParaRPr>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l-GR" sz="2000" b="1" dirty="0">
                <a:solidFill>
                  <a:schemeClr val="bg1"/>
                </a:solidFill>
                <a:latin typeface="Arial" pitchFamily="34" charset="0"/>
                <a:cs typeface="Arial" pitchFamily="34" charset="0"/>
              </a:rPr>
              <a:t>Κορτικοστεροειδή</a:t>
            </a:r>
            <a:r>
              <a:rPr lang="en-US" sz="2000" b="1" dirty="0">
                <a:solidFill>
                  <a:schemeClr val="bg1"/>
                </a:solidFill>
                <a:latin typeface="Arial" pitchFamily="34" charset="0"/>
                <a:cs typeface="Arial" pitchFamily="34" charset="0"/>
              </a:rPr>
              <a:t> – TESTING RCT  (</a:t>
            </a:r>
            <a:r>
              <a:rPr lang="el-GR" sz="2000" b="1" dirty="0">
                <a:solidFill>
                  <a:schemeClr val="bg1"/>
                </a:solidFill>
                <a:latin typeface="Arial" pitchFamily="34" charset="0"/>
                <a:cs typeface="Arial" pitchFamily="34" charset="0"/>
              </a:rPr>
              <a:t>Ασιάτες)</a:t>
            </a:r>
            <a:endParaRPr lang="en-US" sz="2000" b="1" dirty="0">
              <a:solidFill>
                <a:schemeClr val="bg1"/>
              </a:solidFill>
              <a:latin typeface="Arial" pitchFamily="34" charset="0"/>
              <a:cs typeface="Arial" pitchFamily="34" charset="0"/>
            </a:endParaRPr>
          </a:p>
        </p:txBody>
      </p:sp>
      <p:grpSp>
        <p:nvGrpSpPr>
          <p:cNvPr id="12" name="11 - Ομάδα"/>
          <p:cNvGrpSpPr>
            <a:grpSpLocks noChangeAspect="1"/>
          </p:cNvGrpSpPr>
          <p:nvPr/>
        </p:nvGrpSpPr>
        <p:grpSpPr>
          <a:xfrm>
            <a:off x="1128618" y="1412776"/>
            <a:ext cx="6863610" cy="1451731"/>
            <a:chOff x="323528" y="2208347"/>
            <a:chExt cx="8244656" cy="1743838"/>
          </a:xfrm>
        </p:grpSpPr>
        <p:sp>
          <p:nvSpPr>
            <p:cNvPr id="13" name="12 - TextBox"/>
            <p:cNvSpPr txBox="1"/>
            <p:nvPr/>
          </p:nvSpPr>
          <p:spPr>
            <a:xfrm>
              <a:off x="6228184" y="2953981"/>
              <a:ext cx="2340000" cy="332735"/>
            </a:xfrm>
            <a:prstGeom prst="rect">
              <a:avLst/>
            </a:prstGeom>
            <a:solidFill>
              <a:srgbClr val="CCCCFF"/>
            </a:solidFill>
            <a:ln>
              <a:solidFill>
                <a:schemeClr val="tx1"/>
              </a:solidFill>
            </a:ln>
          </p:spPr>
          <p:txBody>
            <a:bodyPr wrap="square" rtlCol="0">
              <a:spAutoFit/>
            </a:bodyPr>
            <a:lstStyle/>
            <a:p>
              <a:pPr algn="ctr"/>
              <a:r>
                <a:rPr lang="en-US" sz="1200" b="1" u="sng" dirty="0"/>
                <a:t>Placebo</a:t>
              </a:r>
              <a:endParaRPr lang="el-GR" sz="1200" b="1" baseline="30000" dirty="0"/>
            </a:p>
          </p:txBody>
        </p:sp>
        <p:grpSp>
          <p:nvGrpSpPr>
            <p:cNvPr id="14" name="48 - Ομάδα"/>
            <p:cNvGrpSpPr/>
            <p:nvPr/>
          </p:nvGrpSpPr>
          <p:grpSpPr>
            <a:xfrm>
              <a:off x="323528" y="2208347"/>
              <a:ext cx="5472608" cy="1743838"/>
              <a:chOff x="323528" y="2208347"/>
              <a:chExt cx="5472608" cy="1743838"/>
            </a:xfrm>
          </p:grpSpPr>
          <p:sp>
            <p:nvSpPr>
              <p:cNvPr id="17" name="16 - TextBox"/>
              <p:cNvSpPr txBox="1"/>
              <p:nvPr/>
            </p:nvSpPr>
            <p:spPr>
              <a:xfrm>
                <a:off x="323528" y="2951366"/>
                <a:ext cx="2412001" cy="998204"/>
              </a:xfrm>
              <a:prstGeom prst="rect">
                <a:avLst/>
              </a:prstGeom>
              <a:solidFill>
                <a:srgbClr val="CCCCFF"/>
              </a:solidFill>
              <a:ln>
                <a:solidFill>
                  <a:schemeClr val="tx1"/>
                </a:solidFill>
              </a:ln>
            </p:spPr>
            <p:txBody>
              <a:bodyPr wrap="square" rtlCol="0">
                <a:spAutoFit/>
              </a:bodyPr>
              <a:lstStyle/>
              <a:p>
                <a:pPr algn="ctr"/>
                <a:r>
                  <a:rPr lang="el-GR" sz="1200" b="1" u="sng" dirty="0"/>
                  <a:t>Μεθυλπρεδνιζολόνη</a:t>
                </a:r>
                <a:r>
                  <a:rPr lang="en-US" sz="1200" b="1" u="sng" dirty="0"/>
                  <a:t> </a:t>
                </a:r>
                <a:r>
                  <a:rPr lang="el-GR" sz="1200" b="1" u="sng" dirty="0"/>
                  <a:t>0,</a:t>
                </a:r>
                <a:r>
                  <a:rPr lang="en-US" sz="1200" b="1" u="sng" dirty="0"/>
                  <a:t>8</a:t>
                </a:r>
                <a:r>
                  <a:rPr lang="el-GR" sz="1200" b="1" u="sng" dirty="0"/>
                  <a:t> </a:t>
                </a:r>
                <a:r>
                  <a:rPr lang="en-US" sz="1200" b="1" u="sng" dirty="0"/>
                  <a:t>mg/kg/d, </a:t>
                </a:r>
              </a:p>
              <a:p>
                <a:pPr algn="ctr"/>
                <a:r>
                  <a:rPr lang="en-US" sz="1200" b="1" u="sng" dirty="0"/>
                  <a:t>Max 48mg</a:t>
                </a:r>
                <a:r>
                  <a:rPr lang="en-US" sz="1200" b="1" baseline="30000" dirty="0"/>
                  <a:t> </a:t>
                </a:r>
              </a:p>
              <a:p>
                <a:pPr algn="ctr"/>
                <a:r>
                  <a:rPr lang="en-US" sz="1200" b="1" dirty="0"/>
                  <a:t>tapering 8mg/d/</a:t>
                </a:r>
                <a:r>
                  <a:rPr lang="en-US" sz="1200" b="1" dirty="0" err="1"/>
                  <a:t>mon</a:t>
                </a:r>
                <a:endParaRPr lang="en-US" sz="1200" b="1" u="sng" dirty="0"/>
              </a:p>
            </p:txBody>
          </p:sp>
          <p:sp>
            <p:nvSpPr>
              <p:cNvPr id="18" name="17 - TextBox"/>
              <p:cNvSpPr txBox="1"/>
              <p:nvPr/>
            </p:nvSpPr>
            <p:spPr>
              <a:xfrm>
                <a:off x="3264970" y="2953981"/>
                <a:ext cx="2412001" cy="998204"/>
              </a:xfrm>
              <a:prstGeom prst="rect">
                <a:avLst/>
              </a:prstGeom>
              <a:solidFill>
                <a:srgbClr val="CCCCFF"/>
              </a:solidFill>
              <a:ln>
                <a:solidFill>
                  <a:schemeClr val="tx1"/>
                </a:solidFill>
              </a:ln>
            </p:spPr>
            <p:txBody>
              <a:bodyPr wrap="square" rtlCol="0">
                <a:spAutoFit/>
              </a:bodyPr>
              <a:lstStyle/>
              <a:p>
                <a:pPr algn="ctr"/>
                <a:r>
                  <a:rPr lang="el-GR" sz="1200" b="1" u="sng" dirty="0"/>
                  <a:t>Μεθυλπρεδνιζολόνη</a:t>
                </a:r>
                <a:r>
                  <a:rPr lang="en-US" sz="1200" b="1" u="sng" dirty="0"/>
                  <a:t> </a:t>
                </a:r>
                <a:r>
                  <a:rPr lang="el-GR" sz="1200" b="1" u="sng" dirty="0"/>
                  <a:t>0,4 </a:t>
                </a:r>
                <a:r>
                  <a:rPr lang="en-US" sz="1200" b="1" u="sng" dirty="0"/>
                  <a:t>mg/kg/d, </a:t>
                </a:r>
              </a:p>
              <a:p>
                <a:pPr algn="ctr"/>
                <a:r>
                  <a:rPr lang="en-US" sz="1200" b="1" u="sng" dirty="0"/>
                  <a:t>max 32mg</a:t>
                </a:r>
                <a:r>
                  <a:rPr lang="en-US" sz="1200" b="1" baseline="30000" dirty="0"/>
                  <a:t> </a:t>
                </a:r>
              </a:p>
              <a:p>
                <a:pPr algn="ctr"/>
                <a:r>
                  <a:rPr lang="en-US" sz="1200" b="1" dirty="0"/>
                  <a:t>tapering 4mg/d/</a:t>
                </a:r>
                <a:r>
                  <a:rPr lang="en-US" sz="1200" b="1" dirty="0" err="1"/>
                  <a:t>mon</a:t>
                </a:r>
                <a:endParaRPr lang="en-US" sz="1200" b="1" u="sng" dirty="0"/>
              </a:p>
            </p:txBody>
          </p:sp>
          <p:sp>
            <p:nvSpPr>
              <p:cNvPr id="19" name="18 - TextBox"/>
              <p:cNvSpPr txBox="1"/>
              <p:nvPr/>
            </p:nvSpPr>
            <p:spPr>
              <a:xfrm>
                <a:off x="3131840" y="2208347"/>
                <a:ext cx="2664296" cy="332735"/>
              </a:xfrm>
              <a:prstGeom prst="rect">
                <a:avLst/>
              </a:prstGeom>
              <a:solidFill>
                <a:srgbClr val="CCCCFF"/>
              </a:solidFill>
              <a:ln>
                <a:solidFill>
                  <a:schemeClr val="tx1"/>
                </a:solidFill>
              </a:ln>
            </p:spPr>
            <p:txBody>
              <a:bodyPr wrap="square" rtlCol="0">
                <a:spAutoFit/>
              </a:bodyPr>
              <a:lstStyle/>
              <a:p>
                <a:pPr algn="ctr"/>
                <a:r>
                  <a:rPr lang="en-US" sz="1200" b="1" u="sng" dirty="0"/>
                  <a:t>Randomization</a:t>
                </a:r>
                <a:endParaRPr lang="el-GR" sz="1200" b="1" u="sng" baseline="60000" dirty="0"/>
              </a:p>
            </p:txBody>
          </p:sp>
          <p:cxnSp>
            <p:nvCxnSpPr>
              <p:cNvPr id="20" name="19 - Γωνιακή σύνδεση"/>
              <p:cNvCxnSpPr>
                <a:stCxn id="19" idx="2"/>
                <a:endCxn id="17" idx="0"/>
              </p:cNvCxnSpPr>
              <p:nvPr/>
            </p:nvCxnSpPr>
            <p:spPr>
              <a:xfrm rot="5400000">
                <a:off x="2791617" y="1278994"/>
                <a:ext cx="410285" cy="293446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5" name="14 - Γωνιακή σύνδεση"/>
            <p:cNvCxnSpPr>
              <a:stCxn id="19" idx="2"/>
              <a:endCxn id="18" idx="0"/>
            </p:cNvCxnSpPr>
            <p:nvPr/>
          </p:nvCxnSpPr>
          <p:spPr>
            <a:xfrm rot="16200000" flipH="1">
              <a:off x="4261029" y="2744040"/>
              <a:ext cx="412900" cy="6983"/>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15 - Γωνιακή σύνδεση"/>
            <p:cNvCxnSpPr>
              <a:stCxn id="19" idx="2"/>
              <a:endCxn id="13" idx="0"/>
            </p:cNvCxnSpPr>
            <p:nvPr/>
          </p:nvCxnSpPr>
          <p:spPr>
            <a:xfrm rot="16200000" flipH="1">
              <a:off x="5724636" y="1280433"/>
              <a:ext cx="412900" cy="293419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rPr>
                <a:t>Χορήγηση Κορτικοστεροειδών</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563638"/>
            <a:ext cx="8640960" cy="2592288"/>
          </a:xfrm>
        </p:spPr>
        <p:txBody>
          <a:bodyPr/>
          <a:lstStyle/>
          <a:p>
            <a:pPr>
              <a:buClr>
                <a:srgbClr val="A50021"/>
              </a:buClr>
              <a:buFont typeface="Wingdings" pitchFamily="2" charset="2"/>
              <a:buChar char="v"/>
            </a:pPr>
            <a:r>
              <a:rPr lang="el-GR" sz="1200" b="1" dirty="0">
                <a:solidFill>
                  <a:srgbClr val="A50021"/>
                </a:solidFill>
                <a:latin typeface="Arial" pitchFamily="34" charset="0"/>
                <a:cs typeface="Arial" pitchFamily="34" charset="0"/>
              </a:rPr>
              <a:t>Όπου το </a:t>
            </a:r>
            <a:r>
              <a:rPr lang="el-GR" sz="1200" b="1" dirty="0" err="1">
                <a:solidFill>
                  <a:srgbClr val="A50021"/>
                </a:solidFill>
                <a:latin typeface="Arial" pitchFamily="34" charset="0"/>
                <a:cs typeface="Arial" pitchFamily="34" charset="0"/>
              </a:rPr>
              <a:t>nefecon</a:t>
            </a:r>
            <a:r>
              <a:rPr lang="el-GR" sz="1200" b="1" dirty="0">
                <a:solidFill>
                  <a:srgbClr val="A50021"/>
                </a:solidFill>
                <a:latin typeface="Arial" pitchFamily="34" charset="0"/>
                <a:cs typeface="Arial" pitchFamily="34" charset="0"/>
              </a:rPr>
              <a:t> δεν είναι διαθέσιμο</a:t>
            </a:r>
            <a:r>
              <a:rPr lang="el-GR" sz="1200" b="1" dirty="0">
                <a:latin typeface="Arial" pitchFamily="34" charset="0"/>
                <a:cs typeface="Arial" pitchFamily="34" charset="0"/>
              </a:rPr>
              <a:t>, προτείνεται οι ασθενείς που διατρέχουν κίνδυνο προοδευτικής απώλειας νεφρικής λειτουργίας με IgAN να υποβάλλονται σε </a:t>
            </a:r>
            <a:r>
              <a:rPr lang="el-GR" sz="1200" b="1" dirty="0">
                <a:solidFill>
                  <a:srgbClr val="A50021"/>
                </a:solidFill>
                <a:latin typeface="Arial" pitchFamily="34" charset="0"/>
                <a:cs typeface="Arial" pitchFamily="34" charset="0"/>
              </a:rPr>
              <a:t>αγωγή με περιορισμένης διάρκειας συστηματικού σχήματος </a:t>
            </a:r>
            <a:r>
              <a:rPr lang="el-GR" sz="1200" b="1" dirty="0" err="1">
                <a:solidFill>
                  <a:srgbClr val="A50021"/>
                </a:solidFill>
                <a:latin typeface="Arial" pitchFamily="34" charset="0"/>
                <a:cs typeface="Arial" pitchFamily="34" charset="0"/>
              </a:rPr>
              <a:t>γλυκοκορτικοειδών</a:t>
            </a:r>
            <a:r>
              <a:rPr lang="el-GR" sz="1200" b="1" dirty="0">
                <a:solidFill>
                  <a:srgbClr val="A50021"/>
                </a:solidFill>
                <a:latin typeface="Arial" pitchFamily="34" charset="0"/>
                <a:cs typeface="Arial" pitchFamily="34" charset="0"/>
              </a:rPr>
              <a:t> μειωμένης δόσης</a:t>
            </a:r>
            <a:r>
              <a:rPr lang="el-GR" sz="1200" b="1" dirty="0">
                <a:latin typeface="Arial" pitchFamily="34" charset="0"/>
                <a:cs typeface="Arial" pitchFamily="34" charset="0"/>
              </a:rPr>
              <a:t> σε συνδυασμό με </a:t>
            </a:r>
            <a:r>
              <a:rPr lang="el-GR" sz="1200" b="1" dirty="0" err="1">
                <a:latin typeface="Arial" pitchFamily="34" charset="0"/>
                <a:cs typeface="Arial" pitchFamily="34" charset="0"/>
              </a:rPr>
              <a:t>αντιμικροβιακή</a:t>
            </a:r>
            <a:r>
              <a:rPr lang="el-GR" sz="1200" b="1" dirty="0">
                <a:latin typeface="Arial" pitchFamily="34" charset="0"/>
                <a:cs typeface="Arial" pitchFamily="34" charset="0"/>
              </a:rPr>
              <a:t> προφύλαξη μετά από ενδελεχή αξιολόγηση κινδύνου τοξικότητας (2Β) .</a:t>
            </a:r>
          </a:p>
          <a:p>
            <a:pPr>
              <a:buClr>
                <a:srgbClr val="A50021"/>
              </a:buClr>
              <a:buFont typeface="Wingdings" pitchFamily="2" charset="2"/>
              <a:buChar char="v"/>
            </a:pPr>
            <a:endParaRPr lang="el-GR" sz="1200" b="1" dirty="0">
              <a:solidFill>
                <a:srgbClr val="A50021"/>
              </a:solidFill>
              <a:latin typeface="Arial" pitchFamily="34" charset="0"/>
              <a:cs typeface="Arial" pitchFamily="34" charset="0"/>
            </a:endParaRPr>
          </a:p>
          <a:p>
            <a:pPr>
              <a:buClr>
                <a:srgbClr val="A50021"/>
              </a:buClr>
              <a:buFont typeface="Wingdings" pitchFamily="2" charset="2"/>
              <a:buChar char="v"/>
            </a:pPr>
            <a:r>
              <a:rPr lang="el-GR" sz="1200" b="1" dirty="0">
                <a:solidFill>
                  <a:srgbClr val="A50021"/>
                </a:solidFill>
                <a:latin typeface="Arial" pitchFamily="34" charset="0"/>
                <a:cs typeface="Arial" pitchFamily="34" charset="0"/>
              </a:rPr>
              <a:t>Μεθυλπρεδνιζολόνη (ή ισοδύναμη) 0,4 </a:t>
            </a:r>
            <a:r>
              <a:rPr lang="el-GR" sz="1200" b="1" dirty="0" err="1">
                <a:solidFill>
                  <a:srgbClr val="A50021"/>
                </a:solidFill>
                <a:latin typeface="Arial" pitchFamily="34" charset="0"/>
                <a:cs typeface="Arial" pitchFamily="34" charset="0"/>
              </a:rPr>
              <a:t>mg</a:t>
            </a:r>
            <a:r>
              <a:rPr lang="el-GR" sz="1200" b="1" dirty="0">
                <a:solidFill>
                  <a:srgbClr val="A50021"/>
                </a:solidFill>
                <a:latin typeface="Arial" pitchFamily="34" charset="0"/>
                <a:cs typeface="Arial" pitchFamily="34" charset="0"/>
              </a:rPr>
              <a:t>/</a:t>
            </a:r>
            <a:r>
              <a:rPr lang="el-GR" sz="1200" b="1" dirty="0" err="1">
                <a:solidFill>
                  <a:srgbClr val="A50021"/>
                </a:solidFill>
                <a:latin typeface="Arial" pitchFamily="34" charset="0"/>
                <a:cs typeface="Arial" pitchFamily="34" charset="0"/>
              </a:rPr>
              <a:t>kg</a:t>
            </a:r>
            <a:r>
              <a:rPr lang="el-GR" sz="1200" b="1" dirty="0">
                <a:solidFill>
                  <a:srgbClr val="A50021"/>
                </a:solidFill>
                <a:latin typeface="Arial" pitchFamily="34" charset="0"/>
                <a:cs typeface="Arial" pitchFamily="34" charset="0"/>
              </a:rPr>
              <a:t> ημερησίως (μέγιστο: 32 </a:t>
            </a:r>
            <a:r>
              <a:rPr lang="el-GR" sz="1200" b="1" dirty="0" err="1">
                <a:solidFill>
                  <a:srgbClr val="A50021"/>
                </a:solidFill>
                <a:latin typeface="Arial" pitchFamily="34" charset="0"/>
                <a:cs typeface="Arial" pitchFamily="34" charset="0"/>
              </a:rPr>
              <a:t>mg</a:t>
            </a:r>
            <a:r>
              <a:rPr lang="el-GR" sz="1200" b="1" dirty="0">
                <a:solidFill>
                  <a:srgbClr val="A50021"/>
                </a:solidFill>
                <a:latin typeface="Arial" pitchFamily="34" charset="0"/>
                <a:cs typeface="Arial" pitchFamily="34" charset="0"/>
              </a:rPr>
              <a:t>/ημέρα) για 2 μήνες ακολουθούμενη από μείωση της δόσης κατά 4 </a:t>
            </a:r>
            <a:r>
              <a:rPr lang="el-GR" sz="1200" b="1" dirty="0" err="1">
                <a:solidFill>
                  <a:srgbClr val="A50021"/>
                </a:solidFill>
                <a:latin typeface="Arial" pitchFamily="34" charset="0"/>
                <a:cs typeface="Arial" pitchFamily="34" charset="0"/>
              </a:rPr>
              <a:t>mg</a:t>
            </a:r>
            <a:r>
              <a:rPr lang="el-GR" sz="1200" b="1" dirty="0">
                <a:solidFill>
                  <a:srgbClr val="A50021"/>
                </a:solidFill>
                <a:latin typeface="Arial" pitchFamily="34" charset="0"/>
                <a:cs typeface="Arial" pitchFamily="34" charset="0"/>
              </a:rPr>
              <a:t>/ημέρα κάθε μήνα για συνολικά 6–9 μήνες</a:t>
            </a:r>
            <a:r>
              <a:rPr lang="el-GR" sz="1200" b="1" dirty="0">
                <a:latin typeface="Arial" pitchFamily="34" charset="0"/>
                <a:cs typeface="Arial" pitchFamily="34" charset="0"/>
              </a:rPr>
              <a:t>.</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Η θεραπεία με συστηματικά γλυκοκορτικοειδή θα πρέπει να περιλαμβάνει </a:t>
            </a:r>
            <a:r>
              <a:rPr lang="el-GR" sz="1200" b="1" dirty="0" err="1">
                <a:solidFill>
                  <a:srgbClr val="A50021"/>
                </a:solidFill>
                <a:latin typeface="Arial" pitchFamily="34" charset="0"/>
                <a:cs typeface="Arial" pitchFamily="34" charset="0"/>
              </a:rPr>
              <a:t>αντιμικροβιακή</a:t>
            </a:r>
            <a:r>
              <a:rPr lang="el-GR" sz="1200" b="1" dirty="0">
                <a:solidFill>
                  <a:srgbClr val="A50021"/>
                </a:solidFill>
                <a:latin typeface="Arial" pitchFamily="34" charset="0"/>
                <a:cs typeface="Arial" pitchFamily="34" charset="0"/>
              </a:rPr>
              <a:t> προφύλαξη έναντι του </a:t>
            </a:r>
            <a:r>
              <a:rPr lang="el-GR" sz="1200" b="1" dirty="0" err="1">
                <a:solidFill>
                  <a:srgbClr val="A50021"/>
                </a:solidFill>
                <a:latin typeface="Arial" pitchFamily="34" charset="0"/>
                <a:cs typeface="Arial" pitchFamily="34" charset="0"/>
              </a:rPr>
              <a:t>Pneumocystis</a:t>
            </a:r>
            <a:r>
              <a:rPr lang="el-GR" sz="1200" b="1" dirty="0">
                <a:solidFill>
                  <a:srgbClr val="A50021"/>
                </a:solidFill>
                <a:latin typeface="Arial" pitchFamily="34" charset="0"/>
                <a:cs typeface="Arial" pitchFamily="34" charset="0"/>
              </a:rPr>
              <a:t> </a:t>
            </a:r>
            <a:r>
              <a:rPr lang="el-GR" sz="1200" b="1" dirty="0" err="1">
                <a:solidFill>
                  <a:srgbClr val="A50021"/>
                </a:solidFill>
                <a:latin typeface="Arial" pitchFamily="34" charset="0"/>
                <a:cs typeface="Arial" pitchFamily="34" charset="0"/>
              </a:rPr>
              <a:t>jirovecii</a:t>
            </a:r>
            <a:r>
              <a:rPr lang="el-GR" sz="1200" b="1" dirty="0">
                <a:latin typeface="Arial" pitchFamily="34" charset="0"/>
                <a:cs typeface="Arial" pitchFamily="34" charset="0"/>
              </a:rPr>
              <a:t> και </a:t>
            </a:r>
            <a:r>
              <a:rPr lang="el-GR" sz="1200" b="1" dirty="0" err="1">
                <a:latin typeface="Arial" pitchFamily="34" charset="0"/>
                <a:cs typeface="Arial" pitchFamily="34" charset="0"/>
              </a:rPr>
              <a:t>αντι</a:t>
            </a:r>
            <a:r>
              <a:rPr lang="el-GR" sz="1200" b="1" dirty="0">
                <a:latin typeface="Arial" pitchFamily="34" charset="0"/>
                <a:cs typeface="Arial" pitchFamily="34" charset="0"/>
              </a:rPr>
              <a:t>-</a:t>
            </a:r>
            <a:r>
              <a:rPr lang="el-GR" sz="1200" b="1" dirty="0" err="1">
                <a:latin typeface="Arial" pitchFamily="34" charset="0"/>
                <a:cs typeface="Arial" pitchFamily="34" charset="0"/>
              </a:rPr>
              <a:t>ιική</a:t>
            </a:r>
            <a:r>
              <a:rPr lang="el-GR" sz="1200" b="1" dirty="0">
                <a:latin typeface="Arial" pitchFamily="34" charset="0"/>
                <a:cs typeface="Arial" pitchFamily="34" charset="0"/>
              </a:rPr>
              <a:t> προφύλαξη σε φορείς ηπατίτιδας Β, μαζί με </a:t>
            </a:r>
            <a:r>
              <a:rPr lang="el-GR" sz="1200" b="1" dirty="0" err="1">
                <a:latin typeface="Arial" pitchFamily="34" charset="0"/>
                <a:cs typeface="Arial" pitchFamily="34" charset="0"/>
              </a:rPr>
              <a:t>γαστροπροστασία</a:t>
            </a:r>
            <a:r>
              <a:rPr lang="el-GR" sz="1200" b="1" dirty="0">
                <a:latin typeface="Arial" pitchFamily="34" charset="0"/>
                <a:cs typeface="Arial" pitchFamily="34" charset="0"/>
              </a:rPr>
              <a:t> και προστασία των οστών σύμφωνα με τις τοπικές οδηγίες.</a:t>
            </a:r>
            <a:endParaRPr lang="en-US" sz="1200" b="1" dirty="0">
              <a:latin typeface="Arial" pitchFamily="34" charset="0"/>
              <a:cs typeface="Arial" pitchFamily="34" charset="0"/>
            </a:endParaRPr>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l-GR" sz="2000" b="1" dirty="0">
                <a:solidFill>
                  <a:schemeClr val="bg1"/>
                </a:solidFill>
                <a:latin typeface="Arial" pitchFamily="34" charset="0"/>
                <a:cs typeface="Arial" pitchFamily="34" charset="0"/>
              </a:rPr>
              <a:t>Μόνο συστηματικά Κορτικοστεροειδή</a:t>
            </a:r>
            <a:r>
              <a:rPr lang="en-US" sz="2000" b="1" dirty="0">
                <a:solidFill>
                  <a:schemeClr val="bg1"/>
                </a:solidFill>
                <a:latin typeface="Arial" pitchFamily="34" charset="0"/>
                <a:cs typeface="Arial" pitchFamily="34" charset="0"/>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rPr>
                <a:t>Χορήγηση Κορτικοστεροειδών</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707654"/>
            <a:ext cx="8640960" cy="2088232"/>
          </a:xfrm>
        </p:spPr>
        <p:txBody>
          <a:bodyPr/>
          <a:lstStyle/>
          <a:p>
            <a:pPr>
              <a:buClr>
                <a:srgbClr val="A50021"/>
              </a:buClr>
              <a:buFont typeface="Wingdings" pitchFamily="2" charset="2"/>
              <a:buChar char="v"/>
            </a:pPr>
            <a:r>
              <a:rPr lang="en-US" sz="1200" b="1" dirty="0">
                <a:latin typeface="Arial" pitchFamily="34" charset="0"/>
                <a:cs typeface="Arial" pitchFamily="34" charset="0"/>
              </a:rPr>
              <a:t>eGFR &lt;30 ml/min </a:t>
            </a:r>
            <a:r>
              <a:rPr lang="el-GR" sz="1200" b="1" dirty="0">
                <a:latin typeface="Arial" pitchFamily="34" charset="0"/>
                <a:cs typeface="Arial" pitchFamily="34" charset="0"/>
              </a:rPr>
              <a:t>ανά 1,73 </a:t>
            </a:r>
            <a:r>
              <a:rPr lang="en-US" sz="1200" b="1" dirty="0">
                <a:latin typeface="Arial" pitchFamily="34" charset="0"/>
                <a:cs typeface="Arial" pitchFamily="34" charset="0"/>
              </a:rPr>
              <a:t>m</a:t>
            </a:r>
            <a:r>
              <a:rPr lang="en-US" sz="1200" b="1" baseline="30000" dirty="0">
                <a:latin typeface="Arial" pitchFamily="34" charset="0"/>
                <a:cs typeface="Arial" pitchFamily="34" charset="0"/>
              </a:rPr>
              <a:t>2</a:t>
            </a:r>
            <a:endParaRPr lang="el-GR" sz="1200" b="1" baseline="30000"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Διαβήτης και </a:t>
            </a:r>
            <a:r>
              <a:rPr lang="el-GR" sz="1200" b="1" dirty="0" err="1">
                <a:latin typeface="Arial" pitchFamily="34" charset="0"/>
                <a:cs typeface="Arial" pitchFamily="34" charset="0"/>
              </a:rPr>
              <a:t>προδιαβήτης</a:t>
            </a: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Παχυσαρκία</a:t>
            </a:r>
          </a:p>
          <a:p>
            <a:pPr>
              <a:buClr>
                <a:srgbClr val="A50021"/>
              </a:buClr>
              <a:buFont typeface="Wingdings" pitchFamily="2" charset="2"/>
              <a:buChar char="v"/>
            </a:pPr>
            <a:r>
              <a:rPr lang="el-GR" sz="1200" b="1" dirty="0">
                <a:latin typeface="Arial" pitchFamily="34" charset="0"/>
                <a:cs typeface="Arial" pitchFamily="34" charset="0"/>
              </a:rPr>
              <a:t>Λανθάνουσες λοιμώξεις (π.χ. ιογενής ηπατίτιδα και φυματίωση)</a:t>
            </a:r>
          </a:p>
          <a:p>
            <a:pPr>
              <a:buClr>
                <a:srgbClr val="A50021"/>
              </a:buClr>
              <a:buFont typeface="Wingdings" pitchFamily="2" charset="2"/>
              <a:buChar char="v"/>
            </a:pPr>
            <a:r>
              <a:rPr lang="el-GR" sz="1200" b="1" dirty="0">
                <a:latin typeface="Arial" pitchFamily="34" charset="0"/>
                <a:cs typeface="Arial" pitchFamily="34" charset="0"/>
              </a:rPr>
              <a:t>Ενεργό πεπτικό έλκος</a:t>
            </a:r>
          </a:p>
          <a:p>
            <a:pPr>
              <a:buClr>
                <a:srgbClr val="A50021"/>
              </a:buClr>
              <a:buFont typeface="Wingdings" pitchFamily="2" charset="2"/>
              <a:buChar char="v"/>
            </a:pPr>
            <a:r>
              <a:rPr lang="el-GR" sz="1200" b="1" dirty="0">
                <a:latin typeface="Arial" pitchFamily="34" charset="0"/>
                <a:cs typeface="Arial" pitchFamily="34" charset="0"/>
              </a:rPr>
              <a:t>Μη ελεγχόμενη ψυχιατρική νόσος</a:t>
            </a:r>
          </a:p>
          <a:p>
            <a:pPr>
              <a:buClr>
                <a:srgbClr val="A50021"/>
              </a:buClr>
              <a:buFont typeface="Wingdings" pitchFamily="2" charset="2"/>
              <a:buChar char="v"/>
            </a:pPr>
            <a:r>
              <a:rPr lang="el-GR" sz="1200" b="1" dirty="0">
                <a:latin typeface="Arial" pitchFamily="34" charset="0"/>
                <a:cs typeface="Arial" pitchFamily="34" charset="0"/>
              </a:rPr>
              <a:t>Οστεοπόρωση</a:t>
            </a:r>
          </a:p>
          <a:p>
            <a:pPr>
              <a:buClr>
                <a:srgbClr val="A50021"/>
              </a:buClr>
              <a:buFont typeface="Wingdings" pitchFamily="2" charset="2"/>
              <a:buChar char="v"/>
            </a:pPr>
            <a:r>
              <a:rPr lang="el-GR" sz="1200" b="1" dirty="0">
                <a:latin typeface="Arial" pitchFamily="34" charset="0"/>
                <a:cs typeface="Arial" pitchFamily="34" charset="0"/>
              </a:rPr>
              <a:t>Καταρράκτης</a:t>
            </a:r>
            <a:endParaRPr lang="en-US" sz="1200" b="1" dirty="0">
              <a:latin typeface="Arial" pitchFamily="34" charset="0"/>
              <a:cs typeface="Arial" pitchFamily="34" charset="0"/>
            </a:endParaRPr>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l-GR" sz="2000" b="1" dirty="0">
                <a:solidFill>
                  <a:schemeClr val="bg1"/>
                </a:solidFill>
                <a:latin typeface="Arial" pitchFamily="34" charset="0"/>
                <a:cs typeface="Arial" pitchFamily="34" charset="0"/>
              </a:rPr>
              <a:t>Συστηματικά κορτικοστεροειδή – Αυξημένη τοξικότητα</a:t>
            </a:r>
            <a:endParaRPr lang="en-US" sz="2000" b="1" dirty="0">
              <a:solidFill>
                <a:schemeClr val="bg1"/>
              </a:solidFill>
              <a:latin typeface="Arial" pitchFamily="34" charset="0"/>
              <a:cs typeface="Arial"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8541695" y="4603500"/>
            <a:ext cx="602305" cy="540000"/>
          </a:xfrm>
          <a:prstGeom prst="rect">
            <a:avLst/>
          </a:prstGeom>
          <a:noFill/>
          <a:ln w="9525">
            <a:noFill/>
            <a:miter lim="800000"/>
            <a:headEnd/>
            <a:tailEnd/>
          </a:ln>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1064142"/>
            <a:chOff x="0" y="1"/>
            <a:chExt cx="9144000" cy="1422832"/>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1378588"/>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Ανοσοκατασταλτική αγωγή</a:t>
              </a:r>
              <a:endParaRPr lang="de-DE" sz="2800" b="1" dirty="0">
                <a:solidFill>
                  <a:schemeClr val="bg1"/>
                </a:solidFill>
                <a:latin typeface="Arial" panose="020B0604020202020204" pitchFamily="34" charset="0"/>
                <a:cs typeface="Arial" panose="020B0604020202020204" pitchFamily="34" charset="0"/>
              </a:endParaRPr>
            </a:p>
            <a:p>
              <a:pPr algn="ctr">
                <a:spcAft>
                  <a:spcPts val="600"/>
                </a:spcAft>
              </a:pPr>
              <a:r>
                <a:rPr lang="el-GR" sz="2800" b="1" dirty="0">
                  <a:solidFill>
                    <a:schemeClr val="bg1"/>
                  </a:solidFill>
                  <a:latin typeface="Arial" panose="020B0604020202020204" pitchFamily="34" charset="0"/>
                  <a:cs typeface="Arial" panose="020B0604020202020204" pitchFamily="34" charset="0"/>
                </a:rPr>
                <a:t>αγωγή</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0" y="1347614"/>
            <a:ext cx="4572000" cy="1872208"/>
          </a:xfrm>
        </p:spPr>
        <p:txBody>
          <a:bodyPr/>
          <a:lstStyle/>
          <a:p>
            <a:pPr>
              <a:buClr>
                <a:srgbClr val="A50021"/>
              </a:buClr>
              <a:buFont typeface="Wingdings" pitchFamily="2" charset="2"/>
              <a:buChar char="v"/>
            </a:pPr>
            <a:r>
              <a:rPr lang="el-GR" sz="1000" b="1" dirty="0">
                <a:latin typeface="Arial" pitchFamily="34" charset="0"/>
                <a:cs typeface="Arial" pitchFamily="34" charset="0"/>
              </a:rPr>
              <a:t>Το </a:t>
            </a:r>
            <a:r>
              <a:rPr lang="en-US" sz="1000" b="1" dirty="0">
                <a:solidFill>
                  <a:srgbClr val="A50021"/>
                </a:solidFill>
                <a:latin typeface="Arial" pitchFamily="34" charset="0"/>
                <a:cs typeface="Arial" pitchFamily="34" charset="0"/>
              </a:rPr>
              <a:t>iptacopan</a:t>
            </a:r>
            <a:r>
              <a:rPr lang="en-US" sz="1000" b="1" dirty="0">
                <a:latin typeface="Arial" pitchFamily="34" charset="0"/>
                <a:cs typeface="Arial" pitchFamily="34" charset="0"/>
              </a:rPr>
              <a:t> </a:t>
            </a:r>
            <a:r>
              <a:rPr lang="el-GR" sz="1000" b="1" dirty="0">
                <a:latin typeface="Arial" pitchFamily="34" charset="0"/>
                <a:cs typeface="Arial" pitchFamily="34" charset="0"/>
              </a:rPr>
              <a:t>είναι ένας </a:t>
            </a:r>
            <a:r>
              <a:rPr lang="el-GR" sz="1000" b="1" dirty="0">
                <a:solidFill>
                  <a:srgbClr val="A50021"/>
                </a:solidFill>
                <a:latin typeface="Arial" pitchFamily="34" charset="0"/>
                <a:cs typeface="Arial" pitchFamily="34" charset="0"/>
              </a:rPr>
              <a:t>από του στόματος αναστολέας του παράγοντα Β του συμπληρώματος</a:t>
            </a:r>
            <a:r>
              <a:rPr lang="el-GR" sz="1000" b="1" dirty="0">
                <a:latin typeface="Arial" pitchFamily="34" charset="0"/>
                <a:cs typeface="Arial" pitchFamily="34" charset="0"/>
              </a:rPr>
              <a:t>.</a:t>
            </a:r>
            <a:endParaRPr lang="en-US" sz="1000" b="1" dirty="0">
              <a:latin typeface="Arial" pitchFamily="34" charset="0"/>
              <a:cs typeface="Arial" pitchFamily="34" charset="0"/>
            </a:endParaRPr>
          </a:p>
          <a:p>
            <a:pPr>
              <a:buClr>
                <a:srgbClr val="A50021"/>
              </a:buClr>
              <a:buFont typeface="Wingdings" pitchFamily="2" charset="2"/>
              <a:buChar char="v"/>
            </a:pPr>
            <a:r>
              <a:rPr lang="el-GR" sz="1000" b="1" dirty="0">
                <a:latin typeface="Arial" pitchFamily="34" charset="0"/>
                <a:cs typeface="Arial" pitchFamily="34" charset="0"/>
              </a:rPr>
              <a:t>Σε μια </a:t>
            </a:r>
            <a:r>
              <a:rPr lang="el-GR" sz="1000" b="1" dirty="0">
                <a:solidFill>
                  <a:srgbClr val="A50021"/>
                </a:solidFill>
                <a:latin typeface="Arial" pitchFamily="34" charset="0"/>
                <a:cs typeface="Arial" pitchFamily="34" charset="0"/>
              </a:rPr>
              <a:t>φάσης 3, RCT</a:t>
            </a:r>
            <a:r>
              <a:rPr lang="el-GR" sz="1000" b="1" dirty="0">
                <a:latin typeface="Arial" pitchFamily="34" charset="0"/>
                <a:cs typeface="Arial" pitchFamily="34" charset="0"/>
              </a:rPr>
              <a:t>, συμμετείχαν ενήλικες ασθενείς με IgAN και πρωτεϊνουρία (</a:t>
            </a:r>
            <a:r>
              <a:rPr lang="el-GR" sz="1000" b="1" dirty="0">
                <a:solidFill>
                  <a:srgbClr val="A50021"/>
                </a:solidFill>
                <a:latin typeface="Arial" pitchFamily="34" charset="0"/>
                <a:cs typeface="Arial" pitchFamily="34" charset="0"/>
              </a:rPr>
              <a:t>24ωρη PCR ούρων ≥1 g/g</a:t>
            </a:r>
            <a:r>
              <a:rPr lang="el-GR" sz="1000" b="1" dirty="0">
                <a:latin typeface="Arial" pitchFamily="34" charset="0"/>
                <a:cs typeface="Arial" pitchFamily="34" charset="0"/>
              </a:rPr>
              <a:t>) παρά τη βελτιστοποιημένη υποστηρικτική θεραπεία. Οι ασθενείς τυχαιοποιήθηκαν, σε αναλογία 1:1, για να λάβουν από του στόματος </a:t>
            </a:r>
            <a:r>
              <a:rPr lang="en-US" sz="1000" b="1" dirty="0">
                <a:solidFill>
                  <a:srgbClr val="A50021"/>
                </a:solidFill>
                <a:latin typeface="Arial" pitchFamily="34" charset="0"/>
                <a:cs typeface="Arial" pitchFamily="34" charset="0"/>
              </a:rPr>
              <a:t>iptacopan</a:t>
            </a:r>
            <a:r>
              <a:rPr lang="el-GR" sz="1000" b="1" dirty="0">
                <a:solidFill>
                  <a:srgbClr val="A50021"/>
                </a:solidFill>
                <a:latin typeface="Arial" pitchFamily="34" charset="0"/>
                <a:cs typeface="Arial" pitchFamily="34" charset="0"/>
              </a:rPr>
              <a:t> (200 </a:t>
            </a:r>
            <a:r>
              <a:rPr lang="el-GR" sz="1000" b="1" dirty="0" err="1">
                <a:solidFill>
                  <a:srgbClr val="A50021"/>
                </a:solidFill>
                <a:latin typeface="Arial" pitchFamily="34" charset="0"/>
                <a:cs typeface="Arial" pitchFamily="34" charset="0"/>
              </a:rPr>
              <a:t>mg</a:t>
            </a:r>
            <a:r>
              <a:rPr lang="el-GR" sz="1000" b="1" dirty="0">
                <a:solidFill>
                  <a:srgbClr val="A50021"/>
                </a:solidFill>
                <a:latin typeface="Arial" pitchFamily="34" charset="0"/>
                <a:cs typeface="Arial" pitchFamily="34" charset="0"/>
              </a:rPr>
              <a:t>) ή </a:t>
            </a:r>
            <a:r>
              <a:rPr lang="en-US" sz="1000" b="1" dirty="0">
                <a:solidFill>
                  <a:srgbClr val="A50021"/>
                </a:solidFill>
                <a:latin typeface="Arial" pitchFamily="34" charset="0"/>
                <a:cs typeface="Arial" pitchFamily="34" charset="0"/>
              </a:rPr>
              <a:t>placebo </a:t>
            </a:r>
            <a:r>
              <a:rPr lang="el-GR" sz="1000" b="1" dirty="0">
                <a:solidFill>
                  <a:srgbClr val="A50021"/>
                </a:solidFill>
                <a:latin typeface="Arial" pitchFamily="34" charset="0"/>
                <a:cs typeface="Arial" pitchFamily="34" charset="0"/>
              </a:rPr>
              <a:t>δύο φορές την ημέρα για 24 μήνες</a:t>
            </a:r>
            <a:r>
              <a:rPr lang="el-GR" sz="1000" b="1" dirty="0">
                <a:latin typeface="Arial" pitchFamily="34" charset="0"/>
                <a:cs typeface="Arial" pitchFamily="34" charset="0"/>
              </a:rPr>
              <a:t>.</a:t>
            </a:r>
            <a:endParaRPr lang="en-US" sz="1000" b="1" dirty="0">
              <a:latin typeface="Arial" pitchFamily="34" charset="0"/>
              <a:cs typeface="Arial" pitchFamily="34" charset="0"/>
            </a:endParaRPr>
          </a:p>
          <a:p>
            <a:pPr>
              <a:buClr>
                <a:srgbClr val="A50021"/>
              </a:buClr>
              <a:buFont typeface="Wingdings" pitchFamily="2" charset="2"/>
              <a:buChar char="v"/>
            </a:pPr>
            <a:r>
              <a:rPr lang="el-GR" sz="1000" b="1" dirty="0">
                <a:latin typeface="Arial" pitchFamily="34" charset="0"/>
                <a:cs typeface="Arial" pitchFamily="34" charset="0"/>
              </a:rPr>
              <a:t>Τον μήνα 9, η προσαρμοσμένη μέση τιμή της 24ωρης </a:t>
            </a:r>
            <a:r>
              <a:rPr lang="el-GR" sz="1000" b="1" dirty="0">
                <a:solidFill>
                  <a:srgbClr val="A50021"/>
                </a:solidFill>
                <a:latin typeface="Arial" pitchFamily="34" charset="0"/>
                <a:cs typeface="Arial" pitchFamily="34" charset="0"/>
              </a:rPr>
              <a:t>PCR ούρων ήταν 38,3% (95% CI, 26,0 έως 48,6; P&lt;0,001) χαμηλότερη με τ</a:t>
            </a:r>
            <a:r>
              <a:rPr lang="en-US" sz="1000" b="1" dirty="0">
                <a:solidFill>
                  <a:srgbClr val="A50021"/>
                </a:solidFill>
                <a:latin typeface="Arial" pitchFamily="34" charset="0"/>
                <a:cs typeface="Arial" pitchFamily="34" charset="0"/>
              </a:rPr>
              <a:t>o</a:t>
            </a:r>
            <a:r>
              <a:rPr lang="el-GR" sz="1000" b="1" dirty="0">
                <a:solidFill>
                  <a:srgbClr val="A50021"/>
                </a:solidFill>
                <a:latin typeface="Arial" pitchFamily="34" charset="0"/>
                <a:cs typeface="Arial" pitchFamily="34" charset="0"/>
              </a:rPr>
              <a:t> </a:t>
            </a:r>
            <a:r>
              <a:rPr lang="en-US" sz="1000" b="1" dirty="0">
                <a:solidFill>
                  <a:srgbClr val="A50021"/>
                </a:solidFill>
                <a:latin typeface="Arial" pitchFamily="34" charset="0"/>
                <a:cs typeface="Arial" pitchFamily="34" charset="0"/>
              </a:rPr>
              <a:t>iptacopan</a:t>
            </a:r>
            <a:r>
              <a:rPr lang="en-US" sz="1000" b="1" dirty="0">
                <a:latin typeface="Arial" pitchFamily="34" charset="0"/>
                <a:cs typeface="Arial" pitchFamily="34" charset="0"/>
              </a:rPr>
              <a:t> </a:t>
            </a:r>
            <a:r>
              <a:rPr lang="el-GR" sz="1000" b="1" dirty="0">
                <a:latin typeface="Arial" pitchFamily="34" charset="0"/>
                <a:cs typeface="Arial" pitchFamily="34" charset="0"/>
              </a:rPr>
              <a:t>από ό,τι με το </a:t>
            </a:r>
            <a:r>
              <a:rPr lang="en-US" sz="1000" b="1" dirty="0">
                <a:latin typeface="Arial" pitchFamily="34" charset="0"/>
                <a:cs typeface="Arial" pitchFamily="34" charset="0"/>
              </a:rPr>
              <a:t>placebo</a:t>
            </a:r>
            <a:r>
              <a:rPr lang="el-GR" sz="1000" b="1" dirty="0">
                <a:latin typeface="Arial" pitchFamily="34" charset="0"/>
                <a:cs typeface="Arial" pitchFamily="34" charset="0"/>
              </a:rPr>
              <a:t>.</a:t>
            </a:r>
            <a:endParaRPr lang="en-US" sz="1000" b="1" dirty="0">
              <a:latin typeface="Arial" pitchFamily="34" charset="0"/>
              <a:cs typeface="Arial" pitchFamily="34" charset="0"/>
            </a:endParaRPr>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algn="ctr"/>
            <a:r>
              <a:rPr lang="en-US" b="1" dirty="0">
                <a:solidFill>
                  <a:schemeClr val="bg1"/>
                </a:solidFill>
              </a:rPr>
              <a:t>Alternative Complement Pathway Inhibition with Iptacopan in IgAN</a:t>
            </a:r>
            <a:endParaRPr lang="en-US" sz="2000" b="1" dirty="0">
              <a:solidFill>
                <a:schemeClr val="bg1"/>
              </a:solidFill>
              <a:latin typeface="Arial" pitchFamily="34" charset="0"/>
              <a:cs typeface="Arial" pitchFamily="34" charset="0"/>
            </a:endParaRPr>
          </a:p>
        </p:txBody>
      </p:sp>
      <p:sp>
        <p:nvSpPr>
          <p:cNvPr id="2050" name="AutoShape 2" descr="https://www.immune-system-research.com/wp-content/uploads/2023/12/Iptacopan-is-a-First-in-class-Orally-Active-Factor-B-Inhibitor-for-Hemoglobinuria-Research-2023122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grpSp>
        <p:nvGrpSpPr>
          <p:cNvPr id="3" name="12 - Ομάδα"/>
          <p:cNvGrpSpPr>
            <a:grpSpLocks noChangeAspect="1"/>
          </p:cNvGrpSpPr>
          <p:nvPr/>
        </p:nvGrpSpPr>
        <p:grpSpPr>
          <a:xfrm>
            <a:off x="1159537" y="3291830"/>
            <a:ext cx="2252925" cy="1800000"/>
            <a:chOff x="323528" y="1203598"/>
            <a:chExt cx="4416232" cy="3528392"/>
          </a:xfrm>
        </p:grpSpPr>
        <p:pic>
          <p:nvPicPr>
            <p:cNvPr id="2052" name="Picture 4" descr="C:\Users\mpapa\Documents\ERGASIES\ΟΜΙΛΙΕΣ ΣΕ ΣΥΝΕΔΡΙΑ-ΜΑΘΗΜΑΤΑ\2025\26ο Πανελλήνιο Σ Νεφρολογίας\Iptacopan-is-a-First-in-class-Orally-Active-Factor-B-Inhibitor-for-Hemoglobinuria-Research-20231220.jpg"/>
            <p:cNvPicPr>
              <a:picLocks noChangeAspect="1" noChangeArrowheads="1"/>
            </p:cNvPicPr>
            <p:nvPr/>
          </p:nvPicPr>
          <p:blipFill>
            <a:blip r:embed="rId2" cstate="print"/>
            <a:srcRect l="1080" r="33041" b="7391"/>
            <a:stretch>
              <a:fillRect/>
            </a:stretch>
          </p:blipFill>
          <p:spPr bwMode="auto">
            <a:xfrm>
              <a:off x="323528" y="1203598"/>
              <a:ext cx="4392488" cy="3528392"/>
            </a:xfrm>
            <a:prstGeom prst="rect">
              <a:avLst/>
            </a:prstGeom>
            <a:noFill/>
          </p:spPr>
        </p:pic>
        <p:sp>
          <p:nvSpPr>
            <p:cNvPr id="12" name="11 - TextBox"/>
            <p:cNvSpPr txBox="1"/>
            <p:nvPr/>
          </p:nvSpPr>
          <p:spPr>
            <a:xfrm>
              <a:off x="3731760" y="2571750"/>
              <a:ext cx="1008000" cy="2160000"/>
            </a:xfrm>
            <a:prstGeom prst="rect">
              <a:avLst/>
            </a:prstGeom>
            <a:solidFill>
              <a:schemeClr val="bg1"/>
            </a:solidFill>
          </p:spPr>
          <p:txBody>
            <a:bodyPr wrap="square" rtlCol="0">
              <a:spAutoFit/>
            </a:bodyPr>
            <a:lstStyle/>
            <a:p>
              <a:endParaRPr lang="el-GR" dirty="0"/>
            </a:p>
          </p:txBody>
        </p:sp>
      </p:grpSp>
      <p:sp>
        <p:nvSpPr>
          <p:cNvPr id="14" name="13 - Ορθογώνιο"/>
          <p:cNvSpPr/>
          <p:nvPr/>
        </p:nvSpPr>
        <p:spPr>
          <a:xfrm>
            <a:off x="6639788" y="4948594"/>
            <a:ext cx="2504212" cy="215444"/>
          </a:xfrm>
          <a:prstGeom prst="rect">
            <a:avLst/>
          </a:prstGeom>
        </p:spPr>
        <p:txBody>
          <a:bodyPr wrap="none">
            <a:spAutoFit/>
          </a:bodyPr>
          <a:lstStyle/>
          <a:p>
            <a:r>
              <a:rPr lang="en-US" sz="800" b="1" dirty="0" err="1"/>
              <a:t>Perkovic</a:t>
            </a:r>
            <a:r>
              <a:rPr lang="en-US" sz="800" b="1" dirty="0"/>
              <a:t> V et al. N </a:t>
            </a:r>
            <a:r>
              <a:rPr lang="en-US" sz="800" b="1" dirty="0" err="1"/>
              <a:t>Engl</a:t>
            </a:r>
            <a:r>
              <a:rPr lang="en-US" sz="800" b="1" dirty="0"/>
              <a:t> J Med 2025;392:531-43.</a:t>
            </a:r>
            <a:endParaRPr lang="el-GR" sz="800" dirty="0"/>
          </a:p>
        </p:txBody>
      </p:sp>
      <p:pic>
        <p:nvPicPr>
          <p:cNvPr id="4" name="Picture 2"/>
          <p:cNvPicPr>
            <a:picLocks noChangeAspect="1" noChangeArrowheads="1"/>
          </p:cNvPicPr>
          <p:nvPr/>
        </p:nvPicPr>
        <p:blipFill>
          <a:blip r:embed="rId3" cstate="print"/>
          <a:srcRect/>
          <a:stretch>
            <a:fillRect/>
          </a:stretch>
        </p:blipFill>
        <p:spPr bwMode="auto">
          <a:xfrm>
            <a:off x="4644008" y="1851910"/>
            <a:ext cx="4407633" cy="2160000"/>
          </a:xfrm>
          <a:prstGeom prst="rect">
            <a:avLst/>
          </a:prstGeom>
          <a:noFill/>
          <a:ln w="9525">
            <a:noFill/>
            <a:miter lim="800000"/>
            <a:headEnd/>
            <a:tailEnd/>
          </a:ln>
        </p:spPr>
      </p:pic>
      <p:sp>
        <p:nvSpPr>
          <p:cNvPr id="7" name="14 - TextBox">
            <a:extLst>
              <a:ext uri="{FF2B5EF4-FFF2-40B4-BE49-F238E27FC236}">
                <a16:creationId xmlns:a16="http://schemas.microsoft.com/office/drawing/2014/main" id="{96F17E8B-0573-54B4-74AC-D129C66C45D1}"/>
              </a:ext>
            </a:extLst>
          </p:cNvPr>
          <p:cNvSpPr txBox="1"/>
          <p:nvPr/>
        </p:nvSpPr>
        <p:spPr>
          <a:xfrm rot="18979212">
            <a:off x="2243574" y="2890471"/>
            <a:ext cx="4824536" cy="369332"/>
          </a:xfrm>
          <a:prstGeom prst="rect">
            <a:avLst/>
          </a:prstGeom>
          <a:solidFill>
            <a:srgbClr val="A50021"/>
          </a:solidFill>
        </p:spPr>
        <p:txBody>
          <a:bodyPr wrap="square" rtlCol="0">
            <a:spAutoFit/>
          </a:bodyPr>
          <a:lstStyle/>
          <a:p>
            <a:pPr algn="ctr"/>
            <a:r>
              <a:rPr lang="el-GR" b="1" dirty="0">
                <a:solidFill>
                  <a:schemeClr val="bg1"/>
                </a:solidFill>
              </a:rPr>
              <a:t>Έγκριση από τον </a:t>
            </a:r>
            <a:r>
              <a:rPr lang="en-US" b="1" dirty="0">
                <a:solidFill>
                  <a:schemeClr val="bg1"/>
                </a:solidFill>
              </a:rPr>
              <a:t>FDA </a:t>
            </a:r>
            <a:r>
              <a:rPr lang="el-GR" b="1" dirty="0">
                <a:solidFill>
                  <a:schemeClr val="bg1"/>
                </a:solidFill>
              </a:rPr>
              <a:t>και </a:t>
            </a:r>
            <a:r>
              <a:rPr lang="en-US" b="1" dirty="0">
                <a:solidFill>
                  <a:schemeClr val="bg1"/>
                </a:solidFill>
              </a:rPr>
              <a:t>EMA</a:t>
            </a:r>
            <a:endParaRPr lang="el-GR"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Ανοσοκατασταλτική αγωγή</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563638"/>
            <a:ext cx="8640960" cy="1368152"/>
          </a:xfrm>
        </p:spPr>
        <p:txBody>
          <a:bodyPr/>
          <a:lstStyle/>
          <a:p>
            <a:pPr>
              <a:buClr>
                <a:srgbClr val="A50021"/>
              </a:buClr>
              <a:buFont typeface="Wingdings" pitchFamily="2" charset="2"/>
              <a:buChar char="v"/>
            </a:pPr>
            <a:r>
              <a:rPr lang="el-GR" sz="1200" b="1" dirty="0">
                <a:latin typeface="Arial" pitchFamily="34" charset="0"/>
                <a:cs typeface="Arial" pitchFamily="34" charset="0"/>
              </a:rPr>
              <a:t>Σε </a:t>
            </a:r>
            <a:r>
              <a:rPr lang="el-GR" sz="1200" b="1" dirty="0">
                <a:solidFill>
                  <a:srgbClr val="A50021"/>
                </a:solidFill>
                <a:latin typeface="Arial" pitchFamily="34" charset="0"/>
                <a:cs typeface="Arial" pitchFamily="34" charset="0"/>
              </a:rPr>
              <a:t>Κινέζους ασθενείς </a:t>
            </a:r>
            <a:r>
              <a:rPr lang="el-GR" sz="1200" b="1" dirty="0">
                <a:latin typeface="Arial" pitchFamily="34" charset="0"/>
                <a:cs typeface="Arial" pitchFamily="34" charset="0"/>
              </a:rPr>
              <a:t>με IgAN (</a:t>
            </a:r>
            <a:r>
              <a:rPr lang="el-GR" sz="1200" b="1" dirty="0" err="1">
                <a:latin typeface="Arial" pitchFamily="34" charset="0"/>
                <a:cs typeface="Arial" pitchFamily="34" charset="0"/>
              </a:rPr>
              <a:t>Uprot</a:t>
            </a:r>
            <a:r>
              <a:rPr lang="el-GR" sz="1200" b="1" dirty="0">
                <a:latin typeface="Arial" pitchFamily="34" charset="0"/>
                <a:cs typeface="Arial" pitchFamily="34" charset="0"/>
              </a:rPr>
              <a:t> 24h&gt;1g), </a:t>
            </a:r>
            <a:r>
              <a:rPr lang="el-GR" sz="1200" b="1" dirty="0">
                <a:solidFill>
                  <a:srgbClr val="A50021"/>
                </a:solidFill>
                <a:latin typeface="Arial" pitchFamily="34" charset="0"/>
                <a:cs typeface="Arial" pitchFamily="34" charset="0"/>
              </a:rPr>
              <a:t>η χρήση MMF μπορεί να είναι χρήσιμη</a:t>
            </a:r>
            <a:r>
              <a:rPr lang="el-GR" sz="1200" b="1" dirty="0">
                <a:latin typeface="Arial" pitchFamily="34" charset="0"/>
                <a:cs typeface="Arial" pitchFamily="34" charset="0"/>
              </a:rPr>
              <a:t>, καθώς τρεις τυχαιοποιημένες κλινικές μελέτες έδειξαν θετικά αποτελέσματα σχετικά με τη μείωση της πρωτεϊνουρίας και της κλίσης του eGFR.</a:t>
            </a:r>
          </a:p>
          <a:p>
            <a:pPr>
              <a:buClr>
                <a:srgbClr val="A50021"/>
              </a:buClr>
              <a:buFont typeface="Wingdings" pitchFamily="2" charset="2"/>
              <a:buChar char="v"/>
            </a:pPr>
            <a:r>
              <a:rPr lang="el-GR" sz="1200" b="1" dirty="0">
                <a:latin typeface="Arial" pitchFamily="34" charset="0"/>
                <a:cs typeface="Arial" pitchFamily="34" charset="0"/>
              </a:rPr>
              <a:t>Οι οδηγίες KDIGO εξετάζουν την πιθανότητα χορήγησης MMF σε Κινέζους ασθενείς </a:t>
            </a:r>
            <a:r>
              <a:rPr lang="el-GR" sz="1200" b="1" dirty="0">
                <a:solidFill>
                  <a:srgbClr val="A50021"/>
                </a:solidFill>
                <a:latin typeface="Arial" pitchFamily="34" charset="0"/>
                <a:cs typeface="Arial" pitchFamily="34" charset="0"/>
              </a:rPr>
              <a:t>ως παράγοντα αποφυγής της χρήσης γλυκοκορτικοειδών</a:t>
            </a:r>
            <a:r>
              <a:rPr lang="el-GR" sz="1200" b="1" dirty="0">
                <a:latin typeface="Arial" pitchFamily="34" charset="0"/>
                <a:cs typeface="Arial" pitchFamily="34" charset="0"/>
              </a:rPr>
              <a:t>.</a:t>
            </a:r>
          </a:p>
          <a:p>
            <a:pPr marL="0" indent="0" algn="ctr">
              <a:buClr>
                <a:srgbClr val="A50021"/>
              </a:buClr>
              <a:buNone/>
            </a:pPr>
            <a:r>
              <a:rPr lang="el-GR" sz="1200" b="1" i="1" dirty="0">
                <a:latin typeface="Arial" pitchFamily="34" charset="0"/>
                <a:cs typeface="Arial" pitchFamily="34" charset="0"/>
              </a:rPr>
              <a:t>Ωστόσο, υπάρχουν πλέον αναφορές από αναδρομικές μελέτες για το όφελος της χρήσης MMF και σε Καυκάσιους.</a:t>
            </a:r>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n-US" sz="2000" b="1" dirty="0">
                <a:solidFill>
                  <a:schemeClr val="bg1"/>
                </a:solidFill>
                <a:latin typeface="Arial" pitchFamily="34" charset="0"/>
                <a:cs typeface="Arial" pitchFamily="34" charset="0"/>
              </a:rPr>
              <a:t>MMF</a:t>
            </a:r>
          </a:p>
        </p:txBody>
      </p:sp>
      <p:sp>
        <p:nvSpPr>
          <p:cNvPr id="11" name="10 - Ορθογώνιο"/>
          <p:cNvSpPr/>
          <p:nvPr/>
        </p:nvSpPr>
        <p:spPr>
          <a:xfrm>
            <a:off x="6372200" y="4948014"/>
            <a:ext cx="3024336" cy="215444"/>
          </a:xfrm>
          <a:prstGeom prst="rect">
            <a:avLst/>
          </a:prstGeom>
        </p:spPr>
        <p:txBody>
          <a:bodyPr wrap="square">
            <a:spAutoFit/>
          </a:bodyPr>
          <a:lstStyle/>
          <a:p>
            <a:r>
              <a:rPr lang="en-US" sz="800" b="1" dirty="0" err="1"/>
              <a:t>Hou</a:t>
            </a:r>
            <a:r>
              <a:rPr lang="en-US" sz="800" b="1" dirty="0"/>
              <a:t> FF et al. JAMA Network Open. 2023;6(2):e2254054</a:t>
            </a:r>
            <a:endParaRPr lang="el-GR" sz="800" b="1" dirty="0"/>
          </a:p>
        </p:txBody>
      </p:sp>
      <p:pic>
        <p:nvPicPr>
          <p:cNvPr id="2050" name="Picture 2"/>
          <p:cNvPicPr>
            <a:picLocks noChangeAspect="1" noChangeArrowheads="1"/>
          </p:cNvPicPr>
          <p:nvPr/>
        </p:nvPicPr>
        <p:blipFill>
          <a:blip r:embed="rId2" cstate="print"/>
          <a:srcRect b="54628"/>
          <a:stretch>
            <a:fillRect/>
          </a:stretch>
        </p:blipFill>
        <p:spPr bwMode="auto">
          <a:xfrm>
            <a:off x="1763688" y="3076006"/>
            <a:ext cx="2156994" cy="1800000"/>
          </a:xfrm>
          <a:prstGeom prst="rect">
            <a:avLst/>
          </a:prstGeom>
          <a:noFill/>
          <a:ln w="9525">
            <a:noFill/>
            <a:miter lim="800000"/>
            <a:headEnd/>
            <a:tailEnd/>
          </a:ln>
        </p:spPr>
      </p:pic>
      <p:pic>
        <p:nvPicPr>
          <p:cNvPr id="2051" name="Picture 3"/>
          <p:cNvPicPr>
            <a:picLocks noChangeAspect="1" noChangeArrowheads="1"/>
          </p:cNvPicPr>
          <p:nvPr/>
        </p:nvPicPr>
        <p:blipFill>
          <a:blip r:embed="rId2" cstate="print"/>
          <a:srcRect t="52541"/>
          <a:stretch>
            <a:fillRect/>
          </a:stretch>
        </p:blipFill>
        <p:spPr bwMode="auto">
          <a:xfrm>
            <a:off x="4932040" y="3040006"/>
            <a:ext cx="2103361" cy="1836000"/>
          </a:xfrm>
          <a:prstGeom prst="rect">
            <a:avLst/>
          </a:prstGeom>
          <a:noFill/>
          <a:ln w="9525">
            <a:noFill/>
            <a:miter lim="800000"/>
            <a:headEnd/>
            <a:tailEnd/>
          </a:ln>
        </p:spPr>
      </p:pic>
    </p:spTree>
    <p:extLst>
      <p:ext uri="{BB962C8B-B14F-4D97-AF65-F5344CB8AC3E}">
        <p14:creationId xmlns:p14="http://schemas.microsoft.com/office/powerpoint/2010/main" val="409673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Παθοφυσιολογία της </a:t>
              </a:r>
              <a:r>
                <a:rPr lang="en-US" sz="2800" b="1" dirty="0">
                  <a:solidFill>
                    <a:schemeClr val="bg1"/>
                  </a:solidFill>
                  <a:latin typeface="Arial" panose="020B0604020202020204" pitchFamily="34" charset="0"/>
                  <a:cs typeface="Arial" panose="020B0604020202020204" pitchFamily="34" charset="0"/>
                </a:rPr>
                <a:t>IgAN</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0" y="1491630"/>
            <a:ext cx="4572000" cy="2808312"/>
          </a:xfrm>
        </p:spPr>
        <p:txBody>
          <a:bodyPr/>
          <a:lstStyle/>
          <a:p>
            <a:pPr>
              <a:buClr>
                <a:srgbClr val="A50021"/>
              </a:buClr>
              <a:buFont typeface="Wingdings" pitchFamily="2" charset="2"/>
              <a:buChar char="v"/>
            </a:pPr>
            <a:r>
              <a:rPr lang="el-GR" sz="1200" b="1" dirty="0">
                <a:latin typeface="Arial" pitchFamily="34" charset="0"/>
                <a:cs typeface="Arial" pitchFamily="34" charset="0"/>
              </a:rPr>
              <a:t>Χαρακτηριστικό της </a:t>
            </a:r>
            <a:r>
              <a:rPr lang="en-US" sz="1200" b="1" dirty="0">
                <a:latin typeface="Arial" pitchFamily="34" charset="0"/>
                <a:cs typeface="Arial" pitchFamily="34" charset="0"/>
              </a:rPr>
              <a:t>IgAN </a:t>
            </a:r>
            <a:r>
              <a:rPr lang="el-GR" sz="1200" b="1" dirty="0">
                <a:latin typeface="Arial" pitchFamily="34" charset="0"/>
                <a:cs typeface="Arial" pitchFamily="34" charset="0"/>
              </a:rPr>
              <a:t>αποτελεί η </a:t>
            </a:r>
            <a:r>
              <a:rPr lang="el-GR" sz="1200" b="1" dirty="0">
                <a:solidFill>
                  <a:srgbClr val="A50021"/>
                </a:solidFill>
                <a:latin typeface="Arial" pitchFamily="34" charset="0"/>
                <a:cs typeface="Arial" pitchFamily="34" charset="0"/>
              </a:rPr>
              <a:t>διαταραχή της </a:t>
            </a:r>
            <a:r>
              <a:rPr lang="el-GR" sz="1200" b="1" dirty="0" err="1">
                <a:solidFill>
                  <a:srgbClr val="A50021"/>
                </a:solidFill>
                <a:latin typeface="Arial" pitchFamily="34" charset="0"/>
                <a:cs typeface="Arial" pitchFamily="34" charset="0"/>
              </a:rPr>
              <a:t>γλυκοζυλίωσης</a:t>
            </a:r>
            <a:r>
              <a:rPr lang="el-GR" sz="1200" b="1" dirty="0">
                <a:solidFill>
                  <a:srgbClr val="A50021"/>
                </a:solidFill>
                <a:latin typeface="Arial" pitchFamily="34" charset="0"/>
                <a:cs typeface="Arial" pitchFamily="34" charset="0"/>
              </a:rPr>
              <a:t> του μορίου της</a:t>
            </a:r>
            <a:r>
              <a:rPr lang="en-US" sz="1200" b="1" dirty="0">
                <a:solidFill>
                  <a:srgbClr val="A50021"/>
                </a:solidFill>
                <a:latin typeface="Arial" pitchFamily="34" charset="0"/>
                <a:cs typeface="Arial" pitchFamily="34" charset="0"/>
              </a:rPr>
              <a:t> IgA1</a:t>
            </a:r>
            <a:r>
              <a:rPr lang="en-US" sz="1200" b="1" dirty="0">
                <a:latin typeface="Arial" pitchFamily="34" charset="0"/>
                <a:cs typeface="Arial" pitchFamily="34" charset="0"/>
              </a:rPr>
              <a:t>. </a:t>
            </a:r>
            <a:endParaRPr lang="el-GR" sz="1200" b="1" dirty="0">
              <a:latin typeface="Arial" pitchFamily="34" charset="0"/>
              <a:cs typeface="Arial" pitchFamily="34" charset="0"/>
            </a:endParaRPr>
          </a:p>
          <a:p>
            <a:pPr>
              <a:buClr>
                <a:srgbClr val="A50021"/>
              </a:buClr>
              <a:buFont typeface="Wingdings" pitchFamily="2" charset="2"/>
              <a:buChar char="v"/>
            </a:pPr>
            <a:endParaRPr lang="en-US"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Η </a:t>
            </a:r>
            <a:r>
              <a:rPr lang="en-US" sz="1200" b="1" dirty="0">
                <a:latin typeface="Arial" pitchFamily="34" charset="0"/>
                <a:cs typeface="Arial" pitchFamily="34" charset="0"/>
              </a:rPr>
              <a:t>IgA1 </a:t>
            </a:r>
            <a:r>
              <a:rPr lang="el-GR" sz="1200" b="1" dirty="0">
                <a:latin typeface="Arial" pitchFamily="34" charset="0"/>
                <a:cs typeface="Arial" pitchFamily="34" charset="0"/>
              </a:rPr>
              <a:t>φέρει </a:t>
            </a:r>
            <a:r>
              <a:rPr lang="en-US" sz="1200" b="1" i="1" dirty="0">
                <a:latin typeface="Arial" pitchFamily="34" charset="0"/>
                <a:cs typeface="Arial" pitchFamily="34" charset="0"/>
              </a:rPr>
              <a:t>O</a:t>
            </a:r>
            <a:r>
              <a:rPr lang="en-US" sz="1200" b="1" dirty="0">
                <a:latin typeface="Arial" pitchFamily="34" charset="0"/>
                <a:cs typeface="Arial" pitchFamily="34" charset="0"/>
              </a:rPr>
              <a:t>-</a:t>
            </a:r>
            <a:r>
              <a:rPr lang="el-GR" sz="1200" b="1" dirty="0">
                <a:latin typeface="Arial" pitchFamily="34" charset="0"/>
                <a:cs typeface="Arial" pitchFamily="34" charset="0"/>
              </a:rPr>
              <a:t>συνδεδεμένα σάκχαρα στη συνδετική της περιοχή (η </a:t>
            </a:r>
            <a:r>
              <a:rPr lang="en-US" sz="1200" b="1" dirty="0">
                <a:latin typeface="Arial" pitchFamily="34" charset="0"/>
                <a:cs typeface="Arial" pitchFamily="34" charset="0"/>
              </a:rPr>
              <a:t>IgA2 </a:t>
            </a:r>
            <a:r>
              <a:rPr lang="el-GR" sz="1200" b="1" dirty="0">
                <a:latin typeface="Arial" pitchFamily="34" charset="0"/>
                <a:cs typeface="Arial" pitchFamily="34" charset="0"/>
              </a:rPr>
              <a:t>δεν έχει τέτοια σάκχαρα). </a:t>
            </a:r>
            <a:r>
              <a:rPr lang="en-US" sz="1200" b="1" dirty="0">
                <a:latin typeface="Arial" pitchFamily="34" charset="0"/>
                <a:cs typeface="Arial" pitchFamily="34" charset="0"/>
              </a:rPr>
              <a:t> </a:t>
            </a:r>
            <a:endParaRPr lang="el-GR" sz="1200" b="1" dirty="0">
              <a:latin typeface="Arial" pitchFamily="34" charset="0"/>
              <a:cs typeface="Arial" pitchFamily="34" charset="0"/>
            </a:endParaRPr>
          </a:p>
          <a:p>
            <a:pPr>
              <a:buClr>
                <a:srgbClr val="A50021"/>
              </a:buClr>
              <a:buFont typeface="Wingdings" pitchFamily="2" charset="2"/>
              <a:buChar char="v"/>
            </a:pPr>
            <a:endParaRPr lang="en-US"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Στο 90% των ασθενών με </a:t>
            </a:r>
            <a:r>
              <a:rPr lang="en-US" sz="1200" b="1" dirty="0">
                <a:latin typeface="Arial" pitchFamily="34" charset="0"/>
                <a:cs typeface="Arial" pitchFamily="34" charset="0"/>
              </a:rPr>
              <a:t>IgAN </a:t>
            </a:r>
            <a:r>
              <a:rPr lang="el-GR" sz="1200" b="1" dirty="0">
                <a:latin typeface="Arial" pitchFamily="34" charset="0"/>
                <a:cs typeface="Arial" pitchFamily="34" charset="0"/>
              </a:rPr>
              <a:t>η </a:t>
            </a:r>
            <a:r>
              <a:rPr lang="el-GR" sz="1200" b="1" dirty="0">
                <a:solidFill>
                  <a:srgbClr val="A50021"/>
                </a:solidFill>
                <a:latin typeface="Arial" pitchFamily="34" charset="0"/>
                <a:cs typeface="Arial" pitchFamily="34" charset="0"/>
              </a:rPr>
              <a:t>κυκλοφορούσα </a:t>
            </a:r>
            <a:r>
              <a:rPr lang="en-US" sz="1200" b="1" dirty="0">
                <a:solidFill>
                  <a:srgbClr val="A50021"/>
                </a:solidFill>
                <a:latin typeface="Arial" pitchFamily="34" charset="0"/>
                <a:cs typeface="Arial" pitchFamily="34" charset="0"/>
              </a:rPr>
              <a:t>IgA1 </a:t>
            </a:r>
            <a:r>
              <a:rPr lang="el-GR" sz="1200" b="1" dirty="0">
                <a:latin typeface="Arial" pitchFamily="34" charset="0"/>
                <a:cs typeface="Arial" pitchFamily="34" charset="0"/>
              </a:rPr>
              <a:t>φέρει διαφοροποιημένα </a:t>
            </a:r>
            <a:r>
              <a:rPr lang="en-US" sz="1200" b="1" i="1" dirty="0">
                <a:latin typeface="Arial" pitchFamily="34" charset="0"/>
                <a:cs typeface="Arial" pitchFamily="34" charset="0"/>
              </a:rPr>
              <a:t>O</a:t>
            </a:r>
            <a:r>
              <a:rPr lang="en-US" sz="1200" b="1" dirty="0">
                <a:latin typeface="Arial" pitchFamily="34" charset="0"/>
                <a:cs typeface="Arial" pitchFamily="34" charset="0"/>
              </a:rPr>
              <a:t>-</a:t>
            </a:r>
            <a:r>
              <a:rPr lang="el-GR" sz="1200" b="1" dirty="0">
                <a:latin typeface="Arial" pitchFamily="34" charset="0"/>
                <a:cs typeface="Arial" pitchFamily="34" charset="0"/>
              </a:rPr>
              <a:t>σάκχαρα</a:t>
            </a:r>
            <a:r>
              <a:rPr lang="en-US" sz="1200" b="1" dirty="0">
                <a:latin typeface="Arial" pitchFamily="34" charset="0"/>
                <a:cs typeface="Arial" pitchFamily="34" charset="0"/>
              </a:rPr>
              <a:t> </a:t>
            </a:r>
            <a:r>
              <a:rPr lang="el-GR" sz="1200" b="1" dirty="0">
                <a:latin typeface="Arial" pitchFamily="34" charset="0"/>
                <a:cs typeface="Arial" pitchFamily="34" charset="0"/>
              </a:rPr>
              <a:t>με </a:t>
            </a:r>
            <a:r>
              <a:rPr lang="el-GR" sz="1200" b="1" dirty="0">
                <a:solidFill>
                  <a:srgbClr val="A50021"/>
                </a:solidFill>
                <a:latin typeface="Arial" pitchFamily="34" charset="0"/>
                <a:cs typeface="Arial" pitchFamily="34" charset="0"/>
              </a:rPr>
              <a:t>ανεπαρκή </a:t>
            </a:r>
            <a:r>
              <a:rPr lang="el-GR" sz="1200" b="1" dirty="0" err="1">
                <a:solidFill>
                  <a:srgbClr val="A50021"/>
                </a:solidFill>
                <a:latin typeface="Arial" pitchFamily="34" charset="0"/>
                <a:cs typeface="Arial" pitchFamily="34" charset="0"/>
              </a:rPr>
              <a:t>γαλακτοζυλίωση</a:t>
            </a:r>
            <a:r>
              <a:rPr lang="en-US" sz="1200" b="1" dirty="0">
                <a:solidFill>
                  <a:srgbClr val="A50021"/>
                </a:solidFill>
                <a:latin typeface="Arial" pitchFamily="34" charset="0"/>
                <a:cs typeface="Arial" pitchFamily="34" charset="0"/>
              </a:rPr>
              <a:t> </a:t>
            </a:r>
            <a:r>
              <a:rPr lang="el-GR" sz="1200" b="1" dirty="0">
                <a:latin typeface="Arial" pitchFamily="34" charset="0"/>
                <a:cs typeface="Arial" pitchFamily="34" charset="0"/>
              </a:rPr>
              <a:t>(</a:t>
            </a:r>
            <a:r>
              <a:rPr lang="en-US" sz="1200" b="1" dirty="0" err="1">
                <a:latin typeface="Arial" pitchFamily="34" charset="0"/>
                <a:cs typeface="Arial" pitchFamily="34" charset="0"/>
              </a:rPr>
              <a:t>galactose</a:t>
            </a:r>
            <a:r>
              <a:rPr lang="en-US" sz="1200" b="1" dirty="0">
                <a:latin typeface="Arial" pitchFamily="34" charset="0"/>
                <a:cs typeface="Arial" pitchFamily="34" charset="0"/>
              </a:rPr>
              <a:t>-deficient IgA1</a:t>
            </a:r>
            <a:r>
              <a:rPr lang="el-GR" sz="1200" b="1" dirty="0">
                <a:latin typeface="Arial" pitchFamily="34" charset="0"/>
                <a:cs typeface="Arial" pitchFamily="34" charset="0"/>
              </a:rPr>
              <a:t> / </a:t>
            </a:r>
            <a:r>
              <a:rPr lang="en-US" sz="1200" b="1" dirty="0">
                <a:latin typeface="Arial" pitchFamily="34" charset="0"/>
                <a:cs typeface="Arial" pitchFamily="34" charset="0"/>
              </a:rPr>
              <a:t>gd-IgA1)</a:t>
            </a:r>
            <a:r>
              <a:rPr lang="el-GR" sz="1200" b="1" dirty="0">
                <a:latin typeface="Arial" pitchFamily="34" charset="0"/>
                <a:cs typeface="Arial" pitchFamily="34" charset="0"/>
              </a:rPr>
              <a:t>.</a:t>
            </a:r>
            <a:r>
              <a:rPr lang="en-US" sz="1200" b="1" dirty="0">
                <a:latin typeface="Arial" pitchFamily="34" charset="0"/>
                <a:cs typeface="Arial" pitchFamily="34" charset="0"/>
              </a:rPr>
              <a:t> </a:t>
            </a:r>
            <a:endParaRPr lang="el-GR" sz="1200" b="1" dirty="0">
              <a:latin typeface="Arial" pitchFamily="34" charset="0"/>
              <a:cs typeface="Arial" pitchFamily="34" charset="0"/>
            </a:endParaRPr>
          </a:p>
          <a:p>
            <a:pPr>
              <a:buClr>
                <a:srgbClr val="A50021"/>
              </a:buClr>
              <a:buFont typeface="Wingdings" pitchFamily="2" charset="2"/>
              <a:buChar char="v"/>
            </a:pPr>
            <a:endParaRPr lang="en-US"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Πιθανή διαταραχή της δράσης της </a:t>
            </a:r>
            <a:r>
              <a:rPr lang="el-GR" sz="1200" b="1" dirty="0" err="1">
                <a:latin typeface="Arial" pitchFamily="34" charset="0"/>
                <a:cs typeface="Arial" pitchFamily="34" charset="0"/>
              </a:rPr>
              <a:t>γλυκοσυλ</a:t>
            </a:r>
            <a:r>
              <a:rPr lang="el-GR" sz="1200" b="1" dirty="0">
                <a:latin typeface="Arial" pitchFamily="34" charset="0"/>
                <a:cs typeface="Arial" pitchFamily="34" charset="0"/>
              </a:rPr>
              <a:t>-</a:t>
            </a:r>
            <a:r>
              <a:rPr lang="el-GR" sz="1200" b="1" dirty="0" err="1">
                <a:latin typeface="Arial" pitchFamily="34" charset="0"/>
                <a:cs typeface="Arial" pitchFamily="34" charset="0"/>
              </a:rPr>
              <a:t>τρανσφεράσης</a:t>
            </a:r>
            <a:r>
              <a:rPr lang="el-GR" sz="1200" b="1" dirty="0">
                <a:latin typeface="Arial" pitchFamily="34" charset="0"/>
                <a:cs typeface="Arial" pitchFamily="34" charset="0"/>
              </a:rPr>
              <a:t>.</a:t>
            </a:r>
            <a:endParaRPr lang="en-US" sz="1200" b="1" dirty="0">
              <a:latin typeface="Arial" pitchFamily="34" charset="0"/>
              <a:cs typeface="Arial"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5364090" y="2968014"/>
            <a:ext cx="2629688" cy="1980000"/>
          </a:xfrm>
          <a:prstGeom prst="rect">
            <a:avLst/>
          </a:prstGeom>
          <a:noFill/>
          <a:ln w="9525">
            <a:noFill/>
            <a:miter lim="800000"/>
            <a:headEnd/>
            <a:tailEnd/>
          </a:ln>
        </p:spPr>
      </p:pic>
      <p:pic>
        <p:nvPicPr>
          <p:cNvPr id="10" name="Picture 2"/>
          <p:cNvPicPr>
            <a:picLocks noChangeAspect="1"/>
          </p:cNvPicPr>
          <p:nvPr/>
        </p:nvPicPr>
        <p:blipFill>
          <a:blip r:embed="rId3" cstate="print"/>
          <a:srcRect l="5016" t="16400" r="11116" b="4851"/>
          <a:stretch>
            <a:fillRect/>
          </a:stretch>
        </p:blipFill>
        <p:spPr>
          <a:xfrm>
            <a:off x="4716016" y="771550"/>
            <a:ext cx="4089600" cy="2160000"/>
          </a:xfrm>
          <a:prstGeom prst="rect">
            <a:avLst/>
          </a:prstGeom>
        </p:spPr>
      </p:pic>
      <p:sp>
        <p:nvSpPr>
          <p:cNvPr id="11" name="10 - Ορθογώνιο"/>
          <p:cNvSpPr/>
          <p:nvPr/>
        </p:nvSpPr>
        <p:spPr>
          <a:xfrm>
            <a:off x="6264696" y="4948594"/>
            <a:ext cx="3059832" cy="215444"/>
          </a:xfrm>
          <a:prstGeom prst="rect">
            <a:avLst/>
          </a:prstGeom>
        </p:spPr>
        <p:txBody>
          <a:bodyPr wrap="square">
            <a:spAutoFit/>
          </a:bodyPr>
          <a:lstStyle/>
          <a:p>
            <a:r>
              <a:rPr lang="de-DE" sz="800" b="1" dirty="0"/>
              <a:t>Smith AC et al. </a:t>
            </a:r>
            <a:r>
              <a:rPr lang="en-US" sz="800" b="1" dirty="0"/>
              <a:t>J. Am. Soc. </a:t>
            </a:r>
            <a:r>
              <a:rPr lang="en-US" sz="800" b="1" dirty="0" err="1"/>
              <a:t>Nephrol</a:t>
            </a:r>
            <a:r>
              <a:rPr lang="en-US" sz="800" b="1" dirty="0"/>
              <a:t>. 17, 3520–3528 (2006)</a:t>
            </a:r>
            <a:endParaRPr lang="el-GR" sz="800"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Ειδικές περιπτώσεις</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635646"/>
            <a:ext cx="8640960" cy="2664296"/>
          </a:xfrm>
        </p:spPr>
        <p:txBody>
          <a:bodyPr/>
          <a:lstStyle/>
          <a:p>
            <a:pPr>
              <a:buClr>
                <a:srgbClr val="A50021"/>
              </a:buClr>
              <a:buFont typeface="Wingdings" pitchFamily="2" charset="2"/>
              <a:buChar char="v"/>
            </a:pPr>
            <a:r>
              <a:rPr lang="el-GR" sz="1200" b="1" dirty="0">
                <a:latin typeface="Arial" pitchFamily="34" charset="0"/>
                <a:cs typeface="Arial" pitchFamily="34" charset="0"/>
              </a:rPr>
              <a:t>Ταχέως εξελισσόμενη IgAN ορίζεται </a:t>
            </a:r>
            <a:r>
              <a:rPr lang="el-GR" sz="1200" b="1" dirty="0">
                <a:solidFill>
                  <a:srgbClr val="A50021"/>
                </a:solidFill>
                <a:latin typeface="Arial" pitchFamily="34" charset="0"/>
                <a:cs typeface="Arial" pitchFamily="34" charset="0"/>
              </a:rPr>
              <a:t>η μείωση &gt; 50% του eGFR σε διάστημα &lt;3 μηνών</a:t>
            </a:r>
            <a:r>
              <a:rPr lang="el-GR" sz="1200" b="1" dirty="0">
                <a:latin typeface="Arial" pitchFamily="34" charset="0"/>
                <a:cs typeface="Arial" pitchFamily="34" charset="0"/>
              </a:rPr>
              <a:t>, όπου άλλες αιτίες RPGN (π.χ. AAV, νόσος </a:t>
            </a:r>
            <a:r>
              <a:rPr lang="el-GR" sz="1200" b="1" dirty="0" err="1">
                <a:latin typeface="Arial" pitchFamily="34" charset="0"/>
                <a:cs typeface="Arial" pitchFamily="34" charset="0"/>
              </a:rPr>
              <a:t>anti</a:t>
            </a:r>
            <a:r>
              <a:rPr lang="el-GR" sz="1200" b="1" dirty="0">
                <a:latin typeface="Arial" pitchFamily="34" charset="0"/>
                <a:cs typeface="Arial" pitchFamily="34" charset="0"/>
              </a:rPr>
              <a:t>-GBM) και αναστρέψιμες αιτίες (π.χ. τοξικότητα φαρμάκων, προ- και </a:t>
            </a:r>
            <a:r>
              <a:rPr lang="el-GR" sz="1200" b="1" dirty="0" err="1">
                <a:latin typeface="Arial" pitchFamily="34" charset="0"/>
                <a:cs typeface="Arial" pitchFamily="34" charset="0"/>
              </a:rPr>
              <a:t>μετα</a:t>
            </a:r>
            <a:r>
              <a:rPr lang="el-GR" sz="1200" b="1" dirty="0">
                <a:latin typeface="Arial" pitchFamily="34" charset="0"/>
                <a:cs typeface="Arial" pitchFamily="34" charset="0"/>
              </a:rPr>
              <a:t>- νεφρικές αιτίες) έχουν αποκλειστεί. </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Η βιοψία νεφρού είναι απαραίτητη σε αυτές τις περιπτώσεις και συνήθως θα δείξει μεσαγγειακή και ενδοτριχοειδική υπερπλασία, καθώς και </a:t>
            </a:r>
            <a:r>
              <a:rPr lang="el-GR" sz="1200" b="1" dirty="0">
                <a:solidFill>
                  <a:srgbClr val="A50021"/>
                </a:solidFill>
                <a:latin typeface="Arial" pitchFamily="34" charset="0"/>
                <a:cs typeface="Arial" pitchFamily="34" charset="0"/>
              </a:rPr>
              <a:t>υψηλό ποσοστό μηνοειδών σχηματισμών με περιοχές εστιακής νέκρωσης</a:t>
            </a:r>
            <a:r>
              <a:rPr lang="el-GR" sz="1200" b="1" dirty="0">
                <a:latin typeface="Arial" pitchFamily="34" charset="0"/>
                <a:cs typeface="Arial" pitchFamily="34" charset="0"/>
              </a:rPr>
              <a:t>.</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solidFill>
                  <a:srgbClr val="A50021"/>
                </a:solidFill>
                <a:latin typeface="Arial" pitchFamily="34" charset="0"/>
                <a:cs typeface="Arial" pitchFamily="34" charset="0"/>
              </a:rPr>
              <a:t>Η παρουσία μηνοειδών σχηματισμών απουσία ταυτόχρονης αλλαγής στην κρεατινίνη ορού (</a:t>
            </a:r>
            <a:r>
              <a:rPr lang="el-GR" sz="1200" b="1" dirty="0" err="1">
                <a:solidFill>
                  <a:srgbClr val="A50021"/>
                </a:solidFill>
                <a:latin typeface="Arial" pitchFamily="34" charset="0"/>
                <a:cs typeface="Arial" pitchFamily="34" charset="0"/>
              </a:rPr>
              <a:t>SCr</a:t>
            </a:r>
            <a:r>
              <a:rPr lang="el-GR" sz="1200" b="1" dirty="0">
                <a:solidFill>
                  <a:srgbClr val="A50021"/>
                </a:solidFill>
                <a:latin typeface="Arial" pitchFamily="34" charset="0"/>
                <a:cs typeface="Arial" pitchFamily="34" charset="0"/>
              </a:rPr>
              <a:t>) δεν συνιστά ταχέως εξελισσόμενη IgAN</a:t>
            </a:r>
            <a:r>
              <a:rPr lang="el-GR" sz="1200" b="1" dirty="0">
                <a:latin typeface="Arial" pitchFamily="34" charset="0"/>
                <a:cs typeface="Arial" pitchFamily="34" charset="0"/>
              </a:rPr>
              <a:t>. Ωστόσο, αυτοί οι ασθενείς χρειάζονται στενή παρακολούθηση για να διασφαλιστεί η έγκαιρη ανίχνευση οποιασδήποτε μείωσης του GFR. Εάν συμβεί αυτό, μπορεί να εξεταστεί το ενδεχόμενο δεύτερης βιοψίας νεφρού.</a:t>
            </a:r>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n-US" sz="2000" b="1" dirty="0">
                <a:solidFill>
                  <a:schemeClr val="bg1"/>
                </a:solidFill>
                <a:latin typeface="Arial" pitchFamily="34" charset="0"/>
                <a:cs typeface="Arial" pitchFamily="34" charset="0"/>
              </a:rPr>
              <a:t>IgAN </a:t>
            </a:r>
            <a:r>
              <a:rPr lang="el-GR" sz="2000" b="1" dirty="0">
                <a:solidFill>
                  <a:schemeClr val="bg1"/>
                </a:solidFill>
                <a:latin typeface="Arial" pitchFamily="34" charset="0"/>
                <a:cs typeface="Arial" pitchFamily="34" charset="0"/>
              </a:rPr>
              <a:t>με </a:t>
            </a:r>
            <a:r>
              <a:rPr lang="en-US" sz="2000" b="1" dirty="0">
                <a:solidFill>
                  <a:schemeClr val="bg1"/>
                </a:solidFill>
                <a:latin typeface="Arial" pitchFamily="34" charset="0"/>
                <a:cs typeface="Arial" pitchFamily="34" charset="0"/>
              </a:rPr>
              <a:t>RPGN</a:t>
            </a:r>
          </a:p>
        </p:txBody>
      </p:sp>
      <p:pic>
        <p:nvPicPr>
          <p:cNvPr id="3" name="Picture 2">
            <a:extLst>
              <a:ext uri="{FF2B5EF4-FFF2-40B4-BE49-F238E27FC236}">
                <a16:creationId xmlns:a16="http://schemas.microsoft.com/office/drawing/2014/main" id="{231ED894-4FAA-07CC-88DB-8A2A389664BC}"/>
              </a:ext>
            </a:extLst>
          </p:cNvPr>
          <p:cNvPicPr>
            <a:picLocks noChangeAspect="1" noChangeArrowheads="1"/>
          </p:cNvPicPr>
          <p:nvPr/>
        </p:nvPicPr>
        <p:blipFill>
          <a:blip r:embed="rId2" cstate="print"/>
          <a:srcRect/>
          <a:stretch>
            <a:fillRect/>
          </a:stretch>
        </p:blipFill>
        <p:spPr bwMode="auto">
          <a:xfrm>
            <a:off x="8541694" y="4603500"/>
            <a:ext cx="602305" cy="5400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Ειδικές περιπτώσεις</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635646"/>
            <a:ext cx="8640960" cy="1296144"/>
          </a:xfrm>
        </p:spPr>
        <p:txBody>
          <a:bodyPr/>
          <a:lstStyle/>
          <a:p>
            <a:pPr>
              <a:buClr>
                <a:srgbClr val="A50021"/>
              </a:buClr>
              <a:buFont typeface="Wingdings" pitchFamily="2" charset="2"/>
              <a:buChar char="v"/>
            </a:pPr>
            <a:r>
              <a:rPr lang="el-GR" sz="1200" b="1" dirty="0">
                <a:latin typeface="Arial" pitchFamily="34" charset="0"/>
                <a:cs typeface="Arial" pitchFamily="34" charset="0"/>
              </a:rPr>
              <a:t>Σε ασθενείς με ταχέως εξελισσόμενη IgAN θα πρέπει να χορηγείται </a:t>
            </a:r>
            <a:r>
              <a:rPr lang="el-GR" sz="1200" b="1" dirty="0">
                <a:solidFill>
                  <a:srgbClr val="A50021"/>
                </a:solidFill>
                <a:latin typeface="Arial" pitchFamily="34" charset="0"/>
                <a:cs typeface="Arial" pitchFamily="34" charset="0"/>
              </a:rPr>
              <a:t>αγωγή με κυκλοφωσφαμίδη και γλυκοκορτικοειδή </a:t>
            </a:r>
            <a:r>
              <a:rPr lang="el-GR" sz="1200" b="1" dirty="0">
                <a:latin typeface="Arial" pitchFamily="34" charset="0"/>
                <a:cs typeface="Arial" pitchFamily="34" charset="0"/>
              </a:rPr>
              <a:t>σύμφωνα με τις κατευθυντήριες γραμμές για την AAV. </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solidFill>
                  <a:srgbClr val="A50021"/>
                </a:solidFill>
                <a:latin typeface="Arial" pitchFamily="34" charset="0"/>
                <a:cs typeface="Arial" pitchFamily="34" charset="0"/>
              </a:rPr>
              <a:t>Δεν υπάρχουν επαρκή στοιχεία </a:t>
            </a:r>
            <a:r>
              <a:rPr lang="el-GR" sz="1200" b="1" dirty="0">
                <a:latin typeface="Arial" pitchFamily="34" charset="0"/>
                <a:cs typeface="Arial" pitchFamily="34" charset="0"/>
              </a:rPr>
              <a:t>που να υποστηρίζουν τη χρήση του </a:t>
            </a:r>
            <a:r>
              <a:rPr lang="el-GR" sz="1200" b="1" dirty="0">
                <a:solidFill>
                  <a:srgbClr val="A50021"/>
                </a:solidFill>
                <a:latin typeface="Arial" pitchFamily="34" charset="0"/>
                <a:cs typeface="Arial" pitchFamily="34" charset="0"/>
              </a:rPr>
              <a:t>rituximab</a:t>
            </a:r>
            <a:r>
              <a:rPr lang="el-GR" sz="1200" b="1" dirty="0">
                <a:latin typeface="Arial" pitchFamily="34" charset="0"/>
                <a:cs typeface="Arial" pitchFamily="34" charset="0"/>
              </a:rPr>
              <a:t> για τη θεραπεία της ταχέως εξελισσόμενης IgAN.</a:t>
            </a:r>
            <a:endParaRPr lang="en-US" sz="1200" b="1" dirty="0">
              <a:latin typeface="Arial" pitchFamily="34" charset="0"/>
              <a:cs typeface="Arial" pitchFamily="34" charset="0"/>
            </a:endParaRPr>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n-US" sz="2000" b="1" dirty="0">
                <a:solidFill>
                  <a:schemeClr val="bg1"/>
                </a:solidFill>
                <a:latin typeface="Arial" pitchFamily="34" charset="0"/>
                <a:cs typeface="Arial" pitchFamily="34" charset="0"/>
              </a:rPr>
              <a:t>IgAN </a:t>
            </a:r>
            <a:r>
              <a:rPr lang="el-GR" sz="2000" b="1" dirty="0">
                <a:solidFill>
                  <a:schemeClr val="bg1"/>
                </a:solidFill>
                <a:latin typeface="Arial" pitchFamily="34" charset="0"/>
                <a:cs typeface="Arial" pitchFamily="34" charset="0"/>
              </a:rPr>
              <a:t>με </a:t>
            </a:r>
            <a:r>
              <a:rPr lang="en-US" sz="2000" b="1" dirty="0">
                <a:solidFill>
                  <a:schemeClr val="bg1"/>
                </a:solidFill>
                <a:latin typeface="Arial" pitchFamily="34" charset="0"/>
                <a:cs typeface="Arial" pitchFamily="34" charset="0"/>
              </a:rPr>
              <a:t>RPGN</a:t>
            </a:r>
          </a:p>
        </p:txBody>
      </p:sp>
      <p:pic>
        <p:nvPicPr>
          <p:cNvPr id="3074" name="Picture 2"/>
          <p:cNvPicPr>
            <a:picLocks noChangeAspect="1" noChangeArrowheads="1"/>
          </p:cNvPicPr>
          <p:nvPr/>
        </p:nvPicPr>
        <p:blipFill>
          <a:blip r:embed="rId2" cstate="print"/>
          <a:srcRect r="68239"/>
          <a:stretch>
            <a:fillRect/>
          </a:stretch>
        </p:blipFill>
        <p:spPr bwMode="auto">
          <a:xfrm>
            <a:off x="0" y="3343275"/>
            <a:ext cx="1763688" cy="180022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979712" y="3343500"/>
            <a:ext cx="1539525" cy="1800000"/>
          </a:xfrm>
          <a:prstGeom prst="rect">
            <a:avLst/>
          </a:prstGeom>
          <a:noFill/>
          <a:ln w="9525">
            <a:noFill/>
            <a:miter lim="800000"/>
            <a:headEnd/>
            <a:tailEnd/>
          </a:ln>
        </p:spPr>
      </p:pic>
      <p:pic>
        <p:nvPicPr>
          <p:cNvPr id="3" name="Picture 2">
            <a:extLst>
              <a:ext uri="{FF2B5EF4-FFF2-40B4-BE49-F238E27FC236}">
                <a16:creationId xmlns:a16="http://schemas.microsoft.com/office/drawing/2014/main" id="{435A9F5B-7175-B2AC-8CFF-17B127C519FF}"/>
              </a:ext>
            </a:extLst>
          </p:cNvPr>
          <p:cNvPicPr>
            <a:picLocks noChangeAspect="1" noChangeArrowheads="1"/>
          </p:cNvPicPr>
          <p:nvPr/>
        </p:nvPicPr>
        <p:blipFill>
          <a:blip r:embed="rId4" cstate="print"/>
          <a:srcRect/>
          <a:stretch>
            <a:fillRect/>
          </a:stretch>
        </p:blipFill>
        <p:spPr bwMode="auto">
          <a:xfrm>
            <a:off x="8541694" y="4603500"/>
            <a:ext cx="602305" cy="5400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Ειδικές περιπτώσεις</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635646"/>
            <a:ext cx="8640960" cy="2088232"/>
          </a:xfrm>
        </p:spPr>
        <p:txBody>
          <a:bodyPr/>
          <a:lstStyle/>
          <a:p>
            <a:pPr>
              <a:buClr>
                <a:srgbClr val="A50021"/>
              </a:buClr>
              <a:buFont typeface="Wingdings" pitchFamily="2" charset="2"/>
              <a:buChar char="v"/>
            </a:pPr>
            <a:r>
              <a:rPr lang="el-GR" sz="1200" b="1" dirty="0">
                <a:solidFill>
                  <a:srgbClr val="A50021"/>
                </a:solidFill>
                <a:latin typeface="Arial" pitchFamily="34" charset="0"/>
                <a:cs typeface="Arial" pitchFamily="34" charset="0"/>
              </a:rPr>
              <a:t>Σπάνια</a:t>
            </a:r>
            <a:r>
              <a:rPr lang="el-GR" sz="1200" b="1" dirty="0">
                <a:latin typeface="Arial" pitchFamily="34" charset="0"/>
                <a:cs typeface="Arial" pitchFamily="34" charset="0"/>
              </a:rPr>
              <a:t>, οι ασθενείς με IgAN παρουσιάζουν νεφρωσικό σύνδρομο.  </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Σε αυτές τις περιπτώσεις, η μεσαγγειακή εναπόθεση IgA μπορεί να συσχετιστεί με τα ευρήματα από το ηλεκτρονικό μικροσκόπιο τα οποία ομοιάζουν με </a:t>
            </a:r>
            <a:r>
              <a:rPr lang="el-GR" sz="1200" b="1" dirty="0" err="1">
                <a:solidFill>
                  <a:srgbClr val="A50021"/>
                </a:solidFill>
                <a:latin typeface="Arial" pitchFamily="34" charset="0"/>
                <a:cs typeface="Arial" pitchFamily="34" charset="0"/>
              </a:rPr>
              <a:t>ποδοκυτταροπάθεια</a:t>
            </a:r>
            <a:r>
              <a:rPr lang="el-GR" sz="1200" b="1" dirty="0">
                <a:latin typeface="Arial" pitchFamily="34" charset="0"/>
                <a:cs typeface="Arial" pitchFamily="34" charset="0"/>
              </a:rPr>
              <a:t> (</a:t>
            </a:r>
            <a:r>
              <a:rPr lang="el-GR" sz="1200" b="1" dirty="0">
                <a:solidFill>
                  <a:srgbClr val="A50021"/>
                </a:solidFill>
                <a:latin typeface="Arial" pitchFamily="34" charset="0"/>
                <a:cs typeface="Arial" pitchFamily="34" charset="0"/>
              </a:rPr>
              <a:t>MCD</a:t>
            </a:r>
            <a:r>
              <a:rPr lang="el-GR" sz="1200" b="1" dirty="0">
                <a:latin typeface="Arial" pitchFamily="34" charset="0"/>
                <a:cs typeface="Arial" pitchFamily="34" charset="0"/>
              </a:rPr>
              <a:t>).  </a:t>
            </a:r>
          </a:p>
          <a:p>
            <a:pPr>
              <a:buClr>
                <a:srgbClr val="A50021"/>
              </a:buClr>
              <a:buFont typeface="Wingdings" pitchFamily="2" charset="2"/>
              <a:buChar char="v"/>
            </a:pPr>
            <a:r>
              <a:rPr lang="el-GR" sz="1200" b="1" dirty="0">
                <a:latin typeface="Arial" pitchFamily="34" charset="0"/>
                <a:cs typeface="Arial" pitchFamily="34" charset="0"/>
              </a:rPr>
              <a:t>Δεν είναι σαφές εάν πρόκειται για μια συγκεκριμένη </a:t>
            </a:r>
            <a:r>
              <a:rPr lang="el-GR" sz="1200" b="1" dirty="0" err="1">
                <a:latin typeface="Arial" pitchFamily="34" charset="0"/>
                <a:cs typeface="Arial" pitchFamily="34" charset="0"/>
              </a:rPr>
              <a:t>ποδοκυτταροπαθητική</a:t>
            </a:r>
            <a:r>
              <a:rPr lang="el-GR" sz="1200" b="1" dirty="0">
                <a:latin typeface="Arial" pitchFamily="34" charset="0"/>
                <a:cs typeface="Arial" pitchFamily="34" charset="0"/>
              </a:rPr>
              <a:t> παραλλαγή της IgAN ή για τη συνύπαρξη MCD σε ασθενή με IgAN.  </a:t>
            </a:r>
          </a:p>
          <a:p>
            <a:pPr>
              <a:buClr>
                <a:srgbClr val="A50021"/>
              </a:buClr>
              <a:buFont typeface="Wingdings" pitchFamily="2" charset="2"/>
              <a:buChar char="v"/>
            </a:pP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Ασθενείς με βιοψία νεφρού που δείχνει εναπόθεση IgA στο μεσάγγειο και λοιπά ιστολογικά χαρακτηριστικά τυπικά της MCD, θα πρέπει </a:t>
            </a:r>
            <a:r>
              <a:rPr lang="el-GR" sz="1200" b="1" dirty="0">
                <a:solidFill>
                  <a:srgbClr val="A50021"/>
                </a:solidFill>
                <a:latin typeface="Arial" pitchFamily="34" charset="0"/>
                <a:cs typeface="Arial" pitchFamily="34" charset="0"/>
              </a:rPr>
              <a:t>να αντιμετωπίζονται σύμφωνα με τις οδηγίες για τη MCD</a:t>
            </a:r>
            <a:r>
              <a:rPr lang="el-GR" sz="1200" b="1" dirty="0">
                <a:latin typeface="Arial" pitchFamily="34" charset="0"/>
                <a:cs typeface="Arial" pitchFamily="34" charset="0"/>
              </a:rPr>
              <a:t>.</a:t>
            </a:r>
            <a:endParaRPr lang="en-US" sz="1200" b="1" dirty="0">
              <a:latin typeface="Arial" pitchFamily="34" charset="0"/>
              <a:cs typeface="Arial" pitchFamily="34" charset="0"/>
            </a:endParaRPr>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n-US" sz="2000" b="1" dirty="0">
                <a:solidFill>
                  <a:schemeClr val="bg1"/>
                </a:solidFill>
                <a:latin typeface="Arial" pitchFamily="34" charset="0"/>
                <a:cs typeface="Arial" pitchFamily="34" charset="0"/>
              </a:rPr>
              <a:t>IgAN </a:t>
            </a:r>
            <a:r>
              <a:rPr lang="el-GR" sz="2000" b="1" dirty="0">
                <a:solidFill>
                  <a:schemeClr val="bg1"/>
                </a:solidFill>
                <a:latin typeface="Arial" pitchFamily="34" charset="0"/>
                <a:cs typeface="Arial" pitchFamily="34" charset="0"/>
              </a:rPr>
              <a:t>με Νεφρωσικό σύνδρομο</a:t>
            </a:r>
            <a:endParaRPr lang="en-US" sz="2000" b="1" dirty="0">
              <a:solidFill>
                <a:schemeClr val="bg1"/>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50C40D2B-1497-5B4B-A345-F527FCF0F5C6}"/>
              </a:ext>
            </a:extLst>
          </p:cNvPr>
          <p:cNvPicPr>
            <a:picLocks noChangeAspect="1" noChangeArrowheads="1"/>
          </p:cNvPicPr>
          <p:nvPr/>
        </p:nvPicPr>
        <p:blipFill>
          <a:blip r:embed="rId2" cstate="print"/>
          <a:srcRect/>
          <a:stretch>
            <a:fillRect/>
          </a:stretch>
        </p:blipFill>
        <p:spPr bwMode="auto">
          <a:xfrm>
            <a:off x="8541694" y="4603500"/>
            <a:ext cx="602305" cy="5400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Ειδικές περιπτώσεις</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707654"/>
            <a:ext cx="8640960" cy="1224136"/>
          </a:xfrm>
        </p:spPr>
        <p:txBody>
          <a:bodyPr/>
          <a:lstStyle/>
          <a:p>
            <a:pPr>
              <a:buClr>
                <a:srgbClr val="A50021"/>
              </a:buClr>
              <a:buFont typeface="Wingdings" pitchFamily="2" charset="2"/>
              <a:buChar char="v"/>
            </a:pPr>
            <a:r>
              <a:rPr lang="el-GR" sz="1400" b="1" dirty="0">
                <a:latin typeface="Arial" pitchFamily="34" charset="0"/>
                <a:cs typeface="Arial" pitchFamily="34" charset="0"/>
              </a:rPr>
              <a:t>Η </a:t>
            </a:r>
            <a:r>
              <a:rPr lang="el-GR" sz="1400" b="1" dirty="0">
                <a:solidFill>
                  <a:srgbClr val="A50021"/>
                </a:solidFill>
                <a:latin typeface="Arial" pitchFamily="34" charset="0"/>
                <a:cs typeface="Arial" pitchFamily="34" charset="0"/>
              </a:rPr>
              <a:t>πρωτεϊνουρία νεφρωσικού εύρους χωρίς νεφρωσικό σύνδρομο </a:t>
            </a:r>
            <a:r>
              <a:rPr lang="el-GR" sz="1400" b="1" dirty="0">
                <a:latin typeface="Arial" pitchFamily="34" charset="0"/>
                <a:cs typeface="Arial" pitchFamily="34" charset="0"/>
              </a:rPr>
              <a:t>συνήθως αντανακλά συνυπάρχουσα </a:t>
            </a:r>
          </a:p>
          <a:p>
            <a:pPr lvl="1">
              <a:buClr>
                <a:srgbClr val="A50021"/>
              </a:buClr>
              <a:buFont typeface="Wingdings" pitchFamily="2" charset="2"/>
              <a:buChar char="v"/>
            </a:pPr>
            <a:r>
              <a:rPr lang="el-GR" sz="1200" b="1" dirty="0">
                <a:solidFill>
                  <a:srgbClr val="A50021"/>
                </a:solidFill>
                <a:latin typeface="Arial" pitchFamily="34" charset="0"/>
                <a:cs typeface="Arial" pitchFamily="34" charset="0"/>
              </a:rPr>
              <a:t>δευτερογενή</a:t>
            </a:r>
            <a:r>
              <a:rPr lang="el-GR" sz="1200" b="1" dirty="0">
                <a:latin typeface="Arial" pitchFamily="34" charset="0"/>
                <a:cs typeface="Arial" pitchFamily="34" charset="0"/>
              </a:rPr>
              <a:t> εστιακή τμηματική σπειραματοσκλήρυνση (</a:t>
            </a:r>
            <a:r>
              <a:rPr lang="el-GR" sz="1200" b="1" dirty="0">
                <a:solidFill>
                  <a:srgbClr val="A50021"/>
                </a:solidFill>
                <a:latin typeface="Arial" pitchFamily="34" charset="0"/>
                <a:cs typeface="Arial" pitchFamily="34" charset="0"/>
              </a:rPr>
              <a:t>FSGS</a:t>
            </a:r>
            <a:r>
              <a:rPr lang="el-GR" sz="1200" b="1" dirty="0">
                <a:latin typeface="Arial" pitchFamily="34" charset="0"/>
                <a:cs typeface="Arial" pitchFamily="34" charset="0"/>
              </a:rPr>
              <a:t>) (π.χ. παχυσαρκία, ανεξέλεγκτη υπέρταση) ή </a:t>
            </a:r>
          </a:p>
          <a:p>
            <a:pPr lvl="1">
              <a:buClr>
                <a:srgbClr val="A50021"/>
              </a:buClr>
              <a:buFont typeface="Wingdings" pitchFamily="2" charset="2"/>
              <a:buChar char="v"/>
            </a:pPr>
            <a:r>
              <a:rPr lang="el-GR" sz="1200" b="1" dirty="0">
                <a:solidFill>
                  <a:srgbClr val="A50021"/>
                </a:solidFill>
                <a:latin typeface="Arial" pitchFamily="34" charset="0"/>
                <a:cs typeface="Arial" pitchFamily="34" charset="0"/>
              </a:rPr>
              <a:t>ανάπτυξη εκτεταμένης σπειραματοσκλήρυνσης</a:t>
            </a:r>
            <a:r>
              <a:rPr lang="el-GR" sz="1200" b="1" dirty="0">
                <a:latin typeface="Arial" pitchFamily="34" charset="0"/>
                <a:cs typeface="Arial" pitchFamily="34" charset="0"/>
              </a:rPr>
              <a:t> και </a:t>
            </a:r>
            <a:r>
              <a:rPr lang="el-GR" sz="1200" b="1" dirty="0">
                <a:solidFill>
                  <a:srgbClr val="A50021"/>
                </a:solidFill>
                <a:latin typeface="Arial" pitchFamily="34" charset="0"/>
                <a:cs typeface="Arial" pitchFamily="34" charset="0"/>
              </a:rPr>
              <a:t>διάμεσης ίνωσης</a:t>
            </a:r>
            <a:r>
              <a:rPr lang="el-GR" sz="1200" b="1" dirty="0">
                <a:latin typeface="Arial" pitchFamily="34" charset="0"/>
                <a:cs typeface="Arial" pitchFamily="34" charset="0"/>
              </a:rPr>
              <a:t>.</a:t>
            </a:r>
            <a:endParaRPr lang="en-US" sz="1200" b="1" dirty="0">
              <a:latin typeface="Arial" pitchFamily="34" charset="0"/>
              <a:cs typeface="Arial" pitchFamily="34" charset="0"/>
            </a:endParaRPr>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n-US" sz="2000" b="1" dirty="0">
                <a:solidFill>
                  <a:schemeClr val="bg1"/>
                </a:solidFill>
                <a:latin typeface="Arial" pitchFamily="34" charset="0"/>
                <a:cs typeface="Arial" pitchFamily="34" charset="0"/>
              </a:rPr>
              <a:t>IgAN </a:t>
            </a:r>
            <a:r>
              <a:rPr lang="el-GR" sz="2000" b="1" dirty="0">
                <a:solidFill>
                  <a:schemeClr val="bg1"/>
                </a:solidFill>
                <a:latin typeface="Arial" pitchFamily="34" charset="0"/>
                <a:cs typeface="Arial" pitchFamily="34" charset="0"/>
              </a:rPr>
              <a:t>με Νεφρωσικού εύρους πρωτεϊνουρία</a:t>
            </a:r>
            <a:endParaRPr lang="en-US" sz="2000" b="1" dirty="0">
              <a:solidFill>
                <a:schemeClr val="bg1"/>
              </a:solidFill>
              <a:latin typeface="Arial" pitchFamily="34" charset="0"/>
              <a:cs typeface="Arial" pitchFamily="34" charset="0"/>
            </a:endParaRPr>
          </a:p>
        </p:txBody>
      </p:sp>
      <p:pic>
        <p:nvPicPr>
          <p:cNvPr id="3" name="Picture 2">
            <a:extLst>
              <a:ext uri="{FF2B5EF4-FFF2-40B4-BE49-F238E27FC236}">
                <a16:creationId xmlns:a16="http://schemas.microsoft.com/office/drawing/2014/main" id="{7817B08B-782D-D08B-489B-0AD0F5C25581}"/>
              </a:ext>
            </a:extLst>
          </p:cNvPr>
          <p:cNvPicPr>
            <a:picLocks noChangeAspect="1" noChangeArrowheads="1"/>
          </p:cNvPicPr>
          <p:nvPr/>
        </p:nvPicPr>
        <p:blipFill>
          <a:blip r:embed="rId2" cstate="print"/>
          <a:srcRect/>
          <a:stretch>
            <a:fillRect/>
          </a:stretch>
        </p:blipFill>
        <p:spPr bwMode="auto">
          <a:xfrm>
            <a:off x="8541694" y="4603500"/>
            <a:ext cx="602305" cy="5400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a:extLst>
              <a:ext uri="{FF2B5EF4-FFF2-40B4-BE49-F238E27FC236}">
                <a16:creationId xmlns:a16="http://schemas.microsoft.com/office/drawing/2014/main" id="{EEDB3AA1-D0F8-2E87-18D4-8189F9ADF917}"/>
              </a:ext>
            </a:extLst>
          </p:cNvPr>
          <p:cNvSpPr>
            <a:spLocks noGrp="1" noChangeArrowheads="1"/>
          </p:cNvSpPr>
          <p:nvPr>
            <p:ph type="body" idx="1"/>
          </p:nvPr>
        </p:nvSpPr>
        <p:spPr>
          <a:xfrm>
            <a:off x="251520" y="964407"/>
            <a:ext cx="8640960" cy="3394472"/>
          </a:xfrm>
        </p:spPr>
        <p:txBody>
          <a:bodyPr/>
          <a:lstStyle/>
          <a:p>
            <a:pPr eaLnBrk="1" hangingPunct="1">
              <a:lnSpc>
                <a:spcPct val="120000"/>
              </a:lnSpc>
              <a:buClr>
                <a:srgbClr val="C00000"/>
              </a:buClr>
              <a:buFont typeface="Arial" pitchFamily="34" charset="0"/>
              <a:buChar char="•"/>
              <a:defRPr/>
            </a:pPr>
            <a:r>
              <a:rPr lang="el-GR" sz="1500" b="1" dirty="0">
                <a:solidFill>
                  <a:srgbClr val="C00000"/>
                </a:solidFill>
                <a:latin typeface="Arial" panose="020B0604020202020204" pitchFamily="34" charset="0"/>
                <a:cs typeface="Arial" panose="020B0604020202020204" pitchFamily="34" charset="0"/>
              </a:rPr>
              <a:t>Παιδική ηλικία</a:t>
            </a:r>
          </a:p>
          <a:p>
            <a:pPr eaLnBrk="1" hangingPunct="1">
              <a:lnSpc>
                <a:spcPct val="120000"/>
              </a:lnSpc>
              <a:buClr>
                <a:srgbClr val="FF0000"/>
              </a:buClr>
              <a:buFontTx/>
              <a:buNone/>
              <a:defRPr/>
            </a:pPr>
            <a:r>
              <a:rPr lang="el-GR" sz="1500" b="1" dirty="0">
                <a:solidFill>
                  <a:schemeClr val="accent2">
                    <a:lumMod val="75000"/>
                  </a:schemeClr>
                </a:solidFill>
                <a:latin typeface="Arial" panose="020B0604020202020204" pitchFamily="34" charset="0"/>
                <a:cs typeface="Arial" panose="020B0604020202020204" pitchFamily="34" charset="0"/>
              </a:rPr>
              <a:t>	1</a:t>
            </a:r>
            <a:r>
              <a:rPr lang="en-US" sz="1500" b="1" dirty="0">
                <a:solidFill>
                  <a:schemeClr val="accent2">
                    <a:lumMod val="75000"/>
                  </a:schemeClr>
                </a:solidFill>
                <a:latin typeface="Arial" panose="020B0604020202020204" pitchFamily="34" charset="0"/>
                <a:cs typeface="Arial" panose="020B0604020202020204" pitchFamily="34" charset="0"/>
              </a:rPr>
              <a:t>5</a:t>
            </a:r>
            <a:r>
              <a:rPr lang="el-GR" sz="1500" b="1" dirty="0">
                <a:solidFill>
                  <a:schemeClr val="accent2">
                    <a:lumMod val="75000"/>
                  </a:schemeClr>
                </a:solidFill>
                <a:latin typeface="Arial" panose="020B0604020202020204" pitchFamily="34" charset="0"/>
                <a:cs typeface="Arial" panose="020B0604020202020204" pitchFamily="34" charset="0"/>
              </a:rPr>
              <a:t>/100.000 περιπτώσεις ανά έτος</a:t>
            </a:r>
          </a:p>
          <a:p>
            <a:pPr eaLnBrk="1" hangingPunct="1">
              <a:lnSpc>
                <a:spcPct val="120000"/>
              </a:lnSpc>
              <a:buClr>
                <a:srgbClr val="FF0000"/>
              </a:buClr>
              <a:buFontTx/>
              <a:buNone/>
              <a:defRPr/>
            </a:pPr>
            <a:r>
              <a:rPr lang="el-GR" sz="1500" b="1" dirty="0">
                <a:solidFill>
                  <a:schemeClr val="accent2">
                    <a:lumMod val="75000"/>
                  </a:schemeClr>
                </a:solidFill>
                <a:latin typeface="Arial" panose="020B0604020202020204" pitchFamily="34" charset="0"/>
                <a:cs typeface="Arial" panose="020B0604020202020204" pitchFamily="34" charset="0"/>
              </a:rPr>
              <a:t>	μέση ηλικία εκδήλωσης</a:t>
            </a:r>
            <a:r>
              <a:rPr lang="en-US" sz="1500" b="1" dirty="0">
                <a:solidFill>
                  <a:schemeClr val="accent2">
                    <a:lumMod val="75000"/>
                  </a:schemeClr>
                </a:solidFill>
                <a:latin typeface="Arial" panose="020B0604020202020204" pitchFamily="34" charset="0"/>
                <a:cs typeface="Arial" panose="020B0604020202020204" pitchFamily="34" charset="0"/>
              </a:rPr>
              <a:t>:</a:t>
            </a:r>
            <a:r>
              <a:rPr lang="el-GR" sz="1500" b="1" dirty="0">
                <a:solidFill>
                  <a:schemeClr val="accent2">
                    <a:lumMod val="75000"/>
                  </a:schemeClr>
                </a:solidFill>
                <a:latin typeface="Arial" panose="020B0604020202020204" pitchFamily="34" charset="0"/>
                <a:cs typeface="Arial" panose="020B0604020202020204" pitchFamily="34" charset="0"/>
              </a:rPr>
              <a:t> </a:t>
            </a:r>
            <a:r>
              <a:rPr lang="en-US" sz="1500" b="1" dirty="0">
                <a:solidFill>
                  <a:schemeClr val="accent2">
                    <a:lumMod val="75000"/>
                  </a:schemeClr>
                </a:solidFill>
                <a:latin typeface="Arial" panose="020B0604020202020204" pitchFamily="34" charset="0"/>
                <a:cs typeface="Arial" panose="020B0604020202020204" pitchFamily="34" charset="0"/>
              </a:rPr>
              <a:t>4-6 </a:t>
            </a:r>
            <a:r>
              <a:rPr lang="el-GR" sz="1500" b="1" dirty="0">
                <a:solidFill>
                  <a:schemeClr val="accent2">
                    <a:lumMod val="75000"/>
                  </a:schemeClr>
                </a:solidFill>
                <a:latin typeface="Arial" panose="020B0604020202020204" pitchFamily="34" charset="0"/>
                <a:cs typeface="Arial" panose="020B0604020202020204" pitchFamily="34" charset="0"/>
              </a:rPr>
              <a:t>έτη</a:t>
            </a:r>
          </a:p>
          <a:p>
            <a:pPr eaLnBrk="1" hangingPunct="1">
              <a:lnSpc>
                <a:spcPct val="120000"/>
              </a:lnSpc>
              <a:buClr>
                <a:srgbClr val="FF0000"/>
              </a:buClr>
              <a:buFontTx/>
              <a:buNone/>
              <a:defRPr/>
            </a:pPr>
            <a:r>
              <a:rPr lang="el-GR" sz="1500" b="1" dirty="0">
                <a:solidFill>
                  <a:schemeClr val="accent2">
                    <a:lumMod val="75000"/>
                  </a:schemeClr>
                </a:solidFill>
                <a:latin typeface="Arial" panose="020B0604020202020204" pitchFamily="34" charset="0"/>
                <a:cs typeface="Arial" panose="020B0604020202020204" pitchFamily="34" charset="0"/>
              </a:rPr>
              <a:t>	σπάνια σε παιδιά </a:t>
            </a:r>
            <a:r>
              <a:rPr lang="en-US" sz="1500" b="1" dirty="0">
                <a:solidFill>
                  <a:schemeClr val="accent2">
                    <a:lumMod val="75000"/>
                  </a:schemeClr>
                </a:solidFill>
                <a:latin typeface="Arial" panose="020B0604020202020204" pitchFamily="34" charset="0"/>
                <a:cs typeface="Arial" panose="020B0604020202020204" pitchFamily="34" charset="0"/>
              </a:rPr>
              <a:t>&lt;</a:t>
            </a:r>
            <a:r>
              <a:rPr lang="el-GR" sz="1500" b="1" dirty="0">
                <a:solidFill>
                  <a:schemeClr val="accent2">
                    <a:lumMod val="75000"/>
                  </a:schemeClr>
                </a:solidFill>
                <a:latin typeface="Arial" panose="020B0604020202020204" pitchFamily="34" charset="0"/>
                <a:cs typeface="Arial" panose="020B0604020202020204" pitchFamily="34" charset="0"/>
              </a:rPr>
              <a:t> 2 ετών</a:t>
            </a:r>
          </a:p>
          <a:p>
            <a:pPr eaLnBrk="1" hangingPunct="1">
              <a:lnSpc>
                <a:spcPct val="120000"/>
              </a:lnSpc>
              <a:buClr>
                <a:srgbClr val="FF0000"/>
              </a:buClr>
              <a:buFontTx/>
              <a:buNone/>
              <a:defRPr/>
            </a:pPr>
            <a:r>
              <a:rPr lang="el-GR" sz="1500" b="1" dirty="0">
                <a:solidFill>
                  <a:schemeClr val="accent2">
                    <a:lumMod val="75000"/>
                  </a:schemeClr>
                </a:solidFill>
                <a:latin typeface="Arial" panose="020B0604020202020204" pitchFamily="34" charset="0"/>
                <a:cs typeface="Arial" panose="020B0604020202020204" pitchFamily="34" charset="0"/>
              </a:rPr>
              <a:t>	αγόρια</a:t>
            </a:r>
            <a:r>
              <a:rPr lang="en-US" sz="1500" b="1" dirty="0">
                <a:solidFill>
                  <a:schemeClr val="accent2">
                    <a:lumMod val="75000"/>
                  </a:schemeClr>
                </a:solidFill>
                <a:latin typeface="Arial" panose="020B0604020202020204" pitchFamily="34" charset="0"/>
                <a:cs typeface="Arial" panose="020B0604020202020204" pitchFamily="34" charset="0"/>
              </a:rPr>
              <a:t> :</a:t>
            </a:r>
            <a:r>
              <a:rPr lang="el-GR" sz="1500" b="1" dirty="0">
                <a:solidFill>
                  <a:schemeClr val="accent2">
                    <a:lumMod val="75000"/>
                  </a:schemeClr>
                </a:solidFill>
                <a:latin typeface="Arial" panose="020B0604020202020204" pitchFamily="34" charset="0"/>
                <a:cs typeface="Arial" panose="020B0604020202020204" pitchFamily="34" charset="0"/>
              </a:rPr>
              <a:t> κορίτσια = 1.5-2</a:t>
            </a:r>
            <a:r>
              <a:rPr lang="en-US" sz="1500" b="1" dirty="0">
                <a:solidFill>
                  <a:schemeClr val="accent2">
                    <a:lumMod val="75000"/>
                  </a:schemeClr>
                </a:solidFill>
                <a:latin typeface="Arial" panose="020B0604020202020204" pitchFamily="34" charset="0"/>
                <a:cs typeface="Arial" panose="020B0604020202020204" pitchFamily="34" charset="0"/>
              </a:rPr>
              <a:t>:</a:t>
            </a:r>
            <a:r>
              <a:rPr lang="el-GR" sz="1500" b="1" dirty="0">
                <a:solidFill>
                  <a:schemeClr val="accent2">
                    <a:lumMod val="75000"/>
                  </a:schemeClr>
                </a:solidFill>
                <a:latin typeface="Arial" panose="020B0604020202020204" pitchFamily="34" charset="0"/>
                <a:cs typeface="Arial" panose="020B0604020202020204" pitchFamily="34" charset="0"/>
              </a:rPr>
              <a:t>1</a:t>
            </a:r>
          </a:p>
          <a:p>
            <a:pPr eaLnBrk="1" hangingPunct="1">
              <a:lnSpc>
                <a:spcPct val="120000"/>
              </a:lnSpc>
              <a:buClr>
                <a:srgbClr val="FF0000"/>
              </a:buClr>
              <a:buFontTx/>
              <a:buNone/>
              <a:defRPr/>
            </a:pPr>
            <a:endParaRPr lang="el-GR" sz="1500" b="1" dirty="0">
              <a:solidFill>
                <a:schemeClr val="accent2">
                  <a:lumMod val="75000"/>
                </a:schemeClr>
              </a:solidFill>
              <a:latin typeface="Arial" panose="020B0604020202020204" pitchFamily="34" charset="0"/>
              <a:cs typeface="Arial" panose="020B0604020202020204" pitchFamily="34" charset="0"/>
            </a:endParaRPr>
          </a:p>
          <a:p>
            <a:pPr eaLnBrk="1" hangingPunct="1">
              <a:lnSpc>
                <a:spcPct val="120000"/>
              </a:lnSpc>
              <a:buClr>
                <a:srgbClr val="C00000"/>
              </a:buClr>
              <a:buFont typeface="Arial" pitchFamily="34" charset="0"/>
              <a:buChar char="•"/>
              <a:defRPr/>
            </a:pPr>
            <a:r>
              <a:rPr lang="el-GR" sz="1500" b="1" dirty="0">
                <a:solidFill>
                  <a:srgbClr val="C00000"/>
                </a:solidFill>
                <a:latin typeface="Arial" panose="020B0604020202020204" pitchFamily="34" charset="0"/>
                <a:cs typeface="Arial" panose="020B0604020202020204" pitchFamily="34" charset="0"/>
              </a:rPr>
              <a:t>Ασυνήθης στους ενήλικες</a:t>
            </a:r>
          </a:p>
          <a:p>
            <a:pPr eaLnBrk="1" hangingPunct="1">
              <a:lnSpc>
                <a:spcPct val="120000"/>
              </a:lnSpc>
              <a:buClr>
                <a:srgbClr val="FF0000"/>
              </a:buClr>
              <a:buFontTx/>
              <a:buNone/>
              <a:defRPr/>
            </a:pPr>
            <a:r>
              <a:rPr lang="el-GR" sz="1500" b="1" dirty="0">
                <a:solidFill>
                  <a:schemeClr val="accent2">
                    <a:lumMod val="75000"/>
                  </a:schemeClr>
                </a:solidFill>
                <a:latin typeface="Arial" panose="020B0604020202020204" pitchFamily="34" charset="0"/>
                <a:cs typeface="Arial" panose="020B0604020202020204" pitchFamily="34" charset="0"/>
              </a:rPr>
              <a:t>	αφορά κυρίως μεγαλύτερης ηλικίας άτομα</a:t>
            </a:r>
          </a:p>
          <a:p>
            <a:pPr eaLnBrk="1" hangingPunct="1">
              <a:lnSpc>
                <a:spcPct val="120000"/>
              </a:lnSpc>
              <a:buClr>
                <a:srgbClr val="FF0000"/>
              </a:buClr>
              <a:buFontTx/>
              <a:buNone/>
              <a:defRPr/>
            </a:pPr>
            <a:r>
              <a:rPr lang="el-GR" sz="1500" b="1" dirty="0">
                <a:solidFill>
                  <a:schemeClr val="accent2">
                    <a:lumMod val="75000"/>
                  </a:schemeClr>
                </a:solidFill>
                <a:latin typeface="Arial" panose="020B0604020202020204" pitchFamily="34" charset="0"/>
                <a:cs typeface="Arial" panose="020B0604020202020204" pitchFamily="34" charset="0"/>
              </a:rPr>
              <a:t>	(μέση ηλικία</a:t>
            </a:r>
            <a:r>
              <a:rPr lang="en-US" sz="1500" b="1" dirty="0">
                <a:solidFill>
                  <a:schemeClr val="accent2">
                    <a:lumMod val="75000"/>
                  </a:schemeClr>
                </a:solidFill>
                <a:latin typeface="Arial" panose="020B0604020202020204" pitchFamily="34" charset="0"/>
                <a:cs typeface="Arial" panose="020B0604020202020204" pitchFamily="34" charset="0"/>
              </a:rPr>
              <a:t> : 50 </a:t>
            </a:r>
            <a:r>
              <a:rPr lang="el-GR" sz="1500" b="1" dirty="0">
                <a:solidFill>
                  <a:schemeClr val="accent2">
                    <a:lumMod val="75000"/>
                  </a:schemeClr>
                </a:solidFill>
                <a:latin typeface="Arial" panose="020B0604020202020204" pitchFamily="34" charset="0"/>
                <a:cs typeface="Arial" panose="020B0604020202020204" pitchFamily="34" charset="0"/>
              </a:rPr>
              <a:t>έτη)</a:t>
            </a:r>
          </a:p>
          <a:p>
            <a:pPr eaLnBrk="1" hangingPunct="1">
              <a:lnSpc>
                <a:spcPct val="120000"/>
              </a:lnSpc>
              <a:buClr>
                <a:srgbClr val="FF0000"/>
              </a:buClr>
              <a:buFontTx/>
              <a:buNone/>
              <a:defRPr/>
            </a:pPr>
            <a:r>
              <a:rPr lang="el-GR" sz="1500" b="1" dirty="0">
                <a:solidFill>
                  <a:schemeClr val="accent2">
                    <a:lumMod val="75000"/>
                  </a:schemeClr>
                </a:solidFill>
                <a:latin typeface="Arial" panose="020B0604020202020204" pitchFamily="34" charset="0"/>
                <a:cs typeface="Arial" panose="020B0604020202020204" pitchFamily="34" charset="0"/>
              </a:rPr>
              <a:t>	συχνότερη και σοβαρότερη η συμμετοχή των νεφρών</a:t>
            </a:r>
            <a:r>
              <a:rPr lang="en-US" sz="1500" b="1" dirty="0">
                <a:solidFill>
                  <a:schemeClr val="accent2">
                    <a:lumMod val="75000"/>
                  </a:schemeClr>
                </a:solidFill>
                <a:latin typeface="Arial" panose="020B0604020202020204" pitchFamily="34" charset="0"/>
                <a:cs typeface="Arial" panose="020B0604020202020204" pitchFamily="34" charset="0"/>
              </a:rPr>
              <a:t> </a:t>
            </a:r>
            <a:endParaRPr lang="el-GR" sz="1500" b="1" dirty="0">
              <a:solidFill>
                <a:schemeClr val="accent2">
                  <a:lumMod val="75000"/>
                </a:schemeClr>
              </a:solidFill>
              <a:latin typeface="Arial" panose="020B0604020202020204" pitchFamily="34" charset="0"/>
              <a:cs typeface="Arial" panose="020B0604020202020204" pitchFamily="34" charset="0"/>
            </a:endParaRPr>
          </a:p>
          <a:p>
            <a:pPr algn="ctr" eaLnBrk="1" hangingPunct="1">
              <a:lnSpc>
                <a:spcPct val="120000"/>
              </a:lnSpc>
              <a:buClr>
                <a:srgbClr val="FF0000"/>
              </a:buClr>
              <a:buFontTx/>
              <a:buNone/>
              <a:defRPr/>
            </a:pPr>
            <a:endParaRPr lang="en-US" sz="1200" b="1" i="1" dirty="0">
              <a:solidFill>
                <a:schemeClr val="accent2">
                  <a:lumMod val="75000"/>
                </a:schemeClr>
              </a:solidFill>
              <a:latin typeface="Arial" panose="020B0604020202020204" pitchFamily="34" charset="0"/>
              <a:cs typeface="Arial" panose="020B0604020202020204" pitchFamily="34" charset="0"/>
            </a:endParaRPr>
          </a:p>
          <a:p>
            <a:pPr algn="r" eaLnBrk="1" hangingPunct="1">
              <a:lnSpc>
                <a:spcPct val="120000"/>
              </a:lnSpc>
              <a:buClr>
                <a:srgbClr val="FF0000"/>
              </a:buClr>
              <a:buFontTx/>
              <a:buNone/>
              <a:defRPr/>
            </a:pPr>
            <a:r>
              <a:rPr lang="en-US" sz="1200" b="1" i="1" dirty="0" err="1">
                <a:solidFill>
                  <a:schemeClr val="accent2">
                    <a:lumMod val="75000"/>
                  </a:schemeClr>
                </a:solidFill>
                <a:latin typeface="Arial" panose="020B0604020202020204" pitchFamily="34" charset="0"/>
                <a:cs typeface="Arial" panose="020B0604020202020204" pitchFamily="34" charset="0"/>
              </a:rPr>
              <a:t>Pillebout</a:t>
            </a:r>
            <a:r>
              <a:rPr lang="en-US" sz="1200" b="1" i="1" dirty="0">
                <a:solidFill>
                  <a:schemeClr val="accent2">
                    <a:lumMod val="75000"/>
                  </a:schemeClr>
                </a:solidFill>
                <a:latin typeface="Arial" panose="020B0604020202020204" pitchFamily="34" charset="0"/>
                <a:cs typeface="Arial" panose="020B0604020202020204" pitchFamily="34" charset="0"/>
              </a:rPr>
              <a:t> E et al</a:t>
            </a:r>
            <a:r>
              <a:rPr lang="el-GR" sz="1200" b="1" i="1" dirty="0">
                <a:solidFill>
                  <a:schemeClr val="accent2">
                    <a:lumMod val="75000"/>
                  </a:schemeClr>
                </a:solidFill>
                <a:latin typeface="Arial" panose="020B0604020202020204" pitchFamily="34" charset="0"/>
                <a:cs typeface="Arial" panose="020B0604020202020204" pitchFamily="34" charset="0"/>
              </a:rPr>
              <a:t>.</a:t>
            </a:r>
            <a:r>
              <a:rPr lang="en-US" sz="1200" b="1" i="1" dirty="0">
                <a:solidFill>
                  <a:schemeClr val="accent2">
                    <a:lumMod val="75000"/>
                  </a:schemeClr>
                </a:solidFill>
                <a:latin typeface="Arial" panose="020B0604020202020204" pitchFamily="34" charset="0"/>
                <a:cs typeface="Arial" panose="020B0604020202020204" pitchFamily="34" charset="0"/>
              </a:rPr>
              <a:t> </a:t>
            </a:r>
            <a:r>
              <a:rPr lang="en-US" sz="1200" b="1" i="1" dirty="0" err="1">
                <a:solidFill>
                  <a:schemeClr val="accent2">
                    <a:lumMod val="75000"/>
                  </a:schemeClr>
                </a:solidFill>
                <a:latin typeface="Arial" panose="020B0604020202020204" pitchFamily="34" charset="0"/>
                <a:cs typeface="Arial" panose="020B0604020202020204" pitchFamily="34" charset="0"/>
              </a:rPr>
              <a:t>Henoch</a:t>
            </a:r>
            <a:r>
              <a:rPr lang="el-GR" sz="1200" b="1" i="1" dirty="0">
                <a:solidFill>
                  <a:schemeClr val="accent2">
                    <a:lumMod val="75000"/>
                  </a:schemeClr>
                </a:solidFill>
                <a:latin typeface="Arial" panose="020B0604020202020204" pitchFamily="34" charset="0"/>
                <a:cs typeface="Arial" panose="020B0604020202020204" pitchFamily="34" charset="0"/>
              </a:rPr>
              <a:t>-</a:t>
            </a:r>
            <a:r>
              <a:rPr lang="en-US" sz="1200" b="1" i="1" dirty="0" err="1">
                <a:solidFill>
                  <a:schemeClr val="accent2">
                    <a:lumMod val="75000"/>
                  </a:schemeClr>
                </a:solidFill>
                <a:latin typeface="Arial" panose="020B0604020202020204" pitchFamily="34" charset="0"/>
                <a:cs typeface="Arial" panose="020B0604020202020204" pitchFamily="34" charset="0"/>
              </a:rPr>
              <a:t>Sch</a:t>
            </a:r>
            <a:r>
              <a:rPr lang="el-GR" sz="1200" b="1" i="1" dirty="0">
                <a:solidFill>
                  <a:schemeClr val="accent2">
                    <a:lumMod val="75000"/>
                  </a:schemeClr>
                </a:solidFill>
                <a:latin typeface="Arial" panose="020B0604020202020204" pitchFamily="34" charset="0"/>
                <a:cs typeface="Arial" panose="020B0604020202020204" pitchFamily="34" charset="0"/>
              </a:rPr>
              <a:t>ö</a:t>
            </a:r>
            <a:r>
              <a:rPr lang="en-US" sz="1200" b="1" i="1" dirty="0" err="1">
                <a:solidFill>
                  <a:schemeClr val="accent2">
                    <a:lumMod val="75000"/>
                  </a:schemeClr>
                </a:solidFill>
                <a:latin typeface="Arial" panose="020B0604020202020204" pitchFamily="34" charset="0"/>
                <a:cs typeface="Arial" panose="020B0604020202020204" pitchFamily="34" charset="0"/>
              </a:rPr>
              <a:t>nlein</a:t>
            </a:r>
            <a:r>
              <a:rPr lang="en-US" sz="1200" b="1" i="1" dirty="0">
                <a:solidFill>
                  <a:schemeClr val="accent2">
                    <a:lumMod val="75000"/>
                  </a:schemeClr>
                </a:solidFill>
                <a:latin typeface="Arial" panose="020B0604020202020204" pitchFamily="34" charset="0"/>
                <a:cs typeface="Arial" panose="020B0604020202020204" pitchFamily="34" charset="0"/>
              </a:rPr>
              <a:t> </a:t>
            </a:r>
            <a:r>
              <a:rPr lang="en-US" sz="1200" b="1" i="1" dirty="0" err="1">
                <a:solidFill>
                  <a:schemeClr val="accent2">
                    <a:lumMod val="75000"/>
                  </a:schemeClr>
                </a:solidFill>
                <a:latin typeface="Arial" panose="020B0604020202020204" pitchFamily="34" charset="0"/>
                <a:cs typeface="Arial" panose="020B0604020202020204" pitchFamily="34" charset="0"/>
              </a:rPr>
              <a:t>Purpura</a:t>
            </a:r>
            <a:r>
              <a:rPr lang="en-US" sz="1200" b="1" i="1" dirty="0">
                <a:solidFill>
                  <a:schemeClr val="accent2">
                    <a:lumMod val="75000"/>
                  </a:schemeClr>
                </a:solidFill>
                <a:latin typeface="Arial" panose="020B0604020202020204" pitchFamily="34" charset="0"/>
                <a:cs typeface="Arial" panose="020B0604020202020204" pitchFamily="34" charset="0"/>
              </a:rPr>
              <a:t> in adults, JASN 2002 </a:t>
            </a:r>
            <a:endParaRPr lang="el-GR" sz="1200" b="1" i="1" dirty="0">
              <a:solidFill>
                <a:schemeClr val="accent2">
                  <a:lumMod val="75000"/>
                </a:schemeClr>
              </a:solidFill>
              <a:latin typeface="Arial" panose="020B0604020202020204" pitchFamily="34" charset="0"/>
              <a:cs typeface="Arial" panose="020B0604020202020204" pitchFamily="34" charset="0"/>
            </a:endParaRPr>
          </a:p>
        </p:txBody>
      </p:sp>
      <p:sp>
        <p:nvSpPr>
          <p:cNvPr id="71683" name="Rectangle 5">
            <a:extLst>
              <a:ext uri="{FF2B5EF4-FFF2-40B4-BE49-F238E27FC236}">
                <a16:creationId xmlns:a16="http://schemas.microsoft.com/office/drawing/2014/main" id="{33EB9B16-276E-FD56-3E52-100A11CE7BD0}"/>
              </a:ext>
            </a:extLst>
          </p:cNvPr>
          <p:cNvSpPr>
            <a:spLocks noChangeArrowheads="1"/>
          </p:cNvSpPr>
          <p:nvPr/>
        </p:nvSpPr>
        <p:spPr bwMode="auto">
          <a:xfrm>
            <a:off x="3113485" y="211931"/>
            <a:ext cx="383310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2"/>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SzTx/>
              <a:buFontTx/>
              <a:buNone/>
            </a:pPr>
            <a:r>
              <a:rPr lang="el-GR" altLang="el-GR" sz="2100" b="1" dirty="0">
                <a:solidFill>
                  <a:srgbClr val="4D4D73"/>
                </a:solidFill>
                <a:cs typeface="Arial" panose="020B0604020202020204" pitchFamily="34" charset="0"/>
              </a:rPr>
              <a:t>Πορφύρα </a:t>
            </a:r>
            <a:r>
              <a:rPr lang="en-US" altLang="el-GR" sz="2100" b="1" dirty="0">
                <a:solidFill>
                  <a:srgbClr val="4D4D73"/>
                </a:solidFill>
                <a:cs typeface="Arial" panose="020B0604020202020204" pitchFamily="34" charset="0"/>
              </a:rPr>
              <a:t>Henoch</a:t>
            </a:r>
            <a:r>
              <a:rPr lang="el-GR" altLang="el-GR" sz="2100" b="1" dirty="0">
                <a:solidFill>
                  <a:srgbClr val="4D4D73"/>
                </a:solidFill>
                <a:cs typeface="Arial" panose="020B0604020202020204" pitchFamily="34" charset="0"/>
              </a:rPr>
              <a:t>-</a:t>
            </a:r>
            <a:r>
              <a:rPr lang="en-US" altLang="el-GR" sz="2100" b="1" dirty="0">
                <a:solidFill>
                  <a:srgbClr val="4D4D73"/>
                </a:solidFill>
                <a:cs typeface="Arial" panose="020B0604020202020204" pitchFamily="34" charset="0"/>
              </a:rPr>
              <a:t>Sch</a:t>
            </a:r>
            <a:r>
              <a:rPr lang="el-GR" altLang="el-GR" sz="2100" b="1" dirty="0">
                <a:solidFill>
                  <a:srgbClr val="4D4D73"/>
                </a:solidFill>
                <a:cs typeface="Arial" panose="020B0604020202020204" pitchFamily="34" charset="0"/>
              </a:rPr>
              <a:t>ö</a:t>
            </a:r>
            <a:r>
              <a:rPr lang="en-US" altLang="el-GR" sz="2100" b="1" dirty="0" err="1">
                <a:solidFill>
                  <a:srgbClr val="4D4D73"/>
                </a:solidFill>
                <a:cs typeface="Arial" panose="020B0604020202020204" pitchFamily="34" charset="0"/>
              </a:rPr>
              <a:t>nlein</a:t>
            </a:r>
            <a:endParaRPr lang="en-US" altLang="el-GR" sz="2100" b="1" dirty="0">
              <a:solidFill>
                <a:srgbClr val="4D4D73"/>
              </a:solidFill>
              <a:cs typeface="Arial" panose="020B0604020202020204" pitchFamily="34" charset="0"/>
            </a:endParaRPr>
          </a:p>
        </p:txBody>
      </p:sp>
    </p:spTree>
  </p:cSld>
  <p:clrMapOvr>
    <a:masterClrMapping/>
  </p:clrMapOvr>
  <p:transition spd="med">
    <p:spli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a:extLst>
              <a:ext uri="{FF2B5EF4-FFF2-40B4-BE49-F238E27FC236}">
                <a16:creationId xmlns:a16="http://schemas.microsoft.com/office/drawing/2014/main" id="{DCB5D236-4626-6696-E64A-3FB434D5D0D8}"/>
              </a:ext>
            </a:extLst>
          </p:cNvPr>
          <p:cNvSpPr>
            <a:spLocks noGrp="1" noChangeArrowheads="1"/>
          </p:cNvSpPr>
          <p:nvPr>
            <p:ph type="body" idx="1"/>
          </p:nvPr>
        </p:nvSpPr>
        <p:spPr>
          <a:xfrm>
            <a:off x="251520" y="1071563"/>
            <a:ext cx="8640960" cy="3086100"/>
          </a:xfrm>
        </p:spPr>
        <p:txBody>
          <a:bodyPr/>
          <a:lstStyle/>
          <a:p>
            <a:pPr marL="0" indent="0" algn="ctr" eaLnBrk="1" hangingPunct="1">
              <a:lnSpc>
                <a:spcPct val="90000"/>
              </a:lnSpc>
              <a:buNone/>
              <a:defRPr/>
            </a:pPr>
            <a:r>
              <a:rPr lang="el-GR" sz="1800" b="1" dirty="0">
                <a:solidFill>
                  <a:srgbClr val="C00000"/>
                </a:solidFill>
                <a:latin typeface="Arial" panose="020B0604020202020204" pitchFamily="34" charset="0"/>
                <a:cs typeface="Arial" panose="020B0604020202020204" pitchFamily="34" charset="0"/>
              </a:rPr>
              <a:t>Ενδείξεις ότι πρόκειται για την ίδια νοσολογική οντότητα </a:t>
            </a:r>
          </a:p>
          <a:p>
            <a:pPr eaLnBrk="1" hangingPunct="1">
              <a:lnSpc>
                <a:spcPct val="90000"/>
              </a:lnSpc>
              <a:buFont typeface="Wingdings" panose="05000000000000000000" pitchFamily="2" charset="2"/>
              <a:buChar char="v"/>
              <a:defRPr/>
            </a:pPr>
            <a:endParaRPr lang="el-GR" sz="1800" b="1" dirty="0">
              <a:solidFill>
                <a:srgbClr val="FFFF00"/>
              </a:solidFill>
              <a:latin typeface="Arial" panose="020B0604020202020204" pitchFamily="34" charset="0"/>
              <a:cs typeface="Arial" panose="020B0604020202020204" pitchFamily="34" charset="0"/>
            </a:endParaRPr>
          </a:p>
          <a:p>
            <a:pPr algn="just" eaLnBrk="1" hangingPunct="1">
              <a:lnSpc>
                <a:spcPct val="90000"/>
              </a:lnSpc>
              <a:buClr>
                <a:srgbClr val="A50021"/>
              </a:buClr>
              <a:buFont typeface="Wingdings" panose="05000000000000000000" pitchFamily="2" charset="2"/>
              <a:buChar char="v"/>
              <a:defRPr/>
            </a:pPr>
            <a:r>
              <a:rPr lang="el-GR" sz="1500" b="1" dirty="0">
                <a:latin typeface="Arial" panose="020B0604020202020204" pitchFamily="34" charset="0"/>
                <a:cs typeface="Arial" panose="020B0604020202020204" pitchFamily="34" charset="0"/>
              </a:rPr>
              <a:t>Πολλοί ασθενείς και από τις δύο καταστάσεις έχουν αυξημένα επίπεδα </a:t>
            </a:r>
            <a:r>
              <a:rPr lang="en-US" sz="1500" b="1" dirty="0" err="1">
                <a:latin typeface="Arial" panose="020B0604020202020204" pitchFamily="34" charset="0"/>
                <a:cs typeface="Arial" panose="020B0604020202020204" pitchFamily="34" charset="0"/>
              </a:rPr>
              <a:t>IgA</a:t>
            </a:r>
            <a:r>
              <a:rPr lang="en-US" sz="1500" b="1" dirty="0">
                <a:latin typeface="Arial" panose="020B0604020202020204" pitchFamily="34" charset="0"/>
                <a:cs typeface="Arial" panose="020B0604020202020204" pitchFamily="34" charset="0"/>
              </a:rPr>
              <a:t> </a:t>
            </a:r>
            <a:r>
              <a:rPr lang="el-GR" sz="1500" b="1" dirty="0">
                <a:latin typeface="Arial" panose="020B0604020202020204" pitchFamily="34" charset="0"/>
                <a:cs typeface="Arial" panose="020B0604020202020204" pitchFamily="34" charset="0"/>
              </a:rPr>
              <a:t>ορού και κυκλοφορούντων </a:t>
            </a:r>
            <a:r>
              <a:rPr lang="el-GR" sz="1500" b="1" dirty="0" err="1">
                <a:latin typeface="Arial" panose="020B0604020202020204" pitchFamily="34" charset="0"/>
                <a:cs typeface="Arial" panose="020B0604020202020204" pitchFamily="34" charset="0"/>
              </a:rPr>
              <a:t>ανοσοσυμπλεγμάτων</a:t>
            </a:r>
            <a:r>
              <a:rPr lang="el-GR" sz="1500" b="1" dirty="0">
                <a:latin typeface="Arial" panose="020B0604020202020204" pitchFamily="34" charset="0"/>
                <a:cs typeface="Arial" panose="020B0604020202020204" pitchFamily="34" charset="0"/>
              </a:rPr>
              <a:t>  που εμπεριέχουν </a:t>
            </a:r>
            <a:r>
              <a:rPr lang="en-US" sz="1500" b="1" dirty="0" err="1">
                <a:latin typeface="Arial" panose="020B0604020202020204" pitchFamily="34" charset="0"/>
                <a:cs typeface="Arial" panose="020B0604020202020204" pitchFamily="34" charset="0"/>
              </a:rPr>
              <a:t>IgA</a:t>
            </a:r>
            <a:endParaRPr lang="el-GR" sz="1500" b="1" dirty="0">
              <a:latin typeface="Arial" panose="020B0604020202020204" pitchFamily="34" charset="0"/>
              <a:cs typeface="Arial" panose="020B0604020202020204" pitchFamily="34" charset="0"/>
            </a:endParaRPr>
          </a:p>
          <a:p>
            <a:pPr algn="just" eaLnBrk="1" hangingPunct="1">
              <a:lnSpc>
                <a:spcPct val="90000"/>
              </a:lnSpc>
              <a:buClr>
                <a:srgbClr val="A50021"/>
              </a:buClr>
              <a:buFont typeface="Wingdings" panose="05000000000000000000" pitchFamily="2" charset="2"/>
              <a:buChar char="v"/>
              <a:defRPr/>
            </a:pPr>
            <a:endParaRPr lang="el-GR" sz="1500" b="1" dirty="0">
              <a:latin typeface="Arial" panose="020B0604020202020204" pitchFamily="34" charset="0"/>
              <a:cs typeface="Arial" panose="020B0604020202020204" pitchFamily="34" charset="0"/>
            </a:endParaRPr>
          </a:p>
          <a:p>
            <a:pPr algn="just" eaLnBrk="1" hangingPunct="1">
              <a:lnSpc>
                <a:spcPct val="90000"/>
              </a:lnSpc>
              <a:buClr>
                <a:srgbClr val="A50021"/>
              </a:buClr>
              <a:buFont typeface="Wingdings" panose="05000000000000000000" pitchFamily="2" charset="2"/>
              <a:buChar char="v"/>
              <a:defRPr/>
            </a:pPr>
            <a:r>
              <a:rPr lang="el-GR" sz="1500" b="1" dirty="0">
                <a:latin typeface="Arial" panose="020B0604020202020204" pitchFamily="34" charset="0"/>
                <a:cs typeface="Arial" panose="020B0604020202020204" pitchFamily="34" charset="0"/>
              </a:rPr>
              <a:t>Παρουσία ίδιων ιστολογικών ευρημάτων στους νεφρούς</a:t>
            </a:r>
          </a:p>
          <a:p>
            <a:pPr algn="just" eaLnBrk="1" hangingPunct="1">
              <a:lnSpc>
                <a:spcPct val="90000"/>
              </a:lnSpc>
              <a:buClr>
                <a:srgbClr val="A50021"/>
              </a:buClr>
              <a:buFont typeface="Wingdings" panose="05000000000000000000" pitchFamily="2" charset="2"/>
              <a:buChar char="v"/>
              <a:defRPr/>
            </a:pPr>
            <a:endParaRPr lang="el-GR" sz="1500" b="1" dirty="0">
              <a:latin typeface="Arial" panose="020B0604020202020204" pitchFamily="34" charset="0"/>
              <a:cs typeface="Arial" panose="020B0604020202020204" pitchFamily="34" charset="0"/>
            </a:endParaRPr>
          </a:p>
          <a:p>
            <a:pPr algn="just" eaLnBrk="1" hangingPunct="1">
              <a:lnSpc>
                <a:spcPct val="90000"/>
              </a:lnSpc>
              <a:buClr>
                <a:srgbClr val="A50021"/>
              </a:buClr>
              <a:buFont typeface="Wingdings" panose="05000000000000000000" pitchFamily="2" charset="2"/>
              <a:buChar char="v"/>
              <a:defRPr/>
            </a:pPr>
            <a:r>
              <a:rPr lang="el-GR" sz="1500" b="1" dirty="0">
                <a:latin typeface="Arial" panose="020B0604020202020204" pitchFamily="34" charset="0"/>
                <a:cs typeface="Arial" panose="020B0604020202020204" pitchFamily="34" charset="0"/>
              </a:rPr>
              <a:t>Παρουσία ανιχνεύσιμων με βιοψία</a:t>
            </a:r>
            <a:r>
              <a:rPr lang="en-US" sz="1500" b="1" dirty="0">
                <a:latin typeface="Arial" panose="020B0604020202020204" pitchFamily="34" charset="0"/>
                <a:cs typeface="Arial" panose="020B0604020202020204" pitchFamily="34" charset="0"/>
              </a:rPr>
              <a:t>,</a:t>
            </a:r>
            <a:r>
              <a:rPr lang="el-GR" sz="1500" b="1" dirty="0">
                <a:latin typeface="Arial" panose="020B0604020202020204" pitchFamily="34" charset="0"/>
                <a:cs typeface="Arial" panose="020B0604020202020204" pitchFamily="34" charset="0"/>
              </a:rPr>
              <a:t> </a:t>
            </a:r>
            <a:r>
              <a:rPr lang="en-US" sz="1500" b="1" dirty="0" err="1">
                <a:latin typeface="Arial" panose="020B0604020202020204" pitchFamily="34" charset="0"/>
                <a:cs typeface="Arial" panose="020B0604020202020204" pitchFamily="34" charset="0"/>
              </a:rPr>
              <a:t>IgA</a:t>
            </a:r>
            <a:r>
              <a:rPr lang="en-US" sz="1500" b="1" dirty="0">
                <a:latin typeface="Arial" panose="020B0604020202020204" pitchFamily="34" charset="0"/>
                <a:cs typeface="Arial" panose="020B0604020202020204" pitchFamily="34" charset="0"/>
              </a:rPr>
              <a:t> </a:t>
            </a:r>
            <a:r>
              <a:rPr lang="el-GR" sz="1500" b="1" dirty="0">
                <a:latin typeface="Arial" panose="020B0604020202020204" pitchFamily="34" charset="0"/>
                <a:cs typeface="Arial" panose="020B0604020202020204" pitchFamily="34" charset="0"/>
              </a:rPr>
              <a:t>εναποθέσεων στο δέρμα και στη γαστρεντερική οδό ασθενών με </a:t>
            </a:r>
            <a:r>
              <a:rPr lang="en-US" sz="1500" b="1" dirty="0" err="1">
                <a:latin typeface="Arial" panose="020B0604020202020204" pitchFamily="34" charset="0"/>
                <a:cs typeface="Arial" panose="020B0604020202020204" pitchFamily="34" charset="0"/>
              </a:rPr>
              <a:t>IgA</a:t>
            </a:r>
            <a:r>
              <a:rPr lang="en-US" sz="1500" b="1" dirty="0">
                <a:latin typeface="Arial" panose="020B0604020202020204" pitchFamily="34" charset="0"/>
                <a:cs typeface="Arial" panose="020B0604020202020204" pitchFamily="34" charset="0"/>
              </a:rPr>
              <a:t> </a:t>
            </a:r>
            <a:r>
              <a:rPr lang="el-GR" sz="1500" b="1" dirty="0">
                <a:latin typeface="Arial" panose="020B0604020202020204" pitchFamily="34" charset="0"/>
                <a:cs typeface="Arial" panose="020B0604020202020204" pitchFamily="34" charset="0"/>
              </a:rPr>
              <a:t>νεφροπάθεια  </a:t>
            </a:r>
          </a:p>
          <a:p>
            <a:pPr algn="just" eaLnBrk="1" hangingPunct="1">
              <a:lnSpc>
                <a:spcPct val="90000"/>
              </a:lnSpc>
              <a:buClr>
                <a:srgbClr val="A50021"/>
              </a:buClr>
              <a:buFont typeface="Wingdings" panose="05000000000000000000" pitchFamily="2" charset="2"/>
              <a:buChar char="v"/>
              <a:defRPr/>
            </a:pPr>
            <a:endParaRPr lang="el-GR" sz="1500" b="1" dirty="0">
              <a:latin typeface="Arial" panose="020B0604020202020204" pitchFamily="34" charset="0"/>
              <a:cs typeface="Arial" panose="020B0604020202020204" pitchFamily="34" charset="0"/>
            </a:endParaRPr>
          </a:p>
          <a:p>
            <a:pPr algn="just" eaLnBrk="1" hangingPunct="1">
              <a:lnSpc>
                <a:spcPct val="90000"/>
              </a:lnSpc>
              <a:buClr>
                <a:srgbClr val="A50021"/>
              </a:buClr>
              <a:buFont typeface="Wingdings" panose="05000000000000000000" pitchFamily="2" charset="2"/>
              <a:buChar char="v"/>
              <a:defRPr/>
            </a:pPr>
            <a:r>
              <a:rPr lang="el-GR" sz="1500" b="1" dirty="0">
                <a:latin typeface="Arial" panose="020B0604020202020204" pitchFamily="34" charset="0"/>
                <a:cs typeface="Arial" panose="020B0604020202020204" pitchFamily="34" charset="0"/>
              </a:rPr>
              <a:t>Εμφάνιση Πορφύρας </a:t>
            </a:r>
            <a:r>
              <a:rPr lang="en-US" sz="1500" b="1" dirty="0" err="1">
                <a:latin typeface="Arial" panose="020B0604020202020204" pitchFamily="34" charset="0"/>
                <a:cs typeface="Arial" panose="020B0604020202020204" pitchFamily="34" charset="0"/>
              </a:rPr>
              <a:t>Henoch</a:t>
            </a:r>
            <a:r>
              <a:rPr lang="el-GR" sz="1500" b="1" dirty="0">
                <a:latin typeface="Arial" panose="020B0604020202020204" pitchFamily="34" charset="0"/>
                <a:cs typeface="Arial" panose="020B0604020202020204" pitchFamily="34" charset="0"/>
              </a:rPr>
              <a:t>-</a:t>
            </a:r>
            <a:r>
              <a:rPr lang="en-US" sz="1500" b="1" dirty="0" err="1">
                <a:latin typeface="Arial" panose="020B0604020202020204" pitchFamily="34" charset="0"/>
                <a:cs typeface="Arial" panose="020B0604020202020204" pitchFamily="34" charset="0"/>
              </a:rPr>
              <a:t>Sch</a:t>
            </a:r>
            <a:r>
              <a:rPr lang="el-GR" sz="1500" b="1" dirty="0">
                <a:latin typeface="Arial" panose="020B0604020202020204" pitchFamily="34" charset="0"/>
                <a:cs typeface="Arial" panose="020B0604020202020204" pitchFamily="34" charset="0"/>
              </a:rPr>
              <a:t>ö</a:t>
            </a:r>
            <a:r>
              <a:rPr lang="en-US" sz="1500" b="1" dirty="0" err="1">
                <a:latin typeface="Arial" panose="020B0604020202020204" pitchFamily="34" charset="0"/>
                <a:cs typeface="Arial" panose="020B0604020202020204" pitchFamily="34" charset="0"/>
              </a:rPr>
              <a:t>nlein</a:t>
            </a:r>
            <a:r>
              <a:rPr lang="el-GR" sz="1500" b="1" dirty="0">
                <a:latin typeface="Arial" panose="020B0604020202020204" pitchFamily="34" charset="0"/>
                <a:cs typeface="Arial" panose="020B0604020202020204" pitchFamily="34" charset="0"/>
              </a:rPr>
              <a:t> και </a:t>
            </a:r>
            <a:r>
              <a:rPr lang="en-US" sz="1500" b="1" dirty="0" err="1">
                <a:latin typeface="Arial" panose="020B0604020202020204" pitchFamily="34" charset="0"/>
                <a:cs typeface="Arial" panose="020B0604020202020204" pitchFamily="34" charset="0"/>
              </a:rPr>
              <a:t>IgA</a:t>
            </a:r>
            <a:r>
              <a:rPr lang="en-US" sz="1500" b="1" dirty="0">
                <a:latin typeface="Arial" panose="020B0604020202020204" pitchFamily="34" charset="0"/>
                <a:cs typeface="Arial" panose="020B0604020202020204" pitchFamily="34" charset="0"/>
              </a:rPr>
              <a:t> </a:t>
            </a:r>
            <a:r>
              <a:rPr lang="el-GR" sz="1500" b="1" dirty="0">
                <a:latin typeface="Arial" panose="020B0604020202020204" pitchFamily="34" charset="0"/>
                <a:cs typeface="Arial" panose="020B0604020202020204" pitchFamily="34" charset="0"/>
              </a:rPr>
              <a:t>νεφροπάθειας σε δύο </a:t>
            </a:r>
            <a:r>
              <a:rPr lang="el-GR" sz="1500" b="1" dirty="0" err="1">
                <a:latin typeface="Arial" panose="020B0604020202020204" pitchFamily="34" charset="0"/>
                <a:cs typeface="Arial" panose="020B0604020202020204" pitchFamily="34" charset="0"/>
              </a:rPr>
              <a:t>μονο</a:t>
            </a:r>
            <a:r>
              <a:rPr lang="el-GR" sz="1500" b="1" dirty="0">
                <a:latin typeface="Arial" panose="020B0604020202020204" pitchFamily="34" charset="0"/>
                <a:cs typeface="Arial" panose="020B0604020202020204" pitchFamily="34" charset="0"/>
              </a:rPr>
              <a:t>-</a:t>
            </a:r>
            <a:r>
              <a:rPr lang="el-GR" sz="1500" b="1" dirty="0" err="1">
                <a:latin typeface="Arial" panose="020B0604020202020204" pitchFamily="34" charset="0"/>
                <a:cs typeface="Arial" panose="020B0604020202020204" pitchFamily="34" charset="0"/>
              </a:rPr>
              <a:t>ωογενείς</a:t>
            </a:r>
            <a:r>
              <a:rPr lang="el-GR" sz="1500" b="1" dirty="0">
                <a:latin typeface="Arial" panose="020B0604020202020204" pitchFamily="34" charset="0"/>
                <a:cs typeface="Arial" panose="020B0604020202020204" pitchFamily="34" charset="0"/>
              </a:rPr>
              <a:t> διδύμους μετά από ταυτόχρονη λοίμωξη με </a:t>
            </a:r>
            <a:r>
              <a:rPr lang="el-GR" sz="1500" b="1" dirty="0" err="1">
                <a:latin typeface="Arial" panose="020B0604020202020204" pitchFamily="34" charset="0"/>
                <a:cs typeface="Arial" panose="020B0604020202020204" pitchFamily="34" charset="0"/>
              </a:rPr>
              <a:t>αδενοϊό</a:t>
            </a:r>
            <a:endParaRPr lang="el-GR" sz="1500" b="1" dirty="0">
              <a:latin typeface="Arial" panose="020B0604020202020204" pitchFamily="34" charset="0"/>
              <a:cs typeface="Arial" panose="020B0604020202020204" pitchFamily="34" charset="0"/>
            </a:endParaRPr>
          </a:p>
          <a:p>
            <a:pPr algn="r" eaLnBrk="1" hangingPunct="1">
              <a:lnSpc>
                <a:spcPct val="90000"/>
              </a:lnSpc>
              <a:buFont typeface="Wingdings" panose="05000000000000000000" pitchFamily="2" charset="2"/>
              <a:buChar char="v"/>
              <a:defRPr/>
            </a:pPr>
            <a:endParaRPr lang="el-GR" sz="1350" b="1" i="1" dirty="0">
              <a:solidFill>
                <a:schemeClr val="accent2">
                  <a:lumMod val="75000"/>
                </a:schemeClr>
              </a:solidFill>
              <a:latin typeface="Arial" panose="020B0604020202020204" pitchFamily="34" charset="0"/>
              <a:cs typeface="Arial" panose="020B0604020202020204" pitchFamily="34" charset="0"/>
            </a:endParaRPr>
          </a:p>
          <a:p>
            <a:pPr algn="r" eaLnBrk="1" hangingPunct="1">
              <a:lnSpc>
                <a:spcPct val="90000"/>
              </a:lnSpc>
              <a:buFont typeface="Wingdings" panose="05000000000000000000" pitchFamily="2" charset="2"/>
              <a:buChar char="v"/>
              <a:defRPr/>
            </a:pPr>
            <a:r>
              <a:rPr lang="en-US" sz="1350" b="1" i="1" dirty="0" err="1">
                <a:solidFill>
                  <a:schemeClr val="accent2">
                    <a:lumMod val="75000"/>
                  </a:schemeClr>
                </a:solidFill>
                <a:latin typeface="Arial" panose="020B0604020202020204" pitchFamily="34" charset="0"/>
                <a:cs typeface="Arial" panose="020B0604020202020204" pitchFamily="34" charset="0"/>
              </a:rPr>
              <a:t>Rai</a:t>
            </a:r>
            <a:r>
              <a:rPr lang="en-US" sz="1350" b="1" i="1" dirty="0">
                <a:solidFill>
                  <a:schemeClr val="accent2">
                    <a:lumMod val="75000"/>
                  </a:schemeClr>
                </a:solidFill>
                <a:latin typeface="Arial" panose="020B0604020202020204" pitchFamily="34" charset="0"/>
                <a:cs typeface="Arial" panose="020B0604020202020204" pitchFamily="34" charset="0"/>
              </a:rPr>
              <a:t> A et al</a:t>
            </a:r>
            <a:r>
              <a:rPr lang="el-GR" sz="1350" b="1" i="1" dirty="0">
                <a:solidFill>
                  <a:schemeClr val="accent2">
                    <a:lumMod val="75000"/>
                  </a:schemeClr>
                </a:solidFill>
                <a:latin typeface="Arial" panose="020B0604020202020204" pitchFamily="34" charset="0"/>
                <a:cs typeface="Arial" panose="020B0604020202020204" pitchFamily="34" charset="0"/>
              </a:rPr>
              <a:t>.</a:t>
            </a:r>
            <a:r>
              <a:rPr lang="en-US" sz="1350" b="1" i="1" dirty="0">
                <a:solidFill>
                  <a:schemeClr val="accent2">
                    <a:lumMod val="75000"/>
                  </a:schemeClr>
                </a:solidFill>
                <a:latin typeface="Arial" panose="020B0604020202020204" pitchFamily="34" charset="0"/>
                <a:cs typeface="Arial" panose="020B0604020202020204" pitchFamily="34" charset="0"/>
              </a:rPr>
              <a:t> </a:t>
            </a:r>
            <a:r>
              <a:rPr lang="en-US" sz="1350" b="1" i="1" dirty="0" err="1">
                <a:solidFill>
                  <a:schemeClr val="accent2">
                    <a:lumMod val="75000"/>
                  </a:schemeClr>
                </a:solidFill>
                <a:latin typeface="Arial" panose="020B0604020202020204" pitchFamily="34" charset="0"/>
                <a:cs typeface="Arial" panose="020B0604020202020204" pitchFamily="34" charset="0"/>
              </a:rPr>
              <a:t>Henoch</a:t>
            </a:r>
            <a:r>
              <a:rPr lang="el-GR" sz="1350" b="1" i="1" dirty="0">
                <a:solidFill>
                  <a:schemeClr val="accent2">
                    <a:lumMod val="75000"/>
                  </a:schemeClr>
                </a:solidFill>
                <a:latin typeface="Arial" panose="020B0604020202020204" pitchFamily="34" charset="0"/>
                <a:cs typeface="Arial" panose="020B0604020202020204" pitchFamily="34" charset="0"/>
              </a:rPr>
              <a:t>-</a:t>
            </a:r>
            <a:r>
              <a:rPr lang="en-US" sz="1350" b="1" i="1" dirty="0" err="1">
                <a:solidFill>
                  <a:schemeClr val="accent2">
                    <a:lumMod val="75000"/>
                  </a:schemeClr>
                </a:solidFill>
                <a:latin typeface="Arial" panose="020B0604020202020204" pitchFamily="34" charset="0"/>
                <a:cs typeface="Arial" panose="020B0604020202020204" pitchFamily="34" charset="0"/>
              </a:rPr>
              <a:t>Sch</a:t>
            </a:r>
            <a:r>
              <a:rPr lang="el-GR" sz="1350" b="1" i="1" dirty="0">
                <a:solidFill>
                  <a:schemeClr val="accent2">
                    <a:lumMod val="75000"/>
                  </a:schemeClr>
                </a:solidFill>
                <a:latin typeface="Arial" panose="020B0604020202020204" pitchFamily="34" charset="0"/>
                <a:cs typeface="Arial" panose="020B0604020202020204" pitchFamily="34" charset="0"/>
              </a:rPr>
              <a:t>ö</a:t>
            </a:r>
            <a:r>
              <a:rPr lang="en-US" sz="1350" b="1" i="1" dirty="0" err="1">
                <a:solidFill>
                  <a:schemeClr val="accent2">
                    <a:lumMod val="75000"/>
                  </a:schemeClr>
                </a:solidFill>
                <a:latin typeface="Arial" panose="020B0604020202020204" pitchFamily="34" charset="0"/>
                <a:cs typeface="Arial" panose="020B0604020202020204" pitchFamily="34" charset="0"/>
              </a:rPr>
              <a:t>nlein</a:t>
            </a:r>
            <a:r>
              <a:rPr lang="en-US" sz="1350" b="1" i="1" dirty="0">
                <a:solidFill>
                  <a:schemeClr val="accent2">
                    <a:lumMod val="75000"/>
                  </a:schemeClr>
                </a:solidFill>
                <a:latin typeface="Arial" panose="020B0604020202020204" pitchFamily="34" charset="0"/>
                <a:cs typeface="Arial" panose="020B0604020202020204" pitchFamily="34" charset="0"/>
              </a:rPr>
              <a:t>  </a:t>
            </a:r>
            <a:r>
              <a:rPr lang="en-US" sz="1350" b="1" i="1" dirty="0" err="1">
                <a:solidFill>
                  <a:schemeClr val="accent2">
                    <a:lumMod val="75000"/>
                  </a:schemeClr>
                </a:solidFill>
                <a:latin typeface="Arial" panose="020B0604020202020204" pitchFamily="34" charset="0"/>
                <a:cs typeface="Arial" panose="020B0604020202020204" pitchFamily="34" charset="0"/>
              </a:rPr>
              <a:t>Purpura</a:t>
            </a:r>
            <a:r>
              <a:rPr lang="en-US" sz="1350" b="1" i="1" dirty="0">
                <a:solidFill>
                  <a:schemeClr val="accent2">
                    <a:lumMod val="75000"/>
                  </a:schemeClr>
                </a:solidFill>
                <a:latin typeface="Arial" panose="020B0604020202020204" pitchFamily="34" charset="0"/>
                <a:cs typeface="Arial" panose="020B0604020202020204" pitchFamily="34" charset="0"/>
              </a:rPr>
              <a:t> Nephritis, JASN 1999</a:t>
            </a:r>
            <a:endParaRPr lang="el-GR" sz="1350" b="1" i="1" dirty="0">
              <a:solidFill>
                <a:schemeClr val="accent2">
                  <a:lumMod val="75000"/>
                </a:schemeClr>
              </a:solidFill>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Char char="v"/>
              <a:defRPr/>
            </a:pPr>
            <a:endParaRPr lang="el-GR" sz="1500" b="1" dirty="0">
              <a:solidFill>
                <a:schemeClr val="bg1"/>
              </a:solidFill>
              <a:latin typeface="Arial" panose="020B0604020202020204" pitchFamily="34" charset="0"/>
              <a:cs typeface="Arial" panose="020B0604020202020204" pitchFamily="34" charset="0"/>
            </a:endParaRPr>
          </a:p>
          <a:p>
            <a:pPr algn="ctr" eaLnBrk="1" hangingPunct="1">
              <a:lnSpc>
                <a:spcPct val="90000"/>
              </a:lnSpc>
              <a:buFont typeface="Wingdings" panose="05000000000000000000" pitchFamily="2" charset="2"/>
              <a:buChar char="v"/>
              <a:defRPr/>
            </a:pPr>
            <a:endParaRPr lang="el-GR" sz="1350" b="1" i="1" dirty="0">
              <a:solidFill>
                <a:schemeClr val="bg1"/>
              </a:solidFill>
              <a:latin typeface="Arial" panose="020B0604020202020204" pitchFamily="34" charset="0"/>
              <a:cs typeface="Arial" panose="020B0604020202020204" pitchFamily="34" charset="0"/>
            </a:endParaRPr>
          </a:p>
        </p:txBody>
      </p:sp>
      <p:sp>
        <p:nvSpPr>
          <p:cNvPr id="72707" name="Rectangle 5">
            <a:extLst>
              <a:ext uri="{FF2B5EF4-FFF2-40B4-BE49-F238E27FC236}">
                <a16:creationId xmlns:a16="http://schemas.microsoft.com/office/drawing/2014/main" id="{D03AEA0E-0B7A-B634-F183-663335A22047}"/>
              </a:ext>
            </a:extLst>
          </p:cNvPr>
          <p:cNvSpPr>
            <a:spLocks noChangeArrowheads="1"/>
          </p:cNvSpPr>
          <p:nvPr/>
        </p:nvSpPr>
        <p:spPr bwMode="auto">
          <a:xfrm>
            <a:off x="2267744" y="250031"/>
            <a:ext cx="46085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0000"/>
              <a:buBlip>
                <a:blip r:embed="rId2"/>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l-GR" sz="2100" b="1" dirty="0">
                <a:solidFill>
                  <a:srgbClr val="4D4D73"/>
                </a:solidFill>
                <a:cs typeface="Arial" panose="020B0604020202020204" pitchFamily="34" charset="0"/>
              </a:rPr>
              <a:t>IgA </a:t>
            </a:r>
            <a:r>
              <a:rPr lang="el-GR" altLang="el-GR" sz="2100" b="1" dirty="0">
                <a:solidFill>
                  <a:srgbClr val="4D4D73"/>
                </a:solidFill>
                <a:cs typeface="Arial" panose="020B0604020202020204" pitchFamily="34" charset="0"/>
              </a:rPr>
              <a:t>Νεφροπάθεια</a:t>
            </a:r>
            <a:endParaRPr lang="en-US" altLang="el-GR" sz="2100" b="1" dirty="0">
              <a:solidFill>
                <a:srgbClr val="4D4D73"/>
              </a:solidFill>
              <a:cs typeface="Arial" panose="020B0604020202020204" pitchFamily="34" charset="0"/>
            </a:endParaRPr>
          </a:p>
          <a:p>
            <a:pPr algn="ctr" eaLnBrk="1" hangingPunct="1">
              <a:spcBef>
                <a:spcPct val="0"/>
              </a:spcBef>
              <a:buSzTx/>
              <a:buFontTx/>
              <a:buNone/>
            </a:pPr>
            <a:r>
              <a:rPr lang="el-GR" altLang="el-GR" sz="2100" b="1" dirty="0">
                <a:solidFill>
                  <a:srgbClr val="4D4D73"/>
                </a:solidFill>
                <a:cs typeface="Arial" panose="020B0604020202020204" pitchFamily="34" charset="0"/>
              </a:rPr>
              <a:t>Πορφύρα </a:t>
            </a:r>
            <a:r>
              <a:rPr lang="en-US" altLang="el-GR" sz="2100" b="1" dirty="0">
                <a:solidFill>
                  <a:srgbClr val="4D4D73"/>
                </a:solidFill>
                <a:cs typeface="Arial" panose="020B0604020202020204" pitchFamily="34" charset="0"/>
              </a:rPr>
              <a:t>Henoch</a:t>
            </a:r>
            <a:r>
              <a:rPr lang="el-GR" altLang="el-GR" sz="2100" b="1" dirty="0">
                <a:solidFill>
                  <a:srgbClr val="4D4D73"/>
                </a:solidFill>
                <a:cs typeface="Arial" panose="020B0604020202020204" pitchFamily="34" charset="0"/>
              </a:rPr>
              <a:t>-</a:t>
            </a:r>
            <a:r>
              <a:rPr lang="en-US" altLang="el-GR" sz="2100" b="1" dirty="0">
                <a:solidFill>
                  <a:srgbClr val="4D4D73"/>
                </a:solidFill>
                <a:cs typeface="Arial" panose="020B0604020202020204" pitchFamily="34" charset="0"/>
              </a:rPr>
              <a:t>Sch</a:t>
            </a:r>
            <a:r>
              <a:rPr lang="el-GR" altLang="el-GR" sz="2100" b="1" dirty="0">
                <a:solidFill>
                  <a:srgbClr val="4D4D73"/>
                </a:solidFill>
                <a:cs typeface="Arial" panose="020B0604020202020204" pitchFamily="34" charset="0"/>
              </a:rPr>
              <a:t>ö</a:t>
            </a:r>
            <a:r>
              <a:rPr lang="en-US" altLang="el-GR" sz="2100" b="1" dirty="0" err="1">
                <a:solidFill>
                  <a:srgbClr val="4D4D73"/>
                </a:solidFill>
                <a:cs typeface="Arial" panose="020B0604020202020204" pitchFamily="34" charset="0"/>
              </a:rPr>
              <a:t>nlein</a:t>
            </a:r>
            <a:endParaRPr lang="en-US" altLang="el-GR" sz="2100" b="1" dirty="0">
              <a:solidFill>
                <a:srgbClr val="4D4D73"/>
              </a:solidFill>
              <a:cs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a:extLst>
              <a:ext uri="{FF2B5EF4-FFF2-40B4-BE49-F238E27FC236}">
                <a16:creationId xmlns:a16="http://schemas.microsoft.com/office/drawing/2014/main" id="{AD555C09-BC9D-51AF-B845-A0DEC94F252C}"/>
              </a:ext>
            </a:extLst>
          </p:cNvPr>
          <p:cNvSpPr>
            <a:spLocks noGrp="1" noChangeArrowheads="1"/>
          </p:cNvSpPr>
          <p:nvPr>
            <p:ph type="body" idx="1"/>
          </p:nvPr>
        </p:nvSpPr>
        <p:spPr>
          <a:xfrm>
            <a:off x="251520" y="742950"/>
            <a:ext cx="8640960" cy="4057650"/>
          </a:xfrm>
        </p:spPr>
        <p:txBody>
          <a:bodyPr/>
          <a:lstStyle/>
          <a:p>
            <a:pPr algn="ctr" eaLnBrk="1" hangingPunct="1">
              <a:lnSpc>
                <a:spcPct val="125000"/>
              </a:lnSpc>
              <a:buFontTx/>
              <a:buNone/>
              <a:defRPr/>
            </a:pPr>
            <a:r>
              <a:rPr lang="el-GR" sz="1650" b="1" dirty="0">
                <a:solidFill>
                  <a:srgbClr val="C00000"/>
                </a:solidFill>
                <a:latin typeface="Arial" panose="020B0604020202020204" pitchFamily="34" charset="0"/>
                <a:cs typeface="Arial" panose="020B0604020202020204" pitchFamily="34" charset="0"/>
              </a:rPr>
              <a:t>Αγγειίτιδα μικρών αγγείων</a:t>
            </a:r>
          </a:p>
          <a:p>
            <a:pPr eaLnBrk="1" hangingPunct="1">
              <a:lnSpc>
                <a:spcPct val="125000"/>
              </a:lnSpc>
              <a:buFontTx/>
              <a:buNone/>
              <a:defRPr/>
            </a:pPr>
            <a:r>
              <a:rPr lang="el-GR" sz="1500" b="1" dirty="0">
                <a:solidFill>
                  <a:srgbClr val="C00000"/>
                </a:solidFill>
                <a:latin typeface="Arial" panose="020B0604020202020204" pitchFamily="34" charset="0"/>
                <a:cs typeface="Arial" panose="020B0604020202020204" pitchFamily="34" charset="0"/>
              </a:rPr>
              <a:t>Εκδηλώσεις από</a:t>
            </a:r>
            <a:r>
              <a:rPr lang="en-US" sz="1500" b="1" dirty="0">
                <a:solidFill>
                  <a:srgbClr val="C00000"/>
                </a:solidFill>
                <a:latin typeface="Arial" panose="020B0604020202020204" pitchFamily="34" charset="0"/>
                <a:cs typeface="Arial" panose="020B0604020202020204" pitchFamily="34" charset="0"/>
              </a:rPr>
              <a:t>:</a:t>
            </a:r>
            <a:endParaRPr lang="el-GR" sz="1500" b="1" dirty="0">
              <a:solidFill>
                <a:srgbClr val="C00000"/>
              </a:solidFill>
              <a:latin typeface="Arial" panose="020B0604020202020204" pitchFamily="34" charset="0"/>
              <a:cs typeface="Arial" panose="020B0604020202020204" pitchFamily="34" charset="0"/>
            </a:endParaRPr>
          </a:p>
          <a:p>
            <a:pPr lvl="1" eaLnBrk="1" hangingPunct="1">
              <a:lnSpc>
                <a:spcPct val="125000"/>
              </a:lnSpc>
              <a:buClr>
                <a:srgbClr val="A50021"/>
              </a:buClr>
              <a:buFont typeface="Wingdings" panose="05000000000000000000" pitchFamily="2" charset="2"/>
              <a:buChar char="v"/>
              <a:defRPr/>
            </a:pPr>
            <a:r>
              <a:rPr lang="el-GR" sz="1500" b="1" dirty="0">
                <a:latin typeface="Arial" panose="020B0604020202020204" pitchFamily="34" charset="0"/>
                <a:cs typeface="Arial" panose="020B0604020202020204" pitchFamily="34" charset="0"/>
              </a:rPr>
              <a:t>Δέρμα </a:t>
            </a:r>
            <a:r>
              <a:rPr lang="el-GR" sz="1500" b="1" i="1" dirty="0">
                <a:latin typeface="Arial" panose="020B0604020202020204" pitchFamily="34" charset="0"/>
                <a:cs typeface="Arial" panose="020B0604020202020204" pitchFamily="34" charset="0"/>
              </a:rPr>
              <a:t>(αιμορραγικό εξάνθημα</a:t>
            </a:r>
            <a:r>
              <a:rPr lang="en-US" sz="1500" b="1" i="1" dirty="0">
                <a:latin typeface="Arial" panose="020B0604020202020204" pitchFamily="34" charset="0"/>
                <a:cs typeface="Arial" panose="020B0604020202020204" pitchFamily="34" charset="0"/>
              </a:rPr>
              <a:t> </a:t>
            </a:r>
            <a:r>
              <a:rPr lang="el-GR" sz="1500" b="1" i="1" dirty="0">
                <a:latin typeface="Arial" panose="020B0604020202020204" pitchFamily="34" charset="0"/>
                <a:cs typeface="Arial" panose="020B0604020202020204" pitchFamily="34" charset="0"/>
              </a:rPr>
              <a:t>‘ψηλαφητή πορφύρα’, συμμετρικά σε </a:t>
            </a:r>
            <a:r>
              <a:rPr lang="el-GR" sz="1500" b="1" i="1" dirty="0" err="1">
                <a:latin typeface="Arial" panose="020B0604020202020204" pitchFamily="34" charset="0"/>
                <a:cs typeface="Arial" panose="020B0604020202020204" pitchFamily="34" charset="0"/>
              </a:rPr>
              <a:t>εκτατικές</a:t>
            </a:r>
            <a:r>
              <a:rPr lang="el-GR" sz="1500" b="1" i="1" dirty="0">
                <a:latin typeface="Arial" panose="020B0604020202020204" pitchFamily="34" charset="0"/>
                <a:cs typeface="Arial" panose="020B0604020202020204" pitchFamily="34" charset="0"/>
              </a:rPr>
              <a:t> επιφάνειες κάτω άκρων, γλουτούς</a:t>
            </a:r>
            <a:r>
              <a:rPr lang="el-GR" sz="1500" b="1" dirty="0">
                <a:latin typeface="Arial" panose="020B0604020202020204" pitchFamily="34" charset="0"/>
                <a:cs typeface="Arial" panose="020B0604020202020204" pitchFamily="34" charset="0"/>
              </a:rPr>
              <a:t>)</a:t>
            </a:r>
          </a:p>
          <a:p>
            <a:pPr lvl="1" eaLnBrk="1" hangingPunct="1">
              <a:lnSpc>
                <a:spcPct val="125000"/>
              </a:lnSpc>
              <a:buClr>
                <a:srgbClr val="A50021"/>
              </a:buClr>
              <a:buFont typeface="Wingdings" panose="05000000000000000000" pitchFamily="2" charset="2"/>
              <a:buChar char="v"/>
              <a:defRPr/>
            </a:pPr>
            <a:r>
              <a:rPr lang="el-GR" sz="1500" b="1" dirty="0">
                <a:latin typeface="Arial" panose="020B0604020202020204" pitchFamily="34" charset="0"/>
                <a:cs typeface="Arial" panose="020B0604020202020204" pitchFamily="34" charset="0"/>
              </a:rPr>
              <a:t>Γαστρεντερική οδό (50-70%)</a:t>
            </a:r>
          </a:p>
          <a:p>
            <a:pPr lvl="1" eaLnBrk="1" hangingPunct="1">
              <a:lnSpc>
                <a:spcPct val="125000"/>
              </a:lnSpc>
              <a:buClr>
                <a:srgbClr val="A50021"/>
              </a:buClr>
              <a:buFont typeface="Wingdings" panose="05000000000000000000" pitchFamily="2" charset="2"/>
              <a:buChar char="v"/>
              <a:defRPr/>
            </a:pPr>
            <a:r>
              <a:rPr lang="el-GR" sz="1500" b="1" dirty="0">
                <a:latin typeface="Arial" panose="020B0604020202020204" pitchFamily="34" charset="0"/>
                <a:cs typeface="Arial" panose="020B0604020202020204" pitchFamily="34" charset="0"/>
              </a:rPr>
              <a:t>	</a:t>
            </a:r>
            <a:r>
              <a:rPr lang="el-GR" sz="1500" b="1" i="1" dirty="0">
                <a:latin typeface="Arial" panose="020B0604020202020204" pitchFamily="34" charset="0"/>
                <a:cs typeface="Arial" panose="020B0604020202020204" pitchFamily="34" charset="0"/>
              </a:rPr>
              <a:t>(κοιλιακό άλγος, έμετοι, </a:t>
            </a:r>
            <a:r>
              <a:rPr lang="el-GR" sz="1500" b="1" i="1" dirty="0" err="1">
                <a:latin typeface="Arial" panose="020B0604020202020204" pitchFamily="34" charset="0"/>
                <a:cs typeface="Arial" panose="020B0604020202020204" pitchFamily="34" charset="0"/>
              </a:rPr>
              <a:t>διάρροιες,αιμορραγικές</a:t>
            </a:r>
            <a:r>
              <a:rPr lang="el-GR" sz="1500" b="1" i="1" dirty="0">
                <a:latin typeface="Arial" panose="020B0604020202020204" pitchFamily="34" charset="0"/>
                <a:cs typeface="Arial" panose="020B0604020202020204" pitchFamily="34" charset="0"/>
              </a:rPr>
              <a:t> κενώσεις) </a:t>
            </a:r>
          </a:p>
          <a:p>
            <a:pPr lvl="1" eaLnBrk="1" hangingPunct="1">
              <a:lnSpc>
                <a:spcPct val="125000"/>
              </a:lnSpc>
              <a:buClr>
                <a:srgbClr val="A50021"/>
              </a:buClr>
              <a:buFont typeface="Wingdings" panose="05000000000000000000" pitchFamily="2" charset="2"/>
              <a:buChar char="v"/>
              <a:defRPr/>
            </a:pPr>
            <a:r>
              <a:rPr lang="el-GR" sz="1500" b="1" dirty="0">
                <a:latin typeface="Arial" panose="020B0604020202020204" pitchFamily="34" charset="0"/>
                <a:cs typeface="Arial" panose="020B0604020202020204" pitchFamily="34" charset="0"/>
              </a:rPr>
              <a:t>Αρθρώσεις (50-70%)</a:t>
            </a:r>
          </a:p>
          <a:p>
            <a:pPr lvl="1" eaLnBrk="1" hangingPunct="1">
              <a:lnSpc>
                <a:spcPct val="125000"/>
              </a:lnSpc>
              <a:buClr>
                <a:srgbClr val="A50021"/>
              </a:buClr>
              <a:buFont typeface="Wingdings" panose="05000000000000000000" pitchFamily="2" charset="2"/>
              <a:buChar char="v"/>
              <a:defRPr/>
            </a:pPr>
            <a:r>
              <a:rPr lang="el-GR" sz="1500" b="1" dirty="0">
                <a:latin typeface="Arial" panose="020B0604020202020204" pitchFamily="34" charset="0"/>
                <a:cs typeface="Arial" panose="020B0604020202020204" pitchFamily="34" charset="0"/>
              </a:rPr>
              <a:t>	(</a:t>
            </a:r>
            <a:r>
              <a:rPr lang="el-GR" sz="1500" b="1" i="1" dirty="0">
                <a:latin typeface="Arial" panose="020B0604020202020204" pitchFamily="34" charset="0"/>
                <a:cs typeface="Arial" panose="020B0604020202020204" pitchFamily="34" charset="0"/>
              </a:rPr>
              <a:t>αρθραλγίες γονάτων, </a:t>
            </a:r>
            <a:r>
              <a:rPr lang="el-GR" sz="1500" b="1" i="1" dirty="0" err="1">
                <a:latin typeface="Arial" panose="020B0604020202020204" pitchFamily="34" charset="0"/>
                <a:cs typeface="Arial" panose="020B0604020202020204" pitchFamily="34" charset="0"/>
              </a:rPr>
              <a:t>ποδοκνημικών</a:t>
            </a:r>
            <a:r>
              <a:rPr lang="el-GR" sz="1500" b="1" i="1" dirty="0">
                <a:latin typeface="Arial" panose="020B0604020202020204" pitchFamily="34" charset="0"/>
                <a:cs typeface="Arial" panose="020B0604020202020204" pitchFamily="34" charset="0"/>
              </a:rPr>
              <a:t>, καρπού και αγκώνα)</a:t>
            </a:r>
            <a:endParaRPr lang="el-GR" sz="1500" b="1" dirty="0">
              <a:latin typeface="Arial" panose="020B0604020202020204" pitchFamily="34" charset="0"/>
              <a:cs typeface="Arial" panose="020B0604020202020204" pitchFamily="34" charset="0"/>
            </a:endParaRPr>
          </a:p>
          <a:p>
            <a:pPr lvl="1" eaLnBrk="1" hangingPunct="1">
              <a:lnSpc>
                <a:spcPct val="125000"/>
              </a:lnSpc>
              <a:buClr>
                <a:srgbClr val="A50021"/>
              </a:buClr>
              <a:buFont typeface="Wingdings" panose="05000000000000000000" pitchFamily="2" charset="2"/>
              <a:buChar char="v"/>
              <a:defRPr/>
            </a:pPr>
            <a:r>
              <a:rPr lang="el-GR" sz="1500" b="1" dirty="0">
                <a:latin typeface="Arial" panose="020B0604020202020204" pitchFamily="34" charset="0"/>
                <a:cs typeface="Arial" panose="020B0604020202020204" pitchFamily="34" charset="0"/>
              </a:rPr>
              <a:t>Νεφρούς (20-100%)</a:t>
            </a:r>
          </a:p>
          <a:p>
            <a:pPr lvl="1" eaLnBrk="1" hangingPunct="1">
              <a:lnSpc>
                <a:spcPct val="125000"/>
              </a:lnSpc>
              <a:buClr>
                <a:srgbClr val="A50021"/>
              </a:buClr>
              <a:buFont typeface="Wingdings" panose="05000000000000000000" pitchFamily="2" charset="2"/>
              <a:buChar char="v"/>
              <a:defRPr/>
            </a:pPr>
            <a:r>
              <a:rPr lang="el-GR" sz="1500" b="1" dirty="0">
                <a:latin typeface="Arial" panose="020B0604020202020204" pitchFamily="34" charset="0"/>
                <a:cs typeface="Arial" panose="020B0604020202020204" pitchFamily="34" charset="0"/>
              </a:rPr>
              <a:t>Ασυνήθεις εκδηλώσεις</a:t>
            </a:r>
          </a:p>
          <a:p>
            <a:pPr lvl="1" eaLnBrk="1" hangingPunct="1">
              <a:lnSpc>
                <a:spcPct val="125000"/>
              </a:lnSpc>
              <a:buClr>
                <a:srgbClr val="A50021"/>
              </a:buClr>
              <a:buFont typeface="Wingdings" panose="05000000000000000000" pitchFamily="2" charset="2"/>
              <a:buChar char="v"/>
              <a:defRPr/>
            </a:pPr>
            <a:r>
              <a:rPr lang="el-GR" sz="1500" b="1" dirty="0">
                <a:latin typeface="Arial" panose="020B0604020202020204" pitchFamily="34" charset="0"/>
                <a:cs typeface="Arial" panose="020B0604020202020204" pitchFamily="34" charset="0"/>
              </a:rPr>
              <a:t>	(</a:t>
            </a:r>
            <a:r>
              <a:rPr lang="el-GR" sz="1500" b="1" i="1" dirty="0">
                <a:latin typeface="Arial" panose="020B0604020202020204" pitchFamily="34" charset="0"/>
                <a:cs typeface="Arial" panose="020B0604020202020204" pitchFamily="34" charset="0"/>
              </a:rPr>
              <a:t>στένωση οισοφάγου, απόφραξη ουρητήρα, πνευμονική αιμορραγία, νευρολογικές εκδηλώσεις)</a:t>
            </a:r>
            <a:r>
              <a:rPr lang="el-GR" sz="1500" b="1" dirty="0">
                <a:latin typeface="Arial" panose="020B0604020202020204" pitchFamily="34" charset="0"/>
                <a:cs typeface="Arial" panose="020B0604020202020204" pitchFamily="34" charset="0"/>
              </a:rPr>
              <a:t>	</a:t>
            </a:r>
          </a:p>
        </p:txBody>
      </p:sp>
      <p:sp>
        <p:nvSpPr>
          <p:cNvPr id="73731" name="Rectangle 5">
            <a:extLst>
              <a:ext uri="{FF2B5EF4-FFF2-40B4-BE49-F238E27FC236}">
                <a16:creationId xmlns:a16="http://schemas.microsoft.com/office/drawing/2014/main" id="{E4AECBAB-D053-DEF0-211B-CB99695FD0F3}"/>
              </a:ext>
            </a:extLst>
          </p:cNvPr>
          <p:cNvSpPr>
            <a:spLocks noChangeArrowheads="1"/>
          </p:cNvSpPr>
          <p:nvPr/>
        </p:nvSpPr>
        <p:spPr bwMode="auto">
          <a:xfrm>
            <a:off x="2897981" y="195262"/>
            <a:ext cx="343876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2"/>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SzTx/>
              <a:buFontTx/>
              <a:buNone/>
            </a:pPr>
            <a:r>
              <a:rPr lang="el-GR" altLang="el-GR" sz="2100" b="1">
                <a:solidFill>
                  <a:srgbClr val="4D4D73"/>
                </a:solidFill>
                <a:latin typeface="Times New Roman" panose="02020603050405020304" pitchFamily="18" charset="0"/>
              </a:rPr>
              <a:t>Πορφύρα </a:t>
            </a:r>
            <a:r>
              <a:rPr lang="en-US" altLang="el-GR" sz="2100" b="1">
                <a:solidFill>
                  <a:srgbClr val="4D4D73"/>
                </a:solidFill>
                <a:latin typeface="Times New Roman" panose="02020603050405020304" pitchFamily="18" charset="0"/>
              </a:rPr>
              <a:t>Henoch</a:t>
            </a:r>
            <a:r>
              <a:rPr lang="el-GR" altLang="el-GR" sz="2100" b="1">
                <a:solidFill>
                  <a:srgbClr val="4D4D73"/>
                </a:solidFill>
                <a:latin typeface="Times New Roman" panose="02020603050405020304" pitchFamily="18" charset="0"/>
              </a:rPr>
              <a:t>-</a:t>
            </a:r>
            <a:r>
              <a:rPr lang="en-US" altLang="el-GR" sz="2100" b="1">
                <a:solidFill>
                  <a:srgbClr val="4D4D73"/>
                </a:solidFill>
                <a:latin typeface="Times New Roman" panose="02020603050405020304" pitchFamily="18" charset="0"/>
              </a:rPr>
              <a:t>Sch</a:t>
            </a:r>
            <a:r>
              <a:rPr lang="el-GR" altLang="el-GR" sz="2100" b="1">
                <a:solidFill>
                  <a:srgbClr val="4D4D73"/>
                </a:solidFill>
                <a:latin typeface="Times New Roman" panose="02020603050405020304" pitchFamily="18" charset="0"/>
              </a:rPr>
              <a:t>ö</a:t>
            </a:r>
            <a:r>
              <a:rPr lang="en-US" altLang="el-GR" sz="2100" b="1">
                <a:solidFill>
                  <a:srgbClr val="4D4D73"/>
                </a:solidFill>
                <a:latin typeface="Times New Roman" panose="02020603050405020304" pitchFamily="18" charset="0"/>
              </a:rPr>
              <a:t>nlein</a:t>
            </a:r>
          </a:p>
        </p:txBody>
      </p:sp>
    </p:spTree>
  </p:cSld>
  <p:clrMapOvr>
    <a:masterClrMapping/>
  </p:clrMapOvr>
  <p:transition spd="med">
    <p:spli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descr="Rash_HSP_B">
            <a:extLst>
              <a:ext uri="{FF2B5EF4-FFF2-40B4-BE49-F238E27FC236}">
                <a16:creationId xmlns:a16="http://schemas.microsoft.com/office/drawing/2014/main" id="{D3B9A674-3D6F-1EB8-1DA3-7A2B20A7EC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532" y="1771650"/>
            <a:ext cx="3960019" cy="297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5" name="Picture 4" descr="Petechiae_in_HS_purpura">
            <a:extLst>
              <a:ext uri="{FF2B5EF4-FFF2-40B4-BE49-F238E27FC236}">
                <a16:creationId xmlns:a16="http://schemas.microsoft.com/office/drawing/2014/main" id="{71DFEEAB-8206-B57E-65DB-F4EB6B89B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948" y="1771650"/>
            <a:ext cx="1987153" cy="296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 Ορθογώνιο">
            <a:extLst>
              <a:ext uri="{FF2B5EF4-FFF2-40B4-BE49-F238E27FC236}">
                <a16:creationId xmlns:a16="http://schemas.microsoft.com/office/drawing/2014/main" id="{C05A74AA-3008-F51F-2D61-A7F86418D33D}"/>
              </a:ext>
            </a:extLst>
          </p:cNvPr>
          <p:cNvSpPr/>
          <p:nvPr/>
        </p:nvSpPr>
        <p:spPr>
          <a:xfrm>
            <a:off x="1678782" y="321469"/>
            <a:ext cx="5893594" cy="1061829"/>
          </a:xfrm>
          <a:prstGeom prst="rect">
            <a:avLst/>
          </a:prstGeom>
        </p:spPr>
        <p:txBody>
          <a:bodyPr>
            <a:spAutoFit/>
          </a:bodyPr>
          <a:lstStyle/>
          <a:p>
            <a:pPr algn="ctr" eaLnBrk="1" hangingPunct="1">
              <a:defRPr/>
            </a:pPr>
            <a:r>
              <a:rPr lang="el-GR" sz="2100" b="1" dirty="0">
                <a:solidFill>
                  <a:schemeClr val="accent2">
                    <a:lumMod val="75000"/>
                  </a:schemeClr>
                </a:solidFill>
              </a:rPr>
              <a:t>Πορφύρα </a:t>
            </a:r>
            <a:r>
              <a:rPr lang="en-US" sz="2100" b="1" dirty="0" err="1">
                <a:solidFill>
                  <a:schemeClr val="accent2">
                    <a:lumMod val="75000"/>
                  </a:schemeClr>
                </a:solidFill>
              </a:rPr>
              <a:t>Henoch</a:t>
            </a:r>
            <a:r>
              <a:rPr lang="el-GR" sz="2100" b="1" dirty="0">
                <a:solidFill>
                  <a:schemeClr val="accent2">
                    <a:lumMod val="75000"/>
                  </a:schemeClr>
                </a:solidFill>
              </a:rPr>
              <a:t>-</a:t>
            </a:r>
            <a:r>
              <a:rPr lang="en-US" sz="2100" b="1" dirty="0" err="1">
                <a:solidFill>
                  <a:schemeClr val="accent2">
                    <a:lumMod val="75000"/>
                  </a:schemeClr>
                </a:solidFill>
              </a:rPr>
              <a:t>Sch</a:t>
            </a:r>
            <a:r>
              <a:rPr lang="el-GR" sz="2100" b="1" dirty="0">
                <a:solidFill>
                  <a:schemeClr val="accent2">
                    <a:lumMod val="75000"/>
                  </a:schemeClr>
                </a:solidFill>
              </a:rPr>
              <a:t>ö</a:t>
            </a:r>
            <a:r>
              <a:rPr lang="en-US" sz="2100" b="1" dirty="0" err="1">
                <a:solidFill>
                  <a:schemeClr val="accent2">
                    <a:lumMod val="75000"/>
                  </a:schemeClr>
                </a:solidFill>
              </a:rPr>
              <a:t>nlein</a:t>
            </a:r>
            <a:br>
              <a:rPr lang="el-GR" sz="2100" b="1" dirty="0">
                <a:solidFill>
                  <a:schemeClr val="accent2">
                    <a:lumMod val="75000"/>
                  </a:schemeClr>
                </a:solidFill>
              </a:rPr>
            </a:br>
            <a:r>
              <a:rPr lang="el-GR" sz="2100" b="1" i="1" dirty="0">
                <a:solidFill>
                  <a:schemeClr val="accent2">
                    <a:lumMod val="75000"/>
                  </a:schemeClr>
                </a:solidFill>
              </a:rPr>
              <a:t>Δερματικές εκδηλώσεις (</a:t>
            </a:r>
            <a:r>
              <a:rPr lang="el-GR" sz="2100" b="1" i="1" dirty="0" err="1">
                <a:solidFill>
                  <a:schemeClr val="accent2">
                    <a:lumMod val="75000"/>
                  </a:schemeClr>
                </a:solidFill>
              </a:rPr>
              <a:t>λευκοκυττοκλαστική</a:t>
            </a:r>
            <a:r>
              <a:rPr lang="el-GR" sz="2100" b="1" i="1" dirty="0">
                <a:solidFill>
                  <a:schemeClr val="accent2">
                    <a:lumMod val="75000"/>
                  </a:schemeClr>
                </a:solidFill>
              </a:rPr>
              <a:t> αγγειίτιδα με εναποθέσεις </a:t>
            </a:r>
            <a:r>
              <a:rPr lang="en-US" sz="2100" b="1" i="1" dirty="0" err="1">
                <a:solidFill>
                  <a:schemeClr val="accent2">
                    <a:lumMod val="75000"/>
                  </a:schemeClr>
                </a:solidFill>
              </a:rPr>
              <a:t>IgA</a:t>
            </a:r>
            <a:r>
              <a:rPr lang="el-GR" sz="2100" b="1" i="1" dirty="0">
                <a:solidFill>
                  <a:schemeClr val="accent2">
                    <a:lumMod val="75000"/>
                  </a:schemeClr>
                </a:solidFill>
              </a:rPr>
              <a:t>)</a:t>
            </a:r>
            <a:endParaRPr lang="el-GR" sz="2100" dirty="0">
              <a:solidFill>
                <a:schemeClr val="accent2">
                  <a:lumMod val="75000"/>
                </a:schemeClr>
              </a:solidFill>
            </a:endParaRPr>
          </a:p>
        </p:txBody>
      </p:sp>
    </p:spTree>
  </p:cSld>
  <p:clrMapOvr>
    <a:masterClrMapping/>
  </p:clrMapOvr>
  <p:transition spd="med">
    <p:spli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a:extLst>
              <a:ext uri="{FF2B5EF4-FFF2-40B4-BE49-F238E27FC236}">
                <a16:creationId xmlns:a16="http://schemas.microsoft.com/office/drawing/2014/main" id="{EEAE21AA-329F-A1D6-5B30-88D44AEE46B2}"/>
              </a:ext>
            </a:extLst>
          </p:cNvPr>
          <p:cNvSpPr>
            <a:spLocks noGrp="1" noChangeArrowheads="1"/>
          </p:cNvSpPr>
          <p:nvPr>
            <p:ph type="body" idx="1"/>
          </p:nvPr>
        </p:nvSpPr>
        <p:spPr>
          <a:xfrm>
            <a:off x="251520" y="1028700"/>
            <a:ext cx="8640960" cy="3143250"/>
          </a:xfrm>
        </p:spPr>
        <p:txBody>
          <a:bodyPr/>
          <a:lstStyle/>
          <a:p>
            <a:pPr algn="ctr" eaLnBrk="1" hangingPunct="1">
              <a:lnSpc>
                <a:spcPct val="120000"/>
              </a:lnSpc>
              <a:buClr>
                <a:srgbClr val="FF0000"/>
              </a:buClr>
              <a:buFontTx/>
              <a:buNone/>
              <a:defRPr/>
            </a:pPr>
            <a:r>
              <a:rPr lang="el-GR" sz="1650" b="1" dirty="0">
                <a:solidFill>
                  <a:srgbClr val="C00000"/>
                </a:solidFill>
                <a:latin typeface="Arial" panose="020B0604020202020204" pitchFamily="34" charset="0"/>
                <a:cs typeface="Arial" panose="020B0604020202020204" pitchFamily="34" charset="0"/>
              </a:rPr>
              <a:t>Συνήθεις εκδηλώσεις από τους νεφρούς (παιδιά) </a:t>
            </a:r>
            <a:endParaRPr lang="en-US" sz="1650" b="1" dirty="0">
              <a:solidFill>
                <a:srgbClr val="C00000"/>
              </a:solidFill>
              <a:latin typeface="Arial" panose="020B0604020202020204" pitchFamily="34" charset="0"/>
              <a:cs typeface="Arial" panose="020B0604020202020204" pitchFamily="34" charset="0"/>
            </a:endParaRPr>
          </a:p>
          <a:p>
            <a:pPr eaLnBrk="1" hangingPunct="1">
              <a:lnSpc>
                <a:spcPct val="120000"/>
              </a:lnSpc>
              <a:buClr>
                <a:srgbClr val="C00000"/>
              </a:buClr>
              <a:buFont typeface="Arial" pitchFamily="34" charset="0"/>
              <a:buChar char="•"/>
              <a:defRPr/>
            </a:pPr>
            <a:r>
              <a:rPr lang="el-GR" sz="1500" b="1" dirty="0">
                <a:solidFill>
                  <a:schemeClr val="accent2">
                    <a:lumMod val="75000"/>
                  </a:schemeClr>
                </a:solidFill>
                <a:latin typeface="Arial" panose="020B0604020202020204" pitchFamily="34" charset="0"/>
                <a:cs typeface="Arial" panose="020B0604020202020204" pitchFamily="34" charset="0"/>
              </a:rPr>
              <a:t>Μικροσκοπική αιματουρία (85%) </a:t>
            </a:r>
          </a:p>
          <a:p>
            <a:pPr eaLnBrk="1" hangingPunct="1">
              <a:lnSpc>
                <a:spcPct val="120000"/>
              </a:lnSpc>
              <a:buClr>
                <a:srgbClr val="C00000"/>
              </a:buClr>
              <a:buFont typeface="Arial" pitchFamily="34" charset="0"/>
              <a:buChar char="•"/>
              <a:defRPr/>
            </a:pPr>
            <a:r>
              <a:rPr lang="el-GR" sz="1500" b="1" dirty="0">
                <a:solidFill>
                  <a:schemeClr val="accent2">
                    <a:lumMod val="75000"/>
                  </a:schemeClr>
                </a:solidFill>
                <a:latin typeface="Arial" panose="020B0604020202020204" pitchFamily="34" charset="0"/>
                <a:cs typeface="Arial" panose="020B0604020202020204" pitchFamily="34" charset="0"/>
              </a:rPr>
              <a:t>Μικροσκοπική αιματουρία και λευκωματουρία (μέχρι 3 </a:t>
            </a:r>
            <a:r>
              <a:rPr lang="en-US" sz="1500" b="1" dirty="0">
                <a:solidFill>
                  <a:schemeClr val="accent2">
                    <a:lumMod val="75000"/>
                  </a:schemeClr>
                </a:solidFill>
                <a:latin typeface="Arial" panose="020B0604020202020204" pitchFamily="34" charset="0"/>
                <a:cs typeface="Arial" panose="020B0604020202020204" pitchFamily="34" charset="0"/>
              </a:rPr>
              <a:t>g/24h)</a:t>
            </a:r>
            <a:endParaRPr lang="el-GR" sz="1500" b="1" dirty="0">
              <a:solidFill>
                <a:schemeClr val="accent2">
                  <a:lumMod val="75000"/>
                </a:schemeClr>
              </a:solidFill>
              <a:latin typeface="Arial" panose="020B0604020202020204" pitchFamily="34" charset="0"/>
              <a:cs typeface="Arial" panose="020B0604020202020204" pitchFamily="34" charset="0"/>
            </a:endParaRPr>
          </a:p>
          <a:p>
            <a:pPr eaLnBrk="1" hangingPunct="1">
              <a:lnSpc>
                <a:spcPct val="120000"/>
              </a:lnSpc>
              <a:buClr>
                <a:srgbClr val="C00000"/>
              </a:buClr>
              <a:buFont typeface="Arial" pitchFamily="34" charset="0"/>
              <a:buChar char="•"/>
              <a:defRPr/>
            </a:pPr>
            <a:r>
              <a:rPr lang="el-GR" sz="1500" b="1" dirty="0">
                <a:solidFill>
                  <a:schemeClr val="accent2">
                    <a:lumMod val="75000"/>
                  </a:schemeClr>
                </a:solidFill>
                <a:latin typeface="Arial" panose="020B0604020202020204" pitchFamily="34" charset="0"/>
                <a:cs typeface="Arial" panose="020B0604020202020204" pitchFamily="34" charset="0"/>
              </a:rPr>
              <a:t>Φυσιολογική νεφρική λειτουργία (65%)</a:t>
            </a:r>
          </a:p>
          <a:p>
            <a:pPr eaLnBrk="1" hangingPunct="1">
              <a:lnSpc>
                <a:spcPct val="120000"/>
              </a:lnSpc>
              <a:buClr>
                <a:srgbClr val="FF0000"/>
              </a:buClr>
              <a:defRPr/>
            </a:pPr>
            <a:endParaRPr lang="el-GR" sz="1500" b="1" dirty="0">
              <a:solidFill>
                <a:schemeClr val="accent2">
                  <a:lumMod val="75000"/>
                </a:schemeClr>
              </a:solidFill>
              <a:latin typeface="Arial" panose="020B0604020202020204" pitchFamily="34" charset="0"/>
              <a:cs typeface="Arial" panose="020B0604020202020204" pitchFamily="34" charset="0"/>
            </a:endParaRPr>
          </a:p>
          <a:p>
            <a:pPr algn="ctr" eaLnBrk="1" hangingPunct="1">
              <a:lnSpc>
                <a:spcPct val="120000"/>
              </a:lnSpc>
              <a:buClr>
                <a:srgbClr val="FF0000"/>
              </a:buClr>
              <a:buFontTx/>
              <a:buNone/>
              <a:defRPr/>
            </a:pPr>
            <a:r>
              <a:rPr lang="el-GR" sz="1650" b="1" dirty="0">
                <a:solidFill>
                  <a:srgbClr val="C00000"/>
                </a:solidFill>
                <a:latin typeface="Arial" panose="020B0604020202020204" pitchFamily="34" charset="0"/>
                <a:cs typeface="Arial" panose="020B0604020202020204" pitchFamily="34" charset="0"/>
              </a:rPr>
              <a:t>Εκδηλώσεις λιγότερο συνήθεις στα παιδιά αλλά συνήθεις στους ενήλικες </a:t>
            </a:r>
          </a:p>
          <a:p>
            <a:pPr algn="just" eaLnBrk="1" hangingPunct="1">
              <a:lnSpc>
                <a:spcPct val="120000"/>
              </a:lnSpc>
              <a:buClr>
                <a:srgbClr val="C00000"/>
              </a:buClr>
              <a:buFont typeface="Arial" pitchFamily="34" charset="0"/>
              <a:buChar char="•"/>
              <a:defRPr/>
            </a:pPr>
            <a:r>
              <a:rPr lang="el-GR" sz="1500" b="1" dirty="0">
                <a:solidFill>
                  <a:schemeClr val="accent2">
                    <a:lumMod val="75000"/>
                  </a:schemeClr>
                </a:solidFill>
                <a:latin typeface="Arial" panose="020B0604020202020204" pitchFamily="34" charset="0"/>
                <a:cs typeface="Arial" panose="020B0604020202020204" pitchFamily="34" charset="0"/>
              </a:rPr>
              <a:t>Λευκωματουρία &gt;3 </a:t>
            </a:r>
            <a:r>
              <a:rPr lang="en-US" sz="1500" b="1" dirty="0">
                <a:solidFill>
                  <a:schemeClr val="accent2">
                    <a:lumMod val="75000"/>
                  </a:schemeClr>
                </a:solidFill>
                <a:latin typeface="Arial" panose="020B0604020202020204" pitchFamily="34" charset="0"/>
                <a:cs typeface="Arial" panose="020B0604020202020204" pitchFamily="34" charset="0"/>
              </a:rPr>
              <a:t>g/24h </a:t>
            </a:r>
            <a:r>
              <a:rPr lang="el-GR" sz="1500" b="1" dirty="0">
                <a:solidFill>
                  <a:schemeClr val="accent2">
                    <a:lumMod val="75000"/>
                  </a:schemeClr>
                </a:solidFill>
                <a:latin typeface="Arial" panose="020B0604020202020204" pitchFamily="34" charset="0"/>
                <a:cs typeface="Arial" panose="020B0604020202020204" pitchFamily="34" charset="0"/>
              </a:rPr>
              <a:t>ή/και </a:t>
            </a:r>
            <a:r>
              <a:rPr lang="el-GR" sz="1500" b="1" dirty="0" err="1">
                <a:solidFill>
                  <a:schemeClr val="accent2">
                    <a:lumMod val="75000"/>
                  </a:schemeClr>
                </a:solidFill>
                <a:latin typeface="Arial" panose="020B0604020202020204" pitchFamily="34" charset="0"/>
                <a:cs typeface="Arial" panose="020B0604020202020204" pitchFamily="34" charset="0"/>
              </a:rPr>
              <a:t>νεφρωσικό</a:t>
            </a:r>
            <a:r>
              <a:rPr lang="el-GR" sz="1500" b="1" dirty="0">
                <a:solidFill>
                  <a:schemeClr val="accent2">
                    <a:lumMod val="75000"/>
                  </a:schemeClr>
                </a:solidFill>
                <a:latin typeface="Arial" panose="020B0604020202020204" pitchFamily="34" charset="0"/>
                <a:cs typeface="Arial" panose="020B0604020202020204" pitchFamily="34" charset="0"/>
              </a:rPr>
              <a:t> σύνδρομο (50%)</a:t>
            </a:r>
          </a:p>
          <a:p>
            <a:pPr algn="just" eaLnBrk="1" hangingPunct="1">
              <a:lnSpc>
                <a:spcPct val="120000"/>
              </a:lnSpc>
              <a:buClr>
                <a:srgbClr val="C00000"/>
              </a:buClr>
              <a:buFont typeface="Arial" pitchFamily="34" charset="0"/>
              <a:buChar char="•"/>
              <a:defRPr/>
            </a:pPr>
            <a:r>
              <a:rPr lang="el-GR" sz="1500" b="1" dirty="0">
                <a:solidFill>
                  <a:schemeClr val="accent2">
                    <a:lumMod val="75000"/>
                  </a:schemeClr>
                </a:solidFill>
                <a:latin typeface="Arial" panose="020B0604020202020204" pitchFamily="34" charset="0"/>
                <a:cs typeface="Arial" panose="020B0604020202020204" pitchFamily="34" charset="0"/>
              </a:rPr>
              <a:t>Έκπτωση νεφρικής λειτουργίας </a:t>
            </a:r>
            <a:r>
              <a:rPr lang="en-US" sz="1500" b="1" dirty="0">
                <a:solidFill>
                  <a:schemeClr val="accent2">
                    <a:lumMod val="75000"/>
                  </a:schemeClr>
                </a:solidFill>
                <a:latin typeface="Arial" panose="020B0604020202020204" pitchFamily="34" charset="0"/>
                <a:cs typeface="Arial" panose="020B0604020202020204" pitchFamily="34" charset="0"/>
              </a:rPr>
              <a:t>(3</a:t>
            </a:r>
            <a:r>
              <a:rPr lang="el-GR" sz="1500" b="1" dirty="0">
                <a:solidFill>
                  <a:schemeClr val="accent2">
                    <a:lumMod val="75000"/>
                  </a:schemeClr>
                </a:solidFill>
                <a:latin typeface="Arial" panose="020B0604020202020204" pitchFamily="34" charset="0"/>
                <a:cs typeface="Arial" panose="020B0604020202020204" pitchFamily="34" charset="0"/>
              </a:rPr>
              <a:t>3</a:t>
            </a:r>
            <a:r>
              <a:rPr lang="en-US" sz="1500" b="1" dirty="0">
                <a:solidFill>
                  <a:schemeClr val="accent2">
                    <a:lumMod val="75000"/>
                  </a:schemeClr>
                </a:solidFill>
                <a:latin typeface="Arial" panose="020B0604020202020204" pitchFamily="34" charset="0"/>
                <a:cs typeface="Arial" panose="020B0604020202020204" pitchFamily="34" charset="0"/>
              </a:rPr>
              <a:t>%)</a:t>
            </a:r>
            <a:endParaRPr lang="el-GR" sz="1500" b="1" dirty="0">
              <a:solidFill>
                <a:schemeClr val="accent2">
                  <a:lumMod val="75000"/>
                </a:schemeClr>
              </a:solidFill>
              <a:latin typeface="Arial" panose="020B0604020202020204" pitchFamily="34" charset="0"/>
              <a:cs typeface="Arial" panose="020B0604020202020204" pitchFamily="34" charset="0"/>
            </a:endParaRPr>
          </a:p>
          <a:p>
            <a:pPr algn="just" eaLnBrk="1" hangingPunct="1">
              <a:lnSpc>
                <a:spcPct val="120000"/>
              </a:lnSpc>
              <a:buClr>
                <a:srgbClr val="C00000"/>
              </a:buClr>
              <a:buFont typeface="Arial" pitchFamily="34" charset="0"/>
              <a:buChar char="•"/>
              <a:defRPr/>
            </a:pPr>
            <a:r>
              <a:rPr lang="el-GR" sz="1500" b="1" dirty="0">
                <a:solidFill>
                  <a:schemeClr val="accent2">
                    <a:lumMod val="75000"/>
                  </a:schemeClr>
                </a:solidFill>
                <a:latin typeface="Arial" panose="020B0604020202020204" pitchFamily="34" charset="0"/>
                <a:cs typeface="Arial" panose="020B0604020202020204" pitchFamily="34" charset="0"/>
              </a:rPr>
              <a:t>Αρτηριακή υπέρταση (36%)</a:t>
            </a:r>
            <a:endParaRPr lang="en-US" sz="1500" b="1" dirty="0">
              <a:solidFill>
                <a:schemeClr val="accent2">
                  <a:lumMod val="75000"/>
                </a:schemeClr>
              </a:solidFill>
              <a:latin typeface="Arial" panose="020B0604020202020204" pitchFamily="34" charset="0"/>
              <a:cs typeface="Arial" panose="020B0604020202020204" pitchFamily="34" charset="0"/>
            </a:endParaRPr>
          </a:p>
          <a:p>
            <a:pPr eaLnBrk="1" hangingPunct="1">
              <a:lnSpc>
                <a:spcPct val="120000"/>
              </a:lnSpc>
              <a:buClr>
                <a:srgbClr val="FF0000"/>
              </a:buClr>
              <a:buFontTx/>
              <a:buNone/>
              <a:defRPr/>
            </a:pPr>
            <a:endParaRPr lang="en-US" sz="1500" b="1" dirty="0">
              <a:solidFill>
                <a:schemeClr val="accent2">
                  <a:lumMod val="75000"/>
                </a:schemeClr>
              </a:solidFill>
              <a:latin typeface="Arial" panose="020B0604020202020204" pitchFamily="34" charset="0"/>
              <a:cs typeface="Arial" panose="020B0604020202020204" pitchFamily="34" charset="0"/>
            </a:endParaRPr>
          </a:p>
          <a:p>
            <a:pPr algn="r" eaLnBrk="1" hangingPunct="1">
              <a:lnSpc>
                <a:spcPct val="120000"/>
              </a:lnSpc>
              <a:buClr>
                <a:srgbClr val="FF0000"/>
              </a:buClr>
              <a:buFontTx/>
              <a:buNone/>
              <a:defRPr/>
            </a:pPr>
            <a:r>
              <a:rPr lang="en-US" sz="1350" b="1" i="1" dirty="0" err="1">
                <a:solidFill>
                  <a:schemeClr val="accent2">
                    <a:lumMod val="75000"/>
                  </a:schemeClr>
                </a:solidFill>
                <a:latin typeface="Arial" panose="020B0604020202020204" pitchFamily="34" charset="0"/>
                <a:cs typeface="Arial" panose="020B0604020202020204" pitchFamily="34" charset="0"/>
              </a:rPr>
              <a:t>Pillebout</a:t>
            </a:r>
            <a:r>
              <a:rPr lang="en-US" sz="1350" b="1" i="1" dirty="0">
                <a:solidFill>
                  <a:schemeClr val="accent2">
                    <a:lumMod val="75000"/>
                  </a:schemeClr>
                </a:solidFill>
                <a:latin typeface="Arial" panose="020B0604020202020204" pitchFamily="34" charset="0"/>
                <a:cs typeface="Arial" panose="020B0604020202020204" pitchFamily="34" charset="0"/>
              </a:rPr>
              <a:t> E et al </a:t>
            </a:r>
            <a:r>
              <a:rPr lang="en-US" sz="1350" b="1" i="1" dirty="0" err="1">
                <a:solidFill>
                  <a:schemeClr val="accent2">
                    <a:lumMod val="75000"/>
                  </a:schemeClr>
                </a:solidFill>
                <a:latin typeface="Arial" panose="020B0604020202020204" pitchFamily="34" charset="0"/>
                <a:cs typeface="Arial" panose="020B0604020202020204" pitchFamily="34" charset="0"/>
              </a:rPr>
              <a:t>Henoch</a:t>
            </a:r>
            <a:r>
              <a:rPr lang="el-GR" sz="1350" b="1" i="1" dirty="0">
                <a:solidFill>
                  <a:schemeClr val="accent2">
                    <a:lumMod val="75000"/>
                  </a:schemeClr>
                </a:solidFill>
                <a:latin typeface="Arial" panose="020B0604020202020204" pitchFamily="34" charset="0"/>
                <a:cs typeface="Arial" panose="020B0604020202020204" pitchFamily="34" charset="0"/>
              </a:rPr>
              <a:t>-</a:t>
            </a:r>
            <a:r>
              <a:rPr lang="en-US" sz="1350" b="1" i="1" dirty="0" err="1">
                <a:solidFill>
                  <a:schemeClr val="accent2">
                    <a:lumMod val="75000"/>
                  </a:schemeClr>
                </a:solidFill>
                <a:latin typeface="Arial" panose="020B0604020202020204" pitchFamily="34" charset="0"/>
                <a:cs typeface="Arial" panose="020B0604020202020204" pitchFamily="34" charset="0"/>
              </a:rPr>
              <a:t>Sch</a:t>
            </a:r>
            <a:r>
              <a:rPr lang="el-GR" sz="1350" b="1" i="1" dirty="0">
                <a:solidFill>
                  <a:schemeClr val="accent2">
                    <a:lumMod val="75000"/>
                  </a:schemeClr>
                </a:solidFill>
                <a:latin typeface="Arial" panose="020B0604020202020204" pitchFamily="34" charset="0"/>
                <a:cs typeface="Arial" panose="020B0604020202020204" pitchFamily="34" charset="0"/>
              </a:rPr>
              <a:t>ö</a:t>
            </a:r>
            <a:r>
              <a:rPr lang="en-US" sz="1350" b="1" i="1" dirty="0" err="1">
                <a:solidFill>
                  <a:schemeClr val="accent2">
                    <a:lumMod val="75000"/>
                  </a:schemeClr>
                </a:solidFill>
                <a:latin typeface="Arial" panose="020B0604020202020204" pitchFamily="34" charset="0"/>
                <a:cs typeface="Arial" panose="020B0604020202020204" pitchFamily="34" charset="0"/>
              </a:rPr>
              <a:t>nlein</a:t>
            </a:r>
            <a:r>
              <a:rPr lang="en-US" sz="1350" b="1" i="1" dirty="0">
                <a:solidFill>
                  <a:schemeClr val="accent2">
                    <a:lumMod val="75000"/>
                  </a:schemeClr>
                </a:solidFill>
                <a:latin typeface="Arial" panose="020B0604020202020204" pitchFamily="34" charset="0"/>
                <a:cs typeface="Arial" panose="020B0604020202020204" pitchFamily="34" charset="0"/>
              </a:rPr>
              <a:t> </a:t>
            </a:r>
            <a:r>
              <a:rPr lang="en-US" sz="1350" b="1" i="1" dirty="0" err="1">
                <a:solidFill>
                  <a:schemeClr val="accent2">
                    <a:lumMod val="75000"/>
                  </a:schemeClr>
                </a:solidFill>
                <a:latin typeface="Arial" panose="020B0604020202020204" pitchFamily="34" charset="0"/>
                <a:cs typeface="Arial" panose="020B0604020202020204" pitchFamily="34" charset="0"/>
              </a:rPr>
              <a:t>Purpura</a:t>
            </a:r>
            <a:r>
              <a:rPr lang="en-US" sz="1350" b="1" i="1" dirty="0">
                <a:solidFill>
                  <a:schemeClr val="accent2">
                    <a:lumMod val="75000"/>
                  </a:schemeClr>
                </a:solidFill>
                <a:latin typeface="Arial" panose="020B0604020202020204" pitchFamily="34" charset="0"/>
                <a:cs typeface="Arial" panose="020B0604020202020204" pitchFamily="34" charset="0"/>
              </a:rPr>
              <a:t> in adults, JASN 2002 </a:t>
            </a:r>
            <a:r>
              <a:rPr lang="el-GR" sz="1350" b="1" dirty="0">
                <a:solidFill>
                  <a:schemeClr val="accent2">
                    <a:lumMod val="75000"/>
                  </a:schemeClr>
                </a:solidFill>
                <a:latin typeface="Arial" panose="020B0604020202020204" pitchFamily="34" charset="0"/>
                <a:cs typeface="Arial" panose="020B0604020202020204" pitchFamily="34" charset="0"/>
              </a:rPr>
              <a:t>	</a:t>
            </a:r>
          </a:p>
        </p:txBody>
      </p:sp>
      <p:sp>
        <p:nvSpPr>
          <p:cNvPr id="5" name="4 - Ορθογώνιο">
            <a:extLst>
              <a:ext uri="{FF2B5EF4-FFF2-40B4-BE49-F238E27FC236}">
                <a16:creationId xmlns:a16="http://schemas.microsoft.com/office/drawing/2014/main" id="{C1144914-7ADF-6994-E5C7-997C9D5AFB67}"/>
              </a:ext>
            </a:extLst>
          </p:cNvPr>
          <p:cNvSpPr/>
          <p:nvPr/>
        </p:nvSpPr>
        <p:spPr>
          <a:xfrm>
            <a:off x="2964657" y="267891"/>
            <a:ext cx="3833101" cy="415498"/>
          </a:xfrm>
          <a:prstGeom prst="rect">
            <a:avLst/>
          </a:prstGeom>
        </p:spPr>
        <p:txBody>
          <a:bodyPr wrap="none">
            <a:spAutoFit/>
          </a:bodyPr>
          <a:lstStyle/>
          <a:p>
            <a:pPr eaLnBrk="1" hangingPunct="1">
              <a:defRPr/>
            </a:pPr>
            <a:r>
              <a:rPr lang="el-GR" sz="2100" b="1" dirty="0">
                <a:solidFill>
                  <a:schemeClr val="accent2">
                    <a:lumMod val="75000"/>
                  </a:schemeClr>
                </a:solidFill>
              </a:rPr>
              <a:t>Πορφύρα </a:t>
            </a:r>
            <a:r>
              <a:rPr lang="en-US" sz="2100" b="1" dirty="0" err="1">
                <a:solidFill>
                  <a:schemeClr val="accent2">
                    <a:lumMod val="75000"/>
                  </a:schemeClr>
                </a:solidFill>
              </a:rPr>
              <a:t>Henoch</a:t>
            </a:r>
            <a:r>
              <a:rPr lang="el-GR" sz="2100" b="1" dirty="0">
                <a:solidFill>
                  <a:schemeClr val="accent2">
                    <a:lumMod val="75000"/>
                  </a:schemeClr>
                </a:solidFill>
              </a:rPr>
              <a:t>-</a:t>
            </a:r>
            <a:r>
              <a:rPr lang="en-US" sz="2100" b="1" dirty="0" err="1">
                <a:solidFill>
                  <a:schemeClr val="accent2">
                    <a:lumMod val="75000"/>
                  </a:schemeClr>
                </a:solidFill>
              </a:rPr>
              <a:t>Sch</a:t>
            </a:r>
            <a:r>
              <a:rPr lang="el-GR" sz="2100" b="1" dirty="0">
                <a:solidFill>
                  <a:schemeClr val="accent2">
                    <a:lumMod val="75000"/>
                  </a:schemeClr>
                </a:solidFill>
              </a:rPr>
              <a:t>ö</a:t>
            </a:r>
            <a:r>
              <a:rPr lang="en-US" sz="2100" b="1" dirty="0" err="1">
                <a:solidFill>
                  <a:schemeClr val="accent2">
                    <a:lumMod val="75000"/>
                  </a:schemeClr>
                </a:solidFill>
              </a:rPr>
              <a:t>nlein</a:t>
            </a:r>
            <a:endParaRPr lang="el-GR" sz="2100" dirty="0"/>
          </a:p>
        </p:txBody>
      </p:sp>
    </p:spTree>
  </p:cSld>
  <p:clrMapOvr>
    <a:masterClrMapping/>
  </p:clrMapOvr>
  <p:transition spd="med">
    <p:spli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a:extLst>
              <a:ext uri="{FF2B5EF4-FFF2-40B4-BE49-F238E27FC236}">
                <a16:creationId xmlns:a16="http://schemas.microsoft.com/office/drawing/2014/main" id="{9B46AEBE-8C4A-BA60-AD6E-C16CE7939E25}"/>
              </a:ext>
            </a:extLst>
          </p:cNvPr>
          <p:cNvSpPr>
            <a:spLocks noGrp="1" noChangeArrowheads="1"/>
          </p:cNvSpPr>
          <p:nvPr>
            <p:ph type="body" idx="1"/>
          </p:nvPr>
        </p:nvSpPr>
        <p:spPr>
          <a:xfrm>
            <a:off x="251520" y="627534"/>
            <a:ext cx="8640960" cy="3394472"/>
          </a:xfrm>
        </p:spPr>
        <p:txBody>
          <a:bodyPr/>
          <a:lstStyle/>
          <a:p>
            <a:pPr algn="ctr" eaLnBrk="1" hangingPunct="1">
              <a:lnSpc>
                <a:spcPct val="120000"/>
              </a:lnSpc>
              <a:buFontTx/>
              <a:buNone/>
              <a:defRPr/>
            </a:pPr>
            <a:r>
              <a:rPr lang="el-GR" sz="1650" b="1" dirty="0">
                <a:solidFill>
                  <a:srgbClr val="C00000"/>
                </a:solidFill>
                <a:latin typeface="Arial" panose="020B0604020202020204" pitchFamily="34" charset="0"/>
                <a:cs typeface="Arial" panose="020B0604020202020204" pitchFamily="34" charset="0"/>
              </a:rPr>
              <a:t>Μακροχρόνια παρακολούθηση ασθενών (</a:t>
            </a:r>
            <a:r>
              <a:rPr lang="en-US" sz="1650" b="1" dirty="0">
                <a:solidFill>
                  <a:srgbClr val="C00000"/>
                </a:solidFill>
                <a:latin typeface="Arial" panose="020B0604020202020204" pitchFamily="34" charset="0"/>
                <a:cs typeface="Arial" panose="020B0604020202020204" pitchFamily="34" charset="0"/>
              </a:rPr>
              <a:t>mean 5 years)</a:t>
            </a:r>
            <a:r>
              <a:rPr lang="el-GR" sz="1650" b="1" dirty="0">
                <a:solidFill>
                  <a:srgbClr val="C00000"/>
                </a:solidFill>
                <a:latin typeface="Arial" panose="020B0604020202020204" pitchFamily="34" charset="0"/>
                <a:cs typeface="Arial" panose="020B0604020202020204" pitchFamily="34" charset="0"/>
              </a:rPr>
              <a:t> παιδιών και ενηλίκων που είχαν υποβληθεί σε βιοψία νεφρού </a:t>
            </a:r>
            <a:endParaRPr lang="en-US" sz="1650" b="1" dirty="0">
              <a:solidFill>
                <a:srgbClr val="C00000"/>
              </a:solidFill>
              <a:latin typeface="Arial" panose="020B0604020202020204" pitchFamily="34" charset="0"/>
              <a:cs typeface="Arial" panose="020B0604020202020204" pitchFamily="34" charset="0"/>
            </a:endParaRPr>
          </a:p>
          <a:p>
            <a:pPr eaLnBrk="1" hangingPunct="1">
              <a:lnSpc>
                <a:spcPct val="120000"/>
              </a:lnSpc>
              <a:buClr>
                <a:srgbClr val="C00000"/>
              </a:buClr>
              <a:buFont typeface="Arial" pitchFamily="34" charset="0"/>
              <a:buChar char="•"/>
              <a:defRPr/>
            </a:pPr>
            <a:r>
              <a:rPr lang="el-GR" sz="1500" b="1" dirty="0">
                <a:solidFill>
                  <a:schemeClr val="accent2">
                    <a:lumMod val="75000"/>
                  </a:schemeClr>
                </a:solidFill>
                <a:latin typeface="Arial" panose="020B0604020202020204" pitchFamily="34" charset="0"/>
                <a:cs typeface="Arial" panose="020B0604020202020204" pitchFamily="34" charset="0"/>
              </a:rPr>
              <a:t>Το 1/3 των ασθενών σε πλήρη ύφεση   </a:t>
            </a:r>
            <a:r>
              <a:rPr lang="en-US" sz="1500" b="1" dirty="0">
                <a:solidFill>
                  <a:schemeClr val="accent2">
                    <a:lumMod val="75000"/>
                  </a:schemeClr>
                </a:solidFill>
                <a:latin typeface="Arial" panose="020B0604020202020204" pitchFamily="34" charset="0"/>
                <a:cs typeface="Arial" panose="020B0604020202020204" pitchFamily="34" charset="0"/>
              </a:rPr>
              <a:t> </a:t>
            </a:r>
            <a:endParaRPr lang="el-GR" sz="1500" b="1" dirty="0">
              <a:solidFill>
                <a:schemeClr val="accent2">
                  <a:lumMod val="75000"/>
                </a:schemeClr>
              </a:solidFill>
              <a:latin typeface="Arial" panose="020B0604020202020204" pitchFamily="34" charset="0"/>
              <a:cs typeface="Arial" panose="020B0604020202020204" pitchFamily="34" charset="0"/>
            </a:endParaRPr>
          </a:p>
          <a:p>
            <a:pPr eaLnBrk="1" hangingPunct="1">
              <a:lnSpc>
                <a:spcPct val="120000"/>
              </a:lnSpc>
              <a:buClr>
                <a:srgbClr val="C00000"/>
              </a:buClr>
              <a:buFont typeface="Arial" pitchFamily="34" charset="0"/>
              <a:buChar char="•"/>
              <a:defRPr/>
            </a:pPr>
            <a:r>
              <a:rPr lang="el-GR" sz="1500" b="1" dirty="0">
                <a:solidFill>
                  <a:schemeClr val="accent2">
                    <a:lumMod val="75000"/>
                  </a:schemeClr>
                </a:solidFill>
                <a:latin typeface="Arial" panose="020B0604020202020204" pitchFamily="34" charset="0"/>
                <a:cs typeface="Arial" panose="020B0604020202020204" pitchFamily="34" charset="0"/>
              </a:rPr>
              <a:t>Το 1/3 των ασθενών με λευκωματουρία και καλή νεφρική λειτουργία </a:t>
            </a:r>
          </a:p>
          <a:p>
            <a:pPr eaLnBrk="1" hangingPunct="1">
              <a:lnSpc>
                <a:spcPct val="120000"/>
              </a:lnSpc>
              <a:buClr>
                <a:srgbClr val="C00000"/>
              </a:buClr>
              <a:buFont typeface="Arial" pitchFamily="34" charset="0"/>
              <a:buChar char="•"/>
              <a:defRPr/>
            </a:pPr>
            <a:r>
              <a:rPr lang="el-GR" sz="1500" b="1" dirty="0">
                <a:solidFill>
                  <a:schemeClr val="accent2">
                    <a:lumMod val="75000"/>
                  </a:schemeClr>
                </a:solidFill>
                <a:latin typeface="Arial" panose="020B0604020202020204" pitchFamily="34" charset="0"/>
                <a:cs typeface="Arial" panose="020B0604020202020204" pitchFamily="34" charset="0"/>
              </a:rPr>
              <a:t>Δεκαετής νεφρική επιβίωση σε παιδιά και ενήλικες περίπου 75%</a:t>
            </a:r>
            <a:endParaRPr lang="en-US" sz="1500" b="1" dirty="0">
              <a:solidFill>
                <a:schemeClr val="accent2">
                  <a:lumMod val="75000"/>
                </a:schemeClr>
              </a:solidFill>
              <a:latin typeface="Arial" panose="020B0604020202020204" pitchFamily="34" charset="0"/>
              <a:cs typeface="Arial" panose="020B0604020202020204" pitchFamily="34" charset="0"/>
            </a:endParaRPr>
          </a:p>
          <a:p>
            <a:pPr algn="ctr" eaLnBrk="1" hangingPunct="1">
              <a:lnSpc>
                <a:spcPct val="120000"/>
              </a:lnSpc>
              <a:buFontTx/>
              <a:buNone/>
              <a:defRPr/>
            </a:pPr>
            <a:r>
              <a:rPr lang="en-US" sz="1350" b="1" i="1" dirty="0" err="1">
                <a:solidFill>
                  <a:schemeClr val="accent2">
                    <a:lumMod val="75000"/>
                  </a:schemeClr>
                </a:solidFill>
                <a:latin typeface="Arial" panose="020B0604020202020204" pitchFamily="34" charset="0"/>
                <a:cs typeface="Arial" panose="020B0604020202020204" pitchFamily="34" charset="0"/>
              </a:rPr>
              <a:t>Coppo</a:t>
            </a:r>
            <a:r>
              <a:rPr lang="en-US" sz="1350" b="1" i="1" dirty="0">
                <a:solidFill>
                  <a:schemeClr val="accent2">
                    <a:lumMod val="75000"/>
                  </a:schemeClr>
                </a:solidFill>
                <a:latin typeface="Arial" panose="020B0604020202020204" pitchFamily="34" charset="0"/>
                <a:cs typeface="Arial" panose="020B0604020202020204" pitchFamily="34" charset="0"/>
              </a:rPr>
              <a:t> R et al Long-term prognosis of HSP</a:t>
            </a:r>
            <a:r>
              <a:rPr lang="el-GR" sz="1350" b="1" i="1" dirty="0">
                <a:solidFill>
                  <a:schemeClr val="accent2">
                    <a:lumMod val="75000"/>
                  </a:schemeClr>
                </a:solidFill>
                <a:latin typeface="Arial" panose="020B0604020202020204" pitchFamily="34" charset="0"/>
                <a:cs typeface="Arial" panose="020B0604020202020204" pitchFamily="34" charset="0"/>
              </a:rPr>
              <a:t> </a:t>
            </a:r>
            <a:r>
              <a:rPr lang="en-US" sz="1350" b="1" i="1" dirty="0">
                <a:solidFill>
                  <a:schemeClr val="accent2">
                    <a:lumMod val="75000"/>
                  </a:schemeClr>
                </a:solidFill>
                <a:latin typeface="Arial" panose="020B0604020202020204" pitchFamily="34" charset="0"/>
                <a:cs typeface="Arial" panose="020B0604020202020204" pitchFamily="34" charset="0"/>
              </a:rPr>
              <a:t>in adults and children, NDT 1997 </a:t>
            </a:r>
          </a:p>
          <a:p>
            <a:pPr algn="ctr" eaLnBrk="1" hangingPunct="1">
              <a:lnSpc>
                <a:spcPct val="120000"/>
              </a:lnSpc>
              <a:buFontTx/>
              <a:buNone/>
              <a:defRPr/>
            </a:pPr>
            <a:r>
              <a:rPr lang="el-GR" sz="1650" b="1" dirty="0">
                <a:solidFill>
                  <a:srgbClr val="C00000"/>
                </a:solidFill>
                <a:latin typeface="Arial" panose="020B0604020202020204" pitchFamily="34" charset="0"/>
                <a:cs typeface="Arial" panose="020B0604020202020204" pitchFamily="34" charset="0"/>
              </a:rPr>
              <a:t>Δυσμενείς προγνωστικοί παράγοντες </a:t>
            </a:r>
          </a:p>
          <a:p>
            <a:pPr eaLnBrk="1" hangingPunct="1">
              <a:lnSpc>
                <a:spcPct val="120000"/>
              </a:lnSpc>
              <a:buClr>
                <a:srgbClr val="C00000"/>
              </a:buClr>
              <a:buFont typeface="Arial" pitchFamily="34" charset="0"/>
              <a:buChar char="•"/>
              <a:defRPr/>
            </a:pPr>
            <a:r>
              <a:rPr lang="el-GR" sz="1500" b="1" dirty="0">
                <a:solidFill>
                  <a:schemeClr val="accent2">
                    <a:lumMod val="75000"/>
                  </a:schemeClr>
                </a:solidFill>
                <a:latin typeface="Arial" panose="020B0604020202020204" pitchFamily="34" charset="0"/>
                <a:cs typeface="Arial" panose="020B0604020202020204" pitchFamily="34" charset="0"/>
              </a:rPr>
              <a:t>Έκπτωση νεφρικής λειτουργίας κατά τη διάγνωση</a:t>
            </a:r>
          </a:p>
          <a:p>
            <a:pPr eaLnBrk="1" hangingPunct="1">
              <a:lnSpc>
                <a:spcPct val="120000"/>
              </a:lnSpc>
              <a:buClr>
                <a:srgbClr val="C00000"/>
              </a:buClr>
              <a:buFont typeface="Arial" pitchFamily="34" charset="0"/>
              <a:buChar char="•"/>
              <a:defRPr/>
            </a:pPr>
            <a:r>
              <a:rPr lang="el-GR" sz="1500" b="1" dirty="0">
                <a:solidFill>
                  <a:schemeClr val="accent2">
                    <a:lumMod val="75000"/>
                  </a:schemeClr>
                </a:solidFill>
                <a:latin typeface="Arial" panose="020B0604020202020204" pitchFamily="34" charset="0"/>
                <a:cs typeface="Arial" panose="020B0604020202020204" pitchFamily="34" charset="0"/>
              </a:rPr>
              <a:t>Βαρύτητα λευκωματουρίας</a:t>
            </a:r>
          </a:p>
          <a:p>
            <a:pPr eaLnBrk="1" hangingPunct="1">
              <a:lnSpc>
                <a:spcPct val="120000"/>
              </a:lnSpc>
              <a:buClr>
                <a:srgbClr val="C00000"/>
              </a:buClr>
              <a:buFont typeface="Arial" pitchFamily="34" charset="0"/>
              <a:buChar char="•"/>
              <a:defRPr/>
            </a:pPr>
            <a:r>
              <a:rPr lang="el-GR" sz="1500" b="1" dirty="0">
                <a:solidFill>
                  <a:schemeClr val="accent2">
                    <a:lumMod val="75000"/>
                  </a:schemeClr>
                </a:solidFill>
                <a:latin typeface="Arial" panose="020B0604020202020204" pitchFamily="34" charset="0"/>
                <a:cs typeface="Arial" panose="020B0604020202020204" pitchFamily="34" charset="0"/>
              </a:rPr>
              <a:t>Βαρύτητα ιστολογικής βλάβης</a:t>
            </a:r>
          </a:p>
          <a:p>
            <a:pPr eaLnBrk="1" hangingPunct="1">
              <a:lnSpc>
                <a:spcPct val="120000"/>
              </a:lnSpc>
              <a:buClr>
                <a:srgbClr val="C00000"/>
              </a:buClr>
              <a:buFontTx/>
              <a:buNone/>
              <a:defRPr/>
            </a:pPr>
            <a:r>
              <a:rPr lang="el-GR" sz="1500" b="1" dirty="0">
                <a:solidFill>
                  <a:schemeClr val="accent2">
                    <a:lumMod val="75000"/>
                  </a:schemeClr>
                </a:solidFill>
                <a:latin typeface="Arial" panose="020B0604020202020204" pitchFamily="34" charset="0"/>
                <a:cs typeface="Arial" panose="020B0604020202020204" pitchFamily="34" charset="0"/>
              </a:rPr>
              <a:t>	</a:t>
            </a:r>
            <a:r>
              <a:rPr lang="el-GR" sz="1500" b="1" dirty="0" err="1">
                <a:solidFill>
                  <a:schemeClr val="accent2">
                    <a:lumMod val="75000"/>
                  </a:schemeClr>
                </a:solidFill>
                <a:latin typeface="Arial" panose="020B0604020202020204" pitchFamily="34" charset="0"/>
                <a:cs typeface="Arial" panose="020B0604020202020204" pitchFamily="34" charset="0"/>
              </a:rPr>
              <a:t>ίνωση</a:t>
            </a:r>
            <a:r>
              <a:rPr lang="el-GR" sz="1500" b="1" dirty="0">
                <a:solidFill>
                  <a:schemeClr val="accent2">
                    <a:lumMod val="75000"/>
                  </a:schemeClr>
                </a:solidFill>
                <a:latin typeface="Arial" panose="020B0604020202020204" pitchFamily="34" charset="0"/>
                <a:cs typeface="Arial" panose="020B0604020202020204" pitchFamily="34" charset="0"/>
              </a:rPr>
              <a:t> διάμεσου ιστού και </a:t>
            </a:r>
            <a:r>
              <a:rPr lang="el-GR" sz="1500" b="1" dirty="0" err="1">
                <a:solidFill>
                  <a:schemeClr val="accent2">
                    <a:lumMod val="75000"/>
                  </a:schemeClr>
                </a:solidFill>
                <a:latin typeface="Arial" panose="020B0604020202020204" pitchFamily="34" charset="0"/>
                <a:cs typeface="Arial" panose="020B0604020202020204" pitchFamily="34" charset="0"/>
              </a:rPr>
              <a:t>σπειραματοσκλήρυνση</a:t>
            </a:r>
            <a:endParaRPr lang="el-GR" sz="1500" b="1" dirty="0">
              <a:solidFill>
                <a:schemeClr val="accent2">
                  <a:lumMod val="75000"/>
                </a:schemeClr>
              </a:solidFill>
              <a:latin typeface="Arial" panose="020B0604020202020204" pitchFamily="34" charset="0"/>
              <a:cs typeface="Arial" panose="020B0604020202020204" pitchFamily="34" charset="0"/>
            </a:endParaRPr>
          </a:p>
          <a:p>
            <a:pPr eaLnBrk="1" hangingPunct="1">
              <a:lnSpc>
                <a:spcPct val="120000"/>
              </a:lnSpc>
              <a:buClr>
                <a:srgbClr val="C00000"/>
              </a:buClr>
              <a:buFontTx/>
              <a:buNone/>
              <a:defRPr/>
            </a:pPr>
            <a:r>
              <a:rPr lang="el-GR" sz="1500" b="1" dirty="0">
                <a:solidFill>
                  <a:schemeClr val="accent2">
                    <a:lumMod val="75000"/>
                  </a:schemeClr>
                </a:solidFill>
                <a:latin typeface="Arial" panose="020B0604020202020204" pitchFamily="34" charset="0"/>
                <a:cs typeface="Arial" panose="020B0604020202020204" pitchFamily="34" charset="0"/>
              </a:rPr>
              <a:t>	ποσοστό σπειραμάτων με </a:t>
            </a:r>
            <a:r>
              <a:rPr lang="el-GR" sz="1500" b="1" dirty="0" err="1">
                <a:solidFill>
                  <a:schemeClr val="accent2">
                    <a:lumMod val="75000"/>
                  </a:schemeClr>
                </a:solidFill>
                <a:latin typeface="Arial" panose="020B0604020202020204" pitchFamily="34" charset="0"/>
                <a:cs typeface="Arial" panose="020B0604020202020204" pitchFamily="34" charset="0"/>
              </a:rPr>
              <a:t>ινιδοειδή</a:t>
            </a:r>
            <a:r>
              <a:rPr lang="el-GR" sz="1500" b="1" dirty="0">
                <a:solidFill>
                  <a:schemeClr val="accent2">
                    <a:lumMod val="75000"/>
                  </a:schemeClr>
                </a:solidFill>
                <a:latin typeface="Arial" panose="020B0604020202020204" pitchFamily="34" charset="0"/>
                <a:cs typeface="Arial" panose="020B0604020202020204" pitchFamily="34" charset="0"/>
              </a:rPr>
              <a:t> νέκρωση</a:t>
            </a:r>
            <a:r>
              <a:rPr lang="en-US" sz="1500" b="1" dirty="0">
                <a:solidFill>
                  <a:schemeClr val="accent2">
                    <a:lumMod val="75000"/>
                  </a:schemeClr>
                </a:solidFill>
                <a:latin typeface="Arial" panose="020B0604020202020204" pitchFamily="34" charset="0"/>
                <a:cs typeface="Arial" panose="020B0604020202020204" pitchFamily="34" charset="0"/>
              </a:rPr>
              <a:t> </a:t>
            </a:r>
            <a:r>
              <a:rPr lang="el-GR" sz="1500" b="1" dirty="0">
                <a:solidFill>
                  <a:schemeClr val="accent2">
                    <a:lumMod val="75000"/>
                  </a:schemeClr>
                </a:solidFill>
                <a:latin typeface="Arial" panose="020B0604020202020204" pitchFamily="34" charset="0"/>
                <a:cs typeface="Arial" panose="020B0604020202020204" pitchFamily="34" charset="0"/>
              </a:rPr>
              <a:t>/ μην. σχηματισμούς</a:t>
            </a:r>
          </a:p>
          <a:p>
            <a:pPr algn="r" eaLnBrk="1" hangingPunct="1">
              <a:lnSpc>
                <a:spcPct val="120000"/>
              </a:lnSpc>
              <a:buFontTx/>
              <a:buNone/>
              <a:defRPr/>
            </a:pPr>
            <a:r>
              <a:rPr lang="en-US" sz="1350" b="1" i="1" dirty="0" err="1">
                <a:solidFill>
                  <a:schemeClr val="accent2">
                    <a:lumMod val="75000"/>
                  </a:schemeClr>
                </a:solidFill>
                <a:latin typeface="Arial" panose="020B0604020202020204" pitchFamily="34" charset="0"/>
                <a:cs typeface="Arial" panose="020B0604020202020204" pitchFamily="34" charset="0"/>
              </a:rPr>
              <a:t>Pillebout</a:t>
            </a:r>
            <a:r>
              <a:rPr lang="en-US" sz="1350" b="1" i="1" dirty="0">
                <a:solidFill>
                  <a:schemeClr val="accent2">
                    <a:lumMod val="75000"/>
                  </a:schemeClr>
                </a:solidFill>
                <a:latin typeface="Arial" panose="020B0604020202020204" pitchFamily="34" charset="0"/>
                <a:cs typeface="Arial" panose="020B0604020202020204" pitchFamily="34" charset="0"/>
              </a:rPr>
              <a:t> E et al</a:t>
            </a:r>
            <a:r>
              <a:rPr lang="el-GR" sz="1350" b="1" i="1" dirty="0">
                <a:solidFill>
                  <a:schemeClr val="accent2">
                    <a:lumMod val="75000"/>
                  </a:schemeClr>
                </a:solidFill>
                <a:latin typeface="Arial" panose="020B0604020202020204" pitchFamily="34" charset="0"/>
                <a:cs typeface="Arial" panose="020B0604020202020204" pitchFamily="34" charset="0"/>
              </a:rPr>
              <a:t>.</a:t>
            </a:r>
            <a:r>
              <a:rPr lang="en-US" sz="1350" b="1" i="1" dirty="0">
                <a:solidFill>
                  <a:schemeClr val="accent2">
                    <a:lumMod val="75000"/>
                  </a:schemeClr>
                </a:solidFill>
                <a:latin typeface="Arial" panose="020B0604020202020204" pitchFamily="34" charset="0"/>
                <a:cs typeface="Arial" panose="020B0604020202020204" pitchFamily="34" charset="0"/>
              </a:rPr>
              <a:t> </a:t>
            </a:r>
            <a:r>
              <a:rPr lang="en-US" sz="1350" b="1" i="1" dirty="0" err="1">
                <a:solidFill>
                  <a:schemeClr val="accent2">
                    <a:lumMod val="75000"/>
                  </a:schemeClr>
                </a:solidFill>
                <a:latin typeface="Arial" panose="020B0604020202020204" pitchFamily="34" charset="0"/>
                <a:cs typeface="Arial" panose="020B0604020202020204" pitchFamily="34" charset="0"/>
              </a:rPr>
              <a:t>Henoch</a:t>
            </a:r>
            <a:r>
              <a:rPr lang="el-GR" sz="1350" b="1" i="1" dirty="0">
                <a:solidFill>
                  <a:schemeClr val="accent2">
                    <a:lumMod val="75000"/>
                  </a:schemeClr>
                </a:solidFill>
                <a:latin typeface="Arial" panose="020B0604020202020204" pitchFamily="34" charset="0"/>
                <a:cs typeface="Arial" panose="020B0604020202020204" pitchFamily="34" charset="0"/>
              </a:rPr>
              <a:t>-</a:t>
            </a:r>
            <a:r>
              <a:rPr lang="en-US" sz="1350" b="1" i="1" dirty="0" err="1">
                <a:solidFill>
                  <a:schemeClr val="accent2">
                    <a:lumMod val="75000"/>
                  </a:schemeClr>
                </a:solidFill>
                <a:latin typeface="Arial" panose="020B0604020202020204" pitchFamily="34" charset="0"/>
                <a:cs typeface="Arial" panose="020B0604020202020204" pitchFamily="34" charset="0"/>
              </a:rPr>
              <a:t>Sch</a:t>
            </a:r>
            <a:r>
              <a:rPr lang="el-GR" sz="1350" b="1" i="1" dirty="0">
                <a:solidFill>
                  <a:schemeClr val="accent2">
                    <a:lumMod val="75000"/>
                  </a:schemeClr>
                </a:solidFill>
                <a:latin typeface="Arial" panose="020B0604020202020204" pitchFamily="34" charset="0"/>
                <a:cs typeface="Arial" panose="020B0604020202020204" pitchFamily="34" charset="0"/>
              </a:rPr>
              <a:t>ö</a:t>
            </a:r>
            <a:r>
              <a:rPr lang="en-US" sz="1350" b="1" i="1" dirty="0" err="1">
                <a:solidFill>
                  <a:schemeClr val="accent2">
                    <a:lumMod val="75000"/>
                  </a:schemeClr>
                </a:solidFill>
                <a:latin typeface="Arial" panose="020B0604020202020204" pitchFamily="34" charset="0"/>
                <a:cs typeface="Arial" panose="020B0604020202020204" pitchFamily="34" charset="0"/>
              </a:rPr>
              <a:t>nlein</a:t>
            </a:r>
            <a:r>
              <a:rPr lang="en-US" sz="1350" b="1" i="1" dirty="0">
                <a:solidFill>
                  <a:schemeClr val="accent2">
                    <a:lumMod val="75000"/>
                  </a:schemeClr>
                </a:solidFill>
                <a:latin typeface="Arial" panose="020B0604020202020204" pitchFamily="34" charset="0"/>
                <a:cs typeface="Arial" panose="020B0604020202020204" pitchFamily="34" charset="0"/>
              </a:rPr>
              <a:t> </a:t>
            </a:r>
            <a:r>
              <a:rPr lang="en-US" sz="1350" b="1" i="1" dirty="0" err="1">
                <a:solidFill>
                  <a:schemeClr val="accent2">
                    <a:lumMod val="75000"/>
                  </a:schemeClr>
                </a:solidFill>
                <a:latin typeface="Arial" panose="020B0604020202020204" pitchFamily="34" charset="0"/>
                <a:cs typeface="Arial" panose="020B0604020202020204" pitchFamily="34" charset="0"/>
              </a:rPr>
              <a:t>Purpura</a:t>
            </a:r>
            <a:r>
              <a:rPr lang="en-US" sz="1350" b="1" i="1" dirty="0">
                <a:solidFill>
                  <a:schemeClr val="accent2">
                    <a:lumMod val="75000"/>
                  </a:schemeClr>
                </a:solidFill>
                <a:latin typeface="Arial" panose="020B0604020202020204" pitchFamily="34" charset="0"/>
                <a:cs typeface="Arial" panose="020B0604020202020204" pitchFamily="34" charset="0"/>
              </a:rPr>
              <a:t> in adults, JASN 2002 </a:t>
            </a:r>
            <a:endParaRPr lang="el-GR" sz="1350" b="1" i="1" dirty="0">
              <a:solidFill>
                <a:schemeClr val="accent2">
                  <a:lumMod val="75000"/>
                </a:schemeClr>
              </a:solidFill>
              <a:latin typeface="Arial" panose="020B0604020202020204" pitchFamily="34" charset="0"/>
              <a:cs typeface="Arial" panose="020B0604020202020204" pitchFamily="34" charset="0"/>
            </a:endParaRPr>
          </a:p>
          <a:p>
            <a:pPr algn="ctr" eaLnBrk="1" hangingPunct="1">
              <a:lnSpc>
                <a:spcPct val="120000"/>
              </a:lnSpc>
              <a:buFontTx/>
              <a:buNone/>
              <a:defRPr/>
            </a:pPr>
            <a:endParaRPr lang="el-GR" sz="1350" b="1" dirty="0">
              <a:solidFill>
                <a:schemeClr val="accent2">
                  <a:lumMod val="75000"/>
                </a:schemeClr>
              </a:solidFill>
              <a:latin typeface="Arial" panose="020B0604020202020204" pitchFamily="34" charset="0"/>
              <a:cs typeface="Arial" panose="020B0604020202020204" pitchFamily="34" charset="0"/>
            </a:endParaRPr>
          </a:p>
        </p:txBody>
      </p:sp>
      <p:sp>
        <p:nvSpPr>
          <p:cNvPr id="5" name="4 - Ορθογώνιο">
            <a:extLst>
              <a:ext uri="{FF2B5EF4-FFF2-40B4-BE49-F238E27FC236}">
                <a16:creationId xmlns:a16="http://schemas.microsoft.com/office/drawing/2014/main" id="{C9941956-A09F-B00F-357A-768F90BF4965}"/>
              </a:ext>
            </a:extLst>
          </p:cNvPr>
          <p:cNvSpPr/>
          <p:nvPr/>
        </p:nvSpPr>
        <p:spPr>
          <a:xfrm>
            <a:off x="2160985" y="214312"/>
            <a:ext cx="5474576" cy="415498"/>
          </a:xfrm>
          <a:prstGeom prst="rect">
            <a:avLst/>
          </a:prstGeom>
        </p:spPr>
        <p:txBody>
          <a:bodyPr wrap="none">
            <a:spAutoFit/>
          </a:bodyPr>
          <a:lstStyle/>
          <a:p>
            <a:pPr eaLnBrk="1" hangingPunct="1">
              <a:defRPr/>
            </a:pPr>
            <a:r>
              <a:rPr lang="el-GR" sz="2100" b="1" dirty="0">
                <a:solidFill>
                  <a:schemeClr val="accent2">
                    <a:lumMod val="75000"/>
                  </a:schemeClr>
                </a:solidFill>
              </a:rPr>
              <a:t>Πορφύρα </a:t>
            </a:r>
            <a:r>
              <a:rPr lang="en-US" sz="2100" b="1" dirty="0" err="1">
                <a:solidFill>
                  <a:schemeClr val="accent2">
                    <a:lumMod val="75000"/>
                  </a:schemeClr>
                </a:solidFill>
              </a:rPr>
              <a:t>Henoch</a:t>
            </a:r>
            <a:r>
              <a:rPr lang="el-GR" sz="2100" b="1" dirty="0">
                <a:solidFill>
                  <a:schemeClr val="accent2">
                    <a:lumMod val="75000"/>
                  </a:schemeClr>
                </a:solidFill>
              </a:rPr>
              <a:t>-</a:t>
            </a:r>
            <a:r>
              <a:rPr lang="en-US" sz="2100" b="1" dirty="0" err="1">
                <a:solidFill>
                  <a:schemeClr val="accent2">
                    <a:lumMod val="75000"/>
                  </a:schemeClr>
                </a:solidFill>
              </a:rPr>
              <a:t>Sch</a:t>
            </a:r>
            <a:r>
              <a:rPr lang="el-GR" sz="2100" b="1" dirty="0">
                <a:solidFill>
                  <a:schemeClr val="accent2">
                    <a:lumMod val="75000"/>
                  </a:schemeClr>
                </a:solidFill>
              </a:rPr>
              <a:t>ö</a:t>
            </a:r>
            <a:r>
              <a:rPr lang="en-US" sz="2100" b="1" dirty="0" err="1">
                <a:solidFill>
                  <a:schemeClr val="accent2">
                    <a:lumMod val="75000"/>
                  </a:schemeClr>
                </a:solidFill>
              </a:rPr>
              <a:t>nlein</a:t>
            </a:r>
            <a:r>
              <a:rPr lang="el-GR" sz="2100" b="1" dirty="0">
                <a:solidFill>
                  <a:schemeClr val="accent2">
                    <a:lumMod val="75000"/>
                  </a:schemeClr>
                </a:solidFill>
              </a:rPr>
              <a:t> - Πρόγνωση</a:t>
            </a:r>
            <a:endParaRPr lang="el-GR" sz="2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Παθοφυσιολογία της </a:t>
              </a:r>
              <a:r>
                <a:rPr lang="en-US" sz="2800" b="1" dirty="0">
                  <a:solidFill>
                    <a:schemeClr val="bg1"/>
                  </a:solidFill>
                  <a:latin typeface="Arial" panose="020B0604020202020204" pitchFamily="34" charset="0"/>
                  <a:cs typeface="Arial" panose="020B0604020202020204" pitchFamily="34" charset="0"/>
                </a:rPr>
                <a:t>IgAN</a:t>
              </a:r>
              <a:endParaRPr lang="de-DE" sz="2800" b="1" dirty="0">
                <a:solidFill>
                  <a:schemeClr val="bg1"/>
                </a:solidFill>
                <a:latin typeface="Arial" panose="020B0604020202020204" pitchFamily="34" charset="0"/>
                <a:cs typeface="Arial" panose="020B0604020202020204" pitchFamily="34" charset="0"/>
              </a:endParaRPr>
            </a:p>
          </p:txBody>
        </p:sp>
      </p:grpSp>
      <p:sp>
        <p:nvSpPr>
          <p:cNvPr id="34" name="33 - Θέση περιεχομένου"/>
          <p:cNvSpPr>
            <a:spLocks noGrp="1"/>
          </p:cNvSpPr>
          <p:nvPr>
            <p:ph sz="quarter" idx="1"/>
          </p:nvPr>
        </p:nvSpPr>
        <p:spPr>
          <a:xfrm>
            <a:off x="251520" y="1707654"/>
            <a:ext cx="8640960" cy="2160240"/>
          </a:xfrm>
        </p:spPr>
        <p:txBody>
          <a:bodyPr/>
          <a:lstStyle/>
          <a:p>
            <a:pPr>
              <a:buClr>
                <a:srgbClr val="A50021"/>
              </a:buClr>
              <a:buFont typeface="Wingdings" pitchFamily="2" charset="2"/>
              <a:buChar char="v"/>
            </a:pPr>
            <a:r>
              <a:rPr lang="el-GR" sz="1200" b="1" dirty="0">
                <a:latin typeface="Arial" pitchFamily="34" charset="0"/>
                <a:cs typeface="Arial" pitchFamily="34" charset="0"/>
              </a:rPr>
              <a:t>Τα μόρια της </a:t>
            </a:r>
            <a:r>
              <a:rPr lang="en-US" sz="1200" b="1" dirty="0">
                <a:latin typeface="Arial" pitchFamily="34" charset="0"/>
                <a:cs typeface="Arial" pitchFamily="34" charset="0"/>
              </a:rPr>
              <a:t>Gd-IgA1 </a:t>
            </a:r>
            <a:r>
              <a:rPr lang="el-GR" sz="1200" b="1" dirty="0">
                <a:latin typeface="Arial" pitchFamily="34" charset="0"/>
                <a:cs typeface="Arial" pitchFamily="34" charset="0"/>
              </a:rPr>
              <a:t>περιέχουν</a:t>
            </a:r>
            <a:r>
              <a:rPr lang="en-US" sz="1200" b="1" dirty="0">
                <a:latin typeface="Arial" pitchFamily="34" charset="0"/>
                <a:cs typeface="Arial" pitchFamily="34" charset="0"/>
              </a:rPr>
              <a:t> </a:t>
            </a:r>
            <a:r>
              <a:rPr lang="en-US" sz="1200" b="1" dirty="0">
                <a:solidFill>
                  <a:srgbClr val="A50021"/>
                </a:solidFill>
                <a:latin typeface="Arial" pitchFamily="34" charset="0"/>
                <a:cs typeface="Arial" pitchFamily="34" charset="0"/>
              </a:rPr>
              <a:t>N-</a:t>
            </a:r>
            <a:r>
              <a:rPr lang="en-US" sz="1200" b="1" dirty="0" err="1">
                <a:solidFill>
                  <a:srgbClr val="A50021"/>
                </a:solidFill>
                <a:latin typeface="Arial" pitchFamily="34" charset="0"/>
                <a:cs typeface="Arial" pitchFamily="34" charset="0"/>
              </a:rPr>
              <a:t>acetylgalactosamine</a:t>
            </a:r>
            <a:r>
              <a:rPr lang="en-US" sz="1200" b="1" dirty="0">
                <a:latin typeface="Arial" pitchFamily="34" charset="0"/>
                <a:cs typeface="Arial" pitchFamily="34" charset="0"/>
              </a:rPr>
              <a:t> (</a:t>
            </a:r>
            <a:r>
              <a:rPr lang="en-US" sz="1200" b="1" dirty="0" err="1">
                <a:latin typeface="Arial" pitchFamily="34" charset="0"/>
                <a:cs typeface="Arial" pitchFamily="34" charset="0"/>
              </a:rPr>
              <a:t>GalNac</a:t>
            </a:r>
            <a:r>
              <a:rPr lang="en-US" sz="1200" b="1" dirty="0">
                <a:latin typeface="Arial" pitchFamily="34" charset="0"/>
                <a:cs typeface="Arial" pitchFamily="34" charset="0"/>
              </a:rPr>
              <a:t>).</a:t>
            </a:r>
          </a:p>
          <a:p>
            <a:pPr>
              <a:buClr>
                <a:srgbClr val="A50021"/>
              </a:buClr>
              <a:buFont typeface="Wingdings" pitchFamily="2" charset="2"/>
              <a:buChar char="v"/>
            </a:pPr>
            <a:endParaRPr lang="en-US"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Τα μόρια της </a:t>
            </a:r>
            <a:r>
              <a:rPr lang="en-US" sz="1200" b="1" dirty="0" err="1">
                <a:solidFill>
                  <a:srgbClr val="A50021"/>
                </a:solidFill>
                <a:latin typeface="Arial" pitchFamily="34" charset="0"/>
                <a:cs typeface="Arial" pitchFamily="34" charset="0"/>
              </a:rPr>
              <a:t>GalNac</a:t>
            </a:r>
            <a:r>
              <a:rPr lang="en-US" sz="1200" b="1" dirty="0">
                <a:solidFill>
                  <a:srgbClr val="A50021"/>
                </a:solidFill>
                <a:latin typeface="Arial" pitchFamily="34" charset="0"/>
                <a:cs typeface="Arial" pitchFamily="34" charset="0"/>
              </a:rPr>
              <a:t> </a:t>
            </a:r>
            <a:r>
              <a:rPr lang="el-GR" sz="1200" b="1" dirty="0">
                <a:solidFill>
                  <a:srgbClr val="A50021"/>
                </a:solidFill>
                <a:latin typeface="Arial" pitchFamily="34" charset="0"/>
                <a:cs typeface="Arial" pitchFamily="34" charset="0"/>
              </a:rPr>
              <a:t>αποτελούν αντιγονικό επίτοπο που αναγνωρίζεται από ειδικά αντισώματα</a:t>
            </a:r>
            <a:r>
              <a:rPr lang="en-US" sz="1200" b="1" dirty="0">
                <a:latin typeface="Arial" pitchFamily="34" charset="0"/>
                <a:cs typeface="Arial" pitchFamily="34" charset="0"/>
              </a:rPr>
              <a:t>, </a:t>
            </a:r>
            <a:r>
              <a:rPr lang="el-GR" sz="1200" b="1" dirty="0">
                <a:latin typeface="Arial" pitchFamily="34" charset="0"/>
                <a:cs typeface="Arial" pitchFamily="34" charset="0"/>
              </a:rPr>
              <a:t>με αποτέλεσμα να επάγεται ο σχηματισμός ανοσοσυμπλεγμάτων</a:t>
            </a:r>
            <a:r>
              <a:rPr lang="en-US" sz="1200" b="1" dirty="0">
                <a:latin typeface="Arial" pitchFamily="34" charset="0"/>
                <a:cs typeface="Arial" pitchFamily="34" charset="0"/>
              </a:rPr>
              <a:t>.</a:t>
            </a:r>
          </a:p>
          <a:p>
            <a:pPr>
              <a:buClr>
                <a:srgbClr val="A50021"/>
              </a:buClr>
              <a:buFont typeface="Wingdings" pitchFamily="2" charset="2"/>
              <a:buChar char="v"/>
            </a:pPr>
            <a:endParaRPr lang="en-US"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Καθώς ορισμένα βακτήρια και ιοί εκφράζουν τη </a:t>
            </a:r>
            <a:r>
              <a:rPr lang="el-GR" sz="1200" b="1" dirty="0" err="1">
                <a:latin typeface="Arial" pitchFamily="34" charset="0"/>
                <a:cs typeface="Arial" pitchFamily="34" charset="0"/>
              </a:rPr>
              <a:t>GalNac</a:t>
            </a:r>
            <a:r>
              <a:rPr lang="el-GR" sz="1200" b="1" dirty="0">
                <a:latin typeface="Arial" pitchFamily="34" charset="0"/>
                <a:cs typeface="Arial" pitchFamily="34" charset="0"/>
              </a:rPr>
              <a:t> στις επιφάνειές τους, η έκθεση σε αυτά τα παθογόνα θα μπορούσε να λειτουργήσει ως έναυσμα για το σχηματισμό αντισωμάτων διασταυρούμενης αντίδρασης. Αυτή η </a:t>
            </a:r>
            <a:r>
              <a:rPr lang="el-GR" sz="1200" b="1" dirty="0">
                <a:solidFill>
                  <a:srgbClr val="A50021"/>
                </a:solidFill>
                <a:latin typeface="Arial" pitchFamily="34" charset="0"/>
                <a:cs typeface="Arial" pitchFamily="34" charset="0"/>
              </a:rPr>
              <a:t>υπόθεση «μοριακής μίμησης» </a:t>
            </a:r>
            <a:r>
              <a:rPr lang="el-GR" sz="1200" b="1" dirty="0">
                <a:latin typeface="Arial" pitchFamily="34" charset="0"/>
                <a:cs typeface="Arial" pitchFamily="34" charset="0"/>
              </a:rPr>
              <a:t>απαιτεί πειραματική επικύρωση.</a:t>
            </a:r>
            <a:endParaRPr lang="en-US" sz="1200" b="1" dirty="0">
              <a:latin typeface="Arial" pitchFamily="34" charset="0"/>
              <a:cs typeface="Arial" pitchFamily="34" charset="0"/>
            </a:endParaRPr>
          </a:p>
        </p:txBody>
      </p:sp>
      <p:sp>
        <p:nvSpPr>
          <p:cNvPr id="7" name="6 - Ορθογώνιο"/>
          <p:cNvSpPr/>
          <p:nvPr/>
        </p:nvSpPr>
        <p:spPr>
          <a:xfrm>
            <a:off x="6621798" y="4948594"/>
            <a:ext cx="2558714" cy="215444"/>
          </a:xfrm>
          <a:prstGeom prst="rect">
            <a:avLst/>
          </a:prstGeom>
        </p:spPr>
        <p:txBody>
          <a:bodyPr wrap="none">
            <a:spAutoFit/>
          </a:bodyPr>
          <a:lstStyle/>
          <a:p>
            <a:r>
              <a:rPr lang="en-US" sz="800" b="1" dirty="0" err="1"/>
              <a:t>Magistroni</a:t>
            </a:r>
            <a:r>
              <a:rPr lang="en-US" sz="800" b="1" dirty="0"/>
              <a:t> R et al. Kidney </a:t>
            </a:r>
            <a:r>
              <a:rPr lang="en-US" sz="800" b="1" dirty="0" err="1"/>
              <a:t>Int</a:t>
            </a:r>
            <a:r>
              <a:rPr lang="en-US" sz="800" b="1" dirty="0"/>
              <a:t> (2015) 88, 974–989.</a:t>
            </a:r>
            <a:endParaRPr lang="el-GR" sz="800" b="1" dirty="0"/>
          </a:p>
        </p:txBody>
      </p:sp>
      <p:sp>
        <p:nvSpPr>
          <p:cNvPr id="8" name="7 - TextBox"/>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l-GR" sz="2000" b="1" dirty="0" err="1">
                <a:solidFill>
                  <a:schemeClr val="bg1"/>
                </a:solidFill>
                <a:latin typeface="Arial" pitchFamily="34" charset="0"/>
                <a:cs typeface="Arial" pitchFamily="34" charset="0"/>
              </a:rPr>
              <a:t>Ανοσογονικότητα</a:t>
            </a:r>
            <a:r>
              <a:rPr lang="el-GR" sz="2000" b="1" dirty="0">
                <a:solidFill>
                  <a:schemeClr val="bg1"/>
                </a:solidFill>
                <a:latin typeface="Arial" pitchFamily="34" charset="0"/>
                <a:cs typeface="Arial" pitchFamily="34" charset="0"/>
              </a:rPr>
              <a:t> των </a:t>
            </a:r>
            <a:r>
              <a:rPr lang="en-US" sz="2000" b="1" dirty="0">
                <a:solidFill>
                  <a:schemeClr val="bg1"/>
                </a:solidFill>
                <a:latin typeface="Arial" pitchFamily="34" charset="0"/>
                <a:cs typeface="Arial" pitchFamily="34" charset="0"/>
              </a:rPr>
              <a:t>gd-IgA1</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a:extLst>
              <a:ext uri="{FF2B5EF4-FFF2-40B4-BE49-F238E27FC236}">
                <a16:creationId xmlns:a16="http://schemas.microsoft.com/office/drawing/2014/main" id="{E80B27BB-DCED-BE03-6239-AA2A470103F8}"/>
              </a:ext>
            </a:extLst>
          </p:cNvPr>
          <p:cNvSpPr>
            <a:spLocks noGrp="1" noChangeArrowheads="1"/>
          </p:cNvSpPr>
          <p:nvPr>
            <p:ph type="body" idx="1"/>
          </p:nvPr>
        </p:nvSpPr>
        <p:spPr>
          <a:xfrm>
            <a:off x="251520" y="857250"/>
            <a:ext cx="8640960" cy="3714750"/>
          </a:xfrm>
        </p:spPr>
        <p:txBody>
          <a:bodyPr/>
          <a:lstStyle/>
          <a:p>
            <a:pPr algn="ctr" eaLnBrk="1" hangingPunct="1">
              <a:lnSpc>
                <a:spcPct val="115000"/>
              </a:lnSpc>
              <a:buFontTx/>
              <a:buNone/>
              <a:defRPr/>
            </a:pPr>
            <a:r>
              <a:rPr lang="el-GR" sz="1650" b="1" dirty="0">
                <a:solidFill>
                  <a:srgbClr val="C00000"/>
                </a:solidFill>
                <a:latin typeface="Arial" panose="020B0604020202020204" pitchFamily="34" charset="0"/>
                <a:cs typeface="Arial" panose="020B0604020202020204" pitchFamily="34" charset="0"/>
              </a:rPr>
              <a:t>Σε πολύ ήπιες περιπτώσεις δεν χρειάζεται ειδική αγωγή</a:t>
            </a:r>
          </a:p>
          <a:p>
            <a:pPr algn="ctr" eaLnBrk="1" hangingPunct="1">
              <a:lnSpc>
                <a:spcPct val="115000"/>
              </a:lnSpc>
              <a:buFontTx/>
              <a:buNone/>
              <a:defRPr/>
            </a:pPr>
            <a:endParaRPr lang="el-GR" sz="1500" b="1" dirty="0">
              <a:solidFill>
                <a:schemeClr val="bg1"/>
              </a:solidFill>
              <a:latin typeface="Arial" panose="020B0604020202020204" pitchFamily="34" charset="0"/>
              <a:cs typeface="Arial" panose="020B0604020202020204" pitchFamily="34" charset="0"/>
            </a:endParaRPr>
          </a:p>
          <a:p>
            <a:pPr algn="ctr" eaLnBrk="1" hangingPunct="1">
              <a:lnSpc>
                <a:spcPct val="115000"/>
              </a:lnSpc>
              <a:buFontTx/>
              <a:buNone/>
              <a:defRPr/>
            </a:pPr>
            <a:r>
              <a:rPr lang="el-GR" sz="1650" b="1" dirty="0">
                <a:solidFill>
                  <a:srgbClr val="C00000"/>
                </a:solidFill>
                <a:latin typeface="Arial" panose="020B0604020202020204" pitchFamily="34" charset="0"/>
                <a:cs typeface="Arial" panose="020B0604020202020204" pitchFamily="34" charset="0"/>
              </a:rPr>
              <a:t>Χορήγηση κορτικοειδών (</a:t>
            </a:r>
            <a:r>
              <a:rPr lang="en-US" sz="1650" b="1" dirty="0">
                <a:solidFill>
                  <a:srgbClr val="C00000"/>
                </a:solidFill>
                <a:latin typeface="Arial" panose="020B0604020202020204" pitchFamily="34" charset="0"/>
                <a:cs typeface="Arial" panose="020B0604020202020204" pitchFamily="34" charset="0"/>
              </a:rPr>
              <a:t>1</a:t>
            </a:r>
            <a:r>
              <a:rPr lang="el-GR" sz="1650" b="1" dirty="0">
                <a:solidFill>
                  <a:srgbClr val="C00000"/>
                </a:solidFill>
                <a:latin typeface="Arial" panose="020B0604020202020204" pitchFamily="34" charset="0"/>
                <a:cs typeface="Arial" panose="020B0604020202020204" pitchFamily="34" charset="0"/>
              </a:rPr>
              <a:t>-2 </a:t>
            </a:r>
            <a:r>
              <a:rPr lang="en-US" sz="1650" b="1" dirty="0">
                <a:solidFill>
                  <a:srgbClr val="C00000"/>
                </a:solidFill>
                <a:latin typeface="Arial" panose="020B0604020202020204" pitchFamily="34" charset="0"/>
                <a:cs typeface="Arial" panose="020B0604020202020204" pitchFamily="34" charset="0"/>
              </a:rPr>
              <a:t>mg/kg/BW</a:t>
            </a:r>
            <a:r>
              <a:rPr lang="el-GR" sz="1650" b="1" dirty="0">
                <a:solidFill>
                  <a:srgbClr val="C00000"/>
                </a:solidFill>
                <a:latin typeface="Arial" panose="020B0604020202020204" pitchFamily="34" charset="0"/>
                <a:cs typeface="Arial" panose="020B0604020202020204" pitchFamily="34" charset="0"/>
              </a:rPr>
              <a:t>/</a:t>
            </a:r>
            <a:r>
              <a:rPr lang="en-US" sz="1650" b="1" dirty="0">
                <a:solidFill>
                  <a:srgbClr val="C00000"/>
                </a:solidFill>
                <a:latin typeface="Arial" panose="020B0604020202020204" pitchFamily="34" charset="0"/>
                <a:cs typeface="Arial" panose="020B0604020202020204" pitchFamily="34" charset="0"/>
              </a:rPr>
              <a:t>d) </a:t>
            </a:r>
            <a:r>
              <a:rPr lang="el-GR" sz="1650" b="1" dirty="0">
                <a:solidFill>
                  <a:srgbClr val="C00000"/>
                </a:solidFill>
                <a:latin typeface="Arial" panose="020B0604020202020204" pitchFamily="34" charset="0"/>
                <a:cs typeface="Arial" panose="020B0604020202020204" pitchFamily="34" charset="0"/>
              </a:rPr>
              <a:t>από το στόμα</a:t>
            </a:r>
          </a:p>
          <a:p>
            <a:pPr eaLnBrk="1" hangingPunct="1">
              <a:lnSpc>
                <a:spcPct val="115000"/>
              </a:lnSpc>
              <a:buClr>
                <a:srgbClr val="C00000"/>
              </a:buClr>
              <a:buFont typeface="Arial" pitchFamily="34" charset="0"/>
              <a:buChar char="•"/>
              <a:defRPr/>
            </a:pPr>
            <a:r>
              <a:rPr lang="el-GR" sz="1500" b="1" dirty="0">
                <a:solidFill>
                  <a:schemeClr val="accent2">
                    <a:lumMod val="75000"/>
                  </a:schemeClr>
                </a:solidFill>
                <a:latin typeface="Arial" panose="020B0604020202020204" pitchFamily="34" charset="0"/>
                <a:cs typeface="Arial" panose="020B0604020202020204" pitchFamily="34" charset="0"/>
              </a:rPr>
              <a:t>Αποτελεσματική στον έλεγχο των </a:t>
            </a:r>
            <a:r>
              <a:rPr lang="el-GR" sz="1500" b="1" dirty="0" err="1">
                <a:solidFill>
                  <a:schemeClr val="accent2">
                    <a:lumMod val="75000"/>
                  </a:schemeClr>
                </a:solidFill>
                <a:latin typeface="Arial" panose="020B0604020202020204" pitchFamily="34" charset="0"/>
                <a:cs typeface="Arial" panose="020B0604020202020204" pitchFamily="34" charset="0"/>
              </a:rPr>
              <a:t>εξωνεφρικών</a:t>
            </a:r>
            <a:r>
              <a:rPr lang="el-GR" sz="1500" b="1" dirty="0">
                <a:solidFill>
                  <a:schemeClr val="accent2">
                    <a:lumMod val="75000"/>
                  </a:schemeClr>
                </a:solidFill>
                <a:latin typeface="Arial" panose="020B0604020202020204" pitchFamily="34" charset="0"/>
                <a:cs typeface="Arial" panose="020B0604020202020204" pitchFamily="34" charset="0"/>
              </a:rPr>
              <a:t> εκδηλώσεων (αρθραλγίες, κοιλιακά άλγη) </a:t>
            </a:r>
            <a:endParaRPr lang="en-US" sz="1500" b="1" dirty="0">
              <a:solidFill>
                <a:schemeClr val="accent2">
                  <a:lumMod val="75000"/>
                </a:schemeClr>
              </a:solidFill>
              <a:latin typeface="Arial" panose="020B0604020202020204" pitchFamily="34" charset="0"/>
              <a:cs typeface="Arial" panose="020B0604020202020204" pitchFamily="34" charset="0"/>
            </a:endParaRPr>
          </a:p>
          <a:p>
            <a:pPr eaLnBrk="1" hangingPunct="1">
              <a:lnSpc>
                <a:spcPct val="115000"/>
              </a:lnSpc>
              <a:buClr>
                <a:srgbClr val="C00000"/>
              </a:buClr>
              <a:buFont typeface="Arial" pitchFamily="34" charset="0"/>
              <a:buChar char="•"/>
              <a:defRPr/>
            </a:pPr>
            <a:r>
              <a:rPr lang="el-GR" sz="1500" b="1" dirty="0">
                <a:solidFill>
                  <a:schemeClr val="accent2">
                    <a:lumMod val="75000"/>
                  </a:schemeClr>
                </a:solidFill>
                <a:latin typeface="Arial" panose="020B0604020202020204" pitchFamily="34" charset="0"/>
                <a:cs typeface="Arial" panose="020B0604020202020204" pitchFamily="34" charset="0"/>
              </a:rPr>
              <a:t>Σε περιπτώσεις με μικροσκοπική αιματουρία, λευκωματουρία και μέτριας βαρύτητας ιστολογικές εκδηλώσεις στη βιοψία νεφρού</a:t>
            </a:r>
          </a:p>
          <a:p>
            <a:pPr eaLnBrk="1" hangingPunct="1">
              <a:lnSpc>
                <a:spcPct val="115000"/>
              </a:lnSpc>
              <a:defRPr/>
            </a:pPr>
            <a:endParaRPr lang="el-GR" sz="1350" b="1" dirty="0">
              <a:solidFill>
                <a:schemeClr val="bg1"/>
              </a:solidFill>
              <a:latin typeface="Arial" panose="020B0604020202020204" pitchFamily="34" charset="0"/>
              <a:cs typeface="Arial" panose="020B0604020202020204" pitchFamily="34" charset="0"/>
            </a:endParaRPr>
          </a:p>
          <a:p>
            <a:pPr algn="ctr" eaLnBrk="1" hangingPunct="1">
              <a:lnSpc>
                <a:spcPct val="115000"/>
              </a:lnSpc>
              <a:buFontTx/>
              <a:buNone/>
              <a:defRPr/>
            </a:pPr>
            <a:r>
              <a:rPr lang="el-GR" sz="1650" b="1" dirty="0" err="1">
                <a:solidFill>
                  <a:srgbClr val="C00000"/>
                </a:solidFill>
                <a:latin typeface="Arial" panose="020B0604020202020204" pitchFamily="34" charset="0"/>
                <a:cs typeface="Arial" panose="020B0604020202020204" pitchFamily="34" charset="0"/>
              </a:rPr>
              <a:t>Μεθυλπρεδνιζολόνη</a:t>
            </a:r>
            <a:r>
              <a:rPr lang="el-GR" sz="1650" b="1" dirty="0">
                <a:solidFill>
                  <a:srgbClr val="C00000"/>
                </a:solidFill>
                <a:latin typeface="Arial" panose="020B0604020202020204" pitchFamily="34" charset="0"/>
                <a:cs typeface="Arial" panose="020B0604020202020204" pitchFamily="34" charset="0"/>
              </a:rPr>
              <a:t> σε 3 ώσεις</a:t>
            </a:r>
            <a:r>
              <a:rPr lang="en-US" sz="1650" b="1" dirty="0">
                <a:solidFill>
                  <a:srgbClr val="C00000"/>
                </a:solidFill>
                <a:latin typeface="Arial" panose="020B0604020202020204" pitchFamily="34" charset="0"/>
                <a:cs typeface="Arial" panose="020B0604020202020204" pitchFamily="34" charset="0"/>
              </a:rPr>
              <a:t> IV </a:t>
            </a:r>
            <a:r>
              <a:rPr lang="el-GR" sz="1650" b="1" dirty="0">
                <a:solidFill>
                  <a:srgbClr val="C00000"/>
                </a:solidFill>
                <a:latin typeface="Arial" panose="020B0604020202020204" pitchFamily="34" charset="0"/>
                <a:cs typeface="Arial" panose="020B0604020202020204" pitchFamily="34" charset="0"/>
              </a:rPr>
              <a:t>και στη συνέχεια από το στόμα σε συνδυασμό με </a:t>
            </a:r>
            <a:r>
              <a:rPr lang="el-GR" sz="1650" b="1" dirty="0" err="1">
                <a:solidFill>
                  <a:srgbClr val="C00000"/>
                </a:solidFill>
                <a:latin typeface="Arial" panose="020B0604020202020204" pitchFamily="34" charset="0"/>
                <a:cs typeface="Arial" panose="020B0604020202020204" pitchFamily="34" charset="0"/>
              </a:rPr>
              <a:t>κυκλοφωσφαμίδη</a:t>
            </a:r>
            <a:r>
              <a:rPr lang="el-GR" sz="1650" b="1" dirty="0">
                <a:solidFill>
                  <a:srgbClr val="C00000"/>
                </a:solidFill>
                <a:latin typeface="Arial" panose="020B0604020202020204" pitchFamily="34" charset="0"/>
                <a:cs typeface="Arial" panose="020B0604020202020204" pitchFamily="34" charset="0"/>
              </a:rPr>
              <a:t> </a:t>
            </a:r>
            <a:r>
              <a:rPr lang="en-US" sz="1650" b="1" dirty="0">
                <a:solidFill>
                  <a:srgbClr val="C00000"/>
                </a:solidFill>
                <a:latin typeface="Arial" panose="020B0604020202020204" pitchFamily="34" charset="0"/>
                <a:cs typeface="Arial" panose="020B0604020202020204" pitchFamily="34" charset="0"/>
              </a:rPr>
              <a:t>IV </a:t>
            </a:r>
            <a:r>
              <a:rPr lang="el-GR" sz="1650" b="1" dirty="0">
                <a:solidFill>
                  <a:srgbClr val="C00000"/>
                </a:solidFill>
                <a:latin typeface="Arial" panose="020B0604020202020204" pitchFamily="34" charset="0"/>
                <a:cs typeface="Arial" panose="020B0604020202020204" pitchFamily="34" charset="0"/>
              </a:rPr>
              <a:t>ή από το στόμα </a:t>
            </a:r>
          </a:p>
          <a:p>
            <a:pPr eaLnBrk="1" hangingPunct="1">
              <a:lnSpc>
                <a:spcPct val="115000"/>
              </a:lnSpc>
              <a:buClr>
                <a:srgbClr val="C00000"/>
              </a:buClr>
              <a:buFont typeface="Arial" pitchFamily="34" charset="0"/>
              <a:buChar char="•"/>
              <a:defRPr/>
            </a:pPr>
            <a:r>
              <a:rPr lang="el-GR" sz="1500" b="1" dirty="0">
                <a:solidFill>
                  <a:schemeClr val="accent2">
                    <a:lumMod val="75000"/>
                  </a:schemeClr>
                </a:solidFill>
                <a:latin typeface="Arial" panose="020B0604020202020204" pitchFamily="34" charset="0"/>
                <a:cs typeface="Arial" panose="020B0604020202020204" pitchFamily="34" charset="0"/>
              </a:rPr>
              <a:t>Σε ασθενείς με επιδεινούμενη νεφρική λειτουργία, βαριά λευκωματουρία και παρουσία νεκρωτικών αλλοιώσεων και μηνοειδών σχηματισμών στη βιοψία νεφρού      </a:t>
            </a:r>
          </a:p>
        </p:txBody>
      </p:sp>
      <p:sp>
        <p:nvSpPr>
          <p:cNvPr id="78851" name="Rectangle 5">
            <a:extLst>
              <a:ext uri="{FF2B5EF4-FFF2-40B4-BE49-F238E27FC236}">
                <a16:creationId xmlns:a16="http://schemas.microsoft.com/office/drawing/2014/main" id="{7ECF5472-6C38-4F77-2FED-B5E8C9B2135C}"/>
              </a:ext>
            </a:extLst>
          </p:cNvPr>
          <p:cNvSpPr>
            <a:spLocks noChangeArrowheads="1"/>
          </p:cNvSpPr>
          <p:nvPr/>
        </p:nvSpPr>
        <p:spPr bwMode="auto">
          <a:xfrm>
            <a:off x="3059906" y="250031"/>
            <a:ext cx="372159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2"/>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spcBef>
                <a:spcPct val="0"/>
              </a:spcBef>
              <a:buSzTx/>
              <a:buFontTx/>
              <a:buNone/>
            </a:pPr>
            <a:r>
              <a:rPr lang="el-GR" altLang="el-GR" sz="2100" b="1" dirty="0">
                <a:solidFill>
                  <a:srgbClr val="4D4D73"/>
                </a:solidFill>
                <a:cs typeface="Arial" panose="020B0604020202020204" pitchFamily="34" charset="0"/>
              </a:rPr>
              <a:t>Θεραπευτικές κατευθύνσεις</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Παθοφυσιολογία της </a:t>
              </a:r>
              <a:r>
                <a:rPr lang="en-US" sz="2800" b="1" dirty="0">
                  <a:solidFill>
                    <a:schemeClr val="bg1"/>
                  </a:solidFill>
                  <a:latin typeface="Arial" panose="020B0604020202020204" pitchFamily="34" charset="0"/>
                  <a:cs typeface="Arial" panose="020B0604020202020204" pitchFamily="34" charset="0"/>
                </a:rPr>
                <a:t>IgAN</a:t>
              </a:r>
              <a:endParaRPr lang="de-DE" sz="2800" b="1" dirty="0">
                <a:solidFill>
                  <a:schemeClr val="bg1"/>
                </a:solidFill>
                <a:latin typeface="Arial" panose="020B0604020202020204" pitchFamily="34" charset="0"/>
                <a:cs typeface="Arial" panose="020B0604020202020204" pitchFamily="34" charset="0"/>
              </a:endParaRPr>
            </a:p>
          </p:txBody>
        </p:sp>
      </p:grpSp>
      <p:pic>
        <p:nvPicPr>
          <p:cNvPr id="3" name="Picture 2">
            <a:extLst>
              <a:ext uri="{FF2B5EF4-FFF2-40B4-BE49-F238E27FC236}">
                <a16:creationId xmlns:a16="http://schemas.microsoft.com/office/drawing/2014/main" id="{66CA58CB-C335-F7D0-D4B0-9501AA7ED293}"/>
              </a:ext>
            </a:extLst>
          </p:cNvPr>
          <p:cNvPicPr>
            <a:picLocks noChangeAspect="1" noChangeArrowheads="1"/>
          </p:cNvPicPr>
          <p:nvPr/>
        </p:nvPicPr>
        <p:blipFill>
          <a:blip r:embed="rId2" cstate="print"/>
          <a:srcRect/>
          <a:stretch>
            <a:fillRect/>
          </a:stretch>
        </p:blipFill>
        <p:spPr bwMode="auto">
          <a:xfrm>
            <a:off x="2112347" y="1239982"/>
            <a:ext cx="4907925" cy="3420000"/>
          </a:xfrm>
          <a:prstGeom prst="rect">
            <a:avLst/>
          </a:prstGeom>
          <a:noFill/>
          <a:ln w="9525">
            <a:noFill/>
            <a:miter lim="800000"/>
            <a:headEnd/>
            <a:tailEnd/>
          </a:ln>
        </p:spPr>
      </p:pic>
      <p:sp>
        <p:nvSpPr>
          <p:cNvPr id="4" name="6 - TextBox">
            <a:extLst>
              <a:ext uri="{FF2B5EF4-FFF2-40B4-BE49-F238E27FC236}">
                <a16:creationId xmlns:a16="http://schemas.microsoft.com/office/drawing/2014/main" id="{3EFC8016-C488-C15A-D7DD-36116EB68DD6}"/>
              </a:ext>
            </a:extLst>
          </p:cNvPr>
          <p:cNvSpPr txBox="1"/>
          <p:nvPr/>
        </p:nvSpPr>
        <p:spPr>
          <a:xfrm>
            <a:off x="86296" y="789552"/>
            <a:ext cx="8950200" cy="400110"/>
          </a:xfrm>
          <a:prstGeom prst="rect">
            <a:avLst/>
          </a:prstGeom>
          <a:solidFill>
            <a:srgbClr val="A50021"/>
          </a:solidFill>
        </p:spPr>
        <p:txBody>
          <a:bodyPr wrap="square" rtlCol="0">
            <a:spAutoFit/>
          </a:bodyPr>
          <a:lstStyle/>
          <a:p>
            <a:pPr marL="0" lvl="1" algn="ctr">
              <a:buClr>
                <a:srgbClr val="A50021"/>
              </a:buClr>
            </a:pPr>
            <a:r>
              <a:rPr lang="en-US" sz="2000" b="1" dirty="0">
                <a:solidFill>
                  <a:schemeClr val="bg1"/>
                </a:solidFill>
              </a:rPr>
              <a:t>“4-hit hypothesis”</a:t>
            </a:r>
            <a:endParaRPr lang="en-US" sz="2000" b="1" dirty="0">
              <a:solidFill>
                <a:schemeClr val="bg1"/>
              </a:solidFill>
              <a:latin typeface="Arial" pitchFamily="34" charset="0"/>
              <a:cs typeface="Arial" pitchFamily="34" charset="0"/>
            </a:endParaRPr>
          </a:p>
        </p:txBody>
      </p:sp>
      <p:sp>
        <p:nvSpPr>
          <p:cNvPr id="7" name="15 - Ορθογώνιο">
            <a:extLst>
              <a:ext uri="{FF2B5EF4-FFF2-40B4-BE49-F238E27FC236}">
                <a16:creationId xmlns:a16="http://schemas.microsoft.com/office/drawing/2014/main" id="{318BBA7B-5715-84E6-011B-6F158B5A46F8}"/>
              </a:ext>
            </a:extLst>
          </p:cNvPr>
          <p:cNvSpPr/>
          <p:nvPr/>
        </p:nvSpPr>
        <p:spPr>
          <a:xfrm>
            <a:off x="6876256" y="4948594"/>
            <a:ext cx="2359941" cy="215444"/>
          </a:xfrm>
          <a:prstGeom prst="rect">
            <a:avLst/>
          </a:prstGeom>
        </p:spPr>
        <p:txBody>
          <a:bodyPr wrap="none">
            <a:spAutoFit/>
          </a:bodyPr>
          <a:lstStyle/>
          <a:p>
            <a:r>
              <a:rPr lang="en-US" sz="800" b="1" dirty="0"/>
              <a:t>Del </a:t>
            </a:r>
            <a:r>
              <a:rPr lang="en-US" sz="800" b="1" dirty="0" err="1"/>
              <a:t>Vecchio</a:t>
            </a:r>
            <a:r>
              <a:rPr lang="el-GR" sz="800" b="1" dirty="0"/>
              <a:t> </a:t>
            </a:r>
            <a:r>
              <a:rPr lang="en-US" sz="800" b="1" dirty="0"/>
              <a:t>L et al. Drugs (2024) 84:503–525</a:t>
            </a:r>
            <a:endParaRPr lang="el-GR" sz="800" b="1" dirty="0"/>
          </a:p>
        </p:txBody>
      </p:sp>
      <p:sp>
        <p:nvSpPr>
          <p:cNvPr id="8" name="33 - Θέση περιεχομένου">
            <a:extLst>
              <a:ext uri="{FF2B5EF4-FFF2-40B4-BE49-F238E27FC236}">
                <a16:creationId xmlns:a16="http://schemas.microsoft.com/office/drawing/2014/main" id="{FB3A91F8-7EE6-6259-F41F-00B46B14A3CE}"/>
              </a:ext>
            </a:extLst>
          </p:cNvPr>
          <p:cNvSpPr>
            <a:spLocks noGrp="1"/>
          </p:cNvSpPr>
          <p:nvPr>
            <p:ph sz="quarter" idx="1"/>
          </p:nvPr>
        </p:nvSpPr>
        <p:spPr>
          <a:xfrm>
            <a:off x="251520" y="4731990"/>
            <a:ext cx="8640960" cy="267494"/>
          </a:xfrm>
        </p:spPr>
        <p:txBody>
          <a:bodyPr/>
          <a:lstStyle/>
          <a:p>
            <a:pPr>
              <a:buClr>
                <a:srgbClr val="A50021"/>
              </a:buClr>
              <a:buFont typeface="Wingdings" pitchFamily="2" charset="2"/>
              <a:buChar char="v"/>
            </a:pPr>
            <a:r>
              <a:rPr lang="el-GR" sz="1200" b="1" dirty="0">
                <a:latin typeface="Arial" pitchFamily="34" charset="0"/>
                <a:cs typeface="Arial" pitchFamily="34" charset="0"/>
              </a:rPr>
              <a:t>Οι ακριβείς μοριακοί μηχανισμοί που διέπουν κάθε ένα από τα τέσσερα βήματα παραμένουν ατελώς κατανοητοί.</a:t>
            </a:r>
          </a:p>
        </p:txBody>
      </p:sp>
      <p:sp>
        <p:nvSpPr>
          <p:cNvPr id="9" name="33 - Θέση περιεχομένου">
            <a:extLst>
              <a:ext uri="{FF2B5EF4-FFF2-40B4-BE49-F238E27FC236}">
                <a16:creationId xmlns:a16="http://schemas.microsoft.com/office/drawing/2014/main" id="{FEDD7EA0-C486-14D1-5431-07857D4E3162}"/>
              </a:ext>
            </a:extLst>
          </p:cNvPr>
          <p:cNvSpPr txBox="1">
            <a:spLocks/>
          </p:cNvSpPr>
          <p:nvPr/>
        </p:nvSpPr>
        <p:spPr bwMode="auto">
          <a:xfrm>
            <a:off x="0" y="2211710"/>
            <a:ext cx="2123728"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7313" marR="0" lvl="0" indent="-87313" algn="l" defTabSz="914400" rtl="0" eaLnBrk="0" fontAlgn="base" latinLnBrk="0" hangingPunct="0">
              <a:lnSpc>
                <a:spcPct val="100000"/>
              </a:lnSpc>
              <a:spcBef>
                <a:spcPts val="575"/>
              </a:spcBef>
              <a:spcAft>
                <a:spcPct val="0"/>
              </a:spcAft>
              <a:buClr>
                <a:srgbClr val="A50021"/>
              </a:buClr>
              <a:buSzPct val="85000"/>
              <a:buFont typeface="Wingdings" pitchFamily="2" charset="2"/>
              <a:buChar char="v"/>
              <a:tabLst/>
              <a:defRPr/>
            </a:pPr>
            <a:r>
              <a:rPr kumimoji="0" lang="el-GR" sz="8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Είναι άγνωστο εάν αυτά είναι </a:t>
            </a:r>
            <a:r>
              <a:rPr kumimoji="0" lang="el-GR" sz="800" b="1" i="0" u="none" strike="noStrike" kern="1200" cap="none" spc="0" normalizeH="0" baseline="0" noProof="0" dirty="0">
                <a:ln>
                  <a:noFill/>
                </a:ln>
                <a:solidFill>
                  <a:srgbClr val="A50021"/>
                </a:solidFill>
                <a:effectLst/>
                <a:uLnTx/>
                <a:uFillTx/>
                <a:latin typeface="Arial" pitchFamily="34" charset="0"/>
                <a:ea typeface="+mn-ea"/>
                <a:cs typeface="Arial" pitchFamily="34" charset="0"/>
              </a:rPr>
              <a:t>πραγματικά αυτοαντισώματα </a:t>
            </a:r>
            <a:r>
              <a:rPr kumimoji="0" lang="el-GR" sz="8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που έχουν αναπτυχθεί </a:t>
            </a:r>
            <a:r>
              <a:rPr kumimoji="0" lang="el-GR" sz="800" b="1" i="0" u="none" strike="noStrike" kern="1200" cap="none" spc="0" normalizeH="0" baseline="0" noProof="0" dirty="0">
                <a:ln>
                  <a:noFill/>
                </a:ln>
                <a:solidFill>
                  <a:srgbClr val="A50021"/>
                </a:solidFill>
                <a:effectLst/>
                <a:uLnTx/>
                <a:uFillTx/>
                <a:latin typeface="Arial" pitchFamily="34" charset="0"/>
                <a:ea typeface="+mn-ea"/>
                <a:cs typeface="Arial" pitchFamily="34" charset="0"/>
              </a:rPr>
              <a:t>λόγω απώλειας ανοχής</a:t>
            </a:r>
            <a:r>
              <a:rPr kumimoji="0" lang="el-GR" sz="8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 ή εάν αντιπροσωπεύουν </a:t>
            </a:r>
            <a:r>
              <a:rPr kumimoji="0" lang="el-GR" sz="800" b="1" i="0" u="none" strike="noStrike" kern="1200" cap="none" spc="0" normalizeH="0" baseline="0" noProof="0" dirty="0">
                <a:ln>
                  <a:noFill/>
                </a:ln>
                <a:solidFill>
                  <a:srgbClr val="A50021"/>
                </a:solidFill>
                <a:effectLst/>
                <a:uLnTx/>
                <a:uFillTx/>
                <a:latin typeface="Arial" pitchFamily="34" charset="0"/>
                <a:ea typeface="+mn-ea"/>
                <a:cs typeface="Arial" pitchFamily="34" charset="0"/>
              </a:rPr>
              <a:t>διασταυρούμενα αντιδρώντα </a:t>
            </a:r>
            <a:r>
              <a:rPr kumimoji="0" lang="el-GR" sz="800" b="1" i="0" u="none" strike="noStrike" kern="1200" cap="none" spc="0" normalizeH="0" baseline="0" noProof="0" dirty="0" err="1">
                <a:ln>
                  <a:noFill/>
                </a:ln>
                <a:solidFill>
                  <a:srgbClr val="A50021"/>
                </a:solidFill>
                <a:effectLst/>
                <a:uLnTx/>
                <a:uFillTx/>
                <a:latin typeface="Arial" pitchFamily="34" charset="0"/>
                <a:ea typeface="+mn-ea"/>
                <a:cs typeface="Arial" pitchFamily="34" charset="0"/>
              </a:rPr>
              <a:t>αντιμικροβιακά</a:t>
            </a:r>
            <a:r>
              <a:rPr kumimoji="0" lang="el-GR" sz="800" b="1" i="0" u="none" strike="noStrike" kern="1200" cap="none" spc="0" normalizeH="0" baseline="0" noProof="0" dirty="0">
                <a:ln>
                  <a:noFill/>
                </a:ln>
                <a:solidFill>
                  <a:srgbClr val="A50021"/>
                </a:solidFill>
                <a:effectLst/>
                <a:uLnTx/>
                <a:uFillTx/>
                <a:latin typeface="Arial" pitchFamily="34" charset="0"/>
                <a:ea typeface="+mn-ea"/>
                <a:cs typeface="Arial" pitchFamily="34" charset="0"/>
              </a:rPr>
              <a:t> αντισώματα</a:t>
            </a:r>
            <a:r>
              <a:rPr kumimoji="0" lang="el-GR" sz="8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Επιδημιολογία της </a:t>
              </a:r>
              <a:r>
                <a:rPr lang="en-US" sz="2800" b="1" dirty="0">
                  <a:solidFill>
                    <a:schemeClr val="bg1"/>
                  </a:solidFill>
                  <a:latin typeface="Arial" panose="020B0604020202020204" pitchFamily="34" charset="0"/>
                  <a:cs typeface="Arial" panose="020B0604020202020204" pitchFamily="34" charset="0"/>
                </a:rPr>
                <a:t>IgAN</a:t>
              </a:r>
              <a:endParaRPr lang="de-DE" sz="2800" b="1" dirty="0">
                <a:solidFill>
                  <a:schemeClr val="bg1"/>
                </a:solidFill>
                <a:latin typeface="Arial" panose="020B0604020202020204" pitchFamily="34" charset="0"/>
                <a:cs typeface="Arial" panose="020B0604020202020204" pitchFamily="34" charset="0"/>
              </a:endParaRPr>
            </a:p>
          </p:txBody>
        </p:sp>
      </p:grpSp>
      <p:sp>
        <p:nvSpPr>
          <p:cNvPr id="11" name="10 - Ορθογώνιο"/>
          <p:cNvSpPr/>
          <p:nvPr/>
        </p:nvSpPr>
        <p:spPr>
          <a:xfrm>
            <a:off x="6586532" y="4948014"/>
            <a:ext cx="2593980" cy="215444"/>
          </a:xfrm>
          <a:prstGeom prst="rect">
            <a:avLst/>
          </a:prstGeom>
        </p:spPr>
        <p:txBody>
          <a:bodyPr wrap="none">
            <a:spAutoFit/>
          </a:bodyPr>
          <a:lstStyle/>
          <a:p>
            <a:r>
              <a:rPr lang="de-DE" sz="800" b="1" dirty="0" err="1"/>
              <a:t>Coppo</a:t>
            </a:r>
            <a:r>
              <a:rPr lang="de-DE" sz="800" b="1" dirty="0"/>
              <a:t> R et al. </a:t>
            </a:r>
            <a:r>
              <a:rPr lang="de-DE" sz="800" b="1" dirty="0" err="1"/>
              <a:t>Nephrol</a:t>
            </a:r>
            <a:r>
              <a:rPr lang="de-DE" sz="800" b="1" dirty="0"/>
              <a:t> </a:t>
            </a:r>
            <a:r>
              <a:rPr lang="de-DE" sz="800" b="1" dirty="0" err="1"/>
              <a:t>Dial</a:t>
            </a:r>
            <a:r>
              <a:rPr lang="de-DE" sz="800" b="1" dirty="0"/>
              <a:t> Transplant (2018) 1–8</a:t>
            </a:r>
            <a:endParaRPr lang="el-GR" sz="800" b="1" dirty="0"/>
          </a:p>
        </p:txBody>
      </p:sp>
      <p:pic>
        <p:nvPicPr>
          <p:cNvPr id="12" name="Picture 2">
            <a:extLst>
              <a:ext uri="{FF2B5EF4-FFF2-40B4-BE49-F238E27FC236}">
                <a16:creationId xmlns:a16="http://schemas.microsoft.com/office/drawing/2014/main" id="{A0CDE6C3-772E-48E3-B5CB-41B5751A1FEA}"/>
              </a:ext>
            </a:extLst>
          </p:cNvPr>
          <p:cNvPicPr>
            <a:picLocks noChangeAspect="1"/>
          </p:cNvPicPr>
          <p:nvPr/>
        </p:nvPicPr>
        <p:blipFill>
          <a:blip r:embed="rId2" cstate="print"/>
          <a:srcRect t="23750" r="45963"/>
          <a:stretch>
            <a:fillRect/>
          </a:stretch>
        </p:blipFill>
        <p:spPr>
          <a:xfrm>
            <a:off x="1" y="2787774"/>
            <a:ext cx="2948153" cy="2340000"/>
          </a:xfrm>
          <a:prstGeom prst="rect">
            <a:avLst/>
          </a:prstGeom>
        </p:spPr>
      </p:pic>
      <p:sp>
        <p:nvSpPr>
          <p:cNvPr id="13" name="33 - Θέση περιεχομένου"/>
          <p:cNvSpPr>
            <a:spLocks noGrp="1"/>
          </p:cNvSpPr>
          <p:nvPr>
            <p:ph sz="quarter" idx="1"/>
          </p:nvPr>
        </p:nvSpPr>
        <p:spPr>
          <a:xfrm>
            <a:off x="251520" y="1059582"/>
            <a:ext cx="8640960" cy="1800200"/>
          </a:xfrm>
        </p:spPr>
        <p:txBody>
          <a:bodyPr/>
          <a:lstStyle/>
          <a:p>
            <a:pPr>
              <a:buClr>
                <a:srgbClr val="A50021"/>
              </a:buClr>
              <a:buFont typeface="Wingdings" pitchFamily="2" charset="2"/>
              <a:buChar char="v"/>
            </a:pPr>
            <a:r>
              <a:rPr lang="el-GR" sz="1200" b="1" dirty="0">
                <a:latin typeface="Arial" pitchFamily="34" charset="0"/>
                <a:cs typeface="Arial" pitchFamily="34" charset="0"/>
              </a:rPr>
              <a:t>Η </a:t>
            </a:r>
            <a:r>
              <a:rPr lang="en-US" sz="1200" b="1" dirty="0">
                <a:latin typeface="Arial" pitchFamily="34" charset="0"/>
                <a:cs typeface="Arial" pitchFamily="34" charset="0"/>
              </a:rPr>
              <a:t>IgA </a:t>
            </a:r>
            <a:r>
              <a:rPr lang="el-GR" sz="1200" b="1" dirty="0">
                <a:latin typeface="Arial" pitchFamily="34" charset="0"/>
                <a:cs typeface="Arial" pitchFamily="34" charset="0"/>
              </a:rPr>
              <a:t>νεφροπάθεια αποτελεί τη </a:t>
            </a:r>
            <a:r>
              <a:rPr lang="el-GR" sz="1200" b="1" dirty="0">
                <a:solidFill>
                  <a:srgbClr val="A50021"/>
                </a:solidFill>
                <a:latin typeface="Arial" pitchFamily="34" charset="0"/>
                <a:cs typeface="Arial" pitchFamily="34" charset="0"/>
              </a:rPr>
              <a:t>συχνότερη σπειραματική νόσο</a:t>
            </a:r>
            <a:r>
              <a:rPr lang="el-GR" sz="1200" b="1" dirty="0">
                <a:latin typeface="Arial" pitchFamily="34" charset="0"/>
                <a:cs typeface="Arial" pitchFamily="34" charset="0"/>
              </a:rPr>
              <a:t>.</a:t>
            </a:r>
            <a:r>
              <a:rPr lang="en-US" sz="1200" b="1" dirty="0">
                <a:latin typeface="Arial" pitchFamily="34" charset="0"/>
                <a:cs typeface="Arial" pitchFamily="34" charset="0"/>
              </a:rPr>
              <a:t> </a:t>
            </a: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Η συχνότητα εμφάνισης της νόσου είναι </a:t>
            </a:r>
            <a:r>
              <a:rPr lang="el-GR" sz="1200" b="1" dirty="0">
                <a:solidFill>
                  <a:srgbClr val="A50021"/>
                </a:solidFill>
                <a:latin typeface="Arial" pitchFamily="34" charset="0"/>
                <a:cs typeface="Arial" pitchFamily="34" charset="0"/>
              </a:rPr>
              <a:t>τουλάχιστον</a:t>
            </a:r>
            <a:r>
              <a:rPr lang="en-US" sz="1200" b="1" dirty="0">
                <a:solidFill>
                  <a:srgbClr val="A50021"/>
                </a:solidFill>
                <a:latin typeface="Arial" pitchFamily="34" charset="0"/>
                <a:cs typeface="Arial" pitchFamily="34" charset="0"/>
              </a:rPr>
              <a:t> 2</a:t>
            </a:r>
            <a:r>
              <a:rPr lang="el-GR" sz="1200" b="1" dirty="0">
                <a:solidFill>
                  <a:srgbClr val="A50021"/>
                </a:solidFill>
                <a:latin typeface="Arial" pitchFamily="34" charset="0"/>
                <a:cs typeface="Arial" pitchFamily="34" charset="0"/>
              </a:rPr>
              <a:t>,</a:t>
            </a:r>
            <a:r>
              <a:rPr lang="en-US" sz="1200" b="1" dirty="0">
                <a:solidFill>
                  <a:srgbClr val="A50021"/>
                </a:solidFill>
                <a:latin typeface="Arial" pitchFamily="34" charset="0"/>
                <a:cs typeface="Arial" pitchFamily="34" charset="0"/>
              </a:rPr>
              <a:t>5 </a:t>
            </a:r>
            <a:r>
              <a:rPr lang="el-GR" sz="1200" b="1" dirty="0">
                <a:solidFill>
                  <a:srgbClr val="A50021"/>
                </a:solidFill>
                <a:latin typeface="Arial" pitchFamily="34" charset="0"/>
                <a:cs typeface="Arial" pitchFamily="34" charset="0"/>
              </a:rPr>
              <a:t>νέα περιστατικά ανά έτος </a:t>
            </a:r>
            <a:r>
              <a:rPr lang="el-GR" sz="1200" b="1" dirty="0">
                <a:latin typeface="Arial" pitchFamily="34" charset="0"/>
                <a:cs typeface="Arial" pitchFamily="34" charset="0"/>
              </a:rPr>
              <a:t>ανά </a:t>
            </a:r>
            <a:r>
              <a:rPr lang="en-US" sz="1200" b="1" dirty="0">
                <a:latin typeface="Arial" pitchFamily="34" charset="0"/>
                <a:cs typeface="Arial" pitchFamily="34" charset="0"/>
              </a:rPr>
              <a:t>100</a:t>
            </a:r>
            <a:r>
              <a:rPr lang="el-GR" sz="1200" b="1" dirty="0">
                <a:latin typeface="Arial" pitchFamily="34" charset="0"/>
                <a:cs typeface="Arial" pitchFamily="34" charset="0"/>
              </a:rPr>
              <a:t>.</a:t>
            </a:r>
            <a:r>
              <a:rPr lang="en-US" sz="1200" b="1" dirty="0">
                <a:latin typeface="Arial" pitchFamily="34" charset="0"/>
                <a:cs typeface="Arial" pitchFamily="34" charset="0"/>
              </a:rPr>
              <a:t>000 </a:t>
            </a:r>
            <a:r>
              <a:rPr lang="el-GR" sz="1200" b="1" dirty="0">
                <a:latin typeface="Arial" pitchFamily="34" charset="0"/>
                <a:cs typeface="Arial" pitchFamily="34" charset="0"/>
              </a:rPr>
              <a:t>ενήλικες</a:t>
            </a:r>
            <a:r>
              <a:rPr lang="en-US" sz="1200" b="1" dirty="0">
                <a:latin typeface="Arial" pitchFamily="34" charset="0"/>
                <a:cs typeface="Arial" pitchFamily="34" charset="0"/>
              </a:rPr>
              <a:t>. </a:t>
            </a:r>
            <a:endParaRPr lang="el-GR"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Η </a:t>
            </a:r>
            <a:r>
              <a:rPr lang="el-GR" sz="1200" b="1" dirty="0">
                <a:solidFill>
                  <a:srgbClr val="A50021"/>
                </a:solidFill>
                <a:latin typeface="Arial" pitchFamily="34" charset="0"/>
                <a:cs typeface="Arial" pitchFamily="34" charset="0"/>
              </a:rPr>
              <a:t>γεωγραφική κατανομή της νόσου ποικίλει </a:t>
            </a:r>
            <a:r>
              <a:rPr lang="el-GR" sz="1200" b="1" dirty="0">
                <a:latin typeface="Arial" pitchFamily="34" charset="0"/>
                <a:cs typeface="Arial" pitchFamily="34" charset="0"/>
              </a:rPr>
              <a:t>(συχνότερη στην Αν. Ασία</a:t>
            </a:r>
            <a:r>
              <a:rPr lang="en-US" sz="1200" b="1" dirty="0">
                <a:latin typeface="Arial" pitchFamily="34" charset="0"/>
                <a:cs typeface="Arial" pitchFamily="34" charset="0"/>
              </a:rPr>
              <a:t>: 39.5%</a:t>
            </a:r>
            <a:r>
              <a:rPr lang="el-GR" sz="1200" b="1" dirty="0">
                <a:latin typeface="Arial" pitchFamily="34" charset="0"/>
                <a:cs typeface="Arial" pitchFamily="34" charset="0"/>
              </a:rPr>
              <a:t>) και σχετίζεται με </a:t>
            </a:r>
            <a:r>
              <a:rPr lang="el-GR" sz="1200" b="1" dirty="0" err="1">
                <a:latin typeface="Arial" pitchFamily="34" charset="0"/>
                <a:cs typeface="Arial" pitchFamily="34" charset="0"/>
              </a:rPr>
              <a:t>αλληλόμορφα</a:t>
            </a:r>
            <a:r>
              <a:rPr lang="el-GR" sz="1200" b="1" dirty="0">
                <a:latin typeface="Arial" pitchFamily="34" charset="0"/>
                <a:cs typeface="Arial" pitchFamily="34" charset="0"/>
              </a:rPr>
              <a:t> γονίδια που επηρεάζουν την εμφάνισή της</a:t>
            </a:r>
            <a:r>
              <a:rPr lang="en-US" sz="1200" b="1" dirty="0">
                <a:latin typeface="Arial" pitchFamily="34" charset="0"/>
                <a:cs typeface="Arial" pitchFamily="34" charset="0"/>
              </a:rPr>
              <a:t>. </a:t>
            </a:r>
          </a:p>
          <a:p>
            <a:pPr>
              <a:buClr>
                <a:srgbClr val="A50021"/>
              </a:buClr>
              <a:buFont typeface="Wingdings" pitchFamily="2" charset="2"/>
              <a:buChar char="v"/>
            </a:pPr>
            <a:r>
              <a:rPr lang="el-GR" sz="1200" b="1" dirty="0">
                <a:latin typeface="Arial" pitchFamily="34" charset="0"/>
                <a:cs typeface="Arial" pitchFamily="34" charset="0"/>
              </a:rPr>
              <a:t>Στις ΗΠΑ η νόσος εμφανίζεται συχνότερα στους λευκούς ευρωπαϊκής καταγωγής σε σχέση με τους </a:t>
            </a:r>
            <a:r>
              <a:rPr lang="el-GR" sz="1200" b="1" dirty="0" err="1">
                <a:latin typeface="Arial" pitchFamily="34" charset="0"/>
                <a:cs typeface="Arial" pitchFamily="34" charset="0"/>
              </a:rPr>
              <a:t>Αφροαμερικανούς</a:t>
            </a:r>
            <a:r>
              <a:rPr lang="en-US" sz="1200" b="1" dirty="0">
                <a:latin typeface="Arial" pitchFamily="34" charset="0"/>
                <a:cs typeface="Arial" pitchFamily="34" charset="0"/>
              </a:rPr>
              <a:t>. </a:t>
            </a:r>
            <a:endParaRPr lang="el-GR" sz="1200" b="1" dirty="0">
              <a:latin typeface="Arial" pitchFamily="34" charset="0"/>
              <a:cs typeface="Arial" pitchFamily="34" charset="0"/>
            </a:endParaRPr>
          </a:p>
        </p:txBody>
      </p:sp>
      <p:sp>
        <p:nvSpPr>
          <p:cNvPr id="8" name="7 - Ορθογώνιο"/>
          <p:cNvSpPr/>
          <p:nvPr/>
        </p:nvSpPr>
        <p:spPr>
          <a:xfrm>
            <a:off x="3275856" y="4948594"/>
            <a:ext cx="3168352" cy="215444"/>
          </a:xfrm>
          <a:prstGeom prst="rect">
            <a:avLst/>
          </a:prstGeom>
        </p:spPr>
        <p:txBody>
          <a:bodyPr wrap="square">
            <a:spAutoFit/>
          </a:bodyPr>
          <a:lstStyle/>
          <a:p>
            <a:r>
              <a:rPr lang="en-US" sz="800" b="1" dirty="0"/>
              <a:t>Willey CJ et al. </a:t>
            </a:r>
            <a:r>
              <a:rPr lang="en-US" sz="800" b="1" dirty="0" err="1"/>
              <a:t>Nephrol</a:t>
            </a:r>
            <a:r>
              <a:rPr lang="en-US" sz="800" b="1" dirty="0"/>
              <a:t> Dial Transplant (2023) 38: 2340–2349</a:t>
            </a:r>
            <a:endParaRPr lang="el-GR" sz="800" b="1" dirty="0"/>
          </a:p>
        </p:txBody>
      </p:sp>
      <p:pic>
        <p:nvPicPr>
          <p:cNvPr id="1026" name="Picture 2"/>
          <p:cNvPicPr>
            <a:picLocks noChangeAspect="1" noChangeArrowheads="1"/>
          </p:cNvPicPr>
          <p:nvPr/>
        </p:nvPicPr>
        <p:blipFill>
          <a:blip r:embed="rId3" cstate="print"/>
          <a:srcRect/>
          <a:stretch>
            <a:fillRect/>
          </a:stretch>
        </p:blipFill>
        <p:spPr bwMode="auto">
          <a:xfrm>
            <a:off x="3635897" y="2788014"/>
            <a:ext cx="2411070" cy="2160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ung 41"/>
          <p:cNvGrpSpPr>
            <a:grpSpLocks/>
          </p:cNvGrpSpPr>
          <p:nvPr/>
        </p:nvGrpSpPr>
        <p:grpSpPr bwMode="auto">
          <a:xfrm>
            <a:off x="0" y="0"/>
            <a:ext cx="9144190" cy="612000"/>
            <a:chOff x="0" y="1"/>
            <a:chExt cx="9144000" cy="818287"/>
          </a:xfrm>
        </p:grpSpPr>
        <p:sp>
          <p:nvSpPr>
            <p:cNvPr id="5" name="Rectangle 12"/>
            <p:cNvSpPr>
              <a:spLocks noChangeArrowheads="1"/>
            </p:cNvSpPr>
            <p:nvPr/>
          </p:nvSpPr>
          <p:spPr bwMode="auto">
            <a:xfrm>
              <a:off x="0" y="1"/>
              <a:ext cx="9144000" cy="818287"/>
            </a:xfrm>
            <a:prstGeom prst="rect">
              <a:avLst/>
            </a:prstGeom>
            <a:solidFill>
              <a:srgbClr val="000068"/>
            </a:solidFill>
            <a:ln w="9525">
              <a:solidFill>
                <a:schemeClr val="tx1"/>
              </a:solidFill>
              <a:miter lim="800000"/>
              <a:headEnd/>
              <a:tailEnd/>
            </a:ln>
            <a:scene3d>
              <a:camera prst="orthographicFront"/>
              <a:lightRig rig="threePt" dir="t"/>
            </a:scene3d>
            <a:sp3d>
              <a:bevelT/>
            </a:sp3d>
          </p:spPr>
          <p:txBody>
            <a:bodyPr wrap="none" anchor="ctr"/>
            <a:lstStyle/>
            <a:p>
              <a:pPr fontAlgn="auto">
                <a:spcBef>
                  <a:spcPts val="0"/>
                </a:spcBef>
                <a:spcAft>
                  <a:spcPts val="0"/>
                </a:spcAft>
                <a:defRPr/>
              </a:pPr>
              <a:endParaRPr lang="de-DE" dirty="0">
                <a:latin typeface="+mn-lt"/>
              </a:endParaRPr>
            </a:p>
          </p:txBody>
        </p:sp>
        <p:sp>
          <p:nvSpPr>
            <p:cNvPr id="6" name="Text Box 6"/>
            <p:cNvSpPr txBox="1">
              <a:spLocks noChangeArrowheads="1"/>
            </p:cNvSpPr>
            <p:nvPr/>
          </p:nvSpPr>
          <p:spPr bwMode="auto">
            <a:xfrm>
              <a:off x="0" y="44245"/>
              <a:ext cx="9143809" cy="699582"/>
            </a:xfrm>
            <a:prstGeom prst="rect">
              <a:avLst/>
            </a:prstGeom>
            <a:noFill/>
            <a:ln w="9525">
              <a:noFill/>
              <a:miter lim="800000"/>
              <a:headEnd/>
              <a:tailEnd/>
            </a:ln>
          </p:spPr>
          <p:txBody>
            <a:bodyPr wrap="square">
              <a:spAutoFit/>
            </a:bodyPr>
            <a:lstStyle/>
            <a:p>
              <a:pPr algn="ctr">
                <a:spcAft>
                  <a:spcPts val="600"/>
                </a:spcAft>
              </a:pPr>
              <a:r>
                <a:rPr lang="el-GR" sz="2800" b="1" dirty="0">
                  <a:solidFill>
                    <a:schemeClr val="bg1"/>
                  </a:solidFill>
                  <a:latin typeface="Arial" panose="020B0604020202020204" pitchFamily="34" charset="0"/>
                  <a:cs typeface="Arial" panose="020B0604020202020204" pitchFamily="34" charset="0"/>
                </a:rPr>
                <a:t>Επιδημιολογία της </a:t>
              </a:r>
              <a:r>
                <a:rPr lang="en-US" sz="2800" b="1" dirty="0">
                  <a:solidFill>
                    <a:schemeClr val="bg1"/>
                  </a:solidFill>
                  <a:latin typeface="Arial" panose="020B0604020202020204" pitchFamily="34" charset="0"/>
                  <a:cs typeface="Arial" panose="020B0604020202020204" pitchFamily="34" charset="0"/>
                </a:rPr>
                <a:t>IgAN</a:t>
              </a:r>
              <a:endParaRPr lang="de-DE" sz="2800" b="1" dirty="0">
                <a:solidFill>
                  <a:schemeClr val="bg1"/>
                </a:solidFill>
                <a:latin typeface="Arial" panose="020B0604020202020204" pitchFamily="34" charset="0"/>
                <a:cs typeface="Arial" panose="020B0604020202020204" pitchFamily="34" charset="0"/>
              </a:endParaRPr>
            </a:p>
          </p:txBody>
        </p:sp>
      </p:grpSp>
      <p:sp>
        <p:nvSpPr>
          <p:cNvPr id="11" name="10 - Ορθογώνιο"/>
          <p:cNvSpPr/>
          <p:nvPr/>
        </p:nvSpPr>
        <p:spPr>
          <a:xfrm>
            <a:off x="6586532" y="4948014"/>
            <a:ext cx="2593980" cy="215444"/>
          </a:xfrm>
          <a:prstGeom prst="rect">
            <a:avLst/>
          </a:prstGeom>
        </p:spPr>
        <p:txBody>
          <a:bodyPr wrap="none">
            <a:spAutoFit/>
          </a:bodyPr>
          <a:lstStyle/>
          <a:p>
            <a:r>
              <a:rPr lang="de-DE" sz="800" b="1" dirty="0" err="1"/>
              <a:t>Coppo</a:t>
            </a:r>
            <a:r>
              <a:rPr lang="de-DE" sz="800" b="1" dirty="0"/>
              <a:t> R et al. </a:t>
            </a:r>
            <a:r>
              <a:rPr lang="de-DE" sz="800" b="1" dirty="0" err="1"/>
              <a:t>Nephrol</a:t>
            </a:r>
            <a:r>
              <a:rPr lang="de-DE" sz="800" b="1" dirty="0"/>
              <a:t> </a:t>
            </a:r>
            <a:r>
              <a:rPr lang="de-DE" sz="800" b="1" dirty="0" err="1"/>
              <a:t>Dial</a:t>
            </a:r>
            <a:r>
              <a:rPr lang="de-DE" sz="800" b="1" dirty="0"/>
              <a:t> Transplant (2018) 1–8</a:t>
            </a:r>
            <a:endParaRPr lang="el-GR" sz="800" b="1" dirty="0"/>
          </a:p>
        </p:txBody>
      </p:sp>
      <p:pic>
        <p:nvPicPr>
          <p:cNvPr id="12" name="Picture 2">
            <a:extLst>
              <a:ext uri="{FF2B5EF4-FFF2-40B4-BE49-F238E27FC236}">
                <a16:creationId xmlns:a16="http://schemas.microsoft.com/office/drawing/2014/main" id="{A0CDE6C3-772E-48E3-B5CB-41B5751A1FEA}"/>
              </a:ext>
            </a:extLst>
          </p:cNvPr>
          <p:cNvPicPr>
            <a:picLocks noChangeAspect="1"/>
          </p:cNvPicPr>
          <p:nvPr/>
        </p:nvPicPr>
        <p:blipFill>
          <a:blip r:embed="rId2" cstate="print"/>
          <a:srcRect t="23750" r="45963"/>
          <a:stretch>
            <a:fillRect/>
          </a:stretch>
        </p:blipFill>
        <p:spPr>
          <a:xfrm>
            <a:off x="1" y="2787774"/>
            <a:ext cx="2948153" cy="2340000"/>
          </a:xfrm>
          <a:prstGeom prst="rect">
            <a:avLst/>
          </a:prstGeom>
        </p:spPr>
      </p:pic>
      <p:sp>
        <p:nvSpPr>
          <p:cNvPr id="13" name="33 - Θέση περιεχομένου"/>
          <p:cNvSpPr>
            <a:spLocks noGrp="1"/>
          </p:cNvSpPr>
          <p:nvPr>
            <p:ph sz="quarter" idx="1"/>
          </p:nvPr>
        </p:nvSpPr>
        <p:spPr>
          <a:xfrm>
            <a:off x="251520" y="1059582"/>
            <a:ext cx="8640960" cy="1800200"/>
          </a:xfrm>
        </p:spPr>
        <p:txBody>
          <a:bodyPr/>
          <a:lstStyle/>
          <a:p>
            <a:pPr>
              <a:buClr>
                <a:srgbClr val="A50021"/>
              </a:buClr>
              <a:buFont typeface="Wingdings" pitchFamily="2" charset="2"/>
              <a:buChar char="v"/>
            </a:pPr>
            <a:r>
              <a:rPr lang="el-GR" sz="1200" b="1" dirty="0">
                <a:latin typeface="Arial" pitchFamily="34" charset="0"/>
                <a:cs typeface="Arial" pitchFamily="34" charset="0"/>
              </a:rPr>
              <a:t>Ο επιπολασμός της </a:t>
            </a:r>
            <a:r>
              <a:rPr lang="en-US" sz="1200" b="1" dirty="0">
                <a:latin typeface="Arial" pitchFamily="34" charset="0"/>
                <a:cs typeface="Arial" pitchFamily="34" charset="0"/>
              </a:rPr>
              <a:t>IgAN </a:t>
            </a:r>
            <a:r>
              <a:rPr lang="el-GR" sz="1200" b="1" dirty="0">
                <a:latin typeface="Arial" pitchFamily="34" charset="0"/>
                <a:cs typeface="Arial" pitchFamily="34" charset="0"/>
              </a:rPr>
              <a:t>εξαρτάται από </a:t>
            </a:r>
          </a:p>
          <a:p>
            <a:pPr lvl="1">
              <a:buClr>
                <a:srgbClr val="A50021"/>
              </a:buClr>
              <a:buFont typeface="Wingdings" pitchFamily="2" charset="2"/>
              <a:buChar char="v"/>
            </a:pPr>
            <a:r>
              <a:rPr lang="el-GR" sz="1200" b="1" dirty="0">
                <a:solidFill>
                  <a:srgbClr val="A50021"/>
                </a:solidFill>
                <a:latin typeface="Arial" pitchFamily="34" charset="0"/>
                <a:cs typeface="Arial" pitchFamily="34" charset="0"/>
              </a:rPr>
              <a:t>Προγράμματα ενεργού επιτήρησης </a:t>
            </a:r>
            <a:r>
              <a:rPr lang="el-GR" sz="1200" b="1" dirty="0">
                <a:latin typeface="Arial" pitchFamily="34" charset="0"/>
                <a:cs typeface="Arial" pitchFamily="34" charset="0"/>
              </a:rPr>
              <a:t>του πληθυσμού με γενική ούρων για την ανίχνευση ασυμπτωματικής μικροσκοπικής αιματουρίας και πρωτεϊνουρίας. </a:t>
            </a:r>
          </a:p>
          <a:p>
            <a:pPr lvl="1">
              <a:buClr>
                <a:srgbClr val="A50021"/>
              </a:buClr>
              <a:buFont typeface="Wingdings" pitchFamily="2" charset="2"/>
              <a:buChar char="v"/>
            </a:pPr>
            <a:r>
              <a:rPr lang="el-GR" sz="1200" b="1" dirty="0">
                <a:latin typeface="Arial" pitchFamily="34" charset="0"/>
                <a:cs typeface="Arial" pitchFamily="34" charset="0"/>
              </a:rPr>
              <a:t>Τη </a:t>
            </a:r>
            <a:r>
              <a:rPr lang="el-GR" sz="1200" b="1" dirty="0">
                <a:solidFill>
                  <a:srgbClr val="A50021"/>
                </a:solidFill>
                <a:latin typeface="Arial" pitchFamily="34" charset="0"/>
                <a:cs typeface="Arial" pitchFamily="34" charset="0"/>
              </a:rPr>
              <a:t>συχνότητα/ευαισθησία διενέργειας νεφρικής βιοψίας </a:t>
            </a:r>
            <a:r>
              <a:rPr lang="el-GR" sz="1200" b="1" dirty="0">
                <a:latin typeface="Arial" pitchFamily="34" charset="0"/>
                <a:cs typeface="Arial" pitchFamily="34" charset="0"/>
              </a:rPr>
              <a:t>στα ασυμπτωματικά άτομα με παθολογικά ευρήματα στη γενική ούρων. </a:t>
            </a:r>
          </a:p>
          <a:p>
            <a:pPr>
              <a:buClr>
                <a:srgbClr val="A50021"/>
              </a:buClr>
              <a:buFont typeface="Wingdings" pitchFamily="2" charset="2"/>
              <a:buChar char="v"/>
            </a:pPr>
            <a:endParaRPr lang="en-US" sz="1200" b="1" dirty="0">
              <a:latin typeface="Arial" pitchFamily="34" charset="0"/>
              <a:cs typeface="Arial" pitchFamily="34" charset="0"/>
            </a:endParaRPr>
          </a:p>
          <a:p>
            <a:pPr>
              <a:buClr>
                <a:srgbClr val="A50021"/>
              </a:buClr>
              <a:buFont typeface="Wingdings" pitchFamily="2" charset="2"/>
              <a:buChar char="v"/>
            </a:pPr>
            <a:r>
              <a:rPr lang="el-GR" sz="1200" b="1" dirty="0">
                <a:latin typeface="Arial" pitchFamily="34" charset="0"/>
                <a:cs typeface="Arial" pitchFamily="34" charset="0"/>
              </a:rPr>
              <a:t>Το μεγαλύτερο ποσοστό των ασθενών με </a:t>
            </a:r>
            <a:r>
              <a:rPr lang="en-US" sz="1200" b="1" dirty="0">
                <a:latin typeface="Arial" pitchFamily="34" charset="0"/>
                <a:cs typeface="Arial" pitchFamily="34" charset="0"/>
              </a:rPr>
              <a:t>IgAN</a:t>
            </a:r>
            <a:r>
              <a:rPr lang="el-GR" sz="1200" b="1" dirty="0">
                <a:latin typeface="Arial" pitchFamily="34" charset="0"/>
                <a:cs typeface="Arial" pitchFamily="34" charset="0"/>
              </a:rPr>
              <a:t> δεν ανευρίσκονται και υποστρέφουν αυτόματα.</a:t>
            </a:r>
          </a:p>
        </p:txBody>
      </p:sp>
      <p:sp>
        <p:nvSpPr>
          <p:cNvPr id="8" name="7 - Ορθογώνιο"/>
          <p:cNvSpPr/>
          <p:nvPr/>
        </p:nvSpPr>
        <p:spPr>
          <a:xfrm>
            <a:off x="3275856" y="4948594"/>
            <a:ext cx="3168352" cy="215444"/>
          </a:xfrm>
          <a:prstGeom prst="rect">
            <a:avLst/>
          </a:prstGeom>
        </p:spPr>
        <p:txBody>
          <a:bodyPr wrap="square">
            <a:spAutoFit/>
          </a:bodyPr>
          <a:lstStyle/>
          <a:p>
            <a:r>
              <a:rPr lang="en-US" sz="800" b="1" dirty="0"/>
              <a:t>Willey CJ et al. </a:t>
            </a:r>
            <a:r>
              <a:rPr lang="en-US" sz="800" b="1" dirty="0" err="1"/>
              <a:t>Nephrol</a:t>
            </a:r>
            <a:r>
              <a:rPr lang="en-US" sz="800" b="1" dirty="0"/>
              <a:t> Dial Transplant (2023) 38: 2340–2349</a:t>
            </a:r>
            <a:endParaRPr lang="el-GR" sz="800" b="1" dirty="0"/>
          </a:p>
        </p:txBody>
      </p:sp>
      <p:pic>
        <p:nvPicPr>
          <p:cNvPr id="9" name="Picture 2"/>
          <p:cNvPicPr>
            <a:picLocks noChangeAspect="1" noChangeArrowheads="1"/>
          </p:cNvPicPr>
          <p:nvPr/>
        </p:nvPicPr>
        <p:blipFill>
          <a:blip r:embed="rId3" cstate="print"/>
          <a:srcRect/>
          <a:stretch>
            <a:fillRect/>
          </a:stretch>
        </p:blipFill>
        <p:spPr bwMode="auto">
          <a:xfrm>
            <a:off x="3635897" y="2788014"/>
            <a:ext cx="2411070" cy="21600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55616</TotalTime>
  <Words>4724</Words>
  <Application>Microsoft Office PowerPoint</Application>
  <PresentationFormat>Προβολή στην οθόνη (16:9)</PresentationFormat>
  <Paragraphs>456</Paragraphs>
  <Slides>61</Slides>
  <Notes>3</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61</vt:i4>
      </vt:variant>
    </vt:vector>
  </HeadingPairs>
  <TitlesOfParts>
    <vt:vector size="70" baseType="lpstr">
      <vt:lpstr>Arial</vt:lpstr>
      <vt:lpstr>Calibri</vt:lpstr>
      <vt:lpstr>Cambria</vt:lpstr>
      <vt:lpstr>Franklin Gothic Book</vt:lpstr>
      <vt:lpstr>Perpetua</vt:lpstr>
      <vt:lpstr>Times New Roman</vt:lpstr>
      <vt:lpstr>Wingdings</vt:lpstr>
      <vt:lpstr>Wingdings 2</vt:lpstr>
      <vt:lpstr>Δικαιοσύνη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Μάριος Παπασωτηρίου</dc:creator>
  <cp:lastModifiedBy>ΠΑΠΑΣΩΤΗΡΙΟΥ ΜΑΡΙΟΣ</cp:lastModifiedBy>
  <cp:revision>5088</cp:revision>
  <dcterms:created xsi:type="dcterms:W3CDTF">2013-12-16T11:06:29Z</dcterms:created>
  <dcterms:modified xsi:type="dcterms:W3CDTF">2026-05-27T22:40:58Z</dcterms:modified>
</cp:coreProperties>
</file>