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50"/>
  </p:notesMasterIdLst>
  <p:sldIdLst>
    <p:sldId id="580" r:id="rId2"/>
    <p:sldId id="968" r:id="rId3"/>
    <p:sldId id="984" r:id="rId4"/>
    <p:sldId id="969" r:id="rId5"/>
    <p:sldId id="979" r:id="rId6"/>
    <p:sldId id="970" r:id="rId7"/>
    <p:sldId id="971" r:id="rId8"/>
    <p:sldId id="980" r:id="rId9"/>
    <p:sldId id="1018" r:id="rId10"/>
    <p:sldId id="972" r:id="rId11"/>
    <p:sldId id="1019" r:id="rId12"/>
    <p:sldId id="973" r:id="rId13"/>
    <p:sldId id="974" r:id="rId14"/>
    <p:sldId id="990" r:id="rId15"/>
    <p:sldId id="992" r:id="rId16"/>
    <p:sldId id="991" r:id="rId17"/>
    <p:sldId id="1020" r:id="rId18"/>
    <p:sldId id="975" r:id="rId19"/>
    <p:sldId id="976" r:id="rId20"/>
    <p:sldId id="977" r:id="rId21"/>
    <p:sldId id="978" r:id="rId22"/>
    <p:sldId id="981" r:id="rId23"/>
    <p:sldId id="982" r:id="rId24"/>
    <p:sldId id="983" r:id="rId25"/>
    <p:sldId id="993" r:id="rId26"/>
    <p:sldId id="987" r:id="rId27"/>
    <p:sldId id="988" r:id="rId28"/>
    <p:sldId id="995" r:id="rId29"/>
    <p:sldId id="996" r:id="rId30"/>
    <p:sldId id="986" r:id="rId31"/>
    <p:sldId id="997" r:id="rId32"/>
    <p:sldId id="1001" r:id="rId33"/>
    <p:sldId id="1002" r:id="rId34"/>
    <p:sldId id="999" r:id="rId35"/>
    <p:sldId id="998" r:id="rId36"/>
    <p:sldId id="1004" r:id="rId37"/>
    <p:sldId id="1000" r:id="rId38"/>
    <p:sldId id="1003" r:id="rId39"/>
    <p:sldId id="1005" r:id="rId40"/>
    <p:sldId id="1006" r:id="rId41"/>
    <p:sldId id="1007" r:id="rId42"/>
    <p:sldId id="1008" r:id="rId43"/>
    <p:sldId id="1014" r:id="rId44"/>
    <p:sldId id="1015" r:id="rId45"/>
    <p:sldId id="1009" r:id="rId46"/>
    <p:sldId id="1013" r:id="rId47"/>
    <p:sldId id="1010" r:id="rId48"/>
    <p:sldId id="1011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Boor" initials="PeBo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00"/>
    <a:srgbClr val="CCCCFF"/>
    <a:srgbClr val="CCECFF"/>
    <a:srgbClr val="99CCFF"/>
    <a:srgbClr val="3399FF"/>
    <a:srgbClr val="66CCFF"/>
    <a:srgbClr val="3195B9"/>
    <a:srgbClr val="FFFF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Σκούρο στυλ 2 - Έμφαση 5/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89785" autoAdjust="0"/>
  </p:normalViewPr>
  <p:slideViewPr>
    <p:cSldViewPr>
      <p:cViewPr varScale="1">
        <p:scale>
          <a:sx n="93" d="100"/>
          <a:sy n="93" d="100"/>
        </p:scale>
        <p:origin x="-1125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26ECDD-336B-4FBD-9C6B-349A3AB19A91}" type="datetimeFigureOut">
              <a:rPr lang="el-GR"/>
              <a:pPr>
                <a:defRPr/>
              </a:pPr>
              <a:t>31/5/2025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825397-6477-4DFD-8A82-A414C672898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40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10 - Στρογγυλεμένο ορθογώνιο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1 - Ορθογώνιο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2 - Ορθογώνιο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14 - Ορθογώνιο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F93-E8B9-49F0-AACD-F5579A4FD8F0}" type="datetimeFigureOut">
              <a:rPr lang="en-US"/>
              <a:pPr>
                <a:defRPr/>
              </a:pPr>
              <a:t>5/31/2025</a:t>
            </a:fld>
            <a:endParaRPr lang="en-GB" dirty="0"/>
          </a:p>
        </p:txBody>
      </p:sp>
      <p:sp>
        <p:nvSpPr>
          <p:cNvPr id="12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F0C0D6-C88E-4DC2-A734-B15294953A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4FEB-C096-437B-8BF3-1CC948269E96}" type="datetimeFigureOut">
              <a:rPr lang="en-US"/>
              <a:pPr>
                <a:defRPr/>
              </a:pPr>
              <a:t>5/31/2025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A634-8883-42F7-B259-C21295FE91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203D-E804-4C7B-BA3C-339FCACD5F8C}" type="datetimeFigureOut">
              <a:rPr lang="en-US"/>
              <a:pPr>
                <a:defRPr/>
              </a:pPr>
              <a:t>5/31/2025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29E0-3236-4205-B454-85A93D5AF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36DE-1E9F-4145-B1A2-E3685CF4D8ED}" type="datetimeFigureOut">
              <a:rPr lang="en-US"/>
              <a:pPr>
                <a:defRPr/>
              </a:pPr>
              <a:t>5/31/2025</a:t>
            </a:fld>
            <a:endParaRPr lang="en-GB" dirty="0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422A4-8809-4BD9-9994-560FE9D287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5" name="10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1 - Ορθογώνιο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2 - Ορθογώνιο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14 - Ορθογώνιο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9FB8-E03C-4046-8A82-AA268B1A8AE9}" type="datetimeFigureOut">
              <a:rPr lang="en-US"/>
              <a:pPr>
                <a:defRPr/>
              </a:pPr>
              <a:t>5/31/2025</a:t>
            </a:fld>
            <a:endParaRPr lang="en-GB" dirty="0"/>
          </a:p>
        </p:txBody>
      </p:sp>
      <p:sp>
        <p:nvSpPr>
          <p:cNvPr id="10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B111-B79D-4EB5-87C5-6E145A0CD1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57FF-B915-4914-818C-23943E1D51F0}" type="datetimeFigureOut">
              <a:rPr lang="en-US"/>
              <a:pPr>
                <a:defRPr/>
              </a:pPr>
              <a:t>5/31/2025</a:t>
            </a:fld>
            <a:endParaRPr lang="en-GB" dirty="0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7AEE-B299-44B9-AD7C-C622E944D3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D074-75B6-48A2-8037-7D919462B75D}" type="datetimeFigureOut">
              <a:rPr lang="en-US"/>
              <a:pPr>
                <a:defRPr/>
              </a:pPr>
              <a:t>5/31/2025</a:t>
            </a:fld>
            <a:endParaRPr lang="en-GB" dirty="0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DA6C-FAAD-4B91-8DCA-8B9ABC12AE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3E25-DABC-4E9C-918B-71B6AA1561A8}" type="datetimeFigureOut">
              <a:rPr lang="en-US"/>
              <a:pPr>
                <a:defRPr/>
              </a:pPr>
              <a:t>5/31/2025</a:t>
            </a:fld>
            <a:endParaRPr lang="en-GB" dirty="0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BE05-F5A3-4C81-90F7-0BDDAC46CE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8DD9-4779-461D-B134-C15C71CE5BC5}" type="datetimeFigureOut">
              <a:rPr lang="en-US"/>
              <a:pPr>
                <a:defRPr/>
              </a:pPr>
              <a:t>5/31/2025</a:t>
            </a:fld>
            <a:endParaRPr lang="en-GB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918B-FA54-4AE4-9545-3C4C8AD59E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6" name="10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8C23-C814-4033-9536-52DD72792FC0}" type="datetimeFigureOut">
              <a:rPr lang="en-US"/>
              <a:pPr>
                <a:defRPr/>
              </a:pPr>
              <a:t>5/31/2025</a:t>
            </a:fld>
            <a:endParaRPr lang="en-GB" dirty="0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BBF6-9096-4480-8B19-A36BDB785D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- Ορθογώνιο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10 - Ορθογώνιο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11 - Ορθογώνιο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3EC1-922F-4534-A570-CAC9022CFA5A}" type="datetimeFigureOut">
              <a:rPr lang="en-US"/>
              <a:pPr>
                <a:defRPr/>
              </a:pPr>
              <a:t>5/31/2025</a:t>
            </a:fld>
            <a:endParaRPr lang="en-GB" dirty="0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80E1-E508-43AD-8B72-42924B64DF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2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2053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B795FE-FA3E-4C3E-B193-BB9A311CE84C}" type="datetimeFigureOut">
              <a:rPr lang="en-US"/>
              <a:pPr>
                <a:defRPr/>
              </a:pPr>
              <a:t>5/31/2025</a:t>
            </a:fld>
            <a:endParaRPr lang="en-GB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D1E1C9D-C2C5-469F-8387-43468ACC47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6" r:id="rId2"/>
    <p:sldLayoutId id="2147484014" r:id="rId3"/>
    <p:sldLayoutId id="2147484007" r:id="rId4"/>
    <p:sldLayoutId id="2147484008" r:id="rId5"/>
    <p:sldLayoutId id="2147484009" r:id="rId6"/>
    <p:sldLayoutId id="2147484010" r:id="rId7"/>
    <p:sldLayoutId id="2147484015" r:id="rId8"/>
    <p:sldLayoutId id="2147484016" r:id="rId9"/>
    <p:sldLayoutId id="2147484011" r:id="rId10"/>
    <p:sldLayoutId id="21474840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papasotiriou@yahoo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0142" y="1600200"/>
            <a:ext cx="8966354" cy="142876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677799" y="3359314"/>
            <a:ext cx="3596305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el-GR" sz="2400" b="1" dirty="0" smtClean="0">
                <a:solidFill>
                  <a:srgbClr val="003399"/>
                </a:solidFill>
              </a:rPr>
              <a:t>Μάριος</a:t>
            </a:r>
            <a:r>
              <a:rPr lang="de-DE" sz="2400" b="1" dirty="0" smtClean="0">
                <a:solidFill>
                  <a:srgbClr val="003399"/>
                </a:solidFill>
              </a:rPr>
              <a:t> </a:t>
            </a:r>
            <a:r>
              <a:rPr lang="el-GR" sz="2400" b="1" dirty="0" smtClean="0">
                <a:solidFill>
                  <a:srgbClr val="003399"/>
                </a:solidFill>
              </a:rPr>
              <a:t>Παπασωτηρίου</a:t>
            </a:r>
            <a:endParaRPr lang="de-DE" sz="2400" b="1" dirty="0" smtClean="0">
              <a:solidFill>
                <a:srgbClr val="003399"/>
              </a:solidFill>
            </a:endParaRPr>
          </a:p>
          <a:p>
            <a:pPr marL="457200" indent="-457200" algn="ctr" defTabSz="762000" eaLnBrk="0" hangingPunct="0"/>
            <a:endParaRPr lang="de-DE" sz="1000" b="1" dirty="0" smtClean="0">
              <a:solidFill>
                <a:srgbClr val="003399"/>
              </a:solidFill>
            </a:endParaRPr>
          </a:p>
          <a:p>
            <a:pPr algn="ctr" defTabSz="762000" eaLnBrk="0" hangingPunct="0"/>
            <a:r>
              <a:rPr lang="de-DE" sz="1600" b="1" dirty="0" err="1" smtClean="0">
                <a:solidFill>
                  <a:srgbClr val="666699"/>
                </a:solidFill>
                <a:hlinkClick r:id="rId2"/>
              </a:rPr>
              <a:t>mpapasotir</a:t>
            </a:r>
            <a:r>
              <a:rPr lang="en-US" sz="1600" b="1" dirty="0" err="1" smtClean="0">
                <a:solidFill>
                  <a:srgbClr val="666699"/>
                </a:solidFill>
                <a:hlinkClick r:id="rId2"/>
              </a:rPr>
              <a:t>iou</a:t>
            </a:r>
            <a:r>
              <a:rPr lang="de-DE" sz="1600" b="1" dirty="0" smtClean="0">
                <a:solidFill>
                  <a:srgbClr val="666699"/>
                </a:solidFill>
                <a:hlinkClick r:id="rId2"/>
              </a:rPr>
              <a:t>@</a:t>
            </a:r>
            <a:r>
              <a:rPr lang="de-DE" sz="1600" b="1" dirty="0" err="1" smtClean="0">
                <a:solidFill>
                  <a:srgbClr val="666699"/>
                </a:solidFill>
                <a:hlinkClick r:id="rId2"/>
              </a:rPr>
              <a:t>yahoo.com</a:t>
            </a:r>
            <a:endParaRPr lang="de-DE" sz="1600" b="1" dirty="0" smtClean="0">
              <a:solidFill>
                <a:srgbClr val="666699"/>
              </a:solidFill>
            </a:endParaRPr>
          </a:p>
          <a:p>
            <a:pPr algn="ctr" defTabSz="762000" eaLnBrk="0" hangingPunct="0"/>
            <a:r>
              <a:rPr lang="de-DE" sz="1600" b="1" dirty="0" smtClean="0">
                <a:solidFill>
                  <a:srgbClr val="666699"/>
                </a:solidFill>
              </a:rPr>
              <a:t>mpapasotir@upatras.gr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90812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bg1"/>
                </a:solidFill>
              </a:rPr>
              <a:t>Πολυκυστικές νόσοι – συν. </a:t>
            </a:r>
            <a:r>
              <a:rPr lang="en-US" sz="3600" b="1" dirty="0" smtClean="0">
                <a:solidFill>
                  <a:schemeClr val="bg1"/>
                </a:solidFill>
              </a:rPr>
              <a:t>Alport</a:t>
            </a:r>
            <a:endParaRPr lang="el-GR" sz="36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Μάριος Παπασωτηρίου\Pictures\Λογότυπα Παν. Πατρών\LOGO-UP-4COLOR-STAM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96" y="5013176"/>
            <a:ext cx="1879205" cy="1843220"/>
          </a:xfrm>
          <a:prstGeom prst="rect">
            <a:avLst/>
          </a:prstGeom>
          <a:noFill/>
        </p:spPr>
      </p:pic>
      <p:pic>
        <p:nvPicPr>
          <p:cNvPr id="1027" name="Picture 3" descr="C:\Users\Μάριος Παπασωτηρίου\Pictures\ΠΓΝ Πατρώ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8118" y="5445376"/>
            <a:ext cx="4480386" cy="13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116960"/>
              <a:ext cx="9143809" cy="478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 algn="ctr">
                <a:buClr>
                  <a:srgbClr val="A50021"/>
                </a:buClr>
              </a:pPr>
              <a:r>
                <a:rPr lang="el-GR" sz="2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graphicFrame>
        <p:nvGraphicFramePr>
          <p:cNvPr id="9" name="8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323528" y="2276872"/>
          <a:ext cx="8568951" cy="2936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72208"/>
                <a:gridCol w="3254202"/>
                <a:gridCol w="1757894"/>
                <a:gridCol w="1684647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Ηλικία</a:t>
                      </a:r>
                      <a:endParaRPr lang="el-GR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Κύστεις </a:t>
                      </a:r>
                      <a:endParaRPr lang="el-GR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Θετική Προγνωστική αξία </a:t>
                      </a:r>
                      <a:endParaRPr lang="el-GR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Αρνητική</a:t>
                      </a:r>
                      <a:r>
                        <a:rPr lang="el-GR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προγνωστική αξία</a:t>
                      </a:r>
                      <a:endParaRPr lang="el-GR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15-29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≥ 3 κύστεις, ετερόπλευρα ή αμφοτερόπλευρα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30-39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≥ 3 κύστεις, ετερόπλευρα ή αμφοτερόπλευρα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40-59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≥ 2 κύστεις σε κάθε νεφρό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≥ 60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≥ 4 κύστεις σε κάθε νεφρό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86296" y="1124744"/>
            <a:ext cx="8950200" cy="492443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Υπερηχογραφικά</a:t>
            </a:r>
            <a:r>
              <a:rPr lang="el-G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κριτήρια</a:t>
            </a:r>
            <a:endParaRPr lang="en-US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899592" y="170080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/>
              <a:t>Σε άτομα με θετικό οικογενειακό ιστορικό</a:t>
            </a:r>
            <a:endParaRPr lang="el-G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marL="0"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</a:rPr>
              <a:t>Διάγνωση – Αρνητικό Οικογενειακό Ιστορικό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grpSp>
        <p:nvGrpSpPr>
          <p:cNvPr id="3" name="17 - Ομάδα"/>
          <p:cNvGrpSpPr/>
          <p:nvPr/>
        </p:nvGrpSpPr>
        <p:grpSpPr>
          <a:xfrm>
            <a:off x="1021345" y="2133256"/>
            <a:ext cx="7096383" cy="3600000"/>
            <a:chOff x="1021345" y="1203598"/>
            <a:chExt cx="7096383" cy="3600000"/>
          </a:xfrm>
        </p:grpSpPr>
        <p:pic>
          <p:nvPicPr>
            <p:cNvPr id="18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345" y="1203598"/>
              <a:ext cx="7096383" cy="3600000"/>
            </a:xfrm>
            <a:prstGeom prst="rect">
              <a:avLst/>
            </a:prstGeom>
          </p:spPr>
        </p:pic>
        <p:sp>
          <p:nvSpPr>
            <p:cNvPr id="19" name="18 - Ορθογώνιο"/>
            <p:cNvSpPr/>
            <p:nvPr/>
          </p:nvSpPr>
          <p:spPr>
            <a:xfrm>
              <a:off x="4144286" y="4177596"/>
              <a:ext cx="1656184" cy="5760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468313" y="836712"/>
          <a:ext cx="8218487" cy="5760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18487"/>
              </a:tblGrid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Κλινικές εκδηλώσεις</a:t>
                      </a:r>
                      <a:endParaRPr lang="en-US" sz="2400" b="1" dirty="0" smtClean="0">
                        <a:solidFill>
                          <a:srgbClr val="A5002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Λειτουργικές διαταραχές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Διαταραχές συμπυκνωτικής ικανότητας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Μειωμένη νεφρική ροή αίματος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Αρτηριακή Υπέρταση – βλάβη</a:t>
                      </a:r>
                      <a:r>
                        <a:rPr lang="el-GR" b="1" baseline="0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 οργάνων στόχων</a:t>
                      </a:r>
                    </a:p>
                    <a:p>
                      <a:pPr lvl="1"/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Καρδιά</a:t>
                      </a:r>
                    </a:p>
                    <a:p>
                      <a:pPr lvl="1"/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Κεντρικό νευρικό</a:t>
                      </a:r>
                    </a:p>
                    <a:p>
                      <a:pPr lvl="1"/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Αθηρωμάτωση και σπειραματοσκλήρυνση</a:t>
                      </a:r>
                    </a:p>
                    <a:p>
                      <a:pPr lvl="1"/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Περιφερική αγγειακή νόσος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Άλγος από 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Αιμορραγία κύστης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Μακροσκοπική αιματουρία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Νεφρολιθίαση 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Λοιμώξεις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A50021"/>
                          </a:solidFill>
                          <a:latin typeface="Arial" pitchFamily="34" charset="0"/>
                          <a:cs typeface="Arial" pitchFamily="34" charset="0"/>
                        </a:rPr>
                        <a:t>Νεφρική ανεπάρκεια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Διάμεση φλεγμονή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Απόπτωση των σωληναριακών κυττάρων</a:t>
                      </a:r>
                    </a:p>
                    <a:p>
                      <a:pPr lvl="1"/>
                      <a:r>
                        <a:rPr lang="el-GR" b="1" dirty="0" smtClean="0">
                          <a:latin typeface="Arial" pitchFamily="34" charset="0"/>
                          <a:cs typeface="Arial" pitchFamily="34" charset="0"/>
                        </a:rPr>
                        <a:t>Ατροφία</a:t>
                      </a:r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 των σωληναρίων</a:t>
                      </a:r>
                    </a:p>
                    <a:p>
                      <a:pPr lvl="1"/>
                      <a:r>
                        <a:rPr lang="el-GR" b="1" baseline="0" dirty="0" smtClean="0">
                          <a:latin typeface="Arial" pitchFamily="34" charset="0"/>
                          <a:cs typeface="Arial" pitchFamily="34" charset="0"/>
                        </a:rPr>
                        <a:t>Υπερτασική σπειραματοσκλήρυνση </a:t>
                      </a:r>
                      <a:endParaRPr lang="el-G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846312"/>
            <a:ext cx="5832648" cy="4391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Πολυκυστική Ηπατική Νόσος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στους δύο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υποτύπους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PKD1 – PKD2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Ενδοκρανιακά ανευρύσματα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Καρδιακές βαλβιδοπάθειες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Πρόπτωση μιτροειδούς (25% ασθενών)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Ανεπάρκεια υπόλοιπων βαλβίδων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Εκκολπώματα π. εντέρου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21357" y="4293096"/>
            <a:ext cx="231513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74192" y="1988840"/>
            <a:ext cx="286980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Εξωνεφρικές εκδηλώσεις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7704856" cy="496855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 προσυμπτωματικός έλεγχος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δεν ενδείκνυται για όλους τους ασθενείς με ADPKD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διότι τα περισσότερα ενδοκρανιακά ανευρύσματα έχουν χαμηλό κίνδυνο ρήξης και δεν απαιτούν θεραπεία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Έλεγχος πραγματοποιείται σε ασθενείς με μεγάλο προσδόκιμο ζωής και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οικογενειακό ιστορικό ενδοκρανιακού ανευρύσματος ή υπαραχνοειδούς αιμορραγίας,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προηγούμενη ανευρυσματική ρήξη,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προετοιμασία για χειρουργική επέμβαση με πιθανή αιμοδυναμική αστάθεια,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επαγγέλματα υψηλού κινδύνου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σημαντική ανησυχία ασθενών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MR αγγειογραφία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η διαγνωστική απεικόνιση επιλογής.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3861048"/>
            <a:ext cx="2149532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86296" y="908720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Ενδοκρανιακά ανευρύσματα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40960" cy="36004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πολυκυστικοί νεφροί είναι διάχυτα κυστικοί και διευρυμένοι.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Το μέγεθός τους είναι έως άνω των 4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kg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Οι κύστεις είναι ποικίλου μεγέθους και κατανέμονται ομοιόμορφα μεταξύ του φλοιού και μυελού.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Καθώς μεγαλώνουν, οι κύστες αποσυνδέονται από το αρχικό τους σωληνάριο και τελικά απομονώνονται.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περισσότερες μελέτες δείχνουν ότι οι κύστες προέρχονται κατά κύριο λόγο από τα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άπω εσπειραμένα και τα αθροιστικά σωληνάρια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Ιστοπαθολογία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39825" y="5058000"/>
            <a:ext cx="270417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846312"/>
            <a:ext cx="8219256" cy="4391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Έως και το 77% των ασθενών έχουν διατηρημένη νεφρική λειτουργία στην ηλικία των 50 ετών και 52% των ασθενών στην ηλικία των 73 ετών.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Παράγοντες κινδύνου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για ΧΝΝ τελικού σταδίου είναι 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μαύρη φυλή,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διάγνωση ADPKD πριν από την ηλικία των 30 ετών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επεισόδιο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αιματουρίας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πριν από την ηλικία των 30 ετών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εμφάνιση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υπέρτασης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πριν από την ηλικία 35, υπερλιπιδαιμία και χαμηλή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HDL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Πρόγνωση – Πρόοδος νεφρικής λειτουργίας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846312"/>
            <a:ext cx="4572000" cy="4391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600" b="1" spc="-1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Κλίση eGFR </a:t>
            </a:r>
            <a:r>
              <a:rPr lang="el-GR" sz="1600" b="1" spc="-10" dirty="0" smtClean="0">
                <a:latin typeface="Arial" pitchFamily="34" charset="0"/>
                <a:cs typeface="Arial" pitchFamily="34" charset="0"/>
              </a:rPr>
              <a:t>σε </a:t>
            </a:r>
            <a:r>
              <a:rPr lang="el-GR" sz="1600" b="1" spc="-10" dirty="0" err="1" smtClean="0">
                <a:latin typeface="Arial" pitchFamily="34" charset="0"/>
                <a:cs typeface="Arial" pitchFamily="34" charset="0"/>
              </a:rPr>
              <a:t>κοόρτη</a:t>
            </a:r>
            <a:r>
              <a:rPr lang="el-GR" sz="1600" b="1" spc="-10" dirty="0" smtClean="0">
                <a:latin typeface="Arial" pitchFamily="34" charset="0"/>
                <a:cs typeface="Arial" pitchFamily="34" charset="0"/>
              </a:rPr>
              <a:t> 376 ασθενών που </a:t>
            </a:r>
            <a:r>
              <a:rPr lang="el-GR" sz="1600" b="1" spc="-10" dirty="0" err="1" smtClean="0">
                <a:latin typeface="Arial" pitchFamily="34" charset="0"/>
                <a:cs typeface="Arial" pitchFamily="34" charset="0"/>
              </a:rPr>
              <a:t>διαστρωματώθηκαν</a:t>
            </a:r>
            <a:r>
              <a:rPr lang="el-GR" sz="1600" b="1" spc="-10" dirty="0" smtClean="0">
                <a:latin typeface="Arial" pitchFamily="34" charset="0"/>
                <a:cs typeface="Arial" pitchFamily="34" charset="0"/>
              </a:rPr>
              <a:t> ανά κατηγορία απεικόνισης </a:t>
            </a:r>
            <a:r>
              <a:rPr lang="el-GR" sz="1600" b="1" spc="-1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(-0,23, -1,33, -2,63, -3,48 και -4,78 ml/</a:t>
            </a:r>
            <a:r>
              <a:rPr lang="el-GR" sz="1600" b="1" spc="-10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min </a:t>
            </a:r>
            <a:r>
              <a:rPr lang="el-GR" sz="1600" b="1" spc="-1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ανά 1,73 m</a:t>
            </a:r>
            <a:r>
              <a:rPr lang="el-GR" sz="1600" b="1" spc="-10" baseline="300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l-GR" sz="1600" b="1" spc="-1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ανά έτος</a:t>
            </a:r>
            <a:r>
              <a:rPr lang="el-GR" sz="1600" b="1" spc="-10" dirty="0" smtClean="0">
                <a:latin typeface="Arial" pitchFamily="34" charset="0"/>
                <a:cs typeface="Arial" pitchFamily="34" charset="0"/>
              </a:rPr>
              <a:t> για τις </a:t>
            </a:r>
            <a:r>
              <a:rPr lang="el-GR" sz="1600" b="1" spc="-1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κατηγορίες Α–Ε</a:t>
            </a:r>
            <a:r>
              <a:rPr lang="el-GR" sz="1600" b="1" spc="-10" dirty="0" smtClean="0">
                <a:latin typeface="Arial" pitchFamily="34" charset="0"/>
                <a:cs typeface="Arial" pitchFamily="34" charset="0"/>
              </a:rPr>
              <a:t>, αντίστοιχα.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1600" b="1" spc="-1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600" b="1" spc="-10" dirty="0" smtClean="0">
                <a:latin typeface="Arial" pitchFamily="34" charset="0"/>
                <a:cs typeface="Arial" pitchFamily="34" charset="0"/>
              </a:rPr>
              <a:t>Στη μελέτη CRISP, το ποσοστό </a:t>
            </a:r>
            <a:r>
              <a:rPr lang="el-GR" sz="1600" b="1" spc="-1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ESKD στα 10 έτη </a:t>
            </a:r>
            <a:r>
              <a:rPr lang="el-GR" sz="1600" b="1" spc="-10" dirty="0" smtClean="0">
                <a:latin typeface="Arial" pitchFamily="34" charset="0"/>
                <a:cs typeface="Arial" pitchFamily="34" charset="0"/>
              </a:rPr>
              <a:t>ήταν </a:t>
            </a:r>
            <a:r>
              <a:rPr lang="el-GR" sz="1600" b="1" spc="-1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2,2 και 22,3% </a:t>
            </a:r>
            <a:r>
              <a:rPr lang="el-GR" sz="1600" b="1" spc="-10" dirty="0" smtClean="0">
                <a:latin typeface="Arial" pitchFamily="34" charset="0"/>
                <a:cs typeface="Arial" pitchFamily="34" charset="0"/>
              </a:rPr>
              <a:t>μεταξύ των ασθενών που κατηγοριοποιήθηκαν ως </a:t>
            </a:r>
            <a:r>
              <a:rPr lang="el-GR" sz="1600" b="1" spc="-1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1C και 1E</a:t>
            </a:r>
            <a:r>
              <a:rPr lang="el-GR" sz="1600" b="1" spc="-10" dirty="0" smtClean="0">
                <a:latin typeface="Arial" pitchFamily="34" charset="0"/>
                <a:cs typeface="Arial" pitchFamily="34" charset="0"/>
              </a:rPr>
              <a:t>, αντίστοιχα.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1600" b="1" spc="-1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600" b="1" spc="-10" dirty="0" smtClean="0">
                <a:latin typeface="Arial" pitchFamily="34" charset="0"/>
                <a:cs typeface="Arial" pitchFamily="34" charset="0"/>
              </a:rPr>
              <a:t>Συνεπώς </a:t>
            </a:r>
            <a:r>
              <a:rPr lang="el-GR" sz="1600" b="1" spc="-1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 ολικός νεφρικός όγκος σε σχέση με τα σωματομετρικά στοιχεία του ασθενούς (</a:t>
            </a:r>
            <a:r>
              <a:rPr lang="en-US" sz="1600" b="1" spc="-10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htTKV</a:t>
            </a:r>
            <a:r>
              <a:rPr lang="en-US" sz="1600" b="1" spc="-1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l-GR" sz="1600" b="1" spc="-1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αποτελούν κύριο και πιθανώς το βασικότερο στοιχείο/εργαλείο πρόγνωσης της νόσου</a:t>
            </a:r>
            <a:r>
              <a:rPr lang="el-GR" sz="1600" b="1" spc="-1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Πρόγνωση – Πρόοδος νεφρικής λειτουργίας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540513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772816"/>
            <a:ext cx="8568952" cy="324036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Χρόνιο ή οξύ άλγος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Αναλγητικά (όχι ΜΣΑΦ), ναρκωτικά αναλγητικά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Αναρρόφηση κύστεων υπό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U/S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καθοδήγηση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Χειρουργική αφαίρεση κύστεων</a:t>
            </a:r>
          </a:p>
          <a:p>
            <a:pPr lvl="1">
              <a:buClr>
                <a:srgbClr val="A50021"/>
              </a:buClr>
              <a:buNone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Αιμορραγία κύστεων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Συντηρητική αντιμετώπιση, ενυδάτωση, </a:t>
            </a:r>
            <a:r>
              <a:rPr lang="el-GR" sz="1800" b="1" dirty="0" err="1" smtClean="0">
                <a:latin typeface="Arial" pitchFamily="34" charset="0"/>
                <a:cs typeface="Arial" pitchFamily="34" charset="0"/>
              </a:rPr>
              <a:t>τρανεξαμικό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οξύ (</a:t>
            </a:r>
            <a:r>
              <a:rPr lang="el-GR" sz="1800" b="1" dirty="0" err="1" smtClean="0">
                <a:latin typeface="Arial" pitchFamily="34" charset="0"/>
                <a:cs typeface="Arial" pitchFamily="34" charset="0"/>
              </a:rPr>
              <a:t>αντι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800" b="1" dirty="0" err="1" smtClean="0">
                <a:latin typeface="Arial" pitchFamily="34" charset="0"/>
                <a:cs typeface="Arial" pitchFamily="34" charset="0"/>
              </a:rPr>
              <a:t>ινωδογονολυτικός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παράγοντας). Σε μεγάλες αιμορραγίες μετάγγιση.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Θεραπευτικές επιλογές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772816"/>
            <a:ext cx="8568952" cy="396044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Λοιμώξεις ουροποιητικού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Ιδιαίτερα συχνές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Αντιμετώπιση ασυμπτωματικής και συμπτωματικής βακτηριουρίας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Χρήση αντιβιοτικών που διαπερνούν το τοίχωμα των κύστεων (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κινολόνες – κοτριμοξαζόλη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Χειρουργική αφαίρεση κύστεων – νεφρεκτομή </a:t>
            </a:r>
          </a:p>
          <a:p>
            <a:pPr lvl="1">
              <a:buClr>
                <a:srgbClr val="A50021"/>
              </a:buClr>
              <a:buNone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Νεφρολιθίαση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Λίθοι ουρικού οξέος, οξαλικού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Ca</a:t>
            </a:r>
            <a:endParaRPr lang="el-GR" sz="18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Χορήγηση κιτρικού καλίου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Λιθοτριψία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Θεραπευτικές επιλογές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3140968"/>
            <a:ext cx="8568952" cy="226923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Αυτοσωματική υπολειπόμενη πολυκυστική νόσος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Νεφρωνόφθιση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Μυελωματώδης κυστική νόσος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Οζώδης σκλήρυνση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Νόσος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Hippel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Lindau</a:t>
            </a:r>
            <a:endParaRPr lang="el-GR" sz="22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Πολυκυστικές Νόσοι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239143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Αυτοσωματική Επικρατής Πολυκυστική Νόσος (Α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DPKD)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07504" y="2391271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Άλλες Κυστικές Νεφρικές Νόσοι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772816"/>
            <a:ext cx="8568952" cy="302433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Αρτηριακή Υπέρταση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Χορήγηση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αναστολέων του μετατρεπτικού ενζύμου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Ανταγωνιστών των υποδοχέων της αγγειοτενσίνης (</a:t>
            </a:r>
            <a:r>
              <a:rPr lang="en-US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ARB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>
                <a:srgbClr val="A50021"/>
              </a:buClr>
              <a:buNone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Ενδοκρανιακά ανευρύσματα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Ενδείκνυται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χειρουργική αντιμετώπιση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των ανευρυσμάτων με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διάμετρο &gt; 10 </a:t>
            </a:r>
            <a:r>
              <a:rPr lang="en-US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mm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18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Για ανευρύσματα &lt; 5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mm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, παρακολούθηση κάθε έτος με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MR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αγγειογραφία.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Θεραπευτικές επιλογές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2487" y="4864198"/>
            <a:ext cx="3846565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Θεραπευτικές επιλογές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ject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068" y="1773336"/>
            <a:ext cx="7122748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3140968"/>
            <a:ext cx="8568952" cy="226923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Νεφρωνόφθιση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Μυελωματώδης κυστική νόσος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Οζώδης σκλήρυνση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Νόσος 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von </a:t>
            </a:r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Hippel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Lindau</a:t>
            </a:r>
            <a:endParaRPr lang="el-GR" sz="22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Πολυκυστικές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Νόσοι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239143"/>
            <a:ext cx="8950200" cy="83099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Αυτοσωματική υπολειπόμενη </a:t>
            </a:r>
            <a:r>
              <a:rPr lang="el-G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πολυκυστική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νόσος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(ARPKD)</a:t>
            </a:r>
            <a:endParaRPr lang="el-G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07504" y="2391271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Άλλες Κυστικές Νεφρικές Νόσοι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640960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πρωτεΐνες που εμπλέκονται στην παθογένεια της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PKD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γνωστές ως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Φιμπροκυστίνη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Πολυντουκτίνη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πρωτεΐνες αυτές έχουν κυρίαρχο ρόλο στη φυσιολογική λειτουργία του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primary cilium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το οποίο είναι βασικό για τη διατήρηση του φαινοτύπου των σωληναριακών κυττάρων στο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αθροιστικό σωληνάριο και στο χοληφόρο δέντρο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Αυτοσωμ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Υπολειπ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Πολυκυστική Νόσος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86296" y="1124744"/>
            <a:ext cx="8950200" cy="492443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Παθογένεια Α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RPKD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352928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εκτιμώμενη συχνότητα εμφάνισης ARPKD είναι </a:t>
            </a:r>
            <a:r>
              <a:rPr lang="el-GR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 ανά 20.000 ζώσες γεννήσεις</a:t>
            </a: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Η ARPKD εμφανίζεται συχνότερα στους Καυκάσιους σε σχέση με άλλες εθνοτικές ομάδες πληθυσμών.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Επιδημιολογία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640960" cy="388843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ARPKD ανήκει στις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ηπατονεφρικές ινοκυστικές παθήσεις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χαρακτηρίζεται από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μεγάλους,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ηχογενείς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νεφρούς στο έμβρυο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το νεογνό.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νεφροί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utero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υπερηχογενείς και εμφανίζουν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μειωμένη διαφοροποίηση του φλοιού από το μυελό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Με υπερηχογράφημα υψηλής ανάλυσης απεικονίζονται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διατεταμένα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τα αθροιστικά σωληνάρια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 την αύξηση της ηλικίας εμφανίζονται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κύστεις έως 2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στην περιοχή του μυελού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75441" y="4905384"/>
            <a:ext cx="2433063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248" y="5265384"/>
            <a:ext cx="2349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295232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πλειοψηφία των περιπτώσεων εντοπίζονται είτε ενδομήτρια είτε στη γέννηση. Τα πιο έντονα επηρεασμένα έμβρυα έχουν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αυξημένους σε μέγεθος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ηχωγενείς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νεφρούς και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ολιγοϋδράμνιο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Φαινότυπος "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Potter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", με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υποπλασία του πνεύμονα,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χαρακτηριστικό προσωπείο και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παραμορφώσεις της σπονδυλικής στήλης και των άκρων. 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εικόνα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3504" y="4545384"/>
            <a:ext cx="2835000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478951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Υπέρταση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εμφανίζεται συνήθως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κατά τους πρώτους μήνες μετά τη γέννηση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και τελικά επηρεάζει το 70% έως το 80% των ασθενών.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ασθενείς με ARPKD παρουσιάζουν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διαταραχές στη συμπυκνωτική και αραιωτική ικανότητα των ούρων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 νεογνά μπορεί να εμφανίσουν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υπονατριαιμία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ως αποτέλεσμα διαταραχής στην απέκκριση ελεύθερου ύδατος.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μεταβολική οξέωση δεν αποτελεί σημαντικό κλινικό χαρακτηριστικό.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Αυξημένη συχνότητα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λοιμώξεων του ουροποιητικού.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εικόνα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231776"/>
            <a:ext cx="8640960" cy="493352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πιθανότητα νεφρικής επιβίωσης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χωρίς ΧΝΝ τελικού σταδίου είναι περίπου 85% σε 1 έτος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70% σε 10 έτη, 65% σε 15 έτη και 40% σε 20 έτη.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παιδιά που εμφανίζονται αργότερα στην παιδική ηλικία ή στην εφηβεία, 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πυλαία υπέρταση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συχνά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η κυρίαρχη κλινική διαταραχή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με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ηπατοσπληνομεγαλία και αιμορραγία κιρσών οισοφάγου και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err="1" smtClean="0">
                <a:latin typeface="Arial" pitchFamily="34" charset="0"/>
                <a:cs typeface="Arial" pitchFamily="34" charset="0"/>
              </a:rPr>
              <a:t>υπερσπληνισμός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με επακόλουθη θρομβοπενία, αναιμία και λευκοπενία.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χολαγγειίτιδα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είναι μια σοβαρή επιπλοκή και μπορεί να προκαλέσει ηπατική ανεπάρκεια.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εικόνα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640960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Κατά τη γέννηση, αυτά τα νεογνά έχουν κρίσιμη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πνευμονική υποπλασία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ασυμβίβαστη με την επιβίωση.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εκτιμώμενη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περιγεννητική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θνησιμότητα είναι περίπου 30%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νεφρική λειτουργία σπανίως αποτελεί αιτία θανάτου.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Για αυτούς που επιβιώνουν τον πρώτο μήνα ζωής, η αναφερόμενη μέση 5ετής επιβίωση είναι 85% έως 90%.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νοσηρότητα και η θνησιμότητα είναι αποτέλεσμα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σοβαρής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αρτ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. Υπέρτασης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νεφρικής δυσλειτουργίας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πυλαίας υπέρτασης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λόγω ηπατικής ίνωσης.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Πρόγνωση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Ηλικιακή κατανομή των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πολυκυστικών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νόσων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3" y="1678657"/>
            <a:ext cx="76104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640960" cy="532859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Για τα παιδιά που επιβιώνουν στην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περιγεννητική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περίοδο 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έλεγχος της αρτηριακής πίεσης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Οι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α-ΜΕΑ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, οι αναστολείς των υποδοχέων αγγειοτενσίνης (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ARBs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), οι </a:t>
            </a:r>
            <a:r>
              <a:rPr lang="el-GR" sz="1800" b="1" dirty="0" err="1" smtClean="0">
                <a:latin typeface="Arial" pitchFamily="34" charset="0"/>
                <a:cs typeface="Arial" pitchFamily="34" charset="0"/>
              </a:rPr>
              <a:t>αδρενεργικοί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ανταγωνιστές και τα διουρητικά της αγκύλης είναι αποτελεσματικοί </a:t>
            </a:r>
            <a:r>
              <a:rPr lang="el-GR" sz="1800" b="1" dirty="0" err="1" smtClean="0">
                <a:latin typeface="Arial" pitchFamily="34" charset="0"/>
                <a:cs typeface="Arial" pitchFamily="34" charset="0"/>
              </a:rPr>
              <a:t>αντιϋπερτασικοί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παράγοντες.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Δεδομένης της διαταραχής στη συμπυκνωτική ικανότητα των ούρων, τα παιδιά θα πρέπει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να παρακολουθούνται για αφυδάτωση κατά τη διάρκεια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εμπυρέτων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Στενή παρακολούθηση για ανάπτυξη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πυλαίας υπέρτασης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αποτελεσματική αντιμετώπιση της συστηματικής και της πυλαίας υπέρτασης, σε συνδυασμό με την θεραπεία υποκατάστασης της νεφρικής λειτουργίας, επιτρέπει την μακροχρόνια επιβίωση των ασθενών.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Θεραπεία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3140968"/>
            <a:ext cx="8568952" cy="226923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Μυελωματώδης κυστική νόσος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Οζώδης σκλήρυνση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Νόσος 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von </a:t>
            </a:r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Hippel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Lindau</a:t>
            </a:r>
            <a:endParaRPr lang="el-GR" sz="22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Πολυκυστικές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Νόσοι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86296" y="1239143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Νεφρωνόφθιση 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107504" y="2391271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Άλλες Κυστικές Νεφρικές Νόσοι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640960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Έχουν ταυτοποιηθεί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πολλά γονίδια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που προκαλούν νόσο σε ασθενείς με NPHP.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Διαταραχές στο NPHP1 αντιπροσωπεύουν το 21% της NPHP.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 περισσότερα πρωτεϊνικά προϊόντα των σχετιζόμενων με το NPHP γονίδιο εκφράζονται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στο σύμπλεγμα κροσσών (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cilia)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κεντροσώματος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Νεφρωνόφθιση (NPHP)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86296" y="1124744"/>
            <a:ext cx="8950200" cy="492443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Παθογένεια </a:t>
            </a:r>
            <a:r>
              <a:rPr lang="el-GR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Νεφρωνόφθισης</a:t>
            </a:r>
            <a:endParaRPr lang="en-US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640960" cy="496855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Περιγράφονται τρεις διαφορετικές μορφές NPHP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Βρεφική,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Παιδική και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Εφηβική μορφή, με βάση την ηλικία εμφάνισης της ΧΝΝ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A50021"/>
              </a:buClr>
              <a:buNone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βρεφική μορφή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η ΧΝΝ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εμφανίζεται πριν την ηλικία των 5 ετών.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Στην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παιδική NPHP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την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πιο κοινή μορφή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ΧΝΝ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εμφανίζεται σε μέση ηλικία 13 ετών.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Ωστόσο, δεν υπάρχει σαφής συσχετισμός γονότυπου-φαινοτύπου και αυτές οι διαταραχές πρέπει να αναφέρονται με ενιαίο προσδιορισμό ως NPHP.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Νεφρωνόφθιση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05272"/>
            <a:ext cx="8640960" cy="38519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Στην κλασική NPHP, οι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νεφροί έχουν μειωμένο μέγεθος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ατροφία του φλοιού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απουσία φλοιομυελικού διαχωρισμού.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 ιστοπαθολογικά ευρήματα περιλαμβάνουν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ατροφία των σωληναρίων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με πάχυνση των βασικών μεμβρανών των σωληναρίων,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διάχυτη και σοβαρή διάμεση ίνωση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κύστεις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μεταβλητού μεγέθους κατανεμημένες σε ακανόνιστο πρότυπο στο όριο του φλοιού με τον έξω μυελό.</a:t>
            </a:r>
          </a:p>
          <a:p>
            <a:pPr>
              <a:buClr>
                <a:srgbClr val="A50021"/>
              </a:buClr>
              <a:buNone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Ωστόσο, έως και 25% των νεφρών της NPHP δεν έχουν ορατές κύστεις.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Ιστοπαθολογία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Νεφρωνόφθισης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31500" y="5058000"/>
            <a:ext cx="2812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7728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Μειωμένη συμπυκνωτική ικανότητα των ούρων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συνήθως προηγείται της έκπτωσης της νεφρικής λειτουργίας, με τυπική εμφάνιση μεταξύ 4 και 6 ετών.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πολυουρία και η πολυδιψία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κοινά.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απώλεια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αναπτύσσεται στους περισσότερους ασθενείς με νεφρική δυσλειτουργία και συχνά απαιτείται συμπλήρωση νατρίου μέχρι την εμφάνιση του ΧΝΝ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Διαταραχές της ανάπτυξης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δυσανάλογες σε σχέση με τον βαθμό νεφρικής ανεπάρκειας είναι συχνές.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Κλινική εικόνα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640960" cy="259228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 παιδιά με τη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βρεφική παραλλαγή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αναπτύσσουν συμπτώματα κατά τους πρώτους λίγους μήνες της ζωής τους και προχωρούν γρήγορα σε ΧΝΝ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συνήθως πριν από την ηλικία των 2 ετών αλλά πάντοτε έως τα 5.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σοβαρή υπέρταση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κοινή διαταραχή.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Πρόγνωση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Νεφρωνόφθισης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7728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ένα παιδί με ΝΡΗΡ και νεφρική δυσλειτουργία, το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υπερηχογράφημα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τυπικά αποκαλύπτει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κανονικούς ή μικρούς νεφρούς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αυξημένη ηχογένεια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απώλεια του φλοιομυελικού διαχωρισμού.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Σε ορισμένες περιπτώσεις,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κύστεις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μπορούν να εντοπιστούν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στη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φλοιομυελική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περιοχή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ή στο μυελό.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CT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με λεπτές τομές μπορεί να είναι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πιο ευαίσθητη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από το υπερηχογράφημα για την ανίχνευση αυτών των κύστεων.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Διάγνωση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Νεφρωνόφθισης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352928" cy="428396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Υποστηρικτική αγωγή.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Χορήγηση ανταγωνιστών των υποδοχέων τύπου 2 της βαζοπρεσίνης.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200" b="1" dirty="0" smtClean="0">
                <a:latin typeface="Arial" pitchFamily="34" charset="0"/>
                <a:cs typeface="Arial" pitchFamily="34" charset="0"/>
              </a:rPr>
              <a:t>Μεταμόσχευση νεφρού.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Θεραπεία </a:t>
              </a: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Νεφρωνόφθισης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Το σύνδρομο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Alport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 είναι μια κληρονομική διαταραχή που προκαλείται από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μεταλλάξεις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που επηρεάζουν  πρωτεΐνες της οικογένειας του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κολλαγόνου τύπου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 κύρια κλινικά χαρακτηριστικά του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περιλαμβάνουν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την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αιματουρία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την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πρωτεϊνουρία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και νεφρική δυσλειτουργία,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την αισθητηριακή κώφωση και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οφθαλμικές ανωμαλίες.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πορεία του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εξαρτάται από το φύλο με τους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άνδρες να εκδηλώνουν σοβαρότερα τη νόσο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Alport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66268" y="1916832"/>
            <a:ext cx="8568952" cy="4176464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PKD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μια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πολυσυστηματική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νόσος που χαρακτηρίζεται από πολλαπλές, αμφοτερόπλευρες κύστεις στους νεφρούς αλλά και σε άλλα όργανα όπως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Το ήπαρ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Το πάγκρεας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Αποτελεί γενετική διαταραχή από μεταλλάξεις σε ένα από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2 διαφορετικά γονίδια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κληρονομείται με τον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αυτοσωματικό επικρατή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τρόπο με ποικίλη έκφραση.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Παρότι οι καλοήθεις νεφρικές κύστεις είναι συχνές, οι πολλαπλές αμφοτερόπλευρες δεν είναι.</a:t>
            </a: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Πολυκυστικές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Νόσοι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8 - TextBox"/>
          <p:cNvSpPr txBox="1"/>
          <p:nvPr/>
        </p:nvSpPr>
        <p:spPr>
          <a:xfrm>
            <a:off x="0" y="1023119"/>
            <a:ext cx="9144000" cy="492443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Αυτοσωμ</a:t>
            </a:r>
            <a:r>
              <a:rPr lang="el-G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Επικρατής Πολυκυστική Νόσος (Α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DPKD)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316835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κολλαγόνο τύπου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ένα κύριο συστατικό των βασικών μεμβρανών και περιλαμβάνει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έξι αλυσίδες, α1 (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) έως α6 (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Κάθε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μόριο κολλαγόνου τύπου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ένα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ετεροτριμερές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αποτελούμενο από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τρία είδη α αλυσίδων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Υπάρχουν διάφορα διακριτά δίκτυα κολλαγόνου τύπου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στις βασικές μεμβράνες των διαφόρων οργάνων με τη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GBM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να περιέχει ξεχωριστά δίκτυα α1-α2 (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) και α3-α4-α5 (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Alport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4581128"/>
            <a:ext cx="6086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Το σύνδρομο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Alport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έχει τρεις μορφές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όσον αφορά τη μοριακή γενετική τους βάση.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Χ-φυλοσύνδετη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μορφή προκύπτει από μεταλλάξεις του γονιδίου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COL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και επηρεάζει την α5 αλυσίδα του κολλαγόνου τύπου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αυτοσωματική υπολειπόμενη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μορφή που προκύπτει από μεταλλάξεις του γονιδίου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COL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ή του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COL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επηρεάζοντας τις αλυσίδες α3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 και α4 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IV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), αντίστοιχα, και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αυτοσωματική κυρίαρχη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μορφή από </a:t>
            </a:r>
            <a:r>
              <a:rPr lang="el-GR" sz="2000" b="1" dirty="0" err="1" smtClean="0">
                <a:latin typeface="Arial" pitchFamily="34" charset="0"/>
                <a:cs typeface="Arial" pitchFamily="34" charset="0"/>
              </a:rPr>
              <a:t>ετεροζυγωτικές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μεταλλάξεις στα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COL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ή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COL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Alport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640960" cy="475252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φυλοσύνδετη μορφή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του συνδρόμου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Alport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XLAS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 είναι η κυρίαρχη μορφή της νόσου, (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80% των ασθενών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Οι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άρρενες ασθενείς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σε αυτήν την περίπτωση εμφανίζουν σταδιακή επιδείνωση της νεφρικής τους λειτουργίας και τελικά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καταλήγουν σε νεφρική νόσο τελικού σταδίου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(ΧΝΝ-ΤΣ) κατά τη διάρκεια της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δεύτερης ή τρίτης δεκαετίας ζωής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τους ενώ εμφανίζουν και 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κώφωση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Clr>
                <a:srgbClr val="A50021"/>
              </a:buClr>
              <a:buNone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Στην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αυτοσωματική υπολειπόμενη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μορφή της νόσου (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ARAS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 οι περισσότεροι ασθενείς αναπτύσσουν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ΧΝΝ-ΤΣ και κώφωση πριν από την ηλικία των 30 ετών, ανεξαρτήτως φύλου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Στην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αυτοσωματική κυρίαρχη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μορφή του συνδρόμου, οι ετεροζυγώτες ασθενείς με μεταλλάξεις στα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COL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3 ή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COL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4 εμφανίζουν συνήθως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ασυμπτωματική αιματουρία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Σύνδρομο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Alport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Πρόγνωση 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640960" cy="367240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βλάβες που φαίνονται με το φωτονικό μικροσκόπιο και τον ανοσοφθορισμό δεν είναι παθογνωμονικές.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Αντίθετα στο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ηλεκτρονικό μικροσκόπιο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αποκαλύπτεται το βασικό χαρακτηριστικό της νόσου που είναι 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μεταβλητή πάχυνση και λέπτυνση της βασικής μεμβράνης του σπειράματος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Επιπλέον, παρατηρείται ποικίλου βαθμού σύντηξη των ποδοειδών προσεκβολών.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απουσία των αλυσίδων α3, α4 και α5 του κολλαγόνου τύπου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από τη βασική μεμβράνη των σπειραμάτων είναι διαγνωστική για το σύνδρομο (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ανοσοφθορισμός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Ιστοπαθολογία</a:t>
              </a:r>
              <a:endParaRPr lang="el-GR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51777"/>
            <a:ext cx="2981325" cy="181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02843" y="5085184"/>
            <a:ext cx="2981325" cy="17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Ιστοπαθολογία</a:t>
              </a:r>
              <a:endParaRPr lang="el-GR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196751"/>
            <a:ext cx="7036183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640960" cy="4355976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αιματουρία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είναι το βασικό κλινικό εύρημα στο σύνδρομο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Alport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με του άρρενες να εμφανίζουν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επίμονη μικροσκοπική αιματουρία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ή σε άλλες περιπτώσεις επεισοδιακή  αιματουρία μετά από λοιμώξεις του ανώτερου αναπνευστικού.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αιματουρία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εμφανίζεται στα προσβεβλημένα αγόρια πολύ νωρίς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ήδη κατά το πρώτο έτος της ζωής ή ακόμα και κατά τη γέννηση.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Τα αγόρια που δεν εμφανίζουν αιματουρία κατά τα πρώτα δέκα χρόνια της ζωής τους είναι απίθανο να επηρεαστούν.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Κλινικές εκδηλώσεις</a:t>
              </a:r>
              <a:endParaRPr lang="el-GR" sz="3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40960" cy="4283968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πρωτεϊνουρία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συνήθως απουσιάζει τα πρώτα χρόνια της ζωής, αλλά αναπτύσσεται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τελικά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σε όλους τους άρρενες ασθενείς με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XLAS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και στους ασθενείς και των δύο φύλων με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ARAS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Όλοι οι άρρενες ασθενείς με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XLAS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τελικά εμφανίζουν ΧΝΝ-ΤΣ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ενώ αντίθετα η κατάληξη αυτή είναι πιο σπάνια στις γυναίκες οι οποίες εμφανίζουν ΧΝΝ-ΤΣ σε ποσοστό λίγο πάνω από 10% πριν την ηλικία των 40 ετών (έναντι 90% των ανδρών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XLAS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), ποσοστό που αυξάνεται στο 40% στην ηλικία των 80.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Κλινικές εκδηλώσεις</a:t>
              </a:r>
              <a:endParaRPr lang="el-GR" sz="3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Κώφωση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παρουσιάζεται σε περίπου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80% των αρρένων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και στο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30% των θήλεων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με σύνδρομο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Alport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ενώ σε ορισμένους ασθενείς, η κώφωση μπορεί να εμφανιστεί καθυστερημένα και να έχει αργή πρόοδο. 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διαταραχές στους οφθαλμούς εμφανίζονται στο 40% των αρρένων και σε περίπου 15% των θηλέων με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XLAS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παρουσία πρόσθιου φακόκωνου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, που αναπτύσσεται μετά τη γέννηση, είναι ουσιαστικά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παθογνωμονική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του συνδρόμου και εμφανίζεται σε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περίπου 15% των αρένων με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XLAS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που καταλήγουν σε ΧΝΝ-ΤΣ σχετικά πρώιμα.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Κλινικές εκδηλώσεις</a:t>
              </a:r>
              <a:endParaRPr lang="el-GR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0775" y="4867275"/>
            <a:ext cx="29432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305272"/>
            <a:ext cx="8640960" cy="457200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συστάσεις της τρέχουσας κλινικής πρακτικής για τη βελτίωση της πρόγνωσης της νόσου επικεντρώνονται στην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πρώιμη έναρξη α-ΜΕΑ ή </a:t>
            </a:r>
            <a:r>
              <a:rPr lang="en-US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ARBs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με σκοπό τη μείωση της λευκωματουρίας. 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μεταμόσχευση νεφρού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η μόνη διαθέσιμη θεραπεία για το σύνδρομο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Alport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με επιβίωση του μοσχεύματος παρόμοια με αυτή των ασθενών με άλλες υποκείμενες διαγνώσεις. Σε αυτήν την περίπτωση υπάρχει μικρή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πιθανότητα (2-3%) να εμφανιστεί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anti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GBM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σπειραματονεφρίτιδα έναντι του μοσχεύματος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bg1"/>
                  </a:solidFill>
                </a:rPr>
                <a:t>Θεραπεία</a:t>
              </a:r>
              <a:endParaRPr lang="el-GR" sz="3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640960" cy="4680520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πρωτεΐνες που εμπλέκονται στην παθογένεια της 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ADPKD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είναι γνωστές ως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Πολυκυστίνη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– 1</a:t>
            </a:r>
          </a:p>
          <a:p>
            <a:pPr lvl="1"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18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Πολυκυστίνη</a:t>
            </a:r>
            <a:r>
              <a:rPr lang="el-GR" sz="1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– 2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Οι πρωτεΐνες αυτές έχουν κυρίαρχο ρόλο στη φυσιολογική λειτουργία του </a:t>
            </a:r>
            <a:r>
              <a:rPr lang="en-US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primary cilium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το οποίο είναι βασικό για τη διατήρηση του φαινοτύπου των σωληναριακών κυττάρων.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Δημιουργία κύστεων στη </a:t>
            </a:r>
            <a:r>
              <a:rPr lang="el-GR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φλοιομυελική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περιοχή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Αυτοσωμ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Επικρατής Πολυκυστική Νόσος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6 - TextBox"/>
          <p:cNvSpPr txBox="1"/>
          <p:nvPr/>
        </p:nvSpPr>
        <p:spPr>
          <a:xfrm>
            <a:off x="86296" y="1124744"/>
            <a:ext cx="8950200" cy="492443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lvl="1" algn="ctr">
              <a:buClr>
                <a:srgbClr val="A50021"/>
              </a:buClr>
            </a:pPr>
            <a:r>
              <a:rPr lang="el-GR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Παθογένεια Α</a:t>
            </a:r>
            <a:r>
              <a:rPr lang="en-US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DPKD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116960"/>
              <a:ext cx="9143809" cy="478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buClr>
                  <a:srgbClr val="A50021"/>
                </a:buClr>
              </a:pPr>
              <a:r>
                <a:rPr lang="el-GR" sz="2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6" y="1124744"/>
            <a:ext cx="9115707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116960"/>
              <a:ext cx="9143809" cy="478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 algn="ctr">
                <a:buClr>
                  <a:srgbClr val="A50021"/>
                </a:buClr>
              </a:pPr>
              <a:r>
                <a:rPr lang="el-GR" sz="2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5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6" y="909320"/>
            <a:ext cx="9132119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51520" y="1519808"/>
            <a:ext cx="8640960" cy="3709392"/>
          </a:xfrm>
        </p:spPr>
        <p:txBody>
          <a:bodyPr/>
          <a:lstStyle/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ADPKD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εμφανίζεται σε όλον τον κόσμο και σε όλες τις φυλές με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συχνότητα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που κυμαίνεται κατά τη γέννηση από </a:t>
            </a:r>
            <a:r>
              <a:rPr lang="de-DE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 : 400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έως</a:t>
            </a:r>
            <a:r>
              <a:rPr lang="de-DE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1 : 1000</a:t>
            </a:r>
            <a:r>
              <a:rPr lang="de-DE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Παλαιότερα η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ADPKD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εμφανιζόταν πιο επιθετική και πιο νωρίς, όσον αφορά τη νεφρική λειτουργία, στους άρρενες ασθενείς σε σχέση με τις γυναίκες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endParaRPr lang="el-G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Ωστόσο, σε νεότερες επιδημιολογικές μελέτες </a:t>
            </a:r>
            <a:r>
              <a:rPr lang="el-GR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η ηλικία εμφάνισης ΧΝΝ τόσο στους άνδρες όσο και στις γυναίκες είναι ταυτόσημη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44245"/>
              <a:ext cx="9143809" cy="58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Επιδημιολογία </a:t>
              </a: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ADPKD</a:t>
              </a:r>
              <a:r>
                <a:rPr lang="el-GR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86296" y="1052736"/>
            <a:ext cx="8950200" cy="461665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marL="0" lvl="1" algn="ctr">
              <a:buClr>
                <a:srgbClr val="A50021"/>
              </a:buClr>
            </a:pPr>
            <a:r>
              <a:rPr lang="el-GR" sz="2400" b="1" dirty="0" smtClean="0">
                <a:solidFill>
                  <a:schemeClr val="bg1"/>
                </a:solidFill>
              </a:rPr>
              <a:t>Διάγνωση – Θετικό Οικογενειακό Ιστορικό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ung 41"/>
          <p:cNvGrpSpPr>
            <a:grpSpLocks/>
          </p:cNvGrpSpPr>
          <p:nvPr/>
        </p:nvGrpSpPr>
        <p:grpSpPr bwMode="auto">
          <a:xfrm>
            <a:off x="0" y="0"/>
            <a:ext cx="9144190" cy="703640"/>
            <a:chOff x="0" y="1"/>
            <a:chExt cx="9144000" cy="705612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1"/>
              <a:ext cx="9144000" cy="705612"/>
            </a:xfrm>
            <a:prstGeom prst="rect">
              <a:avLst/>
            </a:prstGeom>
            <a:solidFill>
              <a:srgbClr val="0000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0" y="97523"/>
              <a:ext cx="9143809" cy="493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l-GR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Αυτοσωματική Επικρατής Πολυκυστική Νόσος (Α</a:t>
              </a:r>
              <a:r>
                <a:rPr lang="en-US" sz="2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DPKD)</a:t>
              </a:r>
            </a:p>
          </p:txBody>
        </p:sp>
      </p:grpSp>
      <p:grpSp>
        <p:nvGrpSpPr>
          <p:cNvPr id="3" name="15 - Ομάδα"/>
          <p:cNvGrpSpPr>
            <a:grpSpLocks noChangeAspect="1"/>
          </p:cNvGrpSpPr>
          <p:nvPr/>
        </p:nvGrpSpPr>
        <p:grpSpPr>
          <a:xfrm>
            <a:off x="1403648" y="1773336"/>
            <a:ext cx="6286230" cy="4680000"/>
            <a:chOff x="2149732" y="1276006"/>
            <a:chExt cx="4835550" cy="3600000"/>
          </a:xfrm>
        </p:grpSpPr>
        <p:pic>
          <p:nvPicPr>
            <p:cNvPr id="13" name="object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9732" y="1276006"/>
              <a:ext cx="4835550" cy="3600000"/>
            </a:xfrm>
            <a:prstGeom prst="rect">
              <a:avLst/>
            </a:prstGeom>
          </p:spPr>
        </p:pic>
        <p:sp>
          <p:nvSpPr>
            <p:cNvPr id="14" name="13 - Ορθογώνιο"/>
            <p:cNvSpPr/>
            <p:nvPr/>
          </p:nvSpPr>
          <p:spPr>
            <a:xfrm>
              <a:off x="3321860" y="2787774"/>
              <a:ext cx="792088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15" name="14 - Ευθεία γραμμή σύνδεσης"/>
            <p:cNvCxnSpPr/>
            <p:nvPr/>
          </p:nvCxnSpPr>
          <p:spPr>
            <a:xfrm>
              <a:off x="2699792" y="2242048"/>
              <a:ext cx="100811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>
              <a:off x="4978044" y="2242048"/>
              <a:ext cx="828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40411</TotalTime>
  <Words>2653</Words>
  <Application>Microsoft Office PowerPoint</Application>
  <PresentationFormat>Προβολή στην οθόνη (4:3)</PresentationFormat>
  <Paragraphs>340</Paragraphs>
  <Slides>48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Δικαιοσύνη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Μάριος Παπασωτηρίου</dc:creator>
  <cp:lastModifiedBy>Marios Papasotiriou</cp:lastModifiedBy>
  <cp:revision>3282</cp:revision>
  <dcterms:created xsi:type="dcterms:W3CDTF">2013-12-16T11:06:29Z</dcterms:created>
  <dcterms:modified xsi:type="dcterms:W3CDTF">2025-05-31T20:07:42Z</dcterms:modified>
</cp:coreProperties>
</file>