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3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3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329" r:id="rId37"/>
    <p:sldId id="293" r:id="rId38"/>
    <p:sldId id="294" r:id="rId39"/>
    <p:sldId id="295" r:id="rId40"/>
    <p:sldId id="296" r:id="rId41"/>
    <p:sldId id="302" r:id="rId42"/>
    <p:sldId id="300" r:id="rId43"/>
    <p:sldId id="301" r:id="rId44"/>
    <p:sldId id="306" r:id="rId45"/>
    <p:sldId id="307" r:id="rId46"/>
    <p:sldId id="308" r:id="rId47"/>
    <p:sldId id="326" r:id="rId48"/>
    <p:sldId id="310" r:id="rId49"/>
    <p:sldId id="328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  <p:sldId id="324" r:id="rId64"/>
    <p:sldId id="330" r:id="rId65"/>
    <p:sldId id="292" r:id="rId6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79FD-EB7B-4EC9-814C-D850E8F828A6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7159-655A-409A-BD29-682FF01084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FCAE-944A-48D7-9148-84ED03FEFC0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FCAE-944A-48D7-9148-84ED03FEFC0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FCAE-944A-48D7-9148-84ED03FEFC08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26D3-BA9E-4D68-9B21-FD2787898FCC}" type="datetimeFigureOut">
              <a:rPr lang="el-GR" smtClean="0"/>
              <a:pPr/>
              <a:t>27/5/2021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17D7-F501-4F01-8F76-8394F7109BB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4800" dirty="0" smtClean="0">
                <a:solidFill>
                  <a:schemeClr val="bg1"/>
                </a:solidFill>
              </a:rPr>
              <a:t>ΔΙΑΤΑΡΑΧΕΣ ΤΗΣ ΟΜΟΙΟΣΤΑΣΙΑΣ ΤΟΥ ΚΑΛΙΟΥ</a:t>
            </a:r>
            <a:endParaRPr lang="el-GR" sz="4800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320552"/>
          </a:xfrm>
          <a:solidFill>
            <a:schemeClr val="accent1">
              <a:alpha val="27000"/>
            </a:schemeClr>
          </a:solidFill>
        </p:spPr>
        <p:txBody>
          <a:bodyPr>
            <a:normAutofit lnSpcReduction="10000"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Παπαχρήστου Ευάγγελος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Επίκουρος Καθηγητής Παθολογίας - Νεφρολογίας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Ιατρική Σχολή Πανεπιστημίου Πατρών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5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46781" y="1285860"/>
            <a:ext cx="3882607" cy="531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1736" y="3643316"/>
            <a:ext cx="900000" cy="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57200" y="71414"/>
            <a:ext cx="8229600" cy="71438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Κάλιο: Ισοζύγιο πρόσληψης - αποβολής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4942" y="1465878"/>
            <a:ext cx="6553206" cy="510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457200" y="44624"/>
            <a:ext cx="8229600" cy="102692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Μετακίνηση Κ</a:t>
            </a:r>
            <a:r>
              <a:rPr lang="el-GR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  <a:r>
              <a:rPr lang="el-G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ενδο</a:t>
            </a:r>
            <a:r>
              <a:rPr lang="el-G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l-GR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εξωκυττάρια</a:t>
            </a:r>
            <a:r>
              <a:rPr lang="el-GR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(ανακατανομή)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988840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Καταστάσεις που συνοδεύονται από αυξημένη έξοδο καλίου από τα κύτταρα (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l-GR" sz="2800" dirty="0" err="1" smtClean="0">
                <a:solidFill>
                  <a:srgbClr val="FF0000"/>
                </a:solidFill>
              </a:rPr>
              <a:t>υπερκαλιαιμία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1428760" cy="50006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Οξέωση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500166" y="5500702"/>
            <a:ext cx="2523130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Υπερκαλιαιμία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1988840"/>
            <a:ext cx="37248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Καταστάσεις που συνοδεύονται από αυξημένη έξοδο καλίου από τα κύτταρα (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l-GR" sz="2800" dirty="0" err="1" smtClean="0">
                <a:solidFill>
                  <a:srgbClr val="FF0000"/>
                </a:solidFill>
              </a:rPr>
              <a:t>υπερκαλιαιμία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714876" y="5488632"/>
            <a:ext cx="3024906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Όχι </a:t>
            </a:r>
            <a:r>
              <a:rPr kumimoji="0" lang="el-GR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υπερκαλιαιμία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1428760" cy="50006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Οξέωση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Καταστάσεις που συνοδεύονται από αυξημένη έξοδο καλίου από τα κύτταρα (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l-GR" sz="2800" dirty="0" err="1" smtClean="0">
                <a:solidFill>
                  <a:srgbClr val="FF0000"/>
                </a:solidFill>
              </a:rPr>
              <a:t>υπερκαλιαιμία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858280" cy="490063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b="1" dirty="0" smtClean="0">
                <a:solidFill>
                  <a:srgbClr val="FF0000"/>
                </a:solidFill>
              </a:rPr>
              <a:t>α-</a:t>
            </a:r>
            <a:r>
              <a:rPr lang="el-GR" sz="2800" b="1" dirty="0" err="1" smtClean="0">
                <a:solidFill>
                  <a:srgbClr val="FF0000"/>
                </a:solidFill>
              </a:rPr>
              <a:t>αδρενεργικοί </a:t>
            </a:r>
            <a:r>
              <a:rPr lang="el-GR" sz="2800" b="1" dirty="0" smtClean="0">
                <a:solidFill>
                  <a:srgbClr val="FF0000"/>
                </a:solidFill>
              </a:rPr>
              <a:t>υποδοχείς:</a:t>
            </a:r>
          </a:p>
          <a:p>
            <a:pPr lvl="1">
              <a:lnSpc>
                <a:spcPct val="16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FF0000"/>
                </a:solidFill>
              </a:rPr>
              <a:t>↓ </a:t>
            </a:r>
            <a:r>
              <a:rPr lang="en-US" sz="2400" dirty="0" smtClean="0"/>
              <a:t>c-AMP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καταστολή αντλίας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-K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-ATP</a:t>
            </a:r>
            <a:r>
              <a:rPr lang="el-GR" sz="2400" dirty="0" err="1" smtClean="0"/>
              <a:t>άσης</a:t>
            </a:r>
            <a:endParaRPr lang="el-G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b="1" dirty="0" err="1" smtClean="0">
                <a:solidFill>
                  <a:srgbClr val="FF0000"/>
                </a:solidFill>
              </a:rPr>
              <a:t>Υπερωσμοτικότητα</a:t>
            </a:r>
            <a:r>
              <a:rPr lang="el-GR" sz="2800" dirty="0" smtClean="0">
                <a:solidFill>
                  <a:srgbClr val="FF0000"/>
                </a:solidFill>
              </a:rPr>
              <a:t>: </a:t>
            </a:r>
          </a:p>
          <a:p>
            <a:pPr lvl="1">
              <a:lnSpc>
                <a:spcPct val="16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Δραστικά </a:t>
            </a:r>
            <a:r>
              <a:rPr lang="el-GR" sz="2400" dirty="0" err="1" smtClean="0"/>
              <a:t>ωσμόλια</a:t>
            </a:r>
            <a:r>
              <a:rPr lang="el-GR" sz="2400" dirty="0" smtClean="0"/>
              <a:t> (</a:t>
            </a:r>
            <a:r>
              <a:rPr lang="el-GR" sz="2400" dirty="0" err="1" smtClean="0"/>
              <a:t>μαννιτόλη</a:t>
            </a:r>
            <a:r>
              <a:rPr lang="el-GR" sz="2400" dirty="0" smtClean="0"/>
              <a:t>, ↑[</a:t>
            </a:r>
            <a:r>
              <a:rPr lang="en-US" sz="2400" dirty="0" err="1" smtClean="0"/>
              <a:t>Glu</a:t>
            </a:r>
            <a:r>
              <a:rPr lang="en-US" sz="2400" dirty="0" smtClean="0"/>
              <a:t>] </a:t>
            </a:r>
            <a:r>
              <a:rPr lang="el-GR" sz="2400" dirty="0" smtClean="0"/>
              <a:t>σε ασθενείς με ΣΔ, </a:t>
            </a:r>
            <a:r>
              <a:rPr lang="en-US" sz="2400" dirty="0" err="1" smtClean="0"/>
              <a:t>NaCl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1">
              <a:lnSpc>
                <a:spcPct val="160000"/>
              </a:lnSpc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μετακίνηση ύδατος από τον </a:t>
            </a:r>
            <a:r>
              <a:rPr lang="el-GR" sz="2400" dirty="0" err="1" smtClean="0"/>
              <a:t>ενδο</a:t>
            </a:r>
            <a:r>
              <a:rPr lang="el-GR" sz="2400" dirty="0" smtClean="0"/>
              <a:t>- στον εξωκυττάριο χώρο </a:t>
            </a:r>
            <a:r>
              <a:rPr lang="el-GR" sz="2400" b="1" dirty="0" smtClean="0">
                <a:solidFill>
                  <a:srgbClr val="FF0000"/>
                </a:solidFill>
              </a:rPr>
              <a:t>→ </a:t>
            </a:r>
          </a:p>
          <a:p>
            <a:pPr lvl="1">
              <a:lnSpc>
                <a:spcPct val="160000"/>
              </a:lnSpc>
              <a:buNone/>
            </a:pPr>
            <a:r>
              <a:rPr lang="el-GR" sz="2400" dirty="0" smtClean="0"/>
              <a:t>↓ όγκου κυττάρων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↑[Κ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]</a:t>
            </a:r>
            <a:r>
              <a:rPr lang="el-GR" sz="2400" baseline="-25000" dirty="0" smtClean="0"/>
              <a:t>ενδοκυττάρια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καταστολή αντλίας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ATP</a:t>
            </a:r>
            <a:r>
              <a:rPr lang="el-GR" sz="2400" dirty="0" err="1" smtClean="0"/>
              <a:t>άσης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Καταστάσεις που συνοδεύονται από αυξημένη έξοδο καλίου από τα κύτταρα (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l-GR" sz="2800" dirty="0" err="1" smtClean="0">
                <a:solidFill>
                  <a:srgbClr val="FF0000"/>
                </a:solidFill>
              </a:rPr>
              <a:t>υπερκαλιαιμία</a:t>
            </a:r>
            <a:r>
              <a:rPr lang="el-GR" sz="2800" dirty="0" smtClean="0">
                <a:solidFill>
                  <a:schemeClr val="bg1"/>
                </a:solidFill>
              </a:rPr>
              <a:t>)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858280" cy="490063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b="1" dirty="0" smtClean="0">
                <a:solidFill>
                  <a:srgbClr val="FF0000"/>
                </a:solidFill>
              </a:rPr>
              <a:t>Άσκηση: </a:t>
            </a:r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b="1" dirty="0" smtClean="0"/>
              <a:t>α – </a:t>
            </a:r>
            <a:r>
              <a:rPr lang="el-GR" sz="2400" b="1" dirty="0" err="1" smtClean="0"/>
              <a:t>αδρενεργική</a:t>
            </a:r>
            <a:r>
              <a:rPr lang="el-GR" sz="2400" b="1" dirty="0" smtClean="0"/>
              <a:t> διέγερση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έξοδος  Κ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από τα κύτταρα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</a:t>
            </a:r>
            <a:r>
              <a:rPr lang="el-GR" sz="2400" dirty="0" err="1" smtClean="0"/>
              <a:t>υπερκαλιαιμία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αγγειοδιαστολή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↑ μυϊκής αιμάτωσης.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b="1" dirty="0" smtClean="0"/>
              <a:t>β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αδρενεργική</a:t>
            </a:r>
            <a:r>
              <a:rPr lang="el-GR" sz="2400" b="1" dirty="0" smtClean="0"/>
              <a:t> διέγερση 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↑ εισόδου Κ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στα μυϊκά κύτταρα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</a:t>
            </a:r>
            <a:r>
              <a:rPr lang="el-GR" sz="2400" dirty="0" err="1" smtClean="0"/>
              <a:t>υποκαλιαιμία</a:t>
            </a:r>
            <a:r>
              <a:rPr lang="el-GR" sz="2400" dirty="0" smtClean="0"/>
              <a:t> (</a:t>
            </a:r>
            <a:r>
              <a:rPr lang="el-GR" sz="2400" dirty="0" err="1" smtClean="0"/>
              <a:t>ραβδομυόλυση</a:t>
            </a:r>
            <a:r>
              <a:rPr lang="el-GR" sz="2400" dirty="0" smtClean="0"/>
              <a:t> μετά από άσκηση σε προϋπάρχουσα ένδεια καλίου).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Καταστάσεις που συνοδεύονται από αυξημένη είσοδο καλίου στα κύτταρα (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l-GR" sz="2800" dirty="0" err="1" smtClean="0">
                <a:solidFill>
                  <a:srgbClr val="FF0000"/>
                </a:solidFill>
              </a:rPr>
              <a:t>υποκαλιαιμία</a:t>
            </a:r>
            <a:r>
              <a:rPr lang="el-GR" sz="2800" dirty="0" smtClean="0">
                <a:solidFill>
                  <a:schemeClr val="bg1"/>
                </a:solidFill>
              </a:rPr>
              <a:t>)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0000"/>
                </a:solidFill>
              </a:rPr>
              <a:t>Ινσουλίνη: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Ε</a:t>
            </a:r>
            <a:r>
              <a:rPr lang="el-GR" dirty="0" smtClean="0"/>
              <a:t>νεργοποίηση αντλίας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- K</a:t>
            </a:r>
            <a:r>
              <a:rPr lang="en-US" baseline="30000" dirty="0" smtClean="0"/>
              <a:t>+</a:t>
            </a:r>
            <a:r>
              <a:rPr lang="en-US" dirty="0" smtClean="0"/>
              <a:t> ATP</a:t>
            </a:r>
            <a:r>
              <a:rPr lang="el-GR" dirty="0" err="1" smtClean="0"/>
              <a:t>άσης</a:t>
            </a:r>
            <a:r>
              <a:rPr lang="el-GR" dirty="0" smtClean="0"/>
              <a:t> (ανεξάρτητα από την είσοδο </a:t>
            </a:r>
            <a:r>
              <a:rPr lang="en-US" dirty="0" err="1" smtClean="0"/>
              <a:t>Glu</a:t>
            </a:r>
            <a:r>
              <a:rPr lang="el-GR" dirty="0" smtClean="0"/>
              <a:t> στα κύτταρα)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l-GR" b="1" baseline="-25000" dirty="0" smtClean="0">
                <a:solidFill>
                  <a:srgbClr val="FF0000"/>
                </a:solidFill>
              </a:rPr>
              <a:t>2 </a:t>
            </a:r>
            <a:r>
              <a:rPr lang="el-GR" b="1" dirty="0" smtClean="0">
                <a:solidFill>
                  <a:srgbClr val="FF0000"/>
                </a:solidFill>
              </a:rPr>
              <a:t>– </a:t>
            </a:r>
            <a:r>
              <a:rPr lang="el-GR" b="1" dirty="0" err="1" smtClean="0">
                <a:solidFill>
                  <a:srgbClr val="FF0000"/>
                </a:solidFill>
              </a:rPr>
              <a:t>αδρενεργικοί</a:t>
            </a:r>
            <a:r>
              <a:rPr lang="el-GR" b="1" dirty="0" smtClean="0">
                <a:solidFill>
                  <a:srgbClr val="FF0000"/>
                </a:solidFill>
              </a:rPr>
              <a:t> υποδοχείς: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</a:rPr>
              <a:t>↑ </a:t>
            </a:r>
            <a:r>
              <a:rPr lang="en-US" dirty="0" smtClean="0"/>
              <a:t>c-AMP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→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ενεργοποίηση αντλίας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- K</a:t>
            </a:r>
            <a:r>
              <a:rPr lang="en-US" baseline="30000" dirty="0" smtClean="0"/>
              <a:t>+</a:t>
            </a:r>
            <a:r>
              <a:rPr lang="en-US" dirty="0" smtClean="0"/>
              <a:t> ATP</a:t>
            </a:r>
            <a:r>
              <a:rPr lang="el-GR" dirty="0" err="1" smtClean="0"/>
              <a:t>άσης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Καταστάσεις που συνοδεύονται από αυξημένη είσοδο καλίου στα κύτταρα (</a:t>
            </a:r>
            <a:r>
              <a:rPr lang="el-GR" sz="2800" dirty="0" smtClean="0">
                <a:solidFill>
                  <a:srgbClr val="FF0000"/>
                </a:solidFill>
              </a:rPr>
              <a:t>→ </a:t>
            </a:r>
            <a:r>
              <a:rPr lang="el-GR" sz="2800" dirty="0" err="1" smtClean="0">
                <a:solidFill>
                  <a:srgbClr val="FF0000"/>
                </a:solidFill>
              </a:rPr>
              <a:t>υποκαλιαιμία</a:t>
            </a:r>
            <a:r>
              <a:rPr lang="el-GR" sz="2800" dirty="0" smtClean="0">
                <a:solidFill>
                  <a:schemeClr val="bg1"/>
                </a:solidFill>
              </a:rPr>
              <a:t>)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b="1" dirty="0" err="1" smtClean="0">
                <a:solidFill>
                  <a:srgbClr val="FF0000"/>
                </a:solidFill>
              </a:rPr>
              <a:t>Αλδοστερόνη</a:t>
            </a:r>
            <a:r>
              <a:rPr lang="el-GR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ALD)</a:t>
            </a:r>
            <a:r>
              <a:rPr lang="el-GR" b="1" dirty="0" smtClean="0">
                <a:solidFill>
                  <a:srgbClr val="FF0000"/>
                </a:solidFill>
              </a:rPr>
              <a:t>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Ενεργοποίηση αντλίας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-K</a:t>
            </a:r>
            <a:r>
              <a:rPr lang="en-US" baseline="30000" dirty="0" smtClean="0"/>
              <a:t>+</a:t>
            </a:r>
            <a:r>
              <a:rPr lang="en-US" dirty="0" smtClean="0"/>
              <a:t>ATP</a:t>
            </a:r>
            <a:r>
              <a:rPr lang="el-GR" dirty="0" err="1" smtClean="0"/>
              <a:t>άσης</a:t>
            </a:r>
            <a:endParaRPr lang="en-US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Αύξηση νεφρικής αποβολής Κ</a:t>
            </a:r>
            <a:r>
              <a:rPr lang="el-GR" baseline="30000" dirty="0" smtClean="0"/>
              <a:t>+</a:t>
            </a:r>
            <a:r>
              <a:rPr lang="el-GR" dirty="0" smtClean="0"/>
              <a:t> :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Αύξηση </a:t>
            </a:r>
            <a:r>
              <a:rPr lang="el-GR" dirty="0" err="1" smtClean="0"/>
              <a:t>επαναρρόφησης</a:t>
            </a:r>
            <a:r>
              <a:rPr lang="el-GR" dirty="0" smtClean="0"/>
              <a:t>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(άπω </a:t>
            </a:r>
            <a:r>
              <a:rPr lang="el-GR" dirty="0" err="1" smtClean="0"/>
              <a:t>εσπειραμένο</a:t>
            </a:r>
            <a:r>
              <a:rPr lang="el-GR" dirty="0" smtClean="0"/>
              <a:t>, αθροιστικό)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Αύξηση απέκκρισης Κ</a:t>
            </a:r>
            <a:r>
              <a:rPr lang="el-GR" baseline="30000" dirty="0" smtClean="0"/>
              <a:t>+</a:t>
            </a:r>
            <a:r>
              <a:rPr lang="el-GR" dirty="0" smtClean="0"/>
              <a:t> </a:t>
            </a:r>
          </a:p>
          <a:p>
            <a:pPr lvl="2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Νεφρική ρύθμιση Καλίου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Οι νεφροί είναι υπεύθυνοι για τη διατήρηση της ομοιοστασίας του καλίου (απέκκριση – </a:t>
            </a:r>
            <a:r>
              <a:rPr lang="el-GR" dirty="0" err="1" smtClean="0"/>
              <a:t>επαναρρόφηση</a:t>
            </a:r>
            <a:r>
              <a:rPr lang="el-GR" dirty="0" smtClean="0"/>
              <a:t>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Η μέγιστη απεκκριτική ικανότητα των φυσιολογικών νεφρών για το κάλιο είναι 500 – 600</a:t>
            </a:r>
            <a:r>
              <a:rPr lang="en-US" dirty="0" smtClean="0"/>
              <a:t> </a:t>
            </a:r>
            <a:r>
              <a:rPr lang="en-US" dirty="0" err="1" smtClean="0"/>
              <a:t>mEq</a:t>
            </a:r>
            <a:r>
              <a:rPr lang="en-US" dirty="0" smtClean="0"/>
              <a:t>/d</a:t>
            </a:r>
            <a:r>
              <a:rPr lang="el-GR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Η τελική ρύθμιση της απεκκρινόμενης ποσότητας λαμβάνει χώρα στη φλοιώδη μοίρα του αθροιστικού σωληναρίου.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074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28794" y="1124744"/>
            <a:ext cx="5400600" cy="524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Νεφρική ρύθμιση Καλίου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907704" y="2852936"/>
            <a:ext cx="1368152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4355976" y="3356992"/>
            <a:ext cx="936104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220072" y="4581128"/>
            <a:ext cx="72008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0931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bg1"/>
                </a:solidFill>
              </a:rPr>
              <a:t>Κάλιο: Φυσιολογικές λειτουργίες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Ρύθμιση του δυναμικού ηρεμίας των κυτταρικών μεμβρανών:</a:t>
            </a:r>
          </a:p>
          <a:p>
            <a:pPr lvl="1"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000" dirty="0" smtClean="0"/>
              <a:t>Αλλαγές στη συγκέντρωση καλίου του </a:t>
            </a:r>
            <a:r>
              <a:rPr lang="el-GR" sz="2000" dirty="0" err="1" smtClean="0"/>
              <a:t>εξωκυττάριου</a:t>
            </a:r>
            <a:r>
              <a:rPr lang="el-GR" sz="2000" dirty="0" smtClean="0"/>
              <a:t> χώρου (</a:t>
            </a:r>
            <a:r>
              <a:rPr lang="en-US" sz="2000" dirty="0" smtClean="0"/>
              <a:t>ECF)</a:t>
            </a:r>
            <a:r>
              <a:rPr lang="el-GR" sz="2000" dirty="0" smtClean="0"/>
              <a:t> έχουν σημαντικές επιπτώσεις στη </a:t>
            </a:r>
            <a:r>
              <a:rPr lang="el-GR" sz="2000" dirty="0" err="1" smtClean="0"/>
              <a:t>νευρομυϊκή</a:t>
            </a:r>
            <a:r>
              <a:rPr lang="el-GR" sz="2000" dirty="0" smtClean="0"/>
              <a:t> διεγερσιμότητα (καρδιά, εγκέφαλος, νεύρα, μύες).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Κύριο ωσμωτικά δραστικό ενδοκυττάριο κατιόν.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Το ενδοκυττάριο κάλιο μετέχει στη ρύθμιση της οξεοβασικής ισορροπίας μέσω της ανταλλαγής του με εξωκυττάριο </a:t>
            </a:r>
            <a:r>
              <a:rPr lang="en-US" sz="2400" dirty="0" smtClean="0"/>
              <a:t>H</a:t>
            </a:r>
            <a:r>
              <a:rPr lang="en-US" sz="2400" baseline="30000" dirty="0" smtClean="0"/>
              <a:t>+ </a:t>
            </a:r>
            <a:r>
              <a:rPr lang="el-GR" sz="2400" dirty="0" smtClean="0"/>
              <a:t>και της αύξησης του νεφρικής παραγωγής αμμωνίου. </a:t>
            </a: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7696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052736"/>
            <a:ext cx="4896544" cy="40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Παχύ ανιόν σκέλος αγκύλης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Henle</a:t>
            </a:r>
            <a:r>
              <a:rPr lang="el-GR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TAL)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51520" y="5429264"/>
            <a:ext cx="8640960" cy="1272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Επαναρρόφηση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l-G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συμμεταφορέα</a:t>
            </a:r>
            <a:r>
              <a:rPr lang="el-GR" dirty="0" smtClean="0"/>
              <a:t>ς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-K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-2Cl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l-G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>↔</a:t>
            </a:r>
            <a:r>
              <a:rPr lang="en-US" dirty="0" smtClean="0"/>
              <a:t> </a:t>
            </a:r>
            <a:r>
              <a:rPr lang="el-GR" noProof="0" dirty="0" smtClean="0"/>
              <a:t>Απέκκριση Κ</a:t>
            </a:r>
            <a:r>
              <a:rPr lang="el-GR" baseline="30000" noProof="0" dirty="0" smtClean="0"/>
              <a:t>+</a:t>
            </a:r>
            <a:r>
              <a:rPr lang="el-GR" noProof="0" dirty="0" smtClean="0"/>
              <a:t> (δίαυλος </a:t>
            </a:r>
            <a:r>
              <a:rPr lang="en-US" noProof="0" dirty="0" smtClean="0"/>
              <a:t>ROMK</a:t>
            </a:r>
            <a:r>
              <a:rPr lang="el-GR" noProof="0" dirty="0" smtClean="0"/>
              <a:t>)</a:t>
            </a:r>
          </a:p>
          <a:p>
            <a:pPr marL="342900" lvl="0" indent="-3429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Υπό φυσιολογικές συνθήκες η συμμετοχή του </a:t>
            </a:r>
            <a:r>
              <a:rPr lang="en-US" dirty="0" smtClean="0"/>
              <a:t>TAL</a:t>
            </a:r>
            <a:r>
              <a:rPr lang="el-GR" dirty="0" smtClean="0"/>
              <a:t> στο ισοζύγιο καλίου είναι αμελητέα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052736"/>
            <a:ext cx="4896544" cy="400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Παχύ ανιόν σκέλος αγκύλης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Henle</a:t>
            </a:r>
            <a:r>
              <a:rPr lang="el-GR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TAL)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51520" y="5301208"/>
            <a:ext cx="8640960" cy="14010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Φόρτιση με κάλιο ή διουρητικά αγκύλης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→</a:t>
            </a:r>
            <a:r>
              <a:rPr lang="el-GR" dirty="0" smtClean="0"/>
              <a:t> αναστολή </a:t>
            </a:r>
            <a:r>
              <a:rPr lang="el-GR" dirty="0" err="1" smtClean="0"/>
              <a:t>συμμεταφορέα</a:t>
            </a:r>
            <a:r>
              <a:rPr lang="el-GR" dirty="0" smtClean="0"/>
              <a:t>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-K</a:t>
            </a:r>
            <a:r>
              <a:rPr lang="en-US" baseline="30000" dirty="0" smtClean="0"/>
              <a:t>+</a:t>
            </a:r>
            <a:r>
              <a:rPr lang="en-US" dirty="0" smtClean="0"/>
              <a:t>-2Cl</a:t>
            </a:r>
            <a:r>
              <a:rPr lang="en-US" baseline="30000" dirty="0" smtClean="0"/>
              <a:t>-</a:t>
            </a:r>
          </a:p>
          <a:p>
            <a:pPr marL="800100" lvl="1" indent="-3429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Αύξηση της απεκκρινόμενης ποσότητας καλίου</a:t>
            </a:r>
          </a:p>
          <a:p>
            <a:pPr marL="800100" lvl="1" indent="-3429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Αύξηση του όγκου διηθήματος και της  [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] </a:t>
            </a:r>
            <a:r>
              <a:rPr lang="el-GR" dirty="0" smtClean="0"/>
              <a:t>προς τον άπω </a:t>
            </a:r>
            <a:r>
              <a:rPr lang="el-GR" dirty="0" err="1" smtClean="0"/>
              <a:t>νεφρώνα</a:t>
            </a:r>
            <a:r>
              <a:rPr lang="el-GR" baseline="30000" dirty="0" smtClean="0"/>
              <a:t> </a:t>
            </a:r>
            <a:endParaRPr lang="en-US" noProof="0" dirty="0" smtClean="0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2143108" y="4000504"/>
            <a:ext cx="785818" cy="1000132"/>
          </a:xfrm>
          <a:prstGeom prst="downArrow">
            <a:avLst>
              <a:gd name="adj1" fmla="val 50000"/>
              <a:gd name="adj2" fmla="val 57882"/>
            </a:avLst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chemeClr val="bg1"/>
                </a:solidFill>
              </a:rPr>
              <a:t>Φλοιώδες αθροιστικό σωληνάριο – θεμέλια κύτταρα (</a:t>
            </a:r>
            <a:r>
              <a:rPr lang="en-US" sz="4400" dirty="0" smtClean="0">
                <a:solidFill>
                  <a:schemeClr val="bg1"/>
                </a:solidFill>
              </a:rPr>
              <a:t>Principal cells)</a:t>
            </a:r>
            <a:r>
              <a:rPr lang="el-GR" sz="4400" dirty="0" smtClean="0">
                <a:solidFill>
                  <a:schemeClr val="bg1"/>
                </a:solidFill>
              </a:rPr>
              <a:t> </a:t>
            </a:r>
            <a:r>
              <a:rPr lang="el-GR" sz="4400" dirty="0" smtClean="0">
                <a:solidFill>
                  <a:srgbClr val="FF0000"/>
                </a:solidFill>
              </a:rPr>
              <a:t>απέκκριση Κ</a:t>
            </a:r>
            <a:r>
              <a:rPr lang="el-GR" sz="4400" baseline="30000" dirty="0" smtClean="0">
                <a:solidFill>
                  <a:srgbClr val="FF0000"/>
                </a:solidFill>
              </a:rPr>
              <a:t>+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51520" y="5143512"/>
            <a:ext cx="8640960" cy="13290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lvl="0" indent="-1651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Επαναρρόφηση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l-G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ENaC</a:t>
            </a: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</a:t>
            </a:r>
            <a:r>
              <a:rPr lang="en-US" dirty="0" smtClean="0"/>
              <a:t> </a:t>
            </a:r>
            <a:r>
              <a:rPr lang="el-GR" dirty="0" smtClean="0"/>
              <a:t>ενεργοποίηση αντλίας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-K</a:t>
            </a:r>
            <a:r>
              <a:rPr lang="en-US" baseline="30000" dirty="0" smtClean="0"/>
              <a:t>+</a:t>
            </a:r>
            <a:r>
              <a:rPr lang="en-US" dirty="0" smtClean="0"/>
              <a:t>ATP</a:t>
            </a:r>
            <a:r>
              <a:rPr lang="el-GR" dirty="0" err="1" smtClean="0"/>
              <a:t>άσης</a:t>
            </a:r>
            <a:r>
              <a:rPr lang="el-G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→</a:t>
            </a:r>
            <a:r>
              <a:rPr lang="en-US" dirty="0" smtClean="0"/>
              <a:t> </a:t>
            </a:r>
            <a:r>
              <a:rPr lang="el-GR" dirty="0" smtClean="0"/>
              <a:t>είσοδος Κ</a:t>
            </a:r>
            <a:r>
              <a:rPr lang="el-GR" baseline="30000" dirty="0" smtClean="0"/>
              <a:t>+</a:t>
            </a:r>
            <a:r>
              <a:rPr lang="el-GR" dirty="0" smtClean="0"/>
              <a:t> στο κύτταρο (</a:t>
            </a:r>
            <a:r>
              <a:rPr lang="el-GR" dirty="0" err="1" smtClean="0"/>
              <a:t>βασικοπλάγια</a:t>
            </a:r>
            <a:r>
              <a:rPr lang="el-GR" dirty="0" smtClean="0"/>
              <a:t> επιφάνεια) </a:t>
            </a:r>
            <a:r>
              <a:rPr lang="el-GR" b="1" dirty="0" smtClean="0">
                <a:solidFill>
                  <a:srgbClr val="FF0000"/>
                </a:solidFill>
              </a:rPr>
              <a:t>→</a:t>
            </a:r>
            <a:r>
              <a:rPr lang="el-GR" dirty="0" smtClean="0"/>
              <a:t> ↑ απέκκρισης Κ</a:t>
            </a:r>
            <a:r>
              <a:rPr lang="el-GR" baseline="30000" dirty="0" smtClean="0"/>
              <a:t>+</a:t>
            </a:r>
            <a:r>
              <a:rPr lang="el-GR" dirty="0" smtClean="0"/>
              <a:t> στον </a:t>
            </a:r>
            <a:r>
              <a:rPr lang="el-GR" dirty="0" err="1" smtClean="0"/>
              <a:t>σωληναριακό</a:t>
            </a:r>
            <a:r>
              <a:rPr lang="el-GR" dirty="0" smtClean="0"/>
              <a:t> αυλό (δίαυλοι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00108"/>
            <a:ext cx="48734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4500570"/>
            <a:ext cx="121444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00108"/>
            <a:ext cx="48734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57200" y="71414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chemeClr val="bg1"/>
                </a:solidFill>
              </a:rPr>
              <a:t>Φλοιώδες αθροιστικό σωληνάριο – θεμέλια κύτταρα (</a:t>
            </a:r>
            <a:r>
              <a:rPr lang="en-US" sz="4400" dirty="0" smtClean="0">
                <a:solidFill>
                  <a:schemeClr val="bg1"/>
                </a:solidFill>
              </a:rPr>
              <a:t>Principal cells)</a:t>
            </a:r>
            <a:r>
              <a:rPr lang="el-GR" sz="4400" dirty="0" smtClean="0">
                <a:solidFill>
                  <a:schemeClr val="bg1"/>
                </a:solidFill>
              </a:rPr>
              <a:t>:</a:t>
            </a:r>
            <a:r>
              <a:rPr lang="el-GR" sz="4400" dirty="0" smtClean="0">
                <a:solidFill>
                  <a:srgbClr val="FF0000"/>
                </a:solidFill>
              </a:rPr>
              <a:t> ↑ απέκκρισης Κ</a:t>
            </a:r>
            <a:r>
              <a:rPr lang="el-GR" sz="4400" baseline="30000" dirty="0" smtClean="0">
                <a:solidFill>
                  <a:srgbClr val="FF0000"/>
                </a:solidFill>
              </a:rPr>
              <a:t>+</a:t>
            </a:r>
            <a:endParaRPr lang="el-GR" sz="4400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51520" y="5072074"/>
            <a:ext cx="864096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Αυξημένος όγκος </a:t>
            </a:r>
            <a:r>
              <a:rPr lang="el-GR" dirty="0" err="1" smtClean="0"/>
              <a:t>σωληναριακού</a:t>
            </a:r>
            <a:r>
              <a:rPr lang="el-GR" dirty="0" smtClean="0"/>
              <a:t> υγρού στο άπω σωληνάριο</a:t>
            </a:r>
          </a:p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↑</a:t>
            </a:r>
            <a:r>
              <a:rPr lang="el-GR" dirty="0" smtClean="0"/>
              <a:t> [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] </a:t>
            </a:r>
            <a:r>
              <a:rPr lang="el-GR" dirty="0" smtClean="0"/>
              <a:t>στο άπω σωληνάριο</a:t>
            </a:r>
          </a:p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Αλδοστερόνη</a:t>
            </a:r>
            <a:endParaRPr lang="el-GR" dirty="0" smtClean="0"/>
          </a:p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↑ [Κ</a:t>
            </a:r>
            <a:r>
              <a:rPr lang="el-GR" baseline="30000" dirty="0" smtClean="0"/>
              <a:t>+ </a:t>
            </a:r>
            <a:r>
              <a:rPr lang="el-GR" baseline="-25000" dirty="0" err="1" smtClean="0"/>
              <a:t>εξωκυτ</a:t>
            </a:r>
            <a:r>
              <a:rPr lang="el-GR" baseline="-25000" dirty="0" smtClean="0"/>
              <a:t>.</a:t>
            </a:r>
            <a:r>
              <a:rPr lang="el-GR" dirty="0" smtClean="0"/>
              <a:t>] </a:t>
            </a:r>
            <a:r>
              <a:rPr lang="el-GR" b="1" dirty="0" smtClean="0">
                <a:solidFill>
                  <a:srgbClr val="FF0000"/>
                </a:solidFill>
              </a:rPr>
              <a:t>→</a:t>
            </a:r>
            <a:r>
              <a:rPr lang="el-GR" dirty="0" smtClean="0"/>
              <a:t>  ενεργοποίηση αντλίας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-K</a:t>
            </a:r>
            <a:r>
              <a:rPr lang="en-US" baseline="30000" dirty="0" smtClean="0"/>
              <a:t>+</a:t>
            </a:r>
            <a:r>
              <a:rPr lang="en-US" dirty="0" smtClean="0"/>
              <a:t>ATP</a:t>
            </a:r>
            <a:r>
              <a:rPr lang="el-GR" dirty="0" err="1" smtClean="0"/>
              <a:t>άσης</a:t>
            </a:r>
            <a:r>
              <a:rPr lang="el-G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→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↑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απέκκρισης Κ</a:t>
            </a:r>
            <a:r>
              <a:rPr lang="el-GR" baseline="30000" dirty="0" smtClean="0"/>
              <a:t>+ </a:t>
            </a:r>
            <a:endParaRPr lang="el-GR" noProof="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Δεξιό άγκιστρο"/>
          <p:cNvSpPr/>
          <p:nvPr/>
        </p:nvSpPr>
        <p:spPr>
          <a:xfrm>
            <a:off x="6215074" y="5143512"/>
            <a:ext cx="288032" cy="5715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6623720" y="5214950"/>
            <a:ext cx="194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Διουρητικά αγκύλης, </a:t>
            </a:r>
            <a:r>
              <a:rPr lang="el-GR" sz="1600" dirty="0" err="1" smtClean="0"/>
              <a:t>θειαζίδες</a:t>
            </a:r>
            <a:endParaRPr lang="el-GR" sz="1600" dirty="0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2214546" y="3643314"/>
            <a:ext cx="857256" cy="1357322"/>
          </a:xfrm>
          <a:prstGeom prst="downArrow">
            <a:avLst>
              <a:gd name="adj1" fmla="val 50000"/>
              <a:gd name="adj2" fmla="val 57882"/>
            </a:avLst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+</a:t>
            </a:r>
            <a:endParaRPr lang="el-G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000108"/>
            <a:ext cx="48734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457200" y="71414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chemeClr val="bg1"/>
                </a:solidFill>
              </a:rPr>
              <a:t>Φλοιώδες αθροιστικό σωληνάριο – θεμέλια κύτταρα (</a:t>
            </a:r>
            <a:r>
              <a:rPr lang="en-US" sz="4400" dirty="0" smtClean="0">
                <a:solidFill>
                  <a:schemeClr val="bg1"/>
                </a:solidFill>
              </a:rPr>
              <a:t>Principal cells)</a:t>
            </a:r>
            <a:r>
              <a:rPr lang="el-GR" sz="4400" dirty="0" smtClean="0">
                <a:solidFill>
                  <a:schemeClr val="bg1"/>
                </a:solidFill>
              </a:rPr>
              <a:t>:</a:t>
            </a:r>
            <a:r>
              <a:rPr lang="el-GR" sz="4400" dirty="0" smtClean="0">
                <a:solidFill>
                  <a:srgbClr val="FF0000"/>
                </a:solidFill>
              </a:rPr>
              <a:t> ↓ απέκκρισης Κ</a:t>
            </a:r>
            <a:r>
              <a:rPr lang="el-GR" sz="4400" baseline="30000" dirty="0" smtClean="0">
                <a:solidFill>
                  <a:srgbClr val="FF0000"/>
                </a:solidFill>
              </a:rPr>
              <a:t>+</a:t>
            </a:r>
            <a:endParaRPr lang="el-GR" sz="4400" dirty="0">
              <a:solidFill>
                <a:schemeClr val="bg1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251520" y="5152632"/>
            <a:ext cx="8640960" cy="12767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Μειωμένος όγκος </a:t>
            </a:r>
            <a:r>
              <a:rPr lang="el-GR" dirty="0" err="1" smtClean="0"/>
              <a:t>σωληναριακού</a:t>
            </a:r>
            <a:r>
              <a:rPr lang="el-GR" dirty="0" smtClean="0"/>
              <a:t> υγρού (</a:t>
            </a:r>
            <a:r>
              <a:rPr lang="el-GR" dirty="0" err="1" smtClean="0"/>
              <a:t>προνεφρική</a:t>
            </a:r>
            <a:r>
              <a:rPr lang="el-GR" dirty="0" smtClean="0"/>
              <a:t> </a:t>
            </a:r>
            <a:r>
              <a:rPr lang="el-GR" dirty="0" err="1" smtClean="0"/>
              <a:t>αζωθαιμία</a:t>
            </a:r>
            <a:r>
              <a:rPr lang="el-GR" dirty="0" smtClean="0"/>
              <a:t>, απόφραξη)</a:t>
            </a:r>
          </a:p>
          <a:p>
            <a:pPr marL="179388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«</a:t>
            </a:r>
            <a:r>
              <a:rPr lang="el-GR" dirty="0" err="1" smtClean="0"/>
              <a:t>Καλιοσυντηρητικά</a:t>
            </a:r>
            <a:r>
              <a:rPr lang="el-GR" dirty="0" smtClean="0"/>
              <a:t>» διουρητικά (αναστολή </a:t>
            </a:r>
            <a:r>
              <a:rPr lang="en-US" dirty="0" err="1" smtClean="0"/>
              <a:t>EnaC</a:t>
            </a:r>
            <a:r>
              <a:rPr lang="el-GR" dirty="0" smtClean="0"/>
              <a:t>):  </a:t>
            </a:r>
            <a:r>
              <a:rPr lang="el-GR" dirty="0" err="1" smtClean="0"/>
              <a:t>Αμιλορίδη</a:t>
            </a:r>
            <a:r>
              <a:rPr lang="el-GR" dirty="0" smtClean="0"/>
              <a:t>, </a:t>
            </a:r>
            <a:r>
              <a:rPr lang="el-GR" dirty="0" err="1" smtClean="0"/>
              <a:t>τριαμπτερένη</a:t>
            </a:r>
            <a:endParaRPr lang="el-GR" dirty="0" smtClean="0"/>
          </a:p>
          <a:p>
            <a:pPr marL="179388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Φάρμακα: </a:t>
            </a:r>
            <a:r>
              <a:rPr lang="el-GR" dirty="0" err="1" smtClean="0"/>
              <a:t>τριμεθοπρίμη</a:t>
            </a:r>
            <a:r>
              <a:rPr lang="el-GR" dirty="0" smtClean="0"/>
              <a:t>, </a:t>
            </a:r>
            <a:r>
              <a:rPr lang="el-GR" dirty="0" err="1" smtClean="0"/>
              <a:t>πενταμιδίνη</a:t>
            </a:r>
            <a:endParaRPr lang="el-GR" dirty="0" smtClean="0"/>
          </a:p>
          <a:p>
            <a:pPr marL="179388" lvl="0" indent="-165100">
              <a:spcBef>
                <a:spcPct val="20000"/>
              </a:spcBef>
              <a:buFont typeface="Arial" pitchFamily="34" charset="0"/>
              <a:buChar char="•"/>
            </a:pPr>
            <a:endParaRPr lang="el-GR" noProof="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Δεξιό βέλος"/>
          <p:cNvSpPr/>
          <p:nvPr/>
        </p:nvSpPr>
        <p:spPr>
          <a:xfrm>
            <a:off x="4786314" y="2928934"/>
            <a:ext cx="2143140" cy="928694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3600" y="1000800"/>
            <a:ext cx="48744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57200" y="71414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chemeClr val="bg1"/>
                </a:solidFill>
              </a:rPr>
              <a:t>Φλοιώδες αθροιστικό σωληνάριο – εμβόλιμα κύτταρα (</a:t>
            </a:r>
            <a:r>
              <a:rPr lang="en-US" sz="4400" dirty="0" smtClean="0">
                <a:solidFill>
                  <a:schemeClr val="bg1"/>
                </a:solidFill>
              </a:rPr>
              <a:t>intercalated cells)</a:t>
            </a:r>
            <a:r>
              <a:rPr lang="el-GR" sz="4400" dirty="0" smtClean="0">
                <a:solidFill>
                  <a:schemeClr val="bg1"/>
                </a:solidFill>
              </a:rPr>
              <a:t> </a:t>
            </a:r>
            <a:r>
              <a:rPr lang="el-GR" sz="4400" dirty="0" err="1" smtClean="0">
                <a:solidFill>
                  <a:srgbClr val="FF0000"/>
                </a:solidFill>
              </a:rPr>
              <a:t>επαναρρόφηση</a:t>
            </a:r>
            <a:r>
              <a:rPr lang="el-GR" sz="4400" dirty="0" smtClean="0">
                <a:solidFill>
                  <a:srgbClr val="FF0000"/>
                </a:solidFill>
              </a:rPr>
              <a:t> Κ</a:t>
            </a:r>
            <a:r>
              <a:rPr lang="el-GR" sz="4400" baseline="30000" dirty="0" smtClean="0">
                <a:solidFill>
                  <a:srgbClr val="FF0000"/>
                </a:solidFill>
              </a:rPr>
              <a:t>+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3600" y="1000800"/>
            <a:ext cx="48744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57200" y="71414"/>
            <a:ext cx="8229600" cy="792088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dirty="0" smtClean="0">
                <a:solidFill>
                  <a:schemeClr val="bg1"/>
                </a:solidFill>
              </a:rPr>
              <a:t>Φλοιώδες αθροιστικό σωληνάριο – εμβόλιμα κύτταρα (</a:t>
            </a:r>
            <a:r>
              <a:rPr lang="en-US" sz="4400" dirty="0" smtClean="0">
                <a:solidFill>
                  <a:schemeClr val="bg1"/>
                </a:solidFill>
              </a:rPr>
              <a:t>intercalated cells)</a:t>
            </a:r>
            <a:r>
              <a:rPr lang="el-GR" sz="4400" dirty="0" smtClean="0">
                <a:solidFill>
                  <a:schemeClr val="bg1"/>
                </a:solidFill>
              </a:rPr>
              <a:t> </a:t>
            </a:r>
            <a:r>
              <a:rPr lang="el-GR" sz="4400" dirty="0" smtClean="0">
                <a:solidFill>
                  <a:srgbClr val="FF0000"/>
                </a:solidFill>
              </a:rPr>
              <a:t>↑ </a:t>
            </a:r>
            <a:r>
              <a:rPr lang="el-GR" sz="4400" dirty="0" err="1" smtClean="0">
                <a:solidFill>
                  <a:srgbClr val="FF0000"/>
                </a:solidFill>
              </a:rPr>
              <a:t>επαναρρόφησης</a:t>
            </a:r>
            <a:r>
              <a:rPr lang="el-GR" sz="4400" dirty="0" smtClean="0">
                <a:solidFill>
                  <a:srgbClr val="FF0000"/>
                </a:solidFill>
              </a:rPr>
              <a:t> Κ</a:t>
            </a:r>
            <a:r>
              <a:rPr lang="el-GR" sz="4400" baseline="30000" dirty="0" smtClean="0">
                <a:solidFill>
                  <a:srgbClr val="FF0000"/>
                </a:solidFill>
              </a:rPr>
              <a:t>+</a:t>
            </a:r>
            <a:endParaRPr kumimoji="0" lang="el-G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00034" y="5286389"/>
            <a:ext cx="3786214" cy="8789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el-G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Ένδεια Κ</a:t>
            </a:r>
            <a:r>
              <a:rPr kumimoji="0" lang="el-G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el-G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lvl="0" indent="-1651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Αλδοστερόνη</a:t>
            </a:r>
            <a:endParaRPr lang="el-GR" dirty="0" smtClean="0"/>
          </a:p>
          <a:p>
            <a:pPr marL="342900" lvl="0" indent="-342900">
              <a:spcBef>
                <a:spcPct val="20000"/>
              </a:spcBef>
            </a:pPr>
            <a:endParaRPr lang="el-GR" noProof="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Διαιτητική πρόσληψη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l-GR" baseline="30000" dirty="0" smtClean="0"/>
              <a:t>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[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l-GR" dirty="0" smtClean="0"/>
              <a:t>]</a:t>
            </a:r>
            <a:r>
              <a:rPr lang="el-GR" baseline="-25000" dirty="0" smtClean="0"/>
              <a:t>ορού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Όγκος ούρων, [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r>
              <a:rPr lang="el-GR" baseline="-25000" dirty="0" smtClean="0"/>
              <a:t>άπω </a:t>
            </a:r>
            <a:r>
              <a:rPr lang="el-GR" baseline="-25000" dirty="0" err="1" smtClean="0"/>
              <a:t>νεφρώνα</a:t>
            </a:r>
            <a:endParaRPr lang="el-GR" baseline="-250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Ορμόνες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Οξεοβασική</a:t>
            </a:r>
            <a:r>
              <a:rPr lang="el-GR" dirty="0" smtClean="0"/>
              <a:t> κατάσταση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Διουρητικά</a:t>
            </a:r>
          </a:p>
          <a:p>
            <a:endParaRPr lang="el-GR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116632"/>
            <a:ext cx="8229600" cy="1097790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l-GR" sz="3200" dirty="0" smtClean="0">
                <a:solidFill>
                  <a:schemeClr val="bg1"/>
                </a:solidFill>
              </a:rPr>
              <a:t>Παράγοντες που επηρεάζουν τη νεφρική απέκκριση </a:t>
            </a:r>
            <a:r>
              <a:rPr lang="en-US" sz="3200" dirty="0" smtClean="0">
                <a:solidFill>
                  <a:schemeClr val="bg1"/>
                </a:solidFill>
              </a:rPr>
              <a:t>K</a:t>
            </a:r>
            <a:r>
              <a:rPr lang="en-US" sz="3200" baseline="30000" dirty="0" smtClean="0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ΥΠΟΚΑΛΙΑΙΜΙΑ (Κ</a:t>
            </a:r>
            <a:r>
              <a:rPr lang="el-GR" baseline="30000" dirty="0" smtClean="0">
                <a:solidFill>
                  <a:schemeClr val="bg1"/>
                </a:solidFill>
              </a:rPr>
              <a:t>+</a:t>
            </a:r>
            <a:r>
              <a:rPr lang="el-GR" dirty="0" smtClean="0">
                <a:solidFill>
                  <a:schemeClr val="bg1"/>
                </a:solidFill>
              </a:rPr>
              <a:t> &lt; 3.5 </a:t>
            </a:r>
            <a:r>
              <a:rPr lang="en-US" dirty="0" err="1" smtClean="0">
                <a:solidFill>
                  <a:schemeClr val="bg1"/>
                </a:solidFill>
              </a:rPr>
              <a:t>mEq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ΥΠΟΚΑΛΙΑΙΜΙΑ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&lt;1% σε άτομα με φυσιολογική νεφρική λειτουργία που δεν λαμβάνουν φάρμακα.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20% των νοσηλευομένων ασθενών.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10 – 50% σε ασθενείς που λαμβάνουν </a:t>
            </a:r>
            <a:r>
              <a:rPr lang="el-GR" dirty="0" err="1" smtClean="0"/>
              <a:t>θειαζιδικά</a:t>
            </a:r>
            <a:r>
              <a:rPr lang="el-GR" dirty="0" smtClean="0"/>
              <a:t> διουρητικά.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</a:rPr>
              <a:t>ΠΡΩΤΟ ΜΕΤΡΟ σε </a:t>
            </a:r>
            <a:r>
              <a:rPr lang="el-GR" dirty="0" err="1" smtClean="0">
                <a:solidFill>
                  <a:srgbClr val="FF0000"/>
                </a:solidFill>
              </a:rPr>
              <a:t>υποκαλιαιμία</a:t>
            </a:r>
            <a:r>
              <a:rPr lang="el-GR" dirty="0" smtClean="0">
                <a:solidFill>
                  <a:srgbClr val="FF0000"/>
                </a:solidFill>
              </a:rPr>
              <a:t>: </a:t>
            </a:r>
            <a:r>
              <a:rPr lang="el-GR" dirty="0" smtClean="0"/>
              <a:t>ανασκόπηση του φαρμακευτικού ιστορικού του ασθενούς.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108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71736" y="5301208"/>
            <a:ext cx="327673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ΕΝΔΟΚΥΤΤΑΡΙΟΣ ΧΩΡΟΣ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86050" y="1916832"/>
            <a:ext cx="305763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ΕΞΩΚΥΤΤΑΡΙΟΣ ΧΩΡΟΣ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57818" y="3567113"/>
            <a:ext cx="378618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2400" dirty="0"/>
              <a:t>3920 </a:t>
            </a:r>
            <a:r>
              <a:rPr lang="en-US" sz="2400" dirty="0" err="1" smtClean="0"/>
              <a:t>mEq</a:t>
            </a:r>
            <a:r>
              <a:rPr lang="el-GR" sz="2400" dirty="0" smtClean="0"/>
              <a:t>, [120-140 </a:t>
            </a:r>
            <a:r>
              <a:rPr lang="en-US" sz="2400" dirty="0" err="1" smtClean="0"/>
              <a:t>mEq</a:t>
            </a:r>
            <a:r>
              <a:rPr lang="en-US" sz="2400" dirty="0" smtClean="0"/>
              <a:t>/L]</a:t>
            </a:r>
            <a:endParaRPr lang="en-US" sz="24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357818" y="2347913"/>
            <a:ext cx="289085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dirty="0"/>
              <a:t>80 </a:t>
            </a:r>
            <a:r>
              <a:rPr lang="en-US" sz="2400" dirty="0" err="1" smtClean="0"/>
              <a:t>mEq</a:t>
            </a:r>
            <a:r>
              <a:rPr lang="en-US" sz="2400" dirty="0" smtClean="0"/>
              <a:t>, [3.5-5mEq/L]</a:t>
            </a:r>
            <a:endParaRPr lang="en-US" sz="2400" dirty="0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2786050" y="2438400"/>
            <a:ext cx="2636838" cy="2979738"/>
          </a:xfrm>
          <a:custGeom>
            <a:avLst/>
            <a:gdLst>
              <a:gd name="T0" fmla="*/ 737 w 1661"/>
              <a:gd name="T1" fmla="*/ 146 h 1877"/>
              <a:gd name="T2" fmla="*/ 639 w 1661"/>
              <a:gd name="T3" fmla="*/ 211 h 1877"/>
              <a:gd name="T4" fmla="*/ 607 w 1661"/>
              <a:gd name="T5" fmla="*/ 260 h 1877"/>
              <a:gd name="T6" fmla="*/ 656 w 1661"/>
              <a:gd name="T7" fmla="*/ 244 h 1877"/>
              <a:gd name="T8" fmla="*/ 526 w 1661"/>
              <a:gd name="T9" fmla="*/ 406 h 1877"/>
              <a:gd name="T10" fmla="*/ 542 w 1661"/>
              <a:gd name="T11" fmla="*/ 455 h 1877"/>
              <a:gd name="T12" fmla="*/ 510 w 1661"/>
              <a:gd name="T13" fmla="*/ 503 h 1877"/>
              <a:gd name="T14" fmla="*/ 429 w 1661"/>
              <a:gd name="T15" fmla="*/ 617 h 1877"/>
              <a:gd name="T16" fmla="*/ 396 w 1661"/>
              <a:gd name="T17" fmla="*/ 730 h 1877"/>
              <a:gd name="T18" fmla="*/ 380 w 1661"/>
              <a:gd name="T19" fmla="*/ 876 h 1877"/>
              <a:gd name="T20" fmla="*/ 347 w 1661"/>
              <a:gd name="T21" fmla="*/ 909 h 1877"/>
              <a:gd name="T22" fmla="*/ 283 w 1661"/>
              <a:gd name="T23" fmla="*/ 990 h 1877"/>
              <a:gd name="T24" fmla="*/ 234 w 1661"/>
              <a:gd name="T25" fmla="*/ 1087 h 1877"/>
              <a:gd name="T26" fmla="*/ 218 w 1661"/>
              <a:gd name="T27" fmla="*/ 1185 h 1877"/>
              <a:gd name="T28" fmla="*/ 137 w 1661"/>
              <a:gd name="T29" fmla="*/ 1266 h 1877"/>
              <a:gd name="T30" fmla="*/ 72 w 1661"/>
              <a:gd name="T31" fmla="*/ 1363 h 1877"/>
              <a:gd name="T32" fmla="*/ 7 w 1661"/>
              <a:gd name="T33" fmla="*/ 1639 h 1877"/>
              <a:gd name="T34" fmla="*/ 250 w 1661"/>
              <a:gd name="T35" fmla="*/ 1671 h 1877"/>
              <a:gd name="T36" fmla="*/ 315 w 1661"/>
              <a:gd name="T37" fmla="*/ 1687 h 1877"/>
              <a:gd name="T38" fmla="*/ 899 w 1661"/>
              <a:gd name="T39" fmla="*/ 1736 h 1877"/>
              <a:gd name="T40" fmla="*/ 1061 w 1661"/>
              <a:gd name="T41" fmla="*/ 1720 h 1877"/>
              <a:gd name="T42" fmla="*/ 1110 w 1661"/>
              <a:gd name="T43" fmla="*/ 1687 h 1877"/>
              <a:gd name="T44" fmla="*/ 1434 w 1661"/>
              <a:gd name="T45" fmla="*/ 1704 h 1877"/>
              <a:gd name="T46" fmla="*/ 1645 w 1661"/>
              <a:gd name="T47" fmla="*/ 1704 h 1877"/>
              <a:gd name="T48" fmla="*/ 1661 w 1661"/>
              <a:gd name="T49" fmla="*/ 1655 h 1877"/>
              <a:gd name="T50" fmla="*/ 1645 w 1661"/>
              <a:gd name="T51" fmla="*/ 1574 h 1877"/>
              <a:gd name="T52" fmla="*/ 1499 w 1661"/>
              <a:gd name="T53" fmla="*/ 1412 h 1877"/>
              <a:gd name="T54" fmla="*/ 1450 w 1661"/>
              <a:gd name="T55" fmla="*/ 1249 h 1877"/>
              <a:gd name="T56" fmla="*/ 1418 w 1661"/>
              <a:gd name="T57" fmla="*/ 1006 h 1877"/>
              <a:gd name="T58" fmla="*/ 1239 w 1661"/>
              <a:gd name="T59" fmla="*/ 828 h 1877"/>
              <a:gd name="T60" fmla="*/ 1158 w 1661"/>
              <a:gd name="T61" fmla="*/ 682 h 1877"/>
              <a:gd name="T62" fmla="*/ 1142 w 1661"/>
              <a:gd name="T63" fmla="*/ 503 h 1877"/>
              <a:gd name="T64" fmla="*/ 1029 w 1661"/>
              <a:gd name="T65" fmla="*/ 325 h 1877"/>
              <a:gd name="T66" fmla="*/ 980 w 1661"/>
              <a:gd name="T67" fmla="*/ 228 h 1877"/>
              <a:gd name="T68" fmla="*/ 915 w 1661"/>
              <a:gd name="T69" fmla="*/ 163 h 1877"/>
              <a:gd name="T70" fmla="*/ 899 w 1661"/>
              <a:gd name="T71" fmla="*/ 114 h 1877"/>
              <a:gd name="T72" fmla="*/ 883 w 1661"/>
              <a:gd name="T73" fmla="*/ 17 h 1877"/>
              <a:gd name="T74" fmla="*/ 785 w 1661"/>
              <a:gd name="T75" fmla="*/ 49 h 1877"/>
              <a:gd name="T76" fmla="*/ 737 w 1661"/>
              <a:gd name="T77" fmla="*/ 146 h 187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61"/>
              <a:gd name="T118" fmla="*/ 0 h 1877"/>
              <a:gd name="T119" fmla="*/ 1661 w 1661"/>
              <a:gd name="T120" fmla="*/ 1877 h 187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61" h="1877">
                <a:moveTo>
                  <a:pt x="737" y="146"/>
                </a:moveTo>
                <a:cubicBezTo>
                  <a:pt x="678" y="166"/>
                  <a:pt x="685" y="156"/>
                  <a:pt x="639" y="211"/>
                </a:cubicBezTo>
                <a:cubicBezTo>
                  <a:pt x="626" y="226"/>
                  <a:pt x="598" y="243"/>
                  <a:pt x="607" y="260"/>
                </a:cubicBezTo>
                <a:cubicBezTo>
                  <a:pt x="615" y="275"/>
                  <a:pt x="640" y="249"/>
                  <a:pt x="656" y="244"/>
                </a:cubicBezTo>
                <a:cubicBezTo>
                  <a:pt x="613" y="301"/>
                  <a:pt x="565" y="347"/>
                  <a:pt x="526" y="406"/>
                </a:cubicBezTo>
                <a:cubicBezTo>
                  <a:pt x="531" y="422"/>
                  <a:pt x="545" y="438"/>
                  <a:pt x="542" y="455"/>
                </a:cubicBezTo>
                <a:cubicBezTo>
                  <a:pt x="539" y="474"/>
                  <a:pt x="520" y="486"/>
                  <a:pt x="510" y="503"/>
                </a:cubicBezTo>
                <a:cubicBezTo>
                  <a:pt x="453" y="603"/>
                  <a:pt x="507" y="537"/>
                  <a:pt x="429" y="617"/>
                </a:cubicBezTo>
                <a:cubicBezTo>
                  <a:pt x="416" y="655"/>
                  <a:pt x="402" y="690"/>
                  <a:pt x="396" y="730"/>
                </a:cubicBezTo>
                <a:cubicBezTo>
                  <a:pt x="389" y="778"/>
                  <a:pt x="393" y="829"/>
                  <a:pt x="380" y="876"/>
                </a:cubicBezTo>
                <a:cubicBezTo>
                  <a:pt x="376" y="891"/>
                  <a:pt x="357" y="897"/>
                  <a:pt x="347" y="909"/>
                </a:cubicBezTo>
                <a:cubicBezTo>
                  <a:pt x="259" y="1019"/>
                  <a:pt x="367" y="904"/>
                  <a:pt x="283" y="990"/>
                </a:cubicBezTo>
                <a:cubicBezTo>
                  <a:pt x="271" y="1024"/>
                  <a:pt x="245" y="1053"/>
                  <a:pt x="234" y="1087"/>
                </a:cubicBezTo>
                <a:cubicBezTo>
                  <a:pt x="224" y="1118"/>
                  <a:pt x="234" y="1156"/>
                  <a:pt x="218" y="1185"/>
                </a:cubicBezTo>
                <a:cubicBezTo>
                  <a:pt x="200" y="1219"/>
                  <a:pt x="164" y="1239"/>
                  <a:pt x="137" y="1266"/>
                </a:cubicBezTo>
                <a:cubicBezTo>
                  <a:pt x="109" y="1294"/>
                  <a:pt x="72" y="1363"/>
                  <a:pt x="72" y="1363"/>
                </a:cubicBezTo>
                <a:cubicBezTo>
                  <a:pt x="49" y="1455"/>
                  <a:pt x="36" y="1549"/>
                  <a:pt x="7" y="1639"/>
                </a:cubicBezTo>
                <a:cubicBezTo>
                  <a:pt x="48" y="1763"/>
                  <a:pt x="0" y="1671"/>
                  <a:pt x="250" y="1671"/>
                </a:cubicBezTo>
                <a:cubicBezTo>
                  <a:pt x="272" y="1671"/>
                  <a:pt x="293" y="1682"/>
                  <a:pt x="315" y="1687"/>
                </a:cubicBezTo>
                <a:cubicBezTo>
                  <a:pt x="377" y="1877"/>
                  <a:pt x="880" y="1737"/>
                  <a:pt x="899" y="1736"/>
                </a:cubicBezTo>
                <a:cubicBezTo>
                  <a:pt x="953" y="1731"/>
                  <a:pt x="1008" y="1732"/>
                  <a:pt x="1061" y="1720"/>
                </a:cubicBezTo>
                <a:cubicBezTo>
                  <a:pt x="1080" y="1716"/>
                  <a:pt x="1090" y="1688"/>
                  <a:pt x="1110" y="1687"/>
                </a:cubicBezTo>
                <a:cubicBezTo>
                  <a:pt x="1218" y="1682"/>
                  <a:pt x="1326" y="1698"/>
                  <a:pt x="1434" y="1704"/>
                </a:cubicBezTo>
                <a:cubicBezTo>
                  <a:pt x="1474" y="1709"/>
                  <a:pt x="1595" y="1738"/>
                  <a:pt x="1645" y="1704"/>
                </a:cubicBezTo>
                <a:cubicBezTo>
                  <a:pt x="1659" y="1694"/>
                  <a:pt x="1656" y="1671"/>
                  <a:pt x="1661" y="1655"/>
                </a:cubicBezTo>
                <a:cubicBezTo>
                  <a:pt x="1656" y="1628"/>
                  <a:pt x="1656" y="1599"/>
                  <a:pt x="1645" y="1574"/>
                </a:cubicBezTo>
                <a:cubicBezTo>
                  <a:pt x="1614" y="1504"/>
                  <a:pt x="1541" y="1475"/>
                  <a:pt x="1499" y="1412"/>
                </a:cubicBezTo>
                <a:cubicBezTo>
                  <a:pt x="1484" y="1357"/>
                  <a:pt x="1458" y="1305"/>
                  <a:pt x="1450" y="1249"/>
                </a:cubicBezTo>
                <a:cubicBezTo>
                  <a:pt x="1439" y="1168"/>
                  <a:pt x="1460" y="1076"/>
                  <a:pt x="1418" y="1006"/>
                </a:cubicBezTo>
                <a:cubicBezTo>
                  <a:pt x="1375" y="934"/>
                  <a:pt x="1298" y="886"/>
                  <a:pt x="1239" y="828"/>
                </a:cubicBezTo>
                <a:cubicBezTo>
                  <a:pt x="1212" y="773"/>
                  <a:pt x="1178" y="738"/>
                  <a:pt x="1158" y="682"/>
                </a:cubicBezTo>
                <a:cubicBezTo>
                  <a:pt x="1153" y="622"/>
                  <a:pt x="1150" y="562"/>
                  <a:pt x="1142" y="503"/>
                </a:cubicBezTo>
                <a:cubicBezTo>
                  <a:pt x="1132" y="429"/>
                  <a:pt x="1054" y="397"/>
                  <a:pt x="1029" y="325"/>
                </a:cubicBezTo>
                <a:cubicBezTo>
                  <a:pt x="1013" y="279"/>
                  <a:pt x="1013" y="267"/>
                  <a:pt x="980" y="228"/>
                </a:cubicBezTo>
                <a:cubicBezTo>
                  <a:pt x="960" y="205"/>
                  <a:pt x="915" y="163"/>
                  <a:pt x="915" y="163"/>
                </a:cubicBezTo>
                <a:cubicBezTo>
                  <a:pt x="910" y="147"/>
                  <a:pt x="903" y="131"/>
                  <a:pt x="899" y="114"/>
                </a:cubicBezTo>
                <a:cubicBezTo>
                  <a:pt x="892" y="82"/>
                  <a:pt x="911" y="33"/>
                  <a:pt x="883" y="17"/>
                </a:cubicBezTo>
                <a:cubicBezTo>
                  <a:pt x="853" y="0"/>
                  <a:pt x="785" y="49"/>
                  <a:pt x="785" y="49"/>
                </a:cubicBezTo>
                <a:cubicBezTo>
                  <a:pt x="763" y="116"/>
                  <a:pt x="779" y="84"/>
                  <a:pt x="737" y="146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786182" y="37338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400" dirty="0">
                <a:latin typeface="+mn-lt"/>
              </a:rPr>
              <a:t>98%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786182" y="2590800"/>
            <a:ext cx="5597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400" dirty="0">
                <a:latin typeface="+mn-lt"/>
              </a:rPr>
              <a:t>2%</a:t>
            </a:r>
          </a:p>
        </p:txBody>
      </p:sp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600200"/>
            <a:ext cx="166846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3"/>
          <p:cNvSpPr>
            <a:spLocks/>
          </p:cNvSpPr>
          <p:nvPr/>
        </p:nvSpPr>
        <p:spPr bwMode="auto">
          <a:xfrm>
            <a:off x="823913" y="2909888"/>
            <a:ext cx="7027862" cy="179387"/>
          </a:xfrm>
          <a:custGeom>
            <a:avLst/>
            <a:gdLst>
              <a:gd name="T0" fmla="*/ 0 w 4427"/>
              <a:gd name="T1" fmla="*/ 113 h 113"/>
              <a:gd name="T2" fmla="*/ 243 w 4427"/>
              <a:gd name="T3" fmla="*/ 97 h 113"/>
              <a:gd name="T4" fmla="*/ 811 w 4427"/>
              <a:gd name="T5" fmla="*/ 81 h 113"/>
              <a:gd name="T6" fmla="*/ 1022 w 4427"/>
              <a:gd name="T7" fmla="*/ 81 h 113"/>
              <a:gd name="T8" fmla="*/ 2384 w 4427"/>
              <a:gd name="T9" fmla="*/ 65 h 113"/>
              <a:gd name="T10" fmla="*/ 2611 w 4427"/>
              <a:gd name="T11" fmla="*/ 81 h 113"/>
              <a:gd name="T12" fmla="*/ 2708 w 4427"/>
              <a:gd name="T13" fmla="*/ 49 h 113"/>
              <a:gd name="T14" fmla="*/ 3114 w 4427"/>
              <a:gd name="T15" fmla="*/ 49 h 113"/>
              <a:gd name="T16" fmla="*/ 3162 w 4427"/>
              <a:gd name="T17" fmla="*/ 16 h 113"/>
              <a:gd name="T18" fmla="*/ 3227 w 4427"/>
              <a:gd name="T19" fmla="*/ 0 h 113"/>
              <a:gd name="T20" fmla="*/ 3779 w 4427"/>
              <a:gd name="T21" fmla="*/ 32 h 113"/>
              <a:gd name="T22" fmla="*/ 3811 w 4427"/>
              <a:gd name="T23" fmla="*/ 65 h 113"/>
              <a:gd name="T24" fmla="*/ 3908 w 4427"/>
              <a:gd name="T25" fmla="*/ 97 h 113"/>
              <a:gd name="T26" fmla="*/ 4346 w 4427"/>
              <a:gd name="T27" fmla="*/ 81 h 113"/>
              <a:gd name="T28" fmla="*/ 4379 w 4427"/>
              <a:gd name="T29" fmla="*/ 49 h 113"/>
              <a:gd name="T30" fmla="*/ 4427 w 4427"/>
              <a:gd name="T31" fmla="*/ 32 h 1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27"/>
              <a:gd name="T49" fmla="*/ 0 h 113"/>
              <a:gd name="T50" fmla="*/ 4427 w 4427"/>
              <a:gd name="T51" fmla="*/ 113 h 1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27" h="113">
                <a:moveTo>
                  <a:pt x="0" y="113"/>
                </a:moveTo>
                <a:cubicBezTo>
                  <a:pt x="90" y="100"/>
                  <a:pt x="156" y="76"/>
                  <a:pt x="243" y="97"/>
                </a:cubicBezTo>
                <a:cubicBezTo>
                  <a:pt x="443" y="87"/>
                  <a:pt x="616" y="98"/>
                  <a:pt x="811" y="81"/>
                </a:cubicBezTo>
                <a:cubicBezTo>
                  <a:pt x="931" y="42"/>
                  <a:pt x="904" y="43"/>
                  <a:pt x="1022" y="81"/>
                </a:cubicBezTo>
                <a:cubicBezTo>
                  <a:pt x="2114" y="44"/>
                  <a:pt x="1660" y="36"/>
                  <a:pt x="2384" y="65"/>
                </a:cubicBezTo>
                <a:cubicBezTo>
                  <a:pt x="2477" y="83"/>
                  <a:pt x="2515" y="105"/>
                  <a:pt x="2611" y="81"/>
                </a:cubicBezTo>
                <a:cubicBezTo>
                  <a:pt x="2644" y="73"/>
                  <a:pt x="2708" y="49"/>
                  <a:pt x="2708" y="49"/>
                </a:cubicBezTo>
                <a:cubicBezTo>
                  <a:pt x="2876" y="76"/>
                  <a:pt x="2870" y="83"/>
                  <a:pt x="3114" y="49"/>
                </a:cubicBezTo>
                <a:cubicBezTo>
                  <a:pt x="3133" y="46"/>
                  <a:pt x="3144" y="24"/>
                  <a:pt x="3162" y="16"/>
                </a:cubicBezTo>
                <a:cubicBezTo>
                  <a:pt x="3182" y="7"/>
                  <a:pt x="3205" y="5"/>
                  <a:pt x="3227" y="0"/>
                </a:cubicBezTo>
                <a:cubicBezTo>
                  <a:pt x="3411" y="11"/>
                  <a:pt x="3595" y="21"/>
                  <a:pt x="3779" y="32"/>
                </a:cubicBezTo>
                <a:cubicBezTo>
                  <a:pt x="3794" y="33"/>
                  <a:pt x="3797" y="58"/>
                  <a:pt x="3811" y="65"/>
                </a:cubicBezTo>
                <a:cubicBezTo>
                  <a:pt x="3841" y="80"/>
                  <a:pt x="3908" y="97"/>
                  <a:pt x="3908" y="97"/>
                </a:cubicBezTo>
                <a:cubicBezTo>
                  <a:pt x="4054" y="92"/>
                  <a:pt x="4201" y="96"/>
                  <a:pt x="4346" y="81"/>
                </a:cubicBezTo>
                <a:cubicBezTo>
                  <a:pt x="4361" y="79"/>
                  <a:pt x="4366" y="57"/>
                  <a:pt x="4379" y="49"/>
                </a:cubicBezTo>
                <a:cubicBezTo>
                  <a:pt x="4394" y="40"/>
                  <a:pt x="4427" y="32"/>
                  <a:pt x="4427" y="3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Τίτλος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Κατανομή καλίου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2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ΕΚΔΗΛΩΣΕΙΣ ΥΠΟΚΑΛΙΑΙΜΙΑΣ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Η σοβαρότητα των εκδηλώσεων είναι ανάλογη της βαρύτητας και της διάρκειας της </a:t>
            </a:r>
            <a:r>
              <a:rPr lang="el-GR" dirty="0" err="1" smtClean="0"/>
              <a:t>υποκαλιαιμίας</a:t>
            </a:r>
            <a:r>
              <a:rPr lang="el-GR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Συνήθως οι εκδηλώσεις παρουσιάζονται όταν το κάλιο του ορού είναι &lt;3</a:t>
            </a:r>
            <a:r>
              <a:rPr lang="en-US" dirty="0" smtClean="0"/>
              <a:t>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875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FF0000"/>
                </a:solidFill>
              </a:rPr>
              <a:t>Νευρομυϊκό</a:t>
            </a:r>
            <a:r>
              <a:rPr lang="el-GR" dirty="0" smtClean="0">
                <a:solidFill>
                  <a:srgbClr val="FF0000"/>
                </a:solidFill>
              </a:rPr>
              <a:t> σύστημα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Μυϊκή αδυναμία (ξενικά </a:t>
            </a:r>
            <a:r>
              <a:rPr lang="el-GR" dirty="0"/>
              <a:t>από τα κάτω άκρα και επεκτείνεται κεντρικότερα μέχρι την πλήρη </a:t>
            </a:r>
            <a:r>
              <a:rPr lang="el-GR" dirty="0" smtClean="0"/>
              <a:t>παράλυση)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Παράλυση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Άπνοια (κόπωση αναπνευστικών μυών)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Ραβδομυόλυση</a:t>
            </a:r>
            <a:endParaRPr lang="el-G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Δ</a:t>
            </a:r>
            <a:r>
              <a:rPr lang="el-GR" dirty="0" smtClean="0"/>
              <a:t>υσκοιλιότητα, ειλεός</a:t>
            </a:r>
          </a:p>
          <a:p>
            <a:endParaRPr lang="el-GR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ΕΚΔΗΛΩΣΕΙΣ ΥΠΟΚΑΛΙΑΙΜΙΑΣ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9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</a:rPr>
              <a:t>Υπέρταση (+5-10 </a:t>
            </a:r>
            <a:r>
              <a:rPr lang="en-US" dirty="0" smtClean="0">
                <a:solidFill>
                  <a:srgbClr val="FF0000"/>
                </a:solidFill>
              </a:rPr>
              <a:t>mmHg)</a:t>
            </a:r>
            <a:endParaRPr lang="el-GR" dirty="0" smtClean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Κατακράτηση νατρίου - ↑ </a:t>
            </a:r>
            <a:r>
              <a:rPr lang="el-GR" dirty="0" err="1" smtClean="0"/>
              <a:t>ενδαγγειακού</a:t>
            </a:r>
            <a:r>
              <a:rPr lang="el-GR" dirty="0" smtClean="0"/>
              <a:t> όγκου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</a:rPr>
              <a:t>Αρρυθμίες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Έκτακτες κολπικές ή κοιλιακές συστολές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Κοιλιακή ταχυκαρδία, μαρμαρυγή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FF0000"/>
                </a:solidFill>
              </a:rPr>
              <a:t>Προδιαθεσικοί</a:t>
            </a:r>
            <a:r>
              <a:rPr lang="el-GR" dirty="0" smtClean="0">
                <a:solidFill>
                  <a:srgbClr val="FF0000"/>
                </a:solidFill>
              </a:rPr>
              <a:t> παράγοντες: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Στεφανιαία νόσος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Διγοξίνη</a:t>
            </a:r>
            <a:endParaRPr lang="el-GR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↑ β-</a:t>
            </a:r>
            <a:r>
              <a:rPr lang="el-GR" dirty="0" err="1" smtClean="0"/>
              <a:t>αδρενεργική</a:t>
            </a:r>
            <a:r>
              <a:rPr lang="el-GR" dirty="0" smtClean="0"/>
              <a:t> δραστηριότητα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Υπομαγνησιαιμία</a:t>
            </a:r>
            <a:endParaRPr lang="el-G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Θειαζιδικά</a:t>
            </a:r>
            <a:r>
              <a:rPr lang="el-GR" dirty="0" smtClean="0"/>
              <a:t> διουρητικά και αιφνίδιος καρδιακός θάνατος</a:t>
            </a:r>
            <a:r>
              <a:rPr lang="el-GR" baseline="30000" dirty="0" smtClean="0"/>
              <a:t>1</a:t>
            </a:r>
            <a:endParaRPr lang="el-GR" dirty="0" smtClean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Υποκαλιαιμία: </a:t>
            </a:r>
            <a:r>
              <a:rPr lang="el-GR" sz="3600" dirty="0" smtClean="0">
                <a:solidFill>
                  <a:srgbClr val="FF0000"/>
                </a:solidFill>
              </a:rPr>
              <a:t>Καρδιαγγειακό σύστημα 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899592" y="616530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aseline="30000" dirty="0" smtClean="0"/>
              <a:t>1</a:t>
            </a:r>
            <a:r>
              <a:rPr lang="el-GR" sz="1400" dirty="0" smtClean="0"/>
              <a:t> </a:t>
            </a:r>
            <a:r>
              <a:rPr lang="en-US" sz="1400" dirty="0" err="1" smtClean="0"/>
              <a:t>Siscovick</a:t>
            </a:r>
            <a:r>
              <a:rPr lang="en-US" sz="1400" dirty="0" smtClean="0"/>
              <a:t> DS, </a:t>
            </a:r>
            <a:r>
              <a:rPr lang="en-US" sz="1400" dirty="0" err="1" smtClean="0"/>
              <a:t>Raghunathan</a:t>
            </a:r>
            <a:r>
              <a:rPr lang="en-US" sz="1400" dirty="0" smtClean="0"/>
              <a:t> TE, </a:t>
            </a:r>
            <a:r>
              <a:rPr lang="en-US" sz="1400" dirty="0" err="1" smtClean="0"/>
              <a:t>Psaty</a:t>
            </a:r>
            <a:r>
              <a:rPr lang="en-US" sz="1400" dirty="0" smtClean="0"/>
              <a:t> BM, et al. Diuretic therapy for hypertension</a:t>
            </a:r>
            <a:r>
              <a:rPr lang="el-GR" sz="1400" dirty="0" smtClean="0"/>
              <a:t> </a:t>
            </a:r>
            <a:r>
              <a:rPr lang="en-US" sz="1400" dirty="0" smtClean="0"/>
              <a:t>and the risk of primary cardiac arrest. </a:t>
            </a:r>
            <a:r>
              <a:rPr lang="en-US" sz="1400" i="1" dirty="0" smtClean="0"/>
              <a:t>N </a:t>
            </a:r>
            <a:r>
              <a:rPr lang="en-US" sz="1400" i="1" dirty="0" err="1" smtClean="0"/>
              <a:t>Engl</a:t>
            </a:r>
            <a:r>
              <a:rPr lang="en-US" sz="1400" i="1" dirty="0" smtClean="0"/>
              <a:t> J Med. 1994;330:</a:t>
            </a:r>
            <a:r>
              <a:rPr lang="el-GR" sz="1400" i="1" dirty="0" smtClean="0"/>
              <a:t> </a:t>
            </a:r>
            <a:r>
              <a:rPr lang="el-GR" sz="1400" dirty="0" smtClean="0"/>
              <a:t>1852-1857.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36002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Υποκαλιαιμία: </a:t>
            </a:r>
            <a:r>
              <a:rPr lang="el-GR" dirty="0" smtClean="0">
                <a:solidFill>
                  <a:srgbClr val="FF0000"/>
                </a:solidFill>
              </a:rPr>
              <a:t>ΗΚΓ μεταβολές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Ελάττωση ή επιπέδωση κυμάτων Τ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Κύματα </a:t>
            </a:r>
            <a:r>
              <a:rPr lang="en-US" dirty="0" smtClean="0"/>
              <a:t>U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1</a:t>
            </a:r>
            <a:r>
              <a:rPr lang="el-GR" baseline="30000" dirty="0" smtClean="0"/>
              <a:t>ΟΥ</a:t>
            </a:r>
            <a:r>
              <a:rPr lang="el-GR" dirty="0" smtClean="0"/>
              <a:t> και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 κολποκοιλιακός αποκλεισμός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Παράταση </a:t>
            </a:r>
            <a:r>
              <a:rPr lang="en-US" dirty="0" smtClean="0"/>
              <a:t>QT </a:t>
            </a:r>
            <a:r>
              <a:rPr lang="el-GR" dirty="0" smtClean="0"/>
              <a:t>διαστήματος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632" y="4149080"/>
            <a:ext cx="8303840" cy="264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88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</a:rPr>
              <a:t>Ουροποιητικό σύστημα (νεφροί)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Μ</a:t>
            </a:r>
            <a:r>
              <a:rPr lang="el-GR" dirty="0" smtClean="0"/>
              <a:t>είωση RBF και GFR (</a:t>
            </a:r>
            <a:r>
              <a:rPr lang="el-GR" dirty="0" err="1" smtClean="0"/>
              <a:t>αγγειοσύσπαση</a:t>
            </a:r>
            <a:r>
              <a:rPr lang="el-GR" dirty="0" smtClean="0"/>
              <a:t> σε σοβαρή </a:t>
            </a:r>
            <a:r>
              <a:rPr lang="el-GR" dirty="0" err="1" smtClean="0"/>
              <a:t>υποκαλιαιμία</a:t>
            </a:r>
            <a:r>
              <a:rPr lang="el-GR" dirty="0" smtClean="0"/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Μ</a:t>
            </a:r>
            <a:r>
              <a:rPr lang="el-GR" dirty="0" smtClean="0"/>
              <a:t>είωση συμπυκνωτικής ικανότητας (πολυδιψία, πολυουρία)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Α</a:t>
            </a:r>
            <a:r>
              <a:rPr lang="el-GR" dirty="0" smtClean="0"/>
              <a:t>ντίσταση στην ADH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Δ</a:t>
            </a:r>
            <a:r>
              <a:rPr lang="el-GR" dirty="0" smtClean="0"/>
              <a:t>ομικές μεταβολές επιθηλιακών σωληναριακών κυττάρων (</a:t>
            </a:r>
            <a:r>
              <a:rPr lang="el-GR" dirty="0" err="1" smtClean="0"/>
              <a:t>κενοτοπίωση</a:t>
            </a:r>
            <a:r>
              <a:rPr lang="el-GR" dirty="0" smtClean="0"/>
              <a:t>), αλλοιώσεις στο διάμεσο ιστό, κύστεις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Μεταβολική αλκάλωση (σε σοβαρή </a:t>
            </a:r>
            <a:r>
              <a:rPr lang="el-GR" dirty="0" err="1" smtClean="0"/>
              <a:t>καλιοπενία</a:t>
            </a:r>
            <a:r>
              <a:rPr lang="el-GR" dirty="0" smtClean="0"/>
              <a:t> , δράση </a:t>
            </a:r>
            <a:r>
              <a:rPr lang="el-GR" dirty="0" err="1" smtClean="0"/>
              <a:t>αλδοστερόνης</a:t>
            </a:r>
            <a:r>
              <a:rPr lang="el-GR" dirty="0"/>
              <a:t> </a:t>
            </a:r>
            <a:r>
              <a:rPr lang="el-GR" dirty="0" smtClean="0"/>
              <a:t>και ενεργοποίηση αντλίας Η</a:t>
            </a:r>
            <a:r>
              <a:rPr lang="el-GR" baseline="30000" dirty="0" smtClean="0"/>
              <a:t>+</a:t>
            </a:r>
            <a:r>
              <a:rPr lang="el-GR" dirty="0" smtClean="0"/>
              <a:t>- </a:t>
            </a:r>
            <a:r>
              <a:rPr lang="el-GR" dirty="0" err="1" smtClean="0"/>
              <a:t>ATPase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ΕΚΔΗΛΩΣΕΙΣ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46856" y="928670"/>
          <a:ext cx="8229600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Κατάσταση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Δίαιτα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Δίαιτα ↓ Κ</a:t>
                      </a:r>
                      <a:r>
                        <a:rPr lang="el-GR" baseline="3000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(&lt;40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mEq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/d)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 διαιτητικού Κ</a:t>
                      </a:r>
                      <a:r>
                        <a:rPr lang="el-GR" baseline="30000" dirty="0" smtClean="0"/>
                        <a:t>+</a:t>
                      </a:r>
                      <a:r>
                        <a:rPr lang="el-GR" baseline="0" dirty="0" smtClean="0"/>
                        <a:t> + ↑ νεφρικές απώλειες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Διατροφικές διαταραχές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 διαιτητικού Κ</a:t>
                      </a:r>
                      <a:r>
                        <a:rPr lang="el-GR" baseline="30000" dirty="0" smtClean="0"/>
                        <a:t>+</a:t>
                      </a:r>
                      <a:r>
                        <a:rPr lang="el-GR" baseline="0" dirty="0" smtClean="0"/>
                        <a:t> +  ένδεια καλίου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Δίαιτα ↑ σε υδατάνθρακες</a:t>
                      </a:r>
                      <a:r>
                        <a:rPr lang="el-GR" baseline="0" dirty="0" smtClean="0"/>
                        <a:t> + αλκοόλ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↓ διαιτητικού Κ</a:t>
                      </a:r>
                      <a:r>
                        <a:rPr lang="el-GR" baseline="30000" dirty="0" smtClean="0"/>
                        <a:t>+</a:t>
                      </a:r>
                      <a:r>
                        <a:rPr lang="el-GR" baseline="0" dirty="0" smtClean="0"/>
                        <a:t> + </a:t>
                      </a:r>
                      <a:r>
                        <a:rPr lang="en-US" baseline="0" dirty="0" smtClean="0"/>
                        <a:t>shift </a:t>
                      </a:r>
                      <a:r>
                        <a:rPr lang="el-GR" baseline="0" dirty="0" smtClean="0"/>
                        <a:t>Κ</a:t>
                      </a:r>
                      <a:r>
                        <a:rPr lang="el-GR" baseline="30000" dirty="0" smtClean="0"/>
                        <a:t>+</a:t>
                      </a:r>
                      <a:r>
                        <a:rPr lang="el-GR" baseline="0" dirty="0" smtClean="0"/>
                        <a:t> ενδοκυττάρια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46856" y="928670"/>
          <a:ext cx="8229600" cy="379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Κατάσταση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Μετακίνηση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Κ</a:t>
                      </a:r>
                      <a:r>
                        <a:rPr lang="el-GR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ενδοκυττάρια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l-GR" b="1" baseline="0" dirty="0" err="1" smtClean="0">
                          <a:solidFill>
                            <a:srgbClr val="FF0000"/>
                          </a:solidFill>
                        </a:rPr>
                        <a:t>υποκαλιαιμία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 από ανακατανομή)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Ινσουλίνη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Μετακίνηση</a:t>
                      </a:r>
                      <a:r>
                        <a:rPr kumimoji="0" lang="el-GR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Κ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l-GR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ενδοκυττάρια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l-GR" baseline="-25000" dirty="0" smtClean="0"/>
                        <a:t>2</a:t>
                      </a:r>
                      <a:r>
                        <a:rPr lang="el-GR" baseline="0" dirty="0" smtClean="0"/>
                        <a:t>-αγωνιστές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Μετακίνηση</a:t>
                      </a:r>
                      <a:r>
                        <a:rPr kumimoji="0" lang="el-GR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Κ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l-GR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ενδοκυττάρια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Αλκάλωση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Μετακίνηση</a:t>
                      </a:r>
                      <a:r>
                        <a:rPr kumimoji="0" lang="el-GR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Κ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kumimoji="0" lang="el-GR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ενδοκυττάρια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Χορήγηση βιταμίνης</a:t>
                      </a:r>
                      <a:r>
                        <a:rPr lang="el-GR" baseline="0" dirty="0" smtClean="0"/>
                        <a:t> Β12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Αυξημένη χρησιμοποίηση Κ</a:t>
                      </a:r>
                      <a:r>
                        <a:rPr lang="el-GR" baseline="30000" dirty="0" smtClean="0"/>
                        <a:t>+</a:t>
                      </a:r>
                      <a:r>
                        <a:rPr lang="el-GR" baseline="0" dirty="0" smtClean="0"/>
                        <a:t> στη </a:t>
                      </a:r>
                      <a:r>
                        <a:rPr lang="el-GR" baseline="0" dirty="0" err="1" smtClean="0"/>
                        <a:t>πρωτεϊνοσύνθεση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Οικογενής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υποκαλιαιμική</a:t>
                      </a:r>
                      <a:r>
                        <a:rPr lang="el-GR" dirty="0" smtClean="0"/>
                        <a:t> περιοδική παράλυση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Μετάλλαξη γονιδίου α</a:t>
                      </a:r>
                      <a:r>
                        <a:rPr lang="el-GR" baseline="-25000" dirty="0" smtClean="0"/>
                        <a:t>1</a:t>
                      </a:r>
                      <a:r>
                        <a:rPr lang="el-GR" baseline="0" dirty="0" smtClean="0"/>
                        <a:t>-υποομάδας διαύλων </a:t>
                      </a:r>
                      <a:r>
                        <a:rPr lang="en-US" baseline="0" dirty="0" smtClean="0"/>
                        <a:t>Ca</a:t>
                      </a:r>
                      <a:r>
                        <a:rPr lang="en-US" baseline="30000" dirty="0" smtClean="0"/>
                        <a:t>++</a:t>
                      </a:r>
                      <a:r>
                        <a:rPr lang="el-GR" baseline="0" dirty="0" smtClean="0"/>
                        <a:t> σκελετικών μυών (70%)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Θυρεοτοξική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υποκαλιαιμική</a:t>
                      </a:r>
                      <a:r>
                        <a:rPr lang="el-GR" baseline="0" dirty="0" smtClean="0"/>
                        <a:t> περιοδική παράλυση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Υπερθυρεοειδισμός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909654"/>
          <a:ext cx="8229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Κατάσταση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↑ Νεφρικές απώλειες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Φάρμακα</a:t>
                      </a:r>
                      <a:endParaRPr lang="el-GR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Διουρητικά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aseline="0" dirty="0" err="1" smtClean="0"/>
                        <a:t>Αμινογλυκοσίδες</a:t>
                      </a:r>
                      <a:r>
                        <a:rPr lang="el-GR" sz="2000" baseline="0" dirty="0" smtClean="0"/>
                        <a:t>, </a:t>
                      </a:r>
                      <a:r>
                        <a:rPr lang="en-US" sz="2000" baseline="0" dirty="0" err="1" smtClean="0"/>
                        <a:t>cisplatin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Αναστολή της αντλίας </a:t>
                      </a:r>
                      <a:r>
                        <a:rPr lang="en-US" sz="2000" dirty="0" smtClean="0"/>
                        <a:t>Na</a:t>
                      </a:r>
                      <a:r>
                        <a:rPr lang="en-US" sz="2000" baseline="30000" dirty="0" smtClean="0"/>
                        <a:t>+</a:t>
                      </a:r>
                      <a:r>
                        <a:rPr lang="en-US" sz="2000" baseline="0" dirty="0" smtClean="0"/>
                        <a:t>-K</a:t>
                      </a:r>
                      <a:r>
                        <a:rPr lang="en-US" sz="2000" baseline="30000" dirty="0" smtClean="0"/>
                        <a:t>+</a:t>
                      </a:r>
                      <a:r>
                        <a:rPr lang="en-US" sz="2000" baseline="0" dirty="0" smtClean="0"/>
                        <a:t>2Cl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baseline="0" dirty="0" smtClean="0"/>
                        <a:t> , </a:t>
                      </a:r>
                      <a:r>
                        <a:rPr lang="el-GR" sz="2000" baseline="0" dirty="0" smtClean="0"/>
                        <a:t>διαύλων </a:t>
                      </a:r>
                      <a:r>
                        <a:rPr lang="en-US" sz="2000" baseline="0" dirty="0" smtClean="0"/>
                        <a:t>ROMK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n-US" sz="2000" baseline="0" dirty="0" smtClean="0"/>
                        <a:t>(</a:t>
                      </a:r>
                      <a:r>
                        <a:rPr lang="el-GR" sz="2000" baseline="0" dirty="0" smtClean="0"/>
                        <a:t>παχύ ανιόν σκέλος αγκύλης </a:t>
                      </a:r>
                      <a:r>
                        <a:rPr lang="en-US" sz="2000" baseline="0" dirty="0" err="1" smtClean="0"/>
                        <a:t>Henle</a:t>
                      </a:r>
                      <a:r>
                        <a:rPr lang="en-US" sz="2000" baseline="0" dirty="0" smtClean="0"/>
                        <a:t>)</a:t>
                      </a:r>
                      <a:r>
                        <a:rPr lang="el-GR" sz="2000" baseline="0" dirty="0" smtClean="0"/>
                        <a:t>.</a:t>
                      </a:r>
                      <a:endParaRPr lang="en-US" sz="2000" baseline="0" dirty="0" smtClean="0"/>
                    </a:p>
                    <a:p>
                      <a:r>
                        <a:rPr lang="el-GR" sz="2000" dirty="0" smtClean="0"/>
                        <a:t>Αυξημένες</a:t>
                      </a:r>
                      <a:r>
                        <a:rPr lang="el-GR" sz="2000" baseline="0" dirty="0" smtClean="0"/>
                        <a:t> νεφρικές απώλειες </a:t>
                      </a:r>
                      <a:r>
                        <a:rPr lang="en-US" sz="2000" baseline="0" dirty="0" smtClean="0"/>
                        <a:t>K</a:t>
                      </a:r>
                      <a:r>
                        <a:rPr lang="en-US" sz="2000" baseline="30000" dirty="0" smtClean="0"/>
                        <a:t>+</a:t>
                      </a:r>
                      <a:r>
                        <a:rPr lang="en-US" sz="2000" baseline="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baseline="0" dirty="0" smtClean="0"/>
                        <a:t>, Mg</a:t>
                      </a:r>
                      <a:r>
                        <a:rPr lang="en-US" sz="2000" baseline="30000" dirty="0" smtClean="0"/>
                        <a:t>2+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909654"/>
          <a:ext cx="8229600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Κατάσταση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↑ Νεφρικές απώλειες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dirty="0" smtClean="0"/>
                        <a:t>Σύνδρομα υποκαλιαιμίας</a:t>
                      </a:r>
                      <a:r>
                        <a:rPr lang="en-US" sz="2000" b="1" dirty="0" smtClean="0"/>
                        <a:t> - </a:t>
                      </a:r>
                      <a:r>
                        <a:rPr lang="el-GR" sz="2000" b="1" dirty="0" smtClean="0"/>
                        <a:t>υπέρτασης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Κακοήθης</a:t>
                      </a:r>
                      <a:r>
                        <a:rPr lang="el-GR" sz="2000" baseline="0" dirty="0" smtClean="0"/>
                        <a:t> υπέρταση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Ενεργοποίηση άξονα </a:t>
                      </a:r>
                      <a:r>
                        <a:rPr lang="en-US" sz="2000" dirty="0" smtClean="0"/>
                        <a:t>RAAS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err="1" smtClean="0"/>
                        <a:t>Νεφραγγειακή</a:t>
                      </a:r>
                      <a:r>
                        <a:rPr lang="el-GR" sz="2000" baseline="0" dirty="0" smtClean="0"/>
                        <a:t> υπέρταση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Ενεργοποίηση άξονα </a:t>
                      </a:r>
                      <a:r>
                        <a:rPr lang="en-US" sz="2000" dirty="0" smtClean="0"/>
                        <a:t>RAAS</a:t>
                      </a:r>
                      <a:endParaRPr lang="el-G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Πρωτοπαθής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υπεραλδοστερονισμός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ENaC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Σ. </a:t>
                      </a:r>
                      <a:r>
                        <a:rPr lang="en-US" sz="2000" dirty="0" err="1" smtClean="0"/>
                        <a:t>Liddle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/>
                        <a:t>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l-GR" sz="2000" baseline="0" dirty="0" smtClean="0"/>
                        <a:t>παραγωγή </a:t>
                      </a:r>
                      <a:r>
                        <a:rPr lang="en-US" sz="2000" baseline="0" dirty="0" smtClean="0"/>
                        <a:t>ALD</a:t>
                      </a:r>
                      <a:endParaRPr lang="el-GR" sz="20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Σύνδρομα περίσσειας </a:t>
                      </a:r>
                      <a:r>
                        <a:rPr lang="el-GR" sz="2000" dirty="0" err="1" smtClean="0"/>
                        <a:t>αλατοκορτικοειδών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Ανεπάρκεια </a:t>
                      </a:r>
                      <a:r>
                        <a:rPr lang="el-GR" sz="2000" dirty="0" err="1" smtClean="0"/>
                        <a:t>υδροξυλασών</a:t>
                      </a:r>
                      <a:r>
                        <a:rPr lang="el-GR" sz="2000" dirty="0" smtClean="0"/>
                        <a:t> 11-β και 17-α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Συγγενής </a:t>
                      </a:r>
                      <a:r>
                        <a:rPr lang="el-GR" sz="2000" dirty="0" err="1" smtClean="0"/>
                        <a:t>αδρενεργική</a:t>
                      </a:r>
                      <a:r>
                        <a:rPr lang="el-GR" sz="2000" dirty="0" smtClean="0"/>
                        <a:t> υπερπλασία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Κατάσταση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↑ Νεφρικές απώλειες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Σύνδρομα υποκαλιαιμίας – φυσιολογική Α.Π.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RTA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l-GR" sz="2000" baseline="0" dirty="0" smtClean="0"/>
                        <a:t>τύπος 1 + 2)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Σ. </a:t>
                      </a:r>
                      <a:r>
                        <a:rPr lang="en-US" sz="2000" dirty="0" smtClean="0"/>
                        <a:t>Bartter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Μεταλλάξεις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συμμεταφορέα</a:t>
                      </a:r>
                      <a:r>
                        <a:rPr lang="en-US" sz="2000" baseline="0" dirty="0" smtClean="0"/>
                        <a:t> Na</a:t>
                      </a:r>
                      <a:r>
                        <a:rPr lang="en-US" sz="2000" baseline="30000" dirty="0" smtClean="0"/>
                        <a:t>+</a:t>
                      </a:r>
                      <a:r>
                        <a:rPr lang="en-US" sz="2000" baseline="0" dirty="0" smtClean="0"/>
                        <a:t>-K</a:t>
                      </a:r>
                      <a:r>
                        <a:rPr lang="en-US" sz="2000" baseline="30000" dirty="0" smtClean="0"/>
                        <a:t>+</a:t>
                      </a:r>
                      <a:r>
                        <a:rPr lang="en-US" sz="2000" baseline="0" dirty="0" smtClean="0"/>
                        <a:t>-2Cl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l-GR" sz="2000" baseline="0" dirty="0" smtClean="0"/>
                        <a:t>, </a:t>
                      </a:r>
                      <a:r>
                        <a:rPr lang="en-US" sz="2000" baseline="0" dirty="0" smtClean="0"/>
                        <a:t>ROMK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Σ. </a:t>
                      </a:r>
                      <a:r>
                        <a:rPr lang="en-US" sz="2000" dirty="0" err="1" smtClean="0"/>
                        <a:t>Gittelman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Μετάλλαξη</a:t>
                      </a:r>
                      <a:r>
                        <a:rPr lang="el-GR" sz="2000" baseline="0" dirty="0" smtClean="0"/>
                        <a:t> διαύλων </a:t>
                      </a:r>
                      <a:r>
                        <a:rPr lang="en-US" sz="2000" baseline="0" dirty="0" err="1" smtClean="0"/>
                        <a:t>ENaC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err="1" smtClean="0"/>
                        <a:t>Υπομαγνησιαιμία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Σ. </a:t>
                      </a:r>
                      <a:r>
                        <a:rPr lang="en-US" sz="2000" dirty="0" smtClean="0"/>
                        <a:t>Cushing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1337473"/>
            <a:ext cx="4714908" cy="50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Τίτλος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bg1"/>
                </a:solidFill>
              </a:rPr>
              <a:t>Κατανομή καλίου</a:t>
            </a:r>
            <a:endParaRPr lang="el-G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Κατάσταση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dirty="0" err="1" smtClean="0">
                          <a:solidFill>
                            <a:srgbClr val="FF0000"/>
                          </a:solidFill>
                        </a:rPr>
                        <a:t>Εξωνεφρικές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 απώλειες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sz="2000" b="1" baseline="0" dirty="0" smtClean="0"/>
                        <a:t>ΓΕΣ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Διάρροια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↑ </a:t>
                      </a:r>
                      <a:r>
                        <a:rPr lang="el-GR" sz="2000" baseline="0" dirty="0" smtClean="0"/>
                        <a:t>ΓΕΣ απώλειες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b="0" dirty="0" smtClean="0"/>
                        <a:t>Έμετοι </a:t>
                      </a:r>
                      <a:endParaRPr lang="el-G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b="1" baseline="0" dirty="0" smtClean="0"/>
                        <a:t>Δέρμα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Ιδρώτας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Απώλειες από δέρμα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l-GR" sz="2000" dirty="0" smtClean="0"/>
                        <a:t>Έντονη</a:t>
                      </a:r>
                      <a:r>
                        <a:rPr lang="el-GR" sz="2000" baseline="0" dirty="0" smtClean="0"/>
                        <a:t> σωματική άσκηση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↑ νεφρικές απώλειες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ΥΠΟΚΑΛΙΑΙΜΙΑΣ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484030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Ιστορικό και κλινική εξέταση (διουρητικά, </a:t>
            </a:r>
            <a:r>
              <a:rPr lang="el-GR" sz="2800" dirty="0" err="1" smtClean="0"/>
              <a:t>↑Α.Π</a:t>
            </a:r>
            <a:r>
              <a:rPr lang="el-GR" sz="2800" dirty="0" smtClean="0"/>
              <a:t>.?)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Αποκλεισμός </a:t>
            </a:r>
            <a:r>
              <a:rPr lang="el-GR" sz="2800" dirty="0" err="1" smtClean="0"/>
              <a:t>ψευδοϋποκαλιαιμίας</a:t>
            </a:r>
            <a:r>
              <a:rPr lang="el-GR" sz="2800" dirty="0" smtClean="0"/>
              <a:t> ( λευκοκύτταρα &gt;100.000/μ</a:t>
            </a:r>
            <a:r>
              <a:rPr lang="en-US" sz="2800" dirty="0" smtClean="0"/>
              <a:t>l</a:t>
            </a:r>
            <a:r>
              <a:rPr lang="el-GR" sz="28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Αποκλεισμός καταστάσεων που συνοδεύονται από </a:t>
            </a:r>
          </a:p>
          <a:p>
            <a:pPr>
              <a:buClr>
                <a:srgbClr val="FF0000"/>
              </a:buClr>
              <a:buNone/>
            </a:pPr>
            <a:r>
              <a:rPr lang="el-GR" sz="2800" dirty="0" smtClean="0"/>
              <a:t>	ανακατανομή Κ</a:t>
            </a:r>
            <a:r>
              <a:rPr lang="el-GR" sz="2800" baseline="30000" dirty="0" smtClean="0"/>
              <a:t>+ </a:t>
            </a:r>
            <a:r>
              <a:rPr lang="el-GR" sz="2800" dirty="0" smtClean="0"/>
              <a:t>(απουσία ένδειας Κ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Προσδιορισμός Κ</a:t>
            </a:r>
            <a:r>
              <a:rPr lang="el-GR" sz="2800" baseline="30000" dirty="0" smtClean="0"/>
              <a:t>+</a:t>
            </a:r>
            <a:r>
              <a:rPr lang="en-US" sz="2800" dirty="0" smtClean="0"/>
              <a:t> </a:t>
            </a:r>
            <a:r>
              <a:rPr lang="el-GR" sz="2800" dirty="0" smtClean="0"/>
              <a:t>ούρων 24ώρου (όχι σε </a:t>
            </a:r>
            <a:r>
              <a:rPr lang="en-US" sz="2800" dirty="0" smtClean="0"/>
              <a:t>spot</a:t>
            </a:r>
            <a:r>
              <a:rPr lang="el-GR" sz="2800" dirty="0" smtClean="0"/>
              <a:t>)</a:t>
            </a:r>
          </a:p>
          <a:p>
            <a:pPr>
              <a:buNone/>
            </a:pPr>
            <a:r>
              <a:rPr lang="el-GR" sz="2800" b="1" dirty="0" smtClean="0"/>
              <a:t>		Εναλλακτικά:</a:t>
            </a:r>
            <a:r>
              <a:rPr lang="el-GR" dirty="0" smtClean="0"/>
              <a:t> </a:t>
            </a:r>
            <a:r>
              <a:rPr lang="el-GR" sz="2800" dirty="0" smtClean="0"/>
              <a:t>Κ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/κρεατινίνη σε </a:t>
            </a:r>
            <a:r>
              <a:rPr lang="en-US" sz="2800" dirty="0" smtClean="0"/>
              <a:t>spot </a:t>
            </a:r>
            <a:r>
              <a:rPr lang="el-GR" sz="2800" dirty="0" smtClean="0"/>
              <a:t>ούρων :</a:t>
            </a:r>
            <a:endParaRPr lang="el-GR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&lt;13 </a:t>
            </a:r>
            <a:r>
              <a:rPr lang="en-US" dirty="0" err="1" smtClean="0"/>
              <a:t>mEq</a:t>
            </a:r>
            <a:r>
              <a:rPr lang="en-US" dirty="0" smtClean="0"/>
              <a:t>/</a:t>
            </a:r>
            <a:r>
              <a:rPr lang="en-US" dirty="0" err="1" smtClean="0"/>
              <a:t>g</a:t>
            </a:r>
            <a:r>
              <a:rPr lang="en-US" baseline="-25000" dirty="0" err="1" smtClean="0"/>
              <a:t>creat</a:t>
            </a:r>
            <a:r>
              <a:rPr lang="en-US" dirty="0" smtClean="0"/>
              <a:t> :</a:t>
            </a:r>
            <a:r>
              <a:rPr lang="el-GR" dirty="0" smtClean="0"/>
              <a:t> </a:t>
            </a:r>
            <a:r>
              <a:rPr lang="el-GR" dirty="0" err="1" smtClean="0"/>
              <a:t>Εξωνεφρικές</a:t>
            </a:r>
            <a:r>
              <a:rPr lang="el-GR" dirty="0" smtClean="0"/>
              <a:t> απώλειες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&gt;13 </a:t>
            </a:r>
            <a:r>
              <a:rPr lang="en-US" dirty="0" err="1" smtClean="0"/>
              <a:t>mEq</a:t>
            </a:r>
            <a:r>
              <a:rPr lang="en-US" dirty="0" smtClean="0"/>
              <a:t>/</a:t>
            </a:r>
            <a:r>
              <a:rPr lang="en-US" dirty="0" err="1" smtClean="0"/>
              <a:t>g</a:t>
            </a:r>
            <a:r>
              <a:rPr lang="en-US" baseline="-25000" dirty="0" err="1" smtClean="0"/>
              <a:t>creat</a:t>
            </a:r>
            <a:r>
              <a:rPr lang="en-US" dirty="0" smtClean="0"/>
              <a:t> :</a:t>
            </a:r>
            <a:r>
              <a:rPr lang="el-GR" dirty="0" smtClean="0"/>
              <a:t> Νεφρικές απώλειες</a:t>
            </a:r>
          </a:p>
          <a:p>
            <a:pPr>
              <a:buClr>
                <a:srgbClr val="FF0000"/>
              </a:buClr>
              <a:buNone/>
            </a:pPr>
            <a:endParaRPr lang="el-GR" sz="2800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188640"/>
            <a:ext cx="8229600" cy="740030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ΔΙΑΓΝΩΣΤΙΚΗ ΠΡΟΣΕΓΓΙΣΗ ΥΠΟΚΑΛΙΑΙΜΙΑΣ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196752"/>
            <a:ext cx="8785671" cy="5328890"/>
          </a:xfrm>
          <a:noFill/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Κ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b="1" dirty="0">
                <a:solidFill>
                  <a:srgbClr val="FF0000"/>
                </a:solidFill>
              </a:rPr>
              <a:t> &lt; </a:t>
            </a:r>
            <a:r>
              <a:rPr lang="el-GR" b="1" dirty="0" smtClean="0">
                <a:solidFill>
                  <a:srgbClr val="FF0000"/>
                </a:solidFill>
              </a:rPr>
              <a:t>20 </a:t>
            </a:r>
            <a:r>
              <a:rPr lang="en-US" b="1" dirty="0" err="1" smtClean="0">
                <a:solidFill>
                  <a:srgbClr val="FF0000"/>
                </a:solidFill>
              </a:rPr>
              <a:t>mEq</a:t>
            </a:r>
            <a:r>
              <a:rPr lang="en-US" b="1" dirty="0" smtClean="0">
                <a:solidFill>
                  <a:srgbClr val="FF0000"/>
                </a:solidFill>
              </a:rPr>
              <a:t>/d</a:t>
            </a:r>
            <a:r>
              <a:rPr lang="el-GR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→ </a:t>
            </a:r>
            <a:r>
              <a:rPr lang="el-GR" sz="2400" dirty="0" err="1" smtClean="0"/>
              <a:t>Εξωνεφρικές</a:t>
            </a:r>
            <a:r>
              <a:rPr lang="el-GR" sz="2400" dirty="0" smtClean="0"/>
              <a:t> </a:t>
            </a:r>
            <a:r>
              <a:rPr lang="el-GR" sz="2400" dirty="0"/>
              <a:t>απώλειες,</a:t>
            </a:r>
            <a:r>
              <a:rPr lang="en-US" sz="2400" dirty="0"/>
              <a:t> </a:t>
            </a:r>
            <a:r>
              <a:rPr lang="el-GR" sz="2400" dirty="0" smtClean="0"/>
              <a:t>↓ </a:t>
            </a:r>
            <a:r>
              <a:rPr lang="el-GR" sz="2400" dirty="0"/>
              <a:t>πρόσληψη </a:t>
            </a:r>
            <a:endParaRPr lang="el-GR" sz="22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u="sng" dirty="0" smtClean="0">
                <a:solidFill>
                  <a:srgbClr val="FF0000"/>
                </a:solidFill>
              </a:rPr>
              <a:t>Φυσιολογικό </a:t>
            </a:r>
            <a:r>
              <a:rPr lang="en-US" sz="2800" u="sng" dirty="0" smtClean="0">
                <a:solidFill>
                  <a:srgbClr val="FF0000"/>
                </a:solidFill>
              </a:rPr>
              <a:t>pH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l-GR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μειωμένη πρόσληψη, απώλεια από γαστρεντερικό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u="sng" dirty="0" smtClean="0">
                <a:solidFill>
                  <a:srgbClr val="FF0000"/>
                </a:solidFill>
              </a:rPr>
              <a:t>Μεταβολική </a:t>
            </a:r>
            <a:r>
              <a:rPr lang="el-GR" sz="2800" u="sng" dirty="0">
                <a:solidFill>
                  <a:srgbClr val="FF0000"/>
                </a:solidFill>
              </a:rPr>
              <a:t>οξέωση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απώλεια από γαστρεντερικό σύστημα</a:t>
            </a:r>
            <a:r>
              <a:rPr lang="en-US" sz="2800" dirty="0"/>
              <a:t> (</a:t>
            </a:r>
            <a:r>
              <a:rPr lang="el-GR" sz="2800" dirty="0"/>
              <a:t>διάρροια</a:t>
            </a:r>
            <a:r>
              <a:rPr lang="el-GR" sz="2800" dirty="0" smtClean="0"/>
              <a:t>)</a:t>
            </a:r>
            <a:endParaRPr lang="el-GR" sz="28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u="sng" dirty="0" smtClean="0">
                <a:solidFill>
                  <a:srgbClr val="FF0000"/>
                </a:solidFill>
              </a:rPr>
              <a:t>Μεταβολική </a:t>
            </a:r>
            <a:r>
              <a:rPr lang="el-GR" sz="2800" u="sng" dirty="0">
                <a:solidFill>
                  <a:srgbClr val="FF0000"/>
                </a:solidFill>
              </a:rPr>
              <a:t>αλκάλωση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απώλεια από γαστρεντερικό σύστημα (εμετοί)</a:t>
            </a:r>
            <a:endParaRPr lang="el-GR" sz="2000" dirty="0"/>
          </a:p>
          <a:p>
            <a:pPr marL="609600" indent="-609600">
              <a:buFont typeface="Wingdings" pitchFamily="2" charset="2"/>
              <a:buNone/>
            </a:pPr>
            <a:endParaRPr lang="el-GR" sz="20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200" y="188640"/>
            <a:ext cx="8229600" cy="740030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ΔΙΑΓΝΩΣΤΙΚΗ ΠΡΟΣΕΓΓΙΣΗ ΥΠΟΚΑΛΙΑΙΜΙΑΣ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1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14422"/>
            <a:ext cx="8496944" cy="5310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Κ</a:t>
            </a:r>
            <a:r>
              <a:rPr lang="el-GR" b="1" baseline="30000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 &gt; 20 </a:t>
            </a:r>
            <a:r>
              <a:rPr lang="en-US" b="1" dirty="0" err="1" smtClean="0">
                <a:solidFill>
                  <a:srgbClr val="FF0000"/>
                </a:solidFill>
              </a:rPr>
              <a:t>mEq</a:t>
            </a:r>
            <a:r>
              <a:rPr lang="en-US" b="1" dirty="0" smtClean="0">
                <a:solidFill>
                  <a:srgbClr val="FF0000"/>
                </a:solidFill>
              </a:rPr>
              <a:t>/d</a:t>
            </a:r>
            <a:r>
              <a:rPr lang="el-GR" b="1" dirty="0" smtClean="0">
                <a:solidFill>
                  <a:srgbClr val="FF0000"/>
                </a:solidFill>
              </a:rPr>
              <a:t>: </a:t>
            </a:r>
          </a:p>
          <a:p>
            <a:pPr marL="0" lvl="0" indent="0"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απώλεια </a:t>
            </a:r>
            <a:r>
              <a:rPr lang="el-GR" sz="2400" dirty="0"/>
              <a:t>από νεφρούς </a:t>
            </a:r>
            <a:endParaRPr lang="el-GR" sz="2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b="1" u="sng" dirty="0" smtClean="0">
                <a:solidFill>
                  <a:srgbClr val="FF0000"/>
                </a:solidFill>
              </a:rPr>
              <a:t>Μεταβολική </a:t>
            </a:r>
            <a:r>
              <a:rPr lang="el-GR" sz="2800" b="1" u="sng" dirty="0">
                <a:solidFill>
                  <a:srgbClr val="FF0000"/>
                </a:solidFill>
              </a:rPr>
              <a:t>αλκάλωση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l-GR" sz="2800" b="1" dirty="0">
              <a:solidFill>
                <a:srgbClr val="FF0000"/>
              </a:solidFill>
            </a:endParaRPr>
          </a:p>
          <a:p>
            <a:pPr marL="762000" lvl="1" indent="-36195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Χλώριο </a:t>
            </a:r>
            <a:r>
              <a:rPr lang="el-GR" sz="2400" dirty="0"/>
              <a:t>ούρων </a:t>
            </a:r>
            <a:r>
              <a:rPr lang="el-GR" sz="2400" dirty="0" smtClean="0"/>
              <a:t>&lt;</a:t>
            </a:r>
            <a:r>
              <a:rPr lang="el-GR" sz="2400" dirty="0"/>
              <a:t>10</a:t>
            </a:r>
            <a:r>
              <a:rPr lang="en-US" sz="2400" dirty="0" err="1" smtClean="0"/>
              <a:t>mEq</a:t>
            </a:r>
            <a:r>
              <a:rPr lang="en-US" sz="2400" dirty="0" smtClean="0"/>
              <a:t>/d: </a:t>
            </a:r>
          </a:p>
          <a:p>
            <a:pPr marL="1162050" lvl="2" indent="-36195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1800" dirty="0" err="1" smtClean="0"/>
              <a:t>Έμετοί</a:t>
            </a:r>
            <a:r>
              <a:rPr lang="el-GR" sz="1800" dirty="0"/>
              <a:t>, διουρητικά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Χλώριο </a:t>
            </a:r>
            <a:r>
              <a:rPr lang="el-GR" sz="2400" dirty="0"/>
              <a:t>ούρων </a:t>
            </a:r>
            <a:r>
              <a:rPr lang="el-GR" sz="2400" dirty="0" smtClean="0"/>
              <a:t>&gt;</a:t>
            </a:r>
            <a:r>
              <a:rPr lang="el-GR" sz="2400" dirty="0"/>
              <a:t>10</a:t>
            </a:r>
            <a:r>
              <a:rPr lang="en-US" sz="2400" dirty="0" err="1" smtClean="0"/>
              <a:t>mEq</a:t>
            </a:r>
            <a:r>
              <a:rPr lang="en-US" sz="2400" dirty="0" smtClean="0"/>
              <a:t>/d:</a:t>
            </a:r>
            <a:r>
              <a:rPr lang="el-GR" sz="2400" dirty="0" smtClean="0"/>
              <a:t>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1800" dirty="0" smtClean="0"/>
              <a:t>Υπέρταση</a:t>
            </a:r>
            <a:endParaRPr lang="el-GR" sz="1800" dirty="0"/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Φυσιολογική </a:t>
            </a:r>
            <a:r>
              <a:rPr lang="el-GR" sz="2400" dirty="0" err="1" smtClean="0"/>
              <a:t>αλδοστερόνη</a:t>
            </a:r>
            <a:r>
              <a:rPr lang="el-GR" sz="2400" dirty="0" smtClean="0"/>
              <a:t>: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1800" dirty="0" smtClean="0"/>
              <a:t>σ</a:t>
            </a:r>
            <a:r>
              <a:rPr lang="el-GR" sz="1800" dirty="0"/>
              <a:t>. </a:t>
            </a:r>
            <a:r>
              <a:rPr lang="en-US" sz="1800" dirty="0"/>
              <a:t>Cushing, </a:t>
            </a:r>
            <a:r>
              <a:rPr lang="el-GR" sz="1800" dirty="0"/>
              <a:t>σ. </a:t>
            </a:r>
            <a:r>
              <a:rPr lang="en-US" sz="1800" dirty="0" err="1" smtClean="0"/>
              <a:t>Liddle</a:t>
            </a:r>
            <a:r>
              <a:rPr lang="el-GR" sz="1800" dirty="0" smtClean="0"/>
              <a:t> </a:t>
            </a:r>
            <a:endParaRPr lang="el-GR" sz="1800" dirty="0"/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Αυξημένη </a:t>
            </a:r>
            <a:r>
              <a:rPr lang="el-GR" sz="2400" dirty="0" err="1" smtClean="0"/>
              <a:t>αλδοστερόνη</a:t>
            </a:r>
            <a:r>
              <a:rPr lang="el-GR" sz="2400" dirty="0" smtClean="0"/>
              <a:t>: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l-GR" sz="1800" dirty="0" smtClean="0"/>
              <a:t>Πρωτοπαθής </a:t>
            </a:r>
            <a:r>
              <a:rPr lang="el-GR" sz="1800" dirty="0" err="1" smtClean="0"/>
              <a:t>υπεραλδοστερονισμός</a:t>
            </a:r>
            <a:endParaRPr lang="el-GR" sz="1800" dirty="0"/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Φυσιολογική αρτηριακή πίεση: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1800" dirty="0" smtClean="0"/>
              <a:t>Διουρητικά, </a:t>
            </a:r>
            <a:r>
              <a:rPr lang="el-GR" sz="1800" dirty="0" err="1" smtClean="0"/>
              <a:t>καλιοπενία</a:t>
            </a:r>
            <a:r>
              <a:rPr lang="el-GR" sz="1800" dirty="0"/>
              <a:t>, σ. </a:t>
            </a:r>
            <a:r>
              <a:rPr lang="en-US" sz="1800" dirty="0" smtClean="0"/>
              <a:t>Bartter</a:t>
            </a:r>
            <a:r>
              <a:rPr lang="en-US" sz="1800" dirty="0"/>
              <a:t>, </a:t>
            </a:r>
            <a:r>
              <a:rPr lang="en-US" sz="1800" dirty="0" err="1" smtClean="0"/>
              <a:t>Gitelman</a:t>
            </a:r>
            <a:endParaRPr lang="en-US" sz="16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b="1" u="sng" dirty="0" smtClean="0">
                <a:solidFill>
                  <a:srgbClr val="FF0000"/>
                </a:solidFill>
              </a:rPr>
              <a:t>Μεταβολική οξέωση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</a:p>
          <a:p>
            <a:pPr marL="914400" lvl="2" indent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/>
              <a:t>Ν</a:t>
            </a:r>
            <a:r>
              <a:rPr lang="el-GR" dirty="0" smtClean="0"/>
              <a:t>εφρική </a:t>
            </a:r>
            <a:r>
              <a:rPr lang="el-GR" dirty="0"/>
              <a:t>σωληναριακή οξέωση τύπου Ι και ΙΙ</a:t>
            </a:r>
            <a:endParaRPr lang="el-GR" sz="66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200" y="188640"/>
            <a:ext cx="8229600" cy="740030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ΔΙΑΓΝΩΣΤΙΚΗ ΠΡΟΣΕΓΓΙΣΗ ΥΠΟΚΑΛΙΑΙΜΙΑΣ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1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3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3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3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3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3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ΘΕΡΑΠΕΙΑ ΥΠΟΚΑΛΙΑΙΜΙΑΣ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 fontScale="70000" lnSpcReduction="20000"/>
          </a:bodyPr>
          <a:lstStyle/>
          <a:p>
            <a:pPr marL="0" indent="19050" algn="just">
              <a:buNone/>
            </a:pPr>
            <a:r>
              <a:rPr lang="el-GR" dirty="0" smtClean="0"/>
              <a:t>Συνήθως η απαιτούμενη ποσότητα καλίου είναι πολύ μεγαλύτερη από την υπολογιζόμενη με βάση το επίπεδο του καλίου στον ορό (ανακατανομή καλίου σε χρόνια </a:t>
            </a:r>
            <a:r>
              <a:rPr lang="el-GR" dirty="0" err="1" smtClean="0"/>
              <a:t>υποκαλιαιμία</a:t>
            </a:r>
            <a:r>
              <a:rPr lang="el-GR" dirty="0" smtClean="0"/>
              <a:t>).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1465838"/>
            <a:ext cx="5214974" cy="389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28596" y="142860"/>
            <a:ext cx="82296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ΚΑΛΙΟ ΟΡΟΥ ΚΑΙ ΣΥΝΟΛΙΚΟ ΕΛΛΕΙΜΑ ΚΑΛΙΟΥ</a:t>
            </a:r>
            <a:endParaRPr lang="el-G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ΘΕΡΑΠΕΙΑ ΥΠΟΚΑΛΙΑΙΜΙΑΣ: Βασικές αρχές αντιμετώπισης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el-GR" sz="2600" b="1" dirty="0" smtClean="0"/>
              <a:t>Από του στόματος χορήγηση καλίου: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600" dirty="0" smtClean="0"/>
              <a:t>Είναι ο ασφαλέστερος τρόπος διόρθωσης της ασυμπτωματικής υποκαλιαιμίας από ανακατανομή.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600" dirty="0" smtClean="0"/>
              <a:t>Προϋποθέτει καλή γαστρεντερική ανοχή από τον ασθενή.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ΘΕΡΑΠΕΙΑ ΥΠΟΚΑΛΙΑΙΜΙΑΣ: Βασικές αρχές αντιμετώπισης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el-GR" sz="2600" b="1" dirty="0" smtClean="0"/>
              <a:t>Ενδοφλέβια χορήγηση καλίου: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Ασθενείς με ΓΕΣ διαταραχές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Ως επείγουσα αντιμετώπιση:(αρρυθμίες, παράλυση των αναπνευστικών, επείγουσα χειρουργική επέμβαση).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Επιλογή κεντρικής φλέβας για χορήγηση πυκνού διαλύματος.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Προσθήκη 20-40</a:t>
            </a:r>
            <a:r>
              <a:rPr lang="en-US" sz="2300" dirty="0" err="1" smtClean="0"/>
              <a:t>mEq</a:t>
            </a:r>
            <a:r>
              <a:rPr lang="en-US" sz="2300" dirty="0" smtClean="0"/>
              <a:t> </a:t>
            </a:r>
            <a:r>
              <a:rPr lang="el-GR" sz="2300" dirty="0" smtClean="0"/>
              <a:t>καλίου (</a:t>
            </a:r>
            <a:r>
              <a:rPr lang="en-US" sz="2300" dirty="0" smtClean="0"/>
              <a:t>1amp KCL=13mEq)</a:t>
            </a:r>
            <a:r>
              <a:rPr lang="el-GR" sz="2300" dirty="0" smtClean="0"/>
              <a:t> σε 1 λίτρο </a:t>
            </a:r>
            <a:r>
              <a:rPr lang="en-US" sz="2300" dirty="0" err="1" smtClean="0"/>
              <a:t>NaCl</a:t>
            </a:r>
            <a:r>
              <a:rPr lang="en-US" sz="2300" dirty="0" smtClean="0"/>
              <a:t> 0.9%, </a:t>
            </a:r>
            <a:r>
              <a:rPr lang="el-GR" sz="2300" dirty="0" smtClean="0"/>
              <a:t>αραίωση που μπορεί να φτάσει </a:t>
            </a:r>
            <a:r>
              <a:rPr lang="en-US" sz="2300" dirty="0" smtClean="0"/>
              <a:t>max </a:t>
            </a:r>
            <a:r>
              <a:rPr lang="el-GR" sz="2300" dirty="0" smtClean="0"/>
              <a:t>τα 60</a:t>
            </a:r>
            <a:r>
              <a:rPr lang="en-US" sz="2300" dirty="0" err="1" smtClean="0"/>
              <a:t>mEq</a:t>
            </a:r>
            <a:r>
              <a:rPr lang="en-US" sz="2300" dirty="0" smtClean="0"/>
              <a:t>/L</a:t>
            </a:r>
            <a:r>
              <a:rPr lang="el-GR" sz="2300" dirty="0" smtClean="0"/>
              <a:t>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Αποφεύγεται η χορήγηση καλίου σε ορό γλυκόζης 5% (χορήγηση ενός λίτρου ορού γλυκόζης → μείωση καλίου κατά 0.2-1.4</a:t>
            </a:r>
            <a:r>
              <a:rPr lang="en-US" sz="2300" dirty="0" err="1" smtClean="0"/>
              <a:t>mEq</a:t>
            </a:r>
            <a:r>
              <a:rPr lang="en-US" sz="2300" dirty="0" smtClean="0"/>
              <a:t>/L</a:t>
            </a:r>
            <a:r>
              <a:rPr lang="el-GR" sz="2300" dirty="0" smtClean="0"/>
              <a:t>).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Μέγιστος ασφαλής ρυθμός χορήγησης 10-20</a:t>
            </a:r>
            <a:r>
              <a:rPr lang="en-US" sz="2300" dirty="0" err="1" smtClean="0"/>
              <a:t>mEq</a:t>
            </a:r>
            <a:r>
              <a:rPr lang="en-US" sz="2300" dirty="0" smtClean="0"/>
              <a:t>/h</a:t>
            </a:r>
            <a:r>
              <a:rPr lang="el-GR" sz="2300" dirty="0" smtClean="0"/>
              <a:t>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300" dirty="0" smtClean="0"/>
              <a:t>Υψηλότερος ρυθμός χορήγησης 40</a:t>
            </a:r>
            <a:r>
              <a:rPr lang="en-US" sz="2300" dirty="0" err="1" smtClean="0"/>
              <a:t>mEq</a:t>
            </a:r>
            <a:r>
              <a:rPr lang="en-US" sz="2300" dirty="0" smtClean="0"/>
              <a:t>/h</a:t>
            </a:r>
            <a:r>
              <a:rPr lang="el-GR" sz="2300" dirty="0" smtClean="0"/>
              <a:t> σε απειλητικές για τη ζωή επιπλοκές της υποκαλιαιμίας όπως </a:t>
            </a:r>
            <a:r>
              <a:rPr lang="el-GR" sz="2300" dirty="0" err="1" smtClean="0"/>
              <a:t>τετραπάρεση</a:t>
            </a:r>
            <a:r>
              <a:rPr lang="el-GR" sz="2300" dirty="0" smtClean="0"/>
              <a:t> με συμμετοχή  αναπνευστικών μυών.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ΘΕΡΑΠΕΙΑ ΥΠΟΚΑΛΙΑΙΜΙΑΣ: Βασικές αρχές αντιμετώπισης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 marL="457200" indent="-457200">
              <a:buClr>
                <a:srgbClr val="C00000"/>
              </a:buClr>
              <a:buNone/>
              <a:defRPr/>
            </a:pPr>
            <a:r>
              <a:rPr lang="el-GR" sz="2400" b="1" dirty="0" smtClean="0"/>
              <a:t>Διάγνωση της αιτίας διότι η υποκείμενη κατάσταση δείχνει την ανάγκη για θεραπεία: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Υποκαλιαιμία από ανακατανομή:</a:t>
            </a:r>
          </a:p>
          <a:p>
            <a:pPr marL="857250" lvl="1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000" dirty="0" smtClean="0"/>
              <a:t>Μπορεί να μην χρειάζεται χορήγηση καλίου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Υποκαλιαιμία ή </a:t>
            </a:r>
            <a:r>
              <a:rPr lang="el-GR" sz="2400" dirty="0" err="1" smtClean="0"/>
              <a:t>νορμοκαλιαιμία</a:t>
            </a:r>
            <a:r>
              <a:rPr lang="el-GR" sz="2400" dirty="0" smtClean="0"/>
              <a:t> + μεταβολική οξέωση ή </a:t>
            </a:r>
            <a:r>
              <a:rPr lang="el-GR" sz="2400" dirty="0" err="1" smtClean="0"/>
              <a:t>υπερτονικότητα</a:t>
            </a:r>
            <a:r>
              <a:rPr lang="el-GR" sz="2400" dirty="0" smtClean="0"/>
              <a:t> του</a:t>
            </a:r>
            <a:r>
              <a:rPr lang="en-US" sz="2400" dirty="0" smtClean="0"/>
              <a:t> </a:t>
            </a:r>
            <a:r>
              <a:rPr lang="el-GR" sz="2400" dirty="0" err="1" smtClean="0"/>
              <a:t>εξωκυττάριου</a:t>
            </a:r>
            <a:r>
              <a:rPr lang="el-GR" sz="2400" dirty="0" smtClean="0"/>
              <a:t> χώρου: </a:t>
            </a:r>
          </a:p>
          <a:p>
            <a:pPr marL="857250" lvl="1" indent="-457200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000" dirty="0" smtClean="0"/>
              <a:t>Παρουσία μεγάλου ελλείμματος καλίου και ανάγκη χορήγησης καλίου πριν ή μαζί με τη διόρθωση της οξέωσης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Αναζήτηση λήψης φαρμάκων ή ύπαρξης κλινικών καταστάσεων που μπορεί να επιδεινώσουν τις συνέπειες της υποκαλιαιμίας: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000" dirty="0" smtClean="0"/>
              <a:t>	Δακτυλίτιδα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ΘΕΡΑΠΕΙΑ ΥΠΟΚΑΛΙΑΙΜΙΑΣ: Βασικές αρχές αντιμετώπισης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Συγκέντρωση καλίου ορού 4</a:t>
            </a:r>
            <a:r>
              <a:rPr lang="en-US" sz="2400" dirty="0" err="1" smtClean="0"/>
              <a:t>mEq</a:t>
            </a:r>
            <a:r>
              <a:rPr lang="en-US" sz="2400" dirty="0" smtClean="0"/>
              <a:t>/L</a:t>
            </a:r>
            <a:r>
              <a:rPr lang="el-GR" sz="2400" dirty="0" smtClean="0"/>
              <a:t>: Διακοπή χορήγησης καλίου (κίνδυνος εμφάνισης </a:t>
            </a:r>
            <a:r>
              <a:rPr lang="el-GR" sz="2400" dirty="0" err="1" smtClean="0"/>
              <a:t>υπερκαλιαιμίας</a:t>
            </a:r>
            <a:r>
              <a:rPr lang="el-GR" sz="2400" dirty="0" smtClean="0"/>
              <a:t> ιδιαίτερα σε ασθενείς με έκπτωση νεφρικής λειτουργίας ή Σ.Δ.).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Συστηματική παρακολούθηση της συγκέντρωσης του καλίου και της </a:t>
            </a:r>
            <a:r>
              <a:rPr lang="el-GR" sz="2400" dirty="0" err="1" smtClean="0"/>
              <a:t>οξεοβασικής</a:t>
            </a:r>
            <a:r>
              <a:rPr lang="el-GR" sz="2400" dirty="0" smtClean="0"/>
              <a:t> ισορροπίας κατά τη διόρθωση της υποκαλιαιμίας.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Σε ανθεκτική στη θεραπεία </a:t>
            </a:r>
            <a:r>
              <a:rPr lang="el-GR" sz="2400" dirty="0" err="1" smtClean="0"/>
              <a:t>υποκαλιαιμία</a:t>
            </a:r>
            <a:r>
              <a:rPr lang="el-GR" sz="2400" dirty="0" smtClean="0"/>
              <a:t> → προσδιορισμός μαγνησίου ορού.</a:t>
            </a:r>
          </a:p>
          <a:p>
            <a:pPr marL="457200" indent="-457200" algn="just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AutoShape 4" descr="Αποτέλεσμα εικόνας για k na p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5238" name="Picture 6" descr="Αποτέλεσμα εικόνας για k na pu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14422"/>
            <a:ext cx="8837603" cy="2857520"/>
          </a:xfrm>
          <a:prstGeom prst="rect">
            <a:avLst/>
          </a:prstGeom>
          <a:noFill/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457200" y="44624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Αντλία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l-GR" sz="44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  <a:r>
              <a:rPr lang="el-G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-Κ</a:t>
            </a:r>
            <a:r>
              <a:rPr lang="el-GR" sz="44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ATPase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282" y="4143380"/>
            <a:ext cx="8929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200" dirty="0" smtClean="0"/>
              <a:t>Είσοδος 2 ιόντων Κ</a:t>
            </a:r>
            <a:r>
              <a:rPr lang="el-GR" sz="2200" baseline="30000" dirty="0" smtClean="0"/>
              <a:t>+</a:t>
            </a:r>
            <a:r>
              <a:rPr lang="el-GR" sz="2200" dirty="0" smtClean="0"/>
              <a:t>, έξοδος 3 ιόντων </a:t>
            </a:r>
            <a:r>
              <a:rPr lang="en-US" sz="2200" dirty="0" smtClean="0"/>
              <a:t>Na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(</a:t>
            </a:r>
            <a:r>
              <a:rPr lang="el-GR" sz="2200" dirty="0" smtClean="0"/>
              <a:t>διατήρηση υψηλής ενδοκυττάριας συγκέντρωσης Κ</a:t>
            </a:r>
            <a:r>
              <a:rPr lang="el-GR" sz="2200" baseline="30000" dirty="0" smtClean="0"/>
              <a:t>+</a:t>
            </a:r>
            <a:r>
              <a:rPr lang="el-GR" sz="2200" dirty="0" smtClean="0"/>
              <a:t>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200" dirty="0" smtClean="0"/>
              <a:t>Παρουσία σε όλα τα κύτταρα, κατανάλωση </a:t>
            </a:r>
            <a:r>
              <a:rPr lang="en-US" sz="2200" dirty="0" smtClean="0"/>
              <a:t>ATP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200" dirty="0" smtClean="0"/>
              <a:t>Δίαυλοι καλίου: υπεύθυνοι για το ηλεκτρικό μεμβρανικό δυναμικό ηρεμίας</a:t>
            </a:r>
            <a:endParaRPr lang="en-US" sz="2200" dirty="0" smtClean="0"/>
          </a:p>
        </p:txBody>
      </p:sp>
      <p:sp>
        <p:nvSpPr>
          <p:cNvPr id="7" name="6 - Ορθογώνιο"/>
          <p:cNvSpPr/>
          <p:nvPr/>
        </p:nvSpPr>
        <p:spPr>
          <a:xfrm>
            <a:off x="642910" y="1500174"/>
            <a:ext cx="571504" cy="24288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000496" y="1357298"/>
            <a:ext cx="1285884" cy="5715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858148" y="3429000"/>
            <a:ext cx="1143008" cy="6429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ΥΠΕΡΚΑΛΙΑΙΜΙΑ (Κ+ &gt; 5 </a:t>
            </a:r>
            <a:r>
              <a:rPr lang="en-US" dirty="0" err="1" smtClean="0">
                <a:solidFill>
                  <a:schemeClr val="bg1"/>
                </a:solidFill>
              </a:rPr>
              <a:t>mEq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Σπάνια (&lt;1%) σε ασθενείς χωρίς υποκείμενα νοσήματα ή χρήση φαρμάκων.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Η ύπαρξη </a:t>
            </a:r>
            <a:r>
              <a:rPr lang="el-GR" sz="2800" dirty="0" err="1" smtClean="0"/>
              <a:t>υπερκαλιαιμίας</a:t>
            </a:r>
            <a:r>
              <a:rPr lang="el-GR" sz="2800" dirty="0" smtClean="0"/>
              <a:t> υποδηλώνει ανεπαρκή νεφρική απεκκριτική λειτουργία για το κάλιο (400-600 </a:t>
            </a:r>
            <a:r>
              <a:rPr lang="en-US" sz="2800" dirty="0" err="1" smtClean="0"/>
              <a:t>mmol</a:t>
            </a:r>
            <a:r>
              <a:rPr lang="en-US" sz="2800" dirty="0" smtClean="0"/>
              <a:t>/d)</a:t>
            </a:r>
            <a:r>
              <a:rPr lang="el-GR" sz="2800" dirty="0" smtClean="0"/>
              <a:t>.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11% των ασθενών που λαμβάνουν αναστολείς του συστήματος </a:t>
            </a:r>
            <a:r>
              <a:rPr lang="en-US" sz="2800" dirty="0" smtClean="0"/>
              <a:t>RAAS</a:t>
            </a:r>
            <a:r>
              <a:rPr lang="el-GR" sz="28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Συχνό εύρημα σε ασθενείς με νεφρική δυσλειτουργία (33-83%).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ΥΠΕΡΚΑΛΙΑΙΜΙΑ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8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ΨΕΥΔΟΫΠΕΡΚΑΛΙΑΙΜΙΑ (ΨΕΥΔΗΣ)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1206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0000"/>
                </a:solidFill>
              </a:rPr>
              <a:t>Σχετιζόμενη με τη λήψη και αποθήκευση του δείγματος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Εργώδης αιμοληψία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Εφαρμογή ισχυρής περίδεσης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Λήψη αίματος με «πεταλούδα»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Ακατάλληλο φιαλίδιο (</a:t>
            </a:r>
            <a:r>
              <a:rPr lang="en-US" dirty="0" smtClean="0"/>
              <a:t>potassium EDTA)</a:t>
            </a:r>
            <a:endParaRPr lang="el-G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Κατάψυξη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Παρατεταμένος χρόνος αποθήκευσης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0000"/>
                </a:solidFill>
              </a:rPr>
              <a:t>Συνυπάρχουσες καταστάσεις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Θρομβοκυττάρωση</a:t>
            </a:r>
            <a:endParaRPr lang="el-G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Σοβαρή </a:t>
            </a:r>
            <a:r>
              <a:rPr lang="el-GR" dirty="0" err="1" smtClean="0"/>
              <a:t>λευκοκυττάρωση</a:t>
            </a:r>
            <a:endParaRPr lang="el-G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Αιματολογικές δυσκρασίες</a:t>
            </a:r>
          </a:p>
        </p:txBody>
      </p:sp>
    </p:spTree>
    <p:extLst>
      <p:ext uri="{BB962C8B-B14F-4D97-AF65-F5344CB8AC3E}">
        <p14:creationId xmlns="" xmlns:p14="http://schemas.microsoft.com/office/powerpoint/2010/main" val="6256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b="1" dirty="0" smtClean="0">
                <a:solidFill>
                  <a:srgbClr val="FF0000"/>
                </a:solidFill>
              </a:rPr>
              <a:t>Αυξημένη διαιτητική πρόσληψη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Η αυξημένη διαιτητική πρόσληψη καλίου δεν προκαλεί </a:t>
            </a:r>
            <a:r>
              <a:rPr lang="el-GR" sz="2800" dirty="0" err="1" smtClean="0"/>
              <a:t>υπερκαλιαιμία</a:t>
            </a:r>
            <a:r>
              <a:rPr lang="el-GR" sz="2800" dirty="0" smtClean="0"/>
              <a:t>, εκτός αν συνυπάρχει νεφρική νόσος ή λήψη φαρμάκων.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Συνήθη αίτια: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Συμπληρώματα καλίου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Υποκατάστατα άλατος (χλωριούχο κάλιο)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Παρεντερική διατροφή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Τροφές πλούσιες σε κάλιο</a:t>
            </a:r>
          </a:p>
          <a:p>
            <a:pPr lvl="1"/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ΥΠΕΡΚΑΛΙΑΙΜΙΑΣ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3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2928" y="1285860"/>
            <a:ext cx="8229600" cy="5196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Ανακατανομή από τον </a:t>
            </a:r>
            <a:r>
              <a:rPr lang="el-GR" b="1" dirty="0" err="1" smtClean="0">
                <a:solidFill>
                  <a:srgbClr val="FF0000"/>
                </a:solidFill>
              </a:rPr>
              <a:t>ενδο</a:t>
            </a:r>
            <a:r>
              <a:rPr lang="el-GR" b="1" dirty="0" smtClean="0">
                <a:solidFill>
                  <a:srgbClr val="FF0000"/>
                </a:solidFill>
              </a:rPr>
              <a:t>- στον εξωκυττάριο χώρο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Οξέωση από μη οργανικά οξέα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Σοβαρή υπεργλυκαιμία (</a:t>
            </a:r>
            <a:r>
              <a:rPr lang="el-GR" dirty="0" err="1" smtClean="0"/>
              <a:t>υπερωσμοτικότητα</a:t>
            </a:r>
            <a:r>
              <a:rPr lang="el-GR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Μαννιτόλη</a:t>
            </a:r>
            <a:r>
              <a:rPr lang="el-GR" dirty="0" smtClean="0"/>
              <a:t> (</a:t>
            </a:r>
            <a:r>
              <a:rPr lang="el-GR" dirty="0" err="1" smtClean="0"/>
              <a:t>υπερωσμοτικότητα</a:t>
            </a:r>
            <a:r>
              <a:rPr lang="el-GR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β-αναστολείς (σπάνια)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Τοξικός </a:t>
            </a:r>
            <a:r>
              <a:rPr lang="el-GR" dirty="0" err="1" smtClean="0"/>
              <a:t>δακτυλιδισμός</a:t>
            </a:r>
            <a:r>
              <a:rPr lang="el-GR" dirty="0" smtClean="0"/>
              <a:t> (αναστολή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l-GR" dirty="0" smtClean="0"/>
              <a:t>-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l-GR" dirty="0" smtClean="0"/>
              <a:t>-</a:t>
            </a:r>
            <a:r>
              <a:rPr lang="en-US" dirty="0" smtClean="0"/>
              <a:t>ATP</a:t>
            </a:r>
            <a:r>
              <a:rPr lang="el-GR" dirty="0" err="1" smtClean="0"/>
              <a:t>άσης</a:t>
            </a:r>
            <a:r>
              <a:rPr lang="el-GR" dirty="0" smtClean="0"/>
              <a:t>)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ΥΠΕΡΚΑΛΙΑΙΜΙΑΣ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5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2928" y="1285860"/>
            <a:ext cx="8229600" cy="5196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Μαζική έξοδος καλίου από τον ενδοκυττάριο χώρο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Αιμόλυση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Ραβδομυόλυση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Εκτεταμένα εγκαύματα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Σύνδρομο λύσης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Έντονη σωματική δραστηριότητα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Τραύμα (ισχαιμία, </a:t>
            </a:r>
            <a:r>
              <a:rPr lang="en-US" dirty="0" smtClean="0"/>
              <a:t>crush syndrome)</a:t>
            </a:r>
            <a:endParaRPr lang="el-GR" dirty="0" smtClean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ΥΠΕΡΚΑΛΙΑΙΜΙΑΣ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5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85860"/>
            <a:ext cx="8319868" cy="557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Μειωμένη νεφρική αποβολή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Μείωση </a:t>
            </a:r>
            <a:r>
              <a:rPr lang="el-GR" sz="2800" dirty="0"/>
              <a:t>του </a:t>
            </a:r>
            <a:r>
              <a:rPr lang="en-US" sz="2800" dirty="0"/>
              <a:t>GFR</a:t>
            </a:r>
            <a:r>
              <a:rPr lang="el-GR" sz="2800" dirty="0"/>
              <a:t> (</a:t>
            </a:r>
            <a:r>
              <a:rPr lang="el-GR" sz="2800" dirty="0" smtClean="0"/>
              <a:t>ΟΝΒ, </a:t>
            </a:r>
            <a:r>
              <a:rPr lang="el-GR" sz="2800" dirty="0"/>
              <a:t>ΧΝΝ)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Φάρμακα: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Αναστολείς του άξονα </a:t>
            </a:r>
            <a:r>
              <a:rPr lang="en-US" dirty="0" smtClean="0"/>
              <a:t>RAAS</a:t>
            </a:r>
            <a:r>
              <a:rPr lang="el-GR" sz="2400" dirty="0" smtClean="0"/>
              <a:t> (</a:t>
            </a:r>
            <a:r>
              <a:rPr lang="el-GR" sz="2400" b="1" dirty="0" smtClean="0">
                <a:solidFill>
                  <a:srgbClr val="FF0000"/>
                </a:solidFill>
              </a:rPr>
              <a:t>→</a:t>
            </a:r>
            <a:r>
              <a:rPr lang="el-GR" sz="2400" dirty="0" smtClean="0"/>
              <a:t> </a:t>
            </a:r>
            <a:r>
              <a:rPr lang="el-GR" sz="2400" dirty="0" err="1" smtClean="0"/>
              <a:t>υποαλδοστερονισμός</a:t>
            </a:r>
            <a:r>
              <a:rPr lang="el-GR" sz="2400" dirty="0" smtClean="0"/>
              <a:t>)</a:t>
            </a:r>
            <a:endParaRPr lang="el-GR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ΜΣΑΦ →  ↓ </a:t>
            </a:r>
            <a:r>
              <a:rPr lang="el-GR" sz="2800" dirty="0" err="1" smtClean="0"/>
              <a:t>ρενίνης</a:t>
            </a:r>
            <a:endParaRPr lang="el-GR" sz="2800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α-ΜΕΑ →  ↓ </a:t>
            </a:r>
            <a:r>
              <a:rPr lang="el-GR" sz="2800" dirty="0" err="1" smtClean="0"/>
              <a:t>αγγειοτενσίνηςΙΙ</a:t>
            </a:r>
            <a:endParaRPr lang="el-GR" sz="2800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Ηπαρίνη  →  ↓ </a:t>
            </a:r>
            <a:r>
              <a:rPr lang="el-GR" sz="2800" dirty="0" err="1" smtClean="0"/>
              <a:t>αλδοστερόνης</a:t>
            </a:r>
            <a:endParaRPr lang="el-GR" sz="2800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err="1" smtClean="0"/>
              <a:t>Σπιρονολακτόνη</a:t>
            </a:r>
            <a:r>
              <a:rPr lang="el-GR" sz="2800" dirty="0" smtClean="0"/>
              <a:t> →  ↓ </a:t>
            </a:r>
            <a:r>
              <a:rPr lang="el-GR" sz="2800" dirty="0" err="1" smtClean="0"/>
              <a:t>αλδοστερόνης</a:t>
            </a:r>
            <a:endParaRPr lang="el-GR" sz="28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Αναστολή των διαύλων </a:t>
            </a:r>
            <a:r>
              <a:rPr lang="en-US" dirty="0" err="1" smtClean="0"/>
              <a:t>ENaC</a:t>
            </a:r>
            <a:endParaRPr lang="el-GR" dirty="0" smtClean="0"/>
          </a:p>
          <a:p>
            <a:pPr lvl="2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err="1" smtClean="0"/>
              <a:t>Αμιλορίδη</a:t>
            </a:r>
            <a:r>
              <a:rPr lang="el-GR" sz="2800" dirty="0" smtClean="0"/>
              <a:t>, </a:t>
            </a:r>
            <a:r>
              <a:rPr lang="el-GR" sz="2800" dirty="0" err="1" smtClean="0"/>
              <a:t>τριαμπτερένη</a:t>
            </a:r>
            <a:r>
              <a:rPr lang="el-GR" sz="2800" dirty="0" smtClean="0"/>
              <a:t>, </a:t>
            </a:r>
            <a:r>
              <a:rPr lang="el-GR" sz="2800" dirty="0" err="1" smtClean="0"/>
              <a:t>τριμεθοπρίμη</a:t>
            </a:r>
            <a:r>
              <a:rPr lang="el-GR" sz="2800" dirty="0" smtClean="0"/>
              <a:t>, </a:t>
            </a:r>
            <a:r>
              <a:rPr lang="el-GR" sz="2800" dirty="0" err="1" smtClean="0"/>
              <a:t>πενταμιδίνη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ΥΠΕΡΚΑΛΙΑΙΜΙΑΣ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9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285860"/>
            <a:ext cx="831986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Μειωμένη νεφρική αποβολή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000" dirty="0" err="1" smtClean="0"/>
              <a:t>Υποαλδοστερονισμός</a:t>
            </a:r>
            <a:r>
              <a:rPr lang="el-GR" sz="3000" dirty="0" smtClean="0"/>
              <a:t> </a:t>
            </a:r>
            <a:r>
              <a:rPr lang="el-GR" sz="2000" dirty="0" smtClean="0"/>
              <a:t>(Νεφρική </a:t>
            </a:r>
            <a:r>
              <a:rPr lang="el-GR" sz="2000" dirty="0" err="1" smtClean="0"/>
              <a:t>σωληναριακή</a:t>
            </a:r>
            <a:r>
              <a:rPr lang="el-GR" sz="2000" dirty="0" smtClean="0"/>
              <a:t> οξέωση τύπου </a:t>
            </a:r>
            <a:r>
              <a:rPr lang="en-US" sz="2000" dirty="0" smtClean="0"/>
              <a:t>IV</a:t>
            </a:r>
            <a:r>
              <a:rPr lang="el-GR" sz="2000" dirty="0" smtClean="0"/>
              <a:t>)</a:t>
            </a:r>
            <a:endParaRPr lang="el-GR" sz="3000" dirty="0" smtClean="0"/>
          </a:p>
          <a:p>
            <a:pPr lvl="1" defTabSz="476250">
              <a:lnSpc>
                <a:spcPct val="135000"/>
              </a:lnSpc>
              <a:buClr>
                <a:srgbClr val="FF0000"/>
              </a:buClr>
              <a:buSzPct val="85000"/>
              <a:buFont typeface="Wingdings" pitchFamily="2" charset="2"/>
              <a:buChar char="§"/>
              <a:tabLst>
                <a:tab pos="666750" algn="l"/>
              </a:tabLst>
              <a:defRPr/>
            </a:pPr>
            <a:r>
              <a:rPr lang="en-US" sz="2600" dirty="0" err="1" smtClean="0"/>
              <a:t>Υπορενιναιμικός</a:t>
            </a:r>
            <a:r>
              <a:rPr lang="en-US" sz="2600" dirty="0" smtClean="0"/>
              <a:t> </a:t>
            </a:r>
            <a:r>
              <a:rPr lang="en-US" sz="2600" dirty="0" err="1" smtClean="0"/>
              <a:t>υποαλδοστερονισμός</a:t>
            </a:r>
            <a:endParaRPr lang="en-US" sz="2600" dirty="0" smtClean="0"/>
          </a:p>
          <a:p>
            <a:pPr lvl="2" defTabSz="476250">
              <a:lnSpc>
                <a:spcPct val="135000"/>
              </a:lnSpc>
              <a:buClr>
                <a:srgbClr val="FF0000"/>
              </a:buClr>
              <a:buSzPct val="85000"/>
              <a:buFont typeface="Wingdings" pitchFamily="2" charset="2"/>
              <a:buChar char="§"/>
              <a:tabLst>
                <a:tab pos="666750" algn="l"/>
              </a:tabLst>
              <a:defRPr/>
            </a:pPr>
            <a:r>
              <a:rPr lang="el-GR" sz="2200" dirty="0" smtClean="0"/>
              <a:t>Δ</a:t>
            </a:r>
            <a:r>
              <a:rPr lang="en-US" sz="2200" dirty="0" err="1" smtClean="0"/>
              <a:t>ιαβητική</a:t>
            </a:r>
            <a:r>
              <a:rPr lang="en-US" sz="2200" dirty="0" smtClean="0"/>
              <a:t> </a:t>
            </a:r>
            <a:r>
              <a:rPr lang="en-US" sz="2200" dirty="0" err="1" smtClean="0"/>
              <a:t>νεφροπάθεια</a:t>
            </a:r>
            <a:endParaRPr lang="en-US" sz="2200" dirty="0" smtClean="0"/>
          </a:p>
          <a:p>
            <a:pPr lvl="2" defTabSz="476250">
              <a:lnSpc>
                <a:spcPct val="135000"/>
              </a:lnSpc>
              <a:buClr>
                <a:srgbClr val="FF0000"/>
              </a:buClr>
              <a:buSzPct val="85000"/>
              <a:buFont typeface="Wingdings" pitchFamily="2" charset="2"/>
              <a:buChar char="§"/>
              <a:tabLst>
                <a:tab pos="666750" algn="l"/>
              </a:tabLst>
              <a:defRPr/>
            </a:pPr>
            <a:r>
              <a:rPr lang="el-GR" sz="2200" dirty="0" smtClean="0"/>
              <a:t>Α</a:t>
            </a:r>
            <a:r>
              <a:rPr lang="en-US" sz="2200" dirty="0" err="1" smtClean="0"/>
              <a:t>ποφρακτική</a:t>
            </a:r>
            <a:r>
              <a:rPr lang="en-US" sz="2200" dirty="0" smtClean="0"/>
              <a:t> </a:t>
            </a:r>
            <a:r>
              <a:rPr lang="en-US" sz="2200" dirty="0" err="1" smtClean="0"/>
              <a:t>ουροπάθεια</a:t>
            </a:r>
            <a:endParaRPr lang="en-US" sz="2200" dirty="0" smtClean="0"/>
          </a:p>
          <a:p>
            <a:pPr lvl="2" defTabSz="476250">
              <a:lnSpc>
                <a:spcPct val="135000"/>
              </a:lnSpc>
              <a:buClr>
                <a:srgbClr val="FF0000"/>
              </a:buClr>
              <a:buSzPct val="85000"/>
              <a:buFont typeface="Wingdings" pitchFamily="2" charset="2"/>
              <a:buChar char="§"/>
              <a:tabLst>
                <a:tab pos="666750" algn="l"/>
              </a:tabLst>
              <a:defRPr/>
            </a:pPr>
            <a:r>
              <a:rPr lang="el-GR" sz="2200" dirty="0" smtClean="0"/>
              <a:t>Π</a:t>
            </a:r>
            <a:r>
              <a:rPr lang="en-US" sz="2200" dirty="0" err="1" smtClean="0"/>
              <a:t>αθήσεις</a:t>
            </a:r>
            <a:r>
              <a:rPr lang="en-US" sz="2200" dirty="0" smtClean="0"/>
              <a:t> </a:t>
            </a:r>
            <a:r>
              <a:rPr lang="en-US" sz="2200" dirty="0" err="1" smtClean="0"/>
              <a:t>διάμεσου</a:t>
            </a:r>
            <a:r>
              <a:rPr lang="en-US" sz="2200" dirty="0" smtClean="0"/>
              <a:t> </a:t>
            </a:r>
            <a:r>
              <a:rPr lang="en-US" sz="2200" dirty="0" err="1" smtClean="0"/>
              <a:t>νεφρικού</a:t>
            </a:r>
            <a:r>
              <a:rPr lang="en-US" sz="2200" dirty="0" smtClean="0"/>
              <a:t> </a:t>
            </a:r>
            <a:r>
              <a:rPr lang="en-US" sz="2200" dirty="0" err="1" smtClean="0"/>
              <a:t>ιστού</a:t>
            </a:r>
            <a:endParaRPr lang="el-GR" sz="2200" dirty="0" smtClean="0"/>
          </a:p>
          <a:p>
            <a:pPr lvl="1" defTabSz="476250">
              <a:lnSpc>
                <a:spcPct val="135000"/>
              </a:lnSpc>
              <a:buClr>
                <a:srgbClr val="FF0000"/>
              </a:buClr>
              <a:buSzPct val="85000"/>
              <a:buFont typeface="Wingdings" pitchFamily="2" charset="2"/>
              <a:buChar char="§"/>
              <a:tabLst>
                <a:tab pos="666750" algn="l"/>
              </a:tabLst>
              <a:defRPr/>
            </a:pPr>
            <a:r>
              <a:rPr lang="en-US" sz="2600" dirty="0" err="1" smtClean="0"/>
              <a:t>Ψευδοϋποαλδοστερονισμός</a:t>
            </a:r>
            <a:r>
              <a:rPr lang="en-US" sz="2600" dirty="0" smtClean="0"/>
              <a:t> (</a:t>
            </a:r>
            <a:r>
              <a:rPr lang="en-US" sz="2600" dirty="0" err="1" smtClean="0"/>
              <a:t>δυσλειτουργία</a:t>
            </a:r>
            <a:r>
              <a:rPr lang="en-US" sz="2600" dirty="0" smtClean="0"/>
              <a:t> </a:t>
            </a:r>
            <a:r>
              <a:rPr lang="en-US" sz="2600" dirty="0" err="1" smtClean="0"/>
              <a:t>υποδοχέα</a:t>
            </a:r>
            <a:r>
              <a:rPr lang="en-US" sz="2600" dirty="0" smtClean="0"/>
              <a:t> </a:t>
            </a:r>
            <a:r>
              <a:rPr lang="en-US" sz="2600" dirty="0" err="1" smtClean="0"/>
              <a:t>αλδοστερόνης</a:t>
            </a:r>
            <a:r>
              <a:rPr lang="en-US" sz="2600" dirty="0" smtClean="0"/>
              <a:t>)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l-GR" dirty="0" smtClean="0"/>
          </a:p>
          <a:p>
            <a:endParaRPr lang="el-GR" dirty="0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ΑΙΤΙΑ ΥΠΕΡΚΑΛΙΑΙΜΙΑΣ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9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92868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ΕΚΔΗΛΩΣΕΙΣ ΥΠΕΡΚΑΛΙΑΙΜΙΑΣ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Η συμπτωματολογία ποικίλει και συνήθως σχετίζεται με τα υποκείμενα αίτια (πολυουρία – πολυδιψία σε αρρύθμιστο ΣΔ).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Σοβαρές εκδηλώσεις εμφανίζονται σε κάλιο ορού &gt;7</a:t>
            </a:r>
            <a:r>
              <a:rPr lang="en-US" sz="2800" dirty="0" err="1" smtClean="0"/>
              <a:t>mEq</a:t>
            </a:r>
            <a:r>
              <a:rPr lang="el-GR" sz="2800" dirty="0" smtClean="0"/>
              <a:t>/</a:t>
            </a:r>
            <a:r>
              <a:rPr lang="en-US" sz="2800" dirty="0" smtClean="0"/>
              <a:t>L</a:t>
            </a:r>
            <a:r>
              <a:rPr lang="el-GR" sz="2800" dirty="0" smtClean="0"/>
              <a:t> ή σε οξεία εγκατάσταση.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800" dirty="0" smtClean="0"/>
              <a:t>Η εξέλιξη και η σοβαρότητα των </a:t>
            </a:r>
            <a:r>
              <a:rPr lang="el-GR" sz="2800" dirty="0" err="1" smtClean="0"/>
              <a:t>ΗΚΓφικών</a:t>
            </a:r>
            <a:r>
              <a:rPr lang="el-GR" sz="2800" dirty="0" smtClean="0"/>
              <a:t> μεταβολών ΔΕΝ συμβαδίζει τις περισσότερες φορές με το επίπεδο καλίου.</a:t>
            </a:r>
            <a:endParaRPr 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33794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4000" dirty="0" err="1">
                <a:solidFill>
                  <a:srgbClr val="FF0000"/>
                </a:solidFill>
              </a:rPr>
              <a:t>Νευρομυϊκό</a:t>
            </a:r>
            <a:r>
              <a:rPr lang="el-GR" sz="4000" dirty="0">
                <a:solidFill>
                  <a:srgbClr val="FF0000"/>
                </a:solidFill>
              </a:rPr>
              <a:t> σύστημα </a:t>
            </a:r>
            <a:r>
              <a:rPr lang="el-GR" sz="4000" dirty="0" smtClean="0">
                <a:solidFill>
                  <a:srgbClr val="FF0000"/>
                </a:solidFill>
              </a:rPr>
              <a:t>(</a:t>
            </a:r>
            <a:r>
              <a:rPr lang="el-GR" sz="4000" dirty="0">
                <a:solidFill>
                  <a:srgbClr val="FF0000"/>
                </a:solidFill>
              </a:rPr>
              <a:t>μειωμένο δυναμικό </a:t>
            </a:r>
            <a:r>
              <a:rPr lang="el-GR" sz="4000" dirty="0" smtClean="0">
                <a:solidFill>
                  <a:srgbClr val="FF0000"/>
                </a:solidFill>
              </a:rPr>
              <a:t>ηρεμίας)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/>
              <a:t>Μ</a:t>
            </a:r>
            <a:r>
              <a:rPr lang="el-GR" sz="3400" dirty="0" smtClean="0"/>
              <a:t>υϊκή </a:t>
            </a:r>
            <a:r>
              <a:rPr lang="el-GR" sz="3400" dirty="0"/>
              <a:t>αδυναμία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/>
              <a:t>Π</a:t>
            </a:r>
            <a:r>
              <a:rPr lang="el-GR" sz="3400" dirty="0" smtClean="0"/>
              <a:t>αραισθησίες</a:t>
            </a:r>
            <a:r>
              <a:rPr lang="el-GR" sz="3400" dirty="0"/>
              <a:t>, αιμωδίες </a:t>
            </a:r>
            <a:endParaRPr lang="el-GR" sz="34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/>
              <a:t>Π</a:t>
            </a:r>
            <a:r>
              <a:rPr lang="el-GR" sz="3400" dirty="0" smtClean="0"/>
              <a:t>αράλυση</a:t>
            </a:r>
            <a:endParaRPr lang="el-GR" sz="3400" dirty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4000" dirty="0">
                <a:solidFill>
                  <a:srgbClr val="FF0000"/>
                </a:solidFill>
              </a:rPr>
              <a:t>Τοξικότητα στο μυοκάρδιο (επιβαρυντικοί παράγοντες</a:t>
            </a:r>
            <a:r>
              <a:rPr lang="el-GR" sz="4000" dirty="0" smtClean="0">
                <a:solidFill>
                  <a:srgbClr val="FF0000"/>
                </a:solidFill>
              </a:rPr>
              <a:t>):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 err="1" smtClean="0"/>
              <a:t>Υπασβεσταιμία</a:t>
            </a:r>
            <a:endParaRPr lang="el-GR" sz="34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 smtClean="0"/>
              <a:t>Οξέωση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 err="1" smtClean="0"/>
              <a:t>Υπομαγνησιαιμία</a:t>
            </a:r>
            <a:endParaRPr lang="el-GR" sz="3400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3400" dirty="0" smtClean="0"/>
              <a:t>Αιφνίδια </a:t>
            </a:r>
            <a:r>
              <a:rPr lang="el-GR" sz="3400" dirty="0"/>
              <a:t>εγκατάσταση 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92868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ΕΚΔΗΛΩΣΕΙΣ ΥΠΕΡΚΑΛΙΑΙΜΙΑΣ</a:t>
            </a:r>
            <a:endParaRPr lang="el-G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1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010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Ηλεκτρικό μεμβρανικό δυναμικό ηρεμίας</a:t>
            </a:r>
          </a:p>
        </p:txBody>
      </p:sp>
      <p:sp>
        <p:nvSpPr>
          <p:cNvPr id="31" name="30 - Ορθογώνιο"/>
          <p:cNvSpPr/>
          <p:nvPr/>
        </p:nvSpPr>
        <p:spPr>
          <a:xfrm>
            <a:off x="357158" y="443304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Διατήρηση της φυσιολογικής </a:t>
            </a:r>
            <a:r>
              <a:rPr lang="el-GR" sz="2400" dirty="0" err="1" smtClean="0"/>
              <a:t>νευρομυϊκής</a:t>
            </a:r>
            <a:r>
              <a:rPr lang="el-GR" sz="2400" dirty="0" smtClean="0"/>
              <a:t> αγωγιμότητας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Εξαρτάται από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Διαφορά συγκέντρωσης [Κ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] μεταξύ </a:t>
            </a:r>
            <a:r>
              <a:rPr lang="el-GR" sz="2400" dirty="0" err="1" smtClean="0"/>
              <a:t>ενδο</a:t>
            </a:r>
            <a:r>
              <a:rPr lang="el-GR" sz="2400" dirty="0" smtClean="0"/>
              <a:t>- και </a:t>
            </a:r>
            <a:r>
              <a:rPr lang="el-GR" sz="2400" dirty="0" err="1" smtClean="0"/>
              <a:t>εξωκυττάριου</a:t>
            </a:r>
            <a:r>
              <a:rPr lang="el-GR" sz="2400" dirty="0" smtClean="0"/>
              <a:t> χώρου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Δίαυλοι Κ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,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(background channels) (80%)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2400" dirty="0" smtClean="0"/>
              <a:t>Αντλία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-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ATPase</a:t>
            </a:r>
            <a:r>
              <a:rPr lang="en-US" sz="2400" dirty="0" smtClean="0"/>
              <a:t> (20%)</a:t>
            </a:r>
          </a:p>
        </p:txBody>
      </p:sp>
      <p:pic>
        <p:nvPicPr>
          <p:cNvPr id="7" name="Picture 6" descr="http://images.slideplayer.com/24/7069457/slides/slide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21832"/>
            <a:ext cx="850112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85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88" y="928670"/>
            <a:ext cx="5357818" cy="580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18"/>
          <p:cNvSpPr txBox="1"/>
          <p:nvPr/>
        </p:nvSpPr>
        <p:spPr>
          <a:xfrm>
            <a:off x="1043608" y="142852"/>
            <a:ext cx="741682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dirty="0" err="1" smtClean="0">
                <a:solidFill>
                  <a:schemeClr val="bg1"/>
                </a:solidFill>
              </a:rPr>
              <a:t>ΗΚΓφικές</a:t>
            </a:r>
            <a:r>
              <a:rPr lang="el-GR" sz="3200" dirty="0" smtClean="0">
                <a:solidFill>
                  <a:schemeClr val="bg1"/>
                </a:solidFill>
              </a:rPr>
              <a:t> μεταβολές στην </a:t>
            </a:r>
            <a:r>
              <a:rPr lang="el-GR" sz="3200" dirty="0" err="1" smtClean="0">
                <a:solidFill>
                  <a:schemeClr val="bg1"/>
                </a:solidFill>
              </a:rPr>
              <a:t>υπερκαλιαιμία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ΘΕΡΑΠΕΙΑ ΥΠΕΡΚΑΛΙΑΙΜΙΑΣ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6" y="142852"/>
            <a:ext cx="885828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5929330"/>
            <a:ext cx="1000132" cy="56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321703" y="6036487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3357562"/>
            <a:ext cx="11430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6404659" y="631928"/>
            <a:ext cx="192333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88000" y="525600"/>
            <a:ext cx="104119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4942" y="357166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19955" y="3168000"/>
            <a:ext cx="95251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92859836"/>
              </p:ext>
            </p:extLst>
          </p:nvPr>
        </p:nvGraphicFramePr>
        <p:xfrm>
          <a:off x="179513" y="116632"/>
          <a:ext cx="8856983" cy="667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569774"/>
                <a:gridCol w="1598578"/>
                <a:gridCol w="1728192"/>
                <a:gridCol w="1944215"/>
              </a:tblGrid>
              <a:tr h="8206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ΘΕΡΑΠΕΙΑ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ΔΟΣΟΛΟΓΙΑ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ΟΔΟΣ ΧΟΡΗΓΗΣΗΣ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ΕΝΑΡΞΗ / ΔΙΑΡΚΕΙΑ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ΑΠΟΤΕΛΕΣΜΑ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39746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Γλυκονικο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err="1" smtClean="0"/>
                        <a:t>Ca</a:t>
                      </a:r>
                      <a:r>
                        <a:rPr lang="en-US" baseline="30000" dirty="0" smtClean="0"/>
                        <a:t>++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1g (4.4  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r>
                        <a:rPr lang="en-US" baseline="0" dirty="0" smtClean="0"/>
                        <a:t> (5min)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1-2</a:t>
                      </a:r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/ </a:t>
                      </a:r>
                    </a:p>
                    <a:p>
                      <a:pPr algn="ctr"/>
                      <a:r>
                        <a:rPr lang="en-US" baseline="0" dirty="0" smtClean="0"/>
                        <a:t>10-30min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Σταθεροποίηση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μεμβρανικού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δυναμιού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42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Σαλβουταμόλη</a:t>
                      </a:r>
                      <a:r>
                        <a:rPr lang="en-US" dirty="0" smtClean="0"/>
                        <a:t> 0.5%</a:t>
                      </a:r>
                      <a:r>
                        <a:rPr lang="el-GR" dirty="0" smtClean="0"/>
                        <a:t> (</a:t>
                      </a:r>
                      <a:r>
                        <a:rPr lang="en-US" dirty="0" err="1" smtClean="0"/>
                        <a:t>Aerolin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– 20</a:t>
                      </a:r>
                      <a:r>
                        <a:rPr lang="en-US" baseline="0" dirty="0" smtClean="0"/>
                        <a:t> mg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Εισπνοές</a:t>
                      </a:r>
                      <a:r>
                        <a:rPr lang="el-GR" baseline="0" dirty="0" smtClean="0"/>
                        <a:t> (20</a:t>
                      </a:r>
                      <a:r>
                        <a:rPr lang="en-US" baseline="0" dirty="0" smtClean="0"/>
                        <a:t>min)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30min / </a:t>
                      </a:r>
                    </a:p>
                    <a:p>
                      <a:pPr algn="ctr"/>
                      <a:r>
                        <a:rPr lang="en-US" dirty="0" smtClean="0"/>
                        <a:t>1-2h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Είσοδος καλίου στα κύτταρα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42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Γλυκόζη </a:t>
                      </a:r>
                      <a:endParaRPr lang="en-US" dirty="0" smtClean="0"/>
                    </a:p>
                    <a:p>
                      <a:pPr algn="ctr"/>
                      <a:r>
                        <a:rPr lang="el-GR" dirty="0" smtClean="0"/>
                        <a:t>(</a:t>
                      </a:r>
                      <a:r>
                        <a:rPr lang="en-US" dirty="0" err="1" smtClean="0"/>
                        <a:t>Calorose</a:t>
                      </a:r>
                      <a:r>
                        <a:rPr lang="en-US" dirty="0" smtClean="0"/>
                        <a:t> 35%)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ml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 </a:t>
                      </a:r>
                      <a:r>
                        <a:rPr lang="el-GR" dirty="0" smtClean="0"/>
                        <a:t>1</a:t>
                      </a:r>
                      <a:r>
                        <a:rPr lang="en-US" dirty="0" smtClean="0"/>
                        <a:t>0 min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30min / </a:t>
                      </a:r>
                    </a:p>
                    <a:p>
                      <a:pPr algn="ctr"/>
                      <a:r>
                        <a:rPr lang="en-US" dirty="0" smtClean="0"/>
                        <a:t>2-6h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Είσοδος καλίου στα κύτταρα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42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Κρυσταλλική</a:t>
                      </a:r>
                      <a:r>
                        <a:rPr lang="el-GR" baseline="0" dirty="0" smtClean="0"/>
                        <a:t> ι</a:t>
                      </a:r>
                      <a:r>
                        <a:rPr lang="el-GR" dirty="0" smtClean="0"/>
                        <a:t>νσουλίνη 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IU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 bolus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10-20min / </a:t>
                      </a:r>
                    </a:p>
                    <a:p>
                      <a:pPr algn="ctr"/>
                      <a:r>
                        <a:rPr lang="en-US" dirty="0" smtClean="0"/>
                        <a:t>2-6h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Είσοδος</a:t>
                      </a:r>
                      <a:r>
                        <a:rPr lang="el-GR" baseline="0" dirty="0" smtClean="0"/>
                        <a:t> καλίου στα κύτταρα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42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Διττανθρακικό</a:t>
                      </a:r>
                      <a:r>
                        <a:rPr lang="el-GR" baseline="0" dirty="0" smtClean="0"/>
                        <a:t> νάτριο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 – 100 </a:t>
                      </a:r>
                      <a:r>
                        <a:rPr lang="en-US" dirty="0" err="1" smtClean="0"/>
                        <a:t>mEq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 30 min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30-60min / </a:t>
                      </a:r>
                    </a:p>
                    <a:p>
                      <a:pPr algn="ctr"/>
                      <a:r>
                        <a:rPr lang="en-US" dirty="0" smtClean="0"/>
                        <a:t>2-6h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Είσοδος καλίου στα κύτταρα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42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Ιοντοανταλλακτική</a:t>
                      </a:r>
                      <a:r>
                        <a:rPr lang="el-GR" baseline="0" dirty="0" smtClean="0"/>
                        <a:t> ρητίνη (</a:t>
                      </a:r>
                      <a:r>
                        <a:rPr lang="en-US" baseline="0" dirty="0" err="1" smtClean="0"/>
                        <a:t>Kayexalate</a:t>
                      </a:r>
                      <a:r>
                        <a:rPr lang="en-US" baseline="0" dirty="0" smtClean="0"/>
                        <a:t>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– 60 g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pos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l-GR" baseline="0" dirty="0" smtClean="0"/>
                        <a:t>υποκλυσμοί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2-6h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κυμαινόμενη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Εντερική</a:t>
                      </a:r>
                      <a:r>
                        <a:rPr lang="el-GR" baseline="0" dirty="0" smtClean="0"/>
                        <a:t> δέσμευση καλίου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7822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Φουροσεμίδη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(Lasix)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– 80 mg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 bolus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5-30min</a:t>
                      </a:r>
                      <a:r>
                        <a:rPr lang="en-US" baseline="0" dirty="0" smtClean="0"/>
                        <a:t> / </a:t>
                      </a:r>
                    </a:p>
                    <a:p>
                      <a:pPr algn="ctr"/>
                      <a:r>
                        <a:rPr lang="en-US" baseline="0" dirty="0" smtClean="0"/>
                        <a:t>2-6h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↑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νεφρικής</a:t>
                      </a:r>
                      <a:r>
                        <a:rPr lang="el-GR" baseline="0" dirty="0" smtClean="0"/>
                        <a:t> αποβολής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232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Αιμοκάθαρση</a:t>
                      </a:r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2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l-GR" sz="3400" dirty="0" smtClean="0"/>
              <a:t>Το κάλιο είναι το κύριο ενδοκυττάριο κατιόν.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l-GR" sz="3400" dirty="0" smtClean="0"/>
              <a:t>Αλλαγές στη συγκέντρωση του καλίου έχουν σημαντική επίπτωση στη </a:t>
            </a:r>
            <a:r>
              <a:rPr lang="el-GR" sz="3400" dirty="0" err="1" smtClean="0"/>
              <a:t>νευρομυϊκή</a:t>
            </a:r>
            <a:r>
              <a:rPr lang="el-GR" sz="3400" dirty="0" smtClean="0"/>
              <a:t> διεγερσιμότητα.</a:t>
            </a:r>
          </a:p>
          <a:p>
            <a:pPr algn="just"/>
            <a:r>
              <a:rPr lang="el-GR" sz="3400" dirty="0" smtClean="0"/>
              <a:t>Οι νεφροί είναι υπεύθυνοι για την διατήρηση της ομοιοστασίας και του ισοζυγίου καλίου μέσω της ρύθμισης της απεκκρινόμενης ποσότητας καλίου.</a:t>
            </a:r>
          </a:p>
          <a:p>
            <a:pPr algn="just"/>
            <a:r>
              <a:rPr lang="el-GR" sz="3400" dirty="0" smtClean="0"/>
              <a:t>Η απέκκριση του καλίου γίνεται κυρίως στο άπω τμήμα του </a:t>
            </a:r>
            <a:r>
              <a:rPr lang="el-GR" sz="3400" dirty="0" err="1" smtClean="0"/>
              <a:t>νεφρώνα</a:t>
            </a:r>
            <a:r>
              <a:rPr lang="el-GR" sz="3400" dirty="0" smtClean="0"/>
              <a:t> και εξαρτάται από την </a:t>
            </a:r>
            <a:r>
              <a:rPr lang="el-GR" sz="3400" dirty="0" err="1" smtClean="0"/>
              <a:t>αλδοστερόνη</a:t>
            </a:r>
            <a:r>
              <a:rPr lang="el-GR" sz="3400" dirty="0" smtClean="0"/>
              <a:t>, τα επίπεδα του καλίου στον ορό και από τον ρυθμό ροής του διηθήματος. </a:t>
            </a:r>
          </a:p>
          <a:p>
            <a:pPr algn="just"/>
            <a:r>
              <a:rPr lang="el-GR" sz="3400" dirty="0" err="1" smtClean="0"/>
              <a:t>Οξεοβασικές</a:t>
            </a:r>
            <a:r>
              <a:rPr lang="el-GR" sz="3400" dirty="0" smtClean="0"/>
              <a:t>, μεταβολικές και ορμονικές διαταραχές και φάρμακα επηρεάζουν την ομοιοστασία προκαλώντας αντίστοιχες διαταραχές στα επίπεδα του καλίου.</a:t>
            </a:r>
          </a:p>
          <a:p>
            <a:endParaRPr lang="el-GR" dirty="0"/>
          </a:p>
        </p:txBody>
      </p:sp>
      <p:sp>
        <p:nvSpPr>
          <p:cNvPr id="4" name="TextBox 18"/>
          <p:cNvSpPr txBox="1"/>
          <p:nvPr/>
        </p:nvSpPr>
        <p:spPr>
          <a:xfrm>
            <a:off x="1043608" y="142852"/>
            <a:ext cx="741682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ΣΥΜΠΕΡΑΣΜΑΤΑ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Μετάλλαξη που αφορά στην α</a:t>
            </a:r>
            <a:r>
              <a:rPr lang="el-GR" baseline="-25000" dirty="0" smtClean="0"/>
              <a:t>1</a:t>
            </a:r>
            <a:r>
              <a:rPr lang="el-GR" dirty="0" smtClean="0"/>
              <a:t>-υποομάδα διαύλων </a:t>
            </a:r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l-GR" dirty="0" smtClean="0"/>
              <a:t>των σκελετικών μυών (70%), (30% δίαυλοι </a:t>
            </a:r>
            <a:r>
              <a:rPr lang="en-US" dirty="0" smtClean="0"/>
              <a:t>Na</a:t>
            </a:r>
            <a:r>
              <a:rPr lang="el-GR" baseline="30000" dirty="0" smtClean="0"/>
              <a:t>+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Επίπτωση 1/100.000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Έναρξη νόσου την 2</a:t>
            </a:r>
            <a:r>
              <a:rPr lang="el-GR" baseline="30000" dirty="0" smtClean="0"/>
              <a:t>η</a:t>
            </a:r>
            <a:r>
              <a:rPr lang="el-GR" dirty="0" smtClean="0"/>
              <a:t> δεκαετία της ζωής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Επεισόδια σοβαρής υποκαλιαιμίας που οφείλεται αποκλειστικά στην μετακίνηση καλίου από τον </a:t>
            </a:r>
            <a:r>
              <a:rPr lang="el-GR" dirty="0" err="1" smtClean="0"/>
              <a:t>εξω</a:t>
            </a:r>
            <a:r>
              <a:rPr lang="el-GR" dirty="0" smtClean="0"/>
              <a:t>- στον ενδοκυττάριο χώρο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Συμπτωματολογία: σοβαρή </a:t>
            </a:r>
            <a:r>
              <a:rPr lang="el-GR" dirty="0" err="1" smtClean="0"/>
              <a:t>μυική</a:t>
            </a:r>
            <a:r>
              <a:rPr lang="el-GR" dirty="0" smtClean="0"/>
              <a:t> αδυναμία, παράλυση (διάρκεια: ώρες-ημέρες)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Εκλυτικοί παράγοντες: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Γεύμα πλούσιο σε υδατάνθρακες (έκκριση ινσουλίνης)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Έντονη σωματική άσκηση και έκθεση σε κρύο περιβάλλον (β</a:t>
            </a:r>
            <a:r>
              <a:rPr lang="el-GR" baseline="-25000" dirty="0" smtClean="0"/>
              <a:t>2</a:t>
            </a:r>
            <a:r>
              <a:rPr lang="el-GR" dirty="0" smtClean="0"/>
              <a:t>-αδρενεργκή διέγερση)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Χορήγηση </a:t>
            </a:r>
            <a:r>
              <a:rPr lang="el-GR" dirty="0" err="1" smtClean="0"/>
              <a:t>γλυκοκορτικοειδών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Αντιμετώπιση: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Χορήγηση καλίου (</a:t>
            </a:r>
            <a:r>
              <a:rPr lang="en-US" dirty="0" smtClean="0"/>
              <a:t>pos, IV</a:t>
            </a:r>
            <a:r>
              <a:rPr lang="el-GR" dirty="0" smtClean="0"/>
              <a:t>)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err="1" smtClean="0"/>
              <a:t>Ακεταζολαμίδη</a:t>
            </a:r>
            <a:r>
              <a:rPr lang="el-GR" dirty="0" smtClean="0"/>
              <a:t>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Δίαιτα υψηλή σε κάλιο, χαμηλή σε νάτριο και υδατάνθρακες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457200" y="71414"/>
            <a:ext cx="8229600" cy="78581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ΟΙΚΟΓΕΝΗΣ ΠΕΡΙΟΔΙΚΗ ΥΠΟΚΑΛΙΑΙΜΙΚΗ 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ΠΑΡΑΛΥΣΗ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857232"/>
            <a:ext cx="350046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57200" y="71414"/>
            <a:ext cx="8229600" cy="71438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Ρυθμιστικοί μηχανισμοί ισοζυγίου καλίου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012" y="495090"/>
            <a:ext cx="8815476" cy="603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16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4500562" y="6478809"/>
            <a:ext cx="4643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Youn</a:t>
            </a:r>
            <a:r>
              <a:rPr lang="en-US" sz="1400" dirty="0" smtClean="0"/>
              <a:t> JH, McDonough AA. </a:t>
            </a:r>
            <a:r>
              <a:rPr lang="en-US" sz="1400" i="1" dirty="0" err="1" smtClean="0"/>
              <a:t>Annu</a:t>
            </a:r>
            <a:r>
              <a:rPr lang="en-US" sz="1400" i="1" dirty="0" smtClean="0"/>
              <a:t> Rev Physiol. 2008;71:381-401.</a:t>
            </a:r>
            <a:endParaRPr lang="el-GR" sz="1400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57200" y="71414"/>
            <a:ext cx="8229600" cy="71438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Ρυθμιστικοί μηχανισμοί ισοζυγίου καλίου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928670"/>
            <a:ext cx="3214710" cy="54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2505</Words>
  <Application>Microsoft Office PowerPoint</Application>
  <PresentationFormat>Προβολή στην οθόνη (4:3)</PresentationFormat>
  <Paragraphs>429</Paragraphs>
  <Slides>65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Θέμα του Office</vt:lpstr>
      <vt:lpstr>ΔΙΑΤΑΡΑΧΕΣ ΤΗΣ ΟΜΟΙΟΣΤΑΣΙΑΣ ΤΟΥ ΚΑΛΙΟΥ</vt:lpstr>
      <vt:lpstr>Κάλιο: Φυσιολογικές λειτουργίες</vt:lpstr>
      <vt:lpstr>Διαφάνεια 3</vt:lpstr>
      <vt:lpstr>Διαφάνεια 4</vt:lpstr>
      <vt:lpstr>Διαφάνεια 5</vt:lpstr>
      <vt:lpstr>Ηλεκτρικό μεμβρανικό δυναμικό ηρεμίας</vt:lpstr>
      <vt:lpstr>Διαφάνεια 7</vt:lpstr>
      <vt:lpstr>Διαφάνεια 8</vt:lpstr>
      <vt:lpstr>Διαφάνεια 9</vt:lpstr>
      <vt:lpstr>Διαφάνεια 10</vt:lpstr>
      <vt:lpstr>Διαφάνεια 11</vt:lpstr>
      <vt:lpstr>Καταστάσεις που συνοδεύονται από αυξημένη έξοδο καλίου από τα κύτταρα (→ υπερκαλιαιμία)</vt:lpstr>
      <vt:lpstr>Καταστάσεις που συνοδεύονται από αυξημένη έξοδο καλίου από τα κύτταρα (→ υπερκαλιαιμία)</vt:lpstr>
      <vt:lpstr>Καταστάσεις που συνοδεύονται από αυξημένη έξοδο καλίου από τα κύτταρα (→ υπερκαλιαιμία)</vt:lpstr>
      <vt:lpstr>Καταστάσεις που συνοδεύονται από αυξημένη έξοδο καλίου από τα κύτταρα (→ υπερκαλιαιμία) </vt:lpstr>
      <vt:lpstr>Καταστάσεις που συνοδεύονται από αυξημένη είσοδο καλίου στα κύτταρα (→ υποκαλιαιμία)</vt:lpstr>
      <vt:lpstr>Καταστάσεις που συνοδεύονται από αυξημένη είσοδο καλίου στα κύτταρα (→ υποκαλιαιμία) </vt:lpstr>
      <vt:lpstr>Νεφρική ρύθμιση Καλίου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ΥΠΟΚΑΛΙΑΙΜΙΑ (Κ+ &lt; 3.5 mEq/L)</vt:lpstr>
      <vt:lpstr>ΥΠΟΚΑΛΙΑΙΜΙΑ</vt:lpstr>
      <vt:lpstr>ΕΚΔΗΛΩΣΕΙΣ ΥΠΟΚΑΛΙΑΙΜΙΑΣ</vt:lpstr>
      <vt:lpstr>ΕΚΔΗΛΩΣΕΙΣ ΥΠΟΚΑΛΙΑΙΜΙΑΣ</vt:lpstr>
      <vt:lpstr>Υποκαλιαιμία: Καρδιαγγειακό σύστημα </vt:lpstr>
      <vt:lpstr>Υποκαλιαιμία: ΗΚΓ μεταβολές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ΘΕΡΑΠΕΙΑ ΥΠΟΚΑΛΙΑΙΜΙΑΣ</vt:lpstr>
      <vt:lpstr>ΚΑΛΙΟ ΟΡΟΥ ΚΑΙ ΣΥΝΟΛΙΚΟ ΕΛΛΕΙΜΑ ΚΑΛΙΟΥ</vt:lpstr>
      <vt:lpstr>ΘΕΡΑΠΕΙΑ ΥΠΟΚΑΛΙΑΙΜΙΑΣ: Βασικές αρχές αντιμετώπισης</vt:lpstr>
      <vt:lpstr>ΘΕΡΑΠΕΙΑ ΥΠΟΚΑΛΙΑΙΜΙΑΣ: Βασικές αρχές αντιμετώπισης</vt:lpstr>
      <vt:lpstr>ΘΕΡΑΠΕΙΑ ΥΠΟΚΑΛΙΑΙΜΙΑΣ: Βασικές αρχές αντιμετώπισης</vt:lpstr>
      <vt:lpstr>ΘΕΡΑΠΕΙΑ ΥΠΟΚΑΛΙΑΙΜΙΑΣ: Βασικές αρχές αντιμετώπισης</vt:lpstr>
      <vt:lpstr>ΥΠΕΡΚΑΛΙΑΙΜΙΑ (Κ+ &gt; 5 mEq/L)</vt:lpstr>
      <vt:lpstr>Διαφάνεια 51</vt:lpstr>
      <vt:lpstr>ΨΕΥΔΟΫΠΕΡΚΑΛΙΑΙΜΙΑ (ΨΕΥΔΗΣ)</vt:lpstr>
      <vt:lpstr>Διαφάνεια 53</vt:lpstr>
      <vt:lpstr>Διαφάνεια 54</vt:lpstr>
      <vt:lpstr>Διαφάνεια 55</vt:lpstr>
      <vt:lpstr>Διαφάνεια 56</vt:lpstr>
      <vt:lpstr>Διαφάνεια 57</vt:lpstr>
      <vt:lpstr>ΕΚΔΗΛΩΣΕΙΣ ΥΠΕΡΚΑΛΙΑΙΜΙΑΣ</vt:lpstr>
      <vt:lpstr>ΕΚΔΗΛΩΣΕΙΣ ΥΠΕΡΚΑΛΙΑΙΜΙΑΣ</vt:lpstr>
      <vt:lpstr>Διαφάνεια 60</vt:lpstr>
      <vt:lpstr>ΘΕΡΑΠΕΙΑ ΥΠΕΡΚΑΛΙΑΙΜΙΑΣ</vt:lpstr>
      <vt:lpstr>Διαφάνεια 62</vt:lpstr>
      <vt:lpstr>Διαφάνεια 63</vt:lpstr>
      <vt:lpstr>Διαφάνεια 64</vt:lpstr>
      <vt:lpstr>Διαφάνεια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ΔΙΑΤΑΡΑΧΕΣ ΤΗΣ ΟΜΟΙΟΣΤΑΣΑΣ ΤΟΥ ΚΑΛΙΟΥ</dc:title>
  <dc:creator>vagelis</dc:creator>
  <cp:lastModifiedBy>Marios Papasotiriou</cp:lastModifiedBy>
  <cp:revision>43</cp:revision>
  <dcterms:created xsi:type="dcterms:W3CDTF">2016-11-05T17:19:11Z</dcterms:created>
  <dcterms:modified xsi:type="dcterms:W3CDTF">2021-05-27T11:41:20Z</dcterms:modified>
</cp:coreProperties>
</file>