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42" r:id="rId2"/>
    <p:sldId id="353" r:id="rId3"/>
    <p:sldId id="354" r:id="rId4"/>
    <p:sldId id="283" r:id="rId5"/>
    <p:sldId id="333" r:id="rId6"/>
    <p:sldId id="325" r:id="rId7"/>
    <p:sldId id="343" r:id="rId8"/>
    <p:sldId id="323" r:id="rId9"/>
    <p:sldId id="344" r:id="rId10"/>
    <p:sldId id="324" r:id="rId11"/>
    <p:sldId id="345" r:id="rId12"/>
    <p:sldId id="346" r:id="rId13"/>
    <p:sldId id="347" r:id="rId14"/>
    <p:sldId id="349" r:id="rId15"/>
    <p:sldId id="350" r:id="rId16"/>
    <p:sldId id="352" r:id="rId17"/>
    <p:sldId id="265" r:id="rId18"/>
    <p:sldId id="268" r:id="rId19"/>
    <p:sldId id="311" r:id="rId20"/>
    <p:sldId id="326" r:id="rId21"/>
    <p:sldId id="327" r:id="rId22"/>
    <p:sldId id="355" r:id="rId23"/>
    <p:sldId id="309" r:id="rId24"/>
    <p:sldId id="310" r:id="rId25"/>
    <p:sldId id="328" r:id="rId26"/>
    <p:sldId id="329" r:id="rId27"/>
    <p:sldId id="290" r:id="rId28"/>
    <p:sldId id="330" r:id="rId29"/>
    <p:sldId id="356" r:id="rId30"/>
    <p:sldId id="339" r:id="rId31"/>
    <p:sldId id="340" r:id="rId32"/>
    <p:sldId id="357" r:id="rId33"/>
    <p:sldId id="358" r:id="rId34"/>
    <p:sldId id="359" r:id="rId35"/>
    <p:sldId id="360" r:id="rId36"/>
    <p:sldId id="312" r:id="rId37"/>
    <p:sldId id="341" r:id="rId38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00"/>
    <a:srgbClr val="FF9966"/>
    <a:srgbClr val="FF9933"/>
    <a:srgbClr val="00FFFF"/>
    <a:srgbClr val="00FF00"/>
    <a:srgbClr val="FF0000"/>
    <a:srgbClr val="66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27" autoAdjust="0"/>
    <p:restoredTop sz="90929"/>
  </p:normalViewPr>
  <p:slideViewPr>
    <p:cSldViewPr>
      <p:cViewPr varScale="1">
        <p:scale>
          <a:sx n="76" d="100"/>
          <a:sy n="76" d="100"/>
        </p:scale>
        <p:origin x="-1421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l-GR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059A5C5-8911-4AC4-81BA-6ACA46B9BDFB}" type="datetimeFigureOut">
              <a:rPr lang="el-GR"/>
              <a:pPr/>
              <a:t>3/6/2020</a:t>
            </a:fld>
            <a:endParaRPr lang="el-GR"/>
          </a:p>
        </p:txBody>
      </p:sp>
      <p:sp>
        <p:nvSpPr>
          <p:cNvPr id="4710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l-GR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852CBC18-0F10-440E-92A4-AC3DA4D947EB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- Θέση σημειώσεων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48132" name="3 - Θέση αριθμού διαφάνειας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2250786-FA66-4E7C-BCA3-D096A3FB98B7}" type="slidenum">
              <a:rPr lang="el-GR" sz="1200"/>
              <a:pPr algn="r"/>
              <a:t>1</a:t>
            </a:fld>
            <a:endParaRPr lang="el-G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5EAABBA-57E0-49F2-B993-860BF1ED24E1}" type="slidenum">
              <a:rPr lang="el-GR" sz="1200"/>
              <a:pPr algn="r"/>
              <a:t>13</a:t>
            </a:fld>
            <a:endParaRPr lang="el-GR" sz="1200"/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A844C85-9FEA-4903-A0C4-BEA3AA2118F7}" type="slidenum">
              <a:rPr lang="el-GR" sz="1200"/>
              <a:pPr algn="r"/>
              <a:t>13</a:t>
            </a:fld>
            <a:endParaRPr lang="el-GR" sz="1200"/>
          </a:p>
        </p:txBody>
      </p:sp>
      <p:sp>
        <p:nvSpPr>
          <p:cNvPr id="5427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54277" name="Rectangle 3"/>
          <p:cNvSpPr>
            <a:spLocks noChangeArrowheads="1"/>
          </p:cNvSpPr>
          <p:nvPr>
            <p:ph type="body" idx="1"/>
          </p:nvPr>
        </p:nvSpPr>
        <p:spPr>
          <a:xfrm>
            <a:off x="533400" y="4329113"/>
            <a:ext cx="5749925" cy="46545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190500" indent="-190500"/>
            <a:r>
              <a:rPr lang="en-US"/>
              <a:t>	GFR, glomerular filtration rate</a:t>
            </a:r>
          </a:p>
          <a:p>
            <a:pPr marL="190500" indent="-190500"/>
            <a:endParaRPr lang="en-GB"/>
          </a:p>
          <a:p>
            <a:pPr marL="190500" indent="-190500">
              <a:buFontTx/>
              <a:buChar char="•"/>
            </a:pPr>
            <a:r>
              <a:rPr lang="en-GB"/>
              <a:t>Serum creatinine has a poor predictive value of renal function (GFR).</a:t>
            </a:r>
            <a:r>
              <a:rPr lang="en-GB" baseline="30000"/>
              <a:t>1</a:t>
            </a:r>
          </a:p>
          <a:p>
            <a:pPr marL="647700" lvl="1" indent="-190500">
              <a:buFont typeface="Arial" charset="0"/>
              <a:buChar char="–"/>
            </a:pPr>
            <a:r>
              <a:rPr lang="en-GB"/>
              <a:t>Levey </a:t>
            </a:r>
            <a:r>
              <a:rPr lang="en-GB" i="1"/>
              <a:t>et al</a:t>
            </a:r>
            <a:r>
              <a:rPr lang="en-GB"/>
              <a:t> (1999) performed a cross-sectional study of GFR (using Modification of Diet in Renal Disease equation), creatinine clearance and serum creatinine concentration. The figure displays the reciprocal relation of serum creatinine concentration to GFR.</a:t>
            </a:r>
          </a:p>
          <a:p>
            <a:pPr marL="647700" lvl="1" indent="-190500">
              <a:buFont typeface="Arial" charset="0"/>
              <a:buChar char="–"/>
            </a:pPr>
            <a:r>
              <a:rPr lang="en-GB"/>
              <a:t>At any given GFR, the serum creatinine concentration is higher in men than women and in black persons than white persons.</a:t>
            </a:r>
          </a:p>
          <a:p>
            <a:pPr marL="647700" lvl="1" indent="-190500">
              <a:buFont typeface="Arial" charset="0"/>
              <a:buChar char="–"/>
            </a:pPr>
            <a:r>
              <a:rPr lang="en-GB"/>
              <a:t>At GFR between 30 and 70 mL/min/1.73m</a:t>
            </a:r>
            <a:r>
              <a:rPr lang="en-GB" baseline="30000"/>
              <a:t>2</a:t>
            </a:r>
            <a:r>
              <a:rPr lang="en-GB"/>
              <a:t>, there is very little increase in serum creatinine concentration (circle on graph), therefore serum creatinine is a poor indicator of renal function in this range.</a:t>
            </a:r>
            <a:r>
              <a:rPr lang="en-GB" baseline="30000"/>
              <a:t>2</a:t>
            </a:r>
          </a:p>
          <a:p>
            <a:pPr marL="190500" indent="-190500">
              <a:buFontTx/>
              <a:buChar char="•"/>
            </a:pPr>
            <a:r>
              <a:rPr lang="en-GB"/>
              <a:t>In addition to underestimating the deterioration in renal function, serum creatinine also has a low predictive value for graft loss.</a:t>
            </a:r>
            <a:r>
              <a:rPr lang="en-GB" baseline="30000"/>
              <a:t>3</a:t>
            </a:r>
          </a:p>
          <a:p>
            <a:pPr marL="190500" indent="-190500">
              <a:buFontTx/>
              <a:buChar char="•"/>
            </a:pPr>
            <a:r>
              <a:rPr lang="en-GB"/>
              <a:t>Evolution of renal function is a more accurate measure of graft loss than serum creatinine measurements at 3 months post-transplant.</a:t>
            </a:r>
            <a:r>
              <a:rPr lang="en-GB" baseline="30000"/>
              <a:t>4</a:t>
            </a:r>
            <a:endParaRPr lang="en-GB"/>
          </a:p>
          <a:p>
            <a:pPr marL="190500" indent="-190500"/>
            <a:endParaRPr lang="en-GB"/>
          </a:p>
          <a:p>
            <a:pPr marL="190500" indent="-190500"/>
            <a:r>
              <a:rPr lang="en-GB" b="1"/>
              <a:t>References</a:t>
            </a:r>
          </a:p>
          <a:p>
            <a:pPr marL="190500" indent="-190500">
              <a:buFontTx/>
              <a:buAutoNum type="arabicPeriod"/>
            </a:pPr>
            <a:r>
              <a:rPr lang="en-GB"/>
              <a:t>Levey AS </a:t>
            </a:r>
            <a:r>
              <a:rPr lang="en-GB" i="1"/>
              <a:t>et al. Annals Int Med</a:t>
            </a:r>
            <a:r>
              <a:rPr lang="en-GB"/>
              <a:t> 1999; 130: 461–70.</a:t>
            </a:r>
          </a:p>
          <a:p>
            <a:pPr marL="190500" indent="-190500">
              <a:buFontTx/>
              <a:buAutoNum type="arabicPeriod"/>
            </a:pPr>
            <a:r>
              <a:rPr lang="da-DK"/>
              <a:t>Chapman JR </a:t>
            </a:r>
            <a:r>
              <a:rPr lang="da-DK" i="1"/>
              <a:t>et al. J Am Soc Nephrol </a:t>
            </a:r>
            <a:r>
              <a:rPr lang="da-DK"/>
              <a:t>2005; 16: 3015–26.</a:t>
            </a:r>
            <a:endParaRPr lang="en-GB"/>
          </a:p>
          <a:p>
            <a:pPr marL="190500" indent="-190500">
              <a:buFontTx/>
              <a:buAutoNum type="arabicPeriod"/>
            </a:pPr>
            <a:r>
              <a:rPr lang="en-GB"/>
              <a:t>Kaplan B </a:t>
            </a:r>
            <a:r>
              <a:rPr lang="en-GB" i="1"/>
              <a:t>et al. Am J Transplant</a:t>
            </a:r>
            <a:r>
              <a:rPr lang="en-GB"/>
              <a:t> 2003; 3:1560–1565.</a:t>
            </a:r>
          </a:p>
          <a:p>
            <a:pPr marL="190500" indent="-190500">
              <a:buFontTx/>
              <a:buAutoNum type="arabicPeriod"/>
            </a:pPr>
            <a:r>
              <a:rPr lang="en-GB"/>
              <a:t>Marques GG </a:t>
            </a:r>
            <a:r>
              <a:rPr lang="en-GB" i="1"/>
              <a:t>et al. Trans Proceed</a:t>
            </a:r>
            <a:r>
              <a:rPr lang="en-GB"/>
              <a:t> 2005; 37: 3701–3704.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716EE0-973B-4BC0-88A6-3E4A78CE2892}" type="slidenum">
              <a:rPr lang="el-GR" sz="1200"/>
              <a:pPr algn="r"/>
              <a:t>14</a:t>
            </a:fld>
            <a:endParaRPr lang="el-GR" sz="1200"/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05FFB52-586B-43BD-945E-8805E8BE7DD7}" type="slidenum">
              <a:rPr lang="el-GR" sz="1200"/>
              <a:pPr algn="r"/>
              <a:t>14</a:t>
            </a:fld>
            <a:endParaRPr lang="el-GR" sz="1200"/>
          </a:p>
        </p:txBody>
      </p:sp>
      <p:sp>
        <p:nvSpPr>
          <p:cNvPr id="57348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9" name="Rectangle 3"/>
          <p:cNvSpPr>
            <a:spLocks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6564" name="3 - Θέση αριθμού διαφάνειας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01BD5BA-1DB1-4BF2-ACA6-96427D361851}" type="slidenum">
              <a:rPr lang="el-GR" sz="1200">
                <a:cs typeface="Times New Roman" pitchFamily="18" charset="0"/>
              </a:rPr>
              <a:pPr algn="r"/>
              <a:t>32</a:t>
            </a:fld>
            <a:endParaRPr lang="el-GR" sz="120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8612" name="3 - Θέση αριθμού διαφάνειας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7A89B73-AFF3-4E84-8742-C4777F824BD5}" type="slidenum">
              <a:rPr lang="el-GR" sz="1200">
                <a:cs typeface="Times New Roman" pitchFamily="18" charset="0"/>
              </a:rPr>
              <a:pPr algn="r"/>
              <a:t>33</a:t>
            </a:fld>
            <a:endParaRPr lang="el-GR" sz="120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B38FE-13F2-4549-BA5B-2AF1D7439E0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1BB0-B427-4AA3-8083-2A6706DA95B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42EF0-F8B3-40DE-9552-12B579BE867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5CEFB-208E-4C51-997D-D746A6805F2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B1ACE-BC73-4D2F-A7E2-642CD882BA7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8A556-DD99-41D8-95B8-BE3ADE4534E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22DC8-35D7-482A-ACA7-D90EEEEAF24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F576E-C513-485C-9253-489B00070A2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6C8D8-2C21-4309-9B79-B5437BA9501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FC300-1BCB-4A80-ABFD-0C9DF88FBF9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C1D8B-3204-4DE4-BDEA-BA942494AD3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CB9B0-35AD-49AC-B651-2D98F024577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D213A-BE26-4690-ABCB-B7193E9DF2C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01572-8D66-4C02-B782-7E09AF4E730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BD2EE7C-685B-42B6-B051-5E8205A0D8F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wmf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571500"/>
            <a:ext cx="7772400" cy="2808288"/>
          </a:xfrm>
        </p:spPr>
        <p:txBody>
          <a:bodyPr/>
          <a:lstStyle/>
          <a:p>
            <a:pPr eaLnBrk="1" hangingPunct="1">
              <a:lnSpc>
                <a:spcPct val="125000"/>
              </a:lnSpc>
            </a:pPr>
            <a:r>
              <a:rPr lang="en-US" sz="3200" b="1" smtClean="0">
                <a:solidFill>
                  <a:srgbClr val="010439"/>
                </a:solidFill>
              </a:rPr>
              <a:t/>
            </a:r>
            <a:br>
              <a:rPr lang="en-US" sz="3200" b="1" smtClean="0">
                <a:solidFill>
                  <a:srgbClr val="010439"/>
                </a:solidFill>
              </a:rPr>
            </a:br>
            <a:endParaRPr lang="el-GR" sz="3200" b="1" smtClean="0">
              <a:solidFill>
                <a:srgbClr val="010439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7250" y="4572000"/>
            <a:ext cx="7772400" cy="2090738"/>
          </a:xfrm>
        </p:spPr>
        <p:txBody>
          <a:bodyPr/>
          <a:lstStyle/>
          <a:p>
            <a:pPr algn="r">
              <a:lnSpc>
                <a:spcPct val="120000"/>
              </a:lnSpc>
              <a:buFontTx/>
              <a:buNone/>
            </a:pPr>
            <a:r>
              <a:rPr lang="el-GR" sz="2200" b="1" i="1" smtClean="0">
                <a:solidFill>
                  <a:schemeClr val="bg1"/>
                </a:solidFill>
              </a:rPr>
              <a:t>ΔΗΜΗΤΡΙΟΣ Σ. ΓΟΥΜΕΝΟΣ</a:t>
            </a:r>
            <a:r>
              <a:rPr lang="en-US" sz="2200" b="1" i="1" smtClean="0">
                <a:solidFill>
                  <a:schemeClr val="bg1"/>
                </a:solidFill>
              </a:rPr>
              <a:t> </a:t>
            </a:r>
          </a:p>
          <a:p>
            <a:pPr algn="r">
              <a:lnSpc>
                <a:spcPct val="120000"/>
              </a:lnSpc>
              <a:buFontTx/>
              <a:buNone/>
            </a:pPr>
            <a:r>
              <a:rPr lang="el-GR" sz="2200" b="1" i="1" smtClean="0">
                <a:solidFill>
                  <a:schemeClr val="bg1"/>
                </a:solidFill>
              </a:rPr>
              <a:t>Καθηγητής Παθολογίας-Νεφρολογίας </a:t>
            </a:r>
          </a:p>
          <a:p>
            <a:pPr algn="r">
              <a:lnSpc>
                <a:spcPct val="120000"/>
              </a:lnSpc>
              <a:buFontTx/>
              <a:buNone/>
            </a:pPr>
            <a:r>
              <a:rPr lang="el-GR" sz="2200" b="1" i="1" smtClean="0">
                <a:solidFill>
                  <a:schemeClr val="bg1"/>
                </a:solidFill>
              </a:rPr>
              <a:t>Δ/ντης  Νεφρολογικού και Μεταμοσχευτικού Κέντρου  </a:t>
            </a:r>
            <a:endParaRPr lang="en-US" sz="2200" b="1" i="1" smtClean="0">
              <a:solidFill>
                <a:schemeClr val="bg1"/>
              </a:solidFill>
            </a:endParaRPr>
          </a:p>
          <a:p>
            <a:pPr algn="r">
              <a:lnSpc>
                <a:spcPct val="120000"/>
              </a:lnSpc>
              <a:buFontTx/>
              <a:buNone/>
            </a:pPr>
            <a:r>
              <a:rPr lang="el-GR" sz="2200" b="1" i="1" smtClean="0">
                <a:solidFill>
                  <a:schemeClr val="bg1"/>
                </a:solidFill>
              </a:rPr>
              <a:t>Πανεπιστημιακό Νοσοκομείο Πατρών</a:t>
            </a:r>
            <a:endParaRPr lang="en-US" sz="2200" b="1" i="1" smtClean="0">
              <a:solidFill>
                <a:schemeClr val="bg1"/>
              </a:solidFill>
            </a:endParaRPr>
          </a:p>
          <a:p>
            <a:pPr algn="r" eaLnBrk="1" hangingPunct="1">
              <a:buFontTx/>
              <a:buNone/>
            </a:pPr>
            <a:r>
              <a:rPr lang="en-US" sz="2000" b="1" i="1" smtClean="0">
                <a:solidFill>
                  <a:schemeClr val="bg1"/>
                </a:solidFill>
              </a:rPr>
              <a:t>www.nephrology-patra.gr</a:t>
            </a:r>
            <a:endParaRPr lang="el-GR" sz="2000" b="1" i="1" smtClean="0">
              <a:solidFill>
                <a:schemeClr val="bg1"/>
              </a:solidFill>
            </a:endParaRPr>
          </a:p>
        </p:txBody>
      </p:sp>
      <p:pic>
        <p:nvPicPr>
          <p:cNvPr id="46084" name="Picture 205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625" y="1571625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6085" name="Object 4"/>
          <p:cNvGraphicFramePr>
            <a:graphicFrameLocks noChangeAspect="1"/>
          </p:cNvGraphicFramePr>
          <p:nvPr/>
        </p:nvGraphicFramePr>
        <p:xfrm>
          <a:off x="500063" y="1500188"/>
          <a:ext cx="1341437" cy="1214437"/>
        </p:xfrm>
        <a:graphic>
          <a:graphicData uri="http://schemas.openxmlformats.org/presentationml/2006/ole">
            <p:oleObj spid="_x0000_s46085" name="Φωτογραφία του Photo Editor" r:id="rId5" imgW="1952898" imgH="1952898" progId="MSPhotoEd.3">
              <p:embed/>
            </p:oleObj>
          </a:graphicData>
        </a:graphic>
      </p:graphicFrame>
      <p:sp>
        <p:nvSpPr>
          <p:cNvPr id="46086" name="6 - Ορθογώνιο"/>
          <p:cNvSpPr>
            <a:spLocks noChangeArrowheads="1"/>
          </p:cNvSpPr>
          <p:nvPr/>
        </p:nvSpPr>
        <p:spPr bwMode="auto">
          <a:xfrm>
            <a:off x="285750" y="260350"/>
            <a:ext cx="88582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l-GR" sz="2800" b="1">
                <a:solidFill>
                  <a:srgbClr val="FFCC00"/>
                </a:solidFill>
              </a:rPr>
              <a:t>ΔΙΑΓΝΩΣΤΙΚΗ ΠΡΟΣΕΓΓΙΣΗ ΝΕΦΡΙΚΩΝ </a:t>
            </a:r>
          </a:p>
          <a:p>
            <a:pPr algn="ctr">
              <a:spcBef>
                <a:spcPct val="20000"/>
              </a:spcBef>
            </a:pPr>
            <a:r>
              <a:rPr lang="el-GR" sz="2800" b="1">
                <a:solidFill>
                  <a:srgbClr val="FFCC00"/>
                </a:solidFill>
              </a:rPr>
              <a:t>ΝΟΣΩΝ </a:t>
            </a:r>
            <a:endParaRPr lang="el-GR" sz="2800" b="1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solidFill>
                  <a:srgbClr val="FFCC00"/>
                </a:solidFill>
              </a:rPr>
              <a:t>ΣΠΕΙΡΑΜΑΤΙΚΗ ΔΙΗΘΗΣΗ (</a:t>
            </a:r>
            <a:r>
              <a:rPr lang="en-US" sz="2800" b="1" smtClean="0">
                <a:solidFill>
                  <a:srgbClr val="FFCC00"/>
                </a:solidFill>
              </a:rPr>
              <a:t>GFR)</a:t>
            </a:r>
            <a:endParaRPr lang="el-GR" sz="2800" b="1" smtClean="0">
              <a:solidFill>
                <a:srgbClr val="FFCC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sz="1800" b="1" smtClean="0">
                <a:solidFill>
                  <a:srgbClr val="00FFFF"/>
                </a:solidFill>
              </a:rPr>
              <a:t>Ινουλίνη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sz="1800" b="1" smtClean="0">
                <a:solidFill>
                  <a:schemeClr val="bg1"/>
                </a:solidFill>
              </a:rPr>
              <a:t>Πολύ δύσκολη η χρήση της στην πράξη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sz="1800" b="1" smtClean="0">
                <a:solidFill>
                  <a:srgbClr val="00FFFF"/>
                </a:solidFill>
              </a:rPr>
              <a:t>Κρεατινίνη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sz="1800" b="1" smtClean="0">
                <a:solidFill>
                  <a:schemeClr val="bg1"/>
                </a:solidFill>
              </a:rPr>
              <a:t>Σταθερή απελευθέρωση από τους μυς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sz="1800" b="1" smtClean="0">
                <a:solidFill>
                  <a:schemeClr val="bg1"/>
                </a:solidFill>
              </a:rPr>
              <a:t>Ελεύθερη διήθηση στο σπείραμα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sz="1800" b="1" smtClean="0">
                <a:solidFill>
                  <a:schemeClr val="bg1"/>
                </a:solidFill>
              </a:rPr>
              <a:t>Δεν απορροφάται, δεν μεταβολίζεται στους νεφρούς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l-GR" sz="1800" b="1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sz="1800" b="1" smtClean="0">
                <a:solidFill>
                  <a:srgbClr val="FFCC00"/>
                </a:solidFill>
              </a:rPr>
              <a:t>ΔΙΗΘΟΥΜΕΝΗ ΠΟΣΟΤΗΤΑ = ΑΠΕΚΚΡΙΝΟΜΕΝΗ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b="1" smtClean="0">
                <a:solidFill>
                  <a:schemeClr val="bg1"/>
                </a:solidFill>
              </a:rPr>
              <a:t>GFR x </a:t>
            </a:r>
            <a:r>
              <a:rPr lang="el-GR" sz="1800" b="1" smtClean="0">
                <a:solidFill>
                  <a:schemeClr val="bg1"/>
                </a:solidFill>
              </a:rPr>
              <a:t>κρε/νίνη ορού (</a:t>
            </a:r>
            <a:r>
              <a:rPr lang="en-US" sz="1800" b="1" smtClean="0">
                <a:solidFill>
                  <a:schemeClr val="bg1"/>
                </a:solidFill>
              </a:rPr>
              <a:t>Scr</a:t>
            </a:r>
            <a:r>
              <a:rPr lang="el-GR" sz="1800" b="1" smtClean="0">
                <a:solidFill>
                  <a:schemeClr val="bg1"/>
                </a:solidFill>
              </a:rPr>
              <a:t>)</a:t>
            </a:r>
            <a:r>
              <a:rPr lang="en-US" sz="1800" b="1" smtClean="0">
                <a:solidFill>
                  <a:schemeClr val="bg1"/>
                </a:solidFill>
              </a:rPr>
              <a:t> =</a:t>
            </a:r>
            <a:r>
              <a:rPr lang="el-GR" sz="1800" b="1" smtClean="0">
                <a:solidFill>
                  <a:srgbClr val="FFFF00"/>
                </a:solidFill>
              </a:rPr>
              <a:t> </a:t>
            </a:r>
            <a:r>
              <a:rPr lang="el-GR" sz="1800" b="1" smtClean="0">
                <a:solidFill>
                  <a:schemeClr val="bg1"/>
                </a:solidFill>
              </a:rPr>
              <a:t>όγκος (</a:t>
            </a:r>
            <a:r>
              <a:rPr lang="en-US" sz="1800" b="1" smtClean="0">
                <a:solidFill>
                  <a:schemeClr val="bg1"/>
                </a:solidFill>
              </a:rPr>
              <a:t>V</a:t>
            </a:r>
            <a:r>
              <a:rPr lang="el-GR" sz="1800" b="1" smtClean="0">
                <a:solidFill>
                  <a:schemeClr val="bg1"/>
                </a:solidFill>
              </a:rPr>
              <a:t>) ούρων</a:t>
            </a:r>
            <a:r>
              <a:rPr lang="en-US" sz="1800" b="1" smtClean="0">
                <a:solidFill>
                  <a:schemeClr val="bg1"/>
                </a:solidFill>
              </a:rPr>
              <a:t> x </a:t>
            </a:r>
            <a:r>
              <a:rPr lang="el-GR" sz="1800" b="1" smtClean="0">
                <a:solidFill>
                  <a:schemeClr val="bg1"/>
                </a:solidFill>
              </a:rPr>
              <a:t>κρε/νίνη ούρων (</a:t>
            </a:r>
            <a:r>
              <a:rPr lang="en-US" sz="1800" b="1" smtClean="0">
                <a:solidFill>
                  <a:schemeClr val="bg1"/>
                </a:solidFill>
              </a:rPr>
              <a:t>Ucr</a:t>
            </a:r>
            <a:r>
              <a:rPr lang="el-GR" sz="1800" b="1" smtClean="0">
                <a:solidFill>
                  <a:schemeClr val="bg1"/>
                </a:solidFill>
              </a:rPr>
              <a:t>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b="1" smtClean="0">
                <a:solidFill>
                  <a:schemeClr val="bg1"/>
                </a:solidFill>
              </a:rPr>
              <a:t>GFR = </a:t>
            </a:r>
            <a:r>
              <a:rPr lang="en-US" sz="1800" b="1" u="sng" smtClean="0">
                <a:solidFill>
                  <a:schemeClr val="bg1"/>
                </a:solidFill>
              </a:rPr>
              <a:t>V </a:t>
            </a:r>
            <a:r>
              <a:rPr lang="el-GR" sz="1800" b="1" u="sng" smtClean="0">
                <a:solidFill>
                  <a:schemeClr val="bg1"/>
                </a:solidFill>
              </a:rPr>
              <a:t>ούρων </a:t>
            </a:r>
            <a:r>
              <a:rPr lang="en-US" sz="1800" b="1" u="sng" smtClean="0">
                <a:solidFill>
                  <a:schemeClr val="bg1"/>
                </a:solidFill>
              </a:rPr>
              <a:t>x Ucr  </a:t>
            </a:r>
            <a:r>
              <a:rPr lang="en-US" sz="1800" b="1" smtClean="0">
                <a:solidFill>
                  <a:schemeClr val="bg1"/>
                </a:solidFill>
              </a:rPr>
              <a:t>= Cl cr = 95-120 ml/min</a:t>
            </a:r>
            <a:endParaRPr lang="en-US" sz="1800" b="1" u="sng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b="1" smtClean="0">
                <a:solidFill>
                  <a:schemeClr val="bg1"/>
                </a:solidFill>
              </a:rPr>
              <a:t>                                           S cr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FCC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Εξίσωση </a:t>
            </a:r>
            <a:r>
              <a:rPr lang="en-US" sz="2000" b="1" smtClean="0">
                <a:solidFill>
                  <a:schemeClr val="bg1"/>
                </a:solidFill>
              </a:rPr>
              <a:t>Cockroft-Gault 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b="1" smtClean="0">
                <a:solidFill>
                  <a:srgbClr val="66FFFF"/>
                </a:solidFill>
              </a:rPr>
              <a:t>                     Cl cr =  </a:t>
            </a:r>
            <a:r>
              <a:rPr lang="en-US" sz="1800" b="1" u="sng" smtClean="0">
                <a:solidFill>
                  <a:srgbClr val="66FFFF"/>
                </a:solidFill>
              </a:rPr>
              <a:t>(140-</a:t>
            </a:r>
            <a:r>
              <a:rPr lang="el-GR" sz="1800" b="1" u="sng" smtClean="0">
                <a:solidFill>
                  <a:srgbClr val="66FFFF"/>
                </a:solidFill>
              </a:rPr>
              <a:t>ηλικία)</a:t>
            </a:r>
            <a:r>
              <a:rPr lang="en-US" sz="1800" b="1" u="sng" smtClean="0">
                <a:solidFill>
                  <a:srgbClr val="66FFFF"/>
                </a:solidFill>
              </a:rPr>
              <a:t> x </a:t>
            </a:r>
            <a:r>
              <a:rPr lang="el-GR" sz="1800" b="1" u="sng" smtClean="0">
                <a:solidFill>
                  <a:srgbClr val="66FFFF"/>
                </a:solidFill>
              </a:rPr>
              <a:t>ΣΒ</a:t>
            </a:r>
            <a:endParaRPr lang="en-US" sz="1800" b="1" smtClean="0">
              <a:solidFill>
                <a:srgbClr val="66FF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1800" b="1" smtClean="0">
                <a:solidFill>
                  <a:srgbClr val="66FFFF"/>
                </a:solidFill>
              </a:rPr>
              <a:t>                                                   </a:t>
            </a:r>
            <a:r>
              <a:rPr lang="en-US" sz="1800" b="1" smtClean="0">
                <a:solidFill>
                  <a:srgbClr val="66FFFF"/>
                </a:solidFill>
              </a:rPr>
              <a:t>                         </a:t>
            </a:r>
            <a:r>
              <a:rPr lang="el-GR" sz="1800" b="1" smtClean="0">
                <a:solidFill>
                  <a:srgbClr val="66FFFF"/>
                </a:solidFill>
              </a:rPr>
              <a:t>72 </a:t>
            </a:r>
            <a:r>
              <a:rPr lang="en-US" sz="1800" b="1" smtClean="0">
                <a:solidFill>
                  <a:srgbClr val="66FFFF"/>
                </a:solidFill>
              </a:rPr>
              <a:t>x Scr</a:t>
            </a:r>
            <a:r>
              <a:rPr lang="el-GR" sz="1800" b="1" smtClean="0">
                <a:solidFill>
                  <a:srgbClr val="66FFFF"/>
                </a:solidFill>
              </a:rPr>
              <a:t> </a:t>
            </a:r>
            <a:r>
              <a:rPr lang="en-US" sz="1800" b="1" smtClean="0">
                <a:solidFill>
                  <a:srgbClr val="66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sz="2200" b="1" smtClean="0">
                <a:solidFill>
                  <a:srgbClr val="00FFFF"/>
                </a:solidFill>
              </a:rPr>
              <a:t>M</a:t>
            </a:r>
            <a:r>
              <a:rPr lang="el-GR" sz="2200" b="1" smtClean="0">
                <a:solidFill>
                  <a:srgbClr val="00FFFF"/>
                </a:solidFill>
              </a:rPr>
              <a:t>έτρηση </a:t>
            </a:r>
            <a:r>
              <a:rPr lang="en-US" sz="2200" b="1" smtClean="0">
                <a:solidFill>
                  <a:srgbClr val="00FFFF"/>
                </a:solidFill>
              </a:rPr>
              <a:t>GFR</a:t>
            </a:r>
            <a:r>
              <a:rPr lang="el-GR" sz="2200" b="1" smtClean="0">
                <a:solidFill>
                  <a:srgbClr val="00FFFF"/>
                </a:solidFill>
              </a:rPr>
              <a:t> στην κλινική πράξη</a:t>
            </a:r>
            <a:endParaRPr lang="en-US" sz="2200" b="1" smtClean="0">
              <a:solidFill>
                <a:srgbClr val="00FFFF"/>
              </a:solidFill>
            </a:endParaRPr>
          </a:p>
          <a:p>
            <a:pPr algn="ctr" eaLnBrk="1" hangingPunct="1">
              <a:buFontTx/>
              <a:buNone/>
            </a:pPr>
            <a:endParaRPr lang="en-US" sz="2200" b="1" smtClean="0">
              <a:solidFill>
                <a:srgbClr val="00FFFF"/>
              </a:solidFill>
            </a:endParaRPr>
          </a:p>
          <a:p>
            <a:pPr eaLnBrk="1" hangingPunct="1">
              <a:buClr>
                <a:srgbClr val="FFFF00"/>
              </a:buClr>
            </a:pPr>
            <a:r>
              <a:rPr lang="el-GR" sz="2200" b="1" smtClean="0">
                <a:solidFill>
                  <a:schemeClr val="bg1"/>
                </a:solidFill>
              </a:rPr>
              <a:t>κρεατινίνη ορού</a:t>
            </a:r>
            <a:endParaRPr lang="en-US" sz="2200" b="1" smtClean="0">
              <a:solidFill>
                <a:schemeClr val="bg1"/>
              </a:solidFill>
            </a:endParaRPr>
          </a:p>
          <a:p>
            <a:pPr eaLnBrk="1" hangingPunct="1">
              <a:buClr>
                <a:srgbClr val="FFFF00"/>
              </a:buClr>
            </a:pPr>
            <a:r>
              <a:rPr lang="el-GR" sz="2200" b="1" smtClean="0">
                <a:solidFill>
                  <a:schemeClr val="bg1"/>
                </a:solidFill>
              </a:rPr>
              <a:t>κάθαρση κρεατινίνης</a:t>
            </a:r>
            <a:endParaRPr lang="en-US" sz="2200" b="1" smtClean="0">
              <a:solidFill>
                <a:schemeClr val="bg1"/>
              </a:solidFill>
            </a:endParaRPr>
          </a:p>
          <a:p>
            <a:pPr eaLnBrk="1" hangingPunct="1">
              <a:buClr>
                <a:srgbClr val="FFFF00"/>
              </a:buClr>
            </a:pPr>
            <a:r>
              <a:rPr lang="el-GR" sz="2200" b="1" smtClean="0">
                <a:solidFill>
                  <a:schemeClr val="bg1"/>
                </a:solidFill>
              </a:rPr>
              <a:t>εξίσωση </a:t>
            </a:r>
            <a:r>
              <a:rPr lang="en-US" sz="2200" b="1" smtClean="0">
                <a:solidFill>
                  <a:schemeClr val="bg1"/>
                </a:solidFill>
              </a:rPr>
              <a:t>Cockroft-Gault </a:t>
            </a:r>
          </a:p>
          <a:p>
            <a:pPr eaLnBrk="1" hangingPunct="1">
              <a:buClr>
                <a:srgbClr val="FFFF00"/>
              </a:buClr>
            </a:pPr>
            <a:r>
              <a:rPr lang="el-GR" sz="2200" b="1" smtClean="0">
                <a:solidFill>
                  <a:schemeClr val="bg1"/>
                </a:solidFill>
              </a:rPr>
              <a:t>εξίσωση </a:t>
            </a:r>
            <a:r>
              <a:rPr lang="en-US" sz="2200" b="1" smtClean="0">
                <a:solidFill>
                  <a:schemeClr val="bg1"/>
                </a:solidFill>
              </a:rPr>
              <a:t>Modification of Diet in Renal Disease (MDRD)  </a:t>
            </a:r>
          </a:p>
          <a:p>
            <a:pPr eaLnBrk="1" hangingPunct="1"/>
            <a:endParaRPr lang="en-US" sz="2200" b="1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2200" b="1" smtClean="0">
                <a:solidFill>
                  <a:srgbClr val="FFCC00"/>
                </a:solidFill>
              </a:rPr>
              <a:t>E</a:t>
            </a:r>
            <a:r>
              <a:rPr lang="el-GR" sz="2200" b="1" smtClean="0">
                <a:solidFill>
                  <a:srgbClr val="FFCC00"/>
                </a:solidFill>
              </a:rPr>
              <a:t>ύκολος και γρήγορος τρόπος με δυνατότητα επανάληψης διότι το σημαντικότερο θέμα είναι η δυνατότητα εκτίμησης της μεταβολής της </a:t>
            </a:r>
            <a:r>
              <a:rPr lang="en-US" sz="2200" b="1" smtClean="0">
                <a:solidFill>
                  <a:srgbClr val="FFCC00"/>
                </a:solidFill>
              </a:rPr>
              <a:t>GFR </a:t>
            </a:r>
            <a:endParaRPr lang="el-GR" sz="2200" b="1" smtClean="0">
              <a:solidFill>
                <a:srgbClr val="FFCC00"/>
              </a:solidFill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619250" y="549275"/>
            <a:ext cx="5924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 b="1">
                <a:solidFill>
                  <a:srgbClr val="FFCC00"/>
                </a:solidFill>
              </a:rPr>
              <a:t>ΣΠΕΙΡΑΜΑΤΙΚΗ ΔΙΗΘΗΣΗ (</a:t>
            </a:r>
            <a:r>
              <a:rPr lang="en-US" sz="2800" b="1">
                <a:solidFill>
                  <a:srgbClr val="FFCC00"/>
                </a:solidFill>
              </a:rPr>
              <a:t>GFR)</a:t>
            </a:r>
            <a:endParaRPr lang="el-GR" sz="2800" b="1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00200"/>
            <a:ext cx="7772400" cy="48768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l-GR" sz="2200" b="1" smtClean="0">
                <a:solidFill>
                  <a:srgbClr val="00FFFF"/>
                </a:solidFill>
              </a:rPr>
              <a:t>Κρεατινίνη ορού</a:t>
            </a:r>
            <a:r>
              <a:rPr lang="en-US" sz="2200" b="1" smtClean="0">
                <a:solidFill>
                  <a:srgbClr val="00FFFF"/>
                </a:solidFill>
              </a:rPr>
              <a:t> (Scr) 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endParaRPr lang="en-US" sz="2200" b="1" smtClean="0">
              <a:solidFill>
                <a:srgbClr val="00FFFF"/>
              </a:solidFill>
            </a:endParaRPr>
          </a:p>
          <a:p>
            <a:pPr algn="just" eaLnBrk="1" hangingPunct="1">
              <a:lnSpc>
                <a:spcPct val="110000"/>
              </a:lnSpc>
              <a:buClr>
                <a:srgbClr val="FFCC00"/>
              </a:buClr>
            </a:pPr>
            <a:r>
              <a:rPr lang="el-GR" sz="1800" b="1" smtClean="0">
                <a:solidFill>
                  <a:schemeClr val="bg1"/>
                </a:solidFill>
              </a:rPr>
              <a:t>Προέρχεται από τον μεταβολισμό της κρεατίνης των μυών</a:t>
            </a:r>
            <a:endParaRPr lang="en-US" sz="1800" b="1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110000"/>
              </a:lnSpc>
              <a:buClr>
                <a:srgbClr val="FFCC00"/>
              </a:buClr>
            </a:pPr>
            <a:r>
              <a:rPr lang="el-GR" sz="1800" b="1" smtClean="0">
                <a:solidFill>
                  <a:schemeClr val="bg1"/>
                </a:solidFill>
              </a:rPr>
              <a:t>Παρουσιάζει σταθερή συγκέντρωση διότι απελευθερώνεται στην κυκλοφορία σε σχετικά σταθερό ρυθμό </a:t>
            </a:r>
            <a:endParaRPr lang="en-US" sz="1800" b="1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110000"/>
              </a:lnSpc>
              <a:buClr>
                <a:srgbClr val="FFCC00"/>
              </a:buClr>
            </a:pPr>
            <a:r>
              <a:rPr lang="el-GR" sz="1800" b="1" smtClean="0">
                <a:solidFill>
                  <a:schemeClr val="bg1"/>
                </a:solidFill>
              </a:rPr>
              <a:t>Διηθείται ελεύθερα στο σπείραμα και δεν επαναρροφάται ή μεταβολίζεται στο νεφρό </a:t>
            </a:r>
            <a:r>
              <a:rPr lang="en-US" sz="1800" b="1" smtClean="0">
                <a:solidFill>
                  <a:schemeClr val="bg1"/>
                </a:solidFill>
              </a:rPr>
              <a:t> </a:t>
            </a:r>
          </a:p>
          <a:p>
            <a:pPr algn="just" eaLnBrk="1" hangingPunct="1">
              <a:lnSpc>
                <a:spcPct val="110000"/>
              </a:lnSpc>
              <a:buClr>
                <a:srgbClr val="FFCC00"/>
              </a:buClr>
            </a:pPr>
            <a:r>
              <a:rPr lang="el-GR" sz="1800" b="1" smtClean="0">
                <a:solidFill>
                  <a:schemeClr val="bg1"/>
                </a:solidFill>
              </a:rPr>
              <a:t>Παρά το γεγονός ότι απεκκρίνεται στο εγγύς εσπειραμένο σωληνάριο </a:t>
            </a:r>
            <a:r>
              <a:rPr lang="en-US" sz="1800" b="1" smtClean="0">
                <a:solidFill>
                  <a:schemeClr val="bg1"/>
                </a:solidFill>
              </a:rPr>
              <a:t> </a:t>
            </a:r>
            <a:endParaRPr lang="el-GR" sz="1800" b="1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110000"/>
              </a:lnSpc>
              <a:buClr>
                <a:srgbClr val="FFCC00"/>
              </a:buClr>
            </a:pPr>
            <a:r>
              <a:rPr lang="en-US" sz="1800" b="1" smtClean="0">
                <a:solidFill>
                  <a:schemeClr val="bg1"/>
                </a:solidFill>
              </a:rPr>
              <a:t>(</a:t>
            </a:r>
            <a:r>
              <a:rPr lang="el-GR" sz="1800" b="1" smtClean="0">
                <a:solidFill>
                  <a:schemeClr val="bg1"/>
                </a:solidFill>
              </a:rPr>
              <a:t>το </a:t>
            </a:r>
            <a:r>
              <a:rPr lang="en-US" sz="1800" b="1" smtClean="0">
                <a:solidFill>
                  <a:schemeClr val="bg1"/>
                </a:solidFill>
              </a:rPr>
              <a:t>15% </a:t>
            </a:r>
            <a:r>
              <a:rPr lang="el-GR" sz="1800" b="1" smtClean="0">
                <a:solidFill>
                  <a:schemeClr val="bg1"/>
                </a:solidFill>
              </a:rPr>
              <a:t>της κρεατινίνης στα ούρα προέρχεται από σωληναριακή απέκκριση), το ‘λάθος’</a:t>
            </a:r>
            <a:r>
              <a:rPr lang="en-US" sz="1800" b="1" smtClean="0">
                <a:solidFill>
                  <a:schemeClr val="bg1"/>
                </a:solidFill>
              </a:rPr>
              <a:t> </a:t>
            </a:r>
            <a:r>
              <a:rPr lang="el-GR" sz="1800" b="1" smtClean="0">
                <a:solidFill>
                  <a:schemeClr val="bg1"/>
                </a:solidFill>
              </a:rPr>
              <a:t>εξισορροπείται από αντίστοιχο ‘λάθος’ στη μέτρηση της </a:t>
            </a:r>
            <a:r>
              <a:rPr lang="en-US" sz="1800" b="1" smtClean="0">
                <a:solidFill>
                  <a:schemeClr val="bg1"/>
                </a:solidFill>
              </a:rPr>
              <a:t>Scr</a:t>
            </a:r>
          </a:p>
          <a:p>
            <a:pPr algn="just" eaLnBrk="1" hangingPunct="1">
              <a:lnSpc>
                <a:spcPct val="110000"/>
              </a:lnSpc>
              <a:buClr>
                <a:srgbClr val="FFCC00"/>
              </a:buClr>
            </a:pPr>
            <a:endParaRPr lang="en-US" sz="1800" b="1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b="1" smtClean="0">
                <a:solidFill>
                  <a:srgbClr val="FFCC00"/>
                </a:solidFill>
              </a:rPr>
              <a:t>Normal Scr values : females 0.6 - 1.0 mg/dl (mean 0.93 mg/dl)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b="1" smtClean="0">
                <a:solidFill>
                  <a:srgbClr val="FFCC00"/>
                </a:solidFill>
              </a:rPr>
              <a:t>			       males   0.8 – 1.3 mg/dl (mean 1.13 mg/dl)</a:t>
            </a:r>
            <a:endParaRPr lang="el-GR" sz="1800" b="1" smtClean="0">
              <a:solidFill>
                <a:srgbClr val="FFCC00"/>
              </a:solidFill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763713" y="476250"/>
            <a:ext cx="5924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 b="1">
                <a:solidFill>
                  <a:srgbClr val="FFCC00"/>
                </a:solidFill>
              </a:rPr>
              <a:t>ΣΠΕΙΡΑΜΑΤΙΚΗ ΔΙΗΘΗΣΗ (</a:t>
            </a:r>
            <a:r>
              <a:rPr lang="en-US" sz="2800" b="1">
                <a:solidFill>
                  <a:srgbClr val="FFCC00"/>
                </a:solidFill>
              </a:rPr>
              <a:t>GFR)</a:t>
            </a:r>
            <a:endParaRPr lang="el-GR" sz="2800" b="1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0" y="6096000"/>
            <a:ext cx="89281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b="1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b="1" i="1">
                <a:solidFill>
                  <a:schemeClr val="bg1"/>
                </a:solidFill>
                <a:cs typeface="Arial" charset="0"/>
              </a:rPr>
              <a:t>Levey AS et al </a:t>
            </a:r>
            <a:r>
              <a:rPr lang="el-GR" b="1" i="1">
                <a:solidFill>
                  <a:schemeClr val="bg1"/>
                </a:solidFill>
              </a:rPr>
              <a:t>  </a:t>
            </a:r>
            <a:r>
              <a:rPr lang="en-US" b="1" i="1">
                <a:solidFill>
                  <a:schemeClr val="bg1"/>
                </a:solidFill>
                <a:cs typeface="Arial" charset="0"/>
              </a:rPr>
              <a:t>Ann Int Med 1999</a:t>
            </a:r>
            <a:r>
              <a:rPr lang="el-GR" b="1" i="1">
                <a:solidFill>
                  <a:schemeClr val="bg1"/>
                </a:solidFill>
              </a:rPr>
              <a:t>,  </a:t>
            </a:r>
            <a:r>
              <a:rPr lang="en-US" b="1" i="1">
                <a:solidFill>
                  <a:schemeClr val="bg1"/>
                </a:solidFill>
                <a:cs typeface="Arial" charset="0"/>
              </a:rPr>
              <a:t> Chapman JR et al </a:t>
            </a:r>
            <a:r>
              <a:rPr lang="el-GR" b="1" i="1">
                <a:solidFill>
                  <a:schemeClr val="bg1"/>
                </a:solidFill>
              </a:rPr>
              <a:t>  </a:t>
            </a:r>
            <a:r>
              <a:rPr lang="en-US" b="1" i="1">
                <a:solidFill>
                  <a:schemeClr val="bg1"/>
                </a:solidFill>
                <a:cs typeface="Arial" charset="0"/>
              </a:rPr>
              <a:t>J Am Soc Nephrol 2005</a:t>
            </a:r>
          </a:p>
          <a:p>
            <a:pPr eaLnBrk="0" hangingPunct="0"/>
            <a:endParaRPr lang="en-US" b="1" i="1" baseline="30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201613" y="1052513"/>
            <a:ext cx="894238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3253" name="Freeform 5"/>
          <p:cNvSpPr>
            <a:spLocks/>
          </p:cNvSpPr>
          <p:nvPr/>
        </p:nvSpPr>
        <p:spPr bwMode="auto">
          <a:xfrm>
            <a:off x="2311400" y="2424113"/>
            <a:ext cx="5100638" cy="2478087"/>
          </a:xfrm>
          <a:custGeom>
            <a:avLst/>
            <a:gdLst>
              <a:gd name="T0" fmla="*/ 0 w 4016"/>
              <a:gd name="T1" fmla="*/ 0 h 1951"/>
              <a:gd name="T2" fmla="*/ 735574118 w 4016"/>
              <a:gd name="T3" fmla="*/ 1742378606 h 1951"/>
              <a:gd name="T4" fmla="*/ 2147483647 w 4016"/>
              <a:gd name="T5" fmla="*/ 2147483647 h 1951"/>
              <a:gd name="T6" fmla="*/ 2147483647 w 4016"/>
              <a:gd name="T7" fmla="*/ 2147483647 h 1951"/>
              <a:gd name="T8" fmla="*/ 2147483647 w 4016"/>
              <a:gd name="T9" fmla="*/ 2147483647 h 19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16"/>
              <a:gd name="T16" fmla="*/ 0 h 1951"/>
              <a:gd name="T17" fmla="*/ 4016 w 4016"/>
              <a:gd name="T18" fmla="*/ 1951 h 19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16" h="1951">
                <a:moveTo>
                  <a:pt x="0" y="0"/>
                </a:moveTo>
                <a:cubicBezTo>
                  <a:pt x="107" y="398"/>
                  <a:pt x="215" y="796"/>
                  <a:pt x="456" y="1080"/>
                </a:cubicBezTo>
                <a:cubicBezTo>
                  <a:pt x="697" y="1364"/>
                  <a:pt x="1000" y="1565"/>
                  <a:pt x="1448" y="1704"/>
                </a:cubicBezTo>
                <a:cubicBezTo>
                  <a:pt x="1896" y="1843"/>
                  <a:pt x="2716" y="1873"/>
                  <a:pt x="3144" y="1912"/>
                </a:cubicBezTo>
                <a:cubicBezTo>
                  <a:pt x="3572" y="1951"/>
                  <a:pt x="3794" y="1943"/>
                  <a:pt x="4016" y="1936"/>
                </a:cubicBezTo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pic>
        <p:nvPicPr>
          <p:cNvPr id="53254" name="Picture 6" descr="slide 20 green dots copy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51125" y="3073400"/>
            <a:ext cx="44084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2195513" y="5492750"/>
            <a:ext cx="546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</a:rPr>
              <a:t>Measured </a:t>
            </a:r>
            <a:r>
              <a:rPr lang="en-US" sz="1600" b="1">
                <a:solidFill>
                  <a:schemeClr val="bg1"/>
                </a:solidFill>
                <a:cs typeface="Arial" charset="0"/>
              </a:rPr>
              <a:t>GFR </a:t>
            </a:r>
            <a:r>
              <a:rPr lang="el-GR" sz="1600" b="1">
                <a:solidFill>
                  <a:schemeClr val="bg1"/>
                </a:solidFill>
              </a:rPr>
              <a:t> </a:t>
            </a:r>
            <a:r>
              <a:rPr lang="en-US" sz="1600" b="1">
                <a:solidFill>
                  <a:schemeClr val="bg1"/>
                </a:solidFill>
              </a:rPr>
              <a:t>using</a:t>
            </a:r>
            <a:r>
              <a:rPr lang="en-US" sz="1600" b="1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600" b="1" baseline="30000">
                <a:solidFill>
                  <a:schemeClr val="bg1"/>
                </a:solidFill>
                <a:cs typeface="Arial" charset="0"/>
              </a:rPr>
              <a:t>125</a:t>
            </a:r>
            <a:r>
              <a:rPr lang="en-US" sz="1600" b="1">
                <a:solidFill>
                  <a:schemeClr val="bg1"/>
                </a:solidFill>
                <a:cs typeface="Arial" charset="0"/>
              </a:rPr>
              <a:t>I-iothalamate (mL/min per 1.73 m</a:t>
            </a:r>
            <a:r>
              <a:rPr lang="en-US" sz="1600" b="1" baseline="3000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sz="1600" b="1">
                <a:solidFill>
                  <a:schemeClr val="bg1"/>
                </a:solidFill>
                <a:cs typeface="Arial" charset="0"/>
              </a:rPr>
              <a:t>)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1887538" y="2192338"/>
            <a:ext cx="40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 eaLnBrk="0" hangingPunct="0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2000250" y="2754313"/>
            <a:ext cx="293688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 eaLnBrk="0" hangingPunct="0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2000250" y="4441825"/>
            <a:ext cx="29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 eaLnBrk="0" hangingPunct="0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2000250" y="5003800"/>
            <a:ext cx="29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 eaLnBrk="0" hangingPunct="0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 rot="-5400000">
            <a:off x="388937" y="3649663"/>
            <a:ext cx="2606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</a:rPr>
              <a:t>Serum creatinine</a:t>
            </a:r>
            <a:r>
              <a:rPr lang="en-US" sz="1600" b="1">
                <a:solidFill>
                  <a:schemeClr val="bg1"/>
                </a:solidFill>
                <a:cs typeface="Arial" charset="0"/>
              </a:rPr>
              <a:t> (mg/dL)</a:t>
            </a:r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2971800" y="5207000"/>
            <a:ext cx="40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4678363" y="5207000"/>
            <a:ext cx="40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60</a:t>
            </a: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7226300" y="5207000"/>
            <a:ext cx="519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120</a:t>
            </a:r>
          </a:p>
        </p:txBody>
      </p:sp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3824288" y="5207000"/>
            <a:ext cx="40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5529263" y="5207000"/>
            <a:ext cx="40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80</a:t>
            </a:r>
          </a:p>
        </p:txBody>
      </p: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6329363" y="5207000"/>
            <a:ext cx="519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100</a:t>
            </a: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2000250" y="3317875"/>
            <a:ext cx="29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 eaLnBrk="0" hangingPunct="0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2000250" y="3879850"/>
            <a:ext cx="29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 eaLnBrk="0" hangingPunct="0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2176463" y="5205413"/>
            <a:ext cx="293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53270" name="Freeform 22"/>
          <p:cNvSpPr>
            <a:spLocks/>
          </p:cNvSpPr>
          <p:nvPr/>
        </p:nvSpPr>
        <p:spPr bwMode="auto">
          <a:xfrm>
            <a:off x="2311400" y="3063875"/>
            <a:ext cx="5089525" cy="1849438"/>
          </a:xfrm>
          <a:custGeom>
            <a:avLst/>
            <a:gdLst>
              <a:gd name="T0" fmla="*/ 0 w 4008"/>
              <a:gd name="T1" fmla="*/ 0 h 1456"/>
              <a:gd name="T2" fmla="*/ 541799519 w 4008"/>
              <a:gd name="T3" fmla="*/ 1045519278 h 1456"/>
              <a:gd name="T4" fmla="*/ 1547998080 w 4008"/>
              <a:gd name="T5" fmla="*/ 1768347299 h 1456"/>
              <a:gd name="T6" fmla="*/ 2147483647 w 4008"/>
              <a:gd name="T7" fmla="*/ 2065222645 h 1456"/>
              <a:gd name="T8" fmla="*/ 2147483647 w 4008"/>
              <a:gd name="T9" fmla="*/ 2147483647 h 1456"/>
              <a:gd name="T10" fmla="*/ 2147483647 w 4008"/>
              <a:gd name="T11" fmla="*/ 2147483647 h 1456"/>
              <a:gd name="T12" fmla="*/ 2147483647 w 4008"/>
              <a:gd name="T13" fmla="*/ 2147483647 h 1456"/>
              <a:gd name="T14" fmla="*/ 2147483647 w 4008"/>
              <a:gd name="T15" fmla="*/ 2147483647 h 14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08"/>
              <a:gd name="T25" fmla="*/ 0 h 1456"/>
              <a:gd name="T26" fmla="*/ 4008 w 4008"/>
              <a:gd name="T27" fmla="*/ 1456 h 14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08" h="1456">
                <a:moveTo>
                  <a:pt x="0" y="0"/>
                </a:moveTo>
                <a:cubicBezTo>
                  <a:pt x="88" y="232"/>
                  <a:pt x="176" y="465"/>
                  <a:pt x="336" y="648"/>
                </a:cubicBezTo>
                <a:cubicBezTo>
                  <a:pt x="496" y="831"/>
                  <a:pt x="747" y="991"/>
                  <a:pt x="960" y="1096"/>
                </a:cubicBezTo>
                <a:cubicBezTo>
                  <a:pt x="1173" y="1201"/>
                  <a:pt x="1360" y="1232"/>
                  <a:pt x="1616" y="1280"/>
                </a:cubicBezTo>
                <a:cubicBezTo>
                  <a:pt x="1872" y="1328"/>
                  <a:pt x="2280" y="1361"/>
                  <a:pt x="2496" y="1384"/>
                </a:cubicBezTo>
                <a:cubicBezTo>
                  <a:pt x="2712" y="1407"/>
                  <a:pt x="2748" y="1408"/>
                  <a:pt x="2912" y="1416"/>
                </a:cubicBezTo>
                <a:cubicBezTo>
                  <a:pt x="3076" y="1424"/>
                  <a:pt x="3297" y="1425"/>
                  <a:pt x="3480" y="1432"/>
                </a:cubicBezTo>
                <a:cubicBezTo>
                  <a:pt x="3663" y="1439"/>
                  <a:pt x="3921" y="1452"/>
                  <a:pt x="4008" y="1456"/>
                </a:cubicBezTo>
              </a:path>
            </a:pathLst>
          </a:cu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53271" name="Group 23"/>
          <p:cNvGrpSpPr>
            <a:grpSpLocks/>
          </p:cNvGrpSpPr>
          <p:nvPr/>
        </p:nvGrpSpPr>
        <p:grpSpPr bwMode="auto">
          <a:xfrm>
            <a:off x="2266950" y="2339975"/>
            <a:ext cx="49213" cy="2808288"/>
            <a:chOff x="953" y="1253"/>
            <a:chExt cx="91" cy="2212"/>
          </a:xfrm>
        </p:grpSpPr>
        <p:sp>
          <p:nvSpPr>
            <p:cNvPr id="53272" name="Line 24"/>
            <p:cNvSpPr>
              <a:spLocks noChangeShapeType="1"/>
            </p:cNvSpPr>
            <p:nvPr/>
          </p:nvSpPr>
          <p:spPr bwMode="auto">
            <a:xfrm>
              <a:off x="953" y="1253"/>
              <a:ext cx="9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3273" name="Line 25"/>
            <p:cNvSpPr>
              <a:spLocks noChangeShapeType="1"/>
            </p:cNvSpPr>
            <p:nvPr/>
          </p:nvSpPr>
          <p:spPr bwMode="auto">
            <a:xfrm>
              <a:off x="953" y="1694"/>
              <a:ext cx="9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3274" name="Line 26"/>
            <p:cNvSpPr>
              <a:spLocks noChangeShapeType="1"/>
            </p:cNvSpPr>
            <p:nvPr/>
          </p:nvSpPr>
          <p:spPr bwMode="auto">
            <a:xfrm>
              <a:off x="953" y="2136"/>
              <a:ext cx="9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3275" name="Line 27"/>
            <p:cNvSpPr>
              <a:spLocks noChangeShapeType="1"/>
            </p:cNvSpPr>
            <p:nvPr/>
          </p:nvSpPr>
          <p:spPr bwMode="auto">
            <a:xfrm>
              <a:off x="953" y="2582"/>
              <a:ext cx="9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3276" name="Line 28"/>
            <p:cNvSpPr>
              <a:spLocks noChangeShapeType="1"/>
            </p:cNvSpPr>
            <p:nvPr/>
          </p:nvSpPr>
          <p:spPr bwMode="auto">
            <a:xfrm>
              <a:off x="953" y="3024"/>
              <a:ext cx="9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3277" name="Line 29"/>
            <p:cNvSpPr>
              <a:spLocks noChangeShapeType="1"/>
            </p:cNvSpPr>
            <p:nvPr/>
          </p:nvSpPr>
          <p:spPr bwMode="auto">
            <a:xfrm>
              <a:off x="953" y="3465"/>
              <a:ext cx="9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53278" name="Line 30"/>
          <p:cNvSpPr>
            <a:spLocks noChangeShapeType="1"/>
          </p:cNvSpPr>
          <p:nvPr/>
        </p:nvSpPr>
        <p:spPr bwMode="auto">
          <a:xfrm rot="-5400000">
            <a:off x="2302668" y="5193507"/>
            <a:ext cx="492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3279" name="Line 31"/>
          <p:cNvSpPr>
            <a:spLocks noChangeShapeType="1"/>
          </p:cNvSpPr>
          <p:nvPr/>
        </p:nvSpPr>
        <p:spPr bwMode="auto">
          <a:xfrm rot="-5400000">
            <a:off x="4007643" y="5193507"/>
            <a:ext cx="492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3280" name="Line 32"/>
          <p:cNvSpPr>
            <a:spLocks noChangeShapeType="1"/>
          </p:cNvSpPr>
          <p:nvPr/>
        </p:nvSpPr>
        <p:spPr bwMode="auto">
          <a:xfrm rot="-5400000">
            <a:off x="4860131" y="5193507"/>
            <a:ext cx="492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3281" name="Line 33"/>
          <p:cNvSpPr>
            <a:spLocks noChangeShapeType="1"/>
          </p:cNvSpPr>
          <p:nvPr/>
        </p:nvSpPr>
        <p:spPr bwMode="auto">
          <a:xfrm rot="-5400000">
            <a:off x="5711031" y="5193507"/>
            <a:ext cx="492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3282" name="Line 34"/>
          <p:cNvSpPr>
            <a:spLocks noChangeShapeType="1"/>
          </p:cNvSpPr>
          <p:nvPr/>
        </p:nvSpPr>
        <p:spPr bwMode="auto">
          <a:xfrm rot="-5400000">
            <a:off x="6563518" y="5193507"/>
            <a:ext cx="492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3283" name="Line 35"/>
          <p:cNvSpPr>
            <a:spLocks noChangeShapeType="1"/>
          </p:cNvSpPr>
          <p:nvPr/>
        </p:nvSpPr>
        <p:spPr bwMode="auto">
          <a:xfrm rot="-5400000">
            <a:off x="7417593" y="5193507"/>
            <a:ext cx="492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3284" name="Line 36"/>
          <p:cNvSpPr>
            <a:spLocks noChangeShapeType="1"/>
          </p:cNvSpPr>
          <p:nvPr/>
        </p:nvSpPr>
        <p:spPr bwMode="auto">
          <a:xfrm rot="-5400000">
            <a:off x="3155156" y="5193507"/>
            <a:ext cx="492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3285" name="Freeform 37"/>
          <p:cNvSpPr>
            <a:spLocks/>
          </p:cNvSpPr>
          <p:nvPr/>
        </p:nvSpPr>
        <p:spPr bwMode="auto">
          <a:xfrm>
            <a:off x="2320925" y="2322513"/>
            <a:ext cx="5141913" cy="2833687"/>
          </a:xfrm>
          <a:custGeom>
            <a:avLst/>
            <a:gdLst>
              <a:gd name="T0" fmla="*/ 0 w 4024"/>
              <a:gd name="T1" fmla="*/ 0 h 2232"/>
              <a:gd name="T2" fmla="*/ 0 w 4024"/>
              <a:gd name="T3" fmla="*/ 2147483647 h 2232"/>
              <a:gd name="T4" fmla="*/ 2147483647 w 4024"/>
              <a:gd name="T5" fmla="*/ 2147483647 h 2232"/>
              <a:gd name="T6" fmla="*/ 0 60000 65536"/>
              <a:gd name="T7" fmla="*/ 0 60000 65536"/>
              <a:gd name="T8" fmla="*/ 0 60000 65536"/>
              <a:gd name="T9" fmla="*/ 0 w 4024"/>
              <a:gd name="T10" fmla="*/ 0 h 2232"/>
              <a:gd name="T11" fmla="*/ 4024 w 4024"/>
              <a:gd name="T12" fmla="*/ 2232 h 22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24" h="2232">
                <a:moveTo>
                  <a:pt x="0" y="0"/>
                </a:moveTo>
                <a:lnTo>
                  <a:pt x="0" y="2232"/>
                </a:lnTo>
                <a:lnTo>
                  <a:pt x="4024" y="2232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3286" name="Rectangle 38"/>
          <p:cNvSpPr>
            <a:spLocks noChangeArrowheads="1"/>
          </p:cNvSpPr>
          <p:nvPr/>
        </p:nvSpPr>
        <p:spPr bwMode="auto">
          <a:xfrm>
            <a:off x="1547813" y="404813"/>
            <a:ext cx="62817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CC00"/>
                </a:solidFill>
              </a:rPr>
              <a:t>Serum creatinine is not a good index </a:t>
            </a:r>
            <a:endParaRPr lang="el-GR" sz="2800" b="1">
              <a:solidFill>
                <a:srgbClr val="FFCC00"/>
              </a:solidFill>
            </a:endParaRPr>
          </a:p>
          <a:p>
            <a:pPr algn="ctr"/>
            <a:r>
              <a:rPr lang="en-US" sz="2800" b="1">
                <a:solidFill>
                  <a:srgbClr val="FFCC00"/>
                </a:solidFill>
              </a:rPr>
              <a:t>of renal function for </a:t>
            </a:r>
            <a:r>
              <a:rPr lang="en-GB" sz="2800" b="1">
                <a:solidFill>
                  <a:srgbClr val="FFCC00"/>
                </a:solidFill>
              </a:rPr>
              <a:t>GFR 30 </a:t>
            </a:r>
            <a:r>
              <a:rPr lang="el-GR" sz="2800" b="1">
                <a:solidFill>
                  <a:srgbClr val="FFCC00"/>
                </a:solidFill>
              </a:rPr>
              <a:t>-</a:t>
            </a:r>
            <a:r>
              <a:rPr lang="en-GB" sz="2800" b="1">
                <a:solidFill>
                  <a:srgbClr val="FFCC00"/>
                </a:solidFill>
              </a:rPr>
              <a:t>70 m</a:t>
            </a:r>
            <a:r>
              <a:rPr lang="en-US" sz="2800" b="1">
                <a:solidFill>
                  <a:srgbClr val="FFCC00"/>
                </a:solidFill>
              </a:rPr>
              <a:t>l</a:t>
            </a:r>
            <a:r>
              <a:rPr lang="en-GB" sz="2800" b="1">
                <a:solidFill>
                  <a:srgbClr val="FFCC00"/>
                </a:solidFill>
              </a:rPr>
              <a:t>/min</a:t>
            </a:r>
            <a:endParaRPr lang="el-GR" sz="2800" b="1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66800" y="1828800"/>
            <a:ext cx="6840538" cy="417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67940" name="Line 4"/>
          <p:cNvSpPr>
            <a:spLocks noChangeShapeType="1"/>
          </p:cNvSpPr>
          <p:nvPr/>
        </p:nvSpPr>
        <p:spPr bwMode="auto">
          <a:xfrm>
            <a:off x="2124075" y="4005263"/>
            <a:ext cx="4679950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7941" name="Line 5"/>
          <p:cNvSpPr>
            <a:spLocks noChangeShapeType="1"/>
          </p:cNvSpPr>
          <p:nvPr/>
        </p:nvSpPr>
        <p:spPr bwMode="auto">
          <a:xfrm>
            <a:off x="3203575" y="3429000"/>
            <a:ext cx="3600450" cy="8636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gray">
          <a:xfrm>
            <a:off x="4267200" y="6324600"/>
            <a:ext cx="487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indent="-233363" algn="r">
              <a:spcBef>
                <a:spcPct val="20000"/>
              </a:spcBef>
            </a:pPr>
            <a:r>
              <a:rPr lang="en-US" b="1" i="1">
                <a:solidFill>
                  <a:schemeClr val="bg1"/>
                </a:solidFill>
              </a:rPr>
              <a:t>Chapman JR et al</a:t>
            </a:r>
            <a:r>
              <a:rPr lang="el-GR" b="1" i="1">
                <a:solidFill>
                  <a:schemeClr val="bg1"/>
                </a:solidFill>
              </a:rPr>
              <a:t> </a:t>
            </a:r>
            <a:r>
              <a:rPr lang="en-US" b="1" i="1">
                <a:solidFill>
                  <a:schemeClr val="bg1"/>
                </a:solidFill>
              </a:rPr>
              <a:t> J Am Soc Nephrol 2005</a:t>
            </a: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539750" y="333375"/>
            <a:ext cx="82184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CC00"/>
                </a:solidFill>
              </a:rPr>
              <a:t>Estimated GFR is more sensitive and earlier marker </a:t>
            </a:r>
            <a:endParaRPr lang="el-GR" sz="2800" b="1">
              <a:solidFill>
                <a:srgbClr val="FFCC00"/>
              </a:solidFill>
            </a:endParaRPr>
          </a:p>
          <a:p>
            <a:pPr algn="ctr"/>
            <a:r>
              <a:rPr lang="en-US" sz="2800" b="1">
                <a:solidFill>
                  <a:srgbClr val="FFCC00"/>
                </a:solidFill>
              </a:rPr>
              <a:t>of renal insufficiency than serum creatinine</a:t>
            </a:r>
            <a:endParaRPr lang="el-GR" sz="2800" b="1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0" grpId="0" animBg="1"/>
      <p:bldP spid="1679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2451100" y="1447800"/>
          <a:ext cx="4246563" cy="5216525"/>
        </p:xfrm>
        <a:graphic>
          <a:graphicData uri="http://schemas.openxmlformats.org/presentationml/2006/ole">
            <p:oleObj spid="_x0000_s58371" name="Φωτογραφία του Photo Editor" r:id="rId3" imgW="2572109" imgH="6009524" progId="MSPhotoEd.3">
              <p:embed/>
            </p:oleObj>
          </a:graphicData>
        </a:graphic>
      </p:graphicFrame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258888" y="260350"/>
            <a:ext cx="66595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 b="1">
                <a:solidFill>
                  <a:srgbClr val="FFCC00"/>
                </a:solidFill>
              </a:rPr>
              <a:t>Μείωση του αριθμού των λειτουργούντων </a:t>
            </a:r>
          </a:p>
          <a:p>
            <a:r>
              <a:rPr lang="el-GR" sz="2800" b="1">
                <a:solidFill>
                  <a:srgbClr val="FFCC00"/>
                </a:solidFill>
              </a:rPr>
              <a:t>σπειραμάτων με την πάροδο της ηλικίας</a:t>
            </a:r>
          </a:p>
        </p:txBody>
      </p:sp>
    </p:spTree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9" name="Object 3"/>
          <p:cNvGraphicFramePr>
            <a:graphicFrameLocks noChangeAspect="1"/>
          </p:cNvGraphicFramePr>
          <p:nvPr/>
        </p:nvGraphicFramePr>
        <p:xfrm>
          <a:off x="2387600" y="1473200"/>
          <a:ext cx="4357688" cy="5043488"/>
        </p:xfrm>
        <a:graphic>
          <a:graphicData uri="http://schemas.openxmlformats.org/presentationml/2006/ole">
            <p:oleObj spid="_x0000_s60419" name="Φωτογραφία του Photo Editor" r:id="rId3" imgW="2600000" imgH="3010320" progId="MSPhotoEd.3">
              <p:embed/>
            </p:oleObj>
          </a:graphicData>
        </a:graphic>
      </p:graphicFrame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1116013" y="476250"/>
            <a:ext cx="710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 b="1">
                <a:solidFill>
                  <a:srgbClr val="FFCC00"/>
                </a:solidFill>
              </a:rPr>
              <a:t>ΜΕΤΑΒΟΛΕΣ ΤΗΣ</a:t>
            </a:r>
            <a:r>
              <a:rPr lang="en-US" sz="2800" b="1">
                <a:solidFill>
                  <a:srgbClr val="FFCC00"/>
                </a:solidFill>
              </a:rPr>
              <a:t> GFR </a:t>
            </a:r>
            <a:r>
              <a:rPr lang="el-GR" sz="2800" b="1">
                <a:solidFill>
                  <a:srgbClr val="FFCC00"/>
                </a:solidFill>
              </a:rPr>
              <a:t>ΜΕ ΤΗΝ ΗΛΙΚΙΑ</a:t>
            </a:r>
          </a:p>
        </p:txBody>
      </p:sp>
    </p:spTree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268413"/>
            <a:ext cx="7772400" cy="487680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Γενική αίματος, ΤΚΕ</a:t>
            </a:r>
          </a:p>
          <a:p>
            <a:pPr eaLnBrk="1" hangingPunct="1">
              <a:lnSpc>
                <a:spcPct val="130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Ουρία, κρεατινίνη, κάθαρση κρεατινίνης</a:t>
            </a:r>
          </a:p>
          <a:p>
            <a:pPr eaLnBrk="1" hangingPunct="1">
              <a:lnSpc>
                <a:spcPct val="130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Σάκχαρο, ουρικό οξύ</a:t>
            </a:r>
            <a:r>
              <a:rPr lang="en-US" sz="2000" b="1" smtClean="0">
                <a:solidFill>
                  <a:schemeClr val="bg1"/>
                </a:solidFill>
              </a:rPr>
              <a:t>,</a:t>
            </a:r>
            <a:r>
              <a:rPr lang="el-GR" sz="2000" b="1" smtClean="0">
                <a:solidFill>
                  <a:schemeClr val="bg1"/>
                </a:solidFill>
              </a:rPr>
              <a:t> χοληστερίνη, λευκώματα ορού</a:t>
            </a:r>
          </a:p>
          <a:p>
            <a:pPr eaLnBrk="1" hangingPunct="1">
              <a:lnSpc>
                <a:spcPct val="130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Ηλεκτρολύτες (κάλιο, νάτριο, ασβέστιο ορού)</a:t>
            </a:r>
          </a:p>
          <a:p>
            <a:pPr eaLnBrk="1" hangingPunct="1">
              <a:lnSpc>
                <a:spcPct val="130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Αέρια αρτηριακού αίματος</a:t>
            </a:r>
          </a:p>
          <a:p>
            <a:pPr eaLnBrk="1" hangingPunct="1">
              <a:lnSpc>
                <a:spcPct val="130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Έλεγχος για ηπατίτιδες (</a:t>
            </a:r>
            <a:r>
              <a:rPr lang="en-US" sz="2000" b="1" smtClean="0">
                <a:solidFill>
                  <a:schemeClr val="bg1"/>
                </a:solidFill>
              </a:rPr>
              <a:t>B </a:t>
            </a:r>
            <a:r>
              <a:rPr lang="el-GR" sz="2000" b="1" smtClean="0">
                <a:solidFill>
                  <a:schemeClr val="bg1"/>
                </a:solidFill>
              </a:rPr>
              <a:t>ή </a:t>
            </a:r>
            <a:r>
              <a:rPr lang="en-US" sz="2000" b="1" smtClean="0">
                <a:solidFill>
                  <a:schemeClr val="bg1"/>
                </a:solidFill>
              </a:rPr>
              <a:t>C</a:t>
            </a:r>
            <a:r>
              <a:rPr lang="el-GR" sz="2000" b="1" smtClean="0">
                <a:solidFill>
                  <a:schemeClr val="bg1"/>
                </a:solidFill>
              </a:rPr>
              <a:t>) και νεοπλάσματα (</a:t>
            </a:r>
            <a:r>
              <a:rPr lang="en-US" sz="2000" b="1" smtClean="0">
                <a:solidFill>
                  <a:schemeClr val="bg1"/>
                </a:solidFill>
              </a:rPr>
              <a:t>CEA, AFP</a:t>
            </a:r>
            <a:r>
              <a:rPr lang="el-GR" sz="2000" b="1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130000"/>
              </a:lnSpc>
              <a:buClr>
                <a:srgbClr val="FF0000"/>
              </a:buClr>
            </a:pPr>
            <a:r>
              <a:rPr lang="en-US" sz="2000" b="1" smtClean="0">
                <a:solidFill>
                  <a:schemeClr val="bg1"/>
                </a:solidFill>
              </a:rPr>
              <a:t>ANA, Anti-DNA, ANCA, C3, C4</a:t>
            </a:r>
            <a:r>
              <a:rPr lang="el-GR" sz="2000" b="1" smtClean="0">
                <a:solidFill>
                  <a:schemeClr val="bg1"/>
                </a:solidFill>
              </a:rPr>
              <a:t>, </a:t>
            </a:r>
            <a:r>
              <a:rPr lang="en-US" sz="2000" b="1" smtClean="0">
                <a:solidFill>
                  <a:schemeClr val="bg1"/>
                </a:solidFill>
              </a:rPr>
              <a:t>Ra test, CRP, </a:t>
            </a:r>
            <a:r>
              <a:rPr lang="el-GR" sz="2000" b="1" smtClean="0">
                <a:solidFill>
                  <a:schemeClr val="bg1"/>
                </a:solidFill>
              </a:rPr>
              <a:t>κρυοσφαιρίνες</a:t>
            </a:r>
          </a:p>
          <a:p>
            <a:pPr eaLnBrk="1" hangingPunct="1">
              <a:lnSpc>
                <a:spcPct val="130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Ηλεκτροφόρηση λευκωμάτων ορού και ούρων </a:t>
            </a:r>
          </a:p>
          <a:p>
            <a:pPr eaLnBrk="1" hangingPunct="1">
              <a:lnSpc>
                <a:spcPct val="130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Ποσοτικός προσδιορισμός ανοσοσφαιρινών</a:t>
            </a:r>
            <a:endParaRPr lang="en-US" sz="20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Γενική ούρων και μικροσκοπική εξέταση του ιζήματος (αναζήτηση κυλίνδρων, ερυθρών αιμοσφαιρίων κλπ)</a:t>
            </a:r>
          </a:p>
          <a:p>
            <a:pPr eaLnBrk="1" hangingPunct="1">
              <a:lnSpc>
                <a:spcPct val="130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Λεύκωμα ούρων 24 ώρου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         </a:t>
            </a:r>
            <a:r>
              <a:rPr lang="el-GR" sz="2000" b="1" smtClean="0">
                <a:solidFill>
                  <a:schemeClr val="bg1"/>
                </a:solidFill>
              </a:rPr>
              <a:t>                                                          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403350" y="260350"/>
            <a:ext cx="6624638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800" b="1">
                <a:solidFill>
                  <a:srgbClr val="FFCC00"/>
                </a:solidFill>
              </a:rPr>
              <a:t>Διαγνωστική διερεύνηση νεφρικών νόσων </a:t>
            </a:r>
            <a:r>
              <a:rPr lang="el-GR" sz="2400" b="1">
                <a:solidFill>
                  <a:srgbClr val="66FFFF"/>
                </a:solidFill>
              </a:rPr>
              <a:t>Βιοχημικός έλεγχος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981075"/>
            <a:ext cx="7772400" cy="5386388"/>
          </a:xfrm>
        </p:spPr>
        <p:txBody>
          <a:bodyPr/>
          <a:lstStyle/>
          <a:p>
            <a:pPr eaLnBrk="1" hangingPunct="1">
              <a:lnSpc>
                <a:spcPct val="135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Ακτινογραφία θώρακος, ΗΚΓ</a:t>
            </a:r>
          </a:p>
          <a:p>
            <a:pPr eaLnBrk="1" hangingPunct="1">
              <a:lnSpc>
                <a:spcPct val="135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Ακτινογραφία κοιλίας (αναζήτηση λίθων)</a:t>
            </a:r>
          </a:p>
          <a:p>
            <a:pPr eaLnBrk="1" hangingPunct="1">
              <a:lnSpc>
                <a:spcPct val="135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Υπερηχογράφημα νεφρών και προστάτη (εκτίμηση μεγέθους και ηχομορφολογίας νεφρών και προστάτη, αποκλεισμός απόφραξης)</a:t>
            </a:r>
          </a:p>
          <a:p>
            <a:pPr eaLnBrk="1" hangingPunct="1">
              <a:lnSpc>
                <a:spcPct val="135000"/>
              </a:lnSpc>
              <a:buClr>
                <a:srgbClr val="FF0000"/>
              </a:buClr>
            </a:pPr>
            <a:r>
              <a:rPr lang="en-US" sz="2000" b="1" smtClean="0">
                <a:solidFill>
                  <a:schemeClr val="bg1"/>
                </a:solidFill>
              </a:rPr>
              <a:t>DTPA (</a:t>
            </a:r>
            <a:r>
              <a:rPr lang="el-GR" sz="2000" b="1" smtClean="0">
                <a:solidFill>
                  <a:schemeClr val="bg1"/>
                </a:solidFill>
              </a:rPr>
              <a:t>εκτίμηση λειτουργίας νεφρών)</a:t>
            </a:r>
          </a:p>
          <a:p>
            <a:pPr eaLnBrk="1" hangingPunct="1">
              <a:lnSpc>
                <a:spcPct val="135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Ενδοφλέβια πυελογραφία (έλεγχος πυελοκαλυκικού συστήματος, διάγνωση ακτινοδιαφανών λίθων, οπισθοπεριτοναική ίνωση)</a:t>
            </a:r>
          </a:p>
          <a:p>
            <a:pPr eaLnBrk="1" hangingPunct="1">
              <a:lnSpc>
                <a:spcPct val="135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Κυστεογραφία</a:t>
            </a:r>
          </a:p>
          <a:p>
            <a:pPr eaLnBrk="1" hangingPunct="1">
              <a:lnSpc>
                <a:spcPct val="135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Αξονική τομογραφία κοιλίας (όγκοι, κύστεις, πολυκυστικοί νεφροί) </a:t>
            </a:r>
          </a:p>
          <a:p>
            <a:pPr eaLnBrk="1" hangingPunct="1">
              <a:lnSpc>
                <a:spcPct val="135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Αγγειογραφία νεφρικών αρτηριών</a:t>
            </a:r>
          </a:p>
          <a:p>
            <a:pPr eaLnBrk="1" hangingPunct="1">
              <a:lnSpc>
                <a:spcPct val="135000"/>
              </a:lnSpc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Βιοψία νεφρού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116013" y="188913"/>
            <a:ext cx="664845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2800" b="1">
                <a:solidFill>
                  <a:srgbClr val="FFCC00"/>
                </a:solidFill>
              </a:rPr>
              <a:t>Διαγνωστική διερεύνηση νεφρικών νόσων</a:t>
            </a:r>
            <a:r>
              <a:rPr lang="el-GR" sz="2800"/>
              <a:t> </a:t>
            </a:r>
          </a:p>
          <a:p>
            <a:pPr algn="ctr"/>
            <a:r>
              <a:rPr lang="el-GR" sz="2400" b="1">
                <a:solidFill>
                  <a:srgbClr val="66FFFF"/>
                </a:solidFill>
              </a:rPr>
              <a:t>Απεικονιστικός έλεγχος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 l="13129" t="2209" r="13666"/>
          <a:stretch>
            <a:fillRect/>
          </a:stretch>
        </p:blipFill>
        <p:spPr>
          <a:xfrm>
            <a:off x="0" y="0"/>
            <a:ext cx="4581525" cy="3362325"/>
          </a:xfrm>
          <a:noFill/>
        </p:spPr>
      </p:pic>
      <p:pic>
        <p:nvPicPr>
          <p:cNvPr id="12291" name="Picture 3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email"/>
          <a:srcRect l="10612" t="5217" r="7390" b="5391"/>
          <a:stretch>
            <a:fillRect/>
          </a:stretch>
        </p:blipFill>
        <p:spPr>
          <a:xfrm>
            <a:off x="3563938" y="3352800"/>
            <a:ext cx="4537075" cy="3505200"/>
          </a:xfrm>
          <a:noFill/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7625" y="85725"/>
            <a:ext cx="23717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00FFFF"/>
                </a:solidFill>
              </a:rPr>
              <a:t>Υπερηχογραφική απεικόνιση φυσιολογικού νεφρού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148263" y="5876925"/>
            <a:ext cx="1584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FF3300"/>
                </a:solidFill>
              </a:rPr>
              <a:t>Αποφρακτική ουροπάθεια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email"/>
          <a:srcRect l="6375" t="12355" r="14459" b="4892"/>
          <a:stretch>
            <a:fillRect/>
          </a:stretch>
        </p:blipFill>
        <p:spPr>
          <a:xfrm>
            <a:off x="4572000" y="-26988"/>
            <a:ext cx="4572000" cy="3384551"/>
          </a:xfrm>
          <a:noFill/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819900" y="2270125"/>
            <a:ext cx="21558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00FFFF"/>
                </a:solidFill>
              </a:rPr>
              <a:t>Υπερηχογραφική απεικόνιση νεφρού</a:t>
            </a:r>
            <a:r>
              <a:rPr lang="en-US" b="1">
                <a:solidFill>
                  <a:srgbClr val="00FFFF"/>
                </a:solidFill>
              </a:rPr>
              <a:t> </a:t>
            </a:r>
            <a:r>
              <a:rPr lang="el-GR" b="1">
                <a:solidFill>
                  <a:srgbClr val="00FFFF"/>
                </a:solidFill>
              </a:rPr>
              <a:t>με ΟΝΑ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4292600"/>
            <a:ext cx="3627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CC00"/>
                </a:solidFill>
              </a:rPr>
              <a:t>Υπερηχογράφημα νεφρών</a:t>
            </a:r>
            <a:r>
              <a:rPr lang="el-GR" b="1">
                <a:solidFill>
                  <a:srgbClr val="FFCC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15888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CC00"/>
                </a:solidFill>
              </a:rPr>
              <a:t>ΑΙΤΙΑ ΝΕΦΡΙΚΗΣ ΒΛΑΒΗΣ (Ι)</a:t>
            </a:r>
          </a:p>
        </p:txBody>
      </p:sp>
      <p:sp>
        <p:nvSpPr>
          <p:cNvPr id="61443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990600" y="1276350"/>
            <a:ext cx="7162800" cy="5162550"/>
          </a:xfrm>
        </p:spPr>
        <p:txBody>
          <a:bodyPr/>
          <a:lstStyle/>
          <a:p>
            <a:pPr algn="just" eaLnBrk="1" hangingPunct="1">
              <a:lnSpc>
                <a:spcPct val="125000"/>
              </a:lnSpc>
              <a:buClr>
                <a:srgbClr val="FFCC00"/>
              </a:buClr>
            </a:pPr>
            <a:r>
              <a:rPr lang="el-GR" sz="2200" b="1" smtClean="0">
                <a:solidFill>
                  <a:srgbClr val="66FFFF"/>
                </a:solidFill>
              </a:rPr>
              <a:t>Ιδιοπαθείς σπειραματονεφρίτιδες</a:t>
            </a:r>
          </a:p>
          <a:p>
            <a:pPr lvl="1" algn="just" eaLnBrk="1" hangingPunct="1">
              <a:lnSpc>
                <a:spcPct val="125000"/>
              </a:lnSpc>
            </a:pPr>
            <a:r>
              <a:rPr lang="en-US" sz="2000" b="1" smtClean="0">
                <a:solidFill>
                  <a:schemeClr val="bg1"/>
                </a:solidFill>
              </a:rPr>
              <a:t>IgA </a:t>
            </a:r>
            <a:r>
              <a:rPr lang="el-GR" sz="2000" b="1" smtClean="0">
                <a:solidFill>
                  <a:schemeClr val="bg1"/>
                </a:solidFill>
              </a:rPr>
              <a:t>νεφροπάθεια </a:t>
            </a:r>
          </a:p>
          <a:p>
            <a:pPr lvl="1" algn="just" eaLnBrk="1" hangingPunct="1">
              <a:lnSpc>
                <a:spcPct val="125000"/>
              </a:lnSpc>
            </a:pPr>
            <a:r>
              <a:rPr lang="el-GR" sz="2000" b="1" smtClean="0">
                <a:solidFill>
                  <a:schemeClr val="bg1"/>
                </a:solidFill>
              </a:rPr>
              <a:t>Μεμβρανώδης ΣΝ </a:t>
            </a:r>
          </a:p>
          <a:p>
            <a:pPr lvl="1" algn="just" eaLnBrk="1" hangingPunct="1">
              <a:lnSpc>
                <a:spcPct val="125000"/>
              </a:lnSpc>
            </a:pPr>
            <a:r>
              <a:rPr lang="el-GR" sz="2000" b="1" smtClean="0">
                <a:solidFill>
                  <a:schemeClr val="bg1"/>
                </a:solidFill>
              </a:rPr>
              <a:t>Εστιακή σπειραματοσκλήρυνση</a:t>
            </a:r>
            <a:endParaRPr lang="el-GR" sz="2000" b="1" smtClean="0"/>
          </a:p>
          <a:p>
            <a:pPr algn="just" eaLnBrk="1" hangingPunct="1">
              <a:lnSpc>
                <a:spcPct val="125000"/>
              </a:lnSpc>
              <a:buClr>
                <a:srgbClr val="FFCC00"/>
              </a:buClr>
            </a:pPr>
            <a:r>
              <a:rPr lang="en-US" sz="2200" b="1" smtClean="0">
                <a:solidFill>
                  <a:srgbClr val="66FFFF"/>
                </a:solidFill>
              </a:rPr>
              <a:t>Συστηματικά νοσήματα</a:t>
            </a:r>
          </a:p>
          <a:p>
            <a:pPr lvl="1" algn="just" eaLnBrk="1" hangingPunct="1">
              <a:lnSpc>
                <a:spcPct val="125000"/>
              </a:lnSpc>
            </a:pPr>
            <a:r>
              <a:rPr lang="en-US" sz="2000" b="1" smtClean="0">
                <a:solidFill>
                  <a:schemeClr val="bg1"/>
                </a:solidFill>
              </a:rPr>
              <a:t>Συστηματικός ερυθηματώδης λύκος</a:t>
            </a:r>
          </a:p>
          <a:p>
            <a:pPr lvl="1" algn="just" eaLnBrk="1" hangingPunct="1">
              <a:lnSpc>
                <a:spcPct val="125000"/>
              </a:lnSpc>
            </a:pPr>
            <a:r>
              <a:rPr lang="en-US" sz="2000" b="1" smtClean="0">
                <a:solidFill>
                  <a:schemeClr val="bg1"/>
                </a:solidFill>
              </a:rPr>
              <a:t>Αγγειίτιδες (ν. Wegener, </a:t>
            </a:r>
            <a:r>
              <a:rPr lang="el-GR" sz="2000" b="1" smtClean="0">
                <a:solidFill>
                  <a:schemeClr val="bg1"/>
                </a:solidFill>
              </a:rPr>
              <a:t>μικροσκοπική πολυαρτηρίτιδα)</a:t>
            </a:r>
          </a:p>
          <a:p>
            <a:pPr lvl="1" algn="just" eaLnBrk="1" hangingPunct="1">
              <a:lnSpc>
                <a:spcPct val="125000"/>
              </a:lnSpc>
            </a:pPr>
            <a:r>
              <a:rPr lang="el-GR" sz="2000" b="1" smtClean="0">
                <a:solidFill>
                  <a:schemeClr val="bg1"/>
                </a:solidFill>
              </a:rPr>
              <a:t>Αιμολυτικό ουραιμικό σύνδρομο</a:t>
            </a:r>
          </a:p>
          <a:p>
            <a:pPr lvl="1" algn="just" eaLnBrk="1" hangingPunct="1">
              <a:lnSpc>
                <a:spcPct val="125000"/>
              </a:lnSpc>
            </a:pPr>
            <a:r>
              <a:rPr lang="el-GR" sz="2000" b="1" smtClean="0">
                <a:solidFill>
                  <a:schemeClr val="bg1"/>
                </a:solidFill>
              </a:rPr>
              <a:t>Πολλαπλό μυέλωμα</a:t>
            </a:r>
          </a:p>
          <a:p>
            <a:pPr algn="just" eaLnBrk="1" hangingPunct="1">
              <a:lnSpc>
                <a:spcPct val="125000"/>
              </a:lnSpc>
              <a:buClr>
                <a:srgbClr val="FFCC00"/>
              </a:buClr>
            </a:pPr>
            <a:r>
              <a:rPr lang="en-US" sz="2200" b="1" smtClean="0">
                <a:solidFill>
                  <a:srgbClr val="66FFFF"/>
                </a:solidFill>
              </a:rPr>
              <a:t>Μεταβολικά νοσήματα</a:t>
            </a:r>
          </a:p>
          <a:p>
            <a:pPr algn="just" eaLnBrk="1" hangingPunct="1">
              <a:lnSpc>
                <a:spcPct val="125000"/>
              </a:lnSpc>
              <a:buFontTx/>
              <a:buNone/>
            </a:pPr>
            <a:r>
              <a:rPr lang="en-US" sz="2200" b="1" smtClean="0"/>
              <a:t>	      </a:t>
            </a:r>
            <a:r>
              <a:rPr lang="en-US" sz="2000" b="1" smtClean="0">
                <a:solidFill>
                  <a:schemeClr val="bg1"/>
                </a:solidFill>
              </a:rPr>
              <a:t>Σακχαρώδης διαβήτης</a:t>
            </a:r>
            <a:endParaRPr lang="en-US" sz="20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 eaLnBrk="1" hangingPunct="1"/>
            <a:r>
              <a:rPr lang="el-GR" sz="2800" b="1" smtClean="0">
                <a:solidFill>
                  <a:srgbClr val="FFCC00"/>
                </a:solidFill>
              </a:rPr>
              <a:t>ΓΕΝΙΚΗ ΕΞΕΤΑΣΗ ΟΥΡΩΝ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844675"/>
            <a:ext cx="7772400" cy="4114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l-GR" sz="2000" b="1" smtClean="0">
                <a:solidFill>
                  <a:srgbClr val="00FFFF"/>
                </a:solidFill>
              </a:rPr>
              <a:t>Μικροσκοπική εξέταση ιζήματος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u="sng" smtClean="0">
                <a:solidFill>
                  <a:schemeClr val="bg1"/>
                </a:solidFill>
              </a:rPr>
              <a:t>Ερυθρά αιμοσφαίρια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Σπειραματική προέλευση</a:t>
            </a:r>
            <a:r>
              <a:rPr lang="en-US" sz="2000" b="1" smtClean="0">
                <a:solidFill>
                  <a:schemeClr val="bg1"/>
                </a:solidFill>
              </a:rPr>
              <a:t>:</a:t>
            </a:r>
            <a:r>
              <a:rPr lang="el-GR" sz="2000" b="1" smtClean="0">
                <a:solidFill>
                  <a:schemeClr val="bg1"/>
                </a:solidFill>
              </a:rPr>
              <a:t> ερυθρά δύσμορφα ανισομεγέθη (</a:t>
            </a:r>
            <a:r>
              <a:rPr lang="en-US" sz="2000" b="1" smtClean="0">
                <a:solidFill>
                  <a:schemeClr val="bg1"/>
                </a:solidFill>
              </a:rPr>
              <a:t>MCV&lt;72)</a:t>
            </a:r>
            <a:endParaRPr lang="el-GR" sz="20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                                              συνυπάρχει λευκωματουρία και ενίοτε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                                               ερυθροκυτταρικοί κύλινδροι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Μη σπειραματική προέλευση</a:t>
            </a:r>
            <a:r>
              <a:rPr lang="en-US" sz="2000" b="1" smtClean="0">
                <a:solidFill>
                  <a:schemeClr val="bg1"/>
                </a:solidFill>
              </a:rPr>
              <a:t>:</a:t>
            </a:r>
            <a:r>
              <a:rPr lang="el-GR" sz="2000" b="1" smtClean="0">
                <a:solidFill>
                  <a:schemeClr val="bg1"/>
                </a:solidFill>
              </a:rPr>
              <a:t> ερυθρά ομοιόμορφα και ιδίου    				         σχήματος (</a:t>
            </a:r>
            <a:r>
              <a:rPr lang="en-US" sz="2000" b="1" smtClean="0">
                <a:solidFill>
                  <a:schemeClr val="bg1"/>
                </a:solidFill>
              </a:rPr>
              <a:t>MCV &gt; 72)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                                                     </a:t>
            </a:r>
            <a:r>
              <a:rPr lang="el-GR" sz="2000" b="1" smtClean="0">
                <a:solidFill>
                  <a:schemeClr val="bg1"/>
                </a:solidFill>
              </a:rPr>
              <a:t>χωρίς λευκωματουρία ή κυλινδρουρία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sz="20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u="sng" smtClean="0">
                <a:solidFill>
                  <a:schemeClr val="bg1"/>
                </a:solidFill>
              </a:rPr>
              <a:t>Λευκά αιμοσφαίρια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Ουρολοίμωξη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Άσηπτη πυουρία</a:t>
            </a:r>
            <a:r>
              <a:rPr lang="en-US" sz="2000" b="1" smtClean="0">
                <a:solidFill>
                  <a:schemeClr val="bg1"/>
                </a:solidFill>
              </a:rPr>
              <a:t>: </a:t>
            </a:r>
            <a:r>
              <a:rPr lang="el-GR" sz="2000" b="1" smtClean="0">
                <a:solidFill>
                  <a:schemeClr val="bg1"/>
                </a:solidFill>
              </a:rPr>
              <a:t>φυματίωση ουροποιητικού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                                νέκρωση θηλών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                                 οξεία διάμεση νεφρίτιδα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sz="2000" b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solidFill>
                  <a:srgbClr val="FFCC00"/>
                </a:solidFill>
              </a:rPr>
              <a:t>ΓΕΝΙΚΗ ΕΞΕΤΑΣΗ ΟΥΡΩΝ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l-GR" sz="2000" b="1" smtClean="0">
                <a:solidFill>
                  <a:srgbClr val="00FFFF"/>
                </a:solidFill>
              </a:rPr>
              <a:t>Μικροσκοπική εξέταση ιζήματος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u="sng" smtClean="0">
                <a:solidFill>
                  <a:schemeClr val="bg1"/>
                </a:solidFill>
              </a:rPr>
              <a:t>Κύλινδροι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b="1" smtClean="0">
                <a:solidFill>
                  <a:schemeClr val="bg1"/>
                </a:solidFill>
              </a:rPr>
              <a:t>υαλίνης (διαφανείς κύλινδροι σε ούρα φυσιολογικών ατόμων)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b="1" smtClean="0">
                <a:solidFill>
                  <a:schemeClr val="bg1"/>
                </a:solidFill>
              </a:rPr>
              <a:t>κοκκώδεις (συγκρίματα σωληναριακών κυττάρων σε οξεία  σωληναριακή βλάβη, καταστάσεις πυρετού, αφυδάτωσης)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b="1" smtClean="0">
                <a:solidFill>
                  <a:schemeClr val="bg1"/>
                </a:solidFill>
              </a:rPr>
              <a:t>ερυθροκυτταρικοί ( διαγνωστικοί σπειραματικής βλάβης)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b="1" smtClean="0">
                <a:solidFill>
                  <a:schemeClr val="bg1"/>
                </a:solidFill>
              </a:rPr>
              <a:t>λευκών αιμοσφαιρίων (διάμεση νεφρίτιδα, ουρολοίμωξη)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b="1" smtClean="0">
                <a:solidFill>
                  <a:schemeClr val="bg1"/>
                </a:solidFill>
              </a:rPr>
              <a:t>ευρείς, κηρώδεις (χρόνια νεφρική ανεπάρκεια)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sz="2000" b="1" u="sng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u="sng" smtClean="0">
                <a:solidFill>
                  <a:schemeClr val="bg1"/>
                </a:solidFill>
              </a:rPr>
              <a:t>Άλατα και κρύσταλλοι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b="1" smtClean="0">
                <a:solidFill>
                  <a:schemeClr val="bg1"/>
                </a:solidFill>
              </a:rPr>
              <a:t>οξαλικού ασβεστίου, φωσφορικού ασβεστίου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b="1" smtClean="0">
                <a:solidFill>
                  <a:schemeClr val="bg1"/>
                </a:solidFill>
              </a:rPr>
              <a:t>ουρικού οξέος 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b="1" smtClean="0">
                <a:solidFill>
                  <a:schemeClr val="bg1"/>
                </a:solidFill>
              </a:rPr>
              <a:t>Κυστίνης στρουβίτου  </a:t>
            </a:r>
          </a:p>
          <a:p>
            <a:pPr eaLnBrk="1" hangingPunct="1">
              <a:lnSpc>
                <a:spcPct val="90000"/>
              </a:lnSpc>
            </a:pPr>
            <a:endParaRPr lang="el-GR" sz="20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" name="Group 2"/>
          <p:cNvGraphicFramePr>
            <a:graphicFrameLocks noGrp="1"/>
          </p:cNvGraphicFramePr>
          <p:nvPr/>
        </p:nvGraphicFramePr>
        <p:xfrm>
          <a:off x="176213" y="938213"/>
          <a:ext cx="8839200" cy="5730367"/>
        </p:xfrm>
        <a:graphic>
          <a:graphicData uri="http://schemas.openxmlformats.org/drawingml/2006/table">
            <a:tbl>
              <a:tblPr/>
              <a:tblGrid>
                <a:gridCol w="1881187"/>
                <a:gridCol w="1638300"/>
                <a:gridCol w="1173163"/>
                <a:gridCol w="1174750"/>
                <a:gridCol w="1093787"/>
                <a:gridCol w="1878013"/>
              </a:tblGrid>
              <a:tr h="9175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</a:rPr>
                        <a:t>ΠΡΟΝΕΦΡΙΚΗ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</a:rPr>
                        <a:t>ΝΕΦΡΙΚΗ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Times New Roman" pitchFamily="18" charset="0"/>
                        </a:rPr>
                        <a:t>ΜΕΤΑΝΕΦΡΙΚΗ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60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ΟΣΝ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ΟΞΕΙΑ ΔΙΑΜ. ΝΕΦΡ.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ΟΞΕΙΑ ΣΝ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342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</a:rPr>
                        <a:t>Λευκωματουρία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</a:rPr>
                        <a:t>Ερυθρά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</a:rPr>
                        <a:t>Λευκά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</a:rPr>
                        <a:t>Κύλινδροι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el-G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</a:rPr>
                        <a:t>κοκκώδεις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</a:rPr>
                        <a:t>  επιθηλιακοί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</a:rPr>
                        <a:t>  ερυθροκυτταρικοί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</a:rPr>
                        <a:t>  λευκοκυτταρικοί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itchFamily="18" charset="0"/>
                        </a:rPr>
                        <a:t>Ηωσινόφιλα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Μικρή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Μικρή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 / 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&lt; 2gr/24h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 / 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 / 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&gt; 3gr/24h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endParaRPr kumimoji="0" 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Μικρή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3515" name="Rectangle 27"/>
          <p:cNvSpPr>
            <a:spLocks noChangeArrowheads="1"/>
          </p:cNvSpPr>
          <p:nvPr/>
        </p:nvSpPr>
        <p:spPr bwMode="auto">
          <a:xfrm>
            <a:off x="2627313" y="188913"/>
            <a:ext cx="4781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 b="1">
                <a:solidFill>
                  <a:srgbClr val="FFCC00"/>
                </a:solidFill>
              </a:rPr>
              <a:t>ΓΕΝΙΚΗ ΕΞΕΤΑΣΗ ΟΥΡΩΝ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050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4500563" cy="3284538"/>
          </a:xfrm>
          <a:noFill/>
        </p:spPr>
      </p:pic>
      <p:pic>
        <p:nvPicPr>
          <p:cNvPr id="16387" name="Picture 2051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643438" y="6350"/>
            <a:ext cx="4465637" cy="3278188"/>
          </a:xfrm>
          <a:noFill/>
        </p:spPr>
      </p:pic>
      <p:pic>
        <p:nvPicPr>
          <p:cNvPr id="16388" name="Picture 2052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6350" y="3357563"/>
            <a:ext cx="4494213" cy="3487737"/>
          </a:xfrm>
          <a:noFill/>
        </p:spPr>
      </p:pic>
      <p:pic>
        <p:nvPicPr>
          <p:cNvPr id="16389" name="Picture 2053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4643438" y="3357563"/>
            <a:ext cx="4475162" cy="3486150"/>
          </a:xfrm>
          <a:noFill/>
        </p:spPr>
      </p:pic>
      <p:sp>
        <p:nvSpPr>
          <p:cNvPr id="16390" name="Text Box 2054"/>
          <p:cNvSpPr txBox="1">
            <a:spLocks noChangeArrowheads="1"/>
          </p:cNvSpPr>
          <p:nvPr/>
        </p:nvSpPr>
        <p:spPr bwMode="auto">
          <a:xfrm>
            <a:off x="2195513" y="133350"/>
            <a:ext cx="1944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FF3300"/>
                </a:solidFill>
              </a:rPr>
              <a:t>Δύσμορφα ερυθρά</a:t>
            </a:r>
          </a:p>
        </p:txBody>
      </p:sp>
      <p:sp>
        <p:nvSpPr>
          <p:cNvPr id="16391" name="Text Box 2055"/>
          <p:cNvSpPr txBox="1">
            <a:spLocks noChangeArrowheads="1"/>
          </p:cNvSpPr>
          <p:nvPr/>
        </p:nvSpPr>
        <p:spPr bwMode="auto">
          <a:xfrm>
            <a:off x="7053263" y="2713038"/>
            <a:ext cx="1944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FF3300"/>
                </a:solidFill>
              </a:rPr>
              <a:t>Ακανθοκύτταρα</a:t>
            </a:r>
          </a:p>
        </p:txBody>
      </p:sp>
      <p:sp>
        <p:nvSpPr>
          <p:cNvPr id="16392" name="Text Box 2056"/>
          <p:cNvSpPr txBox="1">
            <a:spLocks noChangeArrowheads="1"/>
          </p:cNvSpPr>
          <p:nvPr/>
        </p:nvSpPr>
        <p:spPr bwMode="auto">
          <a:xfrm>
            <a:off x="1908175" y="3940175"/>
            <a:ext cx="2360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FF3300"/>
                </a:solidFill>
              </a:rPr>
              <a:t>Πολυμορφοπύρηνα λευκοκύτταρα</a:t>
            </a:r>
          </a:p>
        </p:txBody>
      </p:sp>
      <p:sp>
        <p:nvSpPr>
          <p:cNvPr id="16393" name="Text Box 2057"/>
          <p:cNvSpPr txBox="1">
            <a:spLocks noChangeArrowheads="1"/>
          </p:cNvSpPr>
          <p:nvPr/>
        </p:nvSpPr>
        <p:spPr bwMode="auto">
          <a:xfrm>
            <a:off x="6459538" y="4156075"/>
            <a:ext cx="2360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FF3300"/>
                </a:solidFill>
              </a:rPr>
              <a:t>Λεμφοκύτταρα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4572000" cy="3429000"/>
          </a:xfrm>
          <a:noFill/>
        </p:spPr>
      </p:pic>
      <p:pic>
        <p:nvPicPr>
          <p:cNvPr id="17411" name="Picture 3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572000" y="-7938"/>
            <a:ext cx="4572000" cy="3436938"/>
          </a:xfrm>
          <a:noFill/>
        </p:spPr>
      </p:pic>
      <p:pic>
        <p:nvPicPr>
          <p:cNvPr id="17412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2373313" y="3429000"/>
            <a:ext cx="4392612" cy="3429000"/>
          </a:xfrm>
          <a:noFill/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301750" y="39688"/>
            <a:ext cx="22685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FF0000"/>
                </a:solidFill>
              </a:rPr>
              <a:t>Ερυθροκυττατικός κύλινδρος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6684963" y="204788"/>
            <a:ext cx="22685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FF0000"/>
                </a:solidFill>
              </a:rPr>
              <a:t>Αιμοσφαιρινικός κύλινδρος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2663825" y="6100763"/>
            <a:ext cx="22685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FF0000"/>
                </a:solidFill>
              </a:rPr>
              <a:t>Λευκοκυτταρικός κύλινδρος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solidFill>
                  <a:srgbClr val="FFCC00"/>
                </a:solidFill>
              </a:rPr>
              <a:t>ΒΙΟΨΙΑ ΝΕΦΡΟΥ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l-GR" sz="2200" b="1" smtClean="0">
                <a:solidFill>
                  <a:srgbClr val="00FFFF"/>
                </a:solidFill>
              </a:rPr>
              <a:t>Ενδείξεις</a:t>
            </a:r>
          </a:p>
          <a:p>
            <a:pPr eaLnBrk="1" hangingPunct="1"/>
            <a:r>
              <a:rPr lang="el-GR" sz="2000" b="1" smtClean="0">
                <a:solidFill>
                  <a:schemeClr val="bg1"/>
                </a:solidFill>
              </a:rPr>
              <a:t>Μικροσκοπική αιματουρία και λευκωματουρία </a:t>
            </a:r>
          </a:p>
          <a:p>
            <a:pPr eaLnBrk="1" hangingPunct="1"/>
            <a:r>
              <a:rPr lang="el-GR" sz="2000" b="1" smtClean="0">
                <a:solidFill>
                  <a:schemeClr val="bg1"/>
                </a:solidFill>
              </a:rPr>
              <a:t>Νεφρωσικό σύνδρομο</a:t>
            </a:r>
          </a:p>
          <a:p>
            <a:pPr eaLnBrk="1" hangingPunct="1"/>
            <a:r>
              <a:rPr lang="el-GR" sz="2000" b="1" smtClean="0">
                <a:solidFill>
                  <a:schemeClr val="bg1"/>
                </a:solidFill>
              </a:rPr>
              <a:t>Λευκωματουρία</a:t>
            </a:r>
          </a:p>
          <a:p>
            <a:pPr eaLnBrk="1" hangingPunct="1"/>
            <a:r>
              <a:rPr lang="el-GR" sz="2000" b="1" smtClean="0">
                <a:solidFill>
                  <a:schemeClr val="bg1"/>
                </a:solidFill>
              </a:rPr>
              <a:t>Μικροσκοπική αιματουρία (συνήθως δεν κάνουμε βιοψία με μόνη  			 την παρουσία μικροσκοπικής αιματουρίας) </a:t>
            </a:r>
          </a:p>
          <a:p>
            <a:pPr algn="ctr" eaLnBrk="1" hangingPunct="1">
              <a:buFontTx/>
              <a:buNone/>
            </a:pPr>
            <a:r>
              <a:rPr lang="el-GR" sz="2200" b="1" smtClean="0">
                <a:solidFill>
                  <a:srgbClr val="00FFFF"/>
                </a:solidFill>
              </a:rPr>
              <a:t>Αντενδείξεις </a:t>
            </a:r>
          </a:p>
          <a:p>
            <a:pPr eaLnBrk="1" hangingPunct="1"/>
            <a:r>
              <a:rPr lang="el-GR" sz="2000" b="1" smtClean="0">
                <a:solidFill>
                  <a:schemeClr val="bg1"/>
                </a:solidFill>
              </a:rPr>
              <a:t>Μονήρης νεφρός</a:t>
            </a:r>
          </a:p>
          <a:p>
            <a:pPr eaLnBrk="1" hangingPunct="1"/>
            <a:r>
              <a:rPr lang="el-GR" sz="2000" b="1" smtClean="0">
                <a:solidFill>
                  <a:schemeClr val="bg1"/>
                </a:solidFill>
              </a:rPr>
              <a:t>Μικροί ρικνοί νεφροί</a:t>
            </a:r>
          </a:p>
          <a:p>
            <a:pPr eaLnBrk="1" hangingPunct="1"/>
            <a:r>
              <a:rPr lang="el-GR" sz="2000" b="1" smtClean="0">
                <a:solidFill>
                  <a:schemeClr val="bg1"/>
                </a:solidFill>
              </a:rPr>
              <a:t>Μη ελεγχόμενη αρτηριακή υπέρταση</a:t>
            </a:r>
          </a:p>
          <a:p>
            <a:pPr eaLnBrk="1" hangingPunct="1"/>
            <a:r>
              <a:rPr lang="el-GR" sz="2000" b="1" smtClean="0">
                <a:solidFill>
                  <a:schemeClr val="bg1"/>
                </a:solidFill>
              </a:rPr>
              <a:t>Μη συνεργάσιμος ασθενής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solidFill>
                  <a:srgbClr val="FFCC00"/>
                </a:solidFill>
              </a:rPr>
              <a:t>ΒΙΟΨΙΑ ΝΕΦΡΟΥ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l-GR" sz="2200" b="1" smtClean="0">
                <a:solidFill>
                  <a:srgbClr val="00FFFF"/>
                </a:solidFill>
              </a:rPr>
              <a:t>Επιπλοκές</a:t>
            </a:r>
          </a:p>
          <a:p>
            <a:pPr algn="ctr" eaLnBrk="1" hangingPunct="1">
              <a:buFontTx/>
              <a:buNone/>
            </a:pPr>
            <a:endParaRPr lang="el-GR" sz="2200" b="1" smtClean="0">
              <a:solidFill>
                <a:srgbClr val="00FFFF"/>
              </a:solidFill>
            </a:endParaRPr>
          </a:p>
          <a:p>
            <a:pPr eaLnBrk="1" hangingPunct="1"/>
            <a:r>
              <a:rPr lang="el-GR" sz="2000" b="1" smtClean="0">
                <a:solidFill>
                  <a:schemeClr val="bg1"/>
                </a:solidFill>
              </a:rPr>
              <a:t>Υποκάψιο αιμάτωμα</a:t>
            </a:r>
          </a:p>
          <a:p>
            <a:pPr eaLnBrk="1" hangingPunct="1"/>
            <a:r>
              <a:rPr lang="el-GR" sz="2000" b="1" smtClean="0">
                <a:solidFill>
                  <a:schemeClr val="bg1"/>
                </a:solidFill>
              </a:rPr>
              <a:t>Αιματουρία</a:t>
            </a:r>
          </a:p>
          <a:p>
            <a:pPr eaLnBrk="1" hangingPunct="1"/>
            <a:r>
              <a:rPr lang="el-GR" sz="2000" b="1" smtClean="0">
                <a:solidFill>
                  <a:schemeClr val="bg1"/>
                </a:solidFill>
              </a:rPr>
              <a:t>Αιμορραγία που χρήζει μετάγγισης (σπάνια)</a:t>
            </a:r>
          </a:p>
          <a:p>
            <a:pPr eaLnBrk="1" hangingPunct="1"/>
            <a:r>
              <a:rPr lang="el-GR" sz="2000" b="1" smtClean="0">
                <a:solidFill>
                  <a:schemeClr val="bg1"/>
                </a:solidFill>
              </a:rPr>
              <a:t>Αρτηριοφλεβική επικοινωνία</a:t>
            </a:r>
          </a:p>
          <a:p>
            <a:pPr eaLnBrk="1" hangingPunct="1"/>
            <a:r>
              <a:rPr lang="el-GR" sz="2000" b="1" smtClean="0">
                <a:solidFill>
                  <a:schemeClr val="bg1"/>
                </a:solidFill>
              </a:rPr>
              <a:t>Παρακέντηση γειτονικού οργάνου</a:t>
            </a:r>
          </a:p>
          <a:p>
            <a:pPr eaLnBrk="1" hangingPunct="1"/>
            <a:r>
              <a:rPr lang="el-GR" sz="2000" b="1" smtClean="0">
                <a:solidFill>
                  <a:schemeClr val="bg1"/>
                </a:solidFill>
              </a:rPr>
              <a:t>Νεφρεκτομή (πολύ σπάνια)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125538"/>
            <a:ext cx="7239000" cy="3000375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Clr>
                <a:srgbClr val="FFFF00"/>
              </a:buClr>
              <a:buFontTx/>
              <a:buNone/>
            </a:pPr>
            <a:r>
              <a:rPr lang="el-GR" sz="2400" b="1" smtClean="0">
                <a:solidFill>
                  <a:schemeClr val="bg1"/>
                </a:solidFill>
                <a:cs typeface="Times New Roman" pitchFamily="18" charset="0"/>
              </a:rPr>
              <a:t>         </a:t>
            </a:r>
            <a:r>
              <a:rPr lang="el-GR" sz="2200" b="1" smtClean="0">
                <a:solidFill>
                  <a:srgbClr val="00FFFF"/>
                </a:solidFill>
              </a:rPr>
              <a:t>Διαγνωστική εξέταση των σπειραματικών παθήσεων </a:t>
            </a:r>
            <a:endParaRPr lang="en-US" sz="2200" b="1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150000"/>
              </a:lnSpc>
              <a:buClr>
                <a:srgbClr val="FFFF00"/>
              </a:buClr>
              <a:buFontTx/>
              <a:buNone/>
            </a:pPr>
            <a:r>
              <a:rPr lang="el-GR" sz="2000" b="1" smtClean="0">
                <a:solidFill>
                  <a:schemeClr val="bg1"/>
                </a:solidFill>
                <a:cs typeface="Times New Roman" pitchFamily="18" charset="0"/>
              </a:rPr>
              <a:t>  </a:t>
            </a:r>
            <a:r>
              <a:rPr lang="el-GR" sz="2000" b="1" smtClean="0">
                <a:solidFill>
                  <a:schemeClr val="bg1"/>
                </a:solidFill>
              </a:rPr>
              <a:t>	</a:t>
            </a:r>
            <a:r>
              <a:rPr lang="el-GR" sz="2000" b="1" u="sng" smtClean="0">
                <a:solidFill>
                  <a:schemeClr val="bg1"/>
                </a:solidFill>
              </a:rPr>
              <a:t>Οπτικό μικροσκόπιο</a:t>
            </a:r>
            <a:r>
              <a:rPr lang="el-GR" sz="1800" b="1" u="sng" smtClean="0">
                <a:solidFill>
                  <a:schemeClr val="bg1"/>
                </a:solidFill>
                <a:cs typeface="Arial" charset="0"/>
              </a:rPr>
              <a:t> </a:t>
            </a:r>
            <a:endParaRPr lang="el-GR" sz="1800" b="1" u="sng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150000"/>
              </a:lnSpc>
              <a:buClr>
                <a:srgbClr val="FFFF00"/>
              </a:buClr>
              <a:buFontTx/>
              <a:buNone/>
            </a:pPr>
            <a:r>
              <a:rPr lang="el-GR" sz="1800" b="1" smtClean="0">
                <a:solidFill>
                  <a:schemeClr val="bg1"/>
                </a:solidFill>
              </a:rPr>
              <a:t>	τομές μονιμοποιημένου ιστού στις οποίες έχουν γίνει ειδικές χρώσεις  για εκτίμηση μορφολογίας και παρουσίας σκληρυντικών αλλοιώσεων στα σπειράματα και στο διάμεσο χώρο</a:t>
            </a:r>
          </a:p>
          <a:p>
            <a:pPr algn="just" eaLnBrk="1" hangingPunct="1">
              <a:lnSpc>
                <a:spcPct val="150000"/>
              </a:lnSpc>
              <a:buClr>
                <a:srgbClr val="FFFF00"/>
              </a:buClr>
              <a:buFontTx/>
              <a:buNone/>
            </a:pPr>
            <a:r>
              <a:rPr lang="el-GR" sz="1800" b="1" smtClean="0">
                <a:solidFill>
                  <a:schemeClr val="bg1"/>
                </a:solidFill>
              </a:rPr>
              <a:t>	</a:t>
            </a:r>
            <a:r>
              <a:rPr lang="el-GR" sz="1800" b="1" u="sng" smtClean="0">
                <a:solidFill>
                  <a:schemeClr val="bg1"/>
                </a:solidFill>
              </a:rPr>
              <a:t>Εξέταση ανοσοφθορισμού</a:t>
            </a:r>
            <a:r>
              <a:rPr lang="el-GR" sz="1800" b="1" smtClean="0">
                <a:solidFill>
                  <a:schemeClr val="bg1"/>
                </a:solidFill>
              </a:rPr>
              <a:t>	</a:t>
            </a:r>
          </a:p>
          <a:p>
            <a:pPr algn="just" eaLnBrk="1" hangingPunct="1">
              <a:lnSpc>
                <a:spcPct val="150000"/>
              </a:lnSpc>
              <a:buClr>
                <a:srgbClr val="FFFF00"/>
              </a:buClr>
              <a:buFontTx/>
              <a:buNone/>
            </a:pPr>
            <a:r>
              <a:rPr lang="el-GR" sz="1800" b="1" smtClean="0">
                <a:solidFill>
                  <a:schemeClr val="bg1"/>
                </a:solidFill>
              </a:rPr>
              <a:t>	τομές φρέσκου ιστού στις οποίες εφαρμόζονται ειδικοί αντι-οροί για ανίχνευση ανοσοσφαιρινών (ανοσοσυμπλεγμάτων) και στοιχείων του συμπληρώματος</a:t>
            </a:r>
            <a:r>
              <a:rPr lang="el-GR" sz="1800" b="1" smtClean="0">
                <a:solidFill>
                  <a:schemeClr val="bg1"/>
                </a:solidFill>
                <a:cs typeface="Arial" charset="0"/>
              </a:rPr>
              <a:t> </a:t>
            </a:r>
            <a:endParaRPr lang="el-GR" sz="1800" b="1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150000"/>
              </a:lnSpc>
              <a:buClr>
                <a:srgbClr val="FFFF00"/>
              </a:buClr>
              <a:buFontTx/>
              <a:buNone/>
            </a:pPr>
            <a:r>
              <a:rPr lang="el-GR" sz="1800" b="1" smtClean="0">
                <a:solidFill>
                  <a:schemeClr val="bg1"/>
                </a:solidFill>
              </a:rPr>
              <a:t>	</a:t>
            </a:r>
            <a:r>
              <a:rPr lang="el-GR" sz="1800" b="1" u="sng" smtClean="0">
                <a:solidFill>
                  <a:schemeClr val="bg1"/>
                </a:solidFill>
              </a:rPr>
              <a:t>Ηλεκτρονικό μικροσκόπιο</a:t>
            </a:r>
          </a:p>
          <a:p>
            <a:pPr eaLnBrk="1" hangingPunct="1">
              <a:lnSpc>
                <a:spcPct val="150000"/>
              </a:lnSpc>
              <a:buClr>
                <a:srgbClr val="FFFF00"/>
              </a:buClr>
              <a:buFontTx/>
              <a:buNone/>
            </a:pPr>
            <a:r>
              <a:rPr lang="el-GR" sz="1800" b="1" smtClean="0">
                <a:solidFill>
                  <a:schemeClr val="bg1"/>
                </a:solidFill>
              </a:rPr>
              <a:t>	αναγνώριση ανοσοσυμπλεγμάτων και μορφολογικών αλλοιώσεων βασικής μεμβράνης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3419475" y="333375"/>
            <a:ext cx="3136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 b="1">
                <a:solidFill>
                  <a:srgbClr val="FFCC00"/>
                </a:solidFill>
              </a:rPr>
              <a:t>ΒΙΟΨΙΑ ΝΕΦΡΟΥ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1143000"/>
          </a:xfrm>
        </p:spPr>
        <p:txBody>
          <a:bodyPr/>
          <a:lstStyle/>
          <a:p>
            <a:pPr eaLnBrk="1" hangingPunct="1"/>
            <a:r>
              <a:rPr lang="el-GR" sz="2800" b="1" smtClean="0">
                <a:solidFill>
                  <a:srgbClr val="FFCC00"/>
                </a:solidFill>
              </a:rPr>
              <a:t>ΒΙΟΨΙΑ ΝΕΦΡΟΥ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l-GR" sz="2200" b="1" smtClean="0">
                <a:solidFill>
                  <a:srgbClr val="00FFFF"/>
                </a:solidFill>
              </a:rPr>
              <a:t>Ταξινόμηση σπειραματονεφριτίδων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l-GR" sz="2000" b="1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u="sng" smtClean="0">
                <a:solidFill>
                  <a:schemeClr val="bg1"/>
                </a:solidFill>
              </a:rPr>
              <a:t>Υπερπλαστικές</a:t>
            </a:r>
            <a:r>
              <a:rPr lang="el-GR" sz="2000" b="1" smtClean="0">
                <a:solidFill>
                  <a:schemeClr val="bg1"/>
                </a:solidFill>
              </a:rPr>
              <a:t>     (αύξηση αριθμού κυττάρων)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Μεσαγγειουπερπλαστική (</a:t>
            </a:r>
            <a:r>
              <a:rPr lang="en-US" sz="2000" b="1" smtClean="0">
                <a:solidFill>
                  <a:schemeClr val="bg1"/>
                </a:solidFill>
              </a:rPr>
              <a:t>IgA </a:t>
            </a:r>
            <a:r>
              <a:rPr lang="el-GR" sz="2000" b="1" smtClean="0">
                <a:solidFill>
                  <a:schemeClr val="bg1"/>
                </a:solidFill>
              </a:rPr>
              <a:t>νεφροπάθεια, αύξηση κυττάρων 							μεσαγγείου)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Ταχέως εξελισσόμενη ΣΝ (αύξηση αριθμού επιθηλιακών κυττάρων   			 κάψας </a:t>
            </a:r>
            <a:r>
              <a:rPr lang="en-US" sz="2000" b="1" smtClean="0">
                <a:solidFill>
                  <a:schemeClr val="bg1"/>
                </a:solidFill>
              </a:rPr>
              <a:t>Bowman</a:t>
            </a:r>
            <a:r>
              <a:rPr lang="el-GR" sz="2000" b="1" smtClean="0">
                <a:solidFill>
                  <a:schemeClr val="bg1"/>
                </a:solidFill>
              </a:rPr>
              <a:t>, μηνοειδείς σχηματισμοί)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Μεταλοιμώδης ΣΝ (παρουσία πολυμορφοπυρήνων στα σπειράματα)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Νεφρίτιδα Λύκου, Μεσαγγειοτριχοειφική ΣΝ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sz="20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u="sng" smtClean="0">
                <a:solidFill>
                  <a:schemeClr val="bg1"/>
                </a:solidFill>
              </a:rPr>
              <a:t>Μη υπερπλαστικές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Νόσος ελαχίστων αλλοιώσεων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Μεμβρανώδης ΣΝ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Εστιακή τμηματική σπειραματοσκλήρυνση   (προσβολή μέρους 						μερικών σπειραμάτων)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sz="2000" b="1" u="sng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3838"/>
            <a:ext cx="7772400" cy="457200"/>
          </a:xfrm>
        </p:spPr>
        <p:txBody>
          <a:bodyPr/>
          <a:lstStyle/>
          <a:p>
            <a:pPr eaLnBrk="1" hangingPunct="1"/>
            <a:r>
              <a:rPr lang="el-GR" sz="2600" b="1" smtClean="0">
                <a:solidFill>
                  <a:srgbClr val="FFCC00"/>
                </a:solidFill>
              </a:rPr>
              <a:t>ΝΟΣΟΣ ΕΛΑΧΙΣΤΩΝ ΑΛΛΟΙΩΣΕΩΝ </a:t>
            </a:r>
            <a:r>
              <a:rPr lang="en-US" sz="2600" b="1" smtClean="0">
                <a:solidFill>
                  <a:srgbClr val="FFCC00"/>
                </a:solidFill>
              </a:rPr>
              <a:t>(</a:t>
            </a:r>
            <a:r>
              <a:rPr lang="el-GR" sz="2600" b="1" smtClean="0">
                <a:solidFill>
                  <a:srgbClr val="FFCC00"/>
                </a:solidFill>
              </a:rPr>
              <a:t>Φ</a:t>
            </a:r>
            <a:r>
              <a:rPr lang="en-US" sz="2600" b="1" smtClean="0">
                <a:solidFill>
                  <a:srgbClr val="FFCC00"/>
                </a:solidFill>
              </a:rPr>
              <a:t>M)</a:t>
            </a:r>
            <a:endParaRPr lang="el-GR" sz="2600" b="1" smtClean="0">
              <a:solidFill>
                <a:srgbClr val="FFCC00"/>
              </a:solidFill>
            </a:endParaRPr>
          </a:p>
        </p:txBody>
      </p:sp>
      <p:pic>
        <p:nvPicPr>
          <p:cNvPr id="64515" name="Picture 3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75" y="928688"/>
            <a:ext cx="7610475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050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l-GR" sz="2800" b="1" smtClean="0">
                <a:solidFill>
                  <a:srgbClr val="FFCC00"/>
                </a:solidFill>
              </a:rPr>
              <a:t>ΑΙΤΙΑ ΝΕΦΡΙΚΗΣ ΒΛΑΒΗΣ (ΙΙ)</a:t>
            </a:r>
            <a:endParaRPr lang="en-US" sz="2800" b="1" smtClean="0">
              <a:solidFill>
                <a:srgbClr val="FFCC00"/>
              </a:solidFill>
            </a:endParaRPr>
          </a:p>
        </p:txBody>
      </p:sp>
      <p:sp>
        <p:nvSpPr>
          <p:cNvPr id="62467" name="Rectangle 2051"/>
          <p:cNvSpPr>
            <a:spLocks noGrp="1" noChangeArrowheads="1"/>
          </p:cNvSpPr>
          <p:nvPr>
            <p:ph type="body" idx="4294967295"/>
          </p:nvPr>
        </p:nvSpPr>
        <p:spPr>
          <a:xfrm>
            <a:off x="1428750" y="1371600"/>
            <a:ext cx="6286500" cy="520065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FFCC00"/>
              </a:buClr>
            </a:pPr>
            <a:r>
              <a:rPr lang="en-US" sz="2200" b="1" smtClean="0">
                <a:solidFill>
                  <a:srgbClr val="66FFFF"/>
                </a:solidFill>
              </a:rPr>
              <a:t>Αιμοδυναμικά αίτια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sz="2200" b="1" smtClean="0"/>
              <a:t>		</a:t>
            </a:r>
            <a:r>
              <a:rPr lang="en-US" sz="2200" b="1" smtClean="0">
                <a:solidFill>
                  <a:schemeClr val="bg1"/>
                </a:solidFill>
              </a:rPr>
              <a:t>Αρτηριακή υπέρταση</a:t>
            </a:r>
          </a:p>
          <a:p>
            <a:pPr eaLnBrk="1" hangingPunct="1">
              <a:lnSpc>
                <a:spcPct val="120000"/>
              </a:lnSpc>
              <a:buClr>
                <a:srgbClr val="FFCC00"/>
              </a:buClr>
            </a:pPr>
            <a:r>
              <a:rPr lang="en-US" sz="2200" b="1" smtClean="0">
                <a:solidFill>
                  <a:srgbClr val="66FFFF"/>
                </a:solidFill>
              </a:rPr>
              <a:t>Κυστικές παθήσεις</a:t>
            </a:r>
          </a:p>
          <a:p>
            <a:pPr lvl="2" eaLnBrk="1" hangingPunct="1">
              <a:lnSpc>
                <a:spcPct val="120000"/>
              </a:lnSpc>
              <a:buFontTx/>
              <a:buChar char="–"/>
            </a:pPr>
            <a:r>
              <a:rPr lang="en-US" sz="2200" b="1" smtClean="0">
                <a:solidFill>
                  <a:schemeClr val="bg1"/>
                </a:solidFill>
              </a:rPr>
              <a:t>Πολυκυστική νόσος</a:t>
            </a:r>
          </a:p>
          <a:p>
            <a:pPr lvl="2" eaLnBrk="1" hangingPunct="1">
              <a:lnSpc>
                <a:spcPct val="120000"/>
              </a:lnSpc>
              <a:buFontTx/>
              <a:buChar char="–"/>
            </a:pPr>
            <a:r>
              <a:rPr lang="en-US" sz="2200" b="1" smtClean="0">
                <a:solidFill>
                  <a:schemeClr val="bg1"/>
                </a:solidFill>
              </a:rPr>
              <a:t>Νεφρονόφθιση</a:t>
            </a:r>
            <a:endParaRPr lang="en-US" sz="2200" b="1" smtClean="0"/>
          </a:p>
          <a:p>
            <a:pPr eaLnBrk="1" hangingPunct="1">
              <a:lnSpc>
                <a:spcPct val="120000"/>
              </a:lnSpc>
              <a:buClr>
                <a:srgbClr val="FFCC00"/>
              </a:buClr>
            </a:pPr>
            <a:r>
              <a:rPr lang="en-US" sz="2200" b="1" smtClean="0">
                <a:solidFill>
                  <a:srgbClr val="66FFFF"/>
                </a:solidFill>
              </a:rPr>
              <a:t>Παθήσεις διάμεσου ιστού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sz="2200" b="1" smtClean="0"/>
              <a:t>		</a:t>
            </a:r>
            <a:r>
              <a:rPr lang="en-US" sz="2200" b="1" smtClean="0">
                <a:solidFill>
                  <a:schemeClr val="bg1"/>
                </a:solidFill>
              </a:rPr>
              <a:t>Χρόνια πυελονεφρίτιδα</a:t>
            </a:r>
            <a:endParaRPr lang="en-US" sz="2200" b="1" smtClean="0"/>
          </a:p>
          <a:p>
            <a:pPr eaLnBrk="1" hangingPunct="1">
              <a:lnSpc>
                <a:spcPct val="120000"/>
              </a:lnSpc>
              <a:buClr>
                <a:srgbClr val="FFCC00"/>
              </a:buClr>
            </a:pPr>
            <a:r>
              <a:rPr lang="en-US" sz="2200" b="1" smtClean="0">
                <a:solidFill>
                  <a:srgbClr val="66FFFF"/>
                </a:solidFill>
              </a:rPr>
              <a:t>Κληρονομικές παθήσεις</a:t>
            </a:r>
          </a:p>
          <a:p>
            <a:pPr lvl="2" eaLnBrk="1" hangingPunct="1">
              <a:lnSpc>
                <a:spcPct val="120000"/>
              </a:lnSpc>
              <a:buFontTx/>
              <a:buChar char="–"/>
            </a:pPr>
            <a:r>
              <a:rPr lang="en-US" sz="2200" b="1" smtClean="0">
                <a:solidFill>
                  <a:schemeClr val="bg1"/>
                </a:solidFill>
              </a:rPr>
              <a:t>Σύνδρομο Alport</a:t>
            </a:r>
          </a:p>
          <a:p>
            <a:pPr lvl="2" eaLnBrk="1" hangingPunct="1">
              <a:lnSpc>
                <a:spcPct val="120000"/>
              </a:lnSpc>
              <a:buFontTx/>
              <a:buChar char="–"/>
            </a:pPr>
            <a:r>
              <a:rPr lang="en-US" sz="2200" b="1" smtClean="0">
                <a:solidFill>
                  <a:schemeClr val="bg1"/>
                </a:solidFill>
              </a:rPr>
              <a:t>K</a:t>
            </a:r>
            <a:r>
              <a:rPr lang="el-GR" sz="2200" b="1" smtClean="0">
                <a:solidFill>
                  <a:schemeClr val="bg1"/>
                </a:solidFill>
              </a:rPr>
              <a:t>υστίνωση, οξάλωση</a:t>
            </a:r>
          </a:p>
          <a:p>
            <a:pPr lvl="2" eaLnBrk="1" hangingPunct="1">
              <a:lnSpc>
                <a:spcPct val="120000"/>
              </a:lnSpc>
              <a:buFontTx/>
              <a:buChar char="–"/>
            </a:pPr>
            <a:r>
              <a:rPr lang="el-GR" sz="2200" b="1" smtClean="0">
                <a:solidFill>
                  <a:schemeClr val="bg1"/>
                </a:solidFill>
              </a:rPr>
              <a:t>Νόσος </a:t>
            </a:r>
            <a:r>
              <a:rPr lang="en-US" sz="2200" b="1" smtClean="0">
                <a:solidFill>
                  <a:schemeClr val="bg1"/>
                </a:solidFill>
              </a:rPr>
              <a:t>Fabry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104000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981075"/>
            <a:ext cx="7739063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755650" y="260350"/>
            <a:ext cx="76835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500" b="1">
                <a:solidFill>
                  <a:srgbClr val="FFCC00"/>
                </a:solidFill>
              </a:rPr>
              <a:t>ΜΕΜΒΡΑΝΩΔΗΣ ΣΠΕΙΡΑΜΑΤΟΝΕΦΡΙΤΙΔΑ (ΦΜ)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 descr="F10400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981075"/>
            <a:ext cx="7704138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476375" y="260350"/>
            <a:ext cx="61483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600" b="1">
                <a:solidFill>
                  <a:srgbClr val="FFCC00"/>
                </a:solidFill>
              </a:rPr>
              <a:t>ΕΣΤΙΑΚΗ ΤΜΗΜΑΤΙΚΗ ΒΛΑΒΗ </a:t>
            </a:r>
            <a:r>
              <a:rPr lang="en-US" sz="2600" b="1">
                <a:solidFill>
                  <a:srgbClr val="FFCC00"/>
                </a:solidFill>
              </a:rPr>
              <a:t>(</a:t>
            </a:r>
            <a:r>
              <a:rPr lang="el-GR" sz="2600" b="1">
                <a:solidFill>
                  <a:srgbClr val="FFCC00"/>
                </a:solidFill>
              </a:rPr>
              <a:t>Φ</a:t>
            </a:r>
            <a:r>
              <a:rPr lang="en-US" sz="2600" b="1">
                <a:solidFill>
                  <a:srgbClr val="FFCC00"/>
                </a:solidFill>
              </a:rPr>
              <a:t>M)</a:t>
            </a:r>
            <a:endParaRPr lang="el-GR" sz="2600" b="1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104001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1052513"/>
            <a:ext cx="75723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1331913" y="0"/>
            <a:ext cx="6357937" cy="1031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70000"/>
            </a:pPr>
            <a:r>
              <a:rPr lang="el-GR" sz="2800" b="1">
                <a:solidFill>
                  <a:srgbClr val="FFCC00"/>
                </a:solidFill>
                <a:cs typeface="Times New Roman" pitchFamily="18" charset="0"/>
              </a:rPr>
              <a:t>Μεσαγγειακή υπερπλασία (ΦΜ)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0000"/>
            </a:pPr>
            <a:r>
              <a:rPr lang="el-GR" sz="2800" b="1">
                <a:solidFill>
                  <a:srgbClr val="FFCC00"/>
                </a:solidFill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FCC00"/>
                </a:solidFill>
              </a:rPr>
              <a:t>IgA</a:t>
            </a:r>
            <a:r>
              <a:rPr lang="el-GR" sz="2800" b="1">
                <a:solidFill>
                  <a:srgbClr val="FFCC00"/>
                </a:solidFill>
              </a:rPr>
              <a:t> Νεφροπάθεια</a:t>
            </a:r>
            <a:r>
              <a:rPr lang="en-US"/>
              <a:t> </a:t>
            </a:r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l-GR" sz="2600" b="1" smtClean="0">
                <a:solidFill>
                  <a:srgbClr val="FFCC00"/>
                </a:solidFill>
              </a:rPr>
              <a:t>ΕΞΕΤΑΣΗ ΑΝΟΣΟΦΘΟΡΙΣΜΟΥ ΣΕ </a:t>
            </a:r>
            <a:r>
              <a:rPr lang="en-US" sz="2600" b="1" smtClean="0">
                <a:solidFill>
                  <a:srgbClr val="FFCC00"/>
                </a:solidFill>
              </a:rPr>
              <a:t>IgAN</a:t>
            </a:r>
            <a:r>
              <a:rPr lang="el-GR" sz="2600" b="1" smtClean="0">
                <a:solidFill>
                  <a:srgbClr val="FFCC00"/>
                </a:solidFill>
              </a:rPr>
              <a:t/>
            </a:r>
            <a:br>
              <a:rPr lang="el-GR" sz="2600" b="1" smtClean="0">
                <a:solidFill>
                  <a:srgbClr val="FFCC00"/>
                </a:solidFill>
              </a:rPr>
            </a:br>
            <a:r>
              <a:rPr lang="en-US" sz="2600" b="1" smtClean="0">
                <a:solidFill>
                  <a:srgbClr val="FFCC00"/>
                </a:solidFill>
              </a:rPr>
              <a:t>a) IgA, b) IgG, c) IgM, d) C3</a:t>
            </a:r>
            <a:r>
              <a:rPr lang="el-GR" sz="2600" b="1" smtClean="0">
                <a:solidFill>
                  <a:srgbClr val="FFCC00"/>
                </a:solidFill>
              </a:rPr>
              <a:t> εναποθέσεις</a:t>
            </a:r>
          </a:p>
        </p:txBody>
      </p:sp>
      <p:graphicFrame>
        <p:nvGraphicFramePr>
          <p:cNvPr id="67587" name="Object 2"/>
          <p:cNvGraphicFramePr>
            <a:graphicFrameLocks noChangeAspect="1"/>
          </p:cNvGraphicFramePr>
          <p:nvPr/>
        </p:nvGraphicFramePr>
        <p:xfrm>
          <a:off x="820738" y="1304925"/>
          <a:ext cx="7504112" cy="5400675"/>
        </p:xfrm>
        <a:graphic>
          <a:graphicData uri="http://schemas.openxmlformats.org/presentationml/2006/ole">
            <p:oleObj spid="_x0000_s67587" name="Φωτογραφία του Photo Editor" r:id="rId4" imgW="7504762" imgH="5401429" progId="MSPhotoEd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1125538"/>
            <a:ext cx="7845425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116013" y="115888"/>
            <a:ext cx="70199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2800" b="1">
                <a:solidFill>
                  <a:srgbClr val="FFCC00"/>
                </a:solidFill>
                <a:cs typeface="Times New Roman" pitchFamily="18" charset="0"/>
              </a:rPr>
              <a:t>Ινοκυτταρικός μηνοειδής σχηματισμός (ΦΜ)</a:t>
            </a:r>
          </a:p>
          <a:p>
            <a:pPr algn="ctr"/>
            <a:r>
              <a:rPr lang="el-GR" sz="2800" b="1">
                <a:solidFill>
                  <a:srgbClr val="FFCC00"/>
                </a:solidFill>
                <a:cs typeface="Times New Roman" pitchFamily="18" charset="0"/>
              </a:rPr>
              <a:t>Ταχέως εξελισσόμενη ΣΝ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2988" y="1052513"/>
            <a:ext cx="7129462" cy="552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187450" y="115888"/>
            <a:ext cx="66500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2600" b="1">
                <a:solidFill>
                  <a:srgbClr val="FFCC00"/>
                </a:solidFill>
                <a:cs typeface="Times New Roman" pitchFamily="18" charset="0"/>
              </a:rPr>
              <a:t>Γραμμοειδής εναπόθεση ανοσοσφαιρίνης στη </a:t>
            </a:r>
          </a:p>
          <a:p>
            <a:pPr algn="ctr"/>
            <a:r>
              <a:rPr lang="el-GR" sz="2600" b="1">
                <a:solidFill>
                  <a:srgbClr val="FFCC00"/>
                </a:solidFill>
                <a:cs typeface="Times New Roman" pitchFamily="18" charset="0"/>
              </a:rPr>
              <a:t>ΒΜ σε ασθενή με σύνδρομο </a:t>
            </a:r>
            <a:r>
              <a:rPr lang="en-US" sz="2600" b="1">
                <a:solidFill>
                  <a:srgbClr val="FFCC00"/>
                </a:solidFill>
                <a:cs typeface="Times New Roman" pitchFamily="18" charset="0"/>
              </a:rPr>
              <a:t>Goodpasture</a:t>
            </a:r>
            <a:endParaRPr lang="el-GR" sz="2600" b="1">
              <a:solidFill>
                <a:srgbClr val="FFCC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643438" y="0"/>
            <a:ext cx="4500562" cy="3357563"/>
          </a:xfrm>
          <a:noFill/>
        </p:spPr>
      </p:pic>
      <p:pic>
        <p:nvPicPr>
          <p:cNvPr id="29699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3429000"/>
            <a:ext cx="4500563" cy="3429000"/>
          </a:xfrm>
          <a:noFill/>
        </p:spPr>
      </p:pic>
      <p:pic>
        <p:nvPicPr>
          <p:cNvPr id="29700" name="Picture 5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643438" y="3429000"/>
            <a:ext cx="4500562" cy="3429000"/>
          </a:xfrm>
          <a:noFill/>
        </p:spPr>
      </p:pic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2266950" y="2643188"/>
            <a:ext cx="2376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0000FF"/>
                </a:solidFill>
              </a:rPr>
              <a:t>ΟΝΑ επί κακοήθους υπέρτασης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6588125" y="2636838"/>
            <a:ext cx="2376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FF0000"/>
                </a:solidFill>
              </a:rPr>
              <a:t>ΟΝΑ επί κακοήθους υπέρτασης</a:t>
            </a:r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6588125" y="3536950"/>
            <a:ext cx="2376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FF0000"/>
                </a:solidFill>
              </a:rPr>
              <a:t>ΟΝΑ επί σηψαιμίας</a:t>
            </a: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34925" y="3481388"/>
            <a:ext cx="2376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FF0000"/>
                </a:solidFill>
              </a:rPr>
              <a:t>ΟΝΑ επί μυελώματος</a:t>
            </a:r>
          </a:p>
        </p:txBody>
      </p:sp>
      <p:pic>
        <p:nvPicPr>
          <p:cNvPr id="29705" name="Picture 10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763"/>
            <a:ext cx="45021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Text Box 12"/>
          <p:cNvSpPr txBox="1">
            <a:spLocks noChangeArrowheads="1"/>
          </p:cNvSpPr>
          <p:nvPr/>
        </p:nvSpPr>
        <p:spPr bwMode="auto">
          <a:xfrm>
            <a:off x="95250" y="2743200"/>
            <a:ext cx="2376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FF0000"/>
                </a:solidFill>
              </a:rPr>
              <a:t>ΟΝΑ επί ΤΕΣΝ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100001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981075"/>
            <a:ext cx="8064500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684213" y="188913"/>
            <a:ext cx="78724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 b="1">
                <a:solidFill>
                  <a:srgbClr val="FFCC00"/>
                </a:solidFill>
              </a:rPr>
              <a:t>Προοδευτική εξέλιξη νεφρικής βλάβης προς ίνωση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713" y="2276475"/>
            <a:ext cx="5562600" cy="2557463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200" b="1" smtClean="0">
                <a:solidFill>
                  <a:schemeClr val="bg1"/>
                </a:solidFill>
              </a:rPr>
              <a:t>ΙΣΤΟΡΙΚΟ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§"/>
            </a:pPr>
            <a:endParaRPr lang="el-GR" sz="2200" b="1" smtClean="0">
              <a:solidFill>
                <a:schemeClr val="bg1"/>
              </a:solidFill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200" b="1" smtClean="0">
                <a:solidFill>
                  <a:schemeClr val="bg1"/>
                </a:solidFill>
              </a:rPr>
              <a:t>ΦΥΣΙΚΗ ΕΞΕΤΑΣΗ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§"/>
            </a:pPr>
            <a:endParaRPr lang="el-GR" sz="2200" b="1" smtClean="0">
              <a:solidFill>
                <a:schemeClr val="bg1"/>
              </a:solidFill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200" b="1" smtClean="0">
                <a:solidFill>
                  <a:schemeClr val="bg1"/>
                </a:solidFill>
              </a:rPr>
              <a:t>ΕΡΓΑΣΤΗΡΙΑΚΗ ΔΙΕΡΕΥΝΗΣΗ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051050" y="549275"/>
            <a:ext cx="5156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 b="1">
                <a:solidFill>
                  <a:srgbClr val="FFCC00"/>
                </a:solidFill>
              </a:rPr>
              <a:t>ΔΙΑΓΝΩΣΤΙΚΗ ΠΡΟΣΕΓΓΙΣΗ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6700"/>
            <a:ext cx="8458200" cy="11430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CC00"/>
                </a:solidFill>
              </a:rPr>
              <a:t>ΚΛΙΝΙΚΗ ΕΚΔΗΛΩΣΗ ΝΕΦΡΙΚΗΣ ΝΟΣΟΥ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850" y="1885950"/>
            <a:ext cx="6934200" cy="4114800"/>
          </a:xfrm>
        </p:spPr>
        <p:txBody>
          <a:bodyPr/>
          <a:lstStyle/>
          <a:p>
            <a:pPr eaLnBrk="1" hangingPunct="1">
              <a:lnSpc>
                <a:spcPct val="135000"/>
              </a:lnSpc>
              <a:buClr>
                <a:srgbClr val="FF0000"/>
              </a:buClr>
            </a:pPr>
            <a:r>
              <a:rPr lang="en-US" sz="2400" b="1" smtClean="0">
                <a:solidFill>
                  <a:schemeClr val="bg1"/>
                </a:solidFill>
              </a:rPr>
              <a:t>Αιματουρία (μικροσκοπική ή μακροσκοπική)</a:t>
            </a:r>
          </a:p>
          <a:p>
            <a:pPr eaLnBrk="1" hangingPunct="1">
              <a:lnSpc>
                <a:spcPct val="135000"/>
              </a:lnSpc>
              <a:buClr>
                <a:srgbClr val="FF0000"/>
              </a:buClr>
            </a:pPr>
            <a:r>
              <a:rPr lang="en-US" sz="2400" b="1" smtClean="0">
                <a:solidFill>
                  <a:schemeClr val="bg1"/>
                </a:solidFill>
              </a:rPr>
              <a:t>Λευκωματουρία</a:t>
            </a:r>
          </a:p>
          <a:p>
            <a:pPr eaLnBrk="1" hangingPunct="1">
              <a:lnSpc>
                <a:spcPct val="135000"/>
              </a:lnSpc>
              <a:buClr>
                <a:srgbClr val="FF0000"/>
              </a:buClr>
            </a:pPr>
            <a:r>
              <a:rPr lang="en-US" sz="2400" b="1" smtClean="0">
                <a:solidFill>
                  <a:schemeClr val="bg1"/>
                </a:solidFill>
              </a:rPr>
              <a:t>Μικροσκοπική αιματουρία και λευκωματουρία</a:t>
            </a:r>
          </a:p>
          <a:p>
            <a:pPr eaLnBrk="1" hangingPunct="1">
              <a:lnSpc>
                <a:spcPct val="135000"/>
              </a:lnSpc>
              <a:buClr>
                <a:srgbClr val="FF0000"/>
              </a:buClr>
            </a:pPr>
            <a:r>
              <a:rPr lang="en-US" sz="2400" b="1" smtClean="0">
                <a:solidFill>
                  <a:schemeClr val="bg1"/>
                </a:solidFill>
              </a:rPr>
              <a:t>Νεφρωσικό σύνδρομο</a:t>
            </a:r>
          </a:p>
          <a:p>
            <a:pPr eaLnBrk="1" hangingPunct="1">
              <a:lnSpc>
                <a:spcPct val="135000"/>
              </a:lnSpc>
              <a:buClr>
                <a:srgbClr val="FF0000"/>
              </a:buClr>
            </a:pPr>
            <a:r>
              <a:rPr lang="en-US" sz="2400" b="1" smtClean="0">
                <a:solidFill>
                  <a:schemeClr val="bg1"/>
                </a:solidFill>
              </a:rPr>
              <a:t>Αρτηριακή υπέρταση</a:t>
            </a:r>
          </a:p>
          <a:p>
            <a:pPr eaLnBrk="1" hangingPunct="1">
              <a:lnSpc>
                <a:spcPct val="135000"/>
              </a:lnSpc>
              <a:buClr>
                <a:srgbClr val="FF0000"/>
              </a:buClr>
            </a:pPr>
            <a:r>
              <a:rPr lang="en-US" sz="2400" b="1" smtClean="0">
                <a:solidFill>
                  <a:schemeClr val="bg1"/>
                </a:solidFill>
              </a:rPr>
              <a:t>Οξεία νεφρική ανεπάρκεια</a:t>
            </a:r>
            <a:r>
              <a:rPr lang="en-US" sz="2400" b="1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solidFill>
                  <a:srgbClr val="FFCC00"/>
                </a:solidFill>
              </a:rPr>
              <a:t>ΚΛΙΝΙΚΑ ΣΥΝΔΡΟΜΑ ΠΟΥ ΣΥΝΟΔΕΥΟΥΝ ΜΙΑ ΣΠΕΙΡΑΜΑΤΟΝΕΦΡΙΤΙΔΑ</a:t>
            </a:r>
          </a:p>
        </p:txBody>
      </p:sp>
      <p:sp>
        <p:nvSpPr>
          <p:cNvPr id="717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2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000" b="1" smtClean="0">
                <a:solidFill>
                  <a:schemeClr val="bg1"/>
                </a:solidFill>
              </a:rPr>
              <a:t>Νεφριτικό σύνδρομο </a:t>
            </a:r>
          </a:p>
          <a:p>
            <a:pPr lvl="2" algn="just" eaLnBrk="1" hangingPunct="1">
              <a:buClr>
                <a:srgbClr val="FF0000"/>
              </a:buClr>
              <a:buFont typeface="Wingdings" pitchFamily="2" charset="2"/>
              <a:buNone/>
            </a:pPr>
            <a:r>
              <a:rPr lang="el-GR" sz="2000" b="1" smtClean="0">
                <a:solidFill>
                  <a:schemeClr val="bg1"/>
                </a:solidFill>
              </a:rPr>
              <a:t> 	(ολιγουρία, αρτηριακή υπέρταση, μικροσκοπική αιματουρία, ήπια λευκωματουρία, κυλινδρουρία)</a:t>
            </a:r>
          </a:p>
          <a:p>
            <a:pPr lvl="2" algn="just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000" b="1" smtClean="0">
                <a:solidFill>
                  <a:schemeClr val="bg1"/>
                </a:solidFill>
              </a:rPr>
              <a:t>Νεφρωσικό σύνδρομο</a:t>
            </a:r>
          </a:p>
          <a:p>
            <a:pPr lvl="2" algn="just" eaLnBrk="1" hangingPunct="1">
              <a:buClr>
                <a:srgbClr val="FF0000"/>
              </a:buClr>
              <a:buFont typeface="Wingdings" pitchFamily="2" charset="2"/>
              <a:buNone/>
            </a:pPr>
            <a:r>
              <a:rPr lang="el-GR" sz="2000" b="1" smtClean="0">
                <a:solidFill>
                  <a:schemeClr val="bg1"/>
                </a:solidFill>
              </a:rPr>
              <a:t>  	(ο</a:t>
            </a:r>
            <a:r>
              <a:rPr lang="el-GR" sz="2000" b="1" smtClean="0">
                <a:solidFill>
                  <a:schemeClr val="bg1"/>
                </a:solidFill>
                <a:cs typeface="Times New Roman" pitchFamily="18" charset="0"/>
              </a:rPr>
              <a:t>ιδήματ</a:t>
            </a:r>
            <a:r>
              <a:rPr lang="el-GR" sz="2000" b="1" smtClean="0">
                <a:solidFill>
                  <a:schemeClr val="bg1"/>
                </a:solidFill>
              </a:rPr>
              <a:t>α</a:t>
            </a:r>
            <a:r>
              <a:rPr lang="el-GR" sz="2000" b="1" smtClean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el-GR" sz="2000" b="1" smtClean="0">
                <a:solidFill>
                  <a:schemeClr val="bg1"/>
                </a:solidFill>
              </a:rPr>
              <a:t>βαρειά </a:t>
            </a:r>
            <a:r>
              <a:rPr lang="el-GR" sz="2000" b="1" smtClean="0">
                <a:solidFill>
                  <a:schemeClr val="bg1"/>
                </a:solidFill>
                <a:cs typeface="Times New Roman" pitchFamily="18" charset="0"/>
              </a:rPr>
              <a:t>λευκωματουρία</a:t>
            </a:r>
            <a:r>
              <a:rPr lang="el-GR" sz="2000" b="1" smtClean="0">
                <a:solidFill>
                  <a:schemeClr val="bg1"/>
                </a:solidFill>
              </a:rPr>
              <a:t> (&gt;3</a:t>
            </a:r>
            <a:r>
              <a:rPr lang="en-US" sz="2000" b="1" smtClean="0">
                <a:solidFill>
                  <a:schemeClr val="bg1"/>
                </a:solidFill>
              </a:rPr>
              <a:t>g/24h)</a:t>
            </a:r>
          </a:p>
          <a:p>
            <a:pPr lvl="2" algn="just" eaLnBrk="1" hangingPunct="1">
              <a:buClr>
                <a:srgbClr val="FF0000"/>
              </a:buClr>
              <a:buFont typeface="Wingdings" pitchFamily="2" charset="2"/>
              <a:buNone/>
            </a:pPr>
            <a:r>
              <a:rPr lang="en-US" sz="2000" b="1" smtClean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l-GR" sz="2000" b="1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l-GR" sz="2000" b="1" smtClean="0">
                <a:solidFill>
                  <a:schemeClr val="bg1"/>
                </a:solidFill>
              </a:rPr>
              <a:t>	</a:t>
            </a:r>
            <a:r>
              <a:rPr lang="el-GR" sz="2000" b="1" smtClean="0">
                <a:solidFill>
                  <a:schemeClr val="bg1"/>
                </a:solidFill>
                <a:cs typeface="Times New Roman" pitchFamily="18" charset="0"/>
              </a:rPr>
              <a:t>υπολευκωματιναιμία και υπερχοληστερολαιμία</a:t>
            </a:r>
            <a:r>
              <a:rPr lang="el-GR" sz="2000" b="1" smtClean="0">
                <a:solidFill>
                  <a:schemeClr val="bg1"/>
                </a:solidFill>
              </a:rPr>
              <a:t>) </a:t>
            </a:r>
          </a:p>
          <a:p>
            <a:pPr lvl="2" algn="just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000" b="1" smtClean="0">
                <a:solidFill>
                  <a:schemeClr val="bg1"/>
                </a:solidFill>
              </a:rPr>
              <a:t>Οξεία νεφρική ανεπάρκεια</a:t>
            </a:r>
            <a:r>
              <a:rPr lang="el-GR" sz="2000" b="1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l-GR" sz="2000" b="1" smtClean="0">
              <a:solidFill>
                <a:schemeClr val="bg1"/>
              </a:solidFill>
            </a:endParaRPr>
          </a:p>
          <a:p>
            <a:pPr lvl="2" algn="just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000" b="1" smtClean="0">
                <a:solidFill>
                  <a:schemeClr val="bg1"/>
                </a:solidFill>
              </a:rPr>
              <a:t>Ασυμπτωματική αιματουρία ή/και λευκωματουρία</a:t>
            </a:r>
          </a:p>
          <a:p>
            <a:pPr lvl="2" algn="just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000" b="1" smtClean="0">
                <a:solidFill>
                  <a:schemeClr val="bg1"/>
                </a:solidFill>
              </a:rPr>
              <a:t>Αρτηριακή υπέρταση</a:t>
            </a:r>
          </a:p>
          <a:p>
            <a:pPr lvl="2" algn="just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000" b="1" smtClean="0">
                <a:solidFill>
                  <a:schemeClr val="bg1"/>
                </a:solidFill>
              </a:rPr>
              <a:t>Χρόνια νεφρική ανεπάρκεια </a:t>
            </a:r>
          </a:p>
          <a:p>
            <a:pPr lvl="2" eaLnBrk="1" hangingPunct="1">
              <a:buClr>
                <a:srgbClr val="FF0000"/>
              </a:buClr>
              <a:buFont typeface="Wingdings" pitchFamily="2" charset="2"/>
              <a:buChar char="§"/>
            </a:pPr>
            <a:endParaRPr lang="el-GR" sz="2000" b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76400"/>
            <a:ext cx="7772400" cy="47244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FFCC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Η </a:t>
            </a:r>
            <a:r>
              <a:rPr lang="en-US" sz="2000" b="1" smtClean="0">
                <a:solidFill>
                  <a:schemeClr val="bg1"/>
                </a:solidFill>
              </a:rPr>
              <a:t>GFR </a:t>
            </a:r>
            <a:r>
              <a:rPr lang="el-GR" sz="2000" b="1" smtClean="0">
                <a:solidFill>
                  <a:schemeClr val="bg1"/>
                </a:solidFill>
              </a:rPr>
              <a:t>ισούται με το άθροισμα του ρυθμού διήθησης όλων των λειτουργούντων νεφρώνων </a:t>
            </a:r>
            <a:r>
              <a:rPr lang="en-US" sz="2000" b="1" smtClean="0">
                <a:solidFill>
                  <a:schemeClr val="bg1"/>
                </a:solidFill>
              </a:rPr>
              <a:t>(</a:t>
            </a:r>
            <a:r>
              <a:rPr lang="el-GR" sz="2000" b="1" smtClean="0">
                <a:solidFill>
                  <a:schemeClr val="bg1"/>
                </a:solidFill>
              </a:rPr>
              <a:t>130-180 </a:t>
            </a:r>
            <a:r>
              <a:rPr lang="en-US" sz="2000" b="1" smtClean="0">
                <a:solidFill>
                  <a:schemeClr val="bg1"/>
                </a:solidFill>
              </a:rPr>
              <a:t>liters/24h)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 </a:t>
            </a:r>
            <a:endParaRPr lang="en-US" sz="20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110000"/>
              </a:lnSpc>
              <a:buClr>
                <a:srgbClr val="FFCC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Η </a:t>
            </a:r>
            <a:r>
              <a:rPr lang="en-US" sz="2000" b="1" smtClean="0">
                <a:solidFill>
                  <a:schemeClr val="bg1"/>
                </a:solidFill>
              </a:rPr>
              <a:t>GFR </a:t>
            </a:r>
            <a:r>
              <a:rPr lang="el-GR" sz="2000" b="1" smtClean="0">
                <a:solidFill>
                  <a:schemeClr val="bg1"/>
                </a:solidFill>
              </a:rPr>
              <a:t>μειώνεται σε</a:t>
            </a:r>
            <a:r>
              <a:rPr lang="en-US" sz="2000" b="1" smtClean="0">
                <a:solidFill>
                  <a:schemeClr val="bg1"/>
                </a:solidFill>
              </a:rPr>
              <a:t>:  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l-GR" sz="2000" b="1" smtClean="0">
                <a:solidFill>
                  <a:srgbClr val="66FFFF"/>
                </a:solidFill>
              </a:rPr>
              <a:t>Εξέλιξη υποκείμενης νεφρικής νόσου</a:t>
            </a:r>
            <a:endParaRPr lang="en-US" sz="2000" b="1" smtClean="0">
              <a:solidFill>
                <a:srgbClr val="66FFFF"/>
              </a:solidFill>
            </a:endParaRP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l-GR" sz="2000" b="1" smtClean="0">
                <a:solidFill>
                  <a:srgbClr val="66FFFF"/>
                </a:solidFill>
              </a:rPr>
              <a:t>	Εμφάνιση νέου αλλά πιθανά αντιστρέψιμου προβλήματος</a:t>
            </a:r>
            <a:r>
              <a:rPr lang="en-US" sz="2000" b="1" smtClean="0">
                <a:solidFill>
                  <a:srgbClr val="66FFFF"/>
                </a:solidFill>
              </a:rPr>
              <a:t> 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2000" b="1" smtClean="0">
                <a:solidFill>
                  <a:srgbClr val="66FFFF"/>
                </a:solidFill>
              </a:rPr>
              <a:t>(</a:t>
            </a:r>
            <a:r>
              <a:rPr lang="el-GR" sz="2000" b="1" smtClean="0">
                <a:solidFill>
                  <a:srgbClr val="66FFFF"/>
                </a:solidFill>
              </a:rPr>
              <a:t>μείωση νεφρικής αιμάτωσης λόγω αφυδάτωσης</a:t>
            </a:r>
            <a:r>
              <a:rPr lang="en-US" sz="2000" b="1" smtClean="0">
                <a:solidFill>
                  <a:srgbClr val="66FFFF"/>
                </a:solidFill>
              </a:rPr>
              <a:t>) </a:t>
            </a:r>
            <a:endParaRPr lang="el-GR" sz="2000" b="1" smtClean="0">
              <a:solidFill>
                <a:srgbClr val="66FFFF"/>
              </a:solidFill>
            </a:endParaRPr>
          </a:p>
          <a:p>
            <a:pPr eaLnBrk="1" hangingPunct="1">
              <a:lnSpc>
                <a:spcPct val="110000"/>
              </a:lnSpc>
            </a:pPr>
            <a:endParaRPr lang="en-US" sz="2000" b="1" smtClean="0">
              <a:solidFill>
                <a:srgbClr val="66FFFF"/>
              </a:solidFill>
            </a:endParaRPr>
          </a:p>
          <a:p>
            <a:pPr eaLnBrk="1" hangingPunct="1">
              <a:lnSpc>
                <a:spcPct val="110000"/>
              </a:lnSpc>
              <a:buClr>
                <a:srgbClr val="FFCC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Δεν υπάρχει ακριβής συσχέτιση μεταξύ απώλειας νεφρικής μάζας και νεφρικής λειτουργίας </a:t>
            </a:r>
            <a:endParaRPr lang="en-US" sz="2000" b="1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</a:t>
            </a:r>
            <a:r>
              <a:rPr lang="el-GR" sz="2000" b="1" smtClean="0">
                <a:solidFill>
                  <a:srgbClr val="66FFFF"/>
                </a:solidFill>
              </a:rPr>
              <a:t>(αντιρροπιστική υπερτροφία και υπερδιήθηση των λειτουργούντων νεφρώνων)</a:t>
            </a:r>
            <a:r>
              <a:rPr lang="en-US" sz="2000" b="1" smtClean="0">
                <a:solidFill>
                  <a:srgbClr val="66FFFF"/>
                </a:solidFill>
              </a:rPr>
              <a:t> </a:t>
            </a:r>
            <a:endParaRPr lang="el-GR" sz="2000" b="1" smtClean="0">
              <a:solidFill>
                <a:srgbClr val="66FFFF"/>
              </a:solidFill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763713" y="549275"/>
            <a:ext cx="5924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 b="1">
                <a:solidFill>
                  <a:srgbClr val="FFCC00"/>
                </a:solidFill>
              </a:rPr>
              <a:t>ΣΠΕΙΡΑΜΑΤΙΚΗ ΔΙΗΘΗΣΗ (</a:t>
            </a:r>
            <a:r>
              <a:rPr lang="en-US" sz="2800" b="1">
                <a:solidFill>
                  <a:srgbClr val="FFCC00"/>
                </a:solidFill>
              </a:rPr>
              <a:t>GFR)</a:t>
            </a:r>
            <a:endParaRPr lang="el-GR" sz="2800" b="1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 smtClean="0">
                <a:solidFill>
                  <a:srgbClr val="FFCC00"/>
                </a:solidFill>
              </a:rPr>
              <a:t>ΣΠΕΙΡΑΜΑΤΙΚΗ ΔΙΗΘΗΣΗ (</a:t>
            </a:r>
            <a:r>
              <a:rPr lang="en-US" sz="2800" b="1" smtClean="0">
                <a:solidFill>
                  <a:srgbClr val="FFCC00"/>
                </a:solidFill>
              </a:rPr>
              <a:t>GFR)</a:t>
            </a:r>
            <a:endParaRPr lang="el-GR" sz="2800" b="1" smtClean="0">
              <a:solidFill>
                <a:srgbClr val="FFCC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	Η σπειραματική διήθηση εκφράζει τη νεφρική λειτουργία και ισούται με 130-180 λίτρα το 24ωρο. Η αποβαλλόμενη ποσότητα ούρων είναι συνήθως 1-2 λίτρα και αυτό οφείλεται στην απορρόφηση του διηθήματος από τα ουροφόρα σωληνάρια.</a:t>
            </a:r>
          </a:p>
          <a:p>
            <a:pPr eaLnBrk="1" hangingPunct="1"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	</a:t>
            </a:r>
          </a:p>
          <a:p>
            <a:pPr eaLnBrk="1" hangingPunct="1"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	Για την εκτίμηση της σπειραματικής διήθησης χρησιμοποιούνται ουσίες που έχουν τα παρακάτω χαρακτηριστικά</a:t>
            </a:r>
          </a:p>
          <a:p>
            <a:pPr eaLnBrk="1" hangingPunct="1"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ελεύθερη διήθηση από το σπείραμα</a:t>
            </a:r>
          </a:p>
          <a:p>
            <a:pPr eaLnBrk="1" hangingPunct="1"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επιτυγχάνουν σταθερή συγκέντρωση στο πλάσμα</a:t>
            </a:r>
          </a:p>
          <a:p>
            <a:pPr eaLnBrk="1" hangingPunct="1">
              <a:buClr>
                <a:srgbClr val="FF00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δεν απορροφώνται, δεν απεκκρίνονται, δεν μεταβολίζονται στους νεφρούς	</a:t>
            </a:r>
          </a:p>
          <a:p>
            <a:pPr algn="ctr" eaLnBrk="1" hangingPunct="1">
              <a:buFontTx/>
              <a:buNone/>
            </a:pPr>
            <a:r>
              <a:rPr lang="el-GR" sz="2000" b="1" smtClean="0">
                <a:solidFill>
                  <a:srgbClr val="FFCC00"/>
                </a:solidFill>
              </a:rPr>
              <a:t>ινουλίνη, κρεατινίνη</a:t>
            </a:r>
          </a:p>
          <a:p>
            <a:pPr algn="ctr" eaLnBrk="1" hangingPunct="1">
              <a:buFontTx/>
              <a:buNone/>
            </a:pPr>
            <a:endParaRPr lang="el-GR" sz="2000" b="1" smtClean="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752600"/>
            <a:ext cx="8001000" cy="4495800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Ο καλύτερος τρόπος προσδιορισμού της </a:t>
            </a:r>
            <a:r>
              <a:rPr lang="en-US" sz="2000" b="1" smtClean="0">
                <a:solidFill>
                  <a:schemeClr val="bg1"/>
                </a:solidFill>
              </a:rPr>
              <a:t>GFR </a:t>
            </a:r>
            <a:r>
              <a:rPr lang="el-GR" sz="2000" b="1" smtClean="0">
                <a:solidFill>
                  <a:schemeClr val="bg1"/>
                </a:solidFill>
              </a:rPr>
              <a:t>είναι η </a:t>
            </a:r>
            <a:r>
              <a:rPr lang="en-US" sz="2000" b="1" smtClean="0">
                <a:solidFill>
                  <a:schemeClr val="bg1"/>
                </a:solidFill>
              </a:rPr>
              <a:t>:</a:t>
            </a:r>
          </a:p>
          <a:p>
            <a:pPr algn="ctr" eaLnBrk="1" hangingPunct="1">
              <a:buFontTx/>
              <a:buNone/>
            </a:pPr>
            <a:r>
              <a:rPr lang="el-GR" sz="2000" b="1" smtClean="0">
                <a:solidFill>
                  <a:srgbClr val="00FFFF"/>
                </a:solidFill>
              </a:rPr>
              <a:t>κάθαρση ινουλίνης </a:t>
            </a:r>
            <a:r>
              <a:rPr lang="en-US" sz="2000" b="1" smtClean="0">
                <a:solidFill>
                  <a:schemeClr val="bg1"/>
                </a:solidFill>
              </a:rPr>
              <a:t>   </a:t>
            </a:r>
          </a:p>
          <a:p>
            <a:pPr algn="ctr" eaLnBrk="1" hangingPunct="1">
              <a:buFontTx/>
              <a:buNone/>
            </a:pPr>
            <a:endParaRPr lang="en-US" sz="20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Ινουλίνη</a:t>
            </a:r>
            <a:r>
              <a:rPr lang="en-US" sz="2000" b="1" smtClean="0">
                <a:solidFill>
                  <a:schemeClr val="bg1"/>
                </a:solidFill>
              </a:rPr>
              <a:t>:</a:t>
            </a:r>
            <a:r>
              <a:rPr lang="el-GR" sz="2000" b="1" smtClean="0">
                <a:solidFill>
                  <a:schemeClr val="bg1"/>
                </a:solidFill>
              </a:rPr>
              <a:t> </a:t>
            </a:r>
            <a:r>
              <a:rPr lang="en-US" sz="2000" b="1" smtClean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el-GR" sz="2000" b="1" smtClean="0">
                <a:solidFill>
                  <a:schemeClr val="bg1"/>
                </a:solidFill>
              </a:rPr>
              <a:t>αδρανής ουσία</a:t>
            </a:r>
            <a:endParaRPr lang="en-US" sz="20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000" b="1" smtClean="0">
                <a:solidFill>
                  <a:schemeClr val="bg1"/>
                </a:solidFill>
                <a:cs typeface="Times New Roman" pitchFamily="18" charset="0"/>
              </a:rPr>
              <a:t>		</a:t>
            </a:r>
            <a:r>
              <a:rPr lang="el-GR" sz="2000" b="1" smtClean="0">
                <a:solidFill>
                  <a:schemeClr val="bg1"/>
                </a:solidFill>
              </a:rPr>
              <a:t>  </a:t>
            </a:r>
            <a:r>
              <a:rPr lang="en-US" sz="2000" b="1" smtClean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el-GR" sz="2000" b="1" smtClean="0">
                <a:solidFill>
                  <a:schemeClr val="bg1"/>
                </a:solidFill>
              </a:rPr>
              <a:t>ελεύθερη διήθηση στο σπείραμα </a:t>
            </a:r>
          </a:p>
          <a:p>
            <a:pPr eaLnBrk="1" hangingPunct="1">
              <a:buFontTx/>
              <a:buNone/>
            </a:pPr>
            <a:r>
              <a:rPr lang="el-GR" sz="2000" b="1" smtClean="0">
                <a:solidFill>
                  <a:schemeClr val="bg1"/>
                </a:solidFill>
              </a:rPr>
              <a:t> </a:t>
            </a:r>
            <a:r>
              <a:rPr lang="en-US" sz="2000" b="1" smtClean="0">
                <a:solidFill>
                  <a:schemeClr val="bg1"/>
                </a:solidFill>
                <a:cs typeface="Times New Roman" pitchFamily="18" charset="0"/>
              </a:rPr>
              <a:t>		</a:t>
            </a:r>
            <a:r>
              <a:rPr lang="el-GR" sz="2000" b="1" smtClean="0">
                <a:solidFill>
                  <a:schemeClr val="bg1"/>
                </a:solidFill>
              </a:rPr>
              <a:t>  </a:t>
            </a:r>
            <a:r>
              <a:rPr lang="en-US" sz="2000" b="1" smtClean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el-GR" sz="2000" b="1" smtClean="0">
                <a:solidFill>
                  <a:schemeClr val="bg1"/>
                </a:solidFill>
              </a:rPr>
              <a:t>δεν απεκκρίνεται, επαναρροφάται ή μεταβολίζεται στους 	     νεφρούς </a:t>
            </a:r>
            <a:endParaRPr lang="en-US" sz="20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000" b="1" smtClean="0">
                <a:solidFill>
                  <a:schemeClr val="bg1"/>
                </a:solidFill>
                <a:cs typeface="Times New Roman" pitchFamily="18" charset="0"/>
              </a:rPr>
              <a:t>		</a:t>
            </a:r>
            <a:r>
              <a:rPr lang="el-GR" sz="2000" b="1" smtClean="0">
                <a:solidFill>
                  <a:schemeClr val="bg1"/>
                </a:solidFill>
              </a:rPr>
              <a:t>  </a:t>
            </a:r>
            <a:r>
              <a:rPr lang="en-US" sz="2000" b="1" smtClean="0">
                <a:solidFill>
                  <a:schemeClr val="bg1"/>
                </a:solidFill>
                <a:cs typeface="Times New Roman" pitchFamily="18" charset="0"/>
              </a:rPr>
              <a:t>–</a:t>
            </a:r>
            <a:r>
              <a:rPr lang="en-US" sz="2000" b="1" smtClean="0">
                <a:solidFill>
                  <a:schemeClr val="bg1"/>
                </a:solidFill>
              </a:rPr>
              <a:t> </a:t>
            </a:r>
            <a:r>
              <a:rPr lang="el-GR" sz="2000" b="1" smtClean="0">
                <a:solidFill>
                  <a:srgbClr val="FFCC00"/>
                </a:solidFill>
              </a:rPr>
              <a:t>πολύ δύσκολη η χρήση της στην κλινική πράξη</a:t>
            </a:r>
            <a:endParaRPr lang="en-US" sz="2000" b="1" smtClean="0">
              <a:solidFill>
                <a:srgbClr val="FFCC00"/>
              </a:solidFill>
            </a:endParaRPr>
          </a:p>
          <a:p>
            <a:pPr eaLnBrk="1" hangingPunct="1"/>
            <a:endParaRPr lang="en-US" sz="2000" b="1" smtClean="0">
              <a:solidFill>
                <a:srgbClr val="FFCC00"/>
              </a:solidFill>
            </a:endParaRPr>
          </a:p>
          <a:p>
            <a:pPr eaLnBrk="1" hangingPunct="1">
              <a:buClr>
                <a:srgbClr val="FFFF00"/>
              </a:buClr>
            </a:pPr>
            <a:r>
              <a:rPr lang="el-GR" sz="2000" b="1" smtClean="0">
                <a:solidFill>
                  <a:schemeClr val="bg1"/>
                </a:solidFill>
              </a:rPr>
              <a:t>Ακριβής μέτρηση της </a:t>
            </a:r>
            <a:r>
              <a:rPr lang="en-US" sz="2000" b="1" smtClean="0">
                <a:solidFill>
                  <a:schemeClr val="bg1"/>
                </a:solidFill>
              </a:rPr>
              <a:t>GFR </a:t>
            </a:r>
            <a:r>
              <a:rPr lang="el-GR" sz="2000" b="1" smtClean="0">
                <a:solidFill>
                  <a:schemeClr val="bg1"/>
                </a:solidFill>
              </a:rPr>
              <a:t>επιτυγχάνεται και με τη χρήση</a:t>
            </a:r>
            <a:r>
              <a:rPr lang="en-US" sz="2000" b="1" smtClean="0">
                <a:solidFill>
                  <a:schemeClr val="bg1"/>
                </a:solidFill>
              </a:rPr>
              <a:t>: </a:t>
            </a:r>
            <a:r>
              <a:rPr lang="en-US" sz="2000" b="1" smtClean="0">
                <a:solidFill>
                  <a:srgbClr val="00FFFF"/>
                </a:solidFill>
              </a:rPr>
              <a:t>clearance of a radiolabeled compound such as iothalamate, DTPA </a:t>
            </a:r>
          </a:p>
          <a:p>
            <a:pPr algn="ctr" eaLnBrk="1" hangingPunct="1"/>
            <a:r>
              <a:rPr lang="el-GR" sz="2000" b="1" smtClean="0">
                <a:solidFill>
                  <a:srgbClr val="FFCC00"/>
                </a:solidFill>
              </a:rPr>
              <a:t>δύσκολες εξετάσεις στην κλινική πράξη</a:t>
            </a:r>
            <a:r>
              <a:rPr lang="en-US" sz="2000" b="1" smtClean="0">
                <a:solidFill>
                  <a:srgbClr val="00FFFF"/>
                </a:solidFill>
              </a:rPr>
              <a:t> 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835150" y="404813"/>
            <a:ext cx="5924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 b="1">
                <a:solidFill>
                  <a:srgbClr val="FFCC00"/>
                </a:solidFill>
              </a:rPr>
              <a:t>ΣΠΕΙΡΑΜΑΤΙΚΗ ΔΙΗΘΗΣΗ (</a:t>
            </a:r>
            <a:r>
              <a:rPr lang="en-US" sz="2800" b="1">
                <a:solidFill>
                  <a:srgbClr val="FFCC00"/>
                </a:solidFill>
              </a:rPr>
              <a:t>GFR)</a:t>
            </a:r>
            <a:endParaRPr lang="el-GR" sz="2800" b="1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>
    <p:zoom/>
  </p:transition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991</Words>
  <Application>Microsoft Office PowerPoint</Application>
  <PresentationFormat>Προβολή στην οθόνη (4:3)</PresentationFormat>
  <Paragraphs>345</Paragraphs>
  <Slides>37</Slides>
  <Notes>5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37</vt:i4>
      </vt:variant>
    </vt:vector>
  </HeadingPairs>
  <TitlesOfParts>
    <vt:vector size="45" baseType="lpstr">
      <vt:lpstr>Times New Roman</vt:lpstr>
      <vt:lpstr>Arial</vt:lpstr>
      <vt:lpstr>Calibri</vt:lpstr>
      <vt:lpstr>Bookman Old Style</vt:lpstr>
      <vt:lpstr>Wingdings</vt:lpstr>
      <vt:lpstr>Symbol</vt:lpstr>
      <vt:lpstr>Προεπιλεγμένη σχεδίαση</vt:lpstr>
      <vt:lpstr>Φωτογραφία του MS Photo Editor 3.0</vt:lpstr>
      <vt:lpstr> </vt:lpstr>
      <vt:lpstr>ΑΙΤΙΑ ΝΕΦΡΙΚΗΣ ΒΛΑΒΗΣ (Ι)</vt:lpstr>
      <vt:lpstr>ΑΙΤΙΑ ΝΕΦΡΙΚΗΣ ΒΛΑΒΗΣ (ΙΙ)</vt:lpstr>
      <vt:lpstr>Διαφάνεια 4</vt:lpstr>
      <vt:lpstr>ΚΛΙΝΙΚΗ ΕΚΔΗΛΩΣΗ ΝΕΦΡΙΚΗΣ ΝΟΣΟΥ</vt:lpstr>
      <vt:lpstr>ΚΛΙΝΙΚΑ ΣΥΝΔΡΟΜΑ ΠΟΥ ΣΥΝΟΔΕΥΟΥΝ ΜΙΑ ΣΠΕΙΡΑΜΑΤΟΝΕΦΡΙΤΙΔΑ</vt:lpstr>
      <vt:lpstr>Διαφάνεια 7</vt:lpstr>
      <vt:lpstr>ΣΠΕΙΡΑΜΑΤΙΚΗ ΔΙΗΘΗΣΗ (GFR)</vt:lpstr>
      <vt:lpstr>Διαφάνεια 9</vt:lpstr>
      <vt:lpstr>ΣΠΕΙΡΑΜΑΤΙΚΗ ΔΙΗΘΗΣΗ (GFR)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ΓΕΝΙΚΗ ΕΞΕΤΑΣΗ ΟΥΡΩΝ</vt:lpstr>
      <vt:lpstr>ΓΕΝΙΚΗ ΕΞΕΤΑΣΗ ΟΥΡΩΝ</vt:lpstr>
      <vt:lpstr>Διαφάνεια 22</vt:lpstr>
      <vt:lpstr>Διαφάνεια 23</vt:lpstr>
      <vt:lpstr>Διαφάνεια 24</vt:lpstr>
      <vt:lpstr>ΒΙΟΨΙΑ ΝΕΦΡΟΥ</vt:lpstr>
      <vt:lpstr>ΒΙΟΨΙΑ ΝΕΦΡΟΥ</vt:lpstr>
      <vt:lpstr>Διαφάνεια 27</vt:lpstr>
      <vt:lpstr>ΒΙΟΨΙΑ ΝΕΦΡΟΥ</vt:lpstr>
      <vt:lpstr>ΝΟΣΟΣ ΕΛΑΧΙΣΤΩΝ ΑΛΛΟΙΩΣΕΩΝ (ΦM)</vt:lpstr>
      <vt:lpstr>Διαφάνεια 30</vt:lpstr>
      <vt:lpstr>Διαφάνεια 31</vt:lpstr>
      <vt:lpstr>Διαφάνεια 32</vt:lpstr>
      <vt:lpstr>ΕΞΕΤΑΣΗ ΑΝΟΣΟΦΘΟΡΙΣΜΟΥ ΣΕ IgAN a) IgA, b) IgG, c) IgM, d) C3 εναποθέσεις</vt:lpstr>
      <vt:lpstr>Διαφάνεια 34</vt:lpstr>
      <vt:lpstr>Διαφάνεια 35</vt:lpstr>
      <vt:lpstr>Διαφάνεια 36</vt:lpstr>
      <vt:lpstr>Διαφάνεια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ΟΞΕΙΑ ΝΕΦΡΙΚΗ ΑΝΕΠΑΡΚΕΙΑ</dc:title>
  <dc:creator>dgoumenos</dc:creator>
  <cp:lastModifiedBy>Marios Papasotiriou</cp:lastModifiedBy>
  <cp:revision>91</cp:revision>
  <dcterms:created xsi:type="dcterms:W3CDTF">2003-10-18T14:35:10Z</dcterms:created>
  <dcterms:modified xsi:type="dcterms:W3CDTF">2020-06-03T19:04:51Z</dcterms:modified>
</cp:coreProperties>
</file>