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5"/>
  </p:notesMasterIdLst>
  <p:sldIdLst>
    <p:sldId id="333" r:id="rId2"/>
    <p:sldId id="474" r:id="rId3"/>
    <p:sldId id="476" r:id="rId4"/>
    <p:sldId id="475" r:id="rId5"/>
    <p:sldId id="477" r:id="rId6"/>
    <p:sldId id="482" r:id="rId7"/>
    <p:sldId id="484" r:id="rId8"/>
    <p:sldId id="485" r:id="rId9"/>
    <p:sldId id="256" r:id="rId10"/>
    <p:sldId id="483" r:id="rId11"/>
    <p:sldId id="511" r:id="rId12"/>
    <p:sldId id="481" r:id="rId13"/>
    <p:sldId id="492" r:id="rId14"/>
    <p:sldId id="493" r:id="rId15"/>
    <p:sldId id="494" r:id="rId16"/>
    <p:sldId id="480" r:id="rId17"/>
    <p:sldId id="488" r:id="rId18"/>
    <p:sldId id="490" r:id="rId19"/>
    <p:sldId id="479" r:id="rId20"/>
    <p:sldId id="502" r:id="rId21"/>
    <p:sldId id="503" r:id="rId22"/>
    <p:sldId id="510" r:id="rId23"/>
    <p:sldId id="504" r:id="rId24"/>
    <p:sldId id="506" r:id="rId25"/>
    <p:sldId id="507" r:id="rId26"/>
    <p:sldId id="509" r:id="rId27"/>
    <p:sldId id="512" r:id="rId28"/>
    <p:sldId id="496" r:id="rId29"/>
    <p:sldId id="497" r:id="rId30"/>
    <p:sldId id="498" r:id="rId31"/>
    <p:sldId id="499" r:id="rId32"/>
    <p:sldId id="500" r:id="rId33"/>
    <p:sldId id="5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32" autoAdjust="0"/>
    <p:restoredTop sz="84528" autoAdjust="0"/>
  </p:normalViewPr>
  <p:slideViewPr>
    <p:cSldViewPr snapToGrid="0">
      <p:cViewPr varScale="1">
        <p:scale>
          <a:sx n="66" d="100"/>
          <a:sy n="66" d="100"/>
        </p:scale>
        <p:origin x="1080" y="60"/>
      </p:cViewPr>
      <p:guideLst>
        <p:guide orient="horz" pos="2160"/>
        <p:guide pos="3840"/>
      </p:guideLst>
    </p:cSldViewPr>
  </p:slideViewPr>
  <p:notesTextViewPr>
    <p:cViewPr>
      <p:scale>
        <a:sx n="1" d="1"/>
        <a:sy n="1" d="1"/>
      </p:scale>
      <p:origin x="0" y="0"/>
    </p:cViewPr>
  </p:notesTextViewPr>
  <p:sorterViewPr>
    <p:cViewPr>
      <p:scale>
        <a:sx n="90" d="100"/>
        <a:sy n="90" d="100"/>
      </p:scale>
      <p:origin x="0" y="-37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9D82E-B73E-44FF-AB6E-94BBF1597B77}" type="datetimeFigureOut">
              <a:rPr lang="en-US" smtClean="0"/>
              <a:pPr/>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B9ED4-C2D8-402D-85CA-552A70612B72}" type="slidenum">
              <a:rPr lang="en-US" smtClean="0"/>
              <a:pPr/>
              <a:t>‹#›</a:t>
            </a:fld>
            <a:endParaRPr lang="en-US"/>
          </a:p>
        </p:txBody>
      </p:sp>
    </p:spTree>
    <p:extLst>
      <p:ext uri="{BB962C8B-B14F-4D97-AF65-F5344CB8AC3E}">
        <p14:creationId xmlns:p14="http://schemas.microsoft.com/office/powerpoint/2010/main" val="340201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5"/>
          </p:nvPr>
        </p:nvSpPr>
        <p:spPr/>
        <p:txBody>
          <a:bodyPr/>
          <a:lstStyle/>
          <a:p>
            <a:fld id="{51FB9ED4-C2D8-402D-85CA-552A70612B72}" type="slidenum">
              <a:rPr lang="en-US" smtClean="0"/>
              <a:pPr/>
              <a:t>1</a:t>
            </a:fld>
            <a:endParaRPr lang="en-US"/>
          </a:p>
        </p:txBody>
      </p:sp>
    </p:spTree>
    <p:extLst>
      <p:ext uri="{BB962C8B-B14F-4D97-AF65-F5344CB8AC3E}">
        <p14:creationId xmlns:p14="http://schemas.microsoft.com/office/powerpoint/2010/main" val="4137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 Θέση εικόνας διαφάνειας"/>
          <p:cNvSpPr>
            <a:spLocks noGrp="1" noRot="1" noChangeAspect="1" noChangeArrowheads="1" noTextEdit="1"/>
          </p:cNvSpPr>
          <p:nvPr>
            <p:ph type="sldImg"/>
          </p:nvPr>
        </p:nvSpPr>
        <p:spPr>
          <a:ln/>
        </p:spPr>
      </p:sp>
      <p:sp>
        <p:nvSpPr>
          <p:cNvPr id="229379" name="2 - Θέση σημειώσεων"/>
          <p:cNvSpPr>
            <a:spLocks noGrp="1"/>
          </p:cNvSpPr>
          <p:nvPr>
            <p:ph type="body" idx="1"/>
          </p:nvPr>
        </p:nvSpPr>
        <p:spPr>
          <a:noFill/>
          <a:ln/>
        </p:spPr>
        <p:txBody>
          <a:bodyPr/>
          <a:lstStyle/>
          <a:p>
            <a:endParaRPr lang="en-US" altLang="en-US"/>
          </a:p>
        </p:txBody>
      </p:sp>
      <p:sp>
        <p:nvSpPr>
          <p:cNvPr id="229380" name="3 - Θέση αριθμού διαφάνειας"/>
          <p:cNvSpPr>
            <a:spLocks noGrp="1"/>
          </p:cNvSpPr>
          <p:nvPr>
            <p:ph type="sldNum" sz="quarter" idx="5"/>
          </p:nvPr>
        </p:nvSpPr>
        <p:spPr>
          <a:noFill/>
        </p:spPr>
        <p:txBody>
          <a:bodyPr/>
          <a:lstStyle/>
          <a:p>
            <a:fld id="{1293BE1B-EEDA-405C-AE01-B91298C91CE0}" type="slidenum">
              <a:rPr lang="el-GR" altLang="en-US"/>
              <a:pPr/>
              <a:t>33</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8783280"/>
          </a:xfrm>
          <a:prstGeom prst="rect">
            <a:avLst/>
          </a:prstGeom>
        </p:spPr>
        <p:txBody>
          <a:bodyPr lIns="0" tIns="0" rIns="0" bIns="0"/>
          <a:lstStyle/>
          <a:p>
            <a:r>
              <a:rPr lang="en-US" sz="2000" b="0" strike="noStrike" spc="-1" dirty="0">
                <a:latin typeface="Arial"/>
              </a:rPr>
              <a:t>The mammalian genome is hierarchically organized at distinct spatial scales. From right to left, DNA is wrapped onto histone octamers and forms a chain of nucleosome clutches. The chromatin fiber folds into chromatin loops which are further organized into domains (e.g., TADs). Domains with similar chromatin state and activity are coiled together into compartments (e.g., active A and inactive B) across individual chromosomes (for simplicity, one mitotic chromosome is shown). The physical scale and genomic distance are indicated as below, along with microscopy methods suitable for probing the corresponding scale.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Figure 1-3 Generation of </a:t>
            </a:r>
            <a:r>
              <a:rPr lang="en-US" sz="1200" b="1" kern="1200" baseline="0" dirty="0" err="1">
                <a:solidFill>
                  <a:schemeClr val="tx1"/>
                </a:solidFill>
                <a:latin typeface="+mn-lt"/>
                <a:ea typeface="+mn-ea"/>
                <a:cs typeface="+mn-cs"/>
              </a:rPr>
              <a:t>microRNAs</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miRNA</a:t>
            </a:r>
            <a:r>
              <a:rPr lang="en-US" sz="1200" b="1" kern="1200" baseline="0" dirty="0">
                <a:solidFill>
                  <a:schemeClr val="tx1"/>
                </a:solidFill>
                <a:latin typeface="+mn-lt"/>
                <a:ea typeface="+mn-ea"/>
                <a:cs typeface="+mn-cs"/>
              </a:rPr>
              <a:t>) and their mode of action in</a:t>
            </a:r>
          </a:p>
          <a:p>
            <a:r>
              <a:rPr lang="en-US" sz="1200" kern="1200" baseline="0" dirty="0">
                <a:solidFill>
                  <a:schemeClr val="tx1"/>
                </a:solidFill>
                <a:latin typeface="+mn-lt"/>
                <a:ea typeface="+mn-ea"/>
                <a:cs typeface="+mn-cs"/>
              </a:rPr>
              <a:t>regulating gene function. </a:t>
            </a:r>
            <a:r>
              <a:rPr lang="en-US" sz="1200" kern="1200" baseline="0" dirty="0" err="1">
                <a:solidFill>
                  <a:schemeClr val="tx1"/>
                </a:solidFill>
                <a:latin typeface="+mn-lt"/>
                <a:ea typeface="+mn-ea"/>
                <a:cs typeface="+mn-cs"/>
              </a:rPr>
              <a:t>miRNA</a:t>
            </a:r>
            <a:r>
              <a:rPr lang="en-US" sz="1200" kern="1200" baseline="0" dirty="0">
                <a:solidFill>
                  <a:schemeClr val="tx1"/>
                </a:solidFill>
                <a:latin typeface="+mn-lt"/>
                <a:ea typeface="+mn-ea"/>
                <a:cs typeface="+mn-cs"/>
              </a:rPr>
              <a:t> genes are transcribed to produce a primary</a:t>
            </a:r>
          </a:p>
          <a:p>
            <a:r>
              <a:rPr lang="en-US" sz="1200" kern="1200" baseline="0" dirty="0" err="1">
                <a:solidFill>
                  <a:schemeClr val="tx1"/>
                </a:solidFill>
                <a:latin typeface="+mn-lt"/>
                <a:ea typeface="+mn-ea"/>
                <a:cs typeface="+mn-cs"/>
              </a:rPr>
              <a:t>miRNA</a:t>
            </a:r>
            <a:r>
              <a:rPr lang="en-US" sz="1200"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pri-miRNA</a:t>
            </a:r>
            <a:r>
              <a:rPr lang="en-US" sz="1200" i="1" kern="1200" baseline="0" dirty="0">
                <a:solidFill>
                  <a:schemeClr val="tx1"/>
                </a:solidFill>
                <a:latin typeface="+mn-lt"/>
                <a:ea typeface="+mn-ea"/>
                <a:cs typeface="+mn-cs"/>
              </a:rPr>
              <a:t>), which is processed within the nucleus to form </a:t>
            </a:r>
            <a:r>
              <a:rPr lang="en-US" sz="1200" i="1" kern="1200" baseline="0" dirty="0" err="1">
                <a:solidFill>
                  <a:schemeClr val="tx1"/>
                </a:solidFill>
                <a:latin typeface="+mn-lt"/>
                <a:ea typeface="+mn-ea"/>
                <a:cs typeface="+mn-cs"/>
              </a:rPr>
              <a:t>premiRNA</a:t>
            </a:r>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composed of a single RNA strand with secondary hairpin loop structures</a:t>
            </a:r>
          </a:p>
          <a:p>
            <a:r>
              <a:rPr lang="en-US" sz="1200" kern="1200" baseline="0" dirty="0">
                <a:solidFill>
                  <a:schemeClr val="tx1"/>
                </a:solidFill>
                <a:latin typeface="+mn-lt"/>
                <a:ea typeface="+mn-ea"/>
                <a:cs typeface="+mn-cs"/>
              </a:rPr>
              <a:t>that form stretches of double-stranded RNA. After this pre-</a:t>
            </a:r>
            <a:r>
              <a:rPr lang="en-US" sz="1200" kern="1200" baseline="0" dirty="0" err="1">
                <a:solidFill>
                  <a:schemeClr val="tx1"/>
                </a:solidFill>
                <a:latin typeface="+mn-lt"/>
                <a:ea typeface="+mn-ea"/>
                <a:cs typeface="+mn-cs"/>
              </a:rPr>
              <a:t>miRNA</a:t>
            </a:r>
            <a:r>
              <a:rPr lang="en-US" sz="1200" kern="1200" baseline="0" dirty="0">
                <a:solidFill>
                  <a:schemeClr val="tx1"/>
                </a:solidFill>
                <a:latin typeface="+mn-lt"/>
                <a:ea typeface="+mn-ea"/>
                <a:cs typeface="+mn-cs"/>
              </a:rPr>
              <a:t> is</a:t>
            </a:r>
          </a:p>
          <a:p>
            <a:r>
              <a:rPr lang="en-US" sz="1200" kern="1200" baseline="0" dirty="0">
                <a:solidFill>
                  <a:schemeClr val="tx1"/>
                </a:solidFill>
                <a:latin typeface="+mn-lt"/>
                <a:ea typeface="+mn-ea"/>
                <a:cs typeface="+mn-cs"/>
              </a:rPr>
              <a:t>exported out of the nucleus via specific transporter proteins, the </a:t>
            </a:r>
            <a:r>
              <a:rPr lang="en-US" sz="1200" kern="1200" baseline="0" dirty="0" err="1">
                <a:solidFill>
                  <a:schemeClr val="tx1"/>
                </a:solidFill>
                <a:latin typeface="+mn-lt"/>
                <a:ea typeface="+mn-ea"/>
                <a:cs typeface="+mn-cs"/>
              </a:rPr>
              <a:t>cytoplasmic</a:t>
            </a:r>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Dicer enzyme trims the pre-</a:t>
            </a:r>
            <a:r>
              <a:rPr lang="en-US" sz="1200" i="1" kern="1200" baseline="0" dirty="0" err="1">
                <a:solidFill>
                  <a:schemeClr val="tx1"/>
                </a:solidFill>
                <a:latin typeface="+mn-lt"/>
                <a:ea typeface="+mn-ea"/>
                <a:cs typeface="+mn-cs"/>
              </a:rPr>
              <a:t>miRNA</a:t>
            </a:r>
            <a:r>
              <a:rPr lang="en-US" sz="1200" i="1" kern="1200" baseline="0" dirty="0">
                <a:solidFill>
                  <a:schemeClr val="tx1"/>
                </a:solidFill>
                <a:latin typeface="+mn-lt"/>
                <a:ea typeface="+mn-ea"/>
                <a:cs typeface="+mn-cs"/>
              </a:rPr>
              <a:t> to generate mature double-stranded</a:t>
            </a:r>
          </a:p>
          <a:p>
            <a:r>
              <a:rPr lang="en-US" sz="1200" kern="1200" baseline="0" dirty="0" err="1">
                <a:solidFill>
                  <a:schemeClr val="tx1"/>
                </a:solidFill>
                <a:latin typeface="+mn-lt"/>
                <a:ea typeface="+mn-ea"/>
                <a:cs typeface="+mn-cs"/>
              </a:rPr>
              <a:t>miRNAs</a:t>
            </a:r>
            <a:r>
              <a:rPr lang="en-US" sz="1200" kern="1200" baseline="0" dirty="0">
                <a:solidFill>
                  <a:schemeClr val="tx1"/>
                </a:solidFill>
                <a:latin typeface="+mn-lt"/>
                <a:ea typeface="+mn-ea"/>
                <a:cs typeface="+mn-cs"/>
              </a:rPr>
              <a:t> of 21 to 30 nucleotides. The </a:t>
            </a:r>
            <a:r>
              <a:rPr lang="en-US" sz="1200" kern="1200" baseline="0" dirty="0" err="1">
                <a:solidFill>
                  <a:schemeClr val="tx1"/>
                </a:solidFill>
                <a:latin typeface="+mn-lt"/>
                <a:ea typeface="+mn-ea"/>
                <a:cs typeface="+mn-cs"/>
              </a:rPr>
              <a:t>miRNA</a:t>
            </a:r>
            <a:r>
              <a:rPr lang="en-US" sz="1200" kern="1200" baseline="0" dirty="0">
                <a:solidFill>
                  <a:schemeClr val="tx1"/>
                </a:solidFill>
                <a:latin typeface="+mn-lt"/>
                <a:ea typeface="+mn-ea"/>
                <a:cs typeface="+mn-cs"/>
              </a:rPr>
              <a:t> subsequently unwinds, and the</a:t>
            </a:r>
          </a:p>
          <a:p>
            <a:r>
              <a:rPr lang="en-US" sz="1200" kern="1200" baseline="0" dirty="0">
                <a:solidFill>
                  <a:schemeClr val="tx1"/>
                </a:solidFill>
                <a:latin typeface="+mn-lt"/>
                <a:ea typeface="+mn-ea"/>
                <a:cs typeface="+mn-cs"/>
              </a:rPr>
              <a:t>resulting single strands are incorporated into the </a:t>
            </a:r>
            <a:r>
              <a:rPr lang="en-US" sz="1200" kern="1200" baseline="0" dirty="0" err="1">
                <a:solidFill>
                  <a:schemeClr val="tx1"/>
                </a:solidFill>
                <a:latin typeface="+mn-lt"/>
                <a:ea typeface="+mn-ea"/>
                <a:cs typeface="+mn-cs"/>
              </a:rPr>
              <a:t>multiprotein</a:t>
            </a:r>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RNA-induced</a:t>
            </a:r>
          </a:p>
          <a:p>
            <a:r>
              <a:rPr lang="en-US" sz="1200" i="1" kern="1200" baseline="0" dirty="0">
                <a:solidFill>
                  <a:schemeClr val="tx1"/>
                </a:solidFill>
                <a:latin typeface="+mn-lt"/>
                <a:ea typeface="+mn-ea"/>
                <a:cs typeface="+mn-cs"/>
              </a:rPr>
              <a:t>silencing complex (RISC). Base pairing between the single-stranded </a:t>
            </a:r>
            <a:r>
              <a:rPr lang="en-US" sz="1200" i="1" kern="1200" baseline="0" dirty="0" err="1">
                <a:solidFill>
                  <a:schemeClr val="tx1"/>
                </a:solidFill>
                <a:latin typeface="+mn-lt"/>
                <a:ea typeface="+mn-ea"/>
                <a:cs typeface="+mn-cs"/>
              </a:rPr>
              <a:t>miRNA</a:t>
            </a:r>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and its target mRNA directs RISC to either cleave the mRNA target or repress</a:t>
            </a:r>
          </a:p>
          <a:p>
            <a:r>
              <a:rPr lang="en-US" sz="1200" kern="1200" baseline="0" dirty="0">
                <a:solidFill>
                  <a:schemeClr val="tx1"/>
                </a:solidFill>
                <a:latin typeface="+mn-lt"/>
                <a:ea typeface="+mn-ea"/>
                <a:cs typeface="+mn-cs"/>
              </a:rPr>
              <a:t>its translation. In either case, the target mRNA gene is silenced</a:t>
            </a:r>
          </a:p>
          <a:p>
            <a:r>
              <a:rPr lang="en-US" sz="1200" kern="1200" baseline="0" dirty="0" err="1">
                <a:solidFill>
                  <a:schemeClr val="tx1"/>
                </a:solidFill>
                <a:latin typeface="+mn-lt"/>
                <a:ea typeface="+mn-ea"/>
                <a:cs typeface="+mn-cs"/>
              </a:rPr>
              <a:t>posttranscriptionally</a:t>
            </a:r>
            <a:r>
              <a:rPr lang="en-US" sz="1200" kern="1200" baseline="0" dirty="0">
                <a:solidFill>
                  <a:schemeClr val="tx1"/>
                </a:solidFill>
                <a:latin typeface="+mn-lt"/>
                <a:ea typeface="+mn-ea"/>
                <a:cs typeface="+mn-cs"/>
              </a:rPr>
              <a:t>.</a:t>
            </a:r>
            <a:endParaRPr lang="el-GR" dirty="0"/>
          </a:p>
        </p:txBody>
      </p:sp>
      <p:sp>
        <p:nvSpPr>
          <p:cNvPr id="4" name="3 - Θέση αριθμού διαφάνειας"/>
          <p:cNvSpPr>
            <a:spLocks noGrp="1"/>
          </p:cNvSpPr>
          <p:nvPr>
            <p:ph type="sldNum" sz="quarter" idx="10"/>
          </p:nvPr>
        </p:nvSpPr>
        <p:spPr/>
        <p:txBody>
          <a:bodyPr/>
          <a:lstStyle/>
          <a:p>
            <a:fld id="{51FB9ED4-C2D8-402D-85CA-552A70612B72}"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Figure 1-4 Roles of long </a:t>
            </a:r>
            <a:r>
              <a:rPr lang="en-US" sz="1200" b="1" kern="1200" baseline="0" dirty="0" err="1">
                <a:solidFill>
                  <a:schemeClr val="tx1"/>
                </a:solidFill>
                <a:latin typeface="+mn-lt"/>
                <a:ea typeface="+mn-ea"/>
                <a:cs typeface="+mn-cs"/>
              </a:rPr>
              <a:t>noncoding</a:t>
            </a:r>
            <a:r>
              <a:rPr lang="en-US" sz="1200" b="1" kern="1200" baseline="0" dirty="0">
                <a:solidFill>
                  <a:schemeClr val="tx1"/>
                </a:solidFill>
                <a:latin typeface="+mn-lt"/>
                <a:ea typeface="+mn-ea"/>
                <a:cs typeface="+mn-cs"/>
              </a:rPr>
              <a:t> RNAs. A, Long non-coding RNAs</a:t>
            </a:r>
          </a:p>
          <a:p>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lncRNAs</a:t>
            </a:r>
            <a:r>
              <a:rPr lang="en-US" sz="1200" kern="1200" baseline="0" dirty="0">
                <a:solidFill>
                  <a:schemeClr val="tx1"/>
                </a:solidFill>
                <a:latin typeface="+mn-lt"/>
                <a:ea typeface="+mn-ea"/>
                <a:cs typeface="+mn-cs"/>
              </a:rPr>
              <a:t>) can facilitate transcription factor binding and thus promote gene</a:t>
            </a:r>
          </a:p>
          <a:p>
            <a:r>
              <a:rPr lang="en-US" sz="1200" kern="1200" baseline="0" dirty="0">
                <a:solidFill>
                  <a:schemeClr val="tx1"/>
                </a:solidFill>
                <a:latin typeface="+mn-lt"/>
                <a:ea typeface="+mn-ea"/>
                <a:cs typeface="+mn-cs"/>
              </a:rPr>
              <a:t>activation. </a:t>
            </a:r>
            <a:r>
              <a:rPr lang="en-US" sz="1200" b="1" kern="1200" baseline="0" dirty="0">
                <a:solidFill>
                  <a:schemeClr val="tx1"/>
                </a:solidFill>
                <a:latin typeface="+mn-lt"/>
                <a:ea typeface="+mn-ea"/>
                <a:cs typeface="+mn-cs"/>
              </a:rPr>
              <a:t>B, Conversely, </a:t>
            </a:r>
            <a:r>
              <a:rPr lang="en-US" sz="1200" b="1" kern="1200" baseline="0" dirty="0" err="1">
                <a:solidFill>
                  <a:schemeClr val="tx1"/>
                </a:solidFill>
                <a:latin typeface="+mn-lt"/>
                <a:ea typeface="+mn-ea"/>
                <a:cs typeface="+mn-cs"/>
              </a:rPr>
              <a:t>lncRNAs</a:t>
            </a:r>
            <a:r>
              <a:rPr lang="en-US" sz="1200" b="1" kern="1200" baseline="0" dirty="0">
                <a:solidFill>
                  <a:schemeClr val="tx1"/>
                </a:solidFill>
                <a:latin typeface="+mn-lt"/>
                <a:ea typeface="+mn-ea"/>
                <a:cs typeface="+mn-cs"/>
              </a:rPr>
              <a:t> can preemptively bind transcription</a:t>
            </a:r>
          </a:p>
          <a:p>
            <a:r>
              <a:rPr lang="en-US" sz="1200" kern="1200" baseline="0" dirty="0">
                <a:solidFill>
                  <a:schemeClr val="tx1"/>
                </a:solidFill>
                <a:latin typeface="+mn-lt"/>
                <a:ea typeface="+mn-ea"/>
                <a:cs typeface="+mn-cs"/>
              </a:rPr>
              <a:t>factors and thus prevent gene transcription. </a:t>
            </a:r>
            <a:r>
              <a:rPr lang="en-US" sz="1200" b="1" kern="1200" baseline="0" dirty="0">
                <a:solidFill>
                  <a:schemeClr val="tx1"/>
                </a:solidFill>
                <a:latin typeface="+mn-lt"/>
                <a:ea typeface="+mn-ea"/>
                <a:cs typeface="+mn-cs"/>
              </a:rPr>
              <a:t>C, </a:t>
            </a:r>
            <a:r>
              <a:rPr lang="en-US" sz="1200" b="1" kern="1200" baseline="0" dirty="0" err="1">
                <a:solidFill>
                  <a:schemeClr val="tx1"/>
                </a:solidFill>
                <a:latin typeface="+mn-lt"/>
                <a:ea typeface="+mn-ea"/>
                <a:cs typeface="+mn-cs"/>
              </a:rPr>
              <a:t>Histone</a:t>
            </a:r>
            <a:r>
              <a:rPr lang="en-US" sz="1200" b="1" kern="1200" baseline="0" dirty="0">
                <a:solidFill>
                  <a:schemeClr val="tx1"/>
                </a:solidFill>
                <a:latin typeface="+mn-lt"/>
                <a:ea typeface="+mn-ea"/>
                <a:cs typeface="+mn-cs"/>
              </a:rPr>
              <a:t> and DNA modification</a:t>
            </a:r>
          </a:p>
          <a:p>
            <a:r>
              <a:rPr lang="en-US" sz="1200" kern="1200" baseline="0" dirty="0">
                <a:solidFill>
                  <a:schemeClr val="tx1"/>
                </a:solidFill>
                <a:latin typeface="+mn-lt"/>
                <a:ea typeface="+mn-ea"/>
                <a:cs typeface="+mn-cs"/>
              </a:rPr>
              <a:t>by </a:t>
            </a:r>
            <a:r>
              <a:rPr lang="en-US" sz="1200" kern="1200" baseline="0" dirty="0" err="1">
                <a:solidFill>
                  <a:schemeClr val="tx1"/>
                </a:solidFill>
                <a:latin typeface="+mn-lt"/>
                <a:ea typeface="+mn-ea"/>
                <a:cs typeface="+mn-cs"/>
              </a:rPr>
              <a:t>acetylases</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methylases</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deacetylases</a:t>
            </a:r>
            <a:r>
              <a:rPr lang="en-US" sz="1200" kern="1200" baseline="0" dirty="0">
                <a:solidFill>
                  <a:schemeClr val="tx1"/>
                </a:solidFill>
                <a:latin typeface="+mn-lt"/>
                <a:ea typeface="+mn-ea"/>
                <a:cs typeface="+mn-cs"/>
              </a:rPr>
              <a:t> and </a:t>
            </a:r>
            <a:r>
              <a:rPr lang="en-US" sz="1200" kern="1200" baseline="0" dirty="0" err="1">
                <a:solidFill>
                  <a:schemeClr val="tx1"/>
                </a:solidFill>
                <a:latin typeface="+mn-lt"/>
                <a:ea typeface="+mn-ea"/>
                <a:cs typeface="+mn-cs"/>
              </a:rPr>
              <a:t>demethylases</a:t>
            </a:r>
            <a:r>
              <a:rPr lang="en-US" sz="1200" kern="1200" baseline="0" dirty="0">
                <a:solidFill>
                  <a:schemeClr val="tx1"/>
                </a:solidFill>
                <a:latin typeface="+mn-lt"/>
                <a:ea typeface="+mn-ea"/>
                <a:cs typeface="+mn-cs"/>
              </a:rPr>
              <a:t>) may be</a:t>
            </a:r>
          </a:p>
          <a:p>
            <a:r>
              <a:rPr lang="en-US" sz="1200" kern="1200" baseline="0" dirty="0">
                <a:solidFill>
                  <a:schemeClr val="tx1"/>
                </a:solidFill>
                <a:latin typeface="+mn-lt"/>
                <a:ea typeface="+mn-ea"/>
                <a:cs typeface="+mn-cs"/>
              </a:rPr>
              <a:t>directed by the binding of </a:t>
            </a:r>
            <a:r>
              <a:rPr lang="en-US" sz="1200" kern="1200" baseline="0" dirty="0" err="1">
                <a:solidFill>
                  <a:schemeClr val="tx1"/>
                </a:solidFill>
                <a:latin typeface="+mn-lt"/>
                <a:ea typeface="+mn-ea"/>
                <a:cs typeface="+mn-cs"/>
              </a:rPr>
              <a:t>lncRNAs</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 In other instances, </a:t>
            </a:r>
            <a:r>
              <a:rPr lang="en-US" sz="1200" b="1" kern="1200" baseline="0" dirty="0" err="1">
                <a:solidFill>
                  <a:schemeClr val="tx1"/>
                </a:solidFill>
                <a:latin typeface="+mn-lt"/>
                <a:ea typeface="+mn-ea"/>
                <a:cs typeface="+mn-cs"/>
              </a:rPr>
              <a:t>lncRNAs</a:t>
            </a:r>
            <a:r>
              <a:rPr lang="en-US" sz="1200" b="1" kern="1200" baseline="0" dirty="0">
                <a:solidFill>
                  <a:schemeClr val="tx1"/>
                </a:solidFill>
                <a:latin typeface="+mn-lt"/>
                <a:ea typeface="+mn-ea"/>
                <a:cs typeface="+mn-cs"/>
              </a:rPr>
              <a:t> may act</a:t>
            </a:r>
          </a:p>
          <a:p>
            <a:r>
              <a:rPr lang="en-US" sz="1200" kern="1200" baseline="0" dirty="0">
                <a:solidFill>
                  <a:schemeClr val="tx1"/>
                </a:solidFill>
                <a:latin typeface="+mn-lt"/>
                <a:ea typeface="+mn-ea"/>
                <a:cs typeface="+mn-cs"/>
              </a:rPr>
              <a:t>as scaffolding to stabilize secondary or tertiary structures and/or </a:t>
            </a:r>
            <a:r>
              <a:rPr lang="en-US" sz="1200" kern="1200" baseline="0" dirty="0" err="1">
                <a:solidFill>
                  <a:schemeClr val="tx1"/>
                </a:solidFill>
                <a:latin typeface="+mn-lt"/>
                <a:ea typeface="+mn-ea"/>
                <a:cs typeface="+mn-cs"/>
              </a:rPr>
              <a:t>multisubunit</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complexes that influence general chromatin architecture or gene</a:t>
            </a:r>
          </a:p>
          <a:p>
            <a:r>
              <a:rPr lang="en-US" sz="1200" kern="1200" baseline="0" dirty="0">
                <a:solidFill>
                  <a:schemeClr val="tx1"/>
                </a:solidFill>
                <a:latin typeface="+mn-lt"/>
                <a:ea typeface="+mn-ea"/>
                <a:cs typeface="+mn-cs"/>
              </a:rPr>
              <a:t>activity. (Adapted from Wang KC, Chang HY: Molecular mechanisms of long</a:t>
            </a:r>
          </a:p>
          <a:p>
            <a:r>
              <a:rPr lang="en-US" sz="1200" kern="1200" baseline="0" dirty="0" err="1">
                <a:solidFill>
                  <a:schemeClr val="tx1"/>
                </a:solidFill>
                <a:latin typeface="+mn-lt"/>
                <a:ea typeface="+mn-ea"/>
                <a:cs typeface="+mn-cs"/>
              </a:rPr>
              <a:t>noncoding</a:t>
            </a:r>
            <a:r>
              <a:rPr lang="en-US" sz="1200" kern="1200" baseline="0" dirty="0">
                <a:solidFill>
                  <a:schemeClr val="tx1"/>
                </a:solidFill>
                <a:latin typeface="+mn-lt"/>
                <a:ea typeface="+mn-ea"/>
                <a:cs typeface="+mn-cs"/>
              </a:rPr>
              <a:t> RNAs. Mol Cell 43:904, 2011.)</a:t>
            </a:r>
            <a:endParaRPr lang="el-GR" dirty="0"/>
          </a:p>
        </p:txBody>
      </p:sp>
      <p:sp>
        <p:nvSpPr>
          <p:cNvPr id="4" name="3 - Θέση αριθμού διαφάνειας"/>
          <p:cNvSpPr>
            <a:spLocks noGrp="1"/>
          </p:cNvSpPr>
          <p:nvPr>
            <p:ph type="sldNum" sz="quarter" idx="10"/>
          </p:nvPr>
        </p:nvSpPr>
        <p:spPr/>
        <p:txBody>
          <a:bodyPr/>
          <a:lstStyle/>
          <a:p>
            <a:fld id="{51FB9ED4-C2D8-402D-85CA-552A70612B72}"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Receptor-mediated signaling. </a:t>
            </a:r>
            <a:r>
              <a:rPr lang="en-US" sz="1200" b="1" kern="1200" baseline="0" dirty="0">
                <a:solidFill>
                  <a:schemeClr val="tx1"/>
                </a:solidFill>
                <a:latin typeface="+mn-lt"/>
                <a:ea typeface="+mn-ea"/>
                <a:cs typeface="+mn-cs"/>
              </a:rPr>
              <a:t>A, Categories of signaling receptors,</a:t>
            </a:r>
          </a:p>
          <a:p>
            <a:r>
              <a:rPr lang="en-US" sz="1200" kern="1200" baseline="0" dirty="0">
                <a:solidFill>
                  <a:schemeClr val="tx1"/>
                </a:solidFill>
                <a:latin typeface="+mn-lt"/>
                <a:ea typeface="+mn-ea"/>
                <a:cs typeface="+mn-cs"/>
              </a:rPr>
              <a:t>including receptors that utilize a </a:t>
            </a:r>
            <a:r>
              <a:rPr lang="en-US" sz="1200" kern="1200" baseline="0" dirty="0" err="1">
                <a:solidFill>
                  <a:schemeClr val="tx1"/>
                </a:solidFill>
                <a:latin typeface="+mn-lt"/>
                <a:ea typeface="+mn-ea"/>
                <a:cs typeface="+mn-cs"/>
              </a:rPr>
              <a:t>nonreceptor</a:t>
            </a:r>
            <a:r>
              <a:rPr lang="en-US" sz="1200" kern="1200" baseline="0" dirty="0">
                <a:solidFill>
                  <a:schemeClr val="tx1"/>
                </a:solidFill>
                <a:latin typeface="+mn-lt"/>
                <a:ea typeface="+mn-ea"/>
                <a:cs typeface="+mn-cs"/>
              </a:rPr>
              <a:t> tyrosine </a:t>
            </a:r>
            <a:r>
              <a:rPr lang="en-US" sz="1200" kern="1200" baseline="0" dirty="0" err="1">
                <a:solidFill>
                  <a:schemeClr val="tx1"/>
                </a:solidFill>
                <a:latin typeface="+mn-lt"/>
                <a:ea typeface="+mn-ea"/>
                <a:cs typeface="+mn-cs"/>
              </a:rPr>
              <a:t>kinase</a:t>
            </a:r>
            <a:r>
              <a:rPr lang="en-US" sz="1200" kern="1200" baseline="0" dirty="0">
                <a:solidFill>
                  <a:schemeClr val="tx1"/>
                </a:solidFill>
                <a:latin typeface="+mn-lt"/>
                <a:ea typeface="+mn-ea"/>
                <a:cs typeface="+mn-cs"/>
              </a:rPr>
              <a:t>; a receptor tyrosine</a:t>
            </a:r>
          </a:p>
          <a:p>
            <a:r>
              <a:rPr lang="en-US" sz="1200" kern="1200" baseline="0" dirty="0" err="1">
                <a:solidFill>
                  <a:schemeClr val="tx1"/>
                </a:solidFill>
                <a:latin typeface="+mn-lt"/>
                <a:ea typeface="+mn-ea"/>
                <a:cs typeface="+mn-cs"/>
              </a:rPr>
              <a:t>kinase</a:t>
            </a:r>
            <a:r>
              <a:rPr lang="en-US" sz="1200" kern="1200" baseline="0" dirty="0">
                <a:solidFill>
                  <a:schemeClr val="tx1"/>
                </a:solidFill>
                <a:latin typeface="+mn-lt"/>
                <a:ea typeface="+mn-ea"/>
                <a:cs typeface="+mn-cs"/>
              </a:rPr>
              <a:t>; a nuclear receptor that binds its </a:t>
            </a:r>
            <a:r>
              <a:rPr lang="en-US" sz="1200" kern="1200" baseline="0" dirty="0" err="1">
                <a:solidFill>
                  <a:schemeClr val="tx1"/>
                </a:solidFill>
                <a:latin typeface="+mn-lt"/>
                <a:ea typeface="+mn-ea"/>
                <a:cs typeface="+mn-cs"/>
              </a:rPr>
              <a:t>ligand</a:t>
            </a:r>
            <a:r>
              <a:rPr lang="en-US" sz="1200" kern="1200" baseline="0" dirty="0">
                <a:solidFill>
                  <a:schemeClr val="tx1"/>
                </a:solidFill>
                <a:latin typeface="+mn-lt"/>
                <a:ea typeface="+mn-ea"/>
                <a:cs typeface="+mn-cs"/>
              </a:rPr>
              <a:t> and can then influence transcription;</a:t>
            </a:r>
          </a:p>
          <a:p>
            <a:r>
              <a:rPr lang="en-US" sz="1200" kern="1200" baseline="0" dirty="0">
                <a:solidFill>
                  <a:schemeClr val="tx1"/>
                </a:solidFill>
                <a:latin typeface="+mn-lt"/>
                <a:ea typeface="+mn-ea"/>
                <a:cs typeface="+mn-cs"/>
              </a:rPr>
              <a:t>a seven-</a:t>
            </a:r>
            <a:r>
              <a:rPr lang="en-US" sz="1200" kern="1200" baseline="0" dirty="0" err="1">
                <a:solidFill>
                  <a:schemeClr val="tx1"/>
                </a:solidFill>
                <a:latin typeface="+mn-lt"/>
                <a:ea typeface="+mn-ea"/>
                <a:cs typeface="+mn-cs"/>
              </a:rPr>
              <a:t>transmembrane</a:t>
            </a:r>
            <a:r>
              <a:rPr lang="en-US" sz="1200" kern="1200" baseline="0" dirty="0">
                <a:solidFill>
                  <a:schemeClr val="tx1"/>
                </a:solidFill>
                <a:latin typeface="+mn-lt"/>
                <a:ea typeface="+mn-ea"/>
                <a:cs typeface="+mn-cs"/>
              </a:rPr>
              <a:t> receptor linked to </a:t>
            </a:r>
            <a:r>
              <a:rPr lang="en-US" sz="1200" kern="1200" baseline="0" dirty="0" err="1">
                <a:solidFill>
                  <a:schemeClr val="tx1"/>
                </a:solidFill>
                <a:latin typeface="+mn-lt"/>
                <a:ea typeface="+mn-ea"/>
                <a:cs typeface="+mn-cs"/>
              </a:rPr>
              <a:t>heterotrimeric</a:t>
            </a:r>
            <a:r>
              <a:rPr lang="en-US" sz="1200" kern="1200" baseline="0" dirty="0">
                <a:solidFill>
                  <a:schemeClr val="tx1"/>
                </a:solidFill>
                <a:latin typeface="+mn-lt"/>
                <a:ea typeface="+mn-ea"/>
                <a:cs typeface="+mn-cs"/>
              </a:rPr>
              <a:t> G proteins; Notch,</a:t>
            </a:r>
          </a:p>
          <a:p>
            <a:r>
              <a:rPr lang="en-US" sz="1200" kern="1200" baseline="0" dirty="0">
                <a:solidFill>
                  <a:schemeClr val="tx1"/>
                </a:solidFill>
                <a:latin typeface="+mn-lt"/>
                <a:ea typeface="+mn-ea"/>
                <a:cs typeface="+mn-cs"/>
              </a:rPr>
              <a:t>which recognizes a </a:t>
            </a:r>
            <a:r>
              <a:rPr lang="en-US" sz="1200" kern="1200" baseline="0" dirty="0" err="1">
                <a:solidFill>
                  <a:schemeClr val="tx1"/>
                </a:solidFill>
                <a:latin typeface="+mn-lt"/>
                <a:ea typeface="+mn-ea"/>
                <a:cs typeface="+mn-cs"/>
              </a:rPr>
              <a:t>ligand</a:t>
            </a:r>
            <a:r>
              <a:rPr lang="en-US" sz="1200" kern="1200" baseline="0" dirty="0">
                <a:solidFill>
                  <a:schemeClr val="tx1"/>
                </a:solidFill>
                <a:latin typeface="+mn-lt"/>
                <a:ea typeface="+mn-ea"/>
                <a:cs typeface="+mn-cs"/>
              </a:rPr>
              <a:t> on a distinct cell and is cleaved yielding an intracellular</a:t>
            </a:r>
          </a:p>
          <a:p>
            <a:r>
              <a:rPr lang="en-US" sz="1200" kern="1200" baseline="0" dirty="0">
                <a:solidFill>
                  <a:schemeClr val="tx1"/>
                </a:solidFill>
                <a:latin typeface="+mn-lt"/>
                <a:ea typeface="+mn-ea"/>
                <a:cs typeface="+mn-cs"/>
              </a:rPr>
              <a:t>fragment that can enter the nucleus and influence transcription of specific target</a:t>
            </a:r>
          </a:p>
          <a:p>
            <a:r>
              <a:rPr lang="en-US" sz="1200" kern="1200" baseline="0" dirty="0">
                <a:solidFill>
                  <a:schemeClr val="tx1"/>
                </a:solidFill>
                <a:latin typeface="+mn-lt"/>
                <a:ea typeface="+mn-ea"/>
                <a:cs typeface="+mn-cs"/>
              </a:rPr>
              <a:t>genes; and the </a:t>
            </a:r>
            <a:r>
              <a:rPr lang="en-US" sz="1200" kern="1200" baseline="0" dirty="0" err="1">
                <a:solidFill>
                  <a:schemeClr val="tx1"/>
                </a:solidFill>
                <a:latin typeface="+mn-lt"/>
                <a:ea typeface="+mn-ea"/>
                <a:cs typeface="+mn-cs"/>
              </a:rPr>
              <a:t>Wnt</a:t>
            </a:r>
            <a:r>
              <a:rPr lang="en-US" sz="1200" kern="1200" baseline="0" dirty="0">
                <a:solidFill>
                  <a:schemeClr val="tx1"/>
                </a:solidFill>
                <a:latin typeface="+mn-lt"/>
                <a:ea typeface="+mn-ea"/>
                <a:cs typeface="+mn-cs"/>
              </a:rPr>
              <a:t>/Frizzled pathway where activation releases intracellular</a:t>
            </a:r>
          </a:p>
          <a:p>
            <a:r>
              <a:rPr lang="en-US" sz="1200" kern="1200" baseline="0" dirty="0">
                <a:solidFill>
                  <a:schemeClr val="tx1"/>
                </a:solidFill>
                <a:latin typeface="+mn-lt"/>
                <a:ea typeface="+mn-ea"/>
                <a:cs typeface="+mn-cs"/>
              </a:rPr>
              <a:t>β-</a:t>
            </a:r>
            <a:r>
              <a:rPr lang="en-US" sz="1200" kern="1200" baseline="0" dirty="0" err="1">
                <a:solidFill>
                  <a:schemeClr val="tx1"/>
                </a:solidFill>
                <a:latin typeface="+mn-lt"/>
                <a:ea typeface="+mn-ea"/>
                <a:cs typeface="+mn-cs"/>
              </a:rPr>
              <a:t>catenin</a:t>
            </a:r>
            <a:r>
              <a:rPr lang="en-US" sz="1200" kern="1200" baseline="0" dirty="0">
                <a:solidFill>
                  <a:schemeClr val="tx1"/>
                </a:solidFill>
                <a:latin typeface="+mn-lt"/>
                <a:ea typeface="+mn-ea"/>
                <a:cs typeface="+mn-cs"/>
              </a:rPr>
              <a:t> from a protein complex that normally drives its constitutive degradation.</a:t>
            </a:r>
          </a:p>
          <a:p>
            <a:r>
              <a:rPr lang="en-US" sz="1200" kern="1200" baseline="0" dirty="0">
                <a:solidFill>
                  <a:schemeClr val="tx1"/>
                </a:solidFill>
                <a:latin typeface="+mn-lt"/>
                <a:ea typeface="+mn-ea"/>
                <a:cs typeface="+mn-cs"/>
              </a:rPr>
              <a:t>The released β-</a:t>
            </a:r>
            <a:r>
              <a:rPr lang="en-US" sz="1200" kern="1200" baseline="0" dirty="0" err="1">
                <a:solidFill>
                  <a:schemeClr val="tx1"/>
                </a:solidFill>
                <a:latin typeface="+mn-lt"/>
                <a:ea typeface="+mn-ea"/>
                <a:cs typeface="+mn-cs"/>
              </a:rPr>
              <a:t>catenin</a:t>
            </a:r>
            <a:r>
              <a:rPr lang="en-US" sz="1200" kern="1200" baseline="0" dirty="0">
                <a:solidFill>
                  <a:schemeClr val="tx1"/>
                </a:solidFill>
                <a:latin typeface="+mn-lt"/>
                <a:ea typeface="+mn-ea"/>
                <a:cs typeface="+mn-cs"/>
              </a:rPr>
              <a:t> can then migrate to the nucleus and act as a</a:t>
            </a:r>
          </a:p>
          <a:p>
            <a:r>
              <a:rPr lang="en-US" sz="1200" kern="1200" baseline="0" dirty="0">
                <a:solidFill>
                  <a:schemeClr val="tx1"/>
                </a:solidFill>
                <a:latin typeface="+mn-lt"/>
                <a:ea typeface="+mn-ea"/>
                <a:cs typeface="+mn-cs"/>
              </a:rPr>
              <a:t>transcription factor. Lrp5/Lrp6, low-density-lipoprotein (LDL) receptor related</a:t>
            </a:r>
          </a:p>
          <a:p>
            <a:r>
              <a:rPr lang="en-US" sz="1200" kern="1200" baseline="0" dirty="0">
                <a:solidFill>
                  <a:schemeClr val="tx1"/>
                </a:solidFill>
                <a:latin typeface="+mn-lt"/>
                <a:ea typeface="+mn-ea"/>
                <a:cs typeface="+mn-cs"/>
              </a:rPr>
              <a:t>proteins 5 and 6, are highly homologous and act as co-receptors in </a:t>
            </a:r>
            <a:r>
              <a:rPr lang="en-US" sz="1200" kern="1200" baseline="0" dirty="0" err="1">
                <a:solidFill>
                  <a:schemeClr val="tx1"/>
                </a:solidFill>
                <a:latin typeface="+mn-lt"/>
                <a:ea typeface="+mn-ea"/>
                <a:cs typeface="+mn-cs"/>
              </a:rPr>
              <a:t>Wnt</a:t>
            </a:r>
            <a:r>
              <a:rPr lang="en-US" sz="1200" kern="1200" baseline="0" dirty="0">
                <a:solidFill>
                  <a:schemeClr val="tx1"/>
                </a:solidFill>
                <a:latin typeface="+mn-lt"/>
                <a:ea typeface="+mn-ea"/>
                <a:cs typeface="+mn-cs"/>
              </a:rPr>
              <a:t>/Frizzled</a:t>
            </a:r>
          </a:p>
          <a:p>
            <a:r>
              <a:rPr lang="en-US" sz="1200" kern="1200" baseline="0" dirty="0">
                <a:solidFill>
                  <a:schemeClr val="tx1"/>
                </a:solidFill>
                <a:latin typeface="+mn-lt"/>
                <a:ea typeface="+mn-ea"/>
                <a:cs typeface="+mn-cs"/>
              </a:rPr>
              <a:t>signaling.</a:t>
            </a:r>
            <a:endParaRPr lang="el-GR" dirty="0"/>
          </a:p>
        </p:txBody>
      </p:sp>
      <p:sp>
        <p:nvSpPr>
          <p:cNvPr id="4" name="3 - Θέση αριθμού διαφάνειας"/>
          <p:cNvSpPr>
            <a:spLocks noGrp="1"/>
          </p:cNvSpPr>
          <p:nvPr>
            <p:ph type="sldNum" sz="quarter" idx="10"/>
          </p:nvPr>
        </p:nvSpPr>
        <p:spPr/>
        <p:txBody>
          <a:bodyPr/>
          <a:lstStyle/>
          <a:p>
            <a:fld id="{51FB9ED4-C2D8-402D-85CA-552A70612B72}"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dirty="0">
                <a:solidFill>
                  <a:srgbClr val="FFC000"/>
                </a:solidFill>
              </a:rPr>
              <a:t>exon 19 del</a:t>
            </a:r>
            <a:r>
              <a:rPr lang="en-US" dirty="0"/>
              <a:t>, </a:t>
            </a:r>
            <a:r>
              <a:rPr lang="en-US" dirty="0">
                <a:solidFill>
                  <a:srgbClr val="FFC000"/>
                </a:solidFill>
              </a:rPr>
              <a:t>L858R </a:t>
            </a:r>
            <a:r>
              <a:rPr lang="el-GR" dirty="0">
                <a:solidFill>
                  <a:srgbClr val="FFC000"/>
                </a:solidFill>
              </a:rPr>
              <a:t>αποτελούν ~90% των μεταλλάξεων του </a:t>
            </a:r>
            <a:r>
              <a:rPr lang="en-US" dirty="0">
                <a:solidFill>
                  <a:srgbClr val="FFC000"/>
                </a:solidFill>
              </a:rPr>
              <a:t>EGFR</a:t>
            </a:r>
          </a:p>
          <a:p>
            <a:pPr eaLnBrk="1" hangingPunct="1"/>
            <a:r>
              <a:rPr lang="en-US" dirty="0">
                <a:solidFill>
                  <a:srgbClr val="FFC000"/>
                </a:solidFill>
              </a:rPr>
              <a:t>~50% </a:t>
            </a:r>
            <a:r>
              <a:rPr lang="el-GR" dirty="0">
                <a:solidFill>
                  <a:srgbClr val="FFC000"/>
                </a:solidFill>
              </a:rPr>
              <a:t>των μεταλλάξεων έχουν </a:t>
            </a:r>
            <a:r>
              <a:rPr lang="el-GR" dirty="0" err="1">
                <a:solidFill>
                  <a:srgbClr val="FFC000"/>
                </a:solidFill>
              </a:rPr>
              <a:t>γον</a:t>
            </a:r>
            <a:r>
              <a:rPr lang="el-GR" dirty="0">
                <a:solidFill>
                  <a:srgbClr val="FFC000"/>
                </a:solidFill>
              </a:rPr>
              <a:t>. Ενίσχυση </a:t>
            </a:r>
          </a:p>
          <a:p>
            <a:pPr eaLnBrk="1" hangingPunct="1"/>
            <a:r>
              <a:rPr lang="el-GR" dirty="0">
                <a:solidFill>
                  <a:srgbClr val="FFC000"/>
                </a:solidFill>
              </a:rPr>
              <a:t>75% των ενισχυμένων έχουν και μεταλλάξεις</a:t>
            </a:r>
            <a:endParaRPr lang="el-GR" dirty="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9AE75BD-DD05-4A8C-8FCD-7372266EEDEB}" type="slidenum">
              <a:rPr lang="el-GR" sz="1200"/>
              <a:pPr algn="r"/>
              <a:t>27</a:t>
            </a:fld>
            <a:endParaRPr lang="el-G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1FB9ED4-C2D8-402D-85CA-552A70612B72}" type="slidenum">
              <a:rPr lang="en-US" smtClean="0"/>
              <a:pPr/>
              <a:t>28</a:t>
            </a:fld>
            <a:endParaRPr lang="en-US"/>
          </a:p>
        </p:txBody>
      </p:sp>
    </p:spTree>
    <p:extLst>
      <p:ext uri="{BB962C8B-B14F-4D97-AF65-F5344CB8AC3E}">
        <p14:creationId xmlns:p14="http://schemas.microsoft.com/office/powerpoint/2010/main" val="406536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1FB9ED4-C2D8-402D-85CA-552A70612B72}" type="slidenum">
              <a:rPr lang="en-US" smtClean="0"/>
              <a:pPr/>
              <a:t>30</a:t>
            </a:fld>
            <a:endParaRPr lang="en-US"/>
          </a:p>
        </p:txBody>
      </p:sp>
    </p:spTree>
    <p:extLst>
      <p:ext uri="{BB962C8B-B14F-4D97-AF65-F5344CB8AC3E}">
        <p14:creationId xmlns:p14="http://schemas.microsoft.com/office/powerpoint/2010/main" val="81158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 Θέση εικόνας διαφάνειας"/>
          <p:cNvSpPr>
            <a:spLocks noGrp="1" noRot="1" noChangeAspect="1" noChangeArrowheads="1" noTextEdit="1"/>
          </p:cNvSpPr>
          <p:nvPr>
            <p:ph type="sldImg"/>
          </p:nvPr>
        </p:nvSpPr>
        <p:spPr>
          <a:ln/>
        </p:spPr>
      </p:sp>
      <p:sp>
        <p:nvSpPr>
          <p:cNvPr id="231427" name="2 - Θέση σημειώσεων"/>
          <p:cNvSpPr>
            <a:spLocks noGrp="1"/>
          </p:cNvSpPr>
          <p:nvPr>
            <p:ph type="body" idx="1"/>
          </p:nvPr>
        </p:nvSpPr>
        <p:spPr>
          <a:noFill/>
          <a:ln/>
        </p:spPr>
        <p:txBody>
          <a:bodyPr/>
          <a:lstStyle/>
          <a:p>
            <a:endParaRPr lang="en-US" altLang="en-US"/>
          </a:p>
        </p:txBody>
      </p:sp>
      <p:sp>
        <p:nvSpPr>
          <p:cNvPr id="231428" name="3 - Θέση αριθμού διαφάνειας"/>
          <p:cNvSpPr>
            <a:spLocks noGrp="1"/>
          </p:cNvSpPr>
          <p:nvPr>
            <p:ph type="sldNum" sz="quarter" idx="5"/>
          </p:nvPr>
        </p:nvSpPr>
        <p:spPr>
          <a:noFill/>
        </p:spPr>
        <p:txBody>
          <a:bodyPr/>
          <a:lstStyle/>
          <a:p>
            <a:fld id="{68623512-8602-483C-8650-6655C215B324}" type="slidenum">
              <a:rPr lang="el-GR" altLang="en-US"/>
              <a:pPr/>
              <a:t>31</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3D92-3CF6-4F58-986D-E38CA02CB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279D8-C12A-459B-BDBC-D4DBF24FD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52F92-F4B1-4146-8166-BD472F3BCE39}"/>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5" name="Footer Placeholder 4">
            <a:extLst>
              <a:ext uri="{FF2B5EF4-FFF2-40B4-BE49-F238E27FC236}">
                <a16:creationId xmlns:a16="http://schemas.microsoft.com/office/drawing/2014/main" id="{0157BBC0-7EE4-4F9E-AF17-FB036A77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CE47C-8AFC-4256-9E04-33B1348635F1}"/>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339771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B65B-EE01-43CE-A3D8-D8B31E646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41D94-A306-465D-8383-50BA8AC86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A75FE-1125-4D98-AC21-6D45B2B7DDB0}"/>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5" name="Footer Placeholder 4">
            <a:extLst>
              <a:ext uri="{FF2B5EF4-FFF2-40B4-BE49-F238E27FC236}">
                <a16:creationId xmlns:a16="http://schemas.microsoft.com/office/drawing/2014/main" id="{D6CA327B-3DB6-4637-912C-0EE6879B4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BFE61-92EF-4AC0-BC8A-3741EB2B8580}"/>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6478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A33C1-3113-4DCD-B1A4-9596807B0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566446-9ADA-410A-98D4-652D1F5B6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9B9A3-9E0A-4958-B3D7-EE1D9CD0F360}"/>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5" name="Footer Placeholder 4">
            <a:extLst>
              <a:ext uri="{FF2B5EF4-FFF2-40B4-BE49-F238E27FC236}">
                <a16:creationId xmlns:a16="http://schemas.microsoft.com/office/drawing/2014/main" id="{9541CFE3-4B20-4E96-9250-14DE69FC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8B4F7-00C0-4002-83A4-17DB144D2482}"/>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386376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8794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5BB7-BF9D-408E-AB82-D466DA77D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25AF6-5FD9-4AC6-8DC0-0233B4A28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04042-5BEA-4928-A52A-8255089BEE4B}"/>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5" name="Footer Placeholder 4">
            <a:extLst>
              <a:ext uri="{FF2B5EF4-FFF2-40B4-BE49-F238E27FC236}">
                <a16:creationId xmlns:a16="http://schemas.microsoft.com/office/drawing/2014/main" id="{D7171E36-44C3-4E8A-B34A-8319B8E66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A01CD-BBDF-420C-9C74-5827E369B76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76708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DC38-FFB0-4412-ABF9-8B2E0D0DD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A601D0-40F7-4076-9EBE-ECCBBC945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60A83-2EA6-4ACD-BD3B-0B3701CCF88F}"/>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5" name="Footer Placeholder 4">
            <a:extLst>
              <a:ext uri="{FF2B5EF4-FFF2-40B4-BE49-F238E27FC236}">
                <a16:creationId xmlns:a16="http://schemas.microsoft.com/office/drawing/2014/main" id="{905DFB2D-E3BB-49B6-9C59-C10175FEB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7D7BE-135F-49BD-8B92-75A6FAB295C8}"/>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422493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5D58-F00A-4666-8C58-DB639A904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A1E4D-CBB8-4E7C-9F28-2083F5FD09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B3600-1E65-49C2-BB2A-3385BBDFF2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6A059-7DF7-4651-A364-446C3B0550B6}"/>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6" name="Footer Placeholder 5">
            <a:extLst>
              <a:ext uri="{FF2B5EF4-FFF2-40B4-BE49-F238E27FC236}">
                <a16:creationId xmlns:a16="http://schemas.microsoft.com/office/drawing/2014/main" id="{9C72A3E4-8128-4416-BC52-CCBEB2D76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563CF-E525-4B8A-816A-8676F94C27AC}"/>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112767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14BC-4180-4B40-A7EA-41A7839E7A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59CE1-972F-4C59-90A5-1C112306D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B1409-8A2B-4B7C-B6F0-8C48A90F9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81AEFF-7389-426E-B022-93ED0DECA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F6817-73D5-45AA-9EC4-84508EEBC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E06930-2F8E-4FAD-9FDA-ABDDAD649B37}"/>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8" name="Footer Placeholder 7">
            <a:extLst>
              <a:ext uri="{FF2B5EF4-FFF2-40B4-BE49-F238E27FC236}">
                <a16:creationId xmlns:a16="http://schemas.microsoft.com/office/drawing/2014/main" id="{543F2466-00AA-4C49-A7D5-64F47CEAB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B147F-9ABF-4FD1-87B1-76623524FFFB}"/>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65721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43C7-2176-4579-A0A9-217EB990C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19B72-82D8-4A16-8BF6-940581FD727B}"/>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4" name="Footer Placeholder 3">
            <a:extLst>
              <a:ext uri="{FF2B5EF4-FFF2-40B4-BE49-F238E27FC236}">
                <a16:creationId xmlns:a16="http://schemas.microsoft.com/office/drawing/2014/main" id="{CBD43DC3-222E-4933-BBEC-B9A70FB70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6D4E3-BF7F-40F8-9001-A151E8138147}"/>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198472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E7975-BB1E-4907-A631-2A9715E55CB3}"/>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3" name="Footer Placeholder 2">
            <a:extLst>
              <a:ext uri="{FF2B5EF4-FFF2-40B4-BE49-F238E27FC236}">
                <a16:creationId xmlns:a16="http://schemas.microsoft.com/office/drawing/2014/main" id="{4FC82668-04D1-4C74-A4BA-71681E9DA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42C415-4943-42E4-8A0B-9E1ACC7151CB}"/>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336695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B6A8-585A-437F-B56D-CDE9CAF0E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2B8046-5BB3-4ABA-B98A-92D554F58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BC6B55-44F4-4ECA-8F52-928AE3C7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0F7D3-BBFA-4FB7-B5DF-A24D3DFF0F13}"/>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6" name="Footer Placeholder 5">
            <a:extLst>
              <a:ext uri="{FF2B5EF4-FFF2-40B4-BE49-F238E27FC236}">
                <a16:creationId xmlns:a16="http://schemas.microsoft.com/office/drawing/2014/main" id="{8EEBD749-1C86-4B99-B6EE-D998512B2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3D13-508B-4F6A-91D8-DB267FB3860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162621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A9ED-BFE2-4F80-AA90-89A36D665B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1E2D2-277D-489A-8A8B-A35AE8F37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51DFD5-BB08-4FBD-B1D7-8F9D74D3D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50900-D919-4B80-A168-CC45D039857E}"/>
              </a:ext>
            </a:extLst>
          </p:cNvPr>
          <p:cNvSpPr>
            <a:spLocks noGrp="1"/>
          </p:cNvSpPr>
          <p:nvPr>
            <p:ph type="dt" sz="half" idx="10"/>
          </p:nvPr>
        </p:nvSpPr>
        <p:spPr/>
        <p:txBody>
          <a:bodyPr/>
          <a:lstStyle/>
          <a:p>
            <a:fld id="{2F3E8B1C-86EF-43CF-8304-249481088644}" type="datetimeFigureOut">
              <a:rPr lang="en-US" smtClean="0"/>
              <a:pPr/>
              <a:t>3/5/2025</a:t>
            </a:fld>
            <a:endParaRPr lang="en-US"/>
          </a:p>
        </p:txBody>
      </p:sp>
      <p:sp>
        <p:nvSpPr>
          <p:cNvPr id="6" name="Footer Placeholder 5">
            <a:extLst>
              <a:ext uri="{FF2B5EF4-FFF2-40B4-BE49-F238E27FC236}">
                <a16:creationId xmlns:a16="http://schemas.microsoft.com/office/drawing/2014/main" id="{F4FEF864-BCDD-44C4-B757-E7CFE1924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4AF83-BBD4-446F-8499-30085347E865}"/>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5090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56E7C-79FC-4196-91C6-BA07B796D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F82AF-97BD-4378-AF28-DC8F06BCB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D86A3-455B-45E6-A654-23CCE3503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8B1C-86EF-43CF-8304-249481088644}" type="datetimeFigureOut">
              <a:rPr lang="en-US" smtClean="0"/>
              <a:pPr/>
              <a:t>3/5/2025</a:t>
            </a:fld>
            <a:endParaRPr lang="en-US" dirty="0"/>
          </a:p>
        </p:txBody>
      </p:sp>
      <p:sp>
        <p:nvSpPr>
          <p:cNvPr id="5" name="Footer Placeholder 4">
            <a:extLst>
              <a:ext uri="{FF2B5EF4-FFF2-40B4-BE49-F238E27FC236}">
                <a16:creationId xmlns:a16="http://schemas.microsoft.com/office/drawing/2014/main" id="{A378E145-34F7-41F4-9905-219F0EF2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778D07-358F-4106-A403-20933A001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82663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Gene_duplicatio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Carol_Greider" TargetMode="External"/><Relationship Id="rId3" Type="http://schemas.openxmlformats.org/officeDocument/2006/relationships/hyperlink" Target="https://www.frontiersin.org/articles/10.3389/fgene.2020.630186/full" TargetMode="External"/><Relationship Id="rId7" Type="http://schemas.openxmlformats.org/officeDocument/2006/relationships/hyperlink" Target="https://en.wikipedia.org/wiki/List_of_Nobel_laureates_in_Physiology_or_Medic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Nobel_Prize" TargetMode="External"/><Relationship Id="rId11" Type="http://schemas.openxmlformats.org/officeDocument/2006/relationships/hyperlink" Target="https://en.wikipedia.org/wiki/Telomerase" TargetMode="External"/><Relationship Id="rId5" Type="http://schemas.openxmlformats.org/officeDocument/2006/relationships/hyperlink" Target="https://en.wikipedia.org/wiki/Cytogenetics" TargetMode="External"/><Relationship Id="rId10" Type="http://schemas.openxmlformats.org/officeDocument/2006/relationships/hyperlink" Target="https://en.wikipedia.org/wiki/Enzyme" TargetMode="External"/><Relationship Id="rId4" Type="http://schemas.openxmlformats.org/officeDocument/2006/relationships/hyperlink" Target="https://en.wikipedia.org/wiki/Barbara_McClintock" TargetMode="External"/><Relationship Id="rId9" Type="http://schemas.openxmlformats.org/officeDocument/2006/relationships/hyperlink" Target="https://en.wikipedia.org/wiki/Jack_Szosta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925;&#959;&#965;&#954;&#955;&#949;&#970;&#954;&#940;"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genome.gov/human-genome-projec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DEB8EBE-6CB3-9E5D-54FE-C75931B91C90}"/>
              </a:ext>
            </a:extLst>
          </p:cNvPr>
          <p:cNvSpPr>
            <a:spLocks noGrp="1"/>
          </p:cNvSpPr>
          <p:nvPr>
            <p:ph type="ctrTitle"/>
          </p:nvPr>
        </p:nvSpPr>
        <p:spPr>
          <a:xfrm>
            <a:off x="199505" y="1433651"/>
            <a:ext cx="11488190" cy="2821853"/>
          </a:xfrm>
        </p:spPr>
        <p:txBody>
          <a:bodyPr>
            <a:normAutofit/>
          </a:bodyPr>
          <a:lstStyle/>
          <a:p>
            <a:r>
              <a:rPr lang="el-GR"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Μοριακά μονοπάτια του κυττάρου: </a:t>
            </a:r>
            <a:br>
              <a:rPr lang="el-GR"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l-GR"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Σημασία στην ομοιόσταση και στη νόσο (1)</a:t>
            </a:r>
            <a:br>
              <a:rPr lang="el-GR"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l-GR"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r>
              <a:rPr lang="el-GR"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Κεφάλαιο 1, </a:t>
            </a: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Robbins </a:t>
            </a:r>
            <a:r>
              <a:rPr lang="el-GR"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Βασική Παθολογική Ανατομική, 10</a:t>
            </a:r>
            <a:r>
              <a:rPr lang="el-GR" sz="2800" baseline="30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η</a:t>
            </a:r>
            <a:r>
              <a:rPr lang="el-GR"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έκδοση</a:t>
            </a:r>
            <a:endParaRPr lang="el-GR" sz="7200" b="1" dirty="0">
              <a:solidFill>
                <a:srgbClr val="C00000"/>
              </a:solidFill>
              <a:latin typeface="+mn-lt"/>
            </a:endParaRPr>
          </a:p>
        </p:txBody>
      </p:sp>
      <p:sp>
        <p:nvSpPr>
          <p:cNvPr id="5" name="Υπότιτλος 4">
            <a:extLst>
              <a:ext uri="{FF2B5EF4-FFF2-40B4-BE49-F238E27FC236}">
                <a16:creationId xmlns:a16="http://schemas.microsoft.com/office/drawing/2014/main" id="{20F9CC7B-68F0-179C-4ACC-FD953DB2DDF6}"/>
              </a:ext>
            </a:extLst>
          </p:cNvPr>
          <p:cNvSpPr>
            <a:spLocks noGrp="1"/>
          </p:cNvSpPr>
          <p:nvPr>
            <p:ph type="subTitle" idx="1"/>
          </p:nvPr>
        </p:nvSpPr>
        <p:spPr>
          <a:xfrm>
            <a:off x="4980524" y="4838438"/>
            <a:ext cx="6040583" cy="1655762"/>
          </a:xfrm>
        </p:spPr>
        <p:txBody>
          <a:bodyPr>
            <a:normAutofit/>
          </a:bodyPr>
          <a:lstStyle/>
          <a:p>
            <a:r>
              <a:rPr lang="el-GR" sz="2000" b="1" dirty="0">
                <a:solidFill>
                  <a:schemeClr val="tx2"/>
                </a:solidFill>
              </a:rPr>
              <a:t>Ελένη Κουρέα</a:t>
            </a:r>
            <a:endParaRPr lang="en-US" sz="2000" b="1" dirty="0">
              <a:solidFill>
                <a:schemeClr val="tx2"/>
              </a:solidFill>
            </a:endParaRPr>
          </a:p>
          <a:p>
            <a:r>
              <a:rPr lang="el-GR" sz="2000" b="1" dirty="0">
                <a:solidFill>
                  <a:schemeClr val="tx2"/>
                </a:solidFill>
              </a:rPr>
              <a:t>Καθηγήτρια Παθολογικής Ανατομικής</a:t>
            </a:r>
            <a:endParaRPr lang="en-US" sz="2000" b="1" dirty="0">
              <a:solidFill>
                <a:schemeClr val="tx2"/>
              </a:solidFill>
            </a:endParaRPr>
          </a:p>
          <a:p>
            <a:r>
              <a:rPr lang="el-GR" sz="2000" b="1" dirty="0">
                <a:solidFill>
                  <a:schemeClr val="tx2"/>
                </a:solidFill>
              </a:rPr>
              <a:t>Τμήμα Ιατρικής</a:t>
            </a:r>
          </a:p>
          <a:p>
            <a:r>
              <a:rPr lang="el-GR" sz="2000" b="1" dirty="0">
                <a:solidFill>
                  <a:schemeClr val="tx2"/>
                </a:solidFill>
              </a:rPr>
              <a:t>Πανεπιστήμιο Πατρών</a:t>
            </a:r>
          </a:p>
        </p:txBody>
      </p:sp>
      <p:pic>
        <p:nvPicPr>
          <p:cNvPr id="2" name="Picture 7" descr="ΠΓΝΠ">
            <a:extLst>
              <a:ext uri="{FF2B5EF4-FFF2-40B4-BE49-F238E27FC236}">
                <a16:creationId xmlns:a16="http://schemas.microsoft.com/office/drawing/2014/main" id="{0CBAA476-E435-CD28-51A6-95462026E851}"/>
              </a:ext>
            </a:extLst>
          </p:cNvPr>
          <p:cNvPicPr>
            <a:picLocks noChangeAspect="1" noChangeArrowheads="1"/>
          </p:cNvPicPr>
          <p:nvPr/>
        </p:nvPicPr>
        <p:blipFill>
          <a:blip r:embed="rId3" cstate="print"/>
          <a:srcRect l="1715" t="22491" r="2933" b="2855"/>
          <a:stretch>
            <a:fillRect/>
          </a:stretch>
        </p:blipFill>
        <p:spPr bwMode="auto">
          <a:xfrm>
            <a:off x="724403" y="4981313"/>
            <a:ext cx="2735263" cy="1370013"/>
          </a:xfrm>
          <a:prstGeom prst="rect">
            <a:avLst/>
          </a:prstGeom>
          <a:noFill/>
          <a:ln w="9525">
            <a:noFill/>
            <a:miter lim="800000"/>
            <a:headEnd/>
            <a:tailEnd/>
          </a:ln>
        </p:spPr>
      </p:pic>
      <p:pic>
        <p:nvPicPr>
          <p:cNvPr id="3" name="Picture 6" descr="Ag Andreas">
            <a:extLst>
              <a:ext uri="{FF2B5EF4-FFF2-40B4-BE49-F238E27FC236}">
                <a16:creationId xmlns:a16="http://schemas.microsoft.com/office/drawing/2014/main" id="{84D0DD46-E29F-37DB-0CF8-64C6D91560E2}"/>
              </a:ext>
            </a:extLst>
          </p:cNvPr>
          <p:cNvPicPr>
            <a:picLocks noChangeAspect="1" noChangeArrowheads="1"/>
          </p:cNvPicPr>
          <p:nvPr/>
        </p:nvPicPr>
        <p:blipFill>
          <a:blip r:embed="rId4" cstate="print"/>
          <a:srcRect l="16713" t="6285" r="16621" b="3638"/>
          <a:stretch>
            <a:fillRect/>
          </a:stretch>
        </p:blipFill>
        <p:spPr bwMode="auto">
          <a:xfrm>
            <a:off x="3603193" y="4998867"/>
            <a:ext cx="855662" cy="1296988"/>
          </a:xfrm>
          <a:prstGeom prst="rect">
            <a:avLst/>
          </a:prstGeom>
          <a:noFill/>
          <a:ln w="9525">
            <a:noFill/>
            <a:miter lim="800000"/>
            <a:headEnd/>
            <a:tailEnd/>
          </a:ln>
        </p:spPr>
      </p:pic>
    </p:spTree>
    <p:extLst>
      <p:ext uri="{BB962C8B-B14F-4D97-AF65-F5344CB8AC3E}">
        <p14:creationId xmlns:p14="http://schemas.microsoft.com/office/powerpoint/2010/main" val="224378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45418-B260-13C3-2510-111A024CE28D}"/>
              </a:ext>
            </a:extLst>
          </p:cNvPr>
          <p:cNvSpPr>
            <a:spLocks noGrp="1"/>
          </p:cNvSpPr>
          <p:nvPr>
            <p:ph type="title"/>
          </p:nvPr>
        </p:nvSpPr>
        <p:spPr/>
        <p:txBody>
          <a:bodyPr/>
          <a:lstStyle/>
          <a:p>
            <a:pPr algn="ctr"/>
            <a:r>
              <a:rPr lang="el-GR" dirty="0" err="1">
                <a:solidFill>
                  <a:srgbClr val="C00000"/>
                </a:solidFill>
              </a:rPr>
              <a:t>Γονιδίωμα</a:t>
            </a:r>
            <a:r>
              <a:rPr lang="el-GR" dirty="0">
                <a:solidFill>
                  <a:srgbClr val="C00000"/>
                </a:solidFill>
              </a:rPr>
              <a:t> </a:t>
            </a:r>
          </a:p>
        </p:txBody>
      </p:sp>
      <p:sp>
        <p:nvSpPr>
          <p:cNvPr id="3" name="Θέση περιεχομένου 2">
            <a:extLst>
              <a:ext uri="{FF2B5EF4-FFF2-40B4-BE49-F238E27FC236}">
                <a16:creationId xmlns:a16="http://schemas.microsoft.com/office/drawing/2014/main" id="{D561F8C2-D722-4339-919E-E9C045048224}"/>
              </a:ext>
            </a:extLst>
          </p:cNvPr>
          <p:cNvSpPr>
            <a:spLocks noGrp="1"/>
          </p:cNvSpPr>
          <p:nvPr>
            <p:ph idx="1"/>
          </p:nvPr>
        </p:nvSpPr>
        <p:spPr/>
        <p:txBody>
          <a:bodyPr>
            <a:normAutofit/>
          </a:bodyPr>
          <a:lstStyle/>
          <a:p>
            <a:r>
              <a:rPr lang="el-GR" dirty="0"/>
              <a:t>Το </a:t>
            </a:r>
            <a:r>
              <a:rPr lang="en-US" dirty="0"/>
              <a:t>DNA </a:t>
            </a:r>
            <a:r>
              <a:rPr lang="el-GR" dirty="0"/>
              <a:t>που δεν κωδικοποιεί πρωτεΐνες (</a:t>
            </a:r>
            <a:r>
              <a:rPr lang="en-US" dirty="0">
                <a:solidFill>
                  <a:srgbClr val="C00000"/>
                </a:solidFill>
              </a:rPr>
              <a:t>non-coding DNA</a:t>
            </a:r>
            <a:r>
              <a:rPr lang="en-US" dirty="0"/>
              <a:t>)</a:t>
            </a:r>
            <a:r>
              <a:rPr lang="el-GR" dirty="0"/>
              <a:t>, </a:t>
            </a:r>
            <a:r>
              <a:rPr lang="en-US" dirty="0"/>
              <a:t>~ 98,5% </a:t>
            </a:r>
            <a:r>
              <a:rPr lang="el-GR" dirty="0"/>
              <a:t>του </a:t>
            </a:r>
            <a:r>
              <a:rPr lang="el-GR" dirty="0" err="1"/>
              <a:t>γονιδιώματος</a:t>
            </a:r>
            <a:r>
              <a:rPr lang="el-GR" dirty="0"/>
              <a:t>, περιλαμβάνει:</a:t>
            </a:r>
            <a:endParaRPr lang="en-US" dirty="0"/>
          </a:p>
          <a:p>
            <a:pPr lvl="1"/>
            <a:endParaRPr lang="el-GR" dirty="0"/>
          </a:p>
          <a:p>
            <a:pPr lvl="1"/>
            <a:r>
              <a:rPr lang="el-GR" dirty="0">
                <a:solidFill>
                  <a:srgbClr val="C00000"/>
                </a:solidFill>
              </a:rPr>
              <a:t>Υποκινητές</a:t>
            </a:r>
            <a:r>
              <a:rPr lang="el-GR" dirty="0"/>
              <a:t> γονιδίων που δεσμεύουν μεταγραφικούς παράγοντες</a:t>
            </a:r>
          </a:p>
          <a:p>
            <a:pPr lvl="1"/>
            <a:r>
              <a:rPr lang="el-GR" dirty="0"/>
              <a:t>Θέσεις δέσμευσης πρωτεϊνών για διατήρηση </a:t>
            </a:r>
            <a:r>
              <a:rPr lang="el-GR" dirty="0">
                <a:solidFill>
                  <a:srgbClr val="C00000"/>
                </a:solidFill>
              </a:rPr>
              <a:t>δομής χρωματίνης</a:t>
            </a:r>
          </a:p>
          <a:p>
            <a:pPr lvl="1"/>
            <a:r>
              <a:rPr lang="el-GR" dirty="0"/>
              <a:t>Μη </a:t>
            </a:r>
            <a:r>
              <a:rPr lang="el-GR" dirty="0" err="1"/>
              <a:t>κωδικοποιούντα</a:t>
            </a:r>
            <a:r>
              <a:rPr lang="el-GR" dirty="0"/>
              <a:t> </a:t>
            </a:r>
            <a:r>
              <a:rPr lang="el-GR" dirty="0">
                <a:solidFill>
                  <a:srgbClr val="C00000"/>
                </a:solidFill>
              </a:rPr>
              <a:t>ρυθμιστικά </a:t>
            </a:r>
            <a:r>
              <a:rPr lang="en-US" dirty="0">
                <a:solidFill>
                  <a:srgbClr val="C00000"/>
                </a:solidFill>
              </a:rPr>
              <a:t>RNA</a:t>
            </a:r>
            <a:r>
              <a:rPr lang="en-US" dirty="0"/>
              <a:t> (</a:t>
            </a:r>
            <a:r>
              <a:rPr lang="el-GR" dirty="0" err="1"/>
              <a:t>μικρο</a:t>
            </a:r>
            <a:r>
              <a:rPr lang="el-GR" dirty="0"/>
              <a:t>-</a:t>
            </a:r>
            <a:r>
              <a:rPr lang="en-US" dirty="0"/>
              <a:t>RNA (</a:t>
            </a:r>
            <a:r>
              <a:rPr lang="el-GR" dirty="0"/>
              <a:t>=</a:t>
            </a:r>
            <a:r>
              <a:rPr lang="en-US" dirty="0"/>
              <a:t>miRNA) </a:t>
            </a:r>
            <a:r>
              <a:rPr lang="el-GR" dirty="0"/>
              <a:t>και μεγάλα ρυθμιστικά </a:t>
            </a:r>
            <a:r>
              <a:rPr lang="en-US" dirty="0"/>
              <a:t>RNA)</a:t>
            </a:r>
            <a:endParaRPr lang="el-GR" dirty="0"/>
          </a:p>
          <a:p>
            <a:pPr lvl="1"/>
            <a:r>
              <a:rPr lang="el-GR" dirty="0"/>
              <a:t>Μεταθετά γενετικά στοιχεία (</a:t>
            </a:r>
            <a:r>
              <a:rPr lang="el-GR" dirty="0" err="1">
                <a:solidFill>
                  <a:srgbClr val="C00000"/>
                </a:solidFill>
              </a:rPr>
              <a:t>τρανσποζόνια</a:t>
            </a:r>
            <a:r>
              <a:rPr lang="el-GR" dirty="0"/>
              <a:t>) ~1/3 του </a:t>
            </a:r>
            <a:r>
              <a:rPr lang="el-GR" dirty="0" err="1"/>
              <a:t>γονιδιώματος</a:t>
            </a:r>
            <a:r>
              <a:rPr lang="el-GR" dirty="0"/>
              <a:t> </a:t>
            </a:r>
          </a:p>
          <a:p>
            <a:pPr lvl="2"/>
            <a:r>
              <a:rPr lang="el-GR" dirty="0"/>
              <a:t>Για γονιδιακή ρύθμιση και οργάνωση χρωματίνης</a:t>
            </a:r>
            <a:endParaRPr lang="en-US" dirty="0"/>
          </a:p>
          <a:p>
            <a:pPr lvl="1"/>
            <a:r>
              <a:rPr lang="el-GR" dirty="0"/>
              <a:t>Περιοχές </a:t>
            </a:r>
            <a:r>
              <a:rPr lang="el-GR" dirty="0" err="1">
                <a:solidFill>
                  <a:srgbClr val="C00000"/>
                </a:solidFill>
              </a:rPr>
              <a:t>κεντρομεριδίων</a:t>
            </a:r>
            <a:r>
              <a:rPr lang="el-GR" dirty="0"/>
              <a:t> (</a:t>
            </a:r>
            <a:r>
              <a:rPr lang="el-GR" dirty="0" err="1"/>
              <a:t>συνδέτες</a:t>
            </a:r>
            <a:r>
              <a:rPr lang="el-GR" dirty="0"/>
              <a:t> </a:t>
            </a:r>
            <a:r>
              <a:rPr lang="el-GR" dirty="0" err="1"/>
              <a:t>χρωματίδων</a:t>
            </a:r>
            <a:r>
              <a:rPr lang="el-GR" dirty="0"/>
              <a:t>)</a:t>
            </a:r>
          </a:p>
          <a:p>
            <a:pPr lvl="1"/>
            <a:r>
              <a:rPr lang="el-GR" dirty="0"/>
              <a:t>Περιοχές των </a:t>
            </a:r>
            <a:r>
              <a:rPr lang="el-GR" dirty="0" err="1">
                <a:solidFill>
                  <a:srgbClr val="C00000"/>
                </a:solidFill>
              </a:rPr>
              <a:t>τελομερών</a:t>
            </a:r>
            <a:r>
              <a:rPr lang="el-GR" dirty="0"/>
              <a:t> (άκρα χρωμοσωμάτων)</a:t>
            </a:r>
          </a:p>
        </p:txBody>
      </p:sp>
    </p:spTree>
    <p:extLst>
      <p:ext uri="{BB962C8B-B14F-4D97-AF65-F5344CB8AC3E}">
        <p14:creationId xmlns:p14="http://schemas.microsoft.com/office/powerpoint/2010/main" val="11084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B0CCBB-9B15-DB1C-812E-634E00BE7CB5}"/>
              </a:ext>
            </a:extLst>
          </p:cNvPr>
          <p:cNvSpPr>
            <a:spLocks noGrp="1"/>
          </p:cNvSpPr>
          <p:nvPr>
            <p:ph type="title"/>
          </p:nvPr>
        </p:nvSpPr>
        <p:spPr>
          <a:xfrm>
            <a:off x="838200" y="248748"/>
            <a:ext cx="10515600" cy="798657"/>
          </a:xfrm>
        </p:spPr>
        <p:txBody>
          <a:bodyPr/>
          <a:lstStyle/>
          <a:p>
            <a:pPr algn="ctr"/>
            <a:r>
              <a:rPr lang="el-GR" b="1" dirty="0">
                <a:solidFill>
                  <a:srgbClr val="C00000"/>
                </a:solidFill>
              </a:rPr>
              <a:t>Γονιδιακή ρύθμιση</a:t>
            </a:r>
          </a:p>
        </p:txBody>
      </p:sp>
      <p:sp>
        <p:nvSpPr>
          <p:cNvPr id="3" name="Θέση περιεχομένου 2">
            <a:extLst>
              <a:ext uri="{FF2B5EF4-FFF2-40B4-BE49-F238E27FC236}">
                <a16:creationId xmlns:a16="http://schemas.microsoft.com/office/drawing/2014/main" id="{46FF86E9-7D1A-B175-8172-093533238F9F}"/>
              </a:ext>
            </a:extLst>
          </p:cNvPr>
          <p:cNvSpPr>
            <a:spLocks noGrp="1"/>
          </p:cNvSpPr>
          <p:nvPr>
            <p:ph idx="1"/>
          </p:nvPr>
        </p:nvSpPr>
        <p:spPr>
          <a:xfrm>
            <a:off x="838200" y="1785345"/>
            <a:ext cx="10515600" cy="4351338"/>
          </a:xfrm>
        </p:spPr>
        <p:txBody>
          <a:bodyPr>
            <a:normAutofit/>
          </a:bodyPr>
          <a:lstStyle/>
          <a:p>
            <a:r>
              <a:rPr lang="el-GR" dirty="0"/>
              <a:t>Αν και όλα τα κύτταρα έχουν το ίδιο </a:t>
            </a:r>
            <a:r>
              <a:rPr lang="en-US" dirty="0"/>
              <a:t>DNA, </a:t>
            </a:r>
            <a:r>
              <a:rPr lang="el-GR" dirty="0"/>
              <a:t>εμφανίζουν διαφορετική δομή και λειτουργία λόγω της ρύθμισης της γονιδιακής έκφρασης</a:t>
            </a:r>
          </a:p>
          <a:p>
            <a:r>
              <a:rPr lang="el-GR" dirty="0"/>
              <a:t>που συντελείται κυρίως </a:t>
            </a:r>
          </a:p>
          <a:p>
            <a:r>
              <a:rPr lang="el-GR" dirty="0"/>
              <a:t>Α. με </a:t>
            </a:r>
            <a:r>
              <a:rPr lang="el-GR" b="1" dirty="0" err="1">
                <a:solidFill>
                  <a:srgbClr val="C00000"/>
                </a:solidFill>
              </a:rPr>
              <a:t>επιγενετικές</a:t>
            </a:r>
            <a:r>
              <a:rPr lang="el-GR" b="1" dirty="0">
                <a:solidFill>
                  <a:srgbClr val="C00000"/>
                </a:solidFill>
              </a:rPr>
              <a:t> τροποποιήσεις</a:t>
            </a:r>
          </a:p>
          <a:p>
            <a:pPr lvl="1"/>
            <a:r>
              <a:rPr lang="el-GR" dirty="0"/>
              <a:t>και κατευθύνει τις περιοχές του </a:t>
            </a:r>
            <a:r>
              <a:rPr lang="el-GR" dirty="0" err="1"/>
              <a:t>γονιδιώματος</a:t>
            </a:r>
            <a:r>
              <a:rPr lang="el-GR" dirty="0"/>
              <a:t> που διαμορφώνονται ως </a:t>
            </a:r>
            <a:r>
              <a:rPr lang="el-GR" dirty="0" err="1"/>
              <a:t>ευχρωματίνη</a:t>
            </a:r>
            <a:r>
              <a:rPr lang="el-GR" dirty="0"/>
              <a:t> ή </a:t>
            </a:r>
            <a:r>
              <a:rPr lang="el-GR" dirty="0" err="1"/>
              <a:t>ετεροχρωματίνη</a:t>
            </a:r>
            <a:endParaRPr lang="el-GR" dirty="0"/>
          </a:p>
          <a:p>
            <a:r>
              <a:rPr lang="el-GR" dirty="0"/>
              <a:t>Β. </a:t>
            </a:r>
            <a:r>
              <a:rPr lang="el-GR" dirty="0" err="1"/>
              <a:t>Μικρο</a:t>
            </a:r>
            <a:r>
              <a:rPr lang="el-GR" dirty="0"/>
              <a:t>-</a:t>
            </a:r>
            <a:r>
              <a:rPr lang="en-US" dirty="0"/>
              <a:t>RNA </a:t>
            </a:r>
            <a:r>
              <a:rPr lang="el-GR" dirty="0"/>
              <a:t>και μεγάλο μη </a:t>
            </a:r>
            <a:r>
              <a:rPr lang="el-GR" dirty="0" err="1"/>
              <a:t>κωδικοποιό</a:t>
            </a:r>
            <a:r>
              <a:rPr lang="el-GR" dirty="0"/>
              <a:t> </a:t>
            </a:r>
            <a:r>
              <a:rPr lang="en-US" dirty="0"/>
              <a:t>RNA</a:t>
            </a:r>
            <a:endParaRPr lang="el-GR" dirty="0"/>
          </a:p>
        </p:txBody>
      </p:sp>
    </p:spTree>
    <p:extLst>
      <p:ext uri="{BB962C8B-B14F-4D97-AF65-F5344CB8AC3E}">
        <p14:creationId xmlns:p14="http://schemas.microsoft.com/office/powerpoint/2010/main" val="195766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72330D-2A59-9C99-07A0-A6A60C8038E0}"/>
              </a:ext>
            </a:extLst>
          </p:cNvPr>
          <p:cNvSpPr>
            <a:spLocks noGrp="1"/>
          </p:cNvSpPr>
          <p:nvPr>
            <p:ph type="title"/>
          </p:nvPr>
        </p:nvSpPr>
        <p:spPr>
          <a:xfrm>
            <a:off x="838200" y="365126"/>
            <a:ext cx="10515600" cy="771534"/>
          </a:xfrm>
        </p:spPr>
        <p:txBody>
          <a:bodyPr/>
          <a:lstStyle/>
          <a:p>
            <a:r>
              <a:rPr lang="el-GR" sz="4400" spc="-1" dirty="0">
                <a:solidFill>
                  <a:srgbClr val="C00000"/>
                </a:solidFill>
                <a:latin typeface="Arial"/>
              </a:rPr>
              <a:t>Οργάνωση </a:t>
            </a:r>
            <a:r>
              <a:rPr lang="el-GR" sz="4400" spc="-1" dirty="0" err="1">
                <a:solidFill>
                  <a:srgbClr val="C00000"/>
                </a:solidFill>
                <a:latin typeface="Arial"/>
              </a:rPr>
              <a:t>γονιδιώματος</a:t>
            </a:r>
            <a:endParaRPr lang="el-GR" dirty="0"/>
          </a:p>
        </p:txBody>
      </p:sp>
      <p:sp>
        <p:nvSpPr>
          <p:cNvPr id="3" name="Θέση περιεχομένου 2">
            <a:extLst>
              <a:ext uri="{FF2B5EF4-FFF2-40B4-BE49-F238E27FC236}">
                <a16:creationId xmlns:a16="http://schemas.microsoft.com/office/drawing/2014/main" id="{C07CC991-4520-A832-0881-A089E3F6C9D2}"/>
              </a:ext>
            </a:extLst>
          </p:cNvPr>
          <p:cNvSpPr>
            <a:spLocks noGrp="1"/>
          </p:cNvSpPr>
          <p:nvPr>
            <p:ph idx="1"/>
          </p:nvPr>
        </p:nvSpPr>
        <p:spPr>
          <a:xfrm>
            <a:off x="349136" y="1380779"/>
            <a:ext cx="6263291" cy="5217664"/>
          </a:xfrm>
        </p:spPr>
        <p:txBody>
          <a:bodyPr>
            <a:normAutofit fontScale="92500" lnSpcReduction="20000"/>
          </a:bodyPr>
          <a:lstStyle/>
          <a:p>
            <a:r>
              <a:rPr lang="en-US" sz="2800" dirty="0"/>
              <a:t>DNA </a:t>
            </a:r>
            <a:r>
              <a:rPr lang="el-GR" sz="2800" dirty="0"/>
              <a:t>που </a:t>
            </a:r>
            <a:r>
              <a:rPr lang="el-GR" sz="2800" dirty="0">
                <a:solidFill>
                  <a:srgbClr val="C00000"/>
                </a:solidFill>
              </a:rPr>
              <a:t>μεταγράφεται</a:t>
            </a:r>
            <a:r>
              <a:rPr lang="el-GR" sz="2800" dirty="0"/>
              <a:t>: </a:t>
            </a:r>
            <a:r>
              <a:rPr lang="el-GR" sz="2800" b="1" dirty="0" err="1">
                <a:solidFill>
                  <a:srgbClr val="C00000"/>
                </a:solidFill>
              </a:rPr>
              <a:t>ευχρωματίνη</a:t>
            </a:r>
            <a:r>
              <a:rPr lang="el-GR" sz="2800" dirty="0"/>
              <a:t> (ανοιχτή (ξεδιπλωμένη) χρωματίνη σχετίζεται συνήθως με </a:t>
            </a:r>
            <a:r>
              <a:rPr lang="el-GR" sz="2800" dirty="0" err="1">
                <a:solidFill>
                  <a:srgbClr val="C00000"/>
                </a:solidFill>
              </a:rPr>
              <a:t>ακετυλίωση</a:t>
            </a:r>
            <a:r>
              <a:rPr lang="el-GR" sz="2800" dirty="0">
                <a:solidFill>
                  <a:srgbClr val="C00000"/>
                </a:solidFill>
              </a:rPr>
              <a:t> μέσω </a:t>
            </a:r>
            <a:r>
              <a:rPr lang="el-GR" sz="2800" dirty="0" err="1">
                <a:solidFill>
                  <a:srgbClr val="C00000"/>
                </a:solidFill>
              </a:rPr>
              <a:t>ακετυλο-τρανσφερασών</a:t>
            </a:r>
            <a:endParaRPr lang="el-GR" sz="2800" dirty="0">
              <a:solidFill>
                <a:srgbClr val="C00000"/>
              </a:solidFill>
            </a:endParaRPr>
          </a:p>
          <a:p>
            <a:pPr lvl="1"/>
            <a:r>
              <a:rPr lang="el-GR" sz="2400" dirty="0"/>
              <a:t>Οι </a:t>
            </a:r>
            <a:r>
              <a:rPr lang="el-GR" sz="2400" dirty="0" err="1"/>
              <a:t>αποακετυλάσες</a:t>
            </a:r>
            <a:r>
              <a:rPr lang="el-GR" sz="2400" dirty="0"/>
              <a:t> (</a:t>
            </a:r>
            <a:r>
              <a:rPr lang="en-US" sz="2400" dirty="0"/>
              <a:t>histone deacetylase, HDAC) </a:t>
            </a:r>
            <a:r>
              <a:rPr lang="el-GR" sz="2400" dirty="0"/>
              <a:t>οδηγούν σε πύκνωση της χρωματίνης</a:t>
            </a:r>
          </a:p>
          <a:p>
            <a:r>
              <a:rPr lang="en-US" sz="2800" dirty="0"/>
              <a:t>DNA </a:t>
            </a:r>
            <a:r>
              <a:rPr lang="el-GR" sz="2800" dirty="0"/>
              <a:t>που δεν μεταγράφεται: </a:t>
            </a:r>
            <a:r>
              <a:rPr lang="el-GR" sz="2800" b="1" dirty="0" err="1">
                <a:solidFill>
                  <a:srgbClr val="C00000"/>
                </a:solidFill>
              </a:rPr>
              <a:t>ετεροχρωματίνη</a:t>
            </a:r>
            <a:r>
              <a:rPr lang="el-GR" sz="2800" dirty="0"/>
              <a:t> (πυκνά διπλωμένη</a:t>
            </a:r>
            <a:r>
              <a:rPr lang="en-US" sz="2800" dirty="0"/>
              <a:t>, </a:t>
            </a:r>
            <a:r>
              <a:rPr lang="el-GR" sz="2800" dirty="0">
                <a:solidFill>
                  <a:srgbClr val="C00000"/>
                </a:solidFill>
              </a:rPr>
              <a:t>σιωπηρή</a:t>
            </a:r>
            <a:r>
              <a:rPr lang="el-GR" sz="2800" dirty="0"/>
              <a:t>) χρωματίνη σχετίζεται συνήθως με </a:t>
            </a:r>
            <a:r>
              <a:rPr lang="el-GR" sz="2800" dirty="0">
                <a:solidFill>
                  <a:srgbClr val="C00000"/>
                </a:solidFill>
              </a:rPr>
              <a:t>μεθυλίωση</a:t>
            </a:r>
          </a:p>
          <a:p>
            <a:r>
              <a:rPr lang="el-GR" dirty="0"/>
              <a:t>Αντιδράσεις </a:t>
            </a:r>
            <a:r>
              <a:rPr lang="el-GR" dirty="0">
                <a:solidFill>
                  <a:srgbClr val="C00000"/>
                </a:solidFill>
              </a:rPr>
              <a:t>μεθυλίωσης και </a:t>
            </a:r>
            <a:r>
              <a:rPr lang="el-GR" dirty="0" err="1">
                <a:solidFill>
                  <a:srgbClr val="C00000"/>
                </a:solidFill>
              </a:rPr>
              <a:t>ακετυλίωσης</a:t>
            </a:r>
            <a:r>
              <a:rPr lang="el-GR" dirty="0">
                <a:solidFill>
                  <a:srgbClr val="C00000"/>
                </a:solidFill>
              </a:rPr>
              <a:t> </a:t>
            </a:r>
            <a:r>
              <a:rPr lang="el-GR" dirty="0"/>
              <a:t>είναι πολύ σημαντικές στην </a:t>
            </a:r>
            <a:r>
              <a:rPr lang="el-GR" dirty="0" err="1">
                <a:solidFill>
                  <a:srgbClr val="C00000"/>
                </a:solidFill>
              </a:rPr>
              <a:t>επιγενετική</a:t>
            </a:r>
            <a:r>
              <a:rPr lang="el-GR" dirty="0">
                <a:solidFill>
                  <a:srgbClr val="C00000"/>
                </a:solidFill>
              </a:rPr>
              <a:t> γονιδιακή ρύθμιση</a:t>
            </a:r>
          </a:p>
          <a:p>
            <a:pPr lvl="1"/>
            <a:r>
              <a:rPr lang="el-GR" sz="2400" dirty="0"/>
              <a:t>Αναστολείς </a:t>
            </a:r>
            <a:r>
              <a:rPr lang="en-US" sz="2400" dirty="0"/>
              <a:t>HDAC </a:t>
            </a:r>
            <a:r>
              <a:rPr lang="el-GR" sz="2400" dirty="0"/>
              <a:t>και αναστολείς </a:t>
            </a:r>
            <a:r>
              <a:rPr lang="el-GR" sz="2400" dirty="0" err="1"/>
              <a:t>μεθυλίωσης</a:t>
            </a:r>
            <a:r>
              <a:rPr lang="el-GR" sz="2400" dirty="0"/>
              <a:t> χρησιμοποιούνται στη θεραπεία τύπων καρκίνου </a:t>
            </a:r>
          </a:p>
          <a:p>
            <a:endParaRPr lang="el-GR" dirty="0"/>
          </a:p>
        </p:txBody>
      </p:sp>
      <p:pic>
        <p:nvPicPr>
          <p:cNvPr id="2050" name="Picture 2">
            <a:extLst>
              <a:ext uri="{FF2B5EF4-FFF2-40B4-BE49-F238E27FC236}">
                <a16:creationId xmlns:a16="http://schemas.microsoft.com/office/drawing/2014/main" id="{0C5D568E-E657-1805-3B94-FED12EFDBC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427" y="1380779"/>
            <a:ext cx="4925637" cy="4367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1DED73-061C-8126-AE02-83B3FA13ACB1}"/>
              </a:ext>
            </a:extLst>
          </p:cNvPr>
          <p:cNvSpPr txBox="1"/>
          <p:nvPr/>
        </p:nvSpPr>
        <p:spPr>
          <a:xfrm>
            <a:off x="6887095" y="5992297"/>
            <a:ext cx="6093228" cy="369332"/>
          </a:xfrm>
          <a:prstGeom prst="rect">
            <a:avLst/>
          </a:prstGeom>
          <a:noFill/>
        </p:spPr>
        <p:txBody>
          <a:bodyPr wrap="square">
            <a:spAutoFit/>
          </a:bodyPr>
          <a:lstStyle/>
          <a:p>
            <a:r>
              <a:rPr lang="el-GR" dirty="0"/>
              <a:t>https://en.wikipedia.org/wiki/Euchromatin</a:t>
            </a:r>
          </a:p>
        </p:txBody>
      </p:sp>
    </p:spTree>
    <p:extLst>
      <p:ext uri="{BB962C8B-B14F-4D97-AF65-F5344CB8AC3E}">
        <p14:creationId xmlns:p14="http://schemas.microsoft.com/office/powerpoint/2010/main" val="405924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B0CCBB-9B15-DB1C-812E-634E00BE7CB5}"/>
              </a:ext>
            </a:extLst>
          </p:cNvPr>
          <p:cNvSpPr>
            <a:spLocks noGrp="1"/>
          </p:cNvSpPr>
          <p:nvPr>
            <p:ph type="title"/>
          </p:nvPr>
        </p:nvSpPr>
        <p:spPr>
          <a:xfrm>
            <a:off x="838200" y="248748"/>
            <a:ext cx="10515600" cy="798657"/>
          </a:xfrm>
        </p:spPr>
        <p:txBody>
          <a:bodyPr>
            <a:normAutofit fontScale="90000"/>
          </a:bodyPr>
          <a:lstStyle/>
          <a:p>
            <a:pPr algn="ctr"/>
            <a:r>
              <a:rPr lang="el-GR" b="1" dirty="0">
                <a:solidFill>
                  <a:srgbClr val="C00000"/>
                </a:solidFill>
              </a:rPr>
              <a:t>Γονιδιακή ρύθμιση: Α. </a:t>
            </a:r>
            <a:r>
              <a:rPr lang="el-GR" b="1" dirty="0" err="1">
                <a:solidFill>
                  <a:srgbClr val="C00000"/>
                </a:solidFill>
              </a:rPr>
              <a:t>επιγενετικές</a:t>
            </a:r>
            <a:r>
              <a:rPr lang="el-GR" b="1" dirty="0">
                <a:solidFill>
                  <a:srgbClr val="C00000"/>
                </a:solidFill>
              </a:rPr>
              <a:t> τροποποιήσεις</a:t>
            </a:r>
          </a:p>
        </p:txBody>
      </p:sp>
      <p:sp>
        <p:nvSpPr>
          <p:cNvPr id="3" name="Θέση περιεχομένου 2">
            <a:extLst>
              <a:ext uri="{FF2B5EF4-FFF2-40B4-BE49-F238E27FC236}">
                <a16:creationId xmlns:a16="http://schemas.microsoft.com/office/drawing/2014/main" id="{46FF86E9-7D1A-B175-8172-093533238F9F}"/>
              </a:ext>
            </a:extLst>
          </p:cNvPr>
          <p:cNvSpPr>
            <a:spLocks noGrp="1"/>
          </p:cNvSpPr>
          <p:nvPr>
            <p:ph idx="1"/>
          </p:nvPr>
        </p:nvSpPr>
        <p:spPr>
          <a:xfrm>
            <a:off x="615142" y="1469462"/>
            <a:ext cx="10324407" cy="4351338"/>
          </a:xfrm>
        </p:spPr>
        <p:txBody>
          <a:bodyPr>
            <a:normAutofit/>
          </a:bodyPr>
          <a:lstStyle/>
          <a:p>
            <a:r>
              <a:rPr lang="el-GR" dirty="0"/>
              <a:t>Μηχανισμοί:</a:t>
            </a:r>
          </a:p>
          <a:p>
            <a:pPr lvl="1"/>
            <a:r>
              <a:rPr lang="el-GR" b="1" dirty="0" err="1">
                <a:solidFill>
                  <a:srgbClr val="C00000"/>
                </a:solidFill>
              </a:rPr>
              <a:t>Μεθυλίωση</a:t>
            </a:r>
            <a:r>
              <a:rPr lang="el-GR" b="1" dirty="0">
                <a:solidFill>
                  <a:srgbClr val="C00000"/>
                </a:solidFill>
              </a:rPr>
              <a:t> </a:t>
            </a:r>
            <a:r>
              <a:rPr lang="en-US" b="1" dirty="0">
                <a:solidFill>
                  <a:srgbClr val="C00000"/>
                </a:solidFill>
              </a:rPr>
              <a:t>DNA</a:t>
            </a:r>
            <a:r>
              <a:rPr lang="en-US" dirty="0"/>
              <a:t>: </a:t>
            </a:r>
            <a:r>
              <a:rPr lang="el-GR" dirty="0"/>
              <a:t>υψηλά επίπεδα </a:t>
            </a:r>
            <a:r>
              <a:rPr lang="el-GR" dirty="0" err="1"/>
              <a:t>μεθυλίωσης</a:t>
            </a:r>
            <a:r>
              <a:rPr lang="el-GR" dirty="0"/>
              <a:t> σε ρυθμιστικές περιοχές των γονιδίων οδηγούν σε πύκνωση της χρωματίνης και μεταγραφική σίγαση</a:t>
            </a:r>
          </a:p>
          <a:p>
            <a:pPr lvl="1"/>
            <a:r>
              <a:rPr lang="el-GR" b="1" dirty="0">
                <a:solidFill>
                  <a:srgbClr val="C00000"/>
                </a:solidFill>
              </a:rPr>
              <a:t>Παράγοντες τροποποίησης των </a:t>
            </a:r>
            <a:r>
              <a:rPr lang="el-GR" b="1" dirty="0" err="1">
                <a:solidFill>
                  <a:srgbClr val="C00000"/>
                </a:solidFill>
              </a:rPr>
              <a:t>ιστονών</a:t>
            </a:r>
            <a:r>
              <a:rPr lang="el-GR" dirty="0"/>
              <a:t>: </a:t>
            </a:r>
          </a:p>
          <a:p>
            <a:pPr lvl="1"/>
            <a:r>
              <a:rPr lang="el-GR" dirty="0"/>
              <a:t>τα </a:t>
            </a:r>
            <a:r>
              <a:rPr lang="el-GR" dirty="0" err="1"/>
              <a:t>νουκλεοσώματα</a:t>
            </a:r>
            <a:r>
              <a:rPr lang="el-GR" dirty="0"/>
              <a:t> είναι δυναμικές δομές που ρυθμίζονται από πυρηνικές πρωτεΐνες και </a:t>
            </a:r>
            <a:r>
              <a:rPr lang="el-GR" dirty="0" err="1"/>
              <a:t>μετα</a:t>
            </a:r>
            <a:r>
              <a:rPr lang="el-GR" dirty="0"/>
              <a:t>-μεταφραστικές τροποποιήσεις</a:t>
            </a:r>
          </a:p>
          <a:p>
            <a:pPr lvl="1"/>
            <a:r>
              <a:rPr lang="el-GR" dirty="0"/>
              <a:t>συμπλέγματα αναδιαμόρφωσης της χρωματίνης: μεταθέτουν </a:t>
            </a:r>
            <a:r>
              <a:rPr lang="el-GR" dirty="0" err="1"/>
              <a:t>νουκλεοσώματα</a:t>
            </a:r>
            <a:r>
              <a:rPr lang="el-GR" dirty="0"/>
              <a:t> και εκθέτουν ή αποκρύπτουν ρυθμιστικά στοιχεία</a:t>
            </a:r>
            <a:endParaRPr lang="en-US" dirty="0"/>
          </a:p>
          <a:p>
            <a:pPr lvl="1"/>
            <a:endParaRPr lang="en-US" dirty="0"/>
          </a:p>
          <a:p>
            <a:endParaRPr lang="el-GR" dirty="0"/>
          </a:p>
        </p:txBody>
      </p:sp>
    </p:spTree>
    <p:extLst>
      <p:ext uri="{BB962C8B-B14F-4D97-AF65-F5344CB8AC3E}">
        <p14:creationId xmlns:p14="http://schemas.microsoft.com/office/powerpoint/2010/main" val="321678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B0CCBB-9B15-DB1C-812E-634E00BE7CB5}"/>
              </a:ext>
            </a:extLst>
          </p:cNvPr>
          <p:cNvSpPr>
            <a:spLocks noGrp="1"/>
          </p:cNvSpPr>
          <p:nvPr>
            <p:ph type="title"/>
          </p:nvPr>
        </p:nvSpPr>
        <p:spPr>
          <a:xfrm>
            <a:off x="0" y="329140"/>
            <a:ext cx="7244862" cy="798657"/>
          </a:xfrm>
        </p:spPr>
        <p:txBody>
          <a:bodyPr>
            <a:noAutofit/>
          </a:bodyPr>
          <a:lstStyle/>
          <a:p>
            <a:pPr algn="ctr"/>
            <a:r>
              <a:rPr lang="el-GR" sz="4000" b="1" dirty="0">
                <a:solidFill>
                  <a:srgbClr val="C00000"/>
                </a:solidFill>
              </a:rPr>
              <a:t>Γονιδιακή ρύθμιση: </a:t>
            </a:r>
            <a:br>
              <a:rPr lang="el-GR" sz="4000" b="1" dirty="0">
                <a:solidFill>
                  <a:srgbClr val="C00000"/>
                </a:solidFill>
              </a:rPr>
            </a:br>
            <a:r>
              <a:rPr lang="el-GR" sz="4000" b="1" dirty="0">
                <a:solidFill>
                  <a:srgbClr val="C00000"/>
                </a:solidFill>
              </a:rPr>
              <a:t>Β.  </a:t>
            </a:r>
            <a:r>
              <a:rPr lang="el-GR" sz="4000" b="1" dirty="0" err="1">
                <a:solidFill>
                  <a:srgbClr val="C00000"/>
                </a:solidFill>
              </a:rPr>
              <a:t>Μικρο</a:t>
            </a:r>
            <a:r>
              <a:rPr lang="el-GR" sz="4000" b="1" dirty="0">
                <a:solidFill>
                  <a:srgbClr val="C00000"/>
                </a:solidFill>
              </a:rPr>
              <a:t>-</a:t>
            </a:r>
            <a:r>
              <a:rPr lang="en-US" sz="4000" b="1" dirty="0">
                <a:solidFill>
                  <a:srgbClr val="C00000"/>
                </a:solidFill>
              </a:rPr>
              <a:t>RNA</a:t>
            </a:r>
            <a:endParaRPr lang="el-GR" sz="4000" b="1" dirty="0">
              <a:solidFill>
                <a:srgbClr val="C00000"/>
              </a:solidFill>
            </a:endParaRPr>
          </a:p>
        </p:txBody>
      </p:sp>
      <p:sp>
        <p:nvSpPr>
          <p:cNvPr id="3" name="Θέση περιεχομένου 2">
            <a:extLst>
              <a:ext uri="{FF2B5EF4-FFF2-40B4-BE49-F238E27FC236}">
                <a16:creationId xmlns:a16="http://schemas.microsoft.com/office/drawing/2014/main" id="{46FF86E9-7D1A-B175-8172-093533238F9F}"/>
              </a:ext>
            </a:extLst>
          </p:cNvPr>
          <p:cNvSpPr>
            <a:spLocks noGrp="1"/>
          </p:cNvSpPr>
          <p:nvPr>
            <p:ph idx="1"/>
          </p:nvPr>
        </p:nvSpPr>
        <p:spPr>
          <a:xfrm>
            <a:off x="1" y="1469462"/>
            <a:ext cx="6096000" cy="5388538"/>
          </a:xfrm>
        </p:spPr>
        <p:txBody>
          <a:bodyPr>
            <a:normAutofit/>
          </a:bodyPr>
          <a:lstStyle/>
          <a:p>
            <a:r>
              <a:rPr lang="el-GR" sz="2400" b="1" dirty="0">
                <a:solidFill>
                  <a:srgbClr val="C00000"/>
                </a:solidFill>
              </a:rPr>
              <a:t>Μη </a:t>
            </a:r>
            <a:r>
              <a:rPr lang="el-GR" sz="2400" b="1" dirty="0" err="1">
                <a:solidFill>
                  <a:srgbClr val="C00000"/>
                </a:solidFill>
              </a:rPr>
              <a:t>κωδικοποιό</a:t>
            </a:r>
            <a:r>
              <a:rPr lang="el-GR" sz="2400" b="1" dirty="0">
                <a:solidFill>
                  <a:srgbClr val="C00000"/>
                </a:solidFill>
              </a:rPr>
              <a:t> </a:t>
            </a:r>
            <a:r>
              <a:rPr lang="en-US" sz="2400" b="1" dirty="0">
                <a:solidFill>
                  <a:srgbClr val="C00000"/>
                </a:solidFill>
              </a:rPr>
              <a:t>RNA: </a:t>
            </a:r>
            <a:r>
              <a:rPr lang="el-GR" sz="2400" dirty="0"/>
              <a:t>από γονίδια που μεταγράφονται αλλά δεν μεταφράζονται </a:t>
            </a:r>
            <a:endParaRPr lang="en-US" sz="2400" dirty="0"/>
          </a:p>
          <a:p>
            <a:pPr lvl="1"/>
            <a:r>
              <a:rPr lang="el-GR" sz="2800" b="1" dirty="0">
                <a:solidFill>
                  <a:srgbClr val="C00000"/>
                </a:solidFill>
              </a:rPr>
              <a:t>Α. </a:t>
            </a:r>
            <a:r>
              <a:rPr lang="el-GR" sz="2800" b="1" dirty="0" err="1">
                <a:solidFill>
                  <a:srgbClr val="C00000"/>
                </a:solidFill>
              </a:rPr>
              <a:t>μικρο</a:t>
            </a:r>
            <a:r>
              <a:rPr lang="el-GR" sz="2800" b="1" dirty="0">
                <a:solidFill>
                  <a:srgbClr val="C00000"/>
                </a:solidFill>
              </a:rPr>
              <a:t>-</a:t>
            </a:r>
            <a:r>
              <a:rPr lang="en-US" sz="2800" b="1" dirty="0">
                <a:solidFill>
                  <a:srgbClr val="C00000"/>
                </a:solidFill>
              </a:rPr>
              <a:t>RNA</a:t>
            </a:r>
            <a:r>
              <a:rPr lang="el-GR" sz="2800" b="1" dirty="0">
                <a:solidFill>
                  <a:srgbClr val="C00000"/>
                </a:solidFill>
              </a:rPr>
              <a:t> (</a:t>
            </a:r>
            <a:r>
              <a:rPr lang="en-US" sz="2800" b="1" i="1" dirty="0">
                <a:solidFill>
                  <a:srgbClr val="C00000"/>
                </a:solidFill>
              </a:rPr>
              <a:t>miRNA</a:t>
            </a:r>
            <a:r>
              <a:rPr lang="en-US" sz="2800" b="1" dirty="0">
                <a:solidFill>
                  <a:srgbClr val="C00000"/>
                </a:solidFill>
              </a:rPr>
              <a:t>)</a:t>
            </a:r>
            <a:r>
              <a:rPr lang="el-GR" sz="2800" b="1" dirty="0">
                <a:solidFill>
                  <a:srgbClr val="C00000"/>
                </a:solidFill>
              </a:rPr>
              <a:t>:</a:t>
            </a:r>
          </a:p>
          <a:p>
            <a:pPr lvl="2"/>
            <a:r>
              <a:rPr lang="el-GR" sz="2400" dirty="0"/>
              <a:t>~6000 γονίδια κωδικοποιούν </a:t>
            </a:r>
            <a:r>
              <a:rPr lang="en-US" sz="2400" dirty="0"/>
              <a:t>miRNA</a:t>
            </a:r>
            <a:endParaRPr lang="el-GR" sz="2400" dirty="0"/>
          </a:p>
          <a:p>
            <a:pPr lvl="2"/>
            <a:r>
              <a:rPr lang="el-GR" sz="2400" dirty="0"/>
              <a:t>Από ~22 </a:t>
            </a:r>
            <a:r>
              <a:rPr lang="el-GR" sz="2400" dirty="0" err="1"/>
              <a:t>νουκλεοτίδια</a:t>
            </a:r>
            <a:r>
              <a:rPr lang="el-GR" sz="2400" dirty="0"/>
              <a:t>, </a:t>
            </a:r>
          </a:p>
          <a:p>
            <a:pPr lvl="2"/>
            <a:r>
              <a:rPr lang="el-GR" sz="2400" dirty="0"/>
              <a:t>ρυθμίζουν τη μετάφραση των </a:t>
            </a:r>
            <a:r>
              <a:rPr lang="en-US" sz="2400" dirty="0"/>
              <a:t>mRNA </a:t>
            </a:r>
            <a:r>
              <a:rPr lang="el-GR" sz="2400" dirty="0"/>
              <a:t>στόχων, συνδεόμενα με το </a:t>
            </a:r>
            <a:r>
              <a:rPr lang="en-US" sz="2400" dirty="0"/>
              <a:t>mRNA </a:t>
            </a:r>
            <a:r>
              <a:rPr lang="el-GR" sz="2400" dirty="0"/>
              <a:t>στόχο και μπλοκάροντας τη μετάφρασή του</a:t>
            </a:r>
          </a:p>
          <a:p>
            <a:pPr lvl="2"/>
            <a:r>
              <a:rPr lang="el-GR" sz="2400" dirty="0" err="1">
                <a:solidFill>
                  <a:srgbClr val="C00000"/>
                </a:solidFill>
              </a:rPr>
              <a:t>Μετα</a:t>
            </a:r>
            <a:r>
              <a:rPr lang="el-GR" sz="2400" dirty="0">
                <a:solidFill>
                  <a:srgbClr val="C00000"/>
                </a:solidFill>
              </a:rPr>
              <a:t>-μεταγραφική σίγαση </a:t>
            </a:r>
            <a:r>
              <a:rPr lang="el-GR" sz="2400" dirty="0"/>
              <a:t>διατηρημένος μηχανισμός γονιδιακής σίγασης σε όλους τους </a:t>
            </a:r>
            <a:r>
              <a:rPr lang="el-GR" sz="2400" dirty="0" err="1"/>
              <a:t>ευκαρυωτικούς</a:t>
            </a:r>
            <a:r>
              <a:rPr lang="el-GR" sz="2400" dirty="0"/>
              <a:t> οργανισμούς</a:t>
            </a:r>
          </a:p>
        </p:txBody>
      </p:sp>
      <p:pic>
        <p:nvPicPr>
          <p:cNvPr id="2050" name="Picture 2"/>
          <p:cNvPicPr>
            <a:picLocks noChangeAspect="1" noChangeArrowheads="1"/>
          </p:cNvPicPr>
          <p:nvPr/>
        </p:nvPicPr>
        <p:blipFill>
          <a:blip r:embed="rId3" cstate="print"/>
          <a:srcRect l="42692" t="21978" r="43544" b="26447"/>
          <a:stretch>
            <a:fillRect/>
          </a:stretch>
        </p:blipFill>
        <p:spPr bwMode="auto">
          <a:xfrm>
            <a:off x="8872695" y="45246"/>
            <a:ext cx="3135085" cy="6608083"/>
          </a:xfrm>
          <a:prstGeom prst="rect">
            <a:avLst/>
          </a:prstGeom>
          <a:noFill/>
          <a:ln w="9525">
            <a:noFill/>
            <a:miter lim="800000"/>
            <a:headEnd/>
            <a:tailEnd/>
          </a:ln>
        </p:spPr>
      </p:pic>
    </p:spTree>
    <p:extLst>
      <p:ext uri="{BB962C8B-B14F-4D97-AF65-F5344CB8AC3E}">
        <p14:creationId xmlns:p14="http://schemas.microsoft.com/office/powerpoint/2010/main" val="125314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B0CCBB-9B15-DB1C-812E-634E00BE7CB5}"/>
              </a:ext>
            </a:extLst>
          </p:cNvPr>
          <p:cNvSpPr>
            <a:spLocks noGrp="1"/>
          </p:cNvSpPr>
          <p:nvPr>
            <p:ph type="title"/>
          </p:nvPr>
        </p:nvSpPr>
        <p:spPr>
          <a:xfrm>
            <a:off x="1" y="218603"/>
            <a:ext cx="7666892" cy="798657"/>
          </a:xfrm>
        </p:spPr>
        <p:txBody>
          <a:bodyPr>
            <a:normAutofit fontScale="90000"/>
          </a:bodyPr>
          <a:lstStyle/>
          <a:p>
            <a:pPr algn="ctr"/>
            <a:r>
              <a:rPr lang="el-GR" b="1" dirty="0">
                <a:solidFill>
                  <a:srgbClr val="C00000"/>
                </a:solidFill>
              </a:rPr>
              <a:t>Γονιδιακή ρύθμιση: </a:t>
            </a:r>
            <a:br>
              <a:rPr lang="el-GR" b="1" dirty="0">
                <a:solidFill>
                  <a:srgbClr val="C00000"/>
                </a:solidFill>
              </a:rPr>
            </a:br>
            <a:r>
              <a:rPr lang="el-GR" b="1" dirty="0">
                <a:solidFill>
                  <a:srgbClr val="C00000"/>
                </a:solidFill>
              </a:rPr>
              <a:t>Β.  μεγάλο μη </a:t>
            </a:r>
            <a:r>
              <a:rPr lang="el-GR" b="1" dirty="0" err="1">
                <a:solidFill>
                  <a:srgbClr val="C00000"/>
                </a:solidFill>
              </a:rPr>
              <a:t>κωδικοποιό</a:t>
            </a:r>
            <a:r>
              <a:rPr lang="el-GR" b="1" dirty="0">
                <a:solidFill>
                  <a:srgbClr val="C00000"/>
                </a:solidFill>
              </a:rPr>
              <a:t> </a:t>
            </a:r>
            <a:r>
              <a:rPr lang="en-US" b="1" dirty="0">
                <a:solidFill>
                  <a:srgbClr val="C00000"/>
                </a:solidFill>
              </a:rPr>
              <a:t>RNA</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46FF86E9-7D1A-B175-8172-093533238F9F}"/>
              </a:ext>
            </a:extLst>
          </p:cNvPr>
          <p:cNvSpPr>
            <a:spLocks noGrp="1"/>
          </p:cNvSpPr>
          <p:nvPr>
            <p:ph idx="1"/>
          </p:nvPr>
        </p:nvSpPr>
        <p:spPr>
          <a:xfrm>
            <a:off x="0" y="1469461"/>
            <a:ext cx="7184571" cy="5142354"/>
          </a:xfrm>
        </p:spPr>
        <p:txBody>
          <a:bodyPr>
            <a:normAutofit fontScale="92500" lnSpcReduction="20000"/>
          </a:bodyPr>
          <a:lstStyle/>
          <a:p>
            <a:r>
              <a:rPr lang="el-GR" b="1" dirty="0">
                <a:solidFill>
                  <a:srgbClr val="C00000"/>
                </a:solidFill>
              </a:rPr>
              <a:t>Μη </a:t>
            </a:r>
            <a:r>
              <a:rPr lang="el-GR" b="1" dirty="0" err="1">
                <a:solidFill>
                  <a:srgbClr val="C00000"/>
                </a:solidFill>
              </a:rPr>
              <a:t>κωδικοποιό</a:t>
            </a:r>
            <a:r>
              <a:rPr lang="el-GR" b="1" dirty="0">
                <a:solidFill>
                  <a:srgbClr val="C00000"/>
                </a:solidFill>
              </a:rPr>
              <a:t> </a:t>
            </a:r>
            <a:r>
              <a:rPr lang="en-US" b="1" dirty="0">
                <a:solidFill>
                  <a:srgbClr val="C00000"/>
                </a:solidFill>
              </a:rPr>
              <a:t>RNA: </a:t>
            </a:r>
            <a:r>
              <a:rPr lang="el-GR" dirty="0"/>
              <a:t>από γονίδια που μεταγράφονται αλλά δεν μεταφράζονται </a:t>
            </a:r>
            <a:endParaRPr lang="en-US" dirty="0"/>
          </a:p>
          <a:p>
            <a:pPr lvl="1"/>
            <a:r>
              <a:rPr lang="el-GR" sz="2800" dirty="0"/>
              <a:t>Β. μεγάλα μη </a:t>
            </a:r>
            <a:r>
              <a:rPr lang="el-GR" sz="2800" dirty="0" err="1"/>
              <a:t>κωδικοποιούντα</a:t>
            </a:r>
            <a:r>
              <a:rPr lang="el-GR" sz="2800" dirty="0"/>
              <a:t> </a:t>
            </a:r>
            <a:r>
              <a:rPr lang="en-US" sz="2800" dirty="0"/>
              <a:t>RNA</a:t>
            </a:r>
            <a:r>
              <a:rPr lang="el-GR" sz="2800" dirty="0"/>
              <a:t> (</a:t>
            </a:r>
            <a:r>
              <a:rPr lang="en-US" sz="2800" dirty="0">
                <a:solidFill>
                  <a:srgbClr val="C00000"/>
                </a:solidFill>
              </a:rPr>
              <a:t>l</a:t>
            </a:r>
            <a:r>
              <a:rPr lang="en-US" sz="2800" dirty="0"/>
              <a:t>ong </a:t>
            </a:r>
            <a:r>
              <a:rPr lang="en-US" sz="2800" dirty="0">
                <a:solidFill>
                  <a:srgbClr val="C00000"/>
                </a:solidFill>
              </a:rPr>
              <a:t>n</a:t>
            </a:r>
            <a:r>
              <a:rPr lang="en-US" sz="2800" dirty="0"/>
              <a:t>on</a:t>
            </a:r>
            <a:r>
              <a:rPr lang="en-US" sz="2800" dirty="0">
                <a:solidFill>
                  <a:srgbClr val="C00000"/>
                </a:solidFill>
              </a:rPr>
              <a:t>c</a:t>
            </a:r>
            <a:r>
              <a:rPr lang="en-US" sz="2800" dirty="0"/>
              <a:t>oding </a:t>
            </a:r>
            <a:r>
              <a:rPr lang="en-US" sz="2800" dirty="0">
                <a:solidFill>
                  <a:srgbClr val="C00000"/>
                </a:solidFill>
              </a:rPr>
              <a:t>RNA</a:t>
            </a:r>
            <a:r>
              <a:rPr lang="en-US" sz="2800" dirty="0"/>
              <a:t>- </a:t>
            </a:r>
            <a:r>
              <a:rPr lang="en-US" sz="2800" i="1" dirty="0">
                <a:solidFill>
                  <a:srgbClr val="C00000"/>
                </a:solidFill>
              </a:rPr>
              <a:t>lncRNA</a:t>
            </a:r>
            <a:r>
              <a:rPr lang="en-US" sz="2800" dirty="0"/>
              <a:t>)</a:t>
            </a:r>
            <a:endParaRPr lang="el-GR" sz="2800" dirty="0"/>
          </a:p>
          <a:p>
            <a:pPr lvl="1"/>
            <a:r>
              <a:rPr lang="el-GR" sz="2800" dirty="0"/>
              <a:t>&gt;200</a:t>
            </a:r>
            <a:r>
              <a:rPr lang="en-US" sz="2800" dirty="0"/>
              <a:t> </a:t>
            </a:r>
            <a:r>
              <a:rPr lang="el-GR" sz="2800" dirty="0" err="1"/>
              <a:t>νουκλεοτίδια</a:t>
            </a:r>
            <a:endParaRPr lang="en-US" sz="2800" dirty="0"/>
          </a:p>
          <a:p>
            <a:pPr lvl="1"/>
            <a:r>
              <a:rPr lang="en-US" sz="2800" dirty="0"/>
              <a:t>~30.000 </a:t>
            </a:r>
            <a:r>
              <a:rPr lang="en-US" sz="2800" i="1" dirty="0"/>
              <a:t>lncRNA</a:t>
            </a:r>
            <a:endParaRPr lang="el-GR" sz="2800" i="1" dirty="0"/>
          </a:p>
          <a:p>
            <a:pPr lvl="1"/>
            <a:r>
              <a:rPr lang="el-GR" sz="2800" dirty="0"/>
              <a:t>Ρυθμίζουν τη γονιδιακή έκφραση</a:t>
            </a:r>
          </a:p>
          <a:p>
            <a:pPr marL="914400" lvl="1" indent="-457200">
              <a:buFont typeface="+mj-lt"/>
              <a:buAutoNum type="alphaUcPeriod"/>
            </a:pPr>
            <a:r>
              <a:rPr lang="el-GR" sz="2400" dirty="0"/>
              <a:t>Διευκολύνουν δέσμευση μεταγραφικών και αυξάνουν τη μεταγραφή </a:t>
            </a:r>
          </a:p>
          <a:p>
            <a:pPr marL="914400" lvl="1" indent="-457200">
              <a:buFont typeface="+mj-lt"/>
              <a:buAutoNum type="alphaUcPeriod"/>
            </a:pPr>
            <a:r>
              <a:rPr lang="el-GR" sz="2400" dirty="0"/>
              <a:t>Δεσμεύουν ρυθμιστικούς παράγοντες και τους; Οδηγούν σε καταστροφή</a:t>
            </a:r>
          </a:p>
          <a:p>
            <a:pPr marL="914400" lvl="1" indent="-457200">
              <a:buFont typeface="+mj-lt"/>
              <a:buAutoNum type="alphaUcPeriod"/>
            </a:pPr>
            <a:r>
              <a:rPr lang="el-GR" dirty="0"/>
              <a:t>Επηρεάζουν τροποποιήσεις της χρωματίνης (</a:t>
            </a:r>
            <a:r>
              <a:rPr lang="el-GR" dirty="0" err="1"/>
              <a:t>ακετυλίωση</a:t>
            </a:r>
            <a:r>
              <a:rPr lang="el-GR" dirty="0"/>
              <a:t> μεθυλίωση)</a:t>
            </a:r>
          </a:p>
          <a:p>
            <a:pPr marL="914400" lvl="1" indent="-457200">
              <a:buFont typeface="+mj-lt"/>
              <a:buAutoNum type="alphaUcPeriod"/>
            </a:pPr>
            <a:r>
              <a:rPr lang="el-GR" sz="2400" dirty="0"/>
              <a:t>Διαμόρφωση συμπλεγμάτων</a:t>
            </a:r>
          </a:p>
          <a:p>
            <a:pPr marL="914400" lvl="1" indent="-457200">
              <a:buNone/>
            </a:pPr>
            <a:r>
              <a:rPr lang="el-GR" sz="2400" dirty="0"/>
              <a:t>Με δέσμευση στη χρωματίνη και παρεμπόδιση της </a:t>
            </a:r>
            <a:r>
              <a:rPr lang="en-US" sz="2400" dirty="0"/>
              <a:t>RNA </a:t>
            </a:r>
            <a:r>
              <a:rPr lang="el-GR" sz="2400" dirty="0" err="1"/>
              <a:t>πολυμεράσης</a:t>
            </a:r>
            <a:endParaRPr lang="el-GR" sz="2400" dirty="0"/>
          </a:p>
          <a:p>
            <a:pPr marL="1371600" lvl="2" indent="-457200">
              <a:buFont typeface="+mj-lt"/>
              <a:buAutoNum type="arabicPeriod"/>
            </a:pPr>
            <a:endParaRPr lang="el-GR" sz="2400" dirty="0"/>
          </a:p>
          <a:p>
            <a:pPr lvl="1"/>
            <a:endParaRPr lang="el-GR" sz="2400" dirty="0"/>
          </a:p>
        </p:txBody>
      </p:sp>
      <p:pic>
        <p:nvPicPr>
          <p:cNvPr id="3074" name="Picture 2"/>
          <p:cNvPicPr>
            <a:picLocks noChangeAspect="1" noChangeArrowheads="1"/>
          </p:cNvPicPr>
          <p:nvPr/>
        </p:nvPicPr>
        <p:blipFill>
          <a:blip r:embed="rId3" cstate="print"/>
          <a:srcRect l="17967" t="25055" r="58379" b="18828"/>
          <a:stretch>
            <a:fillRect/>
          </a:stretch>
        </p:blipFill>
        <p:spPr bwMode="auto">
          <a:xfrm>
            <a:off x="7142319" y="291407"/>
            <a:ext cx="4845365" cy="6466114"/>
          </a:xfrm>
          <a:prstGeom prst="rect">
            <a:avLst/>
          </a:prstGeom>
          <a:noFill/>
          <a:ln w="9525">
            <a:noFill/>
            <a:miter lim="800000"/>
            <a:headEnd/>
            <a:tailEnd/>
          </a:ln>
        </p:spPr>
      </p:pic>
    </p:spTree>
    <p:extLst>
      <p:ext uri="{BB962C8B-B14F-4D97-AF65-F5344CB8AC3E}">
        <p14:creationId xmlns:p14="http://schemas.microsoft.com/office/powerpoint/2010/main" val="232432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18368-137D-D2CE-6F13-777E95ACC6B4}"/>
              </a:ext>
            </a:extLst>
          </p:cNvPr>
          <p:cNvSpPr>
            <a:spLocks noGrp="1"/>
          </p:cNvSpPr>
          <p:nvPr>
            <p:ph type="title"/>
          </p:nvPr>
        </p:nvSpPr>
        <p:spPr/>
        <p:txBody>
          <a:bodyPr/>
          <a:lstStyle/>
          <a:p>
            <a:pPr algn="ctr"/>
            <a:r>
              <a:rPr lang="el-GR" b="1" dirty="0">
                <a:solidFill>
                  <a:srgbClr val="C00000"/>
                </a:solidFill>
              </a:rPr>
              <a:t>Πολυμορφισμοί</a:t>
            </a:r>
          </a:p>
        </p:txBody>
      </p:sp>
      <p:sp>
        <p:nvSpPr>
          <p:cNvPr id="3" name="Θέση περιεχομένου 2">
            <a:extLst>
              <a:ext uri="{FF2B5EF4-FFF2-40B4-BE49-F238E27FC236}">
                <a16:creationId xmlns:a16="http://schemas.microsoft.com/office/drawing/2014/main" id="{06DC3FC7-B56C-1BFB-512C-F0F63981B78A}"/>
              </a:ext>
            </a:extLst>
          </p:cNvPr>
          <p:cNvSpPr>
            <a:spLocks noGrp="1"/>
          </p:cNvSpPr>
          <p:nvPr>
            <p:ph idx="1"/>
          </p:nvPr>
        </p:nvSpPr>
        <p:spPr>
          <a:xfrm>
            <a:off x="838200" y="1476490"/>
            <a:ext cx="10515600" cy="4351338"/>
          </a:xfrm>
        </p:spPr>
        <p:txBody>
          <a:bodyPr>
            <a:normAutofit fontScale="92500" lnSpcReduction="20000"/>
          </a:bodyPr>
          <a:lstStyle/>
          <a:p>
            <a:r>
              <a:rPr lang="el-GR" dirty="0"/>
              <a:t>Παραλλαγές του </a:t>
            </a:r>
            <a:r>
              <a:rPr lang="el-GR" dirty="0" err="1"/>
              <a:t>γονιδιώματος</a:t>
            </a:r>
            <a:endParaRPr lang="el-GR" dirty="0"/>
          </a:p>
          <a:p>
            <a:pPr lvl="1"/>
            <a:r>
              <a:rPr lang="el-GR" dirty="0"/>
              <a:t>Σε περιοχές </a:t>
            </a:r>
            <a:r>
              <a:rPr lang="en-US" dirty="0"/>
              <a:t>coding </a:t>
            </a:r>
            <a:r>
              <a:rPr lang="el-GR" dirty="0"/>
              <a:t>και </a:t>
            </a:r>
            <a:r>
              <a:rPr lang="en-US" dirty="0"/>
              <a:t>non-coding DNA</a:t>
            </a:r>
            <a:endParaRPr lang="el-GR" dirty="0"/>
          </a:p>
          <a:p>
            <a:pPr lvl="1"/>
            <a:r>
              <a:rPr lang="el-GR" dirty="0"/>
              <a:t>σχετίζονται συχνά με διάφορες νόσους </a:t>
            </a:r>
            <a:endParaRPr lang="en-US" dirty="0"/>
          </a:p>
          <a:p>
            <a:pPr lvl="1"/>
            <a:r>
              <a:rPr lang="el-GR" dirty="0"/>
              <a:t>Τόσο η δομή όσο και η ρύθμιση της γονιδιακής έκφρασης είναι σημαντικές για την πρόκληση νόσου</a:t>
            </a:r>
          </a:p>
          <a:p>
            <a:r>
              <a:rPr lang="el-GR" dirty="0"/>
              <a:t>Οι άνθρωποι μεταξύ τους έχουν ταυτόσημη αλληλουχία </a:t>
            </a:r>
            <a:r>
              <a:rPr lang="en-US" dirty="0"/>
              <a:t>DNA </a:t>
            </a:r>
            <a:r>
              <a:rPr lang="el-GR" dirty="0"/>
              <a:t>κατά &gt;99,5% !!!</a:t>
            </a:r>
          </a:p>
          <a:p>
            <a:r>
              <a:rPr lang="el-GR" dirty="0"/>
              <a:t>Και με τους χιμπαντζήδες ταυτόσημη αλληλουχία κατά 99%!!! </a:t>
            </a:r>
          </a:p>
          <a:p>
            <a:r>
              <a:rPr lang="el-GR" dirty="0"/>
              <a:t>Το 0,5% του </a:t>
            </a:r>
            <a:r>
              <a:rPr lang="en-US" dirty="0"/>
              <a:t>DNA </a:t>
            </a:r>
            <a:r>
              <a:rPr lang="el-GR" dirty="0"/>
              <a:t>μας(=15.000.000 </a:t>
            </a:r>
            <a:r>
              <a:rPr lang="en-US" dirty="0"/>
              <a:t>bp</a:t>
            </a:r>
            <a:r>
              <a:rPr lang="el-GR" dirty="0"/>
              <a:t>) ενέχεται για τις διαφορές στην ευαισθησία για νόσο</a:t>
            </a:r>
          </a:p>
          <a:p>
            <a:r>
              <a:rPr lang="el-GR" dirty="0">
                <a:solidFill>
                  <a:srgbClr val="C00000"/>
                </a:solidFill>
              </a:rPr>
              <a:t>Οι δυο συχνότερες παραλλαγές: </a:t>
            </a:r>
          </a:p>
          <a:p>
            <a:pPr lvl="1"/>
            <a:r>
              <a:rPr lang="el-GR" dirty="0" err="1"/>
              <a:t>Μονονουκλεοτιδικοί</a:t>
            </a:r>
            <a:r>
              <a:rPr lang="el-GR" dirty="0"/>
              <a:t> πολυμορφισμοί (</a:t>
            </a:r>
            <a:r>
              <a:rPr lang="en-US" dirty="0"/>
              <a:t>Single Nucleotide Polymorphisms – SNPs)</a:t>
            </a:r>
          </a:p>
          <a:p>
            <a:pPr lvl="1"/>
            <a:r>
              <a:rPr lang="el-GR" dirty="0"/>
              <a:t>Παραλλαγές στον αριθμό των αντιγράφων </a:t>
            </a:r>
            <a:r>
              <a:rPr lang="en-US" dirty="0"/>
              <a:t>(Copy Number Variations – CNVs)</a:t>
            </a:r>
            <a:endParaRPr lang="el-GR" dirty="0"/>
          </a:p>
        </p:txBody>
      </p:sp>
    </p:spTree>
    <p:extLst>
      <p:ext uri="{BB962C8B-B14F-4D97-AF65-F5344CB8AC3E}">
        <p14:creationId xmlns:p14="http://schemas.microsoft.com/office/powerpoint/2010/main" val="227468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8E495-501F-A05C-53A0-FF12FACBB052}"/>
              </a:ext>
            </a:extLst>
          </p:cNvPr>
          <p:cNvSpPr>
            <a:spLocks noGrp="1"/>
          </p:cNvSpPr>
          <p:nvPr>
            <p:ph type="title"/>
          </p:nvPr>
        </p:nvSpPr>
        <p:spPr/>
        <p:txBody>
          <a:bodyPr>
            <a:noAutofit/>
          </a:bodyPr>
          <a:lstStyle/>
          <a:p>
            <a:pPr algn="ctr"/>
            <a:r>
              <a:rPr lang="el-GR" sz="3600" b="1" dirty="0" err="1">
                <a:solidFill>
                  <a:srgbClr val="C00000"/>
                </a:solidFill>
              </a:rPr>
              <a:t>Μονονουκλεοτιδικοί</a:t>
            </a:r>
            <a:r>
              <a:rPr lang="el-GR" sz="3600" b="1" dirty="0">
                <a:solidFill>
                  <a:srgbClr val="C00000"/>
                </a:solidFill>
              </a:rPr>
              <a:t> πολυμορφισμοί </a:t>
            </a:r>
            <a:br>
              <a:rPr lang="el-GR" sz="3600" b="1" dirty="0">
                <a:solidFill>
                  <a:srgbClr val="C00000"/>
                </a:solidFill>
              </a:rPr>
            </a:br>
            <a:r>
              <a:rPr lang="el-GR" sz="2800" b="1" dirty="0">
                <a:solidFill>
                  <a:srgbClr val="C00000"/>
                </a:solidFill>
              </a:rPr>
              <a:t>(</a:t>
            </a:r>
            <a:r>
              <a:rPr lang="en-US" sz="2800" b="1" dirty="0">
                <a:solidFill>
                  <a:srgbClr val="C00000"/>
                </a:solidFill>
              </a:rPr>
              <a:t>Single Nucleotide Polymorphisms – SNPs)</a:t>
            </a:r>
            <a:endParaRPr lang="el-GR" sz="3600" b="1" dirty="0">
              <a:solidFill>
                <a:srgbClr val="C00000"/>
              </a:solidFill>
            </a:endParaRPr>
          </a:p>
        </p:txBody>
      </p:sp>
      <p:sp>
        <p:nvSpPr>
          <p:cNvPr id="3" name="Θέση περιεχομένου 2">
            <a:extLst>
              <a:ext uri="{FF2B5EF4-FFF2-40B4-BE49-F238E27FC236}">
                <a16:creationId xmlns:a16="http://schemas.microsoft.com/office/drawing/2014/main" id="{1F3D058D-C389-6E86-9ED9-FCEC12E995F7}"/>
              </a:ext>
            </a:extLst>
          </p:cNvPr>
          <p:cNvSpPr>
            <a:spLocks noGrp="1"/>
          </p:cNvSpPr>
          <p:nvPr>
            <p:ph idx="1"/>
          </p:nvPr>
        </p:nvSpPr>
        <p:spPr/>
        <p:txBody>
          <a:bodyPr/>
          <a:lstStyle/>
          <a:p>
            <a:r>
              <a:rPr lang="el-GR" dirty="0"/>
              <a:t>Το 1% αυτών σε περιοχές κωδικοποίησης </a:t>
            </a:r>
          </a:p>
          <a:p>
            <a:r>
              <a:rPr lang="el-GR" dirty="0"/>
              <a:t>Μπορεί να εμφανίζονται σε ρυθμιστικές περιοχές, οπότε επηρεάζουν την ευαισθησία στη νόσο</a:t>
            </a:r>
          </a:p>
          <a:p>
            <a:r>
              <a:rPr lang="el-GR" dirty="0"/>
              <a:t>Μπορεί να είναι «ουδέτερες», δηλαδή χωρίς επίδραση στη λειτουργία ή στο φαινότυπο</a:t>
            </a:r>
          </a:p>
          <a:p>
            <a:pPr lvl="1"/>
            <a:r>
              <a:rPr lang="el-GR" dirty="0"/>
              <a:t>Αλλά μπορεί να </a:t>
            </a:r>
            <a:r>
              <a:rPr lang="el-GR" dirty="0" err="1"/>
              <a:t>συγκληρονομούνται</a:t>
            </a:r>
            <a:r>
              <a:rPr lang="el-GR" dirty="0"/>
              <a:t> με γονίδια που σχετίζονται με νόσο λόγω χωρικής εγγύτητας με το σχετικό με τη νόσο γονίδιο, οπότε ο </a:t>
            </a:r>
            <a:r>
              <a:rPr lang="en-US" dirty="0"/>
              <a:t>SNP </a:t>
            </a:r>
            <a:r>
              <a:rPr lang="el-GR" dirty="0"/>
              <a:t>και το παθογόνο γονίδιο βρίσκονται σε ανισορροπία σύνδεσης</a:t>
            </a:r>
          </a:p>
          <a:p>
            <a:r>
              <a:rPr lang="el-GR" dirty="0"/>
              <a:t>Η επίδραση των </a:t>
            </a:r>
            <a:r>
              <a:rPr lang="en-US" dirty="0"/>
              <a:t>SNPs </a:t>
            </a:r>
            <a:r>
              <a:rPr lang="el-GR" dirty="0"/>
              <a:t>στην επιρρέπεια για νόσο είναι ασθενής</a:t>
            </a:r>
          </a:p>
        </p:txBody>
      </p:sp>
    </p:spTree>
    <p:extLst>
      <p:ext uri="{BB962C8B-B14F-4D97-AF65-F5344CB8AC3E}">
        <p14:creationId xmlns:p14="http://schemas.microsoft.com/office/powerpoint/2010/main" val="9418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8E495-501F-A05C-53A0-FF12FACBB052}"/>
              </a:ext>
            </a:extLst>
          </p:cNvPr>
          <p:cNvSpPr>
            <a:spLocks noGrp="1"/>
          </p:cNvSpPr>
          <p:nvPr>
            <p:ph type="title"/>
          </p:nvPr>
        </p:nvSpPr>
        <p:spPr>
          <a:xfrm>
            <a:off x="66502" y="360273"/>
            <a:ext cx="8778240" cy="1325563"/>
          </a:xfrm>
        </p:spPr>
        <p:txBody>
          <a:bodyPr>
            <a:noAutofit/>
          </a:bodyPr>
          <a:lstStyle/>
          <a:p>
            <a:pPr lvl="1" algn="ctr"/>
            <a:r>
              <a:rPr lang="el-GR" sz="3600" b="1" dirty="0">
                <a:solidFill>
                  <a:srgbClr val="C00000"/>
                </a:solidFill>
                <a:latin typeface="+mj-lt"/>
              </a:rPr>
              <a:t>Παραλλαγές στον αριθμό των αντιγράφων </a:t>
            </a:r>
            <a:br>
              <a:rPr lang="el-GR" sz="2800" b="1" dirty="0">
                <a:solidFill>
                  <a:srgbClr val="C00000"/>
                </a:solidFill>
                <a:latin typeface="+mj-lt"/>
              </a:rPr>
            </a:br>
            <a:r>
              <a:rPr lang="en-US" sz="2800" b="1" dirty="0">
                <a:solidFill>
                  <a:srgbClr val="C00000"/>
                </a:solidFill>
                <a:latin typeface="+mj-lt"/>
              </a:rPr>
              <a:t>(Copy Number Variations – CNVs)</a:t>
            </a:r>
            <a:endParaRPr lang="el-GR" sz="2800" b="1" dirty="0">
              <a:solidFill>
                <a:srgbClr val="C00000"/>
              </a:solidFill>
              <a:latin typeface="+mj-lt"/>
            </a:endParaRPr>
          </a:p>
        </p:txBody>
      </p:sp>
      <p:sp>
        <p:nvSpPr>
          <p:cNvPr id="3" name="Θέση περιεχομένου 2">
            <a:extLst>
              <a:ext uri="{FF2B5EF4-FFF2-40B4-BE49-F238E27FC236}">
                <a16:creationId xmlns:a16="http://schemas.microsoft.com/office/drawing/2014/main" id="{1F3D058D-C389-6E86-9ED9-FCEC12E995F7}"/>
              </a:ext>
            </a:extLst>
          </p:cNvPr>
          <p:cNvSpPr>
            <a:spLocks noGrp="1"/>
          </p:cNvSpPr>
          <p:nvPr>
            <p:ph idx="1"/>
          </p:nvPr>
        </p:nvSpPr>
        <p:spPr>
          <a:xfrm>
            <a:off x="294769" y="1685836"/>
            <a:ext cx="8006542" cy="4351338"/>
          </a:xfrm>
        </p:spPr>
        <p:txBody>
          <a:bodyPr>
            <a:normAutofit/>
          </a:bodyPr>
          <a:lstStyle/>
          <a:p>
            <a:r>
              <a:rPr lang="el-GR" sz="2400" dirty="0"/>
              <a:t>Γενετική παραλλαγή που αφορά σε τμήματα του </a:t>
            </a:r>
            <a:r>
              <a:rPr lang="el-GR" sz="2400" dirty="0" err="1"/>
              <a:t>γονιδιώματος</a:t>
            </a:r>
            <a:r>
              <a:rPr lang="en-US" sz="2400" dirty="0"/>
              <a:t> (</a:t>
            </a:r>
            <a:r>
              <a:rPr lang="el-GR" sz="2400" dirty="0"/>
              <a:t>2-3 ή </a:t>
            </a:r>
            <a:r>
              <a:rPr lang="en-US" sz="2400" dirty="0"/>
              <a:t>1000-</a:t>
            </a:r>
            <a:r>
              <a:rPr lang="el-GR" sz="2400" dirty="0"/>
              <a:t>εκατομμύρια </a:t>
            </a:r>
            <a:r>
              <a:rPr lang="en-US" sz="2400" dirty="0"/>
              <a:t>bp)</a:t>
            </a:r>
            <a:r>
              <a:rPr lang="el-GR" sz="2400" dirty="0"/>
              <a:t>, που επαναλαμβάνονται και ο αριθμός των επαναλήψεων ποικίλλει μεταξύ των ατόμων</a:t>
            </a:r>
          </a:p>
          <a:p>
            <a:r>
              <a:rPr lang="el-GR" sz="2400" dirty="0"/>
              <a:t>Μπορεί να είναι διπλασιασμός ή απαλοιφή</a:t>
            </a:r>
          </a:p>
          <a:p>
            <a:r>
              <a:rPr lang="el-GR" sz="2400" dirty="0"/>
              <a:t>Βραχείες επαναλήψεις π.χ. το </a:t>
            </a:r>
            <a:r>
              <a:rPr lang="el-GR" sz="2400" dirty="0" err="1"/>
              <a:t>τρινουκλεοτίδιο</a:t>
            </a:r>
            <a:r>
              <a:rPr lang="el-GR" sz="2400" dirty="0"/>
              <a:t> </a:t>
            </a:r>
            <a:r>
              <a:rPr lang="en-US" sz="2400" dirty="0"/>
              <a:t>CAG</a:t>
            </a:r>
            <a:r>
              <a:rPr lang="el-GR" sz="2400" dirty="0"/>
              <a:t> επαναλαμβάνεται 36 φορές στη νόσο </a:t>
            </a:r>
            <a:r>
              <a:rPr lang="en-US" sz="2400" dirty="0"/>
              <a:t>Huntington</a:t>
            </a:r>
          </a:p>
          <a:p>
            <a:r>
              <a:rPr lang="el-GR" sz="2400" dirty="0"/>
              <a:t>Μακρές επαναλήψεις π.χ. ολόκληρα γονίδια και συμβάλλουν στην πολυμορφία του </a:t>
            </a:r>
            <a:r>
              <a:rPr lang="el-GR" sz="2400" dirty="0" err="1"/>
              <a:t>φαινότυπου</a:t>
            </a:r>
            <a:r>
              <a:rPr lang="el-GR" sz="2400" dirty="0"/>
              <a:t> του ανθρώπου </a:t>
            </a:r>
          </a:p>
        </p:txBody>
      </p:sp>
      <p:pic>
        <p:nvPicPr>
          <p:cNvPr id="6146" name="Picture 2">
            <a:extLst>
              <a:ext uri="{FF2B5EF4-FFF2-40B4-BE49-F238E27FC236}">
                <a16:creationId xmlns:a16="http://schemas.microsoft.com/office/drawing/2014/main" id="{E27E0A57-23DB-C279-A840-7E4AA14E05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384" y="681037"/>
            <a:ext cx="3112847" cy="4760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EF7A42-1984-5248-C4DC-1263B9D90607}"/>
              </a:ext>
            </a:extLst>
          </p:cNvPr>
          <p:cNvSpPr txBox="1"/>
          <p:nvPr/>
        </p:nvSpPr>
        <p:spPr>
          <a:xfrm>
            <a:off x="6815153" y="5576798"/>
            <a:ext cx="5289461" cy="1200329"/>
          </a:xfrm>
          <a:prstGeom prst="rect">
            <a:avLst/>
          </a:prstGeom>
          <a:noFill/>
        </p:spPr>
        <p:txBody>
          <a:bodyPr wrap="none" rtlCol="0">
            <a:spAutoFit/>
          </a:bodyPr>
          <a:lstStyle/>
          <a:p>
            <a:r>
              <a:rPr lang="en-US" b="0" i="0" dirty="0">
                <a:solidFill>
                  <a:srgbClr val="202122"/>
                </a:solidFill>
                <a:effectLst/>
                <a:latin typeface="Arial" panose="020B0604020202020204" pitchFamily="34" charset="0"/>
              </a:rPr>
              <a:t>This </a:t>
            </a:r>
            <a:r>
              <a:rPr lang="en-US" b="0" i="0" u="none" strike="noStrike" dirty="0">
                <a:solidFill>
                  <a:srgbClr val="3366CC"/>
                </a:solidFill>
                <a:effectLst/>
                <a:latin typeface="Arial" panose="020B0604020202020204" pitchFamily="34" charset="0"/>
                <a:hlinkClick r:id="rId3" tooltip="Gene duplication"/>
              </a:rPr>
              <a:t>gene duplication</a:t>
            </a:r>
            <a:r>
              <a:rPr lang="en-US" b="0" i="0" dirty="0">
                <a:solidFill>
                  <a:srgbClr val="202122"/>
                </a:solidFill>
                <a:effectLst/>
                <a:latin typeface="Arial" panose="020B0604020202020204" pitchFamily="34" charset="0"/>
              </a:rPr>
              <a:t> has created</a:t>
            </a:r>
            <a:r>
              <a:rPr lang="el-GR"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a copy number</a:t>
            </a:r>
            <a:endParaRPr lang="el-GR"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variation. The chromosome now has two copies </a:t>
            </a:r>
            <a:endParaRPr lang="el-GR"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of this section of DNA, rather than one.</a:t>
            </a:r>
            <a:endParaRPr lang="el-GR" b="0" i="0" dirty="0">
              <a:solidFill>
                <a:srgbClr val="202122"/>
              </a:solidFill>
              <a:effectLst/>
              <a:latin typeface="Arial" panose="020B0604020202020204" pitchFamily="34" charset="0"/>
            </a:endParaRPr>
          </a:p>
          <a:p>
            <a:r>
              <a:rPr lang="en-US" dirty="0"/>
              <a:t>https://en.wikipedia.org/wiki/Copy_number_variation</a:t>
            </a:r>
            <a:endParaRPr lang="el-GR" dirty="0"/>
          </a:p>
        </p:txBody>
      </p:sp>
    </p:spTree>
    <p:extLst>
      <p:ext uri="{BB962C8B-B14F-4D97-AF65-F5344CB8AC3E}">
        <p14:creationId xmlns:p14="http://schemas.microsoft.com/office/powerpoint/2010/main" val="129733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26D33-3FA3-BD74-56B6-929589E84EA6}"/>
              </a:ext>
            </a:extLst>
          </p:cNvPr>
          <p:cNvSpPr>
            <a:spLocks noGrp="1"/>
          </p:cNvSpPr>
          <p:nvPr>
            <p:ph type="title"/>
          </p:nvPr>
        </p:nvSpPr>
        <p:spPr>
          <a:xfrm>
            <a:off x="440131" y="160178"/>
            <a:ext cx="5062893" cy="1325563"/>
          </a:xfrm>
        </p:spPr>
        <p:txBody>
          <a:bodyPr>
            <a:normAutofit/>
          </a:bodyPr>
          <a:lstStyle/>
          <a:p>
            <a:r>
              <a:rPr lang="en-US" b="1" dirty="0">
                <a:solidFill>
                  <a:srgbClr val="C00000"/>
                </a:solidFill>
              </a:rPr>
              <a:t>Coding DNA - </a:t>
            </a:r>
            <a:r>
              <a:rPr lang="el-GR" b="1" dirty="0">
                <a:solidFill>
                  <a:srgbClr val="C00000"/>
                </a:solidFill>
              </a:rPr>
              <a:t>Γονίδιο</a:t>
            </a:r>
          </a:p>
        </p:txBody>
      </p:sp>
      <p:pic>
        <p:nvPicPr>
          <p:cNvPr id="4" name="Εικόνα 3">
            <a:extLst>
              <a:ext uri="{FF2B5EF4-FFF2-40B4-BE49-F238E27FC236}">
                <a16:creationId xmlns:a16="http://schemas.microsoft.com/office/drawing/2014/main" id="{1EA6DD84-A42A-B665-3273-627D6C9A09CD}"/>
              </a:ext>
            </a:extLst>
          </p:cNvPr>
          <p:cNvPicPr>
            <a:picLocks noChangeAspect="1"/>
          </p:cNvPicPr>
          <p:nvPr/>
        </p:nvPicPr>
        <p:blipFill rotWithShape="1">
          <a:blip r:embed="rId2" cstate="print"/>
          <a:srcRect l="13750" t="28110" r="25545" b="15619"/>
          <a:stretch/>
        </p:blipFill>
        <p:spPr>
          <a:xfrm>
            <a:off x="2365221" y="1236810"/>
            <a:ext cx="9729895" cy="5070763"/>
          </a:xfrm>
          <a:prstGeom prst="rect">
            <a:avLst/>
          </a:prstGeom>
        </p:spPr>
      </p:pic>
      <p:sp>
        <p:nvSpPr>
          <p:cNvPr id="5" name="TextBox 4">
            <a:extLst>
              <a:ext uri="{FF2B5EF4-FFF2-40B4-BE49-F238E27FC236}">
                <a16:creationId xmlns:a16="http://schemas.microsoft.com/office/drawing/2014/main" id="{BC35FF86-B8AE-C0AC-25B9-7BACC8440B4F}"/>
              </a:ext>
            </a:extLst>
          </p:cNvPr>
          <p:cNvSpPr txBox="1"/>
          <p:nvPr/>
        </p:nvSpPr>
        <p:spPr>
          <a:xfrm>
            <a:off x="3744368" y="6307573"/>
            <a:ext cx="8350748" cy="369332"/>
          </a:xfrm>
          <a:prstGeom prst="rect">
            <a:avLst/>
          </a:prstGeom>
          <a:noFill/>
        </p:spPr>
        <p:txBody>
          <a:bodyPr wrap="none" rtlCol="0">
            <a:spAutoFit/>
          </a:bodyPr>
          <a:lstStyle/>
          <a:p>
            <a:r>
              <a:rPr lang="en-US" dirty="0"/>
              <a:t>https://commons.wikimedia.org/wiki/File:Gene_structure_eukaryote_2_annotated.svg</a:t>
            </a:r>
            <a:endParaRPr lang="el-GR" dirty="0"/>
          </a:p>
        </p:txBody>
      </p:sp>
      <p:sp>
        <p:nvSpPr>
          <p:cNvPr id="6" name="TextBox 5">
            <a:extLst>
              <a:ext uri="{FF2B5EF4-FFF2-40B4-BE49-F238E27FC236}">
                <a16:creationId xmlns:a16="http://schemas.microsoft.com/office/drawing/2014/main" id="{BDD92D29-14E9-3C41-B910-EBF0911CEF0F}"/>
              </a:ext>
            </a:extLst>
          </p:cNvPr>
          <p:cNvSpPr txBox="1"/>
          <p:nvPr/>
        </p:nvSpPr>
        <p:spPr>
          <a:xfrm>
            <a:off x="3358342" y="1485741"/>
            <a:ext cx="1017651" cy="338554"/>
          </a:xfrm>
          <a:prstGeom prst="rect">
            <a:avLst/>
          </a:prstGeom>
          <a:noFill/>
        </p:spPr>
        <p:txBody>
          <a:bodyPr wrap="none" rtlCol="0">
            <a:spAutoFit/>
          </a:bodyPr>
          <a:lstStyle/>
          <a:p>
            <a:r>
              <a:rPr lang="el-GR" sz="1600" dirty="0"/>
              <a:t>Ενισχυτής</a:t>
            </a:r>
          </a:p>
        </p:txBody>
      </p:sp>
      <p:sp>
        <p:nvSpPr>
          <p:cNvPr id="7" name="TextBox 6">
            <a:extLst>
              <a:ext uri="{FF2B5EF4-FFF2-40B4-BE49-F238E27FC236}">
                <a16:creationId xmlns:a16="http://schemas.microsoft.com/office/drawing/2014/main" id="{E863A1CA-FA1D-25F7-A037-11494DCFD5F4}"/>
              </a:ext>
            </a:extLst>
          </p:cNvPr>
          <p:cNvSpPr txBox="1"/>
          <p:nvPr/>
        </p:nvSpPr>
        <p:spPr>
          <a:xfrm>
            <a:off x="4970307" y="1711422"/>
            <a:ext cx="1125693" cy="338554"/>
          </a:xfrm>
          <a:prstGeom prst="rect">
            <a:avLst/>
          </a:prstGeom>
          <a:noFill/>
        </p:spPr>
        <p:txBody>
          <a:bodyPr wrap="none" rtlCol="0">
            <a:spAutoFit/>
          </a:bodyPr>
          <a:lstStyle/>
          <a:p>
            <a:r>
              <a:rPr lang="el-GR" sz="1600" dirty="0"/>
              <a:t>Υποκινητής</a:t>
            </a:r>
          </a:p>
        </p:txBody>
      </p:sp>
      <p:sp>
        <p:nvSpPr>
          <p:cNvPr id="8" name="TextBox 7">
            <a:extLst>
              <a:ext uri="{FF2B5EF4-FFF2-40B4-BE49-F238E27FC236}">
                <a16:creationId xmlns:a16="http://schemas.microsoft.com/office/drawing/2014/main" id="{FDE0C901-A0F1-2FC2-29DD-352C3575ABB6}"/>
              </a:ext>
            </a:extLst>
          </p:cNvPr>
          <p:cNvSpPr txBox="1"/>
          <p:nvPr/>
        </p:nvSpPr>
        <p:spPr>
          <a:xfrm>
            <a:off x="4575498" y="3527325"/>
            <a:ext cx="1255472" cy="369332"/>
          </a:xfrm>
          <a:prstGeom prst="rect">
            <a:avLst/>
          </a:prstGeom>
          <a:noFill/>
        </p:spPr>
        <p:txBody>
          <a:bodyPr wrap="none" rtlCol="0">
            <a:spAutoFit/>
          </a:bodyPr>
          <a:lstStyle/>
          <a:p>
            <a:r>
              <a:rPr lang="el-GR" b="1" dirty="0"/>
              <a:t>Προ-</a:t>
            </a:r>
            <a:r>
              <a:rPr lang="en-US" b="1" dirty="0"/>
              <a:t>mRNA</a:t>
            </a:r>
            <a:endParaRPr lang="el-GR" b="1" dirty="0"/>
          </a:p>
        </p:txBody>
      </p:sp>
    </p:spTree>
    <p:extLst>
      <p:ext uri="{BB962C8B-B14F-4D97-AF65-F5344CB8AC3E}">
        <p14:creationId xmlns:p14="http://schemas.microsoft.com/office/powerpoint/2010/main" val="426618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F27BD-C13D-5F34-572D-90B0AFD50DD2}"/>
              </a:ext>
            </a:extLst>
          </p:cNvPr>
          <p:cNvSpPr>
            <a:spLocks noGrp="1"/>
          </p:cNvSpPr>
          <p:nvPr>
            <p:ph type="title"/>
          </p:nvPr>
        </p:nvSpPr>
        <p:spPr/>
        <p:txBody>
          <a:bodyPr/>
          <a:lstStyle/>
          <a:p>
            <a:pPr algn="ctr"/>
            <a:r>
              <a:rPr lang="el-GR" b="1" dirty="0">
                <a:solidFill>
                  <a:srgbClr val="C00000"/>
                </a:solidFill>
                <a:latin typeface="+mn-lt"/>
              </a:rPr>
              <a:t>Εισαγωγή</a:t>
            </a:r>
            <a:endParaRPr lang="el-GR" dirty="0">
              <a:latin typeface="+mn-lt"/>
            </a:endParaRPr>
          </a:p>
        </p:txBody>
      </p:sp>
      <p:sp>
        <p:nvSpPr>
          <p:cNvPr id="3" name="Θέση περιεχομένου 2">
            <a:extLst>
              <a:ext uri="{FF2B5EF4-FFF2-40B4-BE49-F238E27FC236}">
                <a16:creationId xmlns:a16="http://schemas.microsoft.com/office/drawing/2014/main" id="{6501D121-2F23-C45C-54F9-A2C14D2BDBA5}"/>
              </a:ext>
            </a:extLst>
          </p:cNvPr>
          <p:cNvSpPr>
            <a:spLocks noGrp="1"/>
          </p:cNvSpPr>
          <p:nvPr>
            <p:ph idx="1"/>
          </p:nvPr>
        </p:nvSpPr>
        <p:spPr/>
        <p:txBody>
          <a:bodyPr>
            <a:normAutofit/>
          </a:bodyPr>
          <a:lstStyle/>
          <a:p>
            <a:r>
              <a:rPr lang="el-GR" dirty="0"/>
              <a:t>Η φυσιολογική ή παθολογική </a:t>
            </a:r>
            <a:r>
              <a:rPr lang="el-GR" dirty="0">
                <a:solidFill>
                  <a:srgbClr val="C00000"/>
                </a:solidFill>
              </a:rPr>
              <a:t>κατάσταση των κυττάρων </a:t>
            </a:r>
            <a:r>
              <a:rPr lang="el-GR" dirty="0"/>
              <a:t>ξεκινά από και </a:t>
            </a:r>
            <a:r>
              <a:rPr lang="el-GR" dirty="0">
                <a:solidFill>
                  <a:srgbClr val="C00000"/>
                </a:solidFill>
              </a:rPr>
              <a:t>αντανακλά μοριακές αλλαγές</a:t>
            </a:r>
            <a:r>
              <a:rPr lang="el-GR" dirty="0"/>
              <a:t>, ενδοκυττάριες ή </a:t>
            </a:r>
            <a:r>
              <a:rPr lang="el-GR" dirty="0" err="1"/>
              <a:t>εξωκυττάριες</a:t>
            </a:r>
            <a:r>
              <a:rPr lang="el-GR" dirty="0"/>
              <a:t> που αφορούν στα γονίδια, τη ρύθμισή τους ή τις πρωτεΐνες </a:t>
            </a:r>
          </a:p>
        </p:txBody>
      </p:sp>
    </p:spTree>
    <p:extLst>
      <p:ext uri="{BB962C8B-B14F-4D97-AF65-F5344CB8AC3E}">
        <p14:creationId xmlns:p14="http://schemas.microsoft.com/office/powerpoint/2010/main" val="228729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6"/>
            <a:ext cx="10515600" cy="1031596"/>
          </a:xfrm>
        </p:spPr>
        <p:txBody>
          <a:bodyPr>
            <a:normAutofit/>
          </a:bodyPr>
          <a:lstStyle/>
          <a:p>
            <a:pPr algn="ctr"/>
            <a:r>
              <a:rPr lang="el-GR" sz="4000" b="1" dirty="0">
                <a:solidFill>
                  <a:srgbClr val="C00000"/>
                </a:solidFill>
              </a:rPr>
              <a:t>Κυτταρική σηματοδότηση</a:t>
            </a:r>
          </a:p>
        </p:txBody>
      </p:sp>
      <p:sp>
        <p:nvSpPr>
          <p:cNvPr id="3" name="2 - Θέση περιεχομένου"/>
          <p:cNvSpPr>
            <a:spLocks noGrp="1"/>
          </p:cNvSpPr>
          <p:nvPr>
            <p:ph idx="1"/>
          </p:nvPr>
        </p:nvSpPr>
        <p:spPr>
          <a:xfrm>
            <a:off x="717620" y="1383495"/>
            <a:ext cx="10515600" cy="5218271"/>
          </a:xfrm>
        </p:spPr>
        <p:txBody>
          <a:bodyPr>
            <a:normAutofit fontScale="92500" lnSpcReduction="20000"/>
          </a:bodyPr>
          <a:lstStyle/>
          <a:p>
            <a:r>
              <a:rPr lang="el-GR" dirty="0"/>
              <a:t>Με βάση την προέλευση και το στόχο του </a:t>
            </a:r>
            <a:r>
              <a:rPr lang="el-GR" b="1" dirty="0">
                <a:solidFill>
                  <a:srgbClr val="C00000"/>
                </a:solidFill>
              </a:rPr>
              <a:t>σήματος/ερεθίσματος</a:t>
            </a:r>
            <a:r>
              <a:rPr lang="el-GR" dirty="0"/>
              <a:t>:</a:t>
            </a:r>
          </a:p>
          <a:p>
            <a:pPr marL="914400" lvl="1" indent="-457200">
              <a:buFont typeface="+mj-lt"/>
              <a:buAutoNum type="arabicPeriod"/>
            </a:pPr>
            <a:r>
              <a:rPr lang="el-GR" dirty="0" err="1"/>
              <a:t>Αυτοκρινής</a:t>
            </a:r>
            <a:endParaRPr lang="el-GR" dirty="0"/>
          </a:p>
          <a:p>
            <a:pPr marL="914400" lvl="1" indent="-457200">
              <a:buFont typeface="+mj-lt"/>
              <a:buAutoNum type="arabicPeriod"/>
            </a:pPr>
            <a:r>
              <a:rPr lang="el-GR" dirty="0" err="1"/>
              <a:t>παρακρινής</a:t>
            </a:r>
            <a:r>
              <a:rPr lang="el-GR" dirty="0"/>
              <a:t> (δράση στα γειτονικά κύτταρα από τη θέση παραγωγής)</a:t>
            </a:r>
          </a:p>
          <a:p>
            <a:pPr marL="914400" lvl="1" indent="-457200">
              <a:buFont typeface="+mj-lt"/>
              <a:buAutoNum type="arabicPeriod"/>
            </a:pPr>
            <a:r>
              <a:rPr lang="el-GR" dirty="0"/>
              <a:t>Ενδοκρινής</a:t>
            </a:r>
          </a:p>
          <a:p>
            <a:pPr marL="914400" lvl="1" indent="-457200">
              <a:buFont typeface="+mj-lt"/>
              <a:buAutoNum type="arabicPeriod"/>
            </a:pPr>
            <a:r>
              <a:rPr lang="el-GR" dirty="0"/>
              <a:t>μέσω σύναψης</a:t>
            </a:r>
          </a:p>
          <a:p>
            <a:pPr marL="457200" indent="-457200"/>
            <a:r>
              <a:rPr lang="el-GR" b="1" dirty="0">
                <a:solidFill>
                  <a:srgbClr val="C00000"/>
                </a:solidFill>
              </a:rPr>
              <a:t>Υποδοχείς</a:t>
            </a:r>
          </a:p>
          <a:p>
            <a:pPr marL="971550" lvl="1" indent="-514350">
              <a:buFont typeface="+mj-lt"/>
              <a:buAutoNum type="arabicPeriod"/>
            </a:pPr>
            <a:r>
              <a:rPr lang="el-GR" dirty="0"/>
              <a:t>Ενδοκυττάριοι ενεργοποιούνται από λιποδιαλυτούς </a:t>
            </a:r>
            <a:r>
              <a:rPr lang="el-GR" dirty="0" err="1"/>
              <a:t>συνδέτες</a:t>
            </a:r>
            <a:r>
              <a:rPr lang="el-GR" dirty="0"/>
              <a:t> (π.χ. </a:t>
            </a:r>
            <a:r>
              <a:rPr lang="el-GR" dirty="0" err="1"/>
              <a:t>βιτ</a:t>
            </a:r>
            <a:r>
              <a:rPr lang="el-GR" dirty="0"/>
              <a:t>. </a:t>
            </a:r>
            <a:r>
              <a:rPr lang="en-US" dirty="0"/>
              <a:t>D, </a:t>
            </a:r>
            <a:r>
              <a:rPr lang="el-GR" dirty="0" err="1"/>
              <a:t>στεροειδείς</a:t>
            </a:r>
            <a:r>
              <a:rPr lang="el-GR" dirty="0"/>
              <a:t> ορμόνες)</a:t>
            </a:r>
          </a:p>
          <a:p>
            <a:pPr marL="971550" lvl="1" indent="-514350">
              <a:buFont typeface="+mj-lt"/>
              <a:buAutoNum type="arabicPeriod"/>
            </a:pPr>
            <a:r>
              <a:rPr lang="el-GR" b="1" dirty="0">
                <a:solidFill>
                  <a:srgbClr val="C00000"/>
                </a:solidFill>
              </a:rPr>
              <a:t>Υποδοχείς της κυτταρικής μεμβράνης</a:t>
            </a:r>
          </a:p>
          <a:p>
            <a:pPr marL="1428750" lvl="2" indent="-514350">
              <a:buFont typeface="+mj-lt"/>
              <a:buAutoNum type="alphaLcPeriod"/>
            </a:pPr>
            <a:r>
              <a:rPr lang="el-GR" dirty="0"/>
              <a:t>Δράση σε διαύλους ιόντων</a:t>
            </a:r>
          </a:p>
          <a:p>
            <a:pPr marL="1428750" lvl="2" indent="-514350">
              <a:buFont typeface="+mj-lt"/>
              <a:buAutoNum type="alphaLcPeriod"/>
            </a:pPr>
            <a:r>
              <a:rPr lang="el-GR" dirty="0"/>
              <a:t>Ενεργοποίηση μιας </a:t>
            </a:r>
            <a:r>
              <a:rPr lang="en-US" dirty="0"/>
              <a:t>G-</a:t>
            </a:r>
            <a:r>
              <a:rPr lang="el-GR" dirty="0"/>
              <a:t>πρωτεΐνης (ρυθμιστική πρωτεΐνη συνδεδεμένη με </a:t>
            </a:r>
            <a:r>
              <a:rPr lang="en-US" dirty="0"/>
              <a:t>GTP)</a:t>
            </a:r>
          </a:p>
          <a:p>
            <a:pPr marL="1428750" lvl="2" indent="-514350">
              <a:buFont typeface="+mj-lt"/>
              <a:buAutoNum type="alphaLcPeriod"/>
            </a:pPr>
            <a:r>
              <a:rPr lang="el-GR" dirty="0">
                <a:solidFill>
                  <a:srgbClr val="C00000"/>
                </a:solidFill>
              </a:rPr>
              <a:t>Ενεργοποίηση ενζύμου π.χ. </a:t>
            </a:r>
            <a:r>
              <a:rPr lang="el-GR" dirty="0" err="1">
                <a:solidFill>
                  <a:srgbClr val="C00000"/>
                </a:solidFill>
              </a:rPr>
              <a:t>κινάση</a:t>
            </a:r>
            <a:r>
              <a:rPr lang="el-GR" dirty="0">
                <a:solidFill>
                  <a:srgbClr val="C00000"/>
                </a:solidFill>
              </a:rPr>
              <a:t> </a:t>
            </a:r>
            <a:r>
              <a:rPr lang="el-GR" dirty="0" err="1">
                <a:solidFill>
                  <a:srgbClr val="C00000"/>
                </a:solidFill>
              </a:rPr>
              <a:t>τυροσίνης</a:t>
            </a:r>
            <a:endParaRPr lang="el-GR" dirty="0">
              <a:solidFill>
                <a:srgbClr val="C00000"/>
              </a:solidFill>
            </a:endParaRPr>
          </a:p>
          <a:p>
            <a:pPr marL="1428750" lvl="2" indent="-514350">
              <a:buFont typeface="+mj-lt"/>
              <a:buAutoNum type="alphaLcPeriod"/>
            </a:pPr>
            <a:r>
              <a:rPr lang="el-GR" dirty="0"/>
              <a:t>Πυροδότηση πρωτεολυτικής αντίδρασης ή ενεργοποίηση μεταγραφικού παράγοντα </a:t>
            </a:r>
          </a:p>
          <a:p>
            <a:pPr marL="514350" indent="-514350"/>
            <a:r>
              <a:rPr lang="el-GR" dirty="0"/>
              <a:t>Το αποτέλεσμα είναι η </a:t>
            </a:r>
            <a:r>
              <a:rPr lang="el-GR" b="1" dirty="0">
                <a:solidFill>
                  <a:srgbClr val="C00000"/>
                </a:solidFill>
              </a:rPr>
              <a:t>ενδοκυττάρια</a:t>
            </a:r>
            <a:r>
              <a:rPr lang="el-GR" b="1" dirty="0"/>
              <a:t> </a:t>
            </a:r>
            <a:r>
              <a:rPr lang="el-GR" b="1" dirty="0">
                <a:solidFill>
                  <a:srgbClr val="C00000"/>
                </a:solidFill>
              </a:rPr>
              <a:t>μεταγωγή σήματος:</a:t>
            </a:r>
          </a:p>
          <a:p>
            <a:pPr marL="971550" lvl="1" indent="-514350"/>
            <a:r>
              <a:rPr lang="el-GR" dirty="0"/>
              <a:t>Δημιουργία ή τροποποίηση </a:t>
            </a:r>
            <a:r>
              <a:rPr lang="el-GR" dirty="0">
                <a:solidFill>
                  <a:srgbClr val="C00000"/>
                </a:solidFill>
              </a:rPr>
              <a:t>ενδιάμεσων προϊόντων </a:t>
            </a:r>
            <a:r>
              <a:rPr lang="el-GR" dirty="0"/>
              <a:t>ή ενεργοποίηση ενζύμων με τελική </a:t>
            </a:r>
            <a:r>
              <a:rPr lang="el-GR" dirty="0">
                <a:solidFill>
                  <a:srgbClr val="C00000"/>
                </a:solidFill>
              </a:rPr>
              <a:t>παραγωγή ενεργοποιημένων μεταγραφικών παραγόντων </a:t>
            </a:r>
            <a:r>
              <a:rPr lang="el-GR" dirty="0"/>
              <a:t>που </a:t>
            </a:r>
            <a:r>
              <a:rPr lang="el-GR" dirty="0">
                <a:solidFill>
                  <a:srgbClr val="C00000"/>
                </a:solidFill>
              </a:rPr>
              <a:t>τροποποιούν τη γονιδιακή έκφραση </a:t>
            </a:r>
            <a:r>
              <a:rPr lang="el-GR" dirty="0"/>
              <a:t>(αποδιοργανωμένη στον καρκίνο)</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9890" t="20074" r="9753" b="16190"/>
          <a:stretch>
            <a:fillRect/>
          </a:stretch>
        </p:blipFill>
        <p:spPr bwMode="auto">
          <a:xfrm>
            <a:off x="263685" y="1095254"/>
            <a:ext cx="11734049" cy="5235191"/>
          </a:xfrm>
          <a:prstGeom prst="rect">
            <a:avLst/>
          </a:prstGeom>
          <a:noFill/>
          <a:ln w="9525">
            <a:noFill/>
            <a:miter lim="800000"/>
            <a:headEnd/>
            <a:tailEnd/>
          </a:ln>
        </p:spPr>
      </p:pic>
      <p:sp>
        <p:nvSpPr>
          <p:cNvPr id="5" name="4 - Τίτλος"/>
          <p:cNvSpPr>
            <a:spLocks noGrp="1"/>
          </p:cNvSpPr>
          <p:nvPr>
            <p:ph type="title"/>
          </p:nvPr>
        </p:nvSpPr>
        <p:spPr>
          <a:xfrm>
            <a:off x="868345" y="301452"/>
            <a:ext cx="10515600" cy="733530"/>
          </a:xfrm>
        </p:spPr>
        <p:txBody>
          <a:bodyPr/>
          <a:lstStyle/>
          <a:p>
            <a:pPr algn="ctr"/>
            <a:r>
              <a:rPr lang="el-GR" b="1" dirty="0">
                <a:solidFill>
                  <a:srgbClr val="C00000"/>
                </a:solidFill>
              </a:rPr>
              <a:t>Υποδοχείς μεταγωγής σήματος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808055" y="224448"/>
            <a:ext cx="10515600" cy="1325563"/>
          </a:xfrm>
        </p:spPr>
        <p:txBody>
          <a:bodyPr/>
          <a:lstStyle/>
          <a:p>
            <a:r>
              <a:rPr lang="el-GR" dirty="0">
                <a:solidFill>
                  <a:srgbClr val="C00000"/>
                </a:solidFill>
                <a:latin typeface="+mn-lt"/>
              </a:rPr>
              <a:t>Υποδοχείς οιστρογόνων (</a:t>
            </a:r>
            <a:r>
              <a:rPr lang="en-US" dirty="0">
                <a:solidFill>
                  <a:srgbClr val="C00000"/>
                </a:solidFill>
                <a:latin typeface="+mn-lt"/>
              </a:rPr>
              <a:t>ER</a:t>
            </a:r>
            <a:r>
              <a:rPr lang="el-GR" dirty="0">
                <a:solidFill>
                  <a:srgbClr val="C00000"/>
                </a:solidFill>
                <a:latin typeface="+mn-lt"/>
              </a:rPr>
              <a:t>)</a:t>
            </a:r>
          </a:p>
        </p:txBody>
      </p:sp>
      <p:sp>
        <p:nvSpPr>
          <p:cNvPr id="76803" name="Rectangle 3"/>
          <p:cNvSpPr>
            <a:spLocks noGrp="1"/>
          </p:cNvSpPr>
          <p:nvPr>
            <p:ph type="body" idx="4294967295"/>
          </p:nvPr>
        </p:nvSpPr>
        <p:spPr>
          <a:xfrm>
            <a:off x="229137" y="1363732"/>
            <a:ext cx="8544983" cy="5257800"/>
          </a:xfrm>
        </p:spPr>
        <p:txBody>
          <a:bodyPr>
            <a:normAutofit/>
          </a:bodyPr>
          <a:lstStyle/>
          <a:p>
            <a:pPr>
              <a:lnSpc>
                <a:spcPct val="90000"/>
              </a:lnSpc>
            </a:pPr>
            <a:r>
              <a:rPr lang="el-GR" sz="2400" dirty="0"/>
              <a:t>Οιστρογόνα: παράδειγμα ορμόνης που δρα στον πυρήνα</a:t>
            </a:r>
          </a:p>
          <a:p>
            <a:pPr>
              <a:lnSpc>
                <a:spcPct val="90000"/>
              </a:lnSpc>
            </a:pPr>
            <a:r>
              <a:rPr lang="en-US" sz="2400" dirty="0"/>
              <a:t>ER: </a:t>
            </a:r>
            <a:r>
              <a:rPr lang="el-GR" sz="2400" dirty="0"/>
              <a:t>μεταγραφικός παράγοντας που ενεργοποιείται από οιστρογόνα και προάγει τον </a:t>
            </a:r>
            <a:r>
              <a:rPr lang="el-GR" sz="2400" dirty="0" err="1"/>
              <a:t>πολ</a:t>
            </a:r>
            <a:r>
              <a:rPr lang="el-GR" sz="2400" dirty="0"/>
              <a:t>/</a:t>
            </a:r>
            <a:r>
              <a:rPr lang="el-GR" sz="2400" dirty="0" err="1"/>
              <a:t>σμό</a:t>
            </a:r>
            <a:r>
              <a:rPr lang="el-GR" sz="2400" dirty="0"/>
              <a:t> φυσιολογικών και καρκινικών κυττάρων μαστού.</a:t>
            </a:r>
          </a:p>
          <a:p>
            <a:pPr>
              <a:lnSpc>
                <a:spcPct val="90000"/>
              </a:lnSpc>
            </a:pPr>
            <a:r>
              <a:rPr lang="en-US" sz="2400" dirty="0"/>
              <a:t>O</a:t>
            </a:r>
            <a:r>
              <a:rPr lang="el-GR" sz="2400" dirty="0"/>
              <a:t>ι </a:t>
            </a:r>
            <a:r>
              <a:rPr lang="en-US" sz="2400" dirty="0"/>
              <a:t>ER </a:t>
            </a:r>
            <a:r>
              <a:rPr lang="el-GR" sz="2400" dirty="0"/>
              <a:t>εντοπίζονται στους πυρήνες (καφέ χρώση στην διπλανή εικόνα) και εκφράζονται</a:t>
            </a:r>
            <a:r>
              <a:rPr lang="el-GR" sz="2400" dirty="0">
                <a:cs typeface="Arial" charset="0"/>
              </a:rPr>
              <a:t> </a:t>
            </a:r>
            <a:r>
              <a:rPr lang="el-GR" sz="2400" dirty="0"/>
              <a:t>σε ~80% των </a:t>
            </a:r>
            <a:r>
              <a:rPr lang="en-US" sz="2400" dirty="0">
                <a:solidFill>
                  <a:srgbClr val="C00000"/>
                </a:solidFill>
              </a:rPr>
              <a:t>ca </a:t>
            </a:r>
            <a:r>
              <a:rPr lang="el-GR" sz="2400" dirty="0">
                <a:solidFill>
                  <a:srgbClr val="C00000"/>
                </a:solidFill>
              </a:rPr>
              <a:t>μαστού</a:t>
            </a:r>
          </a:p>
          <a:p>
            <a:r>
              <a:rPr lang="el-GR" sz="2400" dirty="0"/>
              <a:t>Η </a:t>
            </a:r>
            <a:r>
              <a:rPr lang="el-GR" sz="2400" dirty="0">
                <a:solidFill>
                  <a:srgbClr val="C00000"/>
                </a:solidFill>
              </a:rPr>
              <a:t>θετικότητα για </a:t>
            </a:r>
            <a:r>
              <a:rPr lang="en-US" sz="2400" dirty="0">
                <a:solidFill>
                  <a:srgbClr val="C00000"/>
                </a:solidFill>
              </a:rPr>
              <a:t>ER </a:t>
            </a:r>
            <a:r>
              <a:rPr lang="el-GR" sz="2400" dirty="0">
                <a:solidFill>
                  <a:srgbClr val="C00000"/>
                </a:solidFill>
              </a:rPr>
              <a:t>προβλέπει ανταπόκριση σε </a:t>
            </a:r>
            <a:r>
              <a:rPr lang="el-GR" sz="2400" dirty="0" err="1">
                <a:solidFill>
                  <a:srgbClr val="C00000"/>
                </a:solidFill>
              </a:rPr>
              <a:t>αντιοιστρογονικές</a:t>
            </a:r>
            <a:r>
              <a:rPr lang="el-GR" sz="2400" dirty="0">
                <a:solidFill>
                  <a:srgbClr val="C00000"/>
                </a:solidFill>
              </a:rPr>
              <a:t> θεραπείες </a:t>
            </a:r>
            <a:r>
              <a:rPr lang="el-GR" sz="2400" dirty="0"/>
              <a:t>(π.χ. </a:t>
            </a:r>
            <a:r>
              <a:rPr lang="el-GR" sz="2400" dirty="0" err="1"/>
              <a:t>ταμοξιφαίνη</a:t>
            </a:r>
            <a:r>
              <a:rPr lang="el-GR" sz="2400" dirty="0"/>
              <a:t> και αναστολείς </a:t>
            </a:r>
            <a:r>
              <a:rPr lang="el-GR" sz="2400" dirty="0" err="1"/>
              <a:t>αρωματάσης</a:t>
            </a:r>
            <a:r>
              <a:rPr lang="el-GR" sz="2400" dirty="0"/>
              <a:t>, αναλογικά με το ποσό της έκφρασης) και σχετίζεται </a:t>
            </a:r>
            <a:r>
              <a:rPr lang="el-GR" sz="2400" dirty="0">
                <a:solidFill>
                  <a:srgbClr val="C00000"/>
                </a:solidFill>
              </a:rPr>
              <a:t>με καλύτερη πρόγνωση</a:t>
            </a:r>
          </a:p>
        </p:txBody>
      </p:sp>
      <p:sp>
        <p:nvSpPr>
          <p:cNvPr id="76804" name="Text Box 4"/>
          <p:cNvSpPr txBox="1">
            <a:spLocks noChangeArrowheads="1"/>
          </p:cNvSpPr>
          <p:nvPr/>
        </p:nvSpPr>
        <p:spPr bwMode="auto">
          <a:xfrm>
            <a:off x="7721600" y="6119814"/>
            <a:ext cx="2628412" cy="523220"/>
          </a:xfrm>
          <a:prstGeom prst="rect">
            <a:avLst/>
          </a:prstGeom>
          <a:noFill/>
          <a:ln w="9525">
            <a:noFill/>
            <a:miter lim="800000"/>
            <a:headEnd/>
            <a:tailEnd/>
          </a:ln>
          <a:effectLst/>
        </p:spPr>
        <p:txBody>
          <a:bodyPr wrap="none">
            <a:spAutoFit/>
          </a:bodyPr>
          <a:lstStyle/>
          <a:p>
            <a:r>
              <a:rPr lang="en-US" sz="1400" i="1"/>
              <a:t>Hammond et al, J Clin Oncol 2010</a:t>
            </a:r>
          </a:p>
          <a:p>
            <a:r>
              <a:rPr lang="en-US" sz="1400" i="1"/>
              <a:t>Iwamoto et al  J Clin Oncol 2012</a:t>
            </a:r>
            <a:endParaRPr lang="el-GR" sz="1400" i="1"/>
          </a:p>
        </p:txBody>
      </p:sp>
      <p:pic>
        <p:nvPicPr>
          <p:cNvPr id="76805" name="Picture 15" descr="Estrogen-Receptor-Primary-antibodies-ab93021-1"/>
          <p:cNvPicPr>
            <a:picLocks noChangeAspect="1" noChangeArrowheads="1"/>
          </p:cNvPicPr>
          <p:nvPr/>
        </p:nvPicPr>
        <p:blipFill>
          <a:blip r:embed="rId2" cstate="print"/>
          <a:srcRect/>
          <a:stretch>
            <a:fillRect/>
          </a:stretch>
        </p:blipFill>
        <p:spPr bwMode="auto">
          <a:xfrm>
            <a:off x="8792518" y="1806000"/>
            <a:ext cx="3238500" cy="2424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110" t="20610" r="19643" b="7985"/>
          <a:stretch>
            <a:fillRect/>
          </a:stretch>
        </p:blipFill>
        <p:spPr bwMode="auto">
          <a:xfrm>
            <a:off x="1828814" y="763674"/>
            <a:ext cx="8877581" cy="5918479"/>
          </a:xfrm>
          <a:prstGeom prst="rect">
            <a:avLst/>
          </a:prstGeom>
          <a:noFill/>
          <a:ln w="9525">
            <a:noFill/>
            <a:miter lim="800000"/>
            <a:headEnd/>
            <a:tailEnd/>
          </a:ln>
        </p:spPr>
      </p:pic>
      <p:sp>
        <p:nvSpPr>
          <p:cNvPr id="3" name="2 - Τίτλος"/>
          <p:cNvSpPr>
            <a:spLocks noGrp="1"/>
          </p:cNvSpPr>
          <p:nvPr>
            <p:ph type="title"/>
          </p:nvPr>
        </p:nvSpPr>
        <p:spPr>
          <a:xfrm>
            <a:off x="818104" y="0"/>
            <a:ext cx="10515600" cy="931112"/>
          </a:xfrm>
        </p:spPr>
        <p:txBody>
          <a:bodyPr>
            <a:normAutofit fontScale="90000"/>
          </a:bodyPr>
          <a:lstStyle/>
          <a:p>
            <a:r>
              <a:rPr lang="el-GR" sz="3600" b="1" dirty="0">
                <a:solidFill>
                  <a:srgbClr val="C00000"/>
                </a:solidFill>
                <a:latin typeface="+mn-lt"/>
              </a:rPr>
              <a:t>Σηματοδότηση υποδοχέα με δράση </a:t>
            </a:r>
            <a:r>
              <a:rPr lang="el-GR" sz="3600" b="1" dirty="0" err="1">
                <a:solidFill>
                  <a:srgbClr val="C00000"/>
                </a:solidFill>
                <a:latin typeface="+mn-lt"/>
              </a:rPr>
              <a:t>κινάσης</a:t>
            </a:r>
            <a:r>
              <a:rPr lang="el-GR" sz="3600" b="1" dirty="0">
                <a:solidFill>
                  <a:srgbClr val="C00000"/>
                </a:solidFill>
                <a:latin typeface="+mn-lt"/>
              </a:rPr>
              <a:t> </a:t>
            </a:r>
            <a:r>
              <a:rPr lang="el-GR" sz="3600" b="1" dirty="0" err="1">
                <a:solidFill>
                  <a:srgbClr val="C00000"/>
                </a:solidFill>
                <a:latin typeface="+mn-lt"/>
              </a:rPr>
              <a:t>τυροσίνης</a:t>
            </a:r>
            <a:endParaRPr lang="el-GR" sz="3600" b="1" dirty="0">
              <a:solidFill>
                <a:srgbClr val="C00000"/>
              </a:solidFill>
              <a:latin typeface="+mn-lt"/>
            </a:endParaRPr>
          </a:p>
        </p:txBody>
      </p:sp>
      <p:sp>
        <p:nvSpPr>
          <p:cNvPr id="4" name="3 - Ορθογώνιο"/>
          <p:cNvSpPr/>
          <p:nvPr/>
        </p:nvSpPr>
        <p:spPr>
          <a:xfrm>
            <a:off x="6139543" y="2039816"/>
            <a:ext cx="4451420" cy="172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6"/>
            <a:ext cx="10515600" cy="1031596"/>
          </a:xfrm>
        </p:spPr>
        <p:txBody>
          <a:bodyPr>
            <a:normAutofit/>
          </a:bodyPr>
          <a:lstStyle/>
          <a:p>
            <a:pPr algn="ctr"/>
            <a:r>
              <a:rPr lang="el-GR" sz="4000" b="1" dirty="0">
                <a:solidFill>
                  <a:srgbClr val="C00000"/>
                </a:solidFill>
              </a:rPr>
              <a:t>Κυτταρική σηματοδότηση</a:t>
            </a:r>
          </a:p>
        </p:txBody>
      </p:sp>
      <p:sp>
        <p:nvSpPr>
          <p:cNvPr id="3" name="2 - Θέση περιεχομένου"/>
          <p:cNvSpPr>
            <a:spLocks noGrp="1"/>
          </p:cNvSpPr>
          <p:nvPr>
            <p:ph idx="1"/>
          </p:nvPr>
        </p:nvSpPr>
        <p:spPr>
          <a:xfrm>
            <a:off x="717620" y="1383495"/>
            <a:ext cx="10515600" cy="5218271"/>
          </a:xfrm>
        </p:spPr>
        <p:txBody>
          <a:bodyPr>
            <a:normAutofit fontScale="92500"/>
          </a:bodyPr>
          <a:lstStyle/>
          <a:p>
            <a:r>
              <a:rPr lang="el-GR" dirty="0"/>
              <a:t>Η ενεργοποίηση των </a:t>
            </a:r>
            <a:r>
              <a:rPr lang="el-GR" dirty="0" err="1"/>
              <a:t>σηματοδοτικών</a:t>
            </a:r>
            <a:r>
              <a:rPr lang="el-GR" dirty="0"/>
              <a:t> οδών δεν είναι γραμμική αλλά λειτουργεί σε πολύπλοκα δίκτυα με πολλαπλές αλληλεπιδράσεις </a:t>
            </a:r>
          </a:p>
          <a:p>
            <a:r>
              <a:rPr lang="el-GR" dirty="0"/>
              <a:t>Οι αυξητικοί παράγοντες είναι ουσίες που διεγείρουν λειτουργίες ανάπτυξης, διαίρεσης και επιβίωσης του κυττάρου με πρόσδεση τους στους κατάλληλους κυτταρικούς υποδοχείς</a:t>
            </a:r>
          </a:p>
          <a:p>
            <a:r>
              <a:rPr lang="el-GR" dirty="0"/>
              <a:t>Π.χ. μέλη της οικογένειας </a:t>
            </a:r>
            <a:r>
              <a:rPr lang="en-US" dirty="0">
                <a:solidFill>
                  <a:srgbClr val="C00000"/>
                </a:solidFill>
              </a:rPr>
              <a:t>EGF</a:t>
            </a:r>
            <a:r>
              <a:rPr lang="en-US" dirty="0"/>
              <a:t> (Epidermal Growth Factor)</a:t>
            </a:r>
            <a:r>
              <a:rPr lang="el-GR" dirty="0"/>
              <a:t>,</a:t>
            </a:r>
            <a:r>
              <a:rPr lang="en-US" dirty="0"/>
              <a:t> </a:t>
            </a:r>
            <a:r>
              <a:rPr lang="el-GR" dirty="0"/>
              <a:t>που παράγονται από μακροφάγα και επιθηλιακά κύτταρα, συνδέονται με αντίστοιχους υποδοχείς </a:t>
            </a:r>
            <a:r>
              <a:rPr lang="en-US" dirty="0"/>
              <a:t>EGF (EGF Receptor </a:t>
            </a:r>
            <a:r>
              <a:rPr lang="en-US" dirty="0">
                <a:solidFill>
                  <a:srgbClr val="C00000"/>
                </a:solidFill>
              </a:rPr>
              <a:t>= EGFR</a:t>
            </a:r>
            <a:r>
              <a:rPr lang="en-US" dirty="0"/>
              <a:t>)</a:t>
            </a:r>
          </a:p>
          <a:p>
            <a:pPr lvl="1"/>
            <a:r>
              <a:rPr lang="el-GR" dirty="0"/>
              <a:t>Η οικογένεια </a:t>
            </a:r>
            <a:r>
              <a:rPr lang="en-US" dirty="0"/>
              <a:t>EGFR </a:t>
            </a:r>
            <a:r>
              <a:rPr lang="el-GR" dirty="0"/>
              <a:t>έχει 4 μέλη (</a:t>
            </a:r>
            <a:r>
              <a:rPr lang="en-US" dirty="0"/>
              <a:t>EGFR1= EGFR=ERBB1, ERBB2=HER2, EGFR3, EGFR4)</a:t>
            </a:r>
          </a:p>
          <a:p>
            <a:pPr lvl="1"/>
            <a:r>
              <a:rPr lang="el-GR" b="1" dirty="0">
                <a:solidFill>
                  <a:srgbClr val="C00000"/>
                </a:solidFill>
              </a:rPr>
              <a:t>Μεταλλάξεις του</a:t>
            </a:r>
            <a:r>
              <a:rPr lang="en-US" b="1" dirty="0">
                <a:solidFill>
                  <a:srgbClr val="C00000"/>
                </a:solidFill>
              </a:rPr>
              <a:t> EGFR</a:t>
            </a:r>
            <a:r>
              <a:rPr lang="en-US" dirty="0">
                <a:solidFill>
                  <a:srgbClr val="C00000"/>
                </a:solidFill>
              </a:rPr>
              <a:t> </a:t>
            </a:r>
            <a:r>
              <a:rPr lang="el-GR" dirty="0">
                <a:solidFill>
                  <a:srgbClr val="C00000"/>
                </a:solidFill>
              </a:rPr>
              <a:t>είναι σημαντικότατο μοριακό γεγονός στον </a:t>
            </a:r>
            <a:r>
              <a:rPr lang="el-GR" b="1" dirty="0">
                <a:solidFill>
                  <a:srgbClr val="C00000"/>
                </a:solidFill>
              </a:rPr>
              <a:t>καρκίνο</a:t>
            </a:r>
            <a:r>
              <a:rPr lang="el-GR" dirty="0">
                <a:solidFill>
                  <a:srgbClr val="C00000"/>
                </a:solidFill>
              </a:rPr>
              <a:t> του </a:t>
            </a:r>
            <a:r>
              <a:rPr lang="el-GR" b="1" dirty="0">
                <a:solidFill>
                  <a:srgbClr val="C00000"/>
                </a:solidFill>
              </a:rPr>
              <a:t>πνεύμονα</a:t>
            </a:r>
            <a:r>
              <a:rPr lang="el-GR" dirty="0">
                <a:solidFill>
                  <a:srgbClr val="C00000"/>
                </a:solidFill>
              </a:rPr>
              <a:t> (αδενοκαρκίνωμα) και </a:t>
            </a:r>
            <a:r>
              <a:rPr lang="el-GR" b="1" dirty="0">
                <a:solidFill>
                  <a:srgbClr val="C00000"/>
                </a:solidFill>
              </a:rPr>
              <a:t>θεραπευτικός στόχος </a:t>
            </a:r>
            <a:r>
              <a:rPr lang="el-GR" dirty="0">
                <a:solidFill>
                  <a:srgbClr val="C00000"/>
                </a:solidFill>
              </a:rPr>
              <a:t>για στοχεύουσες θεραπείες</a:t>
            </a:r>
          </a:p>
          <a:p>
            <a:pPr lvl="1"/>
            <a:r>
              <a:rPr lang="el-GR" b="1" dirty="0">
                <a:solidFill>
                  <a:srgbClr val="324D1F"/>
                </a:solidFill>
              </a:rPr>
              <a:t>Ενίσχυση του γονιδίου </a:t>
            </a:r>
            <a:r>
              <a:rPr lang="en-US" b="1" dirty="0">
                <a:solidFill>
                  <a:srgbClr val="324D1F"/>
                </a:solidFill>
              </a:rPr>
              <a:t>ERBB2</a:t>
            </a:r>
            <a:r>
              <a:rPr lang="el-GR" b="1" dirty="0">
                <a:solidFill>
                  <a:srgbClr val="324D1F"/>
                </a:solidFill>
              </a:rPr>
              <a:t> </a:t>
            </a:r>
            <a:r>
              <a:rPr lang="en-US" b="1" dirty="0">
                <a:solidFill>
                  <a:srgbClr val="324D1F"/>
                </a:solidFill>
              </a:rPr>
              <a:t>(</a:t>
            </a:r>
            <a:r>
              <a:rPr lang="el-GR" b="1" dirty="0">
                <a:solidFill>
                  <a:srgbClr val="324D1F"/>
                </a:solidFill>
              </a:rPr>
              <a:t>=ΗΕ</a:t>
            </a:r>
            <a:r>
              <a:rPr lang="en-US" b="1" dirty="0">
                <a:solidFill>
                  <a:srgbClr val="324D1F"/>
                </a:solidFill>
              </a:rPr>
              <a:t>R2)</a:t>
            </a:r>
            <a:r>
              <a:rPr lang="en-US" dirty="0">
                <a:solidFill>
                  <a:srgbClr val="324D1F"/>
                </a:solidFill>
              </a:rPr>
              <a:t> </a:t>
            </a:r>
            <a:r>
              <a:rPr lang="el-GR" dirty="0">
                <a:solidFill>
                  <a:srgbClr val="324D1F"/>
                </a:solidFill>
              </a:rPr>
              <a:t>είναι σημαντικότατο μοριακό γεγονός στον </a:t>
            </a:r>
            <a:r>
              <a:rPr lang="el-GR" b="1" dirty="0">
                <a:solidFill>
                  <a:srgbClr val="324D1F"/>
                </a:solidFill>
              </a:rPr>
              <a:t>καρκίνο του μαστού </a:t>
            </a:r>
            <a:r>
              <a:rPr lang="el-GR" dirty="0">
                <a:solidFill>
                  <a:srgbClr val="324D1F"/>
                </a:solidFill>
              </a:rPr>
              <a:t>και </a:t>
            </a:r>
            <a:r>
              <a:rPr lang="el-GR" b="1" dirty="0">
                <a:solidFill>
                  <a:srgbClr val="324D1F"/>
                </a:solidFill>
              </a:rPr>
              <a:t>θεραπευτικός στόχος </a:t>
            </a:r>
            <a:r>
              <a:rPr lang="el-GR" dirty="0">
                <a:solidFill>
                  <a:srgbClr val="324D1F"/>
                </a:solidFill>
              </a:rPr>
              <a:t>για στοχεύουσες θεραπείες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E8EAE34-7F8E-3C2A-C39E-B904D4773F67}"/>
              </a:ext>
            </a:extLst>
          </p:cNvPr>
          <p:cNvPicPr>
            <a:picLocks noChangeAspect="1"/>
          </p:cNvPicPr>
          <p:nvPr/>
        </p:nvPicPr>
        <p:blipFill rotWithShape="1">
          <a:blip r:embed="rId2" cstate="print"/>
          <a:srcRect l="23182" t="16751" r="28068" b="8667"/>
          <a:stretch/>
        </p:blipFill>
        <p:spPr>
          <a:xfrm>
            <a:off x="3796146" y="223368"/>
            <a:ext cx="7453745" cy="6411264"/>
          </a:xfrm>
          <a:prstGeom prst="rect">
            <a:avLst/>
          </a:prstGeom>
        </p:spPr>
      </p:pic>
      <p:sp>
        <p:nvSpPr>
          <p:cNvPr id="6" name="TextBox 5">
            <a:extLst>
              <a:ext uri="{FF2B5EF4-FFF2-40B4-BE49-F238E27FC236}">
                <a16:creationId xmlns:a16="http://schemas.microsoft.com/office/drawing/2014/main" id="{6E4D9457-998D-BE20-7A74-2A7119EF7CFE}"/>
              </a:ext>
            </a:extLst>
          </p:cNvPr>
          <p:cNvSpPr txBox="1"/>
          <p:nvPr/>
        </p:nvSpPr>
        <p:spPr>
          <a:xfrm>
            <a:off x="160316" y="668977"/>
            <a:ext cx="4812536" cy="2308324"/>
          </a:xfrm>
          <a:prstGeom prst="rect">
            <a:avLst/>
          </a:prstGeom>
          <a:noFill/>
        </p:spPr>
        <p:txBody>
          <a:bodyPr wrap="none" rtlCol="0">
            <a:spAutoFit/>
          </a:bodyPr>
          <a:lstStyle/>
          <a:p>
            <a:r>
              <a:rPr lang="en-US" sz="3200" b="1" dirty="0">
                <a:solidFill>
                  <a:srgbClr val="C00000"/>
                </a:solidFill>
              </a:rPr>
              <a:t>HER2 pathway</a:t>
            </a:r>
          </a:p>
          <a:p>
            <a:endParaRPr lang="en-US" sz="3200" b="1" dirty="0">
              <a:solidFill>
                <a:srgbClr val="C00000"/>
              </a:solidFill>
            </a:endParaRPr>
          </a:p>
          <a:p>
            <a:r>
              <a:rPr lang="en-US" sz="2000" b="0" i="0" dirty="0">
                <a:solidFill>
                  <a:srgbClr val="000000"/>
                </a:solidFill>
                <a:effectLst/>
                <a:latin typeface="Times New Roman" panose="02020603050405020304" pitchFamily="18" charset="0"/>
              </a:rPr>
              <a:t>Amplification of a novel v-</a:t>
            </a:r>
            <a:r>
              <a:rPr lang="en-US" sz="2000" b="0" i="0" dirty="0" err="1">
                <a:solidFill>
                  <a:srgbClr val="000000"/>
                </a:solidFill>
                <a:effectLst/>
                <a:latin typeface="Times New Roman" panose="02020603050405020304" pitchFamily="18" charset="0"/>
              </a:rPr>
              <a:t>erbB</a:t>
            </a:r>
            <a:r>
              <a:rPr lang="en-US" sz="2000" b="0" i="0" dirty="0">
                <a:solidFill>
                  <a:srgbClr val="000000"/>
                </a:solidFill>
                <a:effectLst/>
                <a:latin typeface="Times New Roman" panose="02020603050405020304" pitchFamily="18" charset="0"/>
              </a:rPr>
              <a:t>-related gene</a:t>
            </a:r>
          </a:p>
          <a:p>
            <a:r>
              <a:rPr lang="en-US" sz="2000" b="0" i="0" dirty="0">
                <a:solidFill>
                  <a:srgbClr val="000000"/>
                </a:solidFill>
                <a:effectLst/>
                <a:latin typeface="Times New Roman" panose="02020603050405020304" pitchFamily="18" charset="0"/>
              </a:rPr>
              <a:t> in a human mammary carcinoma. </a:t>
            </a:r>
          </a:p>
          <a:p>
            <a:r>
              <a:rPr lang="en-US" sz="2000" b="0" i="0" dirty="0">
                <a:solidFill>
                  <a:srgbClr val="000000"/>
                </a:solidFill>
                <a:effectLst/>
                <a:latin typeface="Times New Roman" panose="02020603050405020304" pitchFamily="18" charset="0"/>
              </a:rPr>
              <a:t>King CR, Kraus MH, Aaronson SA. </a:t>
            </a:r>
          </a:p>
          <a:p>
            <a:r>
              <a:rPr lang="en-US" sz="2000" b="0" i="0" dirty="0">
                <a:solidFill>
                  <a:srgbClr val="000000"/>
                </a:solidFill>
                <a:effectLst/>
                <a:latin typeface="Times New Roman" panose="02020603050405020304" pitchFamily="18" charset="0"/>
              </a:rPr>
              <a:t>Science. 1985 Sep 6;229(4717):974–976</a:t>
            </a:r>
            <a:endParaRPr lang="el-GR" sz="3200" b="1" dirty="0">
              <a:solidFill>
                <a:srgbClr val="C00000"/>
              </a:solidFill>
            </a:endParaRPr>
          </a:p>
        </p:txBody>
      </p:sp>
      <p:sp>
        <p:nvSpPr>
          <p:cNvPr id="7" name="TextBox 6">
            <a:extLst>
              <a:ext uri="{FF2B5EF4-FFF2-40B4-BE49-F238E27FC236}">
                <a16:creationId xmlns:a16="http://schemas.microsoft.com/office/drawing/2014/main" id="{357B3BE3-487D-ABD4-D146-7367BA39CAFA}"/>
              </a:ext>
            </a:extLst>
          </p:cNvPr>
          <p:cNvSpPr txBox="1"/>
          <p:nvPr/>
        </p:nvSpPr>
        <p:spPr>
          <a:xfrm>
            <a:off x="0" y="6465355"/>
            <a:ext cx="4128655" cy="338554"/>
          </a:xfrm>
          <a:prstGeom prst="rect">
            <a:avLst/>
          </a:prstGeom>
          <a:noFill/>
        </p:spPr>
        <p:txBody>
          <a:bodyPr wrap="square" rtlCol="0">
            <a:spAutoFit/>
          </a:bodyPr>
          <a:lstStyle/>
          <a:p>
            <a:r>
              <a:rPr lang="en-US" sz="1600" b="1" dirty="0" err="1"/>
              <a:t>Marchio</a:t>
            </a:r>
            <a:r>
              <a:rPr lang="en-US" sz="1600" b="1" dirty="0"/>
              <a:t> C et al Sem Cancer Biol 2021;72:123</a:t>
            </a:r>
            <a:endParaRPr lang="el-GR" sz="1600" b="1" dirty="0"/>
          </a:p>
        </p:txBody>
      </p:sp>
      <p:cxnSp>
        <p:nvCxnSpPr>
          <p:cNvPr id="2" name="Ευθεία γραμμή σύνδεσης 1">
            <a:extLst>
              <a:ext uri="{FF2B5EF4-FFF2-40B4-BE49-F238E27FC236}">
                <a16:creationId xmlns:a16="http://schemas.microsoft.com/office/drawing/2014/main" id="{E4DA8E72-E2DA-E2AF-46EE-39BDF5F852C4}"/>
              </a:ext>
            </a:extLst>
          </p:cNvPr>
          <p:cNvCxnSpPr>
            <a:cxnSpLocks/>
          </p:cNvCxnSpPr>
          <p:nvPr/>
        </p:nvCxnSpPr>
        <p:spPr>
          <a:xfrm>
            <a:off x="1184892" y="2890982"/>
            <a:ext cx="48425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9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C1188D8-E8E3-19F4-A66E-D816238D9DEC}"/>
              </a:ext>
            </a:extLst>
          </p:cNvPr>
          <p:cNvPicPr>
            <a:picLocks noChangeAspect="1"/>
          </p:cNvPicPr>
          <p:nvPr/>
        </p:nvPicPr>
        <p:blipFill rotWithShape="1">
          <a:blip r:embed="rId2" cstate="print"/>
          <a:srcRect l="60910" t="32719" r="14762" b="52729"/>
          <a:stretch/>
        </p:blipFill>
        <p:spPr>
          <a:xfrm>
            <a:off x="789710" y="727460"/>
            <a:ext cx="7579756" cy="2549043"/>
          </a:xfrm>
          <a:prstGeom prst="rect">
            <a:avLst/>
          </a:prstGeom>
        </p:spPr>
      </p:pic>
      <p:sp>
        <p:nvSpPr>
          <p:cNvPr id="4" name="TextBox 3">
            <a:extLst>
              <a:ext uri="{FF2B5EF4-FFF2-40B4-BE49-F238E27FC236}">
                <a16:creationId xmlns:a16="http://schemas.microsoft.com/office/drawing/2014/main" id="{55AB91DC-0824-1499-32E0-428D3DAF6325}"/>
              </a:ext>
            </a:extLst>
          </p:cNvPr>
          <p:cNvSpPr txBox="1"/>
          <p:nvPr/>
        </p:nvSpPr>
        <p:spPr>
          <a:xfrm>
            <a:off x="789710" y="4117664"/>
            <a:ext cx="9545781" cy="2677656"/>
          </a:xfrm>
          <a:prstGeom prst="rect">
            <a:avLst/>
          </a:prstGeom>
          <a:noFill/>
        </p:spPr>
        <p:txBody>
          <a:bodyPr wrap="square" rtlCol="0">
            <a:spAutoFit/>
          </a:bodyPr>
          <a:lstStyle/>
          <a:p>
            <a:r>
              <a:rPr lang="en-US" sz="2800" dirty="0">
                <a:solidFill>
                  <a:srgbClr val="C00000"/>
                </a:solidFill>
              </a:rPr>
              <a:t>Herceptin</a:t>
            </a:r>
            <a:r>
              <a:rPr lang="el-GR" sz="2800" dirty="0">
                <a:solidFill>
                  <a:srgbClr val="C00000"/>
                </a:solidFill>
              </a:rPr>
              <a:t> (</a:t>
            </a:r>
            <a:r>
              <a:rPr lang="en-US" sz="2800" dirty="0">
                <a:solidFill>
                  <a:srgbClr val="C00000"/>
                </a:solidFill>
              </a:rPr>
              <a:t>trastuzumab): FDA approval in 1998 </a:t>
            </a:r>
            <a:r>
              <a:rPr lang="en-US" sz="2800" dirty="0">
                <a:solidFill>
                  <a:schemeClr val="tx2"/>
                </a:solidFill>
              </a:rPr>
              <a:t>for metastatic breast cancer (</a:t>
            </a:r>
            <a:r>
              <a:rPr lang="en-US" sz="2800" dirty="0" err="1">
                <a:solidFill>
                  <a:schemeClr val="tx2"/>
                </a:solidFill>
              </a:rPr>
              <a:t>mBC</a:t>
            </a:r>
            <a:r>
              <a:rPr lang="en-US" sz="2800" dirty="0">
                <a:solidFill>
                  <a:schemeClr val="tx2"/>
                </a:solidFill>
              </a:rPr>
              <a:t>) </a:t>
            </a:r>
          </a:p>
          <a:p>
            <a:r>
              <a:rPr lang="en-US" sz="2800" dirty="0">
                <a:solidFill>
                  <a:schemeClr val="tx2"/>
                </a:solidFill>
              </a:rPr>
              <a:t>with</a:t>
            </a:r>
            <a:r>
              <a:rPr lang="en-US" sz="2800" dirty="0">
                <a:solidFill>
                  <a:srgbClr val="C00000"/>
                </a:solidFill>
              </a:rPr>
              <a:t> </a:t>
            </a:r>
            <a:r>
              <a:rPr lang="en-US" sz="2800" dirty="0" err="1">
                <a:solidFill>
                  <a:srgbClr val="C00000"/>
                </a:solidFill>
              </a:rPr>
              <a:t>Hercept</a:t>
            </a:r>
            <a:r>
              <a:rPr lang="en-US" sz="2800" dirty="0">
                <a:solidFill>
                  <a:srgbClr val="C00000"/>
                </a:solidFill>
              </a:rPr>
              <a:t> test </a:t>
            </a:r>
            <a:r>
              <a:rPr lang="en-US" sz="2800" dirty="0">
                <a:solidFill>
                  <a:schemeClr val="tx2"/>
                </a:solidFill>
              </a:rPr>
              <a:t>as companion diagnostic</a:t>
            </a:r>
            <a:r>
              <a:rPr lang="en-US" sz="2800" dirty="0">
                <a:solidFill>
                  <a:srgbClr val="C00000"/>
                </a:solidFill>
              </a:rPr>
              <a:t>:</a:t>
            </a:r>
          </a:p>
          <a:p>
            <a:r>
              <a:rPr lang="en-US" sz="2800" dirty="0">
                <a:solidFill>
                  <a:srgbClr val="C00000"/>
                </a:solidFill>
              </a:rPr>
              <a:t>(circumferential intense membrane staining in &gt;10% of the tumor cells)</a:t>
            </a:r>
          </a:p>
          <a:p>
            <a:r>
              <a:rPr lang="en-US" sz="2800" dirty="0">
                <a:solidFill>
                  <a:srgbClr val="002060"/>
                </a:solidFill>
              </a:rPr>
              <a:t>In 2000 EMA approval of Herceptin for </a:t>
            </a:r>
            <a:r>
              <a:rPr lang="en-US" sz="2800" dirty="0" err="1">
                <a:solidFill>
                  <a:srgbClr val="002060"/>
                </a:solidFill>
              </a:rPr>
              <a:t>mBC</a:t>
            </a:r>
            <a:endParaRPr lang="el-GR" sz="2800" dirty="0">
              <a:solidFill>
                <a:srgbClr val="002060"/>
              </a:solidFill>
            </a:endParaRPr>
          </a:p>
        </p:txBody>
      </p:sp>
      <p:pic>
        <p:nvPicPr>
          <p:cNvPr id="1026" name="Picture 2" descr="Dennis J. Slamon, MD | Breast Medical Oncology - Santa Monica, CA">
            <a:extLst>
              <a:ext uri="{FF2B5EF4-FFF2-40B4-BE49-F238E27FC236}">
                <a16:creationId xmlns:a16="http://schemas.microsoft.com/office/drawing/2014/main" id="{66C7E9EC-1363-8550-C4AF-7CA314F7DC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818" y="493567"/>
            <a:ext cx="3016827" cy="301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8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0" y="-26988"/>
            <a:ext cx="12192000" cy="1143001"/>
          </a:xfrm>
        </p:spPr>
        <p:txBody>
          <a:bodyPr anchor="b"/>
          <a:lstStyle/>
          <a:p>
            <a:pPr marL="342900" indent="-342900" eaLnBrk="1" hangingPunct="1"/>
            <a:r>
              <a:rPr lang="en-US" sz="3600" b="1" dirty="0">
                <a:solidFill>
                  <a:srgbClr val="C00000"/>
                </a:solidFill>
              </a:rPr>
              <a:t>M</a:t>
            </a:r>
            <a:r>
              <a:rPr lang="el-GR" sz="3600" b="1" dirty="0" err="1">
                <a:solidFill>
                  <a:srgbClr val="C00000"/>
                </a:solidFill>
              </a:rPr>
              <a:t>εταλλάξεις</a:t>
            </a:r>
            <a:r>
              <a:rPr lang="en-US" sz="3600" b="1" dirty="0">
                <a:solidFill>
                  <a:srgbClr val="C00000"/>
                </a:solidFill>
              </a:rPr>
              <a:t> EGFR </a:t>
            </a:r>
            <a:r>
              <a:rPr lang="el-GR" sz="3600" b="1" dirty="0">
                <a:solidFill>
                  <a:srgbClr val="C00000"/>
                </a:solidFill>
              </a:rPr>
              <a:t>σε </a:t>
            </a:r>
            <a:r>
              <a:rPr lang="el-GR" sz="3600" b="1" dirty="0" err="1">
                <a:solidFill>
                  <a:srgbClr val="C00000"/>
                </a:solidFill>
              </a:rPr>
              <a:t>αδενοκαρκίνωμα</a:t>
            </a:r>
            <a:r>
              <a:rPr lang="el-GR" sz="3600" b="1" dirty="0">
                <a:solidFill>
                  <a:srgbClr val="C00000"/>
                </a:solidFill>
              </a:rPr>
              <a:t> (Α</a:t>
            </a:r>
            <a:r>
              <a:rPr lang="en-US" sz="3600" b="1" dirty="0">
                <a:solidFill>
                  <a:srgbClr val="C00000"/>
                </a:solidFill>
              </a:rPr>
              <a:t>CA) </a:t>
            </a:r>
            <a:r>
              <a:rPr lang="el-GR" sz="3600" b="1" dirty="0">
                <a:solidFill>
                  <a:srgbClr val="C00000"/>
                </a:solidFill>
              </a:rPr>
              <a:t>πνεύμονα</a:t>
            </a:r>
          </a:p>
        </p:txBody>
      </p:sp>
      <p:sp>
        <p:nvSpPr>
          <p:cNvPr id="28675" name="Content Placeholder 2"/>
          <p:cNvSpPr>
            <a:spLocks noGrp="1"/>
          </p:cNvSpPr>
          <p:nvPr>
            <p:ph idx="4294967295"/>
          </p:nvPr>
        </p:nvSpPr>
        <p:spPr>
          <a:xfrm>
            <a:off x="1" y="1600201"/>
            <a:ext cx="6000751" cy="4525963"/>
          </a:xfrm>
        </p:spPr>
        <p:txBody>
          <a:bodyPr/>
          <a:lstStyle/>
          <a:p>
            <a:pPr lvl="1" eaLnBrk="1" hangingPunct="1"/>
            <a:r>
              <a:rPr lang="el-GR" sz="2400" dirty="0"/>
              <a:t>Σε ~</a:t>
            </a:r>
            <a:r>
              <a:rPr lang="en-US" sz="2400" dirty="0"/>
              <a:t>15-</a:t>
            </a:r>
            <a:r>
              <a:rPr lang="el-GR" sz="2400" dirty="0"/>
              <a:t>25% των </a:t>
            </a:r>
            <a:r>
              <a:rPr lang="en-US" sz="2400" dirty="0"/>
              <a:t>ACA</a:t>
            </a:r>
            <a:endParaRPr lang="el-GR" sz="2400" dirty="0"/>
          </a:p>
          <a:p>
            <a:pPr lvl="1" eaLnBrk="1" hangingPunct="1"/>
            <a:r>
              <a:rPr lang="el-GR" sz="2400" dirty="0"/>
              <a:t>Στα </a:t>
            </a:r>
            <a:r>
              <a:rPr lang="el-GR" sz="2400" dirty="0" err="1"/>
              <a:t>εξόνια</a:t>
            </a:r>
            <a:r>
              <a:rPr lang="el-GR" sz="2400" dirty="0"/>
              <a:t> 19 και 21     </a:t>
            </a:r>
            <a:r>
              <a:rPr lang="en-US" sz="2400" dirty="0"/>
              <a:t>(</a:t>
            </a:r>
            <a:r>
              <a:rPr lang="el-GR" sz="1800" dirty="0"/>
              <a:t>80</a:t>
            </a:r>
            <a:r>
              <a:rPr lang="en-US" sz="1800" dirty="0"/>
              <a:t>-90</a:t>
            </a:r>
            <a:r>
              <a:rPr lang="el-GR" sz="1800" dirty="0"/>
              <a:t>%)</a:t>
            </a:r>
            <a:endParaRPr lang="en-US" sz="1800" dirty="0"/>
          </a:p>
          <a:p>
            <a:pPr lvl="2"/>
            <a:r>
              <a:rPr lang="el-GR" sz="1600" dirty="0">
                <a:solidFill>
                  <a:srgbClr val="C00000"/>
                </a:solidFill>
              </a:rPr>
              <a:t>Ευαισθησία σε φάρμακα όπως </a:t>
            </a:r>
            <a:r>
              <a:rPr lang="en-US" sz="1600" dirty="0">
                <a:solidFill>
                  <a:srgbClr val="C00000"/>
                </a:solidFill>
              </a:rPr>
              <a:t>Gefitinib, erlotinib: </a:t>
            </a:r>
            <a:r>
              <a:rPr lang="el-GR" sz="1600" dirty="0">
                <a:solidFill>
                  <a:srgbClr val="C00000"/>
                </a:solidFill>
              </a:rPr>
              <a:t> </a:t>
            </a:r>
            <a:r>
              <a:rPr lang="en-US" sz="1600" dirty="0"/>
              <a:t>EGFR</a:t>
            </a:r>
            <a:r>
              <a:rPr lang="el-GR" sz="1600" dirty="0"/>
              <a:t> ΤΚΙ</a:t>
            </a:r>
            <a:r>
              <a:rPr lang="en-US" sz="1600" dirty="0"/>
              <a:t>s</a:t>
            </a:r>
            <a:r>
              <a:rPr lang="el-GR" sz="1600" dirty="0"/>
              <a:t> (</a:t>
            </a:r>
            <a:r>
              <a:rPr lang="en-US" sz="1600" dirty="0"/>
              <a:t>tyrosine </a:t>
            </a:r>
            <a:r>
              <a:rPr lang="en-US" sz="1600" dirty="0" err="1"/>
              <a:t>kinase</a:t>
            </a:r>
            <a:r>
              <a:rPr lang="en-US" sz="1600" dirty="0"/>
              <a:t> inhibitors)  (</a:t>
            </a:r>
            <a:r>
              <a:rPr lang="el-GR" sz="1600" dirty="0"/>
              <a:t>στη θέση </a:t>
            </a:r>
            <a:r>
              <a:rPr lang="el-GR" sz="1600" dirty="0" err="1"/>
              <a:t>κινάσης</a:t>
            </a:r>
            <a:r>
              <a:rPr lang="el-GR" sz="1600" dirty="0"/>
              <a:t> </a:t>
            </a:r>
            <a:r>
              <a:rPr lang="el-GR" sz="1600" dirty="0" err="1"/>
              <a:t>τυροσίνης</a:t>
            </a:r>
            <a:r>
              <a:rPr lang="el-GR" sz="1600" dirty="0"/>
              <a:t>)</a:t>
            </a:r>
          </a:p>
          <a:p>
            <a:pPr lvl="2" eaLnBrk="1" hangingPunct="1"/>
            <a:r>
              <a:rPr lang="el-GR" sz="2000" dirty="0"/>
              <a:t>10% ανταπόκριση σε μη επιλεγμένους ασθενείς</a:t>
            </a:r>
          </a:p>
          <a:p>
            <a:pPr lvl="2" eaLnBrk="1" hangingPunct="1"/>
            <a:r>
              <a:rPr lang="el-GR" sz="2000" dirty="0">
                <a:solidFill>
                  <a:srgbClr val="C00000"/>
                </a:solidFill>
              </a:rPr>
              <a:t>75-80% ανταπόκριση σε μεταλλάξεις </a:t>
            </a:r>
            <a:r>
              <a:rPr lang="en-US" sz="2000" dirty="0">
                <a:solidFill>
                  <a:srgbClr val="C00000"/>
                </a:solidFill>
              </a:rPr>
              <a:t>EGFR</a:t>
            </a:r>
            <a:r>
              <a:rPr lang="el-GR" sz="2000" dirty="0">
                <a:solidFill>
                  <a:srgbClr val="C00000"/>
                </a:solidFill>
              </a:rPr>
              <a:t> </a:t>
            </a:r>
            <a:r>
              <a:rPr lang="el-GR" sz="2000" dirty="0"/>
              <a:t>(ΤΚ)</a:t>
            </a:r>
          </a:p>
          <a:p>
            <a:pPr lvl="1" eaLnBrk="1" hangingPunct="1"/>
            <a:r>
              <a:rPr lang="el-GR" sz="2400" dirty="0"/>
              <a:t>Σχετίζονται με </a:t>
            </a:r>
          </a:p>
          <a:p>
            <a:pPr lvl="2" eaLnBrk="1" hangingPunct="1"/>
            <a:r>
              <a:rPr lang="el-GR" sz="2000" dirty="0"/>
              <a:t>Ανταπόκριση στους </a:t>
            </a:r>
            <a:r>
              <a:rPr lang="en-US" sz="2000" dirty="0"/>
              <a:t>EGFR</a:t>
            </a:r>
            <a:r>
              <a:rPr lang="el-GR" sz="2000" dirty="0"/>
              <a:t> ΤΚΙ</a:t>
            </a:r>
            <a:r>
              <a:rPr lang="en-US" sz="2000" dirty="0"/>
              <a:t>s</a:t>
            </a:r>
            <a:r>
              <a:rPr lang="el-GR" sz="2000" dirty="0"/>
              <a:t> και ακολούθως καλύτερη πρόγνωση</a:t>
            </a:r>
            <a:r>
              <a:rPr lang="en-US" sz="2000" dirty="0"/>
              <a:t> </a:t>
            </a:r>
            <a:r>
              <a:rPr lang="el-GR" sz="2000" dirty="0"/>
              <a:t> </a:t>
            </a:r>
            <a:endParaRPr lang="el-GR" i="1" dirty="0"/>
          </a:p>
          <a:p>
            <a:pPr lvl="1" eaLnBrk="1" hangingPunct="1"/>
            <a:r>
              <a:rPr lang="el-GR" sz="2000" dirty="0"/>
              <a:t>Μετάλλαξη Τ790Μ: αντίσταση σε </a:t>
            </a:r>
            <a:r>
              <a:rPr lang="en-US" sz="2000" dirty="0"/>
              <a:t>EGFR TKIs, </a:t>
            </a:r>
            <a:r>
              <a:rPr lang="el-GR" sz="2000" dirty="0"/>
              <a:t>ευαισθησία σε νεότερων γενεών ΤΚΙ</a:t>
            </a:r>
            <a:r>
              <a:rPr lang="en-US" sz="2000" dirty="0"/>
              <a:t>s</a:t>
            </a:r>
            <a:endParaRPr lang="el-GR" sz="2000" dirty="0"/>
          </a:p>
        </p:txBody>
      </p:sp>
      <p:pic>
        <p:nvPicPr>
          <p:cNvPr id="51204" name="Picture 2"/>
          <p:cNvPicPr>
            <a:picLocks noChangeAspect="1" noChangeArrowheads="1"/>
          </p:cNvPicPr>
          <p:nvPr/>
        </p:nvPicPr>
        <p:blipFill>
          <a:blip r:embed="rId3" cstate="print"/>
          <a:srcRect l="43164" t="21268" r="9959" b="14279"/>
          <a:stretch>
            <a:fillRect/>
          </a:stretch>
        </p:blipFill>
        <p:spPr bwMode="auto">
          <a:xfrm>
            <a:off x="6000751" y="1571625"/>
            <a:ext cx="6096000" cy="4714875"/>
          </a:xfrm>
          <a:prstGeom prst="rect">
            <a:avLst/>
          </a:prstGeom>
          <a:noFill/>
          <a:ln w="9525">
            <a:noFill/>
            <a:miter lim="800000"/>
            <a:headEnd/>
            <a:tailEnd/>
          </a:ln>
        </p:spPr>
      </p:pic>
      <p:sp>
        <p:nvSpPr>
          <p:cNvPr id="51205" name="TextBox 5"/>
          <p:cNvSpPr txBox="1">
            <a:spLocks noChangeArrowheads="1"/>
          </p:cNvSpPr>
          <p:nvPr/>
        </p:nvSpPr>
        <p:spPr bwMode="auto">
          <a:xfrm>
            <a:off x="6798734" y="4335464"/>
            <a:ext cx="498855" cy="307777"/>
          </a:xfrm>
          <a:prstGeom prst="rect">
            <a:avLst/>
          </a:prstGeom>
          <a:noFill/>
          <a:ln w="9525">
            <a:noFill/>
            <a:miter lim="800000"/>
            <a:headEnd/>
            <a:tailEnd/>
          </a:ln>
        </p:spPr>
        <p:txBody>
          <a:bodyPr wrap="none">
            <a:spAutoFit/>
          </a:bodyPr>
          <a:lstStyle/>
          <a:p>
            <a:r>
              <a:rPr lang="el-GR" sz="1400" b="1">
                <a:solidFill>
                  <a:srgbClr val="000066"/>
                </a:solidFill>
                <a:cs typeface="Arial" charset="0"/>
              </a:rPr>
              <a:t>45%</a:t>
            </a:r>
          </a:p>
        </p:txBody>
      </p:sp>
      <p:sp>
        <p:nvSpPr>
          <p:cNvPr id="51206" name="TextBox 6"/>
          <p:cNvSpPr txBox="1">
            <a:spLocks noChangeArrowheads="1"/>
          </p:cNvSpPr>
          <p:nvPr/>
        </p:nvSpPr>
        <p:spPr bwMode="auto">
          <a:xfrm>
            <a:off x="6667501" y="5214939"/>
            <a:ext cx="498855" cy="307777"/>
          </a:xfrm>
          <a:prstGeom prst="rect">
            <a:avLst/>
          </a:prstGeom>
          <a:noFill/>
          <a:ln w="9525">
            <a:noFill/>
            <a:miter lim="800000"/>
            <a:headEnd/>
            <a:tailEnd/>
          </a:ln>
        </p:spPr>
        <p:txBody>
          <a:bodyPr wrap="none">
            <a:spAutoFit/>
          </a:bodyPr>
          <a:lstStyle/>
          <a:p>
            <a:r>
              <a:rPr lang="el-GR" sz="1400" b="1">
                <a:solidFill>
                  <a:srgbClr val="000066"/>
                </a:solidFill>
                <a:cs typeface="Arial" charset="0"/>
              </a:rPr>
              <a:t>41%</a:t>
            </a:r>
          </a:p>
        </p:txBody>
      </p:sp>
      <p:sp>
        <p:nvSpPr>
          <p:cNvPr id="7" name="6 - Έλλειψη"/>
          <p:cNvSpPr/>
          <p:nvPr/>
        </p:nvSpPr>
        <p:spPr>
          <a:xfrm>
            <a:off x="9344967" y="4411226"/>
            <a:ext cx="1055077" cy="6832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8 - Ευθύγραμμο βέλος σύνδεσης"/>
          <p:cNvCxnSpPr/>
          <p:nvPr/>
        </p:nvCxnSpPr>
        <p:spPr>
          <a:xfrm>
            <a:off x="4662435" y="2903974"/>
            <a:ext cx="4712677" cy="1597688"/>
          </a:xfrm>
          <a:prstGeom prst="straightConnector1">
            <a:avLst/>
          </a:prstGeom>
          <a:ln>
            <a:solidFill>
              <a:srgbClr val="C00000">
                <a:alpha val="97000"/>
              </a:srgb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459FED-232D-AE0D-7767-656BC75C4988}"/>
              </a:ext>
            </a:extLst>
          </p:cNvPr>
          <p:cNvSpPr>
            <a:spLocks noGrp="1"/>
          </p:cNvSpPr>
          <p:nvPr>
            <p:ph type="title"/>
          </p:nvPr>
        </p:nvSpPr>
        <p:spPr>
          <a:xfrm>
            <a:off x="838200" y="365126"/>
            <a:ext cx="10515600" cy="931660"/>
          </a:xfrm>
        </p:spPr>
        <p:txBody>
          <a:bodyPr/>
          <a:lstStyle/>
          <a:p>
            <a:pPr algn="ctr"/>
            <a:r>
              <a:rPr lang="el-GR" b="1" dirty="0" err="1">
                <a:solidFill>
                  <a:srgbClr val="C00000"/>
                </a:solidFill>
              </a:rPr>
              <a:t>Τελομερή</a:t>
            </a:r>
            <a:r>
              <a:rPr lang="el-GR" b="1" dirty="0">
                <a:solidFill>
                  <a:srgbClr val="C00000"/>
                </a:solidFill>
              </a:rPr>
              <a:t> </a:t>
            </a:r>
          </a:p>
        </p:txBody>
      </p:sp>
      <p:sp>
        <p:nvSpPr>
          <p:cNvPr id="3" name="Θέση περιεχομένου 2">
            <a:extLst>
              <a:ext uri="{FF2B5EF4-FFF2-40B4-BE49-F238E27FC236}">
                <a16:creationId xmlns:a16="http://schemas.microsoft.com/office/drawing/2014/main" id="{86647323-C5D5-B6F3-85DF-96574CC1296D}"/>
              </a:ext>
            </a:extLst>
          </p:cNvPr>
          <p:cNvSpPr>
            <a:spLocks noGrp="1"/>
          </p:cNvSpPr>
          <p:nvPr>
            <p:ph idx="1"/>
          </p:nvPr>
        </p:nvSpPr>
        <p:spPr>
          <a:xfrm>
            <a:off x="235873" y="1626120"/>
            <a:ext cx="11834207" cy="5057312"/>
          </a:xfrm>
        </p:spPr>
        <p:txBody>
          <a:bodyPr>
            <a:normAutofit fontScale="77500" lnSpcReduction="20000"/>
          </a:bodyPr>
          <a:lstStyle/>
          <a:p>
            <a:r>
              <a:rPr lang="el-GR" dirty="0"/>
              <a:t>Επαναλαμβανόμενες αλληλουχίες </a:t>
            </a:r>
            <a:r>
              <a:rPr lang="el-GR" dirty="0" err="1"/>
              <a:t>νουκλεοτιδίων</a:t>
            </a:r>
            <a:r>
              <a:rPr lang="el-GR" dirty="0"/>
              <a:t> συνδυασμένων με πρωτεΐνες στα άκρα των </a:t>
            </a:r>
            <a:r>
              <a:rPr lang="el-GR" dirty="0" err="1"/>
              <a:t>χρωματίδων</a:t>
            </a:r>
            <a:endParaRPr lang="el-GR" dirty="0"/>
          </a:p>
          <a:p>
            <a:r>
              <a:rPr lang="el-GR" dirty="0"/>
              <a:t>επιτρέπουν τον επαναλαμβανόμενο αναδιπλασιασμό των χρωμοσωμάτων χωρίς απώλεια σημαντικού χρήσιμου </a:t>
            </a:r>
            <a:r>
              <a:rPr lang="el-GR" dirty="0" err="1"/>
              <a:t>κωδικοποιού</a:t>
            </a:r>
            <a:r>
              <a:rPr lang="el-GR" dirty="0"/>
              <a:t> γενετικού υλικού</a:t>
            </a:r>
          </a:p>
          <a:p>
            <a:pPr lvl="1"/>
            <a:r>
              <a:rPr lang="el-GR" dirty="0">
                <a:solidFill>
                  <a:srgbClr val="282828"/>
                </a:solidFill>
                <a:latin typeface="MuseoSans"/>
              </a:rPr>
              <a:t>Σε κάθε σωματική διαίρεση τα </a:t>
            </a:r>
            <a:r>
              <a:rPr lang="el-GR" dirty="0" err="1">
                <a:solidFill>
                  <a:srgbClr val="282828"/>
                </a:solidFill>
                <a:latin typeface="MuseoSans"/>
              </a:rPr>
              <a:t>τελομερή</a:t>
            </a:r>
            <a:r>
              <a:rPr lang="el-GR" dirty="0">
                <a:solidFill>
                  <a:srgbClr val="282828"/>
                </a:solidFill>
                <a:latin typeface="MuseoSans"/>
              </a:rPr>
              <a:t> βραχύνονται κατά</a:t>
            </a:r>
            <a:r>
              <a:rPr lang="en-US" b="0" i="0" dirty="0">
                <a:solidFill>
                  <a:srgbClr val="282828"/>
                </a:solidFill>
                <a:effectLst/>
                <a:latin typeface="MuseoSans"/>
              </a:rPr>
              <a:t> 50–200 bp </a:t>
            </a:r>
            <a:r>
              <a:rPr lang="el-GR" b="0" i="0" dirty="0">
                <a:solidFill>
                  <a:srgbClr val="282828"/>
                </a:solidFill>
                <a:effectLst/>
                <a:latin typeface="MuseoSans"/>
              </a:rPr>
              <a:t>λόγω ατελούς σύνθεσης του τέλους της αλυσίδας κατά τον αναδιπλασιασμό του </a:t>
            </a:r>
            <a:r>
              <a:rPr lang="en-US" b="0" i="0" dirty="0">
                <a:solidFill>
                  <a:srgbClr val="282828"/>
                </a:solidFill>
                <a:effectLst/>
                <a:latin typeface="MuseoSans"/>
              </a:rPr>
              <a:t>D</a:t>
            </a:r>
            <a:r>
              <a:rPr lang="el-GR" b="0" i="0" dirty="0">
                <a:solidFill>
                  <a:srgbClr val="282828"/>
                </a:solidFill>
                <a:effectLst/>
                <a:latin typeface="MuseoSans"/>
              </a:rPr>
              <a:t>ΝΑ</a:t>
            </a:r>
            <a:r>
              <a:rPr lang="en-US" b="0" i="0" dirty="0">
                <a:solidFill>
                  <a:srgbClr val="282828"/>
                </a:solidFill>
                <a:effectLst/>
                <a:latin typeface="MuseoSans"/>
              </a:rPr>
              <a:t>. </a:t>
            </a:r>
            <a:r>
              <a:rPr lang="el-GR" dirty="0">
                <a:solidFill>
                  <a:srgbClr val="282828"/>
                </a:solidFill>
                <a:latin typeface="MuseoSans"/>
              </a:rPr>
              <a:t>Αυτό οφείλεται στην αδυναμία της</a:t>
            </a:r>
            <a:r>
              <a:rPr lang="en-US" b="0" i="0" dirty="0">
                <a:solidFill>
                  <a:srgbClr val="282828"/>
                </a:solidFill>
                <a:effectLst/>
                <a:latin typeface="MuseoSans"/>
              </a:rPr>
              <a:t> DNA </a:t>
            </a:r>
            <a:r>
              <a:rPr lang="el-GR" b="0" i="0" dirty="0" err="1">
                <a:solidFill>
                  <a:srgbClr val="282828"/>
                </a:solidFill>
                <a:effectLst/>
                <a:latin typeface="MuseoSans"/>
              </a:rPr>
              <a:t>πολυμεράσης</a:t>
            </a:r>
            <a:r>
              <a:rPr lang="el-GR" b="0" i="0" dirty="0">
                <a:solidFill>
                  <a:srgbClr val="282828"/>
                </a:solidFill>
                <a:effectLst/>
                <a:latin typeface="MuseoSans"/>
              </a:rPr>
              <a:t> να αναδιπλασιάσε</a:t>
            </a:r>
            <a:r>
              <a:rPr lang="el-GR" dirty="0">
                <a:solidFill>
                  <a:srgbClr val="282828"/>
                </a:solidFill>
                <a:latin typeface="MuseoSans"/>
              </a:rPr>
              <a:t>ι πλήρως το</a:t>
            </a:r>
            <a:r>
              <a:rPr lang="en-US" b="0" i="0" dirty="0">
                <a:solidFill>
                  <a:srgbClr val="282828"/>
                </a:solidFill>
                <a:effectLst/>
                <a:latin typeface="MuseoSans"/>
              </a:rPr>
              <a:t> 3′ </a:t>
            </a:r>
            <a:r>
              <a:rPr lang="el-GR" b="0" i="0" dirty="0">
                <a:solidFill>
                  <a:srgbClr val="282828"/>
                </a:solidFill>
                <a:effectLst/>
                <a:latin typeface="MuseoSans"/>
              </a:rPr>
              <a:t>άκρο της αλυσίδας του</a:t>
            </a:r>
            <a:r>
              <a:rPr lang="en-US" b="0" i="0" dirty="0">
                <a:solidFill>
                  <a:srgbClr val="282828"/>
                </a:solidFill>
                <a:effectLst/>
                <a:latin typeface="MuseoSans"/>
              </a:rPr>
              <a:t> DNA (a phenomenon commonly referred to as “the end-replication problem”) (</a:t>
            </a:r>
            <a:r>
              <a:rPr lang="en-US" b="0" i="0" u="none" strike="noStrike" dirty="0">
                <a:solidFill>
                  <a:srgbClr val="1DB5C3"/>
                </a:solidFill>
                <a:effectLst/>
                <a:latin typeface="MuseoSans"/>
                <a:hlinkClick r:id="rId3"/>
              </a:rPr>
              <a:t>Watson, 1972</a:t>
            </a:r>
            <a:r>
              <a:rPr lang="en-US" b="0" i="0" dirty="0">
                <a:solidFill>
                  <a:srgbClr val="282828"/>
                </a:solidFill>
                <a:effectLst/>
                <a:latin typeface="MuseoSans"/>
              </a:rPr>
              <a:t>; </a:t>
            </a:r>
            <a:r>
              <a:rPr lang="en-US" b="0" i="0" u="none" strike="noStrike" dirty="0" err="1">
                <a:solidFill>
                  <a:srgbClr val="1DB5C3"/>
                </a:solidFill>
                <a:effectLst/>
                <a:latin typeface="MuseoSans"/>
                <a:hlinkClick r:id="rId3"/>
              </a:rPr>
              <a:t>Olovnikov</a:t>
            </a:r>
            <a:r>
              <a:rPr lang="en-US" b="0" i="0" u="none" strike="noStrike" dirty="0">
                <a:solidFill>
                  <a:srgbClr val="1DB5C3"/>
                </a:solidFill>
                <a:effectLst/>
                <a:latin typeface="MuseoSans"/>
                <a:hlinkClick r:id="rId3"/>
              </a:rPr>
              <a:t>, 1973</a:t>
            </a:r>
            <a:r>
              <a:rPr lang="en-US" b="0" i="0" dirty="0">
                <a:solidFill>
                  <a:srgbClr val="282828"/>
                </a:solidFill>
                <a:effectLst/>
                <a:latin typeface="MuseoSans"/>
              </a:rPr>
              <a:t>)</a:t>
            </a:r>
            <a:endParaRPr lang="el-GR" b="0" i="0" dirty="0">
              <a:solidFill>
                <a:srgbClr val="282828"/>
              </a:solidFill>
              <a:effectLst/>
              <a:latin typeface="MuseoSans"/>
            </a:endParaRPr>
          </a:p>
          <a:p>
            <a:r>
              <a:rPr lang="el-GR" dirty="0">
                <a:solidFill>
                  <a:srgbClr val="282828"/>
                </a:solidFill>
                <a:latin typeface="MuseoSans"/>
              </a:rPr>
              <a:t>Αποτρέπουν τους επιδιορθωτικούς μηχανισμούς του κυττάρου από το να θεωρήσουν τα άκρα των </a:t>
            </a:r>
            <a:r>
              <a:rPr lang="el-GR" dirty="0" err="1">
                <a:solidFill>
                  <a:srgbClr val="282828"/>
                </a:solidFill>
                <a:latin typeface="MuseoSans"/>
              </a:rPr>
              <a:t>χρωματίδων</a:t>
            </a:r>
            <a:r>
              <a:rPr lang="el-GR" dirty="0">
                <a:solidFill>
                  <a:srgbClr val="282828"/>
                </a:solidFill>
                <a:latin typeface="MuseoSans"/>
              </a:rPr>
              <a:t> σαν «θραύσεις διπλής αλύσου» και να προχωρήσουν σε απρόσφορες «επιδιορθώσεις»</a:t>
            </a:r>
          </a:p>
          <a:p>
            <a:r>
              <a:rPr lang="en-US" dirty="0">
                <a:solidFill>
                  <a:srgbClr val="3366CC"/>
                </a:solidFill>
                <a:hlinkClick r:id="rId4" tooltip="Barbara McClintock"/>
              </a:rPr>
              <a:t>1983, </a:t>
            </a:r>
            <a:r>
              <a:rPr lang="en-US" u="sng" dirty="0">
                <a:solidFill>
                  <a:srgbClr val="3366CC"/>
                </a:solidFill>
              </a:rPr>
              <a:t>Nobel Prize in Physiology or Medicine: </a:t>
            </a:r>
            <a:r>
              <a:rPr lang="en-US" dirty="0">
                <a:solidFill>
                  <a:srgbClr val="3366CC"/>
                </a:solidFill>
                <a:hlinkClick r:id="rId4" tooltip="Barbara McClintock"/>
              </a:rPr>
              <a:t>Barbara McClintock</a:t>
            </a:r>
            <a:r>
              <a:rPr lang="en-US" dirty="0">
                <a:solidFill>
                  <a:srgbClr val="202122"/>
                </a:solidFill>
              </a:rPr>
              <a:t>, an American </a:t>
            </a:r>
            <a:r>
              <a:rPr lang="en-US" dirty="0" err="1">
                <a:solidFill>
                  <a:srgbClr val="3366CC"/>
                </a:solidFill>
                <a:hlinkClick r:id="rId5" tooltip="Cytogenetics"/>
              </a:rPr>
              <a:t>cytogeneticist</a:t>
            </a:r>
            <a:r>
              <a:rPr lang="en-US" dirty="0">
                <a:solidFill>
                  <a:srgbClr val="202122"/>
                </a:solidFill>
              </a:rPr>
              <a:t> and the first woman to receive an unshared </a:t>
            </a:r>
            <a:r>
              <a:rPr lang="en-US" dirty="0">
                <a:solidFill>
                  <a:srgbClr val="3366CC"/>
                </a:solidFill>
                <a:hlinkClick r:id="rId6" tooltip="Nobel Prize"/>
              </a:rPr>
              <a:t>Nobel Prize</a:t>
            </a:r>
            <a:r>
              <a:rPr lang="en-US" dirty="0">
                <a:solidFill>
                  <a:srgbClr val="202122"/>
                </a:solidFill>
              </a:rPr>
              <a:t> in Physiology or Medicine, for observing that the chromosomes lacking end parts became "sticky" and hypothesized the existence of a special structure at the chromosome tip that would maintain chromosome stability</a:t>
            </a:r>
            <a:endParaRPr lang="el-GR" dirty="0"/>
          </a:p>
          <a:p>
            <a:r>
              <a:rPr lang="en-US" b="0" i="0" u="none" strike="noStrike" dirty="0">
                <a:solidFill>
                  <a:srgbClr val="3366CC"/>
                </a:solidFill>
                <a:effectLst/>
                <a:hlinkClick r:id="rId7" tooltip="List of Nobel laureates in Physiology or Medicine"/>
              </a:rPr>
              <a:t>2009</a:t>
            </a:r>
            <a:r>
              <a:rPr lang="en-US" b="0" i="0" dirty="0">
                <a:solidFill>
                  <a:srgbClr val="202122"/>
                </a:solidFill>
                <a:effectLst/>
              </a:rPr>
              <a:t> </a:t>
            </a:r>
            <a:r>
              <a:rPr lang="en-US" u="sng" dirty="0">
                <a:solidFill>
                  <a:srgbClr val="3366CC"/>
                </a:solidFill>
              </a:rPr>
              <a:t>Nobel Prize in Physiology or Medicine: </a:t>
            </a:r>
            <a:r>
              <a:rPr lang="en-US" dirty="0">
                <a:solidFill>
                  <a:srgbClr val="202122"/>
                </a:solidFill>
              </a:rPr>
              <a:t>Elizabeth </a:t>
            </a:r>
            <a:r>
              <a:rPr lang="en-US" b="0" i="0" dirty="0">
                <a:solidFill>
                  <a:srgbClr val="202122"/>
                </a:solidFill>
                <a:effectLst/>
              </a:rPr>
              <a:t>Blackburn, </a:t>
            </a:r>
            <a:r>
              <a:rPr lang="en-US" b="0" i="0" u="none" strike="noStrike" dirty="0">
                <a:solidFill>
                  <a:srgbClr val="3366CC"/>
                </a:solidFill>
                <a:effectLst/>
                <a:hlinkClick r:id="rId8" tooltip="Carol Greider"/>
              </a:rPr>
              <a:t>Carol </a:t>
            </a:r>
            <a:r>
              <a:rPr lang="en-US" b="0" i="0" u="none" strike="noStrike" dirty="0" err="1">
                <a:solidFill>
                  <a:srgbClr val="3366CC"/>
                </a:solidFill>
                <a:effectLst/>
                <a:hlinkClick r:id="rId8" tooltip="Carol Greider"/>
              </a:rPr>
              <a:t>Greider</a:t>
            </a:r>
            <a:r>
              <a:rPr lang="en-US" b="0" i="0" dirty="0">
                <a:solidFill>
                  <a:srgbClr val="202122"/>
                </a:solidFill>
                <a:effectLst/>
              </a:rPr>
              <a:t>, and </a:t>
            </a:r>
            <a:r>
              <a:rPr lang="en-US" b="0" i="0" u="none" strike="noStrike" dirty="0">
                <a:solidFill>
                  <a:srgbClr val="3366CC"/>
                </a:solidFill>
                <a:effectLst/>
                <a:hlinkClick r:id="rId9" tooltip="Jack Szostak"/>
              </a:rPr>
              <a:t>Jack </a:t>
            </a:r>
            <a:r>
              <a:rPr lang="en-US" b="0" i="0" u="none" strike="noStrike" dirty="0" err="1">
                <a:solidFill>
                  <a:srgbClr val="3366CC"/>
                </a:solidFill>
                <a:effectLst/>
                <a:hlinkClick r:id="rId9" tooltip="Jack Szostak"/>
              </a:rPr>
              <a:t>Szostak</a:t>
            </a:r>
            <a:r>
              <a:rPr lang="en-US" b="0" i="0" u="none" strike="noStrike" dirty="0">
                <a:solidFill>
                  <a:srgbClr val="3366CC"/>
                </a:solidFill>
                <a:effectLst/>
              </a:rPr>
              <a:t>,</a:t>
            </a:r>
            <a:r>
              <a:rPr lang="en-US" b="0" i="0" dirty="0">
                <a:solidFill>
                  <a:srgbClr val="202122"/>
                </a:solidFill>
                <a:effectLst/>
              </a:rPr>
              <a:t> for the discovery of how chromosomes are protected by telomeres and the </a:t>
            </a:r>
            <a:r>
              <a:rPr lang="en-US" b="0" i="0" u="none" strike="noStrike" dirty="0">
                <a:solidFill>
                  <a:srgbClr val="3366CC"/>
                </a:solidFill>
                <a:effectLst/>
                <a:hlinkClick r:id="rId10" tooltip="Enzyme"/>
              </a:rPr>
              <a:t>enzyme</a:t>
            </a:r>
            <a:r>
              <a:rPr lang="en-US" b="0" i="0" dirty="0">
                <a:solidFill>
                  <a:srgbClr val="202122"/>
                </a:solidFill>
                <a:effectLst/>
              </a:rPr>
              <a:t> </a:t>
            </a:r>
            <a:r>
              <a:rPr lang="en-US" b="0" i="0" u="none" strike="noStrike" dirty="0">
                <a:solidFill>
                  <a:srgbClr val="3366CC"/>
                </a:solidFill>
                <a:effectLst/>
                <a:hlinkClick r:id="rId11" tooltip="Telomerase"/>
              </a:rPr>
              <a:t>telomerase</a:t>
            </a:r>
            <a:endParaRPr lang="en-US" u="none" strike="noStrike" dirty="0">
              <a:solidFill>
                <a:srgbClr val="202122"/>
              </a:solidFill>
            </a:endParaRPr>
          </a:p>
        </p:txBody>
      </p:sp>
    </p:spTree>
    <p:extLst>
      <p:ext uri="{BB962C8B-B14F-4D97-AF65-F5344CB8AC3E}">
        <p14:creationId xmlns:p14="http://schemas.microsoft.com/office/powerpoint/2010/main" val="273180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18458-1631-5DF7-7018-63A8426CAC99}"/>
              </a:ext>
            </a:extLst>
          </p:cNvPr>
          <p:cNvSpPr>
            <a:spLocks noGrp="1"/>
          </p:cNvSpPr>
          <p:nvPr>
            <p:ph type="title"/>
          </p:nvPr>
        </p:nvSpPr>
        <p:spPr>
          <a:xfrm>
            <a:off x="4377178" y="-19790"/>
            <a:ext cx="2810395" cy="1325563"/>
          </a:xfrm>
        </p:spPr>
        <p:txBody>
          <a:bodyPr/>
          <a:lstStyle/>
          <a:p>
            <a:r>
              <a:rPr lang="el-GR" b="1" dirty="0" err="1">
                <a:solidFill>
                  <a:srgbClr val="C00000"/>
                </a:solidFill>
              </a:rPr>
              <a:t>Τελομερή</a:t>
            </a:r>
            <a:endParaRPr lang="el-GR" dirty="0"/>
          </a:p>
        </p:txBody>
      </p:sp>
      <p:sp>
        <p:nvSpPr>
          <p:cNvPr id="3" name="Θέση περιεχομένου 2">
            <a:extLst>
              <a:ext uri="{FF2B5EF4-FFF2-40B4-BE49-F238E27FC236}">
                <a16:creationId xmlns:a16="http://schemas.microsoft.com/office/drawing/2014/main" id="{9EB442B4-BA65-5C83-5B3E-6AFC21A879F9}"/>
              </a:ext>
            </a:extLst>
          </p:cNvPr>
          <p:cNvSpPr>
            <a:spLocks noGrp="1"/>
          </p:cNvSpPr>
          <p:nvPr>
            <p:ph idx="1"/>
          </p:nvPr>
        </p:nvSpPr>
        <p:spPr>
          <a:xfrm>
            <a:off x="0" y="631767"/>
            <a:ext cx="2626821" cy="5944197"/>
          </a:xfrm>
        </p:spPr>
        <p:txBody>
          <a:bodyPr>
            <a:normAutofit fontScale="85000" lnSpcReduction="10000"/>
          </a:bodyPr>
          <a:lstStyle/>
          <a:p>
            <a:r>
              <a:rPr lang="el-GR" dirty="0">
                <a:solidFill>
                  <a:srgbClr val="C00000"/>
                </a:solidFill>
              </a:rPr>
              <a:t>Μετά από πολλές διαιρέσεις: </a:t>
            </a:r>
            <a:r>
              <a:rPr lang="el-GR" dirty="0"/>
              <a:t>Προοδευτική βράχυνση των </a:t>
            </a:r>
            <a:r>
              <a:rPr lang="el-GR" dirty="0" err="1"/>
              <a:t>τελομερών</a:t>
            </a:r>
            <a:r>
              <a:rPr lang="el-GR" dirty="0"/>
              <a:t> </a:t>
            </a:r>
          </a:p>
          <a:p>
            <a:r>
              <a:rPr lang="el-GR" sz="2800" dirty="0">
                <a:solidFill>
                  <a:srgbClr val="C00000"/>
                </a:solidFill>
              </a:rPr>
              <a:t>Στο γήρας: </a:t>
            </a:r>
            <a:r>
              <a:rPr lang="el-GR" sz="2800" dirty="0">
                <a:solidFill>
                  <a:schemeClr val="tx2">
                    <a:lumMod val="50000"/>
                  </a:schemeClr>
                </a:solidFill>
              </a:rPr>
              <a:t>σημαντική βράχυνση των </a:t>
            </a:r>
            <a:r>
              <a:rPr lang="el-GR" sz="2800" dirty="0" err="1">
                <a:solidFill>
                  <a:schemeClr val="tx2">
                    <a:lumMod val="50000"/>
                  </a:schemeClr>
                </a:solidFill>
              </a:rPr>
              <a:t>τελομερών</a:t>
            </a:r>
            <a:endParaRPr lang="el-GR" sz="2800" dirty="0">
              <a:solidFill>
                <a:schemeClr val="tx2">
                  <a:lumMod val="50000"/>
                </a:schemeClr>
              </a:solidFill>
            </a:endParaRPr>
          </a:p>
          <a:p>
            <a:r>
              <a:rPr lang="el-GR" sz="2800" dirty="0">
                <a:solidFill>
                  <a:srgbClr val="C00000"/>
                </a:solidFill>
              </a:rPr>
              <a:t>Στα αθάνατα κύτταρα: </a:t>
            </a:r>
            <a:r>
              <a:rPr lang="el-GR" sz="2800" dirty="0">
                <a:solidFill>
                  <a:schemeClr val="tx2">
                    <a:lumMod val="50000"/>
                  </a:schemeClr>
                </a:solidFill>
              </a:rPr>
              <a:t>Διατήρηση των </a:t>
            </a:r>
            <a:r>
              <a:rPr lang="el-GR" sz="2800" dirty="0" err="1">
                <a:solidFill>
                  <a:schemeClr val="tx2">
                    <a:lumMod val="50000"/>
                  </a:schemeClr>
                </a:solidFill>
              </a:rPr>
              <a:t>τελομερών</a:t>
            </a:r>
            <a:r>
              <a:rPr lang="el-GR" sz="2800" dirty="0">
                <a:solidFill>
                  <a:schemeClr val="tx2">
                    <a:lumMod val="50000"/>
                  </a:schemeClr>
                </a:solidFill>
              </a:rPr>
              <a:t> μέσω της λειτουργίας της </a:t>
            </a:r>
            <a:r>
              <a:rPr lang="el-GR" sz="2800" dirty="0" err="1">
                <a:solidFill>
                  <a:schemeClr val="tx2">
                    <a:lumMod val="50000"/>
                  </a:schemeClr>
                </a:solidFill>
              </a:rPr>
              <a:t>τελομεράσης</a:t>
            </a:r>
            <a:r>
              <a:rPr lang="el-GR" sz="2800" dirty="0">
                <a:solidFill>
                  <a:schemeClr val="tx2">
                    <a:lumMod val="50000"/>
                  </a:schemeClr>
                </a:solidFill>
              </a:rPr>
              <a:t>, που αποκαθιστά το μήκος των </a:t>
            </a:r>
            <a:r>
              <a:rPr lang="el-GR" sz="2800" dirty="0" err="1">
                <a:solidFill>
                  <a:schemeClr val="tx2">
                    <a:lumMod val="50000"/>
                  </a:schemeClr>
                </a:solidFill>
              </a:rPr>
              <a:t>τελομερών</a:t>
            </a:r>
            <a:endParaRPr lang="el-GR" sz="2800" dirty="0">
              <a:solidFill>
                <a:schemeClr val="tx2">
                  <a:lumMod val="50000"/>
                </a:schemeClr>
              </a:solidFill>
            </a:endParaRPr>
          </a:p>
          <a:p>
            <a:endParaRPr lang="el-GR" sz="2800" dirty="0">
              <a:solidFill>
                <a:schemeClr val="tx2">
                  <a:lumMod val="50000"/>
                </a:schemeClr>
              </a:solidFill>
            </a:endParaRPr>
          </a:p>
          <a:p>
            <a:endParaRPr lang="el-GR" dirty="0"/>
          </a:p>
        </p:txBody>
      </p:sp>
      <p:pic>
        <p:nvPicPr>
          <p:cNvPr id="5122" name="Picture 2">
            <a:extLst>
              <a:ext uri="{FF2B5EF4-FFF2-40B4-BE49-F238E27FC236}">
                <a16:creationId xmlns:a16="http://schemas.microsoft.com/office/drawing/2014/main" id="{39CFB9E4-0775-A23A-E5E8-494E5CF721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081" y="1080039"/>
            <a:ext cx="9562735" cy="5495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1E56FA-01FD-6900-879A-4BE135FE942D}"/>
              </a:ext>
            </a:extLst>
          </p:cNvPr>
          <p:cNvSpPr txBox="1"/>
          <p:nvPr/>
        </p:nvSpPr>
        <p:spPr>
          <a:xfrm>
            <a:off x="10122138" y="2474893"/>
            <a:ext cx="2113527" cy="954107"/>
          </a:xfrm>
          <a:prstGeom prst="rect">
            <a:avLst/>
          </a:prstGeom>
          <a:noFill/>
        </p:spPr>
        <p:txBody>
          <a:bodyPr wrap="none" rtlCol="0">
            <a:spAutoFit/>
          </a:bodyPr>
          <a:lstStyle/>
          <a:p>
            <a:r>
              <a:rPr lang="el-GR" sz="1400" b="1" dirty="0">
                <a:solidFill>
                  <a:schemeClr val="tx2">
                    <a:lumMod val="50000"/>
                  </a:schemeClr>
                </a:solidFill>
              </a:rPr>
              <a:t>Προοδευτική βράχυνση</a:t>
            </a:r>
          </a:p>
          <a:p>
            <a:r>
              <a:rPr lang="el-GR" sz="1400" b="1" dirty="0">
                <a:solidFill>
                  <a:schemeClr val="tx2">
                    <a:lumMod val="50000"/>
                  </a:schemeClr>
                </a:solidFill>
              </a:rPr>
              <a:t>των </a:t>
            </a:r>
            <a:r>
              <a:rPr lang="el-GR" sz="1400" b="1" dirty="0" err="1">
                <a:solidFill>
                  <a:schemeClr val="tx2">
                    <a:lumMod val="50000"/>
                  </a:schemeClr>
                </a:solidFill>
              </a:rPr>
              <a:t>τελομερών</a:t>
            </a:r>
            <a:r>
              <a:rPr lang="el-GR" sz="1400" b="1" dirty="0">
                <a:solidFill>
                  <a:schemeClr val="tx2">
                    <a:lumMod val="50000"/>
                  </a:schemeClr>
                </a:solidFill>
              </a:rPr>
              <a:t> μετά από </a:t>
            </a:r>
          </a:p>
          <a:p>
            <a:r>
              <a:rPr lang="el-GR" sz="1400" b="1" dirty="0">
                <a:solidFill>
                  <a:schemeClr val="tx2">
                    <a:lumMod val="50000"/>
                  </a:schemeClr>
                </a:solidFill>
              </a:rPr>
              <a:t>πολλές διαιρέσεις</a:t>
            </a:r>
          </a:p>
          <a:p>
            <a:endParaRPr lang="el-GR" sz="1400" b="1" dirty="0">
              <a:solidFill>
                <a:schemeClr val="tx2">
                  <a:lumMod val="50000"/>
                </a:schemeClr>
              </a:solidFill>
            </a:endParaRPr>
          </a:p>
        </p:txBody>
      </p:sp>
      <p:sp>
        <p:nvSpPr>
          <p:cNvPr id="5" name="TextBox 4">
            <a:extLst>
              <a:ext uri="{FF2B5EF4-FFF2-40B4-BE49-F238E27FC236}">
                <a16:creationId xmlns:a16="http://schemas.microsoft.com/office/drawing/2014/main" id="{4C345B76-CBC1-4540-9626-03D493907AF2}"/>
              </a:ext>
            </a:extLst>
          </p:cNvPr>
          <p:cNvSpPr txBox="1"/>
          <p:nvPr/>
        </p:nvSpPr>
        <p:spPr>
          <a:xfrm>
            <a:off x="9798500" y="4174481"/>
            <a:ext cx="2130263" cy="523220"/>
          </a:xfrm>
          <a:prstGeom prst="rect">
            <a:avLst/>
          </a:prstGeom>
          <a:noFill/>
        </p:spPr>
        <p:txBody>
          <a:bodyPr wrap="none" rtlCol="0">
            <a:spAutoFit/>
          </a:bodyPr>
          <a:lstStyle/>
          <a:p>
            <a:r>
              <a:rPr lang="el-GR" sz="1400" b="1" dirty="0">
                <a:solidFill>
                  <a:schemeClr val="tx2">
                    <a:lumMod val="50000"/>
                  </a:schemeClr>
                </a:solidFill>
              </a:rPr>
              <a:t>Σημαντική βράχυνση</a:t>
            </a:r>
          </a:p>
          <a:p>
            <a:r>
              <a:rPr lang="el-GR" sz="1400" b="1" dirty="0">
                <a:solidFill>
                  <a:schemeClr val="tx2">
                    <a:lumMod val="50000"/>
                  </a:schemeClr>
                </a:solidFill>
              </a:rPr>
              <a:t>των </a:t>
            </a:r>
            <a:r>
              <a:rPr lang="el-GR" sz="1400" b="1" dirty="0" err="1">
                <a:solidFill>
                  <a:schemeClr val="tx2">
                    <a:lumMod val="50000"/>
                  </a:schemeClr>
                </a:solidFill>
              </a:rPr>
              <a:t>τελομερών</a:t>
            </a:r>
            <a:r>
              <a:rPr lang="el-GR" sz="1400" b="1" dirty="0">
                <a:solidFill>
                  <a:schemeClr val="tx2">
                    <a:lumMod val="50000"/>
                  </a:schemeClr>
                </a:solidFill>
              </a:rPr>
              <a:t> στο γήρας</a:t>
            </a:r>
          </a:p>
        </p:txBody>
      </p:sp>
      <p:sp>
        <p:nvSpPr>
          <p:cNvPr id="6" name="TextBox 5">
            <a:extLst>
              <a:ext uri="{FF2B5EF4-FFF2-40B4-BE49-F238E27FC236}">
                <a16:creationId xmlns:a16="http://schemas.microsoft.com/office/drawing/2014/main" id="{0162B1B1-03F5-1D8F-9640-903D5B42CB92}"/>
              </a:ext>
            </a:extLst>
          </p:cNvPr>
          <p:cNvSpPr txBox="1"/>
          <p:nvPr/>
        </p:nvSpPr>
        <p:spPr>
          <a:xfrm>
            <a:off x="8323985" y="5339103"/>
            <a:ext cx="3928127" cy="307777"/>
          </a:xfrm>
          <a:prstGeom prst="rect">
            <a:avLst/>
          </a:prstGeom>
          <a:noFill/>
        </p:spPr>
        <p:txBody>
          <a:bodyPr wrap="none" rtlCol="0">
            <a:spAutoFit/>
          </a:bodyPr>
          <a:lstStyle/>
          <a:p>
            <a:r>
              <a:rPr lang="el-GR" sz="1400" b="1" dirty="0">
                <a:solidFill>
                  <a:schemeClr val="tx2">
                    <a:lumMod val="50000"/>
                  </a:schemeClr>
                </a:solidFill>
              </a:rPr>
              <a:t>Διατήρηση των </a:t>
            </a:r>
            <a:r>
              <a:rPr lang="el-GR" sz="1400" b="1" dirty="0" err="1">
                <a:solidFill>
                  <a:schemeClr val="tx2">
                    <a:lumMod val="50000"/>
                  </a:schemeClr>
                </a:solidFill>
              </a:rPr>
              <a:t>τελομερών</a:t>
            </a:r>
            <a:r>
              <a:rPr lang="el-GR" sz="1400" b="1" dirty="0">
                <a:solidFill>
                  <a:schemeClr val="tx2">
                    <a:lumMod val="50000"/>
                  </a:schemeClr>
                </a:solidFill>
              </a:rPr>
              <a:t> στα αθάνατα κύτταρα </a:t>
            </a:r>
          </a:p>
        </p:txBody>
      </p:sp>
    </p:spTree>
    <p:extLst>
      <p:ext uri="{BB962C8B-B14F-4D97-AF65-F5344CB8AC3E}">
        <p14:creationId xmlns:p14="http://schemas.microsoft.com/office/powerpoint/2010/main" val="332398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53FAC0-8AA7-8E24-C2C0-5D726E617E71}"/>
              </a:ext>
            </a:extLst>
          </p:cNvPr>
          <p:cNvSpPr>
            <a:spLocks noGrp="1"/>
          </p:cNvSpPr>
          <p:nvPr>
            <p:ph type="title"/>
          </p:nvPr>
        </p:nvSpPr>
        <p:spPr/>
        <p:txBody>
          <a:bodyPr/>
          <a:lstStyle/>
          <a:p>
            <a:r>
              <a:rPr lang="el-GR" b="1" dirty="0">
                <a:solidFill>
                  <a:srgbClr val="C00000"/>
                </a:solidFill>
                <a:latin typeface="+mn-lt"/>
              </a:rPr>
              <a:t>Εισαγωγή</a:t>
            </a:r>
            <a:endParaRPr lang="el-GR" dirty="0"/>
          </a:p>
        </p:txBody>
      </p:sp>
      <p:pic>
        <p:nvPicPr>
          <p:cNvPr id="1026" name="Picture 2">
            <a:extLst>
              <a:ext uri="{FF2B5EF4-FFF2-40B4-BE49-F238E27FC236}">
                <a16:creationId xmlns:a16="http://schemas.microsoft.com/office/drawing/2014/main" id="{8B885C2A-5E68-E8F5-2A88-D50837D74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4404" y="1379561"/>
            <a:ext cx="5850775" cy="4680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696C7B-D124-C688-6425-108C491EB991}"/>
              </a:ext>
            </a:extLst>
          </p:cNvPr>
          <p:cNvSpPr txBox="1"/>
          <p:nvPr/>
        </p:nvSpPr>
        <p:spPr>
          <a:xfrm>
            <a:off x="6422222" y="6373935"/>
            <a:ext cx="4509824" cy="369332"/>
          </a:xfrm>
          <a:prstGeom prst="rect">
            <a:avLst/>
          </a:prstGeom>
          <a:noFill/>
        </p:spPr>
        <p:txBody>
          <a:bodyPr wrap="none" rtlCol="0">
            <a:spAutoFit/>
          </a:bodyPr>
          <a:lstStyle/>
          <a:p>
            <a:r>
              <a:rPr lang="en-US" dirty="0">
                <a:hlinkClick r:id="rId3"/>
              </a:rPr>
              <a:t>https://el.wikipedia.org/wiki/</a:t>
            </a:r>
            <a:r>
              <a:rPr lang="el-GR" dirty="0" err="1">
                <a:hlinkClick r:id="rId3"/>
              </a:rPr>
              <a:t>Νουκλεϊκά</a:t>
            </a:r>
            <a:r>
              <a:rPr lang="el-GR" dirty="0" err="1"/>
              <a:t>_οξέα</a:t>
            </a:r>
            <a:endParaRPr lang="el-GR" dirty="0"/>
          </a:p>
        </p:txBody>
      </p:sp>
      <p:sp>
        <p:nvSpPr>
          <p:cNvPr id="6" name="Θέση περιεχομένου 2">
            <a:extLst>
              <a:ext uri="{FF2B5EF4-FFF2-40B4-BE49-F238E27FC236}">
                <a16:creationId xmlns:a16="http://schemas.microsoft.com/office/drawing/2014/main" id="{EA35C8FB-C0CD-FA07-1EFC-F6EF94E64452}"/>
              </a:ext>
            </a:extLst>
          </p:cNvPr>
          <p:cNvSpPr txBox="1">
            <a:spLocks/>
          </p:cNvSpPr>
          <p:nvPr/>
        </p:nvSpPr>
        <p:spPr>
          <a:xfrm>
            <a:off x="416446" y="1661406"/>
            <a:ext cx="5679554" cy="43513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a:solidFill>
                  <a:srgbClr val="C00000"/>
                </a:solidFill>
              </a:rPr>
              <a:t>Αλληλούχιση</a:t>
            </a:r>
            <a:r>
              <a:rPr lang="el-GR" dirty="0"/>
              <a:t> (</a:t>
            </a:r>
            <a:r>
              <a:rPr lang="en-US" dirty="0"/>
              <a:t>sequencing) </a:t>
            </a:r>
            <a:r>
              <a:rPr lang="el-GR" dirty="0"/>
              <a:t>του ανθρώπινου </a:t>
            </a:r>
            <a:r>
              <a:rPr lang="el-GR" dirty="0" err="1"/>
              <a:t>γονιδιώματος</a:t>
            </a:r>
            <a:endParaRPr lang="el-GR" dirty="0"/>
          </a:p>
          <a:p>
            <a:pPr lvl="1"/>
            <a:r>
              <a:rPr lang="el-GR" dirty="0"/>
              <a:t>= ανάλυση, καταγραφή της σειράς των </a:t>
            </a:r>
            <a:r>
              <a:rPr lang="el-GR" dirty="0" err="1"/>
              <a:t>νουκλεοτιδίων</a:t>
            </a:r>
            <a:r>
              <a:rPr lang="el-GR" dirty="0"/>
              <a:t> των γονιδίων…</a:t>
            </a:r>
            <a:endParaRPr lang="en-US" dirty="0"/>
          </a:p>
          <a:p>
            <a:r>
              <a:rPr lang="en-US" dirty="0"/>
              <a:t>“The </a:t>
            </a:r>
            <a:r>
              <a:rPr lang="en-US" dirty="0">
                <a:solidFill>
                  <a:srgbClr val="C00000"/>
                </a:solidFill>
              </a:rPr>
              <a:t>human genome project</a:t>
            </a:r>
            <a:r>
              <a:rPr lang="en-US" dirty="0"/>
              <a:t>” 1990-2003 </a:t>
            </a:r>
            <a:r>
              <a:rPr lang="en-US" dirty="0">
                <a:hlinkClick r:id="rId4"/>
              </a:rPr>
              <a:t>https://www.genome.gov/human-genome-project</a:t>
            </a:r>
            <a:endParaRPr lang="en-US" dirty="0"/>
          </a:p>
          <a:p>
            <a:r>
              <a:rPr lang="el-GR" dirty="0"/>
              <a:t>Τεράστιο </a:t>
            </a:r>
            <a:r>
              <a:rPr lang="el-GR" dirty="0">
                <a:solidFill>
                  <a:srgbClr val="C00000"/>
                </a:solidFill>
              </a:rPr>
              <a:t>κόστος </a:t>
            </a:r>
            <a:r>
              <a:rPr lang="el-GR" dirty="0" err="1">
                <a:solidFill>
                  <a:srgbClr val="C00000"/>
                </a:solidFill>
              </a:rPr>
              <a:t>αλληλούχισης</a:t>
            </a:r>
            <a:r>
              <a:rPr lang="el-GR" dirty="0">
                <a:solidFill>
                  <a:srgbClr val="C00000"/>
                </a:solidFill>
              </a:rPr>
              <a:t> </a:t>
            </a:r>
            <a:r>
              <a:rPr lang="el-GR" dirty="0"/>
              <a:t>αρχικά, το οποίο προοδευτικά μειώνεται και η </a:t>
            </a:r>
            <a:r>
              <a:rPr lang="el-GR" dirty="0" err="1"/>
              <a:t>αλληλούχιση</a:t>
            </a:r>
            <a:r>
              <a:rPr lang="el-GR" dirty="0"/>
              <a:t> γίνεται ευκολότερα προσιτή</a:t>
            </a:r>
          </a:p>
          <a:p>
            <a:r>
              <a:rPr lang="el-GR" dirty="0"/>
              <a:t>Τεράστια παραγωγή </a:t>
            </a:r>
            <a:r>
              <a:rPr lang="el-GR" dirty="0" err="1">
                <a:solidFill>
                  <a:srgbClr val="C00000"/>
                </a:solidFill>
              </a:rPr>
              <a:t>βιοπληροφορίας</a:t>
            </a:r>
            <a:r>
              <a:rPr lang="el-GR" dirty="0"/>
              <a:t>, η οποία πρέπει να καταστεί </a:t>
            </a:r>
            <a:r>
              <a:rPr lang="el-GR" dirty="0" err="1"/>
              <a:t>διαχειρίσιμη</a:t>
            </a:r>
            <a:r>
              <a:rPr lang="el-GR" dirty="0"/>
              <a:t> και να αξιολογηθεί</a:t>
            </a:r>
            <a:endParaRPr lang="en-US" dirty="0"/>
          </a:p>
        </p:txBody>
      </p:sp>
    </p:spTree>
    <p:extLst>
      <p:ext uri="{BB962C8B-B14F-4D97-AF65-F5344CB8AC3E}">
        <p14:creationId xmlns:p14="http://schemas.microsoft.com/office/powerpoint/2010/main" val="270165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459FED-232D-AE0D-7767-656BC75C4988}"/>
              </a:ext>
            </a:extLst>
          </p:cNvPr>
          <p:cNvSpPr>
            <a:spLocks noGrp="1"/>
          </p:cNvSpPr>
          <p:nvPr>
            <p:ph type="title"/>
          </p:nvPr>
        </p:nvSpPr>
        <p:spPr>
          <a:xfrm>
            <a:off x="838200" y="365126"/>
            <a:ext cx="10515600" cy="748779"/>
          </a:xfrm>
        </p:spPr>
        <p:txBody>
          <a:bodyPr/>
          <a:lstStyle/>
          <a:p>
            <a:pPr algn="ctr"/>
            <a:r>
              <a:rPr lang="el-GR" b="1" dirty="0" err="1">
                <a:solidFill>
                  <a:srgbClr val="C00000"/>
                </a:solidFill>
              </a:rPr>
              <a:t>Τελομερή</a:t>
            </a:r>
            <a:r>
              <a:rPr lang="el-GR" b="1" dirty="0">
                <a:solidFill>
                  <a:srgbClr val="C00000"/>
                </a:solidFill>
              </a:rPr>
              <a:t> </a:t>
            </a:r>
          </a:p>
        </p:txBody>
      </p:sp>
      <p:sp>
        <p:nvSpPr>
          <p:cNvPr id="3" name="Θέση περιεχομένου 2">
            <a:extLst>
              <a:ext uri="{FF2B5EF4-FFF2-40B4-BE49-F238E27FC236}">
                <a16:creationId xmlns:a16="http://schemas.microsoft.com/office/drawing/2014/main" id="{86647323-C5D5-B6F3-85DF-96574CC1296D}"/>
              </a:ext>
            </a:extLst>
          </p:cNvPr>
          <p:cNvSpPr>
            <a:spLocks noGrp="1"/>
          </p:cNvSpPr>
          <p:nvPr>
            <p:ph idx="1"/>
          </p:nvPr>
        </p:nvSpPr>
        <p:spPr>
          <a:xfrm>
            <a:off x="0" y="1296786"/>
            <a:ext cx="11834207" cy="5057312"/>
          </a:xfrm>
        </p:spPr>
        <p:txBody>
          <a:bodyPr>
            <a:normAutofit lnSpcReduction="10000"/>
          </a:bodyPr>
          <a:lstStyle/>
          <a:p>
            <a:r>
              <a:rPr lang="en-US" dirty="0"/>
              <a:t> </a:t>
            </a:r>
            <a:r>
              <a:rPr lang="el-GR" dirty="0"/>
              <a:t>Το μήκος των </a:t>
            </a:r>
            <a:r>
              <a:rPr lang="el-GR" dirty="0" err="1"/>
              <a:t>τελομερών</a:t>
            </a:r>
            <a:r>
              <a:rPr lang="el-GR" dirty="0"/>
              <a:t> διατηρείται  σταθερό με τη δράση του ενζύμου </a:t>
            </a:r>
            <a:r>
              <a:rPr lang="el-GR" b="1" dirty="0" err="1">
                <a:solidFill>
                  <a:srgbClr val="C00000"/>
                </a:solidFill>
              </a:rPr>
              <a:t>τελομεράση</a:t>
            </a:r>
            <a:r>
              <a:rPr lang="el-GR" dirty="0"/>
              <a:t>, </a:t>
            </a:r>
          </a:p>
          <a:p>
            <a:pPr lvl="1"/>
            <a:r>
              <a:rPr lang="el-GR" dirty="0"/>
              <a:t>η οποία αποτελεί </a:t>
            </a:r>
            <a:r>
              <a:rPr lang="el-GR" dirty="0" err="1"/>
              <a:t>σύμπλοκο</a:t>
            </a:r>
            <a:r>
              <a:rPr lang="el-GR" dirty="0"/>
              <a:t> </a:t>
            </a:r>
            <a:r>
              <a:rPr lang="en-US" dirty="0"/>
              <a:t>RNA-</a:t>
            </a:r>
            <a:r>
              <a:rPr lang="el-GR" dirty="0"/>
              <a:t>πρωτεΐνης που χρησιμοποιεί το ίδιο του το </a:t>
            </a:r>
            <a:r>
              <a:rPr lang="en-US" dirty="0"/>
              <a:t>RNA </a:t>
            </a:r>
            <a:r>
              <a:rPr lang="el-GR" dirty="0"/>
              <a:t>σα «μήτρα» για προσθήκη </a:t>
            </a:r>
            <a:r>
              <a:rPr lang="el-GR" dirty="0" err="1"/>
              <a:t>νουκλεοτιδίων</a:t>
            </a:r>
            <a:r>
              <a:rPr lang="el-GR" dirty="0"/>
              <a:t> στα άκρα των χρωμοσωμάτων</a:t>
            </a:r>
          </a:p>
          <a:p>
            <a:r>
              <a:rPr lang="el-GR" dirty="0"/>
              <a:t>Η </a:t>
            </a:r>
            <a:r>
              <a:rPr lang="el-GR" dirty="0" err="1"/>
              <a:t>τελομεράση</a:t>
            </a:r>
            <a:r>
              <a:rPr lang="el-GR" dirty="0"/>
              <a:t> εκφράζεται στα βλαστικά κύτταρα, σε χαμηλά επίπεδα στα αρχέγονα κύτταρα αλλά όχι στα σωματικά κύτταρα</a:t>
            </a:r>
          </a:p>
          <a:p>
            <a:r>
              <a:rPr lang="el-GR" b="1" dirty="0">
                <a:solidFill>
                  <a:srgbClr val="C00000"/>
                </a:solidFill>
              </a:rPr>
              <a:t>Στα σωματικά κύτταρα </a:t>
            </a:r>
            <a:r>
              <a:rPr lang="el-GR" dirty="0"/>
              <a:t>η προοδευτική </a:t>
            </a:r>
            <a:r>
              <a:rPr lang="el-GR" b="1" dirty="0"/>
              <a:t>απώλεια των </a:t>
            </a:r>
            <a:r>
              <a:rPr lang="el-GR" b="1" dirty="0" err="1"/>
              <a:t>τελομερών</a:t>
            </a:r>
            <a:r>
              <a:rPr lang="el-GR" b="1" dirty="0"/>
              <a:t> </a:t>
            </a:r>
            <a:r>
              <a:rPr lang="el-GR" dirty="0"/>
              <a:t>θα οδηγήσει στο να ανιχνεύονται τα άκρα των χρωμοσωμάτων ως θραύσεις </a:t>
            </a:r>
            <a:r>
              <a:rPr lang="en-US" dirty="0"/>
              <a:t>DNA</a:t>
            </a:r>
            <a:endParaRPr lang="el-GR" dirty="0"/>
          </a:p>
          <a:p>
            <a:r>
              <a:rPr lang="el-GR" dirty="0"/>
              <a:t>Το γεγονός αυτό θα σηματοδοτήσει διακοπή του κυτταρικού κύκλου, αναστολή του κυτταρικού </a:t>
            </a:r>
            <a:r>
              <a:rPr lang="el-GR" dirty="0" err="1"/>
              <a:t>πολ</a:t>
            </a:r>
            <a:r>
              <a:rPr lang="el-GR" dirty="0"/>
              <a:t>/</a:t>
            </a:r>
            <a:r>
              <a:rPr lang="el-GR" dirty="0" err="1"/>
              <a:t>σμού</a:t>
            </a:r>
            <a:r>
              <a:rPr lang="el-GR" dirty="0"/>
              <a:t> για παραγωγή νέων κυττάρων που θα αντικαταστήσουν τα κατεστραμμένα και τελικά </a:t>
            </a:r>
            <a:r>
              <a:rPr lang="el-GR" b="1" dirty="0">
                <a:solidFill>
                  <a:srgbClr val="C00000"/>
                </a:solidFill>
              </a:rPr>
              <a:t>γήρανση</a:t>
            </a:r>
          </a:p>
          <a:p>
            <a:r>
              <a:rPr lang="el-GR" b="1" dirty="0">
                <a:solidFill>
                  <a:srgbClr val="C00000"/>
                </a:solidFill>
              </a:rPr>
              <a:t>Στα καρκινικά κύτταρα </a:t>
            </a:r>
            <a:r>
              <a:rPr lang="el-GR" dirty="0"/>
              <a:t>η ενεργοποίηση της λειτουργίας της </a:t>
            </a:r>
            <a:r>
              <a:rPr lang="el-GR" dirty="0" err="1"/>
              <a:t>τελομεράσης</a:t>
            </a:r>
            <a:r>
              <a:rPr lang="el-GR" dirty="0"/>
              <a:t> θα διασφαλίσει τη δυνατότητα συνεχούς </a:t>
            </a:r>
            <a:r>
              <a:rPr lang="el-GR" dirty="0" err="1"/>
              <a:t>πολ</a:t>
            </a:r>
            <a:r>
              <a:rPr lang="el-GR" dirty="0"/>
              <a:t>/</a:t>
            </a:r>
            <a:r>
              <a:rPr lang="el-GR" dirty="0" err="1"/>
              <a:t>σμού</a:t>
            </a:r>
            <a:r>
              <a:rPr lang="el-GR" dirty="0"/>
              <a:t> των καρκινικών κυττάρων </a:t>
            </a:r>
            <a:endParaRPr lang="el-GR" b="1" dirty="0"/>
          </a:p>
        </p:txBody>
      </p:sp>
    </p:spTree>
    <p:extLst>
      <p:ext uri="{BB962C8B-B14F-4D97-AF65-F5344CB8AC3E}">
        <p14:creationId xmlns:p14="http://schemas.microsoft.com/office/powerpoint/2010/main" val="205331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endParaRPr lang="en-US" altLang="en-US"/>
          </a:p>
        </p:txBody>
      </p:sp>
      <p:sp>
        <p:nvSpPr>
          <p:cNvPr id="230403" name="Rectangle 3"/>
          <p:cNvSpPr>
            <a:spLocks noGrp="1" noChangeArrowheads="1"/>
          </p:cNvSpPr>
          <p:nvPr>
            <p:ph type="body" idx="1"/>
          </p:nvPr>
        </p:nvSpPr>
        <p:spPr/>
        <p:txBody>
          <a:bodyPr/>
          <a:lstStyle/>
          <a:p>
            <a:endParaRPr lang="en-US" altLang="en-US"/>
          </a:p>
        </p:txBody>
      </p:sp>
      <p:pic>
        <p:nvPicPr>
          <p:cNvPr id="230404" name="Picture 5" descr="showimage"/>
          <p:cNvPicPr>
            <a:picLocks noChangeAspect="1" noChangeArrowheads="1"/>
          </p:cNvPicPr>
          <p:nvPr/>
        </p:nvPicPr>
        <p:blipFill>
          <a:blip r:embed="rId3" cstate="print"/>
          <a:srcRect/>
          <a:stretch>
            <a:fillRect/>
          </a:stretch>
        </p:blipFill>
        <p:spPr bwMode="auto">
          <a:xfrm>
            <a:off x="1016000" y="214314"/>
            <a:ext cx="10160000" cy="64293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altLang="en-US" b="1" dirty="0">
                <a:solidFill>
                  <a:srgbClr val="C00000"/>
                </a:solidFill>
              </a:rPr>
              <a:t>Κυτταρική γήρανση</a:t>
            </a:r>
            <a:endParaRPr lang="el-GR" dirty="0"/>
          </a:p>
        </p:txBody>
      </p:sp>
      <p:sp>
        <p:nvSpPr>
          <p:cNvPr id="3" name="2 - Θέση περιεχομένου"/>
          <p:cNvSpPr>
            <a:spLocks noGrp="1"/>
          </p:cNvSpPr>
          <p:nvPr>
            <p:ph idx="1"/>
          </p:nvPr>
        </p:nvSpPr>
        <p:spPr/>
        <p:txBody>
          <a:bodyPr/>
          <a:lstStyle/>
          <a:p>
            <a:r>
              <a:rPr lang="el-GR" dirty="0"/>
              <a:t>Συνεπάγεται γήρανση του οργανισμού</a:t>
            </a:r>
          </a:p>
          <a:p>
            <a:r>
              <a:rPr lang="el-GR" dirty="0"/>
              <a:t>Σχετικές νόσοι: καρκίνοι, ν. </a:t>
            </a:r>
            <a:r>
              <a:rPr lang="en-US" dirty="0"/>
              <a:t>Alzheimer, </a:t>
            </a:r>
            <a:r>
              <a:rPr lang="el-GR" dirty="0"/>
              <a:t>ισχαιμική καρδιακή νόσος</a:t>
            </a:r>
          </a:p>
          <a:p>
            <a:r>
              <a:rPr lang="el-GR" dirty="0"/>
              <a:t>Η γήρανση δεν αποτελεί απλώς «εξάντληση» των κυττάρων αλλά μια ρυθμιζόμενη διεργασία από γονίδια και </a:t>
            </a:r>
            <a:r>
              <a:rPr lang="el-GR" dirty="0" err="1"/>
              <a:t>σηματοδοτικές</a:t>
            </a:r>
            <a:r>
              <a:rPr lang="el-GR" dirty="0"/>
              <a:t> οδούς, εξελικτικά διατηρημένες από τους ζυμομύκητες έως τα θηλαστικά</a:t>
            </a:r>
          </a:p>
          <a:p>
            <a:r>
              <a:rPr lang="el-GR" b="1" dirty="0"/>
              <a:t>Η κυτταρική γήρανση είναι αποτέλεσμα προοδευτικής μείωσης του χρόνου ζωής και της λειτουργικής δραστηριότητας των κυττάρων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775855" y="198871"/>
            <a:ext cx="10515600" cy="881784"/>
          </a:xfrm>
        </p:spPr>
        <p:txBody>
          <a:bodyPr/>
          <a:lstStyle/>
          <a:p>
            <a:pPr algn="ctr"/>
            <a:r>
              <a:rPr lang="el-GR" altLang="en-US" b="1" dirty="0">
                <a:solidFill>
                  <a:srgbClr val="C00000"/>
                </a:solidFill>
              </a:rPr>
              <a:t>Κυτταρική γήρανση</a:t>
            </a:r>
          </a:p>
        </p:txBody>
      </p:sp>
      <p:pic>
        <p:nvPicPr>
          <p:cNvPr id="228356" name="Picture 5" descr="showimage"/>
          <p:cNvPicPr>
            <a:picLocks noChangeAspect="1" noChangeArrowheads="1"/>
          </p:cNvPicPr>
          <p:nvPr/>
        </p:nvPicPr>
        <p:blipFill>
          <a:blip r:embed="rId3" cstate="print"/>
          <a:srcRect/>
          <a:stretch>
            <a:fillRect/>
          </a:stretch>
        </p:blipFill>
        <p:spPr bwMode="auto">
          <a:xfrm>
            <a:off x="245727" y="2763316"/>
            <a:ext cx="11696700" cy="3519487"/>
          </a:xfrm>
          <a:prstGeom prst="rect">
            <a:avLst/>
          </a:prstGeom>
          <a:noFill/>
          <a:ln w="9525">
            <a:noFill/>
            <a:miter lim="800000"/>
            <a:headEnd/>
            <a:tailEnd/>
          </a:ln>
        </p:spPr>
      </p:pic>
      <p:sp>
        <p:nvSpPr>
          <p:cNvPr id="5" name="4 - TextBox"/>
          <p:cNvSpPr txBox="1"/>
          <p:nvPr/>
        </p:nvSpPr>
        <p:spPr>
          <a:xfrm>
            <a:off x="8021782" y="1028927"/>
            <a:ext cx="4170218" cy="1600438"/>
          </a:xfrm>
          <a:prstGeom prst="rect">
            <a:avLst/>
          </a:prstGeom>
          <a:noFill/>
        </p:spPr>
        <p:txBody>
          <a:bodyPr wrap="square" rtlCol="0">
            <a:spAutoFit/>
          </a:bodyPr>
          <a:lstStyle/>
          <a:p>
            <a:pPr>
              <a:buFont typeface="Arial" charset="0"/>
              <a:buChar char="•"/>
            </a:pPr>
            <a:r>
              <a:rPr lang="el-GR" sz="1600" dirty="0"/>
              <a:t>Ο </a:t>
            </a:r>
            <a:r>
              <a:rPr lang="el-GR" sz="1600" dirty="0">
                <a:solidFill>
                  <a:srgbClr val="C00000"/>
                </a:solidFill>
              </a:rPr>
              <a:t>περιορισμός θερμίδων </a:t>
            </a:r>
            <a:r>
              <a:rPr lang="el-GR" sz="1600" dirty="0"/>
              <a:t>μεταβάλλει </a:t>
            </a:r>
          </a:p>
          <a:p>
            <a:r>
              <a:rPr lang="el-GR" sz="1600" dirty="0"/>
              <a:t>τις </a:t>
            </a:r>
            <a:r>
              <a:rPr lang="el-GR" sz="1600" dirty="0" err="1"/>
              <a:t>σηματοδοτικές</a:t>
            </a:r>
            <a:r>
              <a:rPr lang="el-GR" sz="1600" dirty="0"/>
              <a:t> οδούς* με </a:t>
            </a:r>
            <a:r>
              <a:rPr lang="el-GR" sz="1600" dirty="0">
                <a:solidFill>
                  <a:srgbClr val="C00000"/>
                </a:solidFill>
              </a:rPr>
              <a:t>χαμηλότερους ρυθμούς  κυτταρικού </a:t>
            </a:r>
            <a:r>
              <a:rPr lang="el-GR" sz="1600" dirty="0" err="1">
                <a:solidFill>
                  <a:srgbClr val="C00000"/>
                </a:solidFill>
              </a:rPr>
              <a:t>πολ</a:t>
            </a:r>
            <a:r>
              <a:rPr lang="el-GR" sz="1600" dirty="0">
                <a:solidFill>
                  <a:srgbClr val="C00000"/>
                </a:solidFill>
              </a:rPr>
              <a:t>/</a:t>
            </a:r>
            <a:r>
              <a:rPr lang="el-GR" sz="1600" dirty="0" err="1">
                <a:solidFill>
                  <a:srgbClr val="C00000"/>
                </a:solidFill>
              </a:rPr>
              <a:t>σμού</a:t>
            </a:r>
            <a:r>
              <a:rPr lang="el-GR" sz="1600" dirty="0">
                <a:solidFill>
                  <a:srgbClr val="C00000"/>
                </a:solidFill>
              </a:rPr>
              <a:t> και μεταβολισμού </a:t>
            </a:r>
            <a:r>
              <a:rPr lang="el-GR" sz="1600" dirty="0"/>
              <a:t>(ίσως μείωση λαθών κατά τον αναδιπλασιασμό και βελτίωση της επισκευής </a:t>
            </a:r>
            <a:r>
              <a:rPr lang="en-US" sz="1600" dirty="0"/>
              <a:t>DNA </a:t>
            </a:r>
            <a:r>
              <a:rPr lang="el-GR" sz="1600" dirty="0"/>
              <a:t>και πρωτεϊνών) και καλύτερη </a:t>
            </a:r>
            <a:r>
              <a:rPr lang="el-GR" sz="1600" dirty="0">
                <a:solidFill>
                  <a:srgbClr val="C00000"/>
                </a:solidFill>
              </a:rPr>
              <a:t>ανοσία</a:t>
            </a:r>
          </a:p>
        </p:txBody>
      </p:sp>
      <p:sp>
        <p:nvSpPr>
          <p:cNvPr id="6" name="5 - TextBox"/>
          <p:cNvSpPr txBox="1"/>
          <p:nvPr/>
        </p:nvSpPr>
        <p:spPr>
          <a:xfrm>
            <a:off x="11714665" y="3055954"/>
            <a:ext cx="300082" cy="369332"/>
          </a:xfrm>
          <a:prstGeom prst="rect">
            <a:avLst/>
          </a:prstGeom>
          <a:noFill/>
        </p:spPr>
        <p:txBody>
          <a:bodyPr wrap="none" rtlCol="0">
            <a:spAutoFit/>
          </a:bodyPr>
          <a:lstStyle/>
          <a:p>
            <a:r>
              <a:rPr lang="el-GR" dirty="0"/>
              <a:t>*</a:t>
            </a:r>
          </a:p>
        </p:txBody>
      </p:sp>
      <p:sp>
        <p:nvSpPr>
          <p:cNvPr id="7" name="6 - TextBox"/>
          <p:cNvSpPr txBox="1"/>
          <p:nvPr/>
        </p:nvSpPr>
        <p:spPr>
          <a:xfrm>
            <a:off x="145473" y="6328065"/>
            <a:ext cx="10918310" cy="338554"/>
          </a:xfrm>
          <a:prstGeom prst="rect">
            <a:avLst/>
          </a:prstGeom>
          <a:noFill/>
        </p:spPr>
        <p:txBody>
          <a:bodyPr wrap="none" rtlCol="0">
            <a:spAutoFit/>
          </a:bodyPr>
          <a:lstStyle/>
          <a:p>
            <a:r>
              <a:rPr lang="el-GR" sz="1600" b="1" dirty="0">
                <a:solidFill>
                  <a:srgbClr val="C00000"/>
                </a:solidFill>
              </a:rPr>
              <a:t>Εμμένουσα χρόνια φλεγμονή </a:t>
            </a:r>
            <a:r>
              <a:rPr lang="el-GR" sz="1600" dirty="0"/>
              <a:t>(λόγω κατεστραμμένων </a:t>
            </a:r>
            <a:r>
              <a:rPr lang="el-GR" sz="1600" dirty="0" err="1"/>
              <a:t>κυτττάρων</a:t>
            </a:r>
            <a:r>
              <a:rPr lang="el-GR" sz="1600" dirty="0"/>
              <a:t>, κτλ) οδηγεί σε εμφάνιση διαβήτη τύπου 2, </a:t>
            </a:r>
            <a:r>
              <a:rPr lang="el-GR" sz="1600" dirty="0" err="1"/>
              <a:t>αθηροσκλήρυνσης</a:t>
            </a:r>
            <a:r>
              <a:rPr lang="el-GR" sz="1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F27BD-C13D-5F34-572D-90B0AFD50DD2}"/>
              </a:ext>
            </a:extLst>
          </p:cNvPr>
          <p:cNvSpPr>
            <a:spLocks noGrp="1"/>
          </p:cNvSpPr>
          <p:nvPr>
            <p:ph type="title"/>
          </p:nvPr>
        </p:nvSpPr>
        <p:spPr/>
        <p:txBody>
          <a:bodyPr/>
          <a:lstStyle/>
          <a:p>
            <a:pPr algn="ctr"/>
            <a:r>
              <a:rPr lang="el-GR" b="1" dirty="0">
                <a:solidFill>
                  <a:srgbClr val="C00000"/>
                </a:solidFill>
                <a:latin typeface="+mn-lt"/>
              </a:rPr>
              <a:t>Εισαγωγή </a:t>
            </a:r>
            <a:endParaRPr lang="el-GR" dirty="0">
              <a:latin typeface="+mn-lt"/>
            </a:endParaRPr>
          </a:p>
        </p:txBody>
      </p:sp>
      <p:sp>
        <p:nvSpPr>
          <p:cNvPr id="3" name="Θέση περιεχομένου 2">
            <a:extLst>
              <a:ext uri="{FF2B5EF4-FFF2-40B4-BE49-F238E27FC236}">
                <a16:creationId xmlns:a16="http://schemas.microsoft.com/office/drawing/2014/main" id="{6501D121-2F23-C45C-54F9-A2C14D2BDBA5}"/>
              </a:ext>
            </a:extLst>
          </p:cNvPr>
          <p:cNvSpPr>
            <a:spLocks noGrp="1"/>
          </p:cNvSpPr>
          <p:nvPr>
            <p:ph idx="1"/>
          </p:nvPr>
        </p:nvSpPr>
        <p:spPr/>
        <p:txBody>
          <a:bodyPr>
            <a:normAutofit lnSpcReduction="10000"/>
          </a:bodyPr>
          <a:lstStyle/>
          <a:p>
            <a:r>
              <a:rPr lang="el-GR" dirty="0"/>
              <a:t>Εκτός της </a:t>
            </a:r>
            <a:r>
              <a:rPr lang="el-GR" dirty="0" err="1">
                <a:solidFill>
                  <a:srgbClr val="C00000"/>
                </a:solidFill>
              </a:rPr>
              <a:t>αλλουλουχίας</a:t>
            </a:r>
            <a:r>
              <a:rPr lang="el-GR" dirty="0">
                <a:solidFill>
                  <a:srgbClr val="C00000"/>
                </a:solidFill>
              </a:rPr>
              <a:t> των γονιδίων</a:t>
            </a:r>
            <a:r>
              <a:rPr lang="el-GR" dirty="0"/>
              <a:t>, άλλα κυτταρικά γεγονότα έχουν σημασία για τη λειτουργία τους</a:t>
            </a:r>
          </a:p>
          <a:p>
            <a:r>
              <a:rPr lang="el-GR" dirty="0"/>
              <a:t>Ο </a:t>
            </a:r>
            <a:r>
              <a:rPr lang="el-GR" dirty="0">
                <a:solidFill>
                  <a:srgbClr val="C00000"/>
                </a:solidFill>
              </a:rPr>
              <a:t>έλεγχος της έκφρασης των γονιδίων </a:t>
            </a:r>
            <a:r>
              <a:rPr lang="el-GR" dirty="0"/>
              <a:t>π.χ. σίγαση μέσω διεργασιών όπως η μεθυλίωση, </a:t>
            </a:r>
            <a:r>
              <a:rPr lang="el-GR" dirty="0" err="1"/>
              <a:t>ακετυλίωση</a:t>
            </a:r>
            <a:r>
              <a:rPr lang="el-GR" dirty="0"/>
              <a:t> των </a:t>
            </a:r>
            <a:r>
              <a:rPr lang="el-GR" dirty="0" err="1"/>
              <a:t>εκκινητών</a:t>
            </a:r>
            <a:r>
              <a:rPr lang="el-GR" dirty="0"/>
              <a:t> (</a:t>
            </a:r>
            <a:r>
              <a:rPr lang="el-GR" dirty="0" err="1"/>
              <a:t>επιγενετική</a:t>
            </a:r>
            <a:r>
              <a:rPr lang="el-GR" dirty="0"/>
              <a:t> –</a:t>
            </a:r>
            <a:r>
              <a:rPr lang="en-US" dirty="0" err="1"/>
              <a:t>epigenomics</a:t>
            </a:r>
            <a:r>
              <a:rPr lang="el-GR" dirty="0"/>
              <a:t>) και η μεταγραφική δραστηριότητα (</a:t>
            </a:r>
            <a:r>
              <a:rPr lang="en-US" dirty="0"/>
              <a:t>transcriptomics)</a:t>
            </a:r>
            <a:endParaRPr lang="el-GR" dirty="0"/>
          </a:p>
          <a:p>
            <a:r>
              <a:rPr lang="el-GR" dirty="0"/>
              <a:t>Η πρωτεϊνική σύσταση των κυττάρων (</a:t>
            </a:r>
            <a:r>
              <a:rPr lang="en-US" dirty="0"/>
              <a:t>proteomics)</a:t>
            </a:r>
          </a:p>
          <a:p>
            <a:r>
              <a:rPr lang="en-US" dirty="0"/>
              <a:t>To </a:t>
            </a:r>
            <a:r>
              <a:rPr lang="el-GR" dirty="0"/>
              <a:t>μεταβολικό προφίλ (</a:t>
            </a:r>
            <a:r>
              <a:rPr lang="en-US" dirty="0"/>
              <a:t>metabolomics</a:t>
            </a:r>
            <a:r>
              <a:rPr lang="el-GR" dirty="0"/>
              <a:t>)</a:t>
            </a:r>
          </a:p>
          <a:p>
            <a:endParaRPr lang="en-US" dirty="0"/>
          </a:p>
          <a:p>
            <a:r>
              <a:rPr lang="el-GR" dirty="0"/>
              <a:t>Εποχή των </a:t>
            </a:r>
            <a:r>
              <a:rPr lang="en-US" dirty="0"/>
              <a:t>–</a:t>
            </a:r>
            <a:r>
              <a:rPr lang="en-US" dirty="0" err="1"/>
              <a:t>omics</a:t>
            </a:r>
            <a:r>
              <a:rPr lang="en-US" dirty="0"/>
              <a:t> </a:t>
            </a:r>
            <a:r>
              <a:rPr lang="el-GR" dirty="0"/>
              <a:t>και της </a:t>
            </a:r>
            <a:r>
              <a:rPr lang="el-GR" dirty="0" err="1"/>
              <a:t>βιοπληροφορικής</a:t>
            </a:r>
            <a:endParaRPr lang="el-GR" dirty="0"/>
          </a:p>
          <a:p>
            <a:r>
              <a:rPr lang="en-US" dirty="0"/>
              <a:t>Systems Biology (Biology and Informatics)</a:t>
            </a:r>
          </a:p>
        </p:txBody>
      </p:sp>
    </p:spTree>
    <p:extLst>
      <p:ext uri="{BB962C8B-B14F-4D97-AF65-F5344CB8AC3E}">
        <p14:creationId xmlns:p14="http://schemas.microsoft.com/office/powerpoint/2010/main" val="52624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45418-B260-13C3-2510-111A024CE28D}"/>
              </a:ext>
            </a:extLst>
          </p:cNvPr>
          <p:cNvSpPr>
            <a:spLocks noGrp="1"/>
          </p:cNvSpPr>
          <p:nvPr>
            <p:ph type="title"/>
          </p:nvPr>
        </p:nvSpPr>
        <p:spPr/>
        <p:txBody>
          <a:bodyPr/>
          <a:lstStyle/>
          <a:p>
            <a:pPr algn="ctr"/>
            <a:r>
              <a:rPr lang="el-GR" b="1" dirty="0" err="1">
                <a:solidFill>
                  <a:srgbClr val="C00000"/>
                </a:solidFill>
              </a:rPr>
              <a:t>Γονιδίωμα</a:t>
            </a:r>
            <a:r>
              <a:rPr lang="el-GR" b="1" dirty="0">
                <a:solidFill>
                  <a:srgbClr val="C00000"/>
                </a:solidFill>
              </a:rPr>
              <a:t> </a:t>
            </a:r>
          </a:p>
        </p:txBody>
      </p:sp>
      <p:sp>
        <p:nvSpPr>
          <p:cNvPr id="3" name="Θέση περιεχομένου 2">
            <a:extLst>
              <a:ext uri="{FF2B5EF4-FFF2-40B4-BE49-F238E27FC236}">
                <a16:creationId xmlns:a16="http://schemas.microsoft.com/office/drawing/2014/main" id="{D561F8C2-D722-4339-919E-E9C045048224}"/>
              </a:ext>
            </a:extLst>
          </p:cNvPr>
          <p:cNvSpPr>
            <a:spLocks noGrp="1"/>
          </p:cNvSpPr>
          <p:nvPr>
            <p:ph idx="1"/>
          </p:nvPr>
        </p:nvSpPr>
        <p:spPr/>
        <p:txBody>
          <a:bodyPr>
            <a:normAutofit/>
          </a:bodyPr>
          <a:lstStyle/>
          <a:p>
            <a:r>
              <a:rPr lang="el-GR" sz="2400" dirty="0"/>
              <a:t>Ανθρώπινο </a:t>
            </a:r>
            <a:r>
              <a:rPr lang="en-US" sz="2400" dirty="0"/>
              <a:t>DNA: </a:t>
            </a:r>
            <a:r>
              <a:rPr lang="el-GR" sz="2400" dirty="0"/>
              <a:t>3,2 δισ. Ζεύγη βάσεων</a:t>
            </a:r>
            <a:r>
              <a:rPr lang="en-US" sz="2400" dirty="0"/>
              <a:t>  (base pairs – bp)</a:t>
            </a:r>
          </a:p>
          <a:p>
            <a:r>
              <a:rPr lang="en-US" sz="2400" dirty="0"/>
              <a:t>To 1,5% </a:t>
            </a:r>
            <a:r>
              <a:rPr lang="el-GR" sz="2400" dirty="0"/>
              <a:t>αυτού κωδικοποιεί </a:t>
            </a:r>
            <a:r>
              <a:rPr lang="el-GR" sz="2400" dirty="0">
                <a:solidFill>
                  <a:srgbClr val="C00000"/>
                </a:solidFill>
              </a:rPr>
              <a:t>20.000 γονίδια </a:t>
            </a:r>
            <a:r>
              <a:rPr lang="en-US" sz="2400" dirty="0"/>
              <a:t>(coding DNA) </a:t>
            </a:r>
            <a:r>
              <a:rPr lang="el-GR" sz="2400" dirty="0"/>
              <a:t>για δομικές ή λειτουργικές πρωτεΐνες</a:t>
            </a:r>
            <a:endParaRPr lang="en-US" sz="2400" dirty="0"/>
          </a:p>
          <a:p>
            <a:r>
              <a:rPr lang="en-US" sz="2400" dirty="0"/>
              <a:t>~85% </a:t>
            </a:r>
            <a:r>
              <a:rPr lang="el-GR" sz="2400" dirty="0"/>
              <a:t>μεταγράφεται, ~80% της μεταγραφής αφορά στη ρύθμιση της γονιδιακής έκφρασης</a:t>
            </a:r>
          </a:p>
          <a:p>
            <a:pPr marL="0" indent="0">
              <a:buNone/>
            </a:pPr>
            <a:endParaRPr lang="el-GR" sz="2000" dirty="0"/>
          </a:p>
          <a:p>
            <a:pPr lvl="1"/>
            <a:endParaRPr lang="el-GR" sz="2000" dirty="0"/>
          </a:p>
        </p:txBody>
      </p:sp>
    </p:spTree>
    <p:extLst>
      <p:ext uri="{BB962C8B-B14F-4D97-AF65-F5344CB8AC3E}">
        <p14:creationId xmlns:p14="http://schemas.microsoft.com/office/powerpoint/2010/main" val="80218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CF3634-AAE3-F377-3AE1-284D514400BB}"/>
              </a:ext>
            </a:extLst>
          </p:cNvPr>
          <p:cNvSpPr>
            <a:spLocks noGrp="1"/>
          </p:cNvSpPr>
          <p:nvPr>
            <p:ph type="title"/>
          </p:nvPr>
        </p:nvSpPr>
        <p:spPr/>
        <p:txBody>
          <a:bodyPr/>
          <a:lstStyle/>
          <a:p>
            <a:r>
              <a:rPr lang="el-GR" sz="4400" spc="-1" dirty="0">
                <a:solidFill>
                  <a:srgbClr val="C00000"/>
                </a:solidFill>
                <a:latin typeface="Arial"/>
              </a:rPr>
              <a:t>Οργάνωση </a:t>
            </a:r>
            <a:r>
              <a:rPr lang="el-GR" sz="4400" spc="-1" dirty="0" err="1">
                <a:solidFill>
                  <a:srgbClr val="C00000"/>
                </a:solidFill>
                <a:latin typeface="Arial"/>
              </a:rPr>
              <a:t>γονιδιώματος</a:t>
            </a:r>
            <a:endParaRPr lang="el-GR" dirty="0"/>
          </a:p>
        </p:txBody>
      </p:sp>
      <p:sp>
        <p:nvSpPr>
          <p:cNvPr id="3" name="Θέση περιεχομένου 2">
            <a:extLst>
              <a:ext uri="{FF2B5EF4-FFF2-40B4-BE49-F238E27FC236}">
                <a16:creationId xmlns:a16="http://schemas.microsoft.com/office/drawing/2014/main" id="{E879E6FA-BB8D-FAFD-83F9-286FAC4E3C35}"/>
              </a:ext>
            </a:extLst>
          </p:cNvPr>
          <p:cNvSpPr>
            <a:spLocks noGrp="1"/>
          </p:cNvSpPr>
          <p:nvPr>
            <p:ph idx="1"/>
          </p:nvPr>
        </p:nvSpPr>
        <p:spPr>
          <a:xfrm>
            <a:off x="315884" y="1585827"/>
            <a:ext cx="7398325" cy="4351338"/>
          </a:xfrm>
        </p:spPr>
        <p:txBody>
          <a:bodyPr/>
          <a:lstStyle/>
          <a:p>
            <a:r>
              <a:rPr lang="en-US" dirty="0"/>
              <a:t>To DNA </a:t>
            </a:r>
            <a:r>
              <a:rPr lang="el-GR" dirty="0"/>
              <a:t>τυλίγεται γύρω από 8 </a:t>
            </a:r>
            <a:r>
              <a:rPr lang="el-GR" dirty="0" err="1"/>
              <a:t>ιστόνες</a:t>
            </a:r>
            <a:r>
              <a:rPr lang="el-GR" dirty="0"/>
              <a:t> πρωτεΐνες (Η2Α, Η2Β, Η3, Η4) και μια εξωτερική </a:t>
            </a:r>
            <a:r>
              <a:rPr lang="el-GR" dirty="0" err="1"/>
              <a:t>ιστόνη</a:t>
            </a:r>
            <a:r>
              <a:rPr lang="el-GR" dirty="0"/>
              <a:t> Η1 και σχηματίζει το </a:t>
            </a:r>
            <a:r>
              <a:rPr lang="el-GR" dirty="0" err="1"/>
              <a:t>νουκλεόσωμα</a:t>
            </a:r>
            <a:endParaRPr lang="el-GR" dirty="0"/>
          </a:p>
          <a:p>
            <a:r>
              <a:rPr lang="el-GR" dirty="0"/>
              <a:t>Μεταξύ των </a:t>
            </a:r>
            <a:r>
              <a:rPr lang="el-GR" dirty="0" err="1"/>
              <a:t>νουκλεοσωμάτων</a:t>
            </a:r>
            <a:r>
              <a:rPr lang="el-GR" dirty="0"/>
              <a:t> παρατηρούνται οι </a:t>
            </a:r>
            <a:r>
              <a:rPr lang="el-GR" dirty="0" err="1"/>
              <a:t>συνδέτες</a:t>
            </a:r>
            <a:r>
              <a:rPr lang="el-GR" dirty="0"/>
              <a:t> </a:t>
            </a:r>
            <a:r>
              <a:rPr lang="en-US" dirty="0"/>
              <a:t>DNA (linker DNA)</a:t>
            </a:r>
          </a:p>
          <a:p>
            <a:r>
              <a:rPr lang="el-GR" dirty="0"/>
              <a:t>Η δομή αυτή περιελίσσεται (σαν ελατήριο)</a:t>
            </a:r>
            <a:r>
              <a:rPr lang="en-US" dirty="0"/>
              <a:t> </a:t>
            </a:r>
            <a:r>
              <a:rPr lang="el-GR" dirty="0"/>
              <a:t>και δημιουργεί «</a:t>
            </a:r>
            <a:r>
              <a:rPr lang="en-US" dirty="0"/>
              <a:t>coils</a:t>
            </a:r>
            <a:r>
              <a:rPr lang="el-GR" dirty="0"/>
              <a:t>» (</a:t>
            </a:r>
            <a:r>
              <a:rPr lang="en-US" dirty="0"/>
              <a:t>chromatin fibers</a:t>
            </a:r>
            <a:r>
              <a:rPr lang="el-GR" dirty="0"/>
              <a:t>= ίνες χρωματίνης</a:t>
            </a:r>
            <a:r>
              <a:rPr lang="en-US" dirty="0"/>
              <a:t>)</a:t>
            </a:r>
            <a:r>
              <a:rPr lang="el-GR" dirty="0"/>
              <a:t>, αγκύλες</a:t>
            </a:r>
            <a:r>
              <a:rPr lang="en-US" dirty="0"/>
              <a:t> (loops) </a:t>
            </a:r>
            <a:r>
              <a:rPr lang="el-GR" dirty="0"/>
              <a:t>και </a:t>
            </a:r>
            <a:r>
              <a:rPr lang="en-US" dirty="0"/>
              <a:t>supercoils</a:t>
            </a:r>
            <a:endParaRPr lang="el-GR" dirty="0"/>
          </a:p>
          <a:p>
            <a:r>
              <a:rPr lang="el-GR" dirty="0"/>
              <a:t>Αναλυτικότερα στις επόμενες 3 διαφάνειες</a:t>
            </a:r>
            <a:r>
              <a:rPr lang="en-US" dirty="0"/>
              <a:t> </a:t>
            </a:r>
            <a:endParaRPr lang="el-GR" dirty="0"/>
          </a:p>
          <a:p>
            <a:endParaRPr lang="el-GR" dirty="0"/>
          </a:p>
          <a:p>
            <a:endParaRPr lang="el-GR" dirty="0"/>
          </a:p>
        </p:txBody>
      </p:sp>
      <p:pic>
        <p:nvPicPr>
          <p:cNvPr id="4098" name="Picture 2">
            <a:extLst>
              <a:ext uri="{FF2B5EF4-FFF2-40B4-BE49-F238E27FC236}">
                <a16:creationId xmlns:a16="http://schemas.microsoft.com/office/drawing/2014/main" id="{9C9A3C21-72F3-3CC2-72BD-8890F92F5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210" y="272945"/>
            <a:ext cx="4280286" cy="65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1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1440807-8896-9E6F-9A08-182B9D2A61E3}"/>
              </a:ext>
            </a:extLst>
          </p:cNvPr>
          <p:cNvPicPr>
            <a:picLocks noChangeAspect="1"/>
          </p:cNvPicPr>
          <p:nvPr/>
        </p:nvPicPr>
        <p:blipFill rotWithShape="1">
          <a:blip r:embed="rId2" cstate="print"/>
          <a:srcRect l="12136" t="16953" r="16682" b="9911"/>
          <a:stretch/>
        </p:blipFill>
        <p:spPr>
          <a:xfrm>
            <a:off x="1305099" y="418476"/>
            <a:ext cx="10515600" cy="6074400"/>
          </a:xfrm>
          <a:prstGeom prst="rect">
            <a:avLst/>
          </a:prstGeom>
        </p:spPr>
      </p:pic>
      <p:sp>
        <p:nvSpPr>
          <p:cNvPr id="7" name="TextBox 6">
            <a:extLst>
              <a:ext uri="{FF2B5EF4-FFF2-40B4-BE49-F238E27FC236}">
                <a16:creationId xmlns:a16="http://schemas.microsoft.com/office/drawing/2014/main" id="{ACC276CA-D0BB-BE7B-91B4-2AE9745F2754}"/>
              </a:ext>
            </a:extLst>
          </p:cNvPr>
          <p:cNvSpPr txBox="1"/>
          <p:nvPr/>
        </p:nvSpPr>
        <p:spPr>
          <a:xfrm>
            <a:off x="2250672" y="6439524"/>
            <a:ext cx="8624454" cy="369332"/>
          </a:xfrm>
          <a:prstGeom prst="rect">
            <a:avLst/>
          </a:prstGeom>
          <a:noFill/>
        </p:spPr>
        <p:txBody>
          <a:bodyPr wrap="square">
            <a:spAutoFit/>
          </a:bodyPr>
          <a:lstStyle/>
          <a:p>
            <a:r>
              <a:rPr lang="el-GR" dirty="0"/>
              <a:t>http://www.dspmuranchi.ac.in/pdf/Blog/Eukaryotic%20genome%20organization%20.pdf</a:t>
            </a:r>
          </a:p>
        </p:txBody>
      </p:sp>
    </p:spTree>
    <p:extLst>
      <p:ext uri="{BB962C8B-B14F-4D97-AF65-F5344CB8AC3E}">
        <p14:creationId xmlns:p14="http://schemas.microsoft.com/office/powerpoint/2010/main" val="94718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F294C41-065F-1072-7D61-7085803E151D}"/>
              </a:ext>
            </a:extLst>
          </p:cNvPr>
          <p:cNvPicPr>
            <a:picLocks noChangeAspect="1"/>
          </p:cNvPicPr>
          <p:nvPr/>
        </p:nvPicPr>
        <p:blipFill rotWithShape="1">
          <a:blip r:embed="rId2" cstate="print"/>
          <a:srcRect l="15682" t="17723" r="17636" b="7615"/>
          <a:stretch/>
        </p:blipFill>
        <p:spPr>
          <a:xfrm>
            <a:off x="838200" y="195348"/>
            <a:ext cx="10273601" cy="6467303"/>
          </a:xfrm>
          <a:prstGeom prst="rect">
            <a:avLst/>
          </a:prstGeom>
        </p:spPr>
      </p:pic>
      <p:sp>
        <p:nvSpPr>
          <p:cNvPr id="6" name="TextBox 5">
            <a:extLst>
              <a:ext uri="{FF2B5EF4-FFF2-40B4-BE49-F238E27FC236}">
                <a16:creationId xmlns:a16="http://schemas.microsoft.com/office/drawing/2014/main" id="{8343BB40-9B14-6393-4615-05B4092F4F87}"/>
              </a:ext>
            </a:extLst>
          </p:cNvPr>
          <p:cNvSpPr txBox="1"/>
          <p:nvPr/>
        </p:nvSpPr>
        <p:spPr>
          <a:xfrm>
            <a:off x="89352" y="6439524"/>
            <a:ext cx="8624454" cy="369332"/>
          </a:xfrm>
          <a:prstGeom prst="rect">
            <a:avLst/>
          </a:prstGeom>
          <a:noFill/>
        </p:spPr>
        <p:txBody>
          <a:bodyPr wrap="square">
            <a:spAutoFit/>
          </a:bodyPr>
          <a:lstStyle/>
          <a:p>
            <a:r>
              <a:rPr lang="el-GR" dirty="0"/>
              <a:t>http://www.dspmuranchi.ac.in/pdf/Blog/Eukaryotic%20genome%20organization%20.pdf</a:t>
            </a:r>
          </a:p>
        </p:txBody>
      </p:sp>
    </p:spTree>
    <p:extLst>
      <p:ext uri="{BB962C8B-B14F-4D97-AF65-F5344CB8AC3E}">
        <p14:creationId xmlns:p14="http://schemas.microsoft.com/office/powerpoint/2010/main" val="53281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p:cNvSpPr txBox="1"/>
          <p:nvPr/>
        </p:nvSpPr>
        <p:spPr>
          <a:xfrm>
            <a:off x="0" y="6075728"/>
            <a:ext cx="12192000" cy="451800"/>
          </a:xfrm>
          <a:prstGeom prst="rect">
            <a:avLst/>
          </a:prstGeom>
          <a:noFill/>
          <a:ln>
            <a:noFill/>
          </a:ln>
        </p:spPr>
        <p:txBody>
          <a:bodyPr lIns="90000" tIns="45000" rIns="90000" bIns="45000"/>
          <a:lstStyle/>
          <a:p>
            <a:r>
              <a:rPr lang="en-US" b="1" spc="-1" dirty="0">
                <a:solidFill>
                  <a:srgbClr val="0054A6"/>
                </a:solidFill>
                <a:latin typeface="Arial"/>
              </a:rPr>
              <a:t>Molecular Systems Biology, Volume: 17, Issue: 7, First published: 07 July 2021, DOI: (10.15252/msb.20209653) </a:t>
            </a:r>
            <a:endParaRPr lang="en-US" spc="-1" dirty="0">
              <a:solidFill>
                <a:srgbClr val="000000"/>
              </a:solidFill>
              <a:latin typeface="Arial"/>
            </a:endParaRPr>
          </a:p>
        </p:txBody>
      </p:sp>
      <p:pic>
        <p:nvPicPr>
          <p:cNvPr id="47" name="Main graphic"/>
          <p:cNvPicPr/>
          <p:nvPr/>
        </p:nvPicPr>
        <p:blipFill rotWithShape="1">
          <a:blip r:embed="rId3" cstate="print"/>
          <a:srcRect b="34523"/>
          <a:stretch/>
        </p:blipFill>
        <p:spPr>
          <a:xfrm>
            <a:off x="210106" y="1447183"/>
            <a:ext cx="11172547" cy="4355100"/>
          </a:xfrm>
          <a:prstGeom prst="rect">
            <a:avLst/>
          </a:prstGeom>
          <a:ln>
            <a:noFill/>
          </a:ln>
        </p:spPr>
      </p:pic>
      <p:sp>
        <p:nvSpPr>
          <p:cNvPr id="5" name="TextShape 1">
            <a:extLst>
              <a:ext uri="{FF2B5EF4-FFF2-40B4-BE49-F238E27FC236}">
                <a16:creationId xmlns:a16="http://schemas.microsoft.com/office/drawing/2014/main" id="{F2055A6D-9DEA-DB4E-A80E-DD976616DF7F}"/>
              </a:ext>
            </a:extLst>
          </p:cNvPr>
          <p:cNvSpPr txBox="1">
            <a:spLocks noGrp="1"/>
          </p:cNvSpPr>
          <p:nvPr>
            <p:ph type="title"/>
          </p:nvPr>
        </p:nvSpPr>
        <p:spPr>
          <a:xfrm>
            <a:off x="609600" y="273050"/>
            <a:ext cx="10972800" cy="666289"/>
          </a:xfrm>
          <a:prstGeom prst="rect">
            <a:avLst/>
          </a:prstGeom>
          <a:noFill/>
          <a:ln>
            <a:noFill/>
          </a:ln>
        </p:spPr>
        <p:txBody>
          <a:bodyPr lIns="90000" tIns="46800" rIns="90000" bIns="46800">
            <a:normAutofit/>
          </a:bodyPr>
          <a:lstStyle/>
          <a:p>
            <a:pPr algn="ctr"/>
            <a:r>
              <a:rPr lang="el-GR" sz="3200" spc="-1" dirty="0">
                <a:solidFill>
                  <a:srgbClr val="C00000"/>
                </a:solidFill>
                <a:latin typeface="Arial"/>
              </a:rPr>
              <a:t>Οργάνωση </a:t>
            </a:r>
            <a:r>
              <a:rPr lang="el-GR" sz="3200" spc="-1" dirty="0" err="1">
                <a:solidFill>
                  <a:srgbClr val="C00000"/>
                </a:solidFill>
                <a:latin typeface="Arial"/>
              </a:rPr>
              <a:t>γονιδιώματος</a:t>
            </a:r>
            <a:endParaRPr lang="en-US" sz="3200" spc="-1" dirty="0">
              <a:solidFill>
                <a:srgbClr val="C00000"/>
              </a:solidFill>
              <a:latin typeface="Arial"/>
            </a:endParaRP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26581</TotalTime>
  <Words>2752</Words>
  <Application>Microsoft Office PowerPoint</Application>
  <PresentationFormat>Ευρεία οθόνη</PresentationFormat>
  <Paragraphs>249</Paragraphs>
  <Slides>33</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Calibri Light</vt:lpstr>
      <vt:lpstr>MuseoSans</vt:lpstr>
      <vt:lpstr>Times New Roman</vt:lpstr>
      <vt:lpstr>Office Theme</vt:lpstr>
      <vt:lpstr>Μοριακά μονοπάτια του κυττάρου:  Σημασία στην ομοιόσταση και στη νόσο (1)  Κεφάλαιο 1, Robbins Βασική Παθολογική Ανατομική, 10η έκδοση</vt:lpstr>
      <vt:lpstr>Εισαγωγή</vt:lpstr>
      <vt:lpstr>Εισαγωγή</vt:lpstr>
      <vt:lpstr>Εισαγωγή </vt:lpstr>
      <vt:lpstr>Γονιδίωμα </vt:lpstr>
      <vt:lpstr>Οργάνωση γονιδιώματος</vt:lpstr>
      <vt:lpstr>Παρουσίαση του PowerPoint</vt:lpstr>
      <vt:lpstr>Παρουσίαση του PowerPoint</vt:lpstr>
      <vt:lpstr>Οργάνωση γονιδιώματος</vt:lpstr>
      <vt:lpstr>Γονιδίωμα </vt:lpstr>
      <vt:lpstr>Γονιδιακή ρύθμιση</vt:lpstr>
      <vt:lpstr>Οργάνωση γονιδιώματος</vt:lpstr>
      <vt:lpstr>Γονιδιακή ρύθμιση: Α. επιγενετικές τροποποιήσεις</vt:lpstr>
      <vt:lpstr>Γονιδιακή ρύθμιση:  Β.  Μικρο-RNA</vt:lpstr>
      <vt:lpstr>Γονιδιακή ρύθμιση:  Β.  μεγάλο μη κωδικοποιό RNA</vt:lpstr>
      <vt:lpstr>Πολυμορφισμοί</vt:lpstr>
      <vt:lpstr>Μονονουκλεοτιδικοί πολυμορφισμοί  (Single Nucleotide Polymorphisms – SNPs)</vt:lpstr>
      <vt:lpstr>Παραλλαγές στον αριθμό των αντιγράφων  (Copy Number Variations – CNVs)</vt:lpstr>
      <vt:lpstr>Coding DNA - Γονίδιο</vt:lpstr>
      <vt:lpstr>Κυτταρική σηματοδότηση</vt:lpstr>
      <vt:lpstr>Υποδοχείς μεταγωγής σήματος</vt:lpstr>
      <vt:lpstr>Υποδοχείς οιστρογόνων (ER)</vt:lpstr>
      <vt:lpstr>Σηματοδότηση υποδοχέα με δράση κινάσης τυροσίνης</vt:lpstr>
      <vt:lpstr>Κυτταρική σηματοδότηση</vt:lpstr>
      <vt:lpstr>Παρουσίαση του PowerPoint</vt:lpstr>
      <vt:lpstr>Παρουσίαση του PowerPoint</vt:lpstr>
      <vt:lpstr>Mεταλλάξεις EGFR σε αδενοκαρκίνωμα (ΑCA) πνεύμονα</vt:lpstr>
      <vt:lpstr>Τελομερή </vt:lpstr>
      <vt:lpstr>Τελομερή</vt:lpstr>
      <vt:lpstr>Τελομερή </vt:lpstr>
      <vt:lpstr>Παρουσίαση του PowerPoint</vt:lpstr>
      <vt:lpstr>Κυτταρική γήρανση</vt:lpstr>
      <vt:lpstr>Κυτταρική γήρανση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ΒΙΟΔΕΙΚΤΕΣ ΚΑΙ ΣΥΓΧΡΟΝΗ ΟΓΚΟΛΟΓΙΑ</dc:title>
  <dc:creator>ΕΛΕΝΗ ΚΟΥΡΕΑ</dc:creator>
  <cp:lastModifiedBy>ΕΛΕΝΗ ΚΟΥΡΕΑ</cp:lastModifiedBy>
  <cp:revision>417</cp:revision>
  <dcterms:created xsi:type="dcterms:W3CDTF">2021-05-15T18:01:03Z</dcterms:created>
  <dcterms:modified xsi:type="dcterms:W3CDTF">2025-03-05T07:38:31Z</dcterms:modified>
</cp:coreProperties>
</file>